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9" r:id="rId19"/>
    <p:sldId id="288" r:id="rId2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58B8B2-052E-F045-8608-6366B7A82B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29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227024-529A-C141-8443-12CCF285CA6C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227024-529A-C141-8443-12CCF285CA6C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-9525"/>
            <a:ext cx="919638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7"/>
          <p:cNvSpPr>
            <a:spLocks noChangeShapeType="1"/>
          </p:cNvSpPr>
          <p:nvPr userDrawn="1"/>
        </p:nvSpPr>
        <p:spPr bwMode="auto">
          <a:xfrm>
            <a:off x="3200400" y="762000"/>
            <a:ext cx="0" cy="2133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  <p:pic>
        <p:nvPicPr>
          <p:cNvPr id="6" name="Picture 4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5384800"/>
            <a:ext cx="91821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3" descr="sim_2color_si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2667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429000" y="1046163"/>
            <a:ext cx="5410200" cy="16002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Please go to the link below to evaluate this session: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429000" y="3124200"/>
            <a:ext cx="5105400" cy="28956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 dirty="0" smtClean="0"/>
              <a:t>http: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6CC20-90B8-0C42-8075-2F3BEB4FD4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7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6064A2-BF10-8442-930D-E72653F6BB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2" descr="sim_2color_si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986463"/>
            <a:ext cx="15240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http: </a:t>
            </a:r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2C62CB-D566-8844-8E13-E7629EAE037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2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7938" y="6197600"/>
            <a:ext cx="919638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3" name="Line 29"/>
          <p:cNvSpPr>
            <a:spLocks noChangeShapeType="1"/>
          </p:cNvSpPr>
          <p:nvPr userDrawn="1"/>
        </p:nvSpPr>
        <p:spPr bwMode="auto">
          <a:xfrm>
            <a:off x="838200" y="1524000"/>
            <a:ext cx="7315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  <p:pic>
        <p:nvPicPr>
          <p:cNvPr id="1034" name="Picture 30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0163" y="6197600"/>
            <a:ext cx="919638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aseline="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0" indent="0" algn="ctr" rtl="0" eaLnBrk="0" fontAlgn="base" hangingPunct="0">
        <a:spcBef>
          <a:spcPct val="20000"/>
        </a:spcBef>
        <a:spcAft>
          <a:spcPct val="0"/>
        </a:spcAft>
        <a:buNone/>
        <a:defRPr sz="3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0" y="1371600"/>
            <a:ext cx="5410200" cy="1600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Using and Extending the Strategic Math Series 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495800"/>
            <a:ext cx="7924800" cy="838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Margaret M. Flores, Ph.D., BCBA-D</a:t>
            </a: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Auburn University 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Math: Place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 smtClean="0"/>
              <a:t>Standard </a:t>
            </a:r>
            <a:r>
              <a:rPr lang="en-US" b="1" dirty="0" smtClean="0"/>
              <a:t>addressed by extending the Manual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Compose and decompose numbers from 11 to 19 </a:t>
            </a:r>
            <a:r>
              <a:rPr lang="en-US" sz="2800" dirty="0" smtClean="0"/>
              <a:t>using </a:t>
            </a:r>
            <a:r>
              <a:rPr lang="en-US" sz="2800" dirty="0"/>
              <a:t>objects or drawings, and record each composition or decomposition </a:t>
            </a:r>
            <a:r>
              <a:rPr lang="en-US" sz="2800" dirty="0" smtClean="0"/>
              <a:t>with an </a:t>
            </a:r>
            <a:r>
              <a:rPr lang="en-US" sz="2800" dirty="0" smtClean="0"/>
              <a:t>equation</a:t>
            </a:r>
          </a:p>
          <a:p>
            <a:pPr algn="l"/>
            <a:endParaRPr lang="en-US" sz="2800" b="1" dirty="0"/>
          </a:p>
          <a:p>
            <a:pPr algn="l"/>
            <a:r>
              <a:rPr lang="en-US" sz="2800" b="1" dirty="0"/>
              <a:t>Model </a:t>
            </a:r>
            <a:r>
              <a:rPr lang="en-US" sz="2800" b="1" dirty="0" smtClean="0"/>
              <a:t>Problem</a:t>
            </a:r>
            <a:endParaRPr lang="en-US" sz="2800" dirty="0"/>
          </a:p>
          <a:p>
            <a:pPr algn="l"/>
            <a:endParaRPr lang="en-US" sz="2800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3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Math: Basic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72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/>
              <a:t>Standards addressed by </a:t>
            </a:r>
            <a:r>
              <a:rPr lang="en-US" sz="2800" b="1" dirty="0" smtClean="0"/>
              <a:t>Manual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Interpret products of whole numbers as the total number of objects in groups of objects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Apply commutative </a:t>
            </a:r>
            <a:r>
              <a:rPr lang="en-US" sz="2800" dirty="0" smtClean="0"/>
              <a:t>property </a:t>
            </a:r>
            <a:r>
              <a:rPr lang="en-US" sz="2800" dirty="0"/>
              <a:t>as </a:t>
            </a:r>
            <a:r>
              <a:rPr lang="en-US" sz="2800" dirty="0" smtClean="0"/>
              <a:t>strategy </a:t>
            </a:r>
            <a:r>
              <a:rPr lang="en-US" sz="2800" dirty="0"/>
              <a:t>to multiply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Know </a:t>
            </a:r>
            <a:r>
              <a:rPr lang="en-US" sz="2800" dirty="0"/>
              <a:t>from memory all products of two one-digit numbers</a:t>
            </a:r>
            <a:r>
              <a:rPr lang="en-US" sz="2800" dirty="0" smtClean="0"/>
              <a:t>.</a:t>
            </a:r>
          </a:p>
          <a:p>
            <a:pPr algn="l"/>
            <a:endParaRPr lang="en-US" sz="2800" b="1" dirty="0" smtClean="0"/>
          </a:p>
          <a:p>
            <a:pPr algn="l"/>
            <a:r>
              <a:rPr lang="en-US" sz="2800" b="1" dirty="0" smtClean="0"/>
              <a:t>Model Problem</a:t>
            </a:r>
            <a:endParaRPr lang="en-US" sz="2800" dirty="0" smtClean="0"/>
          </a:p>
          <a:p>
            <a:pPr marL="0" indent="0">
              <a:buNone/>
            </a:pPr>
            <a:endParaRPr lang="en-US" sz="6500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97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Math: Basic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 smtClean="0"/>
              <a:t>Standards </a:t>
            </a:r>
            <a:r>
              <a:rPr lang="en-US" sz="2800" b="1" dirty="0"/>
              <a:t>addressed by extending the </a:t>
            </a:r>
            <a:r>
              <a:rPr lang="en-US" sz="2800" b="1" dirty="0" smtClean="0"/>
              <a:t>Manual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Determine the unknown whole number in a multiplication equation relating three whole numbers.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 </a:t>
            </a:r>
            <a:r>
              <a:rPr lang="en-US" sz="2800" dirty="0" smtClean="0"/>
              <a:t>Apply </a:t>
            </a:r>
            <a:r>
              <a:rPr lang="en-US" sz="2800" dirty="0"/>
              <a:t>associative and distributive properties of operations as strategies to multiply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r>
              <a:rPr lang="en-US" sz="2800" b="1" dirty="0"/>
              <a:t>Model Problems</a:t>
            </a:r>
            <a:endParaRPr lang="en-US" sz="2800" dirty="0"/>
          </a:p>
          <a:p>
            <a:pPr algn="l"/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7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Math: </a:t>
            </a:r>
            <a:br>
              <a:rPr lang="en-US" dirty="0" smtClean="0"/>
            </a:br>
            <a:r>
              <a:rPr lang="en-US" dirty="0" smtClean="0"/>
              <a:t>Addition with Regrouping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962400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/>
              <a:t>Standard </a:t>
            </a:r>
            <a:r>
              <a:rPr lang="en-US" b="1" dirty="0"/>
              <a:t>addressed by </a:t>
            </a:r>
            <a:r>
              <a:rPr lang="en-US" b="1" dirty="0" smtClean="0"/>
              <a:t>Manual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Fluently </a:t>
            </a:r>
            <a:r>
              <a:rPr lang="en-US" dirty="0" smtClean="0"/>
              <a:t>add </a:t>
            </a:r>
            <a:r>
              <a:rPr lang="en-US" dirty="0"/>
              <a:t>multi-digit whole numbers using the standard algorithm. </a:t>
            </a: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b="1" dirty="0"/>
              <a:t>Model </a:t>
            </a:r>
            <a:r>
              <a:rPr lang="en-US" b="1" dirty="0" smtClean="0"/>
              <a:t>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67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Math: </a:t>
            </a:r>
            <a:br>
              <a:rPr lang="en-US" dirty="0" smtClean="0"/>
            </a:br>
            <a:r>
              <a:rPr lang="en-US" dirty="0" smtClean="0"/>
              <a:t>Addition with Regrouping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pPr marL="0" indent="0" algn="l">
              <a:buNone/>
            </a:pPr>
            <a:r>
              <a:rPr lang="en-US" sz="2800" b="1" dirty="0" smtClean="0"/>
              <a:t>Standards </a:t>
            </a:r>
            <a:r>
              <a:rPr lang="en-US" sz="2800" b="1" dirty="0"/>
              <a:t>addressed by extending the Manual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Fluently </a:t>
            </a:r>
            <a:r>
              <a:rPr lang="en-US" sz="2800" dirty="0" smtClean="0"/>
              <a:t>add </a:t>
            </a:r>
            <a:r>
              <a:rPr lang="en-US" sz="2800" dirty="0"/>
              <a:t>within 1000 using strategies based on place value, properties of operations, and/or the relationship between addition and </a:t>
            </a:r>
            <a:r>
              <a:rPr lang="en-US" sz="2800" dirty="0" smtClean="0"/>
              <a:t>subtraction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r>
              <a:rPr lang="en-US" sz="2800" b="1" dirty="0"/>
              <a:t>Model Problems</a:t>
            </a:r>
            <a:endParaRPr lang="en-US" sz="2800" dirty="0"/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455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Math</a:t>
            </a:r>
            <a:r>
              <a:rPr lang="en-US" smtClean="0"/>
              <a:t>: </a:t>
            </a:r>
            <a:br>
              <a:rPr lang="en-US" smtClean="0"/>
            </a:br>
            <a:r>
              <a:rPr lang="en-US" smtClean="0"/>
              <a:t>Subtraction </a:t>
            </a:r>
            <a:r>
              <a:rPr lang="en-US" dirty="0" smtClean="0"/>
              <a:t>with Regrouping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 smtClean="0"/>
              <a:t>Standard </a:t>
            </a:r>
            <a:r>
              <a:rPr lang="en-US" sz="2800" b="1" dirty="0"/>
              <a:t>addressed by </a:t>
            </a:r>
            <a:r>
              <a:rPr lang="en-US" sz="2800" b="1" dirty="0" smtClean="0"/>
              <a:t>Manual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Fluently </a:t>
            </a:r>
            <a:r>
              <a:rPr lang="en-US" sz="2800" dirty="0" smtClean="0"/>
              <a:t>subtract </a:t>
            </a:r>
            <a:r>
              <a:rPr lang="en-US" sz="2800" dirty="0"/>
              <a:t>multi-digit whole numbers using the standard algorithm.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r>
              <a:rPr lang="en-US" sz="2800" b="1" dirty="0"/>
              <a:t>Model </a:t>
            </a:r>
            <a:r>
              <a:rPr lang="en-US" sz="2800" b="1" dirty="0" smtClean="0"/>
              <a:t>Problem</a:t>
            </a:r>
            <a:endParaRPr lang="en-US" sz="2800" dirty="0" smtClean="0"/>
          </a:p>
          <a:p>
            <a:pPr marL="0" indent="0" algn="l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5055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Math</a:t>
            </a:r>
            <a:r>
              <a:rPr lang="en-US" smtClean="0"/>
              <a:t>: </a:t>
            </a:r>
            <a:br>
              <a:rPr lang="en-US" smtClean="0"/>
            </a:br>
            <a:r>
              <a:rPr lang="en-US" smtClean="0"/>
              <a:t>Subtraction </a:t>
            </a:r>
            <a:r>
              <a:rPr lang="en-US" dirty="0" smtClean="0"/>
              <a:t>with Regrouping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39624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 smtClean="0"/>
              <a:t>Standards </a:t>
            </a:r>
            <a:r>
              <a:rPr lang="en-US" sz="2800" b="1" dirty="0"/>
              <a:t>addressed by extending the </a:t>
            </a:r>
            <a:r>
              <a:rPr lang="en-US" sz="2800" b="1" dirty="0" smtClean="0"/>
              <a:t>Manual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Fluently </a:t>
            </a:r>
            <a:r>
              <a:rPr lang="en-US" sz="2800" dirty="0" smtClean="0"/>
              <a:t>subtract </a:t>
            </a:r>
            <a:r>
              <a:rPr lang="en-US" sz="2800" dirty="0"/>
              <a:t>within 1000 using strategies </a:t>
            </a:r>
            <a:r>
              <a:rPr lang="en-US" sz="2800" dirty="0" smtClean="0"/>
              <a:t>based </a:t>
            </a:r>
            <a:r>
              <a:rPr lang="en-US" sz="2800" dirty="0"/>
              <a:t>on place value, properties of operations, and/or the relationship between addition and subtraction.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r>
              <a:rPr lang="en-US" sz="2800" b="1" dirty="0"/>
              <a:t>Model </a:t>
            </a:r>
            <a:r>
              <a:rPr lang="en-US" sz="2800" b="1" dirty="0" smtClean="0"/>
              <a:t>Problems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17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Coming Soon: Multiplication with Regrouping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algn="l"/>
            <a:r>
              <a:rPr lang="en-US" sz="2800" b="1" dirty="0" smtClean="0"/>
              <a:t>Standards to be </a:t>
            </a:r>
            <a:r>
              <a:rPr lang="en-US" sz="2800" b="1" dirty="0"/>
              <a:t>addressed by </a:t>
            </a:r>
            <a:r>
              <a:rPr lang="en-US" sz="2800" b="1" dirty="0" smtClean="0"/>
              <a:t>Manual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Multiply a whole number of up to four digits by a one-digit whole </a:t>
            </a:r>
            <a:r>
              <a:rPr lang="en-US" sz="2400" dirty="0" smtClean="0"/>
              <a:t>number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Multiply </a:t>
            </a:r>
            <a:r>
              <a:rPr lang="en-US" sz="2400" dirty="0"/>
              <a:t>two two-digit numbers, using strategies based on place value and the properties of operations. 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Fluently multiply multi-digit whole numbers using the standard algorithm. </a:t>
            </a:r>
            <a:endParaRPr lang="en-US" sz="2400" dirty="0" smtClean="0"/>
          </a:p>
          <a:p>
            <a:pPr algn="l"/>
            <a:endParaRPr lang="en-US" sz="2800" b="1" dirty="0" smtClean="0"/>
          </a:p>
          <a:p>
            <a:pPr algn="l"/>
            <a:r>
              <a:rPr lang="en-US" sz="2800" b="1" dirty="0" smtClean="0"/>
              <a:t>Model problems </a:t>
            </a:r>
            <a:endParaRPr lang="en-US" sz="2800" b="1" dirty="0"/>
          </a:p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7564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962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The Strategic Math Series continues to serve as an effective intervention tool</a:t>
            </a:r>
          </a:p>
          <a:p>
            <a:pPr lvl="1" indent="0">
              <a:buNone/>
            </a:pP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The intervention tools provided within the manuals can be used flexibly to meet multiple standards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Deep understanding of numbers, operations, and flexible problem solving</a:t>
            </a:r>
          </a:p>
          <a:p>
            <a:pPr lvl="1" indent="0">
              <a:buNone/>
            </a:pP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94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Please go to the link below to evaluate this session: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200400"/>
            <a:ext cx="7924800" cy="2514600"/>
          </a:xfrm>
        </p:spPr>
        <p:txBody>
          <a:bodyPr/>
          <a:lstStyle/>
          <a:p>
            <a:pPr eaLnBrk="1" hangingPunct="1"/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https://</a:t>
            </a:r>
            <a:r>
              <a:rPr lang="en-US" sz="2800" b="1" dirty="0" err="1">
                <a:latin typeface="Arial" charset="0"/>
                <a:ea typeface="ＭＳ Ｐゴシック" charset="0"/>
                <a:cs typeface="ＭＳ Ｐゴシック" charset="0"/>
              </a:rPr>
              <a:t>www.surveymonkey.com</a:t>
            </a:r>
            <a:r>
              <a:rPr lang="en-US" sz="2800" b="1" smtClean="0">
                <a:latin typeface="Arial" charset="0"/>
                <a:ea typeface="ＭＳ Ｐゴシック" charset="0"/>
                <a:cs typeface="ＭＳ Ｐゴシック" charset="0"/>
              </a:rPr>
              <a:t>/r/2016SIMConf</a:t>
            </a:r>
            <a:endParaRPr lang="en-US" sz="28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Or scan the Evaluation barcode on your SIM Conference Program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5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 Organizer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4196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Principles and </a:t>
            </a:r>
            <a:r>
              <a:rPr lang="en-US" sz="2400" dirty="0"/>
              <a:t>p</a:t>
            </a:r>
            <a:r>
              <a:rPr lang="en-US" sz="2400" dirty="0" smtClean="0"/>
              <a:t>rocedures within each manual</a:t>
            </a:r>
            <a:endParaRPr lang="en-US" sz="2400" dirty="0" smtClean="0"/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Description </a:t>
            </a:r>
            <a:r>
              <a:rPr lang="en-US" sz="2400" dirty="0" smtClean="0"/>
              <a:t>and demonstration of mathematical standards and practices address by using and enhancing the:</a:t>
            </a:r>
          </a:p>
          <a:p>
            <a:pPr lvl="1"/>
            <a:r>
              <a:rPr lang="en-US" sz="2200" dirty="0" smtClean="0"/>
              <a:t>Basic Addition manuals</a:t>
            </a:r>
          </a:p>
          <a:p>
            <a:pPr lvl="1"/>
            <a:r>
              <a:rPr lang="en-US" sz="2200" dirty="0" smtClean="0"/>
              <a:t>Basic Subtraction manuals</a:t>
            </a:r>
          </a:p>
          <a:p>
            <a:pPr lvl="1"/>
            <a:r>
              <a:rPr lang="en-US" sz="2200" dirty="0" smtClean="0"/>
              <a:t>Place Value manual</a:t>
            </a:r>
          </a:p>
          <a:p>
            <a:pPr lvl="1"/>
            <a:r>
              <a:rPr lang="en-US" sz="2200" dirty="0" smtClean="0"/>
              <a:t>Basic Multiplication manual</a:t>
            </a:r>
          </a:p>
          <a:p>
            <a:pPr lvl="1"/>
            <a:r>
              <a:rPr lang="en-US" sz="2200" dirty="0" smtClean="0"/>
              <a:t>Addition with Regrouping manual</a:t>
            </a:r>
          </a:p>
          <a:p>
            <a:pPr lvl="1"/>
            <a:r>
              <a:rPr lang="en-US" sz="2200" dirty="0" smtClean="0"/>
              <a:t>Subtraction with Regrouping manual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9999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Principles and Procedures Used Throughout the Strategic Math Series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8768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4400" b="1" dirty="0" smtClean="0"/>
              <a:t>Explicit instruction</a:t>
            </a:r>
          </a:p>
          <a:p>
            <a:pPr lvl="1"/>
            <a:r>
              <a:rPr lang="en-US" sz="4400" dirty="0" smtClean="0"/>
              <a:t>Advance organizer </a:t>
            </a:r>
          </a:p>
          <a:p>
            <a:pPr lvl="1"/>
            <a:r>
              <a:rPr lang="en-US" sz="4400" dirty="0" smtClean="0"/>
              <a:t>Model</a:t>
            </a:r>
          </a:p>
          <a:p>
            <a:pPr lvl="1"/>
            <a:r>
              <a:rPr lang="en-US" sz="4400" dirty="0" smtClean="0"/>
              <a:t>Guided practice</a:t>
            </a:r>
          </a:p>
          <a:p>
            <a:pPr lvl="1"/>
            <a:r>
              <a:rPr lang="en-US" sz="4400" dirty="0" smtClean="0"/>
              <a:t>Independent Practice</a:t>
            </a:r>
          </a:p>
          <a:p>
            <a:pPr lvl="1"/>
            <a:r>
              <a:rPr lang="en-US" sz="4400" dirty="0" smtClean="0"/>
              <a:t>Post Organizer </a:t>
            </a:r>
          </a:p>
          <a:p>
            <a:pPr algn="l"/>
            <a:r>
              <a:rPr lang="en-US" sz="4400" b="1" dirty="0" smtClean="0"/>
              <a:t>Concrete-representational-abstract (CRA) </a:t>
            </a:r>
            <a:r>
              <a:rPr lang="en-US" sz="4400" b="1" dirty="0" smtClean="0"/>
              <a:t>sequence</a:t>
            </a:r>
          </a:p>
          <a:p>
            <a:pPr algn="l"/>
            <a:r>
              <a:rPr lang="en-US" sz="4400" b="1" dirty="0" smtClean="0"/>
              <a:t>Concrete-semi-concrete-abstract </a:t>
            </a:r>
            <a:r>
              <a:rPr lang="en-US" sz="4400" b="1" dirty="0"/>
              <a:t>(</a:t>
            </a:r>
            <a:r>
              <a:rPr lang="en-US" sz="4400" b="1" dirty="0" smtClean="0"/>
              <a:t>CSA</a:t>
            </a:r>
            <a:r>
              <a:rPr lang="en-US" sz="4400" b="1" dirty="0"/>
              <a:t>) </a:t>
            </a:r>
            <a:r>
              <a:rPr lang="en-US" sz="4400" b="1" dirty="0" smtClean="0"/>
              <a:t>sequence</a:t>
            </a:r>
            <a:endParaRPr lang="en-US" sz="4400" b="1" dirty="0" smtClean="0"/>
          </a:p>
          <a:p>
            <a:pPr lvl="1"/>
            <a:r>
              <a:rPr lang="en-US" sz="4400" dirty="0" smtClean="0"/>
              <a:t>Computation using objects </a:t>
            </a:r>
          </a:p>
          <a:p>
            <a:pPr lvl="1"/>
            <a:r>
              <a:rPr lang="en-US" sz="4400" dirty="0" smtClean="0"/>
              <a:t>Computation using drawings </a:t>
            </a:r>
          </a:p>
          <a:p>
            <a:pPr lvl="1"/>
            <a:r>
              <a:rPr lang="en-US" sz="4400" dirty="0" smtClean="0"/>
              <a:t>Computation using just numbers </a:t>
            </a:r>
          </a:p>
          <a:p>
            <a:pPr algn="l"/>
            <a:r>
              <a:rPr lang="en-US" sz="4400" b="1" dirty="0" smtClean="0"/>
              <a:t>Computation Strategies </a:t>
            </a:r>
          </a:p>
          <a:p>
            <a:pPr lvl="1"/>
            <a:r>
              <a:rPr lang="en-US" sz="4400" dirty="0" smtClean="0"/>
              <a:t>DRAW</a:t>
            </a:r>
          </a:p>
          <a:p>
            <a:pPr lvl="1"/>
            <a:r>
              <a:rPr lang="en-US" sz="4400" dirty="0" smtClean="0"/>
              <a:t>RENAME</a:t>
            </a:r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4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Strategic Math &amp; Standards for Mathematical Practice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 smtClean="0"/>
              <a:t>Practices addressed by Manuals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Make sense of </a:t>
            </a:r>
            <a:r>
              <a:rPr lang="en-US" sz="2400" dirty="0" smtClean="0"/>
              <a:t>problems and persevere </a:t>
            </a:r>
            <a:r>
              <a:rPr lang="en-US" sz="2400" dirty="0"/>
              <a:t>in </a:t>
            </a:r>
            <a:r>
              <a:rPr lang="en-US" sz="2400" dirty="0" smtClean="0"/>
              <a:t>solving 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Model </a:t>
            </a:r>
            <a:r>
              <a:rPr lang="en-US" sz="2400" dirty="0"/>
              <a:t>with mathematics.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Use appropriate tools strategically.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Attend to precision. </a:t>
            </a:r>
            <a:endParaRPr lang="en-US" sz="2400" dirty="0" smtClean="0"/>
          </a:p>
          <a:p>
            <a:pPr marL="0" indent="0" algn="l">
              <a:buNone/>
            </a:pPr>
            <a:r>
              <a:rPr lang="en-US" b="1" dirty="0" smtClean="0"/>
              <a:t>Practices addressed by extending the Manuals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Construct viable arguments and critique the reasoning of others.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Math: Basic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9624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 smtClean="0"/>
              <a:t>Standards addressed by Manual</a:t>
            </a:r>
            <a:endParaRPr lang="en-US" b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Add </a:t>
            </a:r>
            <a:r>
              <a:rPr lang="en-US" sz="2800" dirty="0" smtClean="0"/>
              <a:t>within </a:t>
            </a:r>
            <a:r>
              <a:rPr lang="en-US" sz="2800" dirty="0"/>
              <a:t>20, demonstrating fluency.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Apply </a:t>
            </a:r>
            <a:r>
              <a:rPr lang="en-US" sz="2800" dirty="0"/>
              <a:t>C</a:t>
            </a:r>
            <a:r>
              <a:rPr lang="en-US" sz="2800" dirty="0" smtClean="0"/>
              <a:t>ommutative property of addition </a:t>
            </a:r>
            <a:endParaRPr lang="en-US" sz="2800" dirty="0" smtClean="0"/>
          </a:p>
          <a:p>
            <a:pPr algn="l"/>
            <a:endParaRPr lang="en-US" sz="2800" dirty="0"/>
          </a:p>
          <a:p>
            <a:pPr algn="l"/>
            <a:r>
              <a:rPr lang="en-US" sz="2800" b="1" dirty="0" smtClean="0"/>
              <a:t>Model Problem</a:t>
            </a:r>
            <a:endParaRPr lang="en-US" sz="3600" b="1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464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Math: Basic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1" dirty="0" smtClean="0"/>
              <a:t>Standards </a:t>
            </a:r>
            <a:r>
              <a:rPr lang="en-US" b="1" dirty="0" smtClean="0"/>
              <a:t>addressed by extending the Manual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Understand </a:t>
            </a:r>
            <a:r>
              <a:rPr lang="en-US" sz="2800" dirty="0"/>
              <a:t>the meaning of the equal sign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Use strategies such as counting on; making ten; and creating equivalent but easier or known </a:t>
            </a:r>
            <a:r>
              <a:rPr lang="en-US" sz="2800" dirty="0" smtClean="0"/>
              <a:t>sums</a:t>
            </a:r>
          </a:p>
          <a:p>
            <a:pPr algn="l"/>
            <a:endParaRPr lang="en-US" sz="2800" b="1" dirty="0" smtClean="0"/>
          </a:p>
          <a:p>
            <a:pPr algn="l"/>
            <a:r>
              <a:rPr lang="en-US" sz="2800" b="1" dirty="0" smtClean="0"/>
              <a:t>Model Problems</a:t>
            </a: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0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Math: Basic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 smtClean="0"/>
              <a:t>Standards addressed by Manual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</a:t>
            </a:r>
            <a:r>
              <a:rPr lang="en-US" sz="2800" dirty="0" smtClean="0"/>
              <a:t>ubtract within 20, demonstrating fluency.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Apply Commutative property of </a:t>
            </a:r>
            <a:r>
              <a:rPr lang="en-US" sz="2800" dirty="0" smtClean="0"/>
              <a:t>subtraction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r>
              <a:rPr lang="en-US" sz="2800" b="1" dirty="0"/>
              <a:t>Model </a:t>
            </a:r>
            <a:r>
              <a:rPr lang="en-US" sz="2800" b="1" dirty="0" smtClean="0"/>
              <a:t>Problem</a:t>
            </a:r>
            <a:endParaRPr lang="en-US" sz="2800" dirty="0" smtClean="0"/>
          </a:p>
          <a:p>
            <a:pPr marL="0" indent="0">
              <a:buNone/>
            </a:pP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27575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Math: Basic 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39624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b="1" dirty="0" smtClean="0"/>
              <a:t>Standards </a:t>
            </a:r>
            <a:r>
              <a:rPr lang="en-US" sz="2800" b="1" dirty="0" smtClean="0"/>
              <a:t>addressed by extending the Manual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Understand the meaning of the equal sign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Understand subtraction as an unknown-addend problem.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Use strategies such as decomposing a number leading to a ten; using the relationship between addition and </a:t>
            </a:r>
            <a:r>
              <a:rPr lang="en-US" sz="2400" dirty="0" smtClean="0"/>
              <a:t>subtraction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l"/>
            <a:r>
              <a:rPr lang="en-US" sz="2400" b="1" dirty="0"/>
              <a:t>Model Problems</a:t>
            </a:r>
            <a:endParaRPr lang="en-US" sz="2400" dirty="0"/>
          </a:p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4029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Math: Place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9624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 smtClean="0"/>
              <a:t>Standard </a:t>
            </a:r>
            <a:r>
              <a:rPr lang="en-US" b="1" dirty="0" smtClean="0"/>
              <a:t>addressed by Manual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Understand that the two digits of a two-digit number represent amounts of tens and ones</a:t>
            </a:r>
            <a:r>
              <a:rPr lang="en-US" sz="2800" dirty="0" smtClean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r>
              <a:rPr lang="en-US" sz="2800" b="1" dirty="0"/>
              <a:t>Model </a:t>
            </a:r>
            <a:r>
              <a:rPr lang="en-US" sz="2800" b="1" dirty="0" smtClean="0"/>
              <a:t>Problem</a:t>
            </a:r>
            <a:r>
              <a:rPr lang="en-US" sz="2800" dirty="0" smtClean="0"/>
              <a:t> </a:t>
            </a:r>
            <a:endParaRPr lang="en-US" b="1" dirty="0" smtClean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84351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601314"/>
      </a:dk2>
      <a:lt2>
        <a:srgbClr val="808080"/>
      </a:lt2>
      <a:accent1>
        <a:srgbClr val="DC5A21"/>
      </a:accent1>
      <a:accent2>
        <a:srgbClr val="FFFFFF"/>
      </a:accent2>
      <a:accent3>
        <a:srgbClr val="FFFFFF"/>
      </a:accent3>
      <a:accent4>
        <a:srgbClr val="000000"/>
      </a:accent4>
      <a:accent5>
        <a:srgbClr val="EBB5AB"/>
      </a:accent5>
      <a:accent6>
        <a:srgbClr val="E7E7E7"/>
      </a:accent6>
      <a:hlink>
        <a:srgbClr val="495B60"/>
      </a:hlink>
      <a:folHlink>
        <a:srgbClr val="5FB3D9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ＭＳ Ｐゴシック" pitchFamily="-110" charset="-128"/>
            <a:cs typeface="ＭＳ Ｐゴシック" pitchFamily="-11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ＭＳ Ｐゴシック" pitchFamily="-110" charset="-128"/>
            <a:cs typeface="ＭＳ Ｐゴシック" pitchFamily="-11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619</Words>
  <Application>Microsoft Office PowerPoint</Application>
  <PresentationFormat>On-screen Show (4:3)</PresentationFormat>
  <Paragraphs>131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Using and Extending the Strategic Math Series </vt:lpstr>
      <vt:lpstr>Advance Organizer  </vt:lpstr>
      <vt:lpstr>Principles and Procedures Used Throughout the Strategic Math Series</vt:lpstr>
      <vt:lpstr>Strategic Math &amp; Standards for Mathematical Practice </vt:lpstr>
      <vt:lpstr>Strategic Math: Basic Addition</vt:lpstr>
      <vt:lpstr>Strategic Math: Basic Addition</vt:lpstr>
      <vt:lpstr>Strategic Math: Basic Subtraction</vt:lpstr>
      <vt:lpstr>Strategic Math: Basic Subtraction</vt:lpstr>
      <vt:lpstr>Strategic Math: Place Value</vt:lpstr>
      <vt:lpstr>Strategic Math: Place Value</vt:lpstr>
      <vt:lpstr>Strategic Math: Basic Multiplication</vt:lpstr>
      <vt:lpstr>Strategic Math: Basic Multiplication</vt:lpstr>
      <vt:lpstr>Strategic Math:  Addition with Regrouping </vt:lpstr>
      <vt:lpstr>Strategic Math:  Addition with Regrouping </vt:lpstr>
      <vt:lpstr>Strategic Math:  Subtraction with Regrouping </vt:lpstr>
      <vt:lpstr>Strategic Math:  Subtraction with Regrouping </vt:lpstr>
      <vt:lpstr>Coming Soon: Multiplication with Regrouping </vt:lpstr>
      <vt:lpstr>Conclusions </vt:lpstr>
      <vt:lpstr>Please go to the link below to evaluate this session: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Disabilities and Research, Learning Disabilities and Research</dc:title>
  <dc:creator>Margaret Flores</dc:creator>
  <cp:lastModifiedBy>\</cp:lastModifiedBy>
  <cp:revision>19</cp:revision>
  <dcterms:modified xsi:type="dcterms:W3CDTF">2016-06-14T16:31:39Z</dcterms:modified>
</cp:coreProperties>
</file>