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716" r:id="rId3"/>
    <p:sldMasterId id="2147483740" r:id="rId4"/>
  </p:sldMasterIdLst>
  <p:notesMasterIdLst>
    <p:notesMasterId r:id="rId24"/>
  </p:notesMasterIdLst>
  <p:handoutMasterIdLst>
    <p:handoutMasterId r:id="rId25"/>
  </p:handoutMasterIdLst>
  <p:sldIdLst>
    <p:sldId id="284" r:id="rId5"/>
    <p:sldId id="447" r:id="rId6"/>
    <p:sldId id="455" r:id="rId7"/>
    <p:sldId id="437" r:id="rId8"/>
    <p:sldId id="438" r:id="rId9"/>
    <p:sldId id="439" r:id="rId10"/>
    <p:sldId id="440" r:id="rId11"/>
    <p:sldId id="441" r:id="rId12"/>
    <p:sldId id="442" r:id="rId13"/>
    <p:sldId id="443" r:id="rId14"/>
    <p:sldId id="444" r:id="rId15"/>
    <p:sldId id="422" r:id="rId16"/>
    <p:sldId id="423" r:id="rId17"/>
    <p:sldId id="425" r:id="rId18"/>
    <p:sldId id="426" r:id="rId19"/>
    <p:sldId id="424" r:id="rId20"/>
    <p:sldId id="451" r:id="rId21"/>
    <p:sldId id="430" r:id="rId22"/>
    <p:sldId id="436" r:id="rId23"/>
  </p:sldIdLst>
  <p:sldSz cx="9144000" cy="5143500" type="screen16x9"/>
  <p:notesSz cx="6858000" cy="9313863"/>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mbria" panose="02040503050406030204" pitchFamily="18" charset="0"/>
      <p:regular r:id="rId32"/>
      <p:bold r:id="rId33"/>
      <p:italic r:id="rId34"/>
      <p:boldItalic r:id="rId35"/>
    </p:embeddedFont>
    <p:embeddedFont>
      <p:font typeface="Cambria Math" panose="02040503050406030204" pitchFamily="18" charset="0"/>
      <p:regular r:id="rId36"/>
    </p:embeddedFont>
    <p:embeddedFont>
      <p:font typeface="Time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3849" autoAdjust="0"/>
  </p:normalViewPr>
  <p:slideViewPr>
    <p:cSldViewPr snapToGrid="0">
      <p:cViewPr varScale="1">
        <p:scale>
          <a:sx n="83" d="100"/>
          <a:sy n="83" d="100"/>
        </p:scale>
        <p:origin x="100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4D97E1-2A0F-4223-9C78-0C3C5BF98A1B}"/>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r>
              <a:rPr lang="en-US"/>
              <a:t>Managing Changes in Practice</a:t>
            </a:r>
          </a:p>
        </p:txBody>
      </p:sp>
      <p:sp>
        <p:nvSpPr>
          <p:cNvPr id="3" name="Date Placeholder 2">
            <a:extLst>
              <a:ext uri="{FF2B5EF4-FFF2-40B4-BE49-F238E27FC236}">
                <a16:creationId xmlns:a16="http://schemas.microsoft.com/office/drawing/2014/main" id="{FE09C912-69F4-4382-9996-837CD5EC3749}"/>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5228D72-0811-4585-B758-D02B98C16D8E}" type="datetimeFigureOut">
              <a:rPr lang="en-US" smtClean="0"/>
              <a:t>6/18/2021</a:t>
            </a:fld>
            <a:endParaRPr lang="en-US"/>
          </a:p>
        </p:txBody>
      </p:sp>
      <p:sp>
        <p:nvSpPr>
          <p:cNvPr id="4" name="Footer Placeholder 3">
            <a:extLst>
              <a:ext uri="{FF2B5EF4-FFF2-40B4-BE49-F238E27FC236}">
                <a16:creationId xmlns:a16="http://schemas.microsoft.com/office/drawing/2014/main" id="{80A58759-5CFA-477C-9906-72FE9B33FDB4}"/>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r>
              <a:rPr lang="en-US"/>
              <a:t>Ambrose, D. (1987). Managing complex change. </a:t>
            </a:r>
          </a:p>
        </p:txBody>
      </p:sp>
      <p:sp>
        <p:nvSpPr>
          <p:cNvPr id="5" name="Slide Number Placeholder 4">
            <a:extLst>
              <a:ext uri="{FF2B5EF4-FFF2-40B4-BE49-F238E27FC236}">
                <a16:creationId xmlns:a16="http://schemas.microsoft.com/office/drawing/2014/main" id="{5AB29AA1-364E-4CD6-88CA-A2F61885BF3D}"/>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2CCB45E8-B269-4F34-A164-993F98263B20}" type="slidenum">
              <a:rPr lang="en-US" smtClean="0"/>
              <a:t>‹#›</a:t>
            </a:fld>
            <a:endParaRPr lang="en-US"/>
          </a:p>
        </p:txBody>
      </p:sp>
    </p:spTree>
    <p:extLst>
      <p:ext uri="{BB962C8B-B14F-4D97-AF65-F5344CB8AC3E}">
        <p14:creationId xmlns:p14="http://schemas.microsoft.com/office/powerpoint/2010/main" val="1772495118"/>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aa427c838_0_2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daa427c838_0_2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other standards do we have?  LF established in 1995; renamed as Standards for Staff Development in 2001; video we’ll be watching is the  revision in 2011 for the standards we currently have.    PLS have been adopted in 35 states and many districts across  North America and the globe. </a:t>
            </a:r>
            <a:r>
              <a:rPr lang="en-US" b="1" dirty="0">
                <a:solidFill>
                  <a:srgbClr val="FF0000"/>
                </a:solidFill>
              </a:rPr>
              <a:t>Have video ready without ads; remember to pause it.</a:t>
            </a:r>
            <a:endParaRPr b="1"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know everyone’s been involved in initiative that’s failed for different reasons</a:t>
            </a:r>
          </a:p>
          <a:p>
            <a:pPr marL="0" lvl="0" indent="0" algn="l" rtl="0">
              <a:spcBef>
                <a:spcPts val="0"/>
              </a:spcBef>
              <a:spcAft>
                <a:spcPts val="0"/>
              </a:spcAft>
              <a:buNone/>
            </a:pPr>
            <a:r>
              <a:rPr lang="en-US" dirty="0"/>
              <a:t>Activity: Do you have a story that is explained by this model? </a:t>
            </a:r>
          </a:p>
          <a:p>
            <a:pPr marL="0" lvl="0" indent="0" algn="l" rtl="0">
              <a:spcBef>
                <a:spcPts val="0"/>
              </a:spcBef>
              <a:spcAft>
                <a:spcPts val="0"/>
              </a:spcAft>
              <a:buNone/>
            </a:pPr>
            <a:r>
              <a:rPr lang="en-US" dirty="0"/>
              <a:t>Keep these in mind as we begin to talk implementing change.</a:t>
            </a:r>
          </a:p>
          <a:p>
            <a:pPr marL="0" lvl="0" indent="0" algn="l" rtl="0">
              <a:spcBef>
                <a:spcPts val="0"/>
              </a:spcBef>
              <a:spcAft>
                <a:spcPts val="0"/>
              </a:spcAft>
              <a:buNone/>
            </a:pPr>
            <a:r>
              <a:rPr lang="en-US" dirty="0" err="1"/>
              <a:t>Chatfall</a:t>
            </a:r>
            <a:r>
              <a:rPr lang="en-US" dirty="0"/>
              <a:t>:  Pick one Standard  you would like to focus on in your PD.</a:t>
            </a:r>
          </a:p>
          <a:p>
            <a:pPr marL="0" lvl="0" indent="0" algn="l" rtl="0">
              <a:spcBef>
                <a:spcPts val="0"/>
              </a:spcBef>
              <a:spcAft>
                <a:spcPts val="0"/>
              </a:spcAft>
              <a:buNone/>
            </a:pPr>
            <a:r>
              <a:rPr lang="en-US" dirty="0"/>
              <a:t>Reflection – what standards have you noted Elizabeth and I implement today?</a:t>
            </a:r>
          </a:p>
        </p:txBody>
      </p:sp>
    </p:spTree>
    <p:extLst>
      <p:ext uri="{BB962C8B-B14F-4D97-AF65-F5344CB8AC3E}">
        <p14:creationId xmlns:p14="http://schemas.microsoft.com/office/powerpoint/2010/main" val="189447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780e8161da_0_20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780e8161da_0_20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PLS have you seen so </a:t>
            </a:r>
            <a:r>
              <a:rPr lang="en-US"/>
              <a:t>far today?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daa427c838_7_36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9" name="Google Shape;939;gdaa427c838_7_367:notes"/>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40" name="Google Shape;940;gdaa427c838_7_367:notes"/>
          <p:cNvSpPr txBox="1"/>
          <p:nvPr/>
        </p:nvSpPr>
        <p:spPr>
          <a:xfrm>
            <a:off x="0" y="0"/>
            <a:ext cx="2971800" cy="4656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a:solidFill>
                  <a:srgbClr val="000000"/>
                </a:solidFill>
                <a:latin typeface="Arial"/>
                <a:ea typeface="Arial"/>
                <a:cs typeface="Arial"/>
                <a:sym typeface="Arial"/>
              </a:rPr>
              <a:t>University of Kansas Center for Research on Learning</a:t>
            </a:r>
            <a:endParaRPr/>
          </a:p>
        </p:txBody>
      </p:sp>
      <p:sp>
        <p:nvSpPr>
          <p:cNvPr id="941" name="Google Shape;941;gdaa427c838_7_367:notes"/>
          <p:cNvSpPr txBox="1"/>
          <p:nvPr/>
        </p:nvSpPr>
        <p:spPr>
          <a:xfrm>
            <a:off x="3886200" y="0"/>
            <a:ext cx="2971800" cy="46569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a:solidFill>
                  <a:srgbClr val="000000"/>
                </a:solidFill>
                <a:latin typeface="Arial"/>
                <a:ea typeface="Arial"/>
                <a:cs typeface="Arial"/>
                <a:sym typeface="Arial"/>
              </a:rPr>
              <a:t>10.29.10</a:t>
            </a:r>
            <a:endParaRPr/>
          </a:p>
        </p:txBody>
      </p:sp>
      <p:sp>
        <p:nvSpPr>
          <p:cNvPr id="942" name="Google Shape;942;gdaa427c838_7_367:notes"/>
          <p:cNvSpPr txBox="1"/>
          <p:nvPr/>
        </p:nvSpPr>
        <p:spPr>
          <a:xfrm>
            <a:off x="0" y="8848170"/>
            <a:ext cx="2971800" cy="46569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a:solidFill>
                  <a:srgbClr val="000000"/>
                </a:solidFill>
                <a:latin typeface="Arial"/>
                <a:ea typeface="Arial"/>
                <a:cs typeface="Arial"/>
                <a:sym typeface="Arial"/>
              </a:rPr>
              <a:t>pgraner@ku.edu.  KUCRL</a:t>
            </a:r>
            <a:endParaRPr/>
          </a:p>
        </p:txBody>
      </p:sp>
      <p:sp>
        <p:nvSpPr>
          <p:cNvPr id="943" name="Google Shape;943;gdaa427c838_7_367:notes"/>
          <p:cNvSpPr txBox="1"/>
          <p:nvPr/>
        </p:nvSpPr>
        <p:spPr>
          <a:xfrm>
            <a:off x="3886200" y="8848170"/>
            <a:ext cx="2971800" cy="46569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19</a:t>
            </a:fld>
            <a:endParaRPr/>
          </a:p>
        </p:txBody>
      </p:sp>
    </p:spTree>
    <p:extLst>
      <p:ext uri="{BB962C8B-B14F-4D97-AF65-F5344CB8AC3E}">
        <p14:creationId xmlns:p14="http://schemas.microsoft.com/office/powerpoint/2010/main" val="317389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a:t>As with all of our other standards, we have criteria for consideration.  The change from PD to PL signals the importance of educators taking an active role in their continuous  development and places emphasis on their learning.  Widespread attention to the standards increases equity of access to high-quality education for every student. We now know that the stem statement for all 7  standards purposefully lists the 4 key elements –educators, effectiveness, results and all students</a:t>
            </a:r>
          </a:p>
        </p:txBody>
      </p:sp>
    </p:spTree>
    <p:extLst>
      <p:ext uri="{BB962C8B-B14F-4D97-AF65-F5344CB8AC3E}">
        <p14:creationId xmlns:p14="http://schemas.microsoft.com/office/powerpoint/2010/main" val="255079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a:t>You read about the standards and the goals involved for each- let’s comment about implementation.</a:t>
            </a:r>
          </a:p>
        </p:txBody>
      </p:sp>
    </p:spTree>
    <p:extLst>
      <p:ext uri="{BB962C8B-B14F-4D97-AF65-F5344CB8AC3E}">
        <p14:creationId xmlns:p14="http://schemas.microsoft.com/office/powerpoint/2010/main" val="388818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a:t>For most educators working in schools, professional learning is the singular most accessible means they have to develop new knowledge, skills  and practices necessary to better meet students’ learning  needs. Changes in practice – student results –and in reverse .  </a:t>
            </a:r>
            <a:r>
              <a:rPr lang="en-US" b="1" dirty="0"/>
              <a:t>Refer to chart</a:t>
            </a:r>
          </a:p>
        </p:txBody>
      </p:sp>
    </p:spTree>
    <p:extLst>
      <p:ext uri="{BB962C8B-B14F-4D97-AF65-F5344CB8AC3E}">
        <p14:creationId xmlns:p14="http://schemas.microsoft.com/office/powerpoint/2010/main" val="265050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a:t>
            </a:r>
          </a:p>
        </p:txBody>
      </p:sp>
    </p:spTree>
    <p:extLst>
      <p:ext uri="{BB962C8B-B14F-4D97-AF65-F5344CB8AC3E}">
        <p14:creationId xmlns:p14="http://schemas.microsoft.com/office/powerpoint/2010/main" val="247371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a:t>
            </a:r>
          </a:p>
        </p:txBody>
      </p:sp>
    </p:spTree>
    <p:extLst>
      <p:ext uri="{BB962C8B-B14F-4D97-AF65-F5344CB8AC3E}">
        <p14:creationId xmlns:p14="http://schemas.microsoft.com/office/powerpoint/2010/main" val="255059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b133ea569_0_4: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Jocelyn</a:t>
            </a:r>
            <a:endParaRPr dirty="0"/>
          </a:p>
        </p:txBody>
      </p:sp>
      <p:sp>
        <p:nvSpPr>
          <p:cNvPr id="241" name="Google Shape;241;g5b133ea569_0_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b133ea569_0_16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g5b133ea569_0_162:notes"/>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Jocelyn: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b133ea569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b133ea569_0_0: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know everyone’s been involved in initiative that’s failed for different reasons</a:t>
            </a:r>
            <a:endParaRPr dirty="0"/>
          </a:p>
          <a:p>
            <a:pPr marL="0" lvl="0" indent="0" algn="l" rtl="0">
              <a:spcBef>
                <a:spcPts val="0"/>
              </a:spcBef>
              <a:spcAft>
                <a:spcPts val="0"/>
              </a:spcAft>
              <a:buNone/>
            </a:pPr>
            <a:r>
              <a:rPr lang="en-US" dirty="0"/>
              <a:t>Activity: Do you have a story that is explained by this model? </a:t>
            </a:r>
            <a:endParaRPr dirty="0"/>
          </a:p>
          <a:p>
            <a:pPr marL="0" lvl="0" indent="0" algn="l" rtl="0">
              <a:spcBef>
                <a:spcPts val="0"/>
              </a:spcBef>
              <a:spcAft>
                <a:spcPts val="0"/>
              </a:spcAft>
              <a:buNone/>
            </a:pPr>
            <a:r>
              <a:rPr lang="en-US" dirty="0"/>
              <a:t>Keep these in mind as we begin to talk implementing change.</a:t>
            </a:r>
          </a:p>
          <a:p>
            <a:pPr marL="0" lvl="0" indent="0" algn="l" rtl="0">
              <a:spcBef>
                <a:spcPts val="0"/>
              </a:spcBef>
              <a:spcAft>
                <a:spcPts val="0"/>
              </a:spcAft>
              <a:buNone/>
            </a:pPr>
            <a:r>
              <a:rPr lang="en-US" dirty="0" err="1"/>
              <a:t>Chatfall</a:t>
            </a:r>
            <a:r>
              <a:rPr lang="en-US" dirty="0"/>
              <a:t>:  Pick one Standard in depth</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1275" y="-7150"/>
            <a:ext cx="9185275" cy="501250"/>
          </a:xfrm>
          <a:prstGeom prst="rect">
            <a:avLst/>
          </a:prstGeom>
          <a:noFill/>
          <a:ln>
            <a:noFill/>
          </a:ln>
        </p:spPr>
      </p:pic>
      <p:cxnSp>
        <p:nvCxnSpPr>
          <p:cNvPr id="14" name="Google Shape;14;p2"/>
          <p:cNvCxnSpPr/>
          <p:nvPr/>
        </p:nvCxnSpPr>
        <p:spPr>
          <a:xfrm>
            <a:off x="3200400" y="571500"/>
            <a:ext cx="0" cy="1600200"/>
          </a:xfrm>
          <a:prstGeom prst="straightConnector1">
            <a:avLst/>
          </a:prstGeom>
          <a:noFill/>
          <a:ln w="12700" cap="flat" cmpd="sng">
            <a:solidFill>
              <a:schemeClr val="dk2"/>
            </a:solidFill>
            <a:prstDash val="solid"/>
            <a:round/>
            <a:headEnd type="none" w="med" len="med"/>
            <a:tailEnd type="none" w="med" len="med"/>
          </a:ln>
        </p:spPr>
      </p:cxnSp>
      <p:pic>
        <p:nvPicPr>
          <p:cNvPr id="15" name="Google Shape;15;p2"/>
          <p:cNvPicPr preferRelativeResize="0"/>
          <p:nvPr/>
        </p:nvPicPr>
        <p:blipFill rotWithShape="1">
          <a:blip r:embed="rId3">
            <a:alphaModFix/>
          </a:blip>
          <a:srcRect/>
          <a:stretch/>
        </p:blipFill>
        <p:spPr>
          <a:xfrm>
            <a:off x="-28575" y="4514850"/>
            <a:ext cx="9144002" cy="644125"/>
          </a:xfrm>
          <a:prstGeom prst="rect">
            <a:avLst/>
          </a:prstGeom>
          <a:noFill/>
          <a:ln>
            <a:noFill/>
          </a:ln>
        </p:spPr>
      </p:pic>
      <p:pic>
        <p:nvPicPr>
          <p:cNvPr id="16" name="Google Shape;16;p2" descr="sim_2color_sig"/>
          <p:cNvPicPr preferRelativeResize="0"/>
          <p:nvPr/>
        </p:nvPicPr>
        <p:blipFill rotWithShape="1">
          <a:blip r:embed="rId4">
            <a:alphaModFix/>
          </a:blip>
          <a:srcRect/>
          <a:stretch/>
        </p:blipFill>
        <p:spPr>
          <a:xfrm>
            <a:off x="381000" y="742950"/>
            <a:ext cx="2000250" cy="1143000"/>
          </a:xfrm>
          <a:prstGeom prst="rect">
            <a:avLst/>
          </a:prstGeom>
          <a:noFill/>
          <a:ln>
            <a:noFill/>
          </a:ln>
        </p:spPr>
      </p:pic>
      <p:sp>
        <p:nvSpPr>
          <p:cNvPr id="17" name="Google Shape;17;p2"/>
          <p:cNvSpPr txBox="1">
            <a:spLocks noGrp="1"/>
          </p:cNvSpPr>
          <p:nvPr>
            <p:ph type="ctrTitle"/>
          </p:nvPr>
        </p:nvSpPr>
        <p:spPr>
          <a:xfrm>
            <a:off x="3429000" y="784622"/>
            <a:ext cx="5410200" cy="1200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3429000" y="2343150"/>
            <a:ext cx="5105400" cy="2171700"/>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dk1"/>
              </a:buClr>
              <a:buSzPts val="2000"/>
              <a:buFont typeface="Arial"/>
              <a:buNone/>
              <a:defRPr sz="20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9" name="Google Shape;19;p2"/>
          <p:cNvSpPr txBox="1"/>
          <p:nvPr/>
        </p:nvSpPr>
        <p:spPr>
          <a:xfrm>
            <a:off x="140300" y="4826000"/>
            <a:ext cx="3774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Avenir"/>
                <a:ea typeface="Avenir"/>
                <a:cs typeface="Avenir"/>
                <a:sym typeface="Avenir"/>
              </a:rPr>
              <a:t>University of Kansas Center for Research on Learning</a:t>
            </a:r>
            <a:endParaRPr sz="900">
              <a:latin typeface="Avenir"/>
              <a:ea typeface="Avenir"/>
              <a:cs typeface="Avenir"/>
              <a:sym typeface="Aveni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rot="5400000">
            <a:off x="5429250" y="1543050"/>
            <a:ext cx="41148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4"/>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6"/>
          <p:cNvSpPr>
            <a:spLocks noGrp="1"/>
          </p:cNvSpPr>
          <p:nvPr>
            <p:ph type="pic" idx="2"/>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l" rtl="0">
              <a:lnSpc>
                <a:spcPct val="100000"/>
              </a:lnSpc>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l" rtl="0">
              <a:lnSpc>
                <a:spcPct val="100000"/>
              </a:lnSpc>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lnSpc>
                <a:spcPct val="100000"/>
              </a:lnSpc>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l" rtl="0">
              <a:lnSpc>
                <a:spcPct val="100000"/>
              </a:lnSpc>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a:ea typeface="Times"/>
                <a:cs typeface="Times"/>
                <a:sym typeface="Time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a:ea typeface="Times"/>
                <a:cs typeface="Times"/>
                <a:sym typeface="Time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a:ea typeface="Times"/>
                <a:cs typeface="Times"/>
                <a:sym typeface="Time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a:ea typeface="Times"/>
                <a:cs typeface="Times"/>
                <a:sym typeface="Times"/>
              </a:defRPr>
            </a:lvl9pPr>
          </a:lstStyle>
          <a:p>
            <a:endParaRPr/>
          </a:p>
        </p:txBody>
      </p:sp>
      <p:sp>
        <p:nvSpPr>
          <p:cNvPr id="76" name="Google Shape;76;p16"/>
          <p:cNvSpPr txBox="1">
            <a:spLocks noGrp="1"/>
          </p:cNvSpPr>
          <p:nvPr>
            <p:ph type="body" idx="1"/>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Times"/>
              <a:buNone/>
              <a:defRPr sz="1600"/>
            </a:lvl1pPr>
            <a:lvl2pPr marL="914400" lvl="1" indent="-228600" algn="l">
              <a:lnSpc>
                <a:spcPct val="100000"/>
              </a:lnSpc>
              <a:spcBef>
                <a:spcPts val="280"/>
              </a:spcBef>
              <a:spcAft>
                <a:spcPts val="0"/>
              </a:spcAft>
              <a:buClr>
                <a:schemeClr val="dk1"/>
              </a:buClr>
              <a:buSzPts val="1400"/>
              <a:buFont typeface="Times"/>
              <a:buNone/>
              <a:defRPr sz="1400"/>
            </a:lvl2pPr>
            <a:lvl3pPr marL="1371600" lvl="2" indent="-228600" algn="l">
              <a:lnSpc>
                <a:spcPct val="100000"/>
              </a:lnSpc>
              <a:spcBef>
                <a:spcPts val="240"/>
              </a:spcBef>
              <a:spcAft>
                <a:spcPts val="0"/>
              </a:spcAft>
              <a:buClr>
                <a:schemeClr val="dk1"/>
              </a:buClr>
              <a:buSzPts val="1200"/>
              <a:buFont typeface="Times"/>
              <a:buNone/>
              <a:defRPr sz="1200"/>
            </a:lvl3pPr>
            <a:lvl4pPr marL="1828800" lvl="3" indent="-228600" algn="l">
              <a:lnSpc>
                <a:spcPct val="100000"/>
              </a:lnSpc>
              <a:spcBef>
                <a:spcPts val="200"/>
              </a:spcBef>
              <a:spcAft>
                <a:spcPts val="0"/>
              </a:spcAft>
              <a:buClr>
                <a:schemeClr val="dk1"/>
              </a:buClr>
              <a:buSzPts val="1000"/>
              <a:buFont typeface="Times"/>
              <a:buNone/>
              <a:defRPr sz="1000"/>
            </a:lvl4pPr>
            <a:lvl5pPr marL="2286000" lvl="4" indent="-228600" algn="l">
              <a:lnSpc>
                <a:spcPct val="100000"/>
              </a:lnSpc>
              <a:spcBef>
                <a:spcPts val="200"/>
              </a:spcBef>
              <a:spcAft>
                <a:spcPts val="0"/>
              </a:spcAft>
              <a:buClr>
                <a:schemeClr val="dk1"/>
              </a:buClr>
              <a:buSzPts val="1000"/>
              <a:buFont typeface="Times"/>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17"/>
          <p:cNvSpPr txBox="1">
            <a:spLocks noGrp="1"/>
          </p:cNvSpPr>
          <p:nvPr>
            <p:ph type="body" idx="1"/>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a:buChar char="•"/>
              <a:defRPr sz="3200"/>
            </a:lvl1pPr>
            <a:lvl2pPr marL="914400" lvl="1" indent="-406400" algn="l">
              <a:lnSpc>
                <a:spcPct val="100000"/>
              </a:lnSpc>
              <a:spcBef>
                <a:spcPts val="560"/>
              </a:spcBef>
              <a:spcAft>
                <a:spcPts val="0"/>
              </a:spcAft>
              <a:buClr>
                <a:schemeClr val="dk1"/>
              </a:buClr>
              <a:buSzPts val="2800"/>
              <a:buFont typeface="Times"/>
              <a:buChar char="–"/>
              <a:defRPr sz="2800"/>
            </a:lvl2pPr>
            <a:lvl3pPr marL="1371600" lvl="2" indent="-381000" algn="l">
              <a:lnSpc>
                <a:spcPct val="100000"/>
              </a:lnSpc>
              <a:spcBef>
                <a:spcPts val="480"/>
              </a:spcBef>
              <a:spcAft>
                <a:spcPts val="0"/>
              </a:spcAft>
              <a:buClr>
                <a:schemeClr val="dk1"/>
              </a:buClr>
              <a:buSzPts val="2400"/>
              <a:buFont typeface="Times"/>
              <a:buChar char="•"/>
              <a:defRPr sz="2400"/>
            </a:lvl3pPr>
            <a:lvl4pPr marL="1828800" lvl="3" indent="-355600" algn="l">
              <a:lnSpc>
                <a:spcPct val="100000"/>
              </a:lnSpc>
              <a:spcBef>
                <a:spcPts val="400"/>
              </a:spcBef>
              <a:spcAft>
                <a:spcPts val="0"/>
              </a:spcAft>
              <a:buClr>
                <a:schemeClr val="dk1"/>
              </a:buClr>
              <a:buSzPts val="2000"/>
              <a:buFont typeface="Times"/>
              <a:buChar char="–"/>
              <a:defRPr sz="2000"/>
            </a:lvl4pPr>
            <a:lvl5pPr marL="2286000" lvl="4" indent="-355600" algn="l">
              <a:lnSpc>
                <a:spcPct val="100000"/>
              </a:lnSpc>
              <a:spcBef>
                <a:spcPts val="400"/>
              </a:spcBef>
              <a:spcAft>
                <a:spcPts val="0"/>
              </a:spcAft>
              <a:buClr>
                <a:schemeClr val="dk1"/>
              </a:buClr>
              <a:buSzPts val="2000"/>
              <a:buFont typeface="Time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7"/>
          <p:cNvSpPr txBox="1">
            <a:spLocks noGrp="1"/>
          </p:cNvSpPr>
          <p:nvPr>
            <p:ph type="body" idx="2"/>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Times"/>
              <a:buNone/>
              <a:defRPr sz="1600"/>
            </a:lvl1pPr>
            <a:lvl2pPr marL="914400" lvl="1" indent="-228600" algn="l">
              <a:lnSpc>
                <a:spcPct val="100000"/>
              </a:lnSpc>
              <a:spcBef>
                <a:spcPts val="280"/>
              </a:spcBef>
              <a:spcAft>
                <a:spcPts val="0"/>
              </a:spcAft>
              <a:buClr>
                <a:schemeClr val="dk1"/>
              </a:buClr>
              <a:buSzPts val="1400"/>
              <a:buFont typeface="Times"/>
              <a:buNone/>
              <a:defRPr sz="1400"/>
            </a:lvl2pPr>
            <a:lvl3pPr marL="1371600" lvl="2" indent="-228600" algn="l">
              <a:lnSpc>
                <a:spcPct val="100000"/>
              </a:lnSpc>
              <a:spcBef>
                <a:spcPts val="240"/>
              </a:spcBef>
              <a:spcAft>
                <a:spcPts val="0"/>
              </a:spcAft>
              <a:buClr>
                <a:schemeClr val="dk1"/>
              </a:buClr>
              <a:buSzPts val="1200"/>
              <a:buFont typeface="Times"/>
              <a:buNone/>
              <a:defRPr sz="1200"/>
            </a:lvl3pPr>
            <a:lvl4pPr marL="1828800" lvl="3" indent="-228600" algn="l">
              <a:lnSpc>
                <a:spcPct val="100000"/>
              </a:lnSpc>
              <a:spcBef>
                <a:spcPts val="200"/>
              </a:spcBef>
              <a:spcAft>
                <a:spcPts val="0"/>
              </a:spcAft>
              <a:buClr>
                <a:schemeClr val="dk1"/>
              </a:buClr>
              <a:buSzPts val="1000"/>
              <a:buFont typeface="Times"/>
              <a:buNone/>
              <a:defRPr sz="1000"/>
            </a:lvl4pPr>
            <a:lvl5pPr marL="2286000" lvl="4" indent="-228600" algn="l">
              <a:lnSpc>
                <a:spcPct val="100000"/>
              </a:lnSpc>
              <a:spcBef>
                <a:spcPts val="200"/>
              </a:spcBef>
              <a:spcAft>
                <a:spcPts val="0"/>
              </a:spcAft>
              <a:buClr>
                <a:schemeClr val="dk1"/>
              </a:buClr>
              <a:buSzPts val="1000"/>
              <a:buFont typeface="Times"/>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 name="Google Shape;89;p1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0" name="Google Shape;110;p21"/>
          <p:cNvSpPr txBox="1">
            <a:spLocks noGrp="1"/>
          </p:cNvSpPr>
          <p:nvPr>
            <p:ph type="body" idx="1"/>
          </p:nvPr>
        </p:nvSpPr>
        <p:spPr>
          <a:xfrm>
            <a:off x="623888" y="3442097"/>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Times"/>
              <a:buNone/>
              <a:defRPr sz="2400"/>
            </a:lvl1pPr>
            <a:lvl2pPr marL="914400" lvl="1" indent="-228600" algn="l">
              <a:lnSpc>
                <a:spcPct val="100000"/>
              </a:lnSpc>
              <a:spcBef>
                <a:spcPts val="400"/>
              </a:spcBef>
              <a:spcAft>
                <a:spcPts val="0"/>
              </a:spcAft>
              <a:buClr>
                <a:schemeClr val="dk1"/>
              </a:buClr>
              <a:buSzPts val="2000"/>
              <a:buFont typeface="Times"/>
              <a:buNone/>
              <a:defRPr sz="2000"/>
            </a:lvl2pPr>
            <a:lvl3pPr marL="1371600" lvl="2" indent="-228600" algn="l">
              <a:lnSpc>
                <a:spcPct val="100000"/>
              </a:lnSpc>
              <a:spcBef>
                <a:spcPts val="360"/>
              </a:spcBef>
              <a:spcAft>
                <a:spcPts val="0"/>
              </a:spcAft>
              <a:buClr>
                <a:schemeClr val="dk1"/>
              </a:buClr>
              <a:buSzPts val="1800"/>
              <a:buFont typeface="Times"/>
              <a:buNone/>
              <a:defRPr sz="1800"/>
            </a:lvl3pPr>
            <a:lvl4pPr marL="1828800" lvl="3" indent="-228600" algn="l">
              <a:lnSpc>
                <a:spcPct val="100000"/>
              </a:lnSpc>
              <a:spcBef>
                <a:spcPts val="320"/>
              </a:spcBef>
              <a:spcAft>
                <a:spcPts val="0"/>
              </a:spcAft>
              <a:buClr>
                <a:schemeClr val="dk1"/>
              </a:buClr>
              <a:buSzPts val="1600"/>
              <a:buFont typeface="Times"/>
              <a:buNone/>
              <a:defRPr sz="1600"/>
            </a:lvl4pPr>
            <a:lvl5pPr marL="2286000" lvl="4" indent="-228600" algn="l">
              <a:lnSpc>
                <a:spcPct val="100000"/>
              </a:lnSpc>
              <a:spcBef>
                <a:spcPts val="320"/>
              </a:spcBef>
              <a:spcAft>
                <a:spcPts val="0"/>
              </a:spcAft>
              <a:buClr>
                <a:schemeClr val="dk1"/>
              </a:buClr>
              <a:buSzPts val="1600"/>
              <a:buFont typeface="Times"/>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11" name="Google Shape;111;p2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6" name="Google Shape;116;p22"/>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2" name="Google Shape;122;p23"/>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Times"/>
              <a:buNone/>
              <a:defRPr sz="2400"/>
            </a:lvl1pPr>
            <a:lvl2pPr lvl="1" algn="ctr">
              <a:lnSpc>
                <a:spcPct val="100000"/>
              </a:lnSpc>
              <a:spcBef>
                <a:spcPts val="400"/>
              </a:spcBef>
              <a:spcAft>
                <a:spcPts val="0"/>
              </a:spcAft>
              <a:buClr>
                <a:schemeClr val="dk1"/>
              </a:buClr>
              <a:buSzPts val="2000"/>
              <a:buFont typeface="Times"/>
              <a:buNone/>
              <a:defRPr sz="2000"/>
            </a:lvl2pPr>
            <a:lvl3pPr lvl="2" algn="ctr">
              <a:lnSpc>
                <a:spcPct val="100000"/>
              </a:lnSpc>
              <a:spcBef>
                <a:spcPts val="360"/>
              </a:spcBef>
              <a:spcAft>
                <a:spcPts val="0"/>
              </a:spcAft>
              <a:buClr>
                <a:schemeClr val="dk1"/>
              </a:buClr>
              <a:buSzPts val="1800"/>
              <a:buFont typeface="Times"/>
              <a:buNone/>
              <a:defRPr sz="1800"/>
            </a:lvl3pPr>
            <a:lvl4pPr lvl="3" algn="ctr">
              <a:lnSpc>
                <a:spcPct val="100000"/>
              </a:lnSpc>
              <a:spcBef>
                <a:spcPts val="320"/>
              </a:spcBef>
              <a:spcAft>
                <a:spcPts val="0"/>
              </a:spcAft>
              <a:buClr>
                <a:schemeClr val="dk1"/>
              </a:buClr>
              <a:buSzPts val="1600"/>
              <a:buFont typeface="Times"/>
              <a:buNone/>
              <a:defRPr sz="1600"/>
            </a:lvl4pPr>
            <a:lvl5pPr lvl="4" algn="ctr">
              <a:lnSpc>
                <a:spcPct val="100000"/>
              </a:lnSpc>
              <a:spcBef>
                <a:spcPts val="320"/>
              </a:spcBef>
              <a:spcAft>
                <a:spcPts val="0"/>
              </a:spcAft>
              <a:buClr>
                <a:schemeClr val="dk1"/>
              </a:buClr>
              <a:buSzPts val="1600"/>
              <a:buFont typeface="Times"/>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3" name="Google Shape;123;p2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3353-BEB9-4B45-BA74-3E447BB37CC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F6EB90-05A5-1347-AE9E-3589EA4E04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E0C30F-99E3-2347-96C3-67936645BC44}"/>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26C6CE48-113B-3F47-A75F-43E8DB742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D7306-7DAD-1E44-ADB7-427DF7F4299D}"/>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403669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slide">
  <p:cSld name="TITLE_1">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28575" y="4514850"/>
            <a:ext cx="9144002" cy="644125"/>
          </a:xfrm>
          <a:prstGeom prst="rect">
            <a:avLst/>
          </a:prstGeom>
          <a:noFill/>
          <a:ln>
            <a:noFill/>
          </a:ln>
        </p:spPr>
      </p:pic>
      <p:pic>
        <p:nvPicPr>
          <p:cNvPr id="22" name="Google Shape;22;p3" descr="sim_2color_sig"/>
          <p:cNvPicPr preferRelativeResize="0"/>
          <p:nvPr/>
        </p:nvPicPr>
        <p:blipFill rotWithShape="1">
          <a:blip r:embed="rId3">
            <a:alphaModFix/>
          </a:blip>
          <a:srcRect/>
          <a:stretch/>
        </p:blipFill>
        <p:spPr>
          <a:xfrm>
            <a:off x="7467600" y="4489847"/>
            <a:ext cx="1143001" cy="653652"/>
          </a:xfrm>
          <a:prstGeom prst="rect">
            <a:avLst/>
          </a:prstGeom>
          <a:noFill/>
          <a:ln>
            <a:noFill/>
          </a:ln>
        </p:spPr>
      </p:pic>
      <p:sp>
        <p:nvSpPr>
          <p:cNvPr id="23" name="Google Shape;23;p3"/>
          <p:cNvSpPr txBox="1"/>
          <p:nvPr/>
        </p:nvSpPr>
        <p:spPr>
          <a:xfrm>
            <a:off x="140300" y="4826000"/>
            <a:ext cx="3774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Avenir"/>
                <a:ea typeface="Avenir"/>
                <a:cs typeface="Avenir"/>
                <a:sym typeface="Avenir"/>
              </a:rPr>
              <a:t>University of Kansas Center for Research on Learning</a:t>
            </a:r>
            <a:endParaRPr sz="900">
              <a:latin typeface="Avenir"/>
              <a:ea typeface="Avenir"/>
              <a:cs typeface="Avenir"/>
              <a:sym typeface="Aveni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3A63-50B8-814F-82E2-AEEBF401E7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20EB-CF57-454D-9B94-18CB9D934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04E2-A108-0D44-90EC-7E172FC3CFA8}"/>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442BE854-CB92-6040-BF7C-3914D5A1B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F7B94-A42A-B647-B3BF-8FD1C53C1718}"/>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2762865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6C23-5630-9E4A-A45E-1341BE12A06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52E7A0-869D-0F4A-85B2-9826DA6FABD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3D5A7F-DFC8-594B-A6F1-9710F74EC25E}"/>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5CF50361-D134-214C-B7CA-72973642B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A4C92-39E1-3E43-905E-9A7B557E8F52}"/>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377229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9C74-D21B-1041-8F70-CF4EE6408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444C3-89A1-594D-951A-0ACA98C13FD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D2DA6-38AD-134F-BBC7-514C322512F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6EB666-A79D-3A46-8F35-1A3B9B028132}"/>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6" name="Footer Placeholder 5">
            <a:extLst>
              <a:ext uri="{FF2B5EF4-FFF2-40B4-BE49-F238E27FC236}">
                <a16:creationId xmlns:a16="http://schemas.microsoft.com/office/drawing/2014/main" id="{CE4F815E-4910-E842-8BF7-F1851DB72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2E6A2-C7AF-E34B-8933-59D62CEA919C}"/>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42120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55C3-B6FF-AD4A-B412-84CD72B585A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85BAF9-5525-5C4D-9A91-FB6D34C13D0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70C82-2286-8549-8FBE-1660CEF14A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FBCE3-83EA-654E-A553-E027EB3A944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2B2D3-D75B-3E49-B00A-F5009DC3F82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896B90-7606-1940-9A92-AF072BC8231C}"/>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8" name="Footer Placeholder 7">
            <a:extLst>
              <a:ext uri="{FF2B5EF4-FFF2-40B4-BE49-F238E27FC236}">
                <a16:creationId xmlns:a16="http://schemas.microsoft.com/office/drawing/2014/main" id="{76D3AD04-F1E3-3840-9320-74C1AA67C5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CB108-7AED-894B-99D2-628E890CB3C6}"/>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1685004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613-D452-DE44-91DE-C79EFF816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06F47-6CA3-3443-B568-4A41281957BF}"/>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4" name="Footer Placeholder 3">
            <a:extLst>
              <a:ext uri="{FF2B5EF4-FFF2-40B4-BE49-F238E27FC236}">
                <a16:creationId xmlns:a16="http://schemas.microsoft.com/office/drawing/2014/main" id="{8AA4B4B1-36E5-754E-A643-6923F3E0A6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2808-8864-9445-BD0D-62B2A439BE96}"/>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1330705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78100-A4F6-1C4B-8C0F-CF3207606F3D}"/>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3" name="Footer Placeholder 2">
            <a:extLst>
              <a:ext uri="{FF2B5EF4-FFF2-40B4-BE49-F238E27FC236}">
                <a16:creationId xmlns:a16="http://schemas.microsoft.com/office/drawing/2014/main" id="{788C635F-820C-164B-AC3D-B6E086453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6F31E-3F61-FC4A-BC2A-771CD5E4A115}"/>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2755195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F7EE-FB84-544F-89BB-FE5CF860CB8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47B1053-DC21-7746-94BE-E9AD3DD3B60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5B210-80C8-4D4C-8F5F-C6CAB2F2726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AB419E-DB23-6143-9EC3-C7C0AB8FEB0D}"/>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6" name="Footer Placeholder 5">
            <a:extLst>
              <a:ext uri="{FF2B5EF4-FFF2-40B4-BE49-F238E27FC236}">
                <a16:creationId xmlns:a16="http://schemas.microsoft.com/office/drawing/2014/main" id="{4020F76D-5F07-FC4F-AA92-32A42B344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24CED-5972-F948-A8F0-5F2B5017C6FC}"/>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3411163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EECC-BD5A-F544-9531-E6DA3118917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D791D6-DA0D-1E48-9E4F-CBDA7B64C6F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41BF19-9185-A841-8023-196D57E513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E47429-3E83-CD45-9745-58C29A8CA74D}"/>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6" name="Footer Placeholder 5">
            <a:extLst>
              <a:ext uri="{FF2B5EF4-FFF2-40B4-BE49-F238E27FC236}">
                <a16:creationId xmlns:a16="http://schemas.microsoft.com/office/drawing/2014/main" id="{8AAE2C48-BC59-DD4B-9556-CC21541DC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C5232-50F5-EF4B-8DB3-29A7E54F6B78}"/>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118435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00FC-1802-2E41-8E5B-5929F07030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3BA0E-BCA2-E840-8550-F17FA7F8B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10425-7BFE-D04C-B755-87180148FA82}"/>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4C7A823D-49F4-D947-873C-B0A3F012A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6E6C5-00AB-9541-BD6C-C08C7F72B4BB}"/>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1237984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17BC55-5C70-464C-B239-DA0A94AD1E0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CBD63-518C-E84A-BB62-60EA33B30C7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39360-193E-6A4D-B758-54DC841986F4}"/>
              </a:ext>
            </a:extLst>
          </p:cNvPr>
          <p:cNvSpPr>
            <a:spLocks noGrp="1"/>
          </p:cNvSpPr>
          <p:nvPr>
            <p:ph type="dt" sz="half" idx="10"/>
          </p:nvPr>
        </p:nvSpPr>
        <p:spPr/>
        <p:txBody>
          <a:body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DFE0A102-2765-244A-BF85-10D3DBF38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F1CE4-26B4-844F-A718-53836FA1EFB3}"/>
              </a:ext>
            </a:extLst>
          </p:cNvPr>
          <p:cNvSpPr>
            <a:spLocks noGrp="1"/>
          </p:cNvSpPr>
          <p:nvPr>
            <p:ph type="sldNum" sz="quarter" idx="12"/>
          </p:nvPr>
        </p:nvSpPr>
        <p:spPr/>
        <p:txBody>
          <a:bodyPr/>
          <a:lstStyle/>
          <a:p>
            <a:fld id="{F0CDF45D-E6B0-7D49-BDBC-62546EB27614}" type="slidenum">
              <a:rPr lang="en-US" smtClean="0"/>
              <a:t>‹#›</a:t>
            </a:fld>
            <a:endParaRPr lang="en-US"/>
          </a:p>
        </p:txBody>
      </p:sp>
    </p:spTree>
    <p:extLst>
      <p:ext uri="{BB962C8B-B14F-4D97-AF65-F5344CB8AC3E}">
        <p14:creationId xmlns:p14="http://schemas.microsoft.com/office/powerpoint/2010/main" val="311458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4471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8390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03995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23783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8277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3997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1234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1402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6791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9168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85800" y="2286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685800" y="1600200"/>
            <a:ext cx="3810000" cy="2971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3" name="Google Shape;33;p6"/>
          <p:cNvSpPr txBox="1">
            <a:spLocks noGrp="1"/>
          </p:cNvSpPr>
          <p:nvPr>
            <p:ph type="body" idx="2"/>
          </p:nvPr>
        </p:nvSpPr>
        <p:spPr>
          <a:xfrm>
            <a:off x="4648200" y="1600200"/>
            <a:ext cx="3810000" cy="2971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94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7" name="Google Shape;37;p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8" name="Google Shape;38;p7"/>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9" name="Google Shape;39;p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685800" y="228600"/>
            <a:ext cx="77724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6" name="Google Shape;46;p10"/>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0" name="Google Shape;50;p11"/>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sim_2color_sig"/>
          <p:cNvPicPr preferRelativeResize="0"/>
          <p:nvPr/>
        </p:nvPicPr>
        <p:blipFill rotWithShape="1">
          <a:blip r:embed="rId11">
            <a:alphaModFix/>
          </a:blip>
          <a:srcRect/>
          <a:stretch/>
        </p:blipFill>
        <p:spPr>
          <a:xfrm>
            <a:off x="7467600" y="4489847"/>
            <a:ext cx="1143001" cy="653652"/>
          </a:xfrm>
          <a:prstGeom prst="rect">
            <a:avLst/>
          </a:prstGeom>
          <a:noFill/>
          <a:ln>
            <a:noFill/>
          </a:ln>
        </p:spPr>
      </p:pic>
      <p:sp>
        <p:nvSpPr>
          <p:cNvPr id="7" name="Google Shape;7;p1"/>
          <p:cNvSpPr txBox="1">
            <a:spLocks noGrp="1"/>
          </p:cNvSpPr>
          <p:nvPr>
            <p:ph type="title"/>
          </p:nvPr>
        </p:nvSpPr>
        <p:spPr>
          <a:xfrm>
            <a:off x="685800" y="228600"/>
            <a:ext cx="77724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1pPr>
            <a:lvl2pPr marR="0" lvl="1"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2pPr>
            <a:lvl3pPr marR="0" lvl="2"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3pPr>
            <a:lvl4pPr marR="0" lvl="3"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4pPr>
            <a:lvl5pPr marR="0" lvl="4"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5pPr>
            <a:lvl6pPr marR="0" lvl="5"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6pPr>
            <a:lvl7pPr marR="0" lvl="6"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7pPr>
            <a:lvl8pPr marR="0" lvl="7"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8pPr>
            <a:lvl9pPr marR="0" lvl="8" algn="ctr" rtl="0">
              <a:spcBef>
                <a:spcPts val="0"/>
              </a:spcBef>
              <a:spcAft>
                <a:spcPts val="0"/>
              </a:spcAft>
              <a:buSzPts val="1400"/>
              <a:buFont typeface="Avenir"/>
              <a:buNone/>
              <a:defRPr sz="4400" i="0" u="none" strike="noStrike" cap="none">
                <a:solidFill>
                  <a:schemeClr val="dk2"/>
                </a:solidFill>
                <a:latin typeface="Avenir"/>
                <a:ea typeface="Avenir"/>
                <a:cs typeface="Avenir"/>
                <a:sym typeface="Avenir"/>
              </a:defRPr>
            </a:lvl9pPr>
          </a:lstStyle>
          <a:p>
            <a:endParaRPr/>
          </a:p>
        </p:txBody>
      </p:sp>
      <p:sp>
        <p:nvSpPr>
          <p:cNvPr id="8" name="Google Shape;8;p1"/>
          <p:cNvSpPr txBox="1">
            <a:spLocks noGrp="1"/>
          </p:cNvSpPr>
          <p:nvPr>
            <p:ph type="body" idx="1"/>
          </p:nvPr>
        </p:nvSpPr>
        <p:spPr>
          <a:xfrm>
            <a:off x="685800" y="1600200"/>
            <a:ext cx="7772400" cy="2971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venir"/>
              <a:buChar char="•"/>
              <a:defRPr sz="3200" i="0" u="none" strike="noStrike" cap="none">
                <a:solidFill>
                  <a:schemeClr val="dk1"/>
                </a:solidFill>
                <a:latin typeface="Avenir"/>
                <a:ea typeface="Avenir"/>
                <a:cs typeface="Avenir"/>
                <a:sym typeface="Avenir"/>
              </a:defRPr>
            </a:lvl1pPr>
            <a:lvl2pPr marL="914400" marR="0" lvl="1" indent="-406400" algn="l" rtl="0">
              <a:spcBef>
                <a:spcPts val="560"/>
              </a:spcBef>
              <a:spcAft>
                <a:spcPts val="0"/>
              </a:spcAft>
              <a:buClr>
                <a:schemeClr val="dk1"/>
              </a:buClr>
              <a:buSzPts val="2800"/>
              <a:buFont typeface="Avenir"/>
              <a:buChar char="–"/>
              <a:defRPr sz="2800" i="0" u="none" strike="noStrike" cap="none">
                <a:solidFill>
                  <a:schemeClr val="dk1"/>
                </a:solidFill>
                <a:latin typeface="Avenir"/>
                <a:ea typeface="Avenir"/>
                <a:cs typeface="Avenir"/>
                <a:sym typeface="Avenir"/>
              </a:defRPr>
            </a:lvl2pPr>
            <a:lvl3pPr marL="1371600" marR="0" lvl="2" indent="-381000" algn="l" rtl="0">
              <a:spcBef>
                <a:spcPts val="480"/>
              </a:spcBef>
              <a:spcAft>
                <a:spcPts val="0"/>
              </a:spcAft>
              <a:buClr>
                <a:schemeClr val="dk1"/>
              </a:buClr>
              <a:buSzPts val="2400"/>
              <a:buFont typeface="Avenir"/>
              <a:buChar char="•"/>
              <a:defRPr sz="2400" i="0" u="none" strike="noStrike" cap="none">
                <a:solidFill>
                  <a:schemeClr val="dk1"/>
                </a:solidFill>
                <a:latin typeface="Avenir"/>
                <a:ea typeface="Avenir"/>
                <a:cs typeface="Avenir"/>
                <a:sym typeface="Avenir"/>
              </a:defRPr>
            </a:lvl3pPr>
            <a:lvl4pPr marL="1828800" marR="0" lvl="3"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4pPr>
            <a:lvl5pPr marL="2286000" marR="0" lvl="4"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6pPr>
            <a:lvl7pPr marL="3200400" marR="0" lvl="6"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7pPr>
            <a:lvl8pPr marL="3657600" marR="0" lvl="7"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8pPr>
            <a:lvl9pPr marL="4114800" marR="0" lvl="8" indent="-355600" algn="l" rtl="0">
              <a:spcBef>
                <a:spcPts val="4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9pPr>
          </a:lstStyle>
          <a:p>
            <a:endParaRPr/>
          </a:p>
        </p:txBody>
      </p:sp>
      <p:pic>
        <p:nvPicPr>
          <p:cNvPr id="9" name="Google Shape;9;p1"/>
          <p:cNvPicPr preferRelativeResize="0"/>
          <p:nvPr/>
        </p:nvPicPr>
        <p:blipFill rotWithShape="1">
          <a:blip r:embed="rId12">
            <a:alphaModFix/>
          </a:blip>
          <a:srcRect/>
          <a:stretch/>
        </p:blipFill>
        <p:spPr>
          <a:xfrm rot="10800000">
            <a:off x="-34775" y="4647850"/>
            <a:ext cx="9213550" cy="501250"/>
          </a:xfrm>
          <a:prstGeom prst="rect">
            <a:avLst/>
          </a:prstGeom>
          <a:noFill/>
          <a:ln>
            <a:noFill/>
          </a:ln>
        </p:spPr>
      </p:pic>
      <p:cxnSp>
        <p:nvCxnSpPr>
          <p:cNvPr id="10" name="Google Shape;10;p1"/>
          <p:cNvCxnSpPr/>
          <p:nvPr/>
        </p:nvCxnSpPr>
        <p:spPr>
          <a:xfrm>
            <a:off x="838200" y="1143000"/>
            <a:ext cx="7315200" cy="0"/>
          </a:xfrm>
          <a:prstGeom prst="straightConnector1">
            <a:avLst/>
          </a:prstGeom>
          <a:noFill/>
          <a:ln w="19050" cap="flat" cmpd="sng">
            <a:solidFill>
              <a:schemeClr val="dk2"/>
            </a:solidFill>
            <a:prstDash val="solid"/>
            <a:round/>
            <a:headEnd type="none" w="med" len="med"/>
            <a:tailEnd type="none" w="med" len="med"/>
          </a:ln>
        </p:spPr>
      </p:cxnSp>
      <p:sp>
        <p:nvSpPr>
          <p:cNvPr id="11" name="Google Shape;11;p1"/>
          <p:cNvSpPr txBox="1"/>
          <p:nvPr/>
        </p:nvSpPr>
        <p:spPr>
          <a:xfrm>
            <a:off x="140300" y="4826000"/>
            <a:ext cx="3774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Avenir"/>
                <a:ea typeface="Avenir"/>
                <a:cs typeface="Avenir"/>
                <a:sym typeface="Avenir"/>
              </a:rPr>
              <a:t>University of Kansas Center for Research on Learning</a:t>
            </a:r>
            <a:endParaRPr sz="900">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ransition>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9pPr>
          </a:lstStyle>
          <a:p>
            <a:endParaRPr/>
          </a:p>
        </p:txBody>
      </p:sp>
      <p:sp>
        <p:nvSpPr>
          <p:cNvPr id="53" name="Google Shape;53;p12"/>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lnSpc>
                <a:spcPct val="100000"/>
              </a:lnSpc>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lnSpc>
                <a:spcPct val="100000"/>
              </a:lnSpc>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lnSpc>
                <a:spcPct val="100000"/>
              </a:lnSpc>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lnSpc>
                <a:spcPct val="100000"/>
              </a:lnSpc>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9pPr>
          </a:lstStyle>
          <a:p>
            <a:endParaRPr/>
          </a:p>
        </p:txBody>
      </p:sp>
      <p:sp>
        <p:nvSpPr>
          <p:cNvPr id="54" name="Google Shape;54;p1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55" name="Google Shape;55;p1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a:ea typeface="Times"/>
                <a:cs typeface="Times"/>
                <a:sym typeface="Times"/>
              </a:defRPr>
            </a:lvl9pPr>
          </a:lstStyle>
          <a:p>
            <a:endParaRPr/>
          </a:p>
        </p:txBody>
      </p:sp>
      <p:sp>
        <p:nvSpPr>
          <p:cNvPr id="56" name="Google Shape;56;p1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1pPr>
            <a:lvl2pPr marL="0" marR="0" lvl="1"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2pPr>
            <a:lvl3pPr marL="0" marR="0" lvl="2"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3pPr>
            <a:lvl4pPr marL="0" marR="0" lvl="3"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4pPr>
            <a:lvl5pPr marL="0" marR="0" lvl="4"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5pPr>
            <a:lvl6pPr marL="0" marR="0" lvl="5"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6pPr>
            <a:lvl7pPr marL="0" marR="0" lvl="6"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7pPr>
            <a:lvl8pPr marL="0" marR="0" lvl="7"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8pPr>
            <a:lvl9pPr marL="0" marR="0" lvl="8" indent="0" algn="r" rtl="0">
              <a:lnSpc>
                <a:spcPct val="100000"/>
              </a:lnSpc>
              <a:spcBef>
                <a:spcPts val="0"/>
              </a:spcBef>
              <a:spcAft>
                <a:spcPts val="0"/>
              </a:spcAft>
              <a:buClr>
                <a:schemeClr val="dk1"/>
              </a:buClr>
              <a:buSzPts val="1400"/>
              <a:buFont typeface="Times"/>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17D5D-14C8-B14F-8F7B-5B44B94F89D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E4E7F-D4A7-F945-83D9-933DA87E33F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84E1-8F08-CE42-AA63-491F9C4CEF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C288DA-A257-194E-B289-31248B22EE19}" type="datetimeFigureOut">
              <a:rPr lang="en-US" smtClean="0"/>
              <a:t>6/18/2021</a:t>
            </a:fld>
            <a:endParaRPr lang="en-US"/>
          </a:p>
        </p:txBody>
      </p:sp>
      <p:sp>
        <p:nvSpPr>
          <p:cNvPr id="5" name="Footer Placeholder 4">
            <a:extLst>
              <a:ext uri="{FF2B5EF4-FFF2-40B4-BE49-F238E27FC236}">
                <a16:creationId xmlns:a16="http://schemas.microsoft.com/office/drawing/2014/main" id="{CEB7F751-36A7-FF4C-B291-F11DBE34A7F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18D3A-7331-E240-A25D-6E8551D332F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0CDF45D-E6B0-7D49-BDBC-62546EB27614}" type="slidenum">
              <a:rPr lang="en-US" smtClean="0"/>
              <a:t>‹#›</a:t>
            </a:fld>
            <a:endParaRPr lang="en-US"/>
          </a:p>
        </p:txBody>
      </p:sp>
    </p:spTree>
    <p:extLst>
      <p:ext uri="{BB962C8B-B14F-4D97-AF65-F5344CB8AC3E}">
        <p14:creationId xmlns:p14="http://schemas.microsoft.com/office/powerpoint/2010/main" val="25584994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48061516"/>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arningforwar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youtu.be/skD2hr-Z4V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82"/>
          <p:cNvSpPr txBox="1">
            <a:spLocks noGrp="1"/>
          </p:cNvSpPr>
          <p:nvPr>
            <p:ph type="ctrTitle"/>
          </p:nvPr>
        </p:nvSpPr>
        <p:spPr>
          <a:xfrm>
            <a:off x="3429000" y="784622"/>
            <a:ext cx="5410200" cy="12000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Professional Learning Standards </a:t>
            </a:r>
          </a:p>
        </p:txBody>
      </p:sp>
      <p:sp>
        <p:nvSpPr>
          <p:cNvPr id="753" name="Google Shape;753;p82"/>
          <p:cNvSpPr txBox="1">
            <a:spLocks noGrp="1"/>
          </p:cNvSpPr>
          <p:nvPr>
            <p:ph type="subTitle" idx="1"/>
          </p:nvPr>
        </p:nvSpPr>
        <p:spPr>
          <a:xfrm>
            <a:off x="3429000" y="2076226"/>
            <a:ext cx="5105400" cy="1947134"/>
          </a:xfrm>
        </p:spPr>
        <p:txBody>
          <a:bodyPr spcFirstLastPara="1" wrap="square" lIns="91425" tIns="45700" rIns="91425" bIns="45700" anchor="t" anchorCtr="0">
            <a:noAutofit/>
          </a:bodyPr>
          <a:lstStyle/>
          <a:p>
            <a:pPr marL="0" lvl="0" indent="0" rtl="0">
              <a:lnSpc>
                <a:spcPct val="90000"/>
              </a:lnSpc>
              <a:spcBef>
                <a:spcPts val="360"/>
              </a:spcBef>
              <a:spcAft>
                <a:spcPts val="0"/>
              </a:spcAft>
              <a:buNone/>
            </a:pPr>
            <a:r>
              <a:rPr lang="en-US" sz="1600" b="1" dirty="0"/>
              <a:t>Learning Forward </a:t>
            </a:r>
            <a:r>
              <a:rPr lang="en-US" sz="1600" dirty="0"/>
              <a:t>is an international association of learning educators focused on increasing student achievement through more effective professional learning. </a:t>
            </a:r>
          </a:p>
          <a:p>
            <a:pPr marL="0" lvl="0" indent="0" rtl="0">
              <a:lnSpc>
                <a:spcPct val="90000"/>
              </a:lnSpc>
              <a:spcBef>
                <a:spcPts val="360"/>
              </a:spcBef>
              <a:spcAft>
                <a:spcPts val="0"/>
              </a:spcAft>
              <a:buNone/>
            </a:pPr>
            <a:endParaRPr lang="en-US" sz="1600" dirty="0"/>
          </a:p>
          <a:p>
            <a:pPr marL="0" lvl="0" indent="0" rtl="0">
              <a:lnSpc>
                <a:spcPct val="90000"/>
              </a:lnSpc>
              <a:spcBef>
                <a:spcPts val="360"/>
              </a:spcBef>
              <a:spcAft>
                <a:spcPts val="0"/>
              </a:spcAft>
              <a:buNone/>
            </a:pPr>
            <a:r>
              <a:rPr lang="en-US" sz="1600" dirty="0"/>
              <a:t>Learning Forward’s purpose is ensuring that every educator engages in effective professional learning every day so every student achieves.</a:t>
            </a:r>
          </a:p>
          <a:p>
            <a:pPr marL="0" lvl="0" indent="0" rtl="0">
              <a:lnSpc>
                <a:spcPct val="90000"/>
              </a:lnSpc>
              <a:spcBef>
                <a:spcPts val="360"/>
              </a:spcBef>
              <a:spcAft>
                <a:spcPts val="0"/>
              </a:spcAft>
              <a:buNone/>
            </a:pPr>
            <a:endParaRPr lang="en-US" sz="1600" dirty="0"/>
          </a:p>
          <a:p>
            <a:pPr marL="0" lvl="0" indent="0" rtl="0">
              <a:lnSpc>
                <a:spcPct val="90000"/>
              </a:lnSpc>
              <a:spcBef>
                <a:spcPts val="360"/>
              </a:spcBef>
              <a:spcAft>
                <a:spcPts val="0"/>
              </a:spcAft>
              <a:buNone/>
            </a:pPr>
            <a:r>
              <a:rPr lang="en-US" sz="1600" dirty="0"/>
              <a:t>To learn more about the impact of high-quality professional learning, visit </a:t>
            </a:r>
            <a:r>
              <a:rPr lang="en-US" sz="1600" dirty="0">
                <a:hlinkClick r:id="rId3"/>
              </a:rPr>
              <a:t>www.learningforward.org</a:t>
            </a:r>
            <a:endParaRPr lang="en-US" sz="1600" dirty="0"/>
          </a:p>
          <a:p>
            <a:pPr marL="0" lvl="0" indent="0" rtl="0">
              <a:lnSpc>
                <a:spcPct val="90000"/>
              </a:lnSpc>
              <a:spcBef>
                <a:spcPts val="360"/>
              </a:spcBef>
              <a:spcAft>
                <a:spcPts val="0"/>
              </a:spcAft>
              <a:buNone/>
            </a:pPr>
            <a:r>
              <a:rPr lang="en-US" sz="1600" dirty="0">
                <a:hlinkClick r:id="rId4"/>
              </a:rPr>
              <a:t>https://youtu.be/skD2hr-Z4VM</a:t>
            </a:r>
            <a:endParaRPr lang="en-US" sz="1600" dirty="0"/>
          </a:p>
        </p:txBody>
      </p:sp>
      <p:pic>
        <p:nvPicPr>
          <p:cNvPr id="2050" name="Picture 2" descr="Learning Forward">
            <a:extLst>
              <a:ext uri="{FF2B5EF4-FFF2-40B4-BE49-F238E27FC236}">
                <a16:creationId xmlns:a16="http://schemas.microsoft.com/office/drawing/2014/main" id="{D99195FF-98B2-491D-AFE9-FA1B6D72D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91" y="2525918"/>
            <a:ext cx="287655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75AAA-B495-4DC8-8C24-016FA6FC8D6C}"/>
              </a:ext>
            </a:extLst>
          </p:cNvPr>
          <p:cNvSpPr txBox="1"/>
          <p:nvPr/>
        </p:nvSpPr>
        <p:spPr>
          <a:xfrm>
            <a:off x="474563" y="196770"/>
            <a:ext cx="8391646" cy="347787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Outcomes</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aligns its outcomes with educator performance and student curriculum standards.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Meet Performance Standards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Address Learning Outcomes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Build Coherence</a:t>
            </a:r>
          </a:p>
          <a:p>
            <a:pPr marL="457200" marR="0" lvl="1">
              <a:spcBef>
                <a:spcPts val="0"/>
              </a:spcBef>
              <a:spcAft>
                <a:spcPts val="0"/>
              </a:spcAft>
            </a:pPr>
            <a:r>
              <a:rPr lang="en-US" sz="20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Implementation:</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How do designers of professional learning use performance standards and student learning outcomes as they design learning? </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How can designers link past learning with current and future learning through their choice of learning designs?</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276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0E19BFC6-ABA2-4F7C-9C60-B1A87CD062A4}"/>
              </a:ext>
            </a:extLst>
          </p:cNvPr>
          <p:cNvSpPr/>
          <p:nvPr/>
        </p:nvSpPr>
        <p:spPr>
          <a:xfrm>
            <a:off x="1742309" y="1142728"/>
            <a:ext cx="1990846" cy="18729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1..Standards based professional learning</a:t>
            </a:r>
          </a:p>
        </p:txBody>
      </p:sp>
      <p:sp>
        <p:nvSpPr>
          <p:cNvPr id="3" name="Flowchart: Connector 2">
            <a:extLst>
              <a:ext uri="{FF2B5EF4-FFF2-40B4-BE49-F238E27FC236}">
                <a16:creationId xmlns:a16="http://schemas.microsoft.com/office/drawing/2014/main" id="{F30D77B4-8A32-46A6-BCBE-BF5AFCEE59E8}"/>
              </a:ext>
            </a:extLst>
          </p:cNvPr>
          <p:cNvSpPr/>
          <p:nvPr/>
        </p:nvSpPr>
        <p:spPr>
          <a:xfrm>
            <a:off x="4459320" y="1174419"/>
            <a:ext cx="1895181" cy="176223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Changes in educator knowledge, skills, and dispositions</a:t>
            </a:r>
          </a:p>
        </p:txBody>
      </p:sp>
      <p:sp>
        <p:nvSpPr>
          <p:cNvPr id="4" name="Flowchart: Connector 3">
            <a:extLst>
              <a:ext uri="{FF2B5EF4-FFF2-40B4-BE49-F238E27FC236}">
                <a16:creationId xmlns:a16="http://schemas.microsoft.com/office/drawing/2014/main" id="{C9C449E5-9439-41B8-A617-93E9CDFE0FD0}"/>
              </a:ext>
            </a:extLst>
          </p:cNvPr>
          <p:cNvSpPr/>
          <p:nvPr/>
        </p:nvSpPr>
        <p:spPr>
          <a:xfrm>
            <a:off x="1647891" y="3015654"/>
            <a:ext cx="1990846" cy="18729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Changes in student results</a:t>
            </a:r>
          </a:p>
        </p:txBody>
      </p:sp>
      <p:sp>
        <p:nvSpPr>
          <p:cNvPr id="5" name="Flowchart: Connector 4">
            <a:extLst>
              <a:ext uri="{FF2B5EF4-FFF2-40B4-BE49-F238E27FC236}">
                <a16:creationId xmlns:a16="http://schemas.microsoft.com/office/drawing/2014/main" id="{B20188FA-9A10-447E-B4CD-789C823C9C8A}"/>
              </a:ext>
            </a:extLst>
          </p:cNvPr>
          <p:cNvSpPr/>
          <p:nvPr/>
        </p:nvSpPr>
        <p:spPr>
          <a:xfrm>
            <a:off x="4572000" y="3092612"/>
            <a:ext cx="1895181" cy="17959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Changes in educator practice</a:t>
            </a:r>
          </a:p>
        </p:txBody>
      </p:sp>
      <p:sp>
        <p:nvSpPr>
          <p:cNvPr id="6" name="TextBox 5">
            <a:extLst>
              <a:ext uri="{FF2B5EF4-FFF2-40B4-BE49-F238E27FC236}">
                <a16:creationId xmlns:a16="http://schemas.microsoft.com/office/drawing/2014/main" id="{3DB1D94E-3B10-43C2-B9D3-780268FFA174}"/>
              </a:ext>
            </a:extLst>
          </p:cNvPr>
          <p:cNvSpPr txBox="1"/>
          <p:nvPr/>
        </p:nvSpPr>
        <p:spPr>
          <a:xfrm>
            <a:off x="520861" y="328433"/>
            <a:ext cx="8079129" cy="830997"/>
          </a:xfrm>
          <a:prstGeom prst="rect">
            <a:avLst/>
          </a:prstGeom>
          <a:noFill/>
        </p:spPr>
        <p:txBody>
          <a:bodyPr wrap="square" rtlCol="0">
            <a:spAutoFit/>
          </a:bodyPr>
          <a:lstStyle/>
          <a:p>
            <a:pPr algn="ctr"/>
            <a:r>
              <a:rPr lang="en-US" sz="2400" b="1" dirty="0"/>
              <a:t>Relationship between Professional Learning and Student Results</a:t>
            </a:r>
          </a:p>
        </p:txBody>
      </p:sp>
      <p:sp>
        <p:nvSpPr>
          <p:cNvPr id="12" name="Arrow: Left-Right 11">
            <a:extLst>
              <a:ext uri="{FF2B5EF4-FFF2-40B4-BE49-F238E27FC236}">
                <a16:creationId xmlns:a16="http://schemas.microsoft.com/office/drawing/2014/main" id="{AAB9181D-AE7E-4320-B946-790DC8702B94}"/>
              </a:ext>
            </a:extLst>
          </p:cNvPr>
          <p:cNvSpPr/>
          <p:nvPr/>
        </p:nvSpPr>
        <p:spPr>
          <a:xfrm>
            <a:off x="3488162" y="1876868"/>
            <a:ext cx="1216152"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E9A3A3E8-86CC-4112-AB20-8A15C248DDBE}"/>
              </a:ext>
            </a:extLst>
          </p:cNvPr>
          <p:cNvSpPr/>
          <p:nvPr/>
        </p:nvSpPr>
        <p:spPr>
          <a:xfrm rot="5400000">
            <a:off x="5089767" y="2827663"/>
            <a:ext cx="83099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26E14146-5E65-4D41-B6C4-3925D60BF550}"/>
              </a:ext>
            </a:extLst>
          </p:cNvPr>
          <p:cNvSpPr/>
          <p:nvPr/>
        </p:nvSpPr>
        <p:spPr>
          <a:xfrm>
            <a:off x="3488162" y="3786759"/>
            <a:ext cx="1216152"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EFBC9734-DD2F-4CC2-BD43-55B65E350512}"/>
              </a:ext>
            </a:extLst>
          </p:cNvPr>
          <p:cNvSpPr/>
          <p:nvPr/>
        </p:nvSpPr>
        <p:spPr>
          <a:xfrm rot="5400000">
            <a:off x="2241887" y="2825282"/>
            <a:ext cx="991690"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3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B005A6-9988-4648-8A5F-D03EC4DE97BC}"/>
              </a:ext>
            </a:extLst>
          </p:cNvPr>
          <p:cNvSpPr txBox="1"/>
          <p:nvPr/>
        </p:nvSpPr>
        <p:spPr>
          <a:xfrm>
            <a:off x="704336" y="991630"/>
            <a:ext cx="7682813" cy="300082"/>
          </a:xfrm>
          <a:prstGeom prst="rect">
            <a:avLst/>
          </a:prstGeom>
          <a:solidFill>
            <a:schemeClr val="bg1"/>
          </a:solidFill>
        </p:spPr>
        <p:txBody>
          <a:bodyPr wrap="square" rtlCol="0">
            <a:spAutoFit/>
          </a:bodyPr>
          <a:lstStyle/>
          <a:p>
            <a:pPr defTabSz="685800">
              <a:buClrTx/>
            </a:pPr>
            <a:endParaRPr lang="en-US" sz="1350" kern="1200" dirty="0">
              <a:solidFill>
                <a:prstClr val="black"/>
              </a:solidFill>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4D8512FC-D3D5-F84A-BE09-2B993E15BA56}"/>
              </a:ext>
            </a:extLst>
          </p:cNvPr>
          <p:cNvGraphicFramePr>
            <a:graphicFrameLocks noGrp="1"/>
          </p:cNvGraphicFramePr>
          <p:nvPr/>
        </p:nvGraphicFramePr>
        <p:xfrm>
          <a:off x="990600" y="623434"/>
          <a:ext cx="6966857" cy="3950207"/>
        </p:xfrm>
        <a:graphic>
          <a:graphicData uri="http://schemas.openxmlformats.org/drawingml/2006/table">
            <a:tbl>
              <a:tblPr/>
              <a:tblGrid>
                <a:gridCol w="2090057">
                  <a:extLst>
                    <a:ext uri="{9D8B030D-6E8A-4147-A177-3AD203B41FA5}">
                      <a16:colId xmlns:a16="http://schemas.microsoft.com/office/drawing/2014/main" val="1933305924"/>
                    </a:ext>
                  </a:extLst>
                </a:gridCol>
                <a:gridCol w="1392613">
                  <a:extLst>
                    <a:ext uri="{9D8B030D-6E8A-4147-A177-3AD203B41FA5}">
                      <a16:colId xmlns:a16="http://schemas.microsoft.com/office/drawing/2014/main" val="1455723171"/>
                    </a:ext>
                  </a:extLst>
                </a:gridCol>
                <a:gridCol w="1934816">
                  <a:extLst>
                    <a:ext uri="{9D8B030D-6E8A-4147-A177-3AD203B41FA5}">
                      <a16:colId xmlns:a16="http://schemas.microsoft.com/office/drawing/2014/main" val="1292927152"/>
                    </a:ext>
                  </a:extLst>
                </a:gridCol>
                <a:gridCol w="1549371">
                  <a:extLst>
                    <a:ext uri="{9D8B030D-6E8A-4147-A177-3AD203B41FA5}">
                      <a16:colId xmlns:a16="http://schemas.microsoft.com/office/drawing/2014/main" val="1819981964"/>
                    </a:ext>
                  </a:extLst>
                </a:gridCol>
              </a:tblGrid>
              <a:tr h="727680">
                <a:tc>
                  <a:txBody>
                    <a:bodyPr/>
                    <a:lstStyle/>
                    <a:p>
                      <a:pPr fontAlgn="ctr"/>
                      <a:r>
                        <a:rPr lang="en-US" sz="1500" dirty="0">
                          <a:effectLst/>
                          <a:latin typeface="+mn-lt"/>
                        </a:rPr>
                        <a:t> </a:t>
                      </a: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gridSpan="3">
                  <a:txBody>
                    <a:bodyPr/>
                    <a:lstStyle/>
                    <a:p>
                      <a:pPr fontAlgn="ctr"/>
                      <a:r>
                        <a:rPr lang="en-US" sz="1500" dirty="0">
                          <a:effectLst/>
                          <a:latin typeface="+mn-lt"/>
                        </a:rPr>
                        <a:t> </a:t>
                      </a:r>
                    </a:p>
                    <a:p>
                      <a:pPr algn="ctr" rtl="0" fontAlgn="ctr">
                        <a:spcBef>
                          <a:spcPts val="0"/>
                        </a:spcBef>
                        <a:spcAft>
                          <a:spcPts val="0"/>
                        </a:spcAft>
                      </a:pPr>
                      <a:r>
                        <a:rPr lang="en-US" sz="1500" b="0" i="0" u="none" strike="noStrike" dirty="0">
                          <a:solidFill>
                            <a:srgbClr val="000000"/>
                          </a:solidFill>
                          <a:effectLst/>
                          <a:latin typeface="+mn-lt"/>
                        </a:rPr>
                        <a:t>Expected Outcomes</a:t>
                      </a:r>
                      <a:endParaRPr lang="en-US" sz="1500" dirty="0">
                        <a:effectLst/>
                        <a:latin typeface="+mn-lt"/>
                      </a:endParaRPr>
                    </a:p>
                    <a:p>
                      <a:pPr fontAlgn="ctr"/>
                      <a:r>
                        <a:rPr lang="en-US" sz="1500" dirty="0">
                          <a:effectLst/>
                          <a:latin typeface="+mn-lt"/>
                        </a:rPr>
                        <a:t> </a:t>
                      </a: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hMerge="1">
                  <a:txBody>
                    <a:bodyPr/>
                    <a:lstStyle/>
                    <a:p>
                      <a:pPr algn="ctr" rtl="0" fontAlgn="ctr">
                        <a:spcBef>
                          <a:spcPts val="0"/>
                        </a:spcBef>
                        <a:spcAft>
                          <a:spcPts val="0"/>
                        </a:spcAft>
                      </a:pPr>
                      <a:endParaRPr lang="en-US" sz="1300" dirty="0">
                        <a:effectLst/>
                      </a:endParaRPr>
                    </a:p>
                  </a:txBody>
                  <a:tcPr marL="27920" marR="27920" marT="27920" marB="27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BEEAD7"/>
                    </a:solidFill>
                  </a:tcPr>
                </a:tc>
                <a:tc hMerge="1">
                  <a:txBody>
                    <a:bodyPr/>
                    <a:lstStyle/>
                    <a:p>
                      <a:pPr fontAlgn="ctr"/>
                      <a:endParaRPr lang="en-US" sz="1300" dirty="0">
                        <a:effectLst/>
                      </a:endParaRPr>
                    </a:p>
                  </a:txBody>
                  <a:tcPr marL="27920" marR="27920" marT="27920" marB="27920" anchor="ctr">
                    <a:lnL w="9525" cap="flat" cmpd="sng" algn="ctr">
                      <a:solidFill>
                        <a:srgbClr val="000000"/>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BEEAD7"/>
                    </a:solidFill>
                  </a:tcPr>
                </a:tc>
                <a:extLst>
                  <a:ext uri="{0D108BD9-81ED-4DB2-BD59-A6C34878D82A}">
                    <a16:rowId xmlns:a16="http://schemas.microsoft.com/office/drawing/2014/main" val="2561979804"/>
                  </a:ext>
                </a:extLst>
              </a:tr>
              <a:tr h="499080">
                <a:tc>
                  <a:txBody>
                    <a:bodyPr/>
                    <a:lstStyle/>
                    <a:p>
                      <a:pPr algn="ctr" rtl="0" fontAlgn="ctr">
                        <a:spcBef>
                          <a:spcPts val="0"/>
                        </a:spcBef>
                        <a:spcAft>
                          <a:spcPts val="0"/>
                        </a:spcAft>
                      </a:pPr>
                      <a:r>
                        <a:rPr lang="en-US" sz="1500" b="0" i="0" u="none" strike="noStrike" dirty="0">
                          <a:solidFill>
                            <a:srgbClr val="000000"/>
                          </a:solidFill>
                          <a:effectLst/>
                          <a:latin typeface="+mn-lt"/>
                        </a:rPr>
                        <a:t>Training Components</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a:txBody>
                    <a:bodyPr/>
                    <a:lstStyle/>
                    <a:p>
                      <a:pPr algn="ctr" rtl="0" fontAlgn="ctr">
                        <a:spcBef>
                          <a:spcPts val="0"/>
                        </a:spcBef>
                        <a:spcAft>
                          <a:spcPts val="0"/>
                        </a:spcAft>
                      </a:pPr>
                      <a:r>
                        <a:rPr lang="en-US" sz="1500" b="1" i="0" u="none" strike="noStrike">
                          <a:solidFill>
                            <a:srgbClr val="000000"/>
                          </a:solidFill>
                          <a:effectLst/>
                          <a:latin typeface="+mn-lt"/>
                        </a:rPr>
                        <a:t>Change in Knowledge</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tcPr>
                </a:tc>
                <a:tc>
                  <a:txBody>
                    <a:bodyPr/>
                    <a:lstStyle/>
                    <a:p>
                      <a:pPr algn="ctr" rtl="0" fontAlgn="ctr">
                        <a:spcBef>
                          <a:spcPts val="0"/>
                        </a:spcBef>
                        <a:spcAft>
                          <a:spcPts val="0"/>
                        </a:spcAft>
                      </a:pPr>
                      <a:r>
                        <a:rPr lang="en-US" sz="1500" b="1" i="0" u="none" strike="noStrike">
                          <a:solidFill>
                            <a:srgbClr val="000000"/>
                          </a:solidFill>
                          <a:effectLst/>
                          <a:latin typeface="+mn-lt"/>
                        </a:rPr>
                        <a:t>Change in Skills</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tcPr>
                </a:tc>
                <a:tc>
                  <a:txBody>
                    <a:bodyPr/>
                    <a:lstStyle/>
                    <a:p>
                      <a:pPr algn="ctr" rtl="0" fontAlgn="ctr">
                        <a:spcBef>
                          <a:spcPts val="0"/>
                        </a:spcBef>
                        <a:spcAft>
                          <a:spcPts val="0"/>
                        </a:spcAft>
                      </a:pPr>
                      <a:r>
                        <a:rPr lang="en-US" sz="1500" b="1" i="0" u="none" strike="noStrike">
                          <a:solidFill>
                            <a:srgbClr val="000000"/>
                          </a:solidFill>
                          <a:effectLst/>
                          <a:latin typeface="+mn-lt"/>
                        </a:rPr>
                        <a:t>Application to fidelity</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tcPr>
                </a:tc>
                <a:extLst>
                  <a:ext uri="{0D108BD9-81ED-4DB2-BD59-A6C34878D82A}">
                    <a16:rowId xmlns:a16="http://schemas.microsoft.com/office/drawing/2014/main" val="1855683339"/>
                  </a:ext>
                </a:extLst>
              </a:tr>
              <a:tr h="727680">
                <a:tc>
                  <a:txBody>
                    <a:bodyPr/>
                    <a:lstStyle/>
                    <a:p>
                      <a:pPr algn="ctr" rtl="0" fontAlgn="ctr">
                        <a:spcBef>
                          <a:spcPts val="0"/>
                        </a:spcBef>
                        <a:spcAft>
                          <a:spcPts val="0"/>
                        </a:spcAft>
                      </a:pPr>
                      <a:r>
                        <a:rPr lang="en-US" sz="1500" b="0" i="0" u="none" strike="noStrike" dirty="0">
                          <a:solidFill>
                            <a:srgbClr val="000000"/>
                          </a:solidFill>
                          <a:effectLst/>
                          <a:latin typeface="+mn-lt"/>
                        </a:rPr>
                        <a:t>Lecture/</a:t>
                      </a:r>
                      <a:endParaRPr lang="en-US" sz="1500" dirty="0">
                        <a:effectLst/>
                        <a:latin typeface="+mn-lt"/>
                      </a:endParaRPr>
                    </a:p>
                    <a:p>
                      <a:pPr algn="ctr" rtl="0" fontAlgn="ctr">
                        <a:spcBef>
                          <a:spcPts val="0"/>
                        </a:spcBef>
                        <a:spcAft>
                          <a:spcPts val="0"/>
                        </a:spcAft>
                      </a:pPr>
                      <a:r>
                        <a:rPr lang="en-US" sz="1500" b="0" i="0" u="none" strike="noStrike" dirty="0">
                          <a:solidFill>
                            <a:srgbClr val="000000"/>
                          </a:solidFill>
                          <a:effectLst/>
                          <a:latin typeface="+mn-lt"/>
                        </a:rPr>
                        <a:t>Presentations</a:t>
                      </a:r>
                      <a:endParaRPr lang="en-US" sz="1500" dirty="0">
                        <a:effectLst/>
                        <a:latin typeface="+mn-lt"/>
                      </a:endParaRPr>
                    </a:p>
                    <a:p>
                      <a:pPr algn="ctr" rtl="0" fontAlgn="ctr">
                        <a:spcBef>
                          <a:spcPts val="0"/>
                        </a:spcBef>
                        <a:spcAft>
                          <a:spcPts val="0"/>
                        </a:spcAft>
                      </a:pPr>
                      <a:r>
                        <a:rPr lang="en-US" sz="1500" b="0" i="0" u="none" strike="noStrike" dirty="0">
                          <a:solidFill>
                            <a:srgbClr val="000000"/>
                          </a:solidFill>
                          <a:effectLst/>
                          <a:latin typeface="+mn-lt"/>
                        </a:rPr>
                        <a:t>Study of Theory</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10%</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5%</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0%</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70262078"/>
                  </a:ext>
                </a:extLst>
              </a:tr>
              <a:tr h="281424">
                <a:tc>
                  <a:txBody>
                    <a:bodyPr/>
                    <a:lstStyle/>
                    <a:p>
                      <a:pPr algn="ctr" rtl="0" fontAlgn="ctr">
                        <a:spcBef>
                          <a:spcPts val="0"/>
                        </a:spcBef>
                        <a:spcAft>
                          <a:spcPts val="0"/>
                        </a:spcAft>
                      </a:pPr>
                      <a:r>
                        <a:rPr lang="en-US" sz="1500" b="0" i="0" u="none" strike="noStrike" dirty="0">
                          <a:solidFill>
                            <a:srgbClr val="000000"/>
                          </a:solidFill>
                          <a:effectLst/>
                          <a:latin typeface="+mn-lt"/>
                        </a:rPr>
                        <a:t>Demonstrations</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a:txBody>
                    <a:bodyPr/>
                    <a:lstStyle/>
                    <a:p>
                      <a:pPr algn="ctr" rtl="0" fontAlgn="ctr">
                        <a:spcBef>
                          <a:spcPts val="0"/>
                        </a:spcBef>
                        <a:spcAft>
                          <a:spcPts val="0"/>
                        </a:spcAft>
                      </a:pPr>
                      <a:r>
                        <a:rPr lang="en-US" sz="1500" b="0" i="0" u="none" strike="noStrike">
                          <a:solidFill>
                            <a:srgbClr val="000000"/>
                          </a:solidFill>
                          <a:effectLst/>
                          <a:latin typeface="+mn-lt"/>
                        </a:rPr>
                        <a:t>30%</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tc>
                  <a:txBody>
                    <a:bodyPr/>
                    <a:lstStyle/>
                    <a:p>
                      <a:pPr algn="ctr" rtl="0" fontAlgn="ctr">
                        <a:spcBef>
                          <a:spcPts val="0"/>
                        </a:spcBef>
                        <a:spcAft>
                          <a:spcPts val="0"/>
                        </a:spcAft>
                      </a:pPr>
                      <a:r>
                        <a:rPr lang="en-US" sz="1500" b="0" i="0" u="none" strike="noStrike">
                          <a:solidFill>
                            <a:srgbClr val="000000"/>
                          </a:solidFill>
                          <a:effectLst/>
                          <a:latin typeface="+mn-lt"/>
                        </a:rPr>
                        <a:t>10%</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0%</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29330003"/>
                  </a:ext>
                </a:extLst>
              </a:tr>
              <a:tr h="553468">
                <a:tc>
                  <a:txBody>
                    <a:bodyPr/>
                    <a:lstStyle/>
                    <a:p>
                      <a:pPr algn="ctr" rtl="0" fontAlgn="ctr">
                        <a:spcBef>
                          <a:spcPts val="0"/>
                        </a:spcBef>
                        <a:spcAft>
                          <a:spcPts val="0"/>
                        </a:spcAft>
                      </a:pPr>
                      <a:r>
                        <a:rPr lang="en-US" sz="1500" b="0" i="0" u="none" strike="noStrike" dirty="0">
                          <a:solidFill>
                            <a:srgbClr val="000000"/>
                          </a:solidFill>
                          <a:effectLst/>
                          <a:latin typeface="+mn-lt"/>
                        </a:rPr>
                        <a:t>Practice</a:t>
                      </a:r>
                      <a:endParaRPr lang="en-US" sz="1500" dirty="0">
                        <a:effectLst/>
                        <a:latin typeface="+mn-lt"/>
                      </a:endParaRPr>
                    </a:p>
                    <a:p>
                      <a:pPr algn="ctr" rtl="0" fontAlgn="ctr">
                        <a:spcBef>
                          <a:spcPts val="0"/>
                        </a:spcBef>
                        <a:spcAft>
                          <a:spcPts val="0"/>
                        </a:spcAft>
                      </a:pPr>
                      <a:r>
                        <a:rPr lang="en-US" sz="1500" b="0" i="0" u="none" strike="noStrike" dirty="0">
                          <a:solidFill>
                            <a:srgbClr val="000000"/>
                          </a:solidFill>
                          <a:effectLst/>
                          <a:latin typeface="+mn-lt"/>
                        </a:rPr>
                        <a:t>(and low risk feedback)</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60%</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FCFF9E"/>
                    </a:solidFill>
                  </a:tcPr>
                </a:tc>
                <a:tc>
                  <a:txBody>
                    <a:bodyPr/>
                    <a:lstStyle/>
                    <a:p>
                      <a:pPr algn="ctr" rtl="0" fontAlgn="ctr">
                        <a:spcBef>
                          <a:spcPts val="0"/>
                        </a:spcBef>
                        <a:spcAft>
                          <a:spcPts val="0"/>
                        </a:spcAft>
                      </a:pPr>
                      <a:r>
                        <a:rPr lang="en-US" sz="1500" b="0" i="0" u="none" strike="noStrike">
                          <a:solidFill>
                            <a:srgbClr val="000000"/>
                          </a:solidFill>
                          <a:effectLst/>
                          <a:latin typeface="+mn-lt"/>
                        </a:rPr>
                        <a:t>60%</a:t>
                      </a:r>
                      <a:endParaRPr lang="en-US" sz="150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FCFF9E"/>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5%</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FCFF9E"/>
                    </a:solidFill>
                  </a:tcPr>
                </a:tc>
                <a:extLst>
                  <a:ext uri="{0D108BD9-81ED-4DB2-BD59-A6C34878D82A}">
                    <a16:rowId xmlns:a16="http://schemas.microsoft.com/office/drawing/2014/main" val="3166343232"/>
                  </a:ext>
                </a:extLst>
              </a:tr>
              <a:tr h="1160875">
                <a:tc>
                  <a:txBody>
                    <a:bodyPr/>
                    <a:lstStyle/>
                    <a:p>
                      <a:pPr algn="ctr" rtl="0" fontAlgn="ctr">
                        <a:spcBef>
                          <a:spcPts val="0"/>
                        </a:spcBef>
                        <a:spcAft>
                          <a:spcPts val="0"/>
                        </a:spcAft>
                      </a:pPr>
                      <a:r>
                        <a:rPr lang="en-US" sz="1500" b="0" i="0" u="none" strike="noStrike" dirty="0">
                          <a:solidFill>
                            <a:srgbClr val="000000"/>
                          </a:solidFill>
                          <a:effectLst/>
                          <a:latin typeface="+mn-lt"/>
                        </a:rPr>
                        <a:t>+ Coaching</a:t>
                      </a:r>
                      <a:endParaRPr lang="en-US" sz="1500" dirty="0">
                        <a:effectLst/>
                        <a:latin typeface="+mn-lt"/>
                      </a:endParaRPr>
                    </a:p>
                    <a:p>
                      <a:pPr algn="ctr" rtl="0" fontAlgn="ctr">
                        <a:spcBef>
                          <a:spcPts val="0"/>
                        </a:spcBef>
                        <a:spcAft>
                          <a:spcPts val="0"/>
                        </a:spcAft>
                      </a:pPr>
                      <a:r>
                        <a:rPr lang="en-US" sz="1500" b="0" i="0" u="none" strike="noStrike" dirty="0">
                          <a:solidFill>
                            <a:srgbClr val="000000"/>
                          </a:solidFill>
                          <a:effectLst/>
                          <a:latin typeface="+mn-lt"/>
                        </a:rPr>
                        <a:t>+ Admin feedback</a:t>
                      </a:r>
                      <a:endParaRPr lang="en-US" sz="1500" dirty="0">
                        <a:effectLst/>
                        <a:latin typeface="+mn-lt"/>
                      </a:endParaRPr>
                    </a:p>
                    <a:p>
                      <a:pPr algn="ctr" rtl="0" fontAlgn="ctr">
                        <a:spcBef>
                          <a:spcPts val="0"/>
                        </a:spcBef>
                        <a:spcAft>
                          <a:spcPts val="0"/>
                        </a:spcAft>
                      </a:pPr>
                      <a:r>
                        <a:rPr lang="en-US" sz="1500" b="0" i="0" u="none" strike="noStrike" dirty="0">
                          <a:solidFill>
                            <a:srgbClr val="000000"/>
                          </a:solidFill>
                          <a:effectLst/>
                          <a:latin typeface="+mn-lt"/>
                        </a:rPr>
                        <a:t>+Study Teams/Peer Visits</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A2CBEC"/>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95%</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92D050"/>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95%</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92D050"/>
                    </a:solidFill>
                  </a:tcPr>
                </a:tc>
                <a:tc>
                  <a:txBody>
                    <a:bodyPr/>
                    <a:lstStyle/>
                    <a:p>
                      <a:pPr algn="ctr" rtl="0" fontAlgn="ctr">
                        <a:spcBef>
                          <a:spcPts val="0"/>
                        </a:spcBef>
                        <a:spcAft>
                          <a:spcPts val="0"/>
                        </a:spcAft>
                      </a:pPr>
                      <a:r>
                        <a:rPr lang="en-US" sz="1500" b="0" i="0" u="none" strike="noStrike" dirty="0">
                          <a:solidFill>
                            <a:srgbClr val="000000"/>
                          </a:solidFill>
                          <a:effectLst/>
                          <a:latin typeface="+mn-lt"/>
                        </a:rPr>
                        <a:t>95%</a:t>
                      </a:r>
                      <a:endParaRPr lang="en-US" sz="1500" dirty="0">
                        <a:effectLst/>
                        <a:latin typeface="+mn-lt"/>
                      </a:endParaRPr>
                    </a:p>
                  </a:txBody>
                  <a:tcPr marL="20940" marR="20940" marT="20940" marB="20940" anchor="ctr">
                    <a:lnL w="12697" cap="flat" cmpd="sng" algn="ctr">
                      <a:solidFill>
                        <a:srgbClr val="2D4141"/>
                      </a:solidFill>
                      <a:prstDash val="solid"/>
                      <a:round/>
                      <a:headEnd type="none" w="med" len="med"/>
                      <a:tailEnd type="none" w="med" len="med"/>
                    </a:lnL>
                    <a:lnR w="12697" cap="flat" cmpd="sng" algn="ctr">
                      <a:solidFill>
                        <a:srgbClr val="2D4141"/>
                      </a:solidFill>
                      <a:prstDash val="solid"/>
                      <a:round/>
                      <a:headEnd type="none" w="med" len="med"/>
                      <a:tailEnd type="none" w="med" len="med"/>
                    </a:lnR>
                    <a:lnT w="12697" cap="flat" cmpd="sng" algn="ctr">
                      <a:solidFill>
                        <a:srgbClr val="2D4141"/>
                      </a:solidFill>
                      <a:prstDash val="solid"/>
                      <a:round/>
                      <a:headEnd type="none" w="med" len="med"/>
                      <a:tailEnd type="none" w="med" len="med"/>
                    </a:lnT>
                    <a:lnB w="12697" cap="flat" cmpd="sng" algn="ctr">
                      <a:solidFill>
                        <a:srgbClr val="2D4141"/>
                      </a:solidFill>
                      <a:prstDash val="solid"/>
                      <a:round/>
                      <a:headEnd type="none" w="med" len="med"/>
                      <a:tailEnd type="none" w="med" len="med"/>
                    </a:lnB>
                    <a:solidFill>
                      <a:srgbClr val="92D050"/>
                    </a:solidFill>
                  </a:tcPr>
                </a:tc>
                <a:extLst>
                  <a:ext uri="{0D108BD9-81ED-4DB2-BD59-A6C34878D82A}">
                    <a16:rowId xmlns:a16="http://schemas.microsoft.com/office/drawing/2014/main" val="383714939"/>
                  </a:ext>
                </a:extLst>
              </a:tr>
            </a:tbl>
          </a:graphicData>
        </a:graphic>
      </p:graphicFrame>
      <p:sp>
        <p:nvSpPr>
          <p:cNvPr id="7" name="Rectangle 6">
            <a:extLst>
              <a:ext uri="{FF2B5EF4-FFF2-40B4-BE49-F238E27FC236}">
                <a16:creationId xmlns:a16="http://schemas.microsoft.com/office/drawing/2014/main" id="{84FC0953-F7D4-644E-A3A5-7DE939B9F0E9}"/>
              </a:ext>
            </a:extLst>
          </p:cNvPr>
          <p:cNvSpPr/>
          <p:nvPr/>
        </p:nvSpPr>
        <p:spPr>
          <a:xfrm>
            <a:off x="1363248" y="116883"/>
            <a:ext cx="6151005" cy="461665"/>
          </a:xfrm>
          <a:prstGeom prst="rect">
            <a:avLst/>
          </a:prstGeom>
        </p:spPr>
        <p:txBody>
          <a:bodyPr wrap="square">
            <a:spAutoFit/>
          </a:bodyPr>
          <a:lstStyle/>
          <a:p>
            <a:pPr algn="ctr" defTabSz="685800">
              <a:buClrTx/>
            </a:pPr>
            <a:r>
              <a:rPr lang="en-US" sz="2400" kern="1200" dirty="0">
                <a:solidFill>
                  <a:srgbClr val="194431"/>
                </a:solidFill>
                <a:latin typeface="Calibri Light" panose="020F0302020204030204"/>
                <a:ea typeface="+mn-ea"/>
                <a:cs typeface="+mn-cs"/>
              </a:rPr>
              <a:t>Professional Learning that leads to change! </a:t>
            </a:r>
            <a:endParaRPr lang="en-US" sz="2400" kern="1200" dirty="0">
              <a:solidFill>
                <a:prstClr val="black"/>
              </a:solidFill>
              <a:latin typeface="Calibri Light" panose="020F0302020204030204"/>
              <a:ea typeface="+mn-ea"/>
              <a:cs typeface="+mn-cs"/>
            </a:endParaRPr>
          </a:p>
        </p:txBody>
      </p:sp>
      <p:sp>
        <p:nvSpPr>
          <p:cNvPr id="10" name="TextBox 9">
            <a:extLst>
              <a:ext uri="{FF2B5EF4-FFF2-40B4-BE49-F238E27FC236}">
                <a16:creationId xmlns:a16="http://schemas.microsoft.com/office/drawing/2014/main" id="{507FC967-DA96-8F47-B8E4-A9BF47E6A5BA}"/>
              </a:ext>
            </a:extLst>
          </p:cNvPr>
          <p:cNvSpPr txBox="1"/>
          <p:nvPr/>
        </p:nvSpPr>
        <p:spPr>
          <a:xfrm>
            <a:off x="5279721" y="4689450"/>
            <a:ext cx="2158334" cy="300082"/>
          </a:xfrm>
          <a:prstGeom prst="rect">
            <a:avLst/>
          </a:prstGeom>
          <a:noFill/>
        </p:spPr>
        <p:txBody>
          <a:bodyPr wrap="square" rtlCol="0">
            <a:spAutoFit/>
          </a:bodyPr>
          <a:lstStyle/>
          <a:p>
            <a:pPr defTabSz="685800">
              <a:buClrTx/>
            </a:pPr>
            <a:r>
              <a:rPr lang="en-US" sz="1350" kern="1200" dirty="0">
                <a:solidFill>
                  <a:prstClr val="black"/>
                </a:solidFill>
                <a:latin typeface="Calibri" panose="020F0502020204030204"/>
                <a:ea typeface="+mn-ea"/>
                <a:cs typeface="+mn-cs"/>
              </a:rPr>
              <a:t>Joyce &amp; Showers, 2002</a:t>
            </a:r>
          </a:p>
        </p:txBody>
      </p:sp>
      <p:sp>
        <p:nvSpPr>
          <p:cNvPr id="9" name="Right Arrow 8">
            <a:extLst>
              <a:ext uri="{FF2B5EF4-FFF2-40B4-BE49-F238E27FC236}">
                <a16:creationId xmlns:a16="http://schemas.microsoft.com/office/drawing/2014/main" id="{3090CF61-2C87-8D42-9A99-B6D9586A6618}"/>
              </a:ext>
            </a:extLst>
          </p:cNvPr>
          <p:cNvSpPr/>
          <p:nvPr/>
        </p:nvSpPr>
        <p:spPr>
          <a:xfrm>
            <a:off x="3738720" y="405720"/>
            <a:ext cx="4058433" cy="54481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Tree>
    <p:extLst>
      <p:ext uri="{BB962C8B-B14F-4D97-AF65-F5344CB8AC3E}">
        <p14:creationId xmlns:p14="http://schemas.microsoft.com/office/powerpoint/2010/main" val="416945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7ADB3-8BBB-774F-B13B-51E312A90E0C}"/>
              </a:ext>
            </a:extLst>
          </p:cNvPr>
          <p:cNvSpPr/>
          <p:nvPr/>
        </p:nvSpPr>
        <p:spPr>
          <a:xfrm>
            <a:off x="367393" y="3526970"/>
            <a:ext cx="1690007" cy="734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10% Change in Knowledge</a:t>
            </a:r>
          </a:p>
          <a:p>
            <a:pPr algn="ctr" defTabSz="685800">
              <a:buClrTx/>
            </a:pPr>
            <a:endParaRPr lang="en-US" sz="1350" kern="1200"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A2F73190-0D38-834A-A79E-873EC8D2BB6F}"/>
              </a:ext>
            </a:extLst>
          </p:cNvPr>
          <p:cNvSpPr/>
          <p:nvPr/>
        </p:nvSpPr>
        <p:spPr>
          <a:xfrm>
            <a:off x="2392136" y="3220810"/>
            <a:ext cx="1690008" cy="6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30% Change in Knowledge</a:t>
            </a:r>
          </a:p>
        </p:txBody>
      </p:sp>
      <p:sp>
        <p:nvSpPr>
          <p:cNvPr id="5" name="Rectangle 4">
            <a:extLst>
              <a:ext uri="{FF2B5EF4-FFF2-40B4-BE49-F238E27FC236}">
                <a16:creationId xmlns:a16="http://schemas.microsoft.com/office/drawing/2014/main" id="{898546E1-C315-1941-954F-B88210AF29F7}"/>
              </a:ext>
            </a:extLst>
          </p:cNvPr>
          <p:cNvSpPr/>
          <p:nvPr/>
        </p:nvSpPr>
        <p:spPr>
          <a:xfrm>
            <a:off x="4416878" y="967469"/>
            <a:ext cx="1690009" cy="170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60% Change in Knowledge</a:t>
            </a:r>
          </a:p>
        </p:txBody>
      </p:sp>
      <p:sp>
        <p:nvSpPr>
          <p:cNvPr id="6" name="Rectangle 5">
            <a:extLst>
              <a:ext uri="{FF2B5EF4-FFF2-40B4-BE49-F238E27FC236}">
                <a16:creationId xmlns:a16="http://schemas.microsoft.com/office/drawing/2014/main" id="{984868B1-158B-A543-884A-30C329B7EC3B}"/>
              </a:ext>
            </a:extLst>
          </p:cNvPr>
          <p:cNvSpPr/>
          <p:nvPr/>
        </p:nvSpPr>
        <p:spPr>
          <a:xfrm>
            <a:off x="6441626" y="235560"/>
            <a:ext cx="967464" cy="4026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95% Change in Knowledge</a:t>
            </a:r>
          </a:p>
        </p:txBody>
      </p:sp>
      <p:sp>
        <p:nvSpPr>
          <p:cNvPr id="7" name="Rectangle 6">
            <a:extLst>
              <a:ext uri="{FF2B5EF4-FFF2-40B4-BE49-F238E27FC236}">
                <a16:creationId xmlns:a16="http://schemas.microsoft.com/office/drawing/2014/main" id="{AABE62CE-F1BC-FC47-B5FE-231E4C85D9C9}"/>
              </a:ext>
            </a:extLst>
          </p:cNvPr>
          <p:cNvSpPr/>
          <p:nvPr/>
        </p:nvSpPr>
        <p:spPr>
          <a:xfrm>
            <a:off x="367393" y="4010248"/>
            <a:ext cx="1690007" cy="2490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5% Change in Skills</a:t>
            </a:r>
          </a:p>
        </p:txBody>
      </p:sp>
      <p:sp>
        <p:nvSpPr>
          <p:cNvPr id="8" name="Rectangle 7">
            <a:extLst>
              <a:ext uri="{FF2B5EF4-FFF2-40B4-BE49-F238E27FC236}">
                <a16:creationId xmlns:a16="http://schemas.microsoft.com/office/drawing/2014/main" id="{A75C3D40-99AC-A647-B527-D841EE764F50}"/>
              </a:ext>
            </a:extLst>
          </p:cNvPr>
          <p:cNvSpPr/>
          <p:nvPr/>
        </p:nvSpPr>
        <p:spPr>
          <a:xfrm>
            <a:off x="2392138" y="3869871"/>
            <a:ext cx="1690007" cy="39188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10% Change in Skills</a:t>
            </a:r>
          </a:p>
        </p:txBody>
      </p:sp>
      <p:sp>
        <p:nvSpPr>
          <p:cNvPr id="9" name="Rectangle 8">
            <a:extLst>
              <a:ext uri="{FF2B5EF4-FFF2-40B4-BE49-F238E27FC236}">
                <a16:creationId xmlns:a16="http://schemas.microsoft.com/office/drawing/2014/main" id="{FD0C1909-0104-0C43-8697-E9F54173CC79}"/>
              </a:ext>
            </a:extLst>
          </p:cNvPr>
          <p:cNvSpPr/>
          <p:nvPr/>
        </p:nvSpPr>
        <p:spPr>
          <a:xfrm>
            <a:off x="4416880" y="2669722"/>
            <a:ext cx="1690007" cy="159203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60% Change in Skills</a:t>
            </a:r>
          </a:p>
        </p:txBody>
      </p:sp>
      <p:cxnSp>
        <p:nvCxnSpPr>
          <p:cNvPr id="11" name="Straight Connector 10">
            <a:extLst>
              <a:ext uri="{FF2B5EF4-FFF2-40B4-BE49-F238E27FC236}">
                <a16:creationId xmlns:a16="http://schemas.microsoft.com/office/drawing/2014/main" id="{52281A7A-E8BC-B041-8A83-CFA6637FA4CD}"/>
              </a:ext>
            </a:extLst>
          </p:cNvPr>
          <p:cNvCxnSpPr>
            <a:cxnSpLocks/>
            <a:stCxn id="12" idx="3"/>
          </p:cNvCxnSpPr>
          <p:nvPr/>
        </p:nvCxnSpPr>
        <p:spPr>
          <a:xfrm flipV="1">
            <a:off x="575583" y="146958"/>
            <a:ext cx="8401049" cy="228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D11776-7058-C847-B42B-9E6597B2D6C9}"/>
              </a:ext>
            </a:extLst>
          </p:cNvPr>
          <p:cNvSpPr txBox="1"/>
          <p:nvPr/>
        </p:nvSpPr>
        <p:spPr>
          <a:xfrm>
            <a:off x="1" y="19794"/>
            <a:ext cx="575582" cy="300082"/>
          </a:xfrm>
          <a:prstGeom prst="rect">
            <a:avLst/>
          </a:prstGeom>
          <a:noFill/>
        </p:spPr>
        <p:txBody>
          <a:bodyPr wrap="square" rtlCol="0">
            <a:spAutoFit/>
          </a:bodyPr>
          <a:lstStyle/>
          <a:p>
            <a:pPr defTabSz="685800">
              <a:buClrTx/>
            </a:pPr>
            <a:r>
              <a:rPr lang="en-US" sz="1350" kern="1200" dirty="0">
                <a:solidFill>
                  <a:prstClr val="black"/>
                </a:solidFill>
                <a:latin typeface="Calibri" panose="020F0502020204030204"/>
                <a:ea typeface="+mn-ea"/>
                <a:cs typeface="+mn-cs"/>
              </a:rPr>
              <a:t>100%</a:t>
            </a:r>
          </a:p>
        </p:txBody>
      </p:sp>
      <p:sp>
        <p:nvSpPr>
          <p:cNvPr id="14" name="Rectangle 13">
            <a:extLst>
              <a:ext uri="{FF2B5EF4-FFF2-40B4-BE49-F238E27FC236}">
                <a16:creationId xmlns:a16="http://schemas.microsoft.com/office/drawing/2014/main" id="{9AC46490-74FE-3C4E-9049-610151906F52}"/>
              </a:ext>
            </a:extLst>
          </p:cNvPr>
          <p:cNvSpPr/>
          <p:nvPr/>
        </p:nvSpPr>
        <p:spPr>
          <a:xfrm>
            <a:off x="4416880" y="4012746"/>
            <a:ext cx="1690007" cy="24901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5% Change in Practice</a:t>
            </a:r>
          </a:p>
        </p:txBody>
      </p:sp>
      <p:sp>
        <p:nvSpPr>
          <p:cNvPr id="16" name="Rectangle 15">
            <a:extLst>
              <a:ext uri="{FF2B5EF4-FFF2-40B4-BE49-F238E27FC236}">
                <a16:creationId xmlns:a16="http://schemas.microsoft.com/office/drawing/2014/main" id="{3FB011BF-7E71-FC43-A933-C83430FAD9F1}"/>
              </a:ext>
            </a:extLst>
          </p:cNvPr>
          <p:cNvSpPr/>
          <p:nvPr/>
        </p:nvSpPr>
        <p:spPr>
          <a:xfrm>
            <a:off x="7364191" y="232291"/>
            <a:ext cx="759278" cy="402946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95% Change in Skills</a:t>
            </a:r>
          </a:p>
        </p:txBody>
      </p:sp>
      <p:sp>
        <p:nvSpPr>
          <p:cNvPr id="17" name="Rectangle 16">
            <a:extLst>
              <a:ext uri="{FF2B5EF4-FFF2-40B4-BE49-F238E27FC236}">
                <a16:creationId xmlns:a16="http://schemas.microsoft.com/office/drawing/2014/main" id="{DB18D1C1-8FE9-394A-AB98-B0B073A2DD90}"/>
              </a:ext>
            </a:extLst>
          </p:cNvPr>
          <p:cNvSpPr/>
          <p:nvPr/>
        </p:nvSpPr>
        <p:spPr>
          <a:xfrm>
            <a:off x="8123468" y="232291"/>
            <a:ext cx="853164" cy="40131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95% Change in Practice</a:t>
            </a:r>
          </a:p>
        </p:txBody>
      </p:sp>
      <p:sp>
        <p:nvSpPr>
          <p:cNvPr id="18" name="TextBox 17">
            <a:extLst>
              <a:ext uri="{FF2B5EF4-FFF2-40B4-BE49-F238E27FC236}">
                <a16:creationId xmlns:a16="http://schemas.microsoft.com/office/drawing/2014/main" id="{2989D803-50F7-2243-9B32-714D940F95D5}"/>
              </a:ext>
            </a:extLst>
          </p:cNvPr>
          <p:cNvSpPr txBox="1"/>
          <p:nvPr/>
        </p:nvSpPr>
        <p:spPr>
          <a:xfrm>
            <a:off x="167368" y="443456"/>
            <a:ext cx="5559881" cy="646331"/>
          </a:xfrm>
          <a:prstGeom prst="rect">
            <a:avLst/>
          </a:prstGeom>
          <a:noFill/>
        </p:spPr>
        <p:txBody>
          <a:bodyPr wrap="square" rtlCol="0">
            <a:spAutoFit/>
          </a:bodyPr>
          <a:lstStyle/>
          <a:p>
            <a:pPr defTabSz="685800">
              <a:buClrTx/>
            </a:pPr>
            <a:r>
              <a:rPr lang="en-US" sz="1800" kern="1200" dirty="0">
                <a:solidFill>
                  <a:prstClr val="black"/>
                </a:solidFill>
                <a:latin typeface="Calibri" panose="020F0502020204030204"/>
                <a:ea typeface="+mn-ea"/>
                <a:cs typeface="+mn-cs"/>
              </a:rPr>
              <a:t>Professional Learning That Transfers to Classroom Practice</a:t>
            </a:r>
          </a:p>
        </p:txBody>
      </p:sp>
      <p:sp>
        <p:nvSpPr>
          <p:cNvPr id="19" name="TextBox 18">
            <a:extLst>
              <a:ext uri="{FF2B5EF4-FFF2-40B4-BE49-F238E27FC236}">
                <a16:creationId xmlns:a16="http://schemas.microsoft.com/office/drawing/2014/main" id="{B60F6793-E569-0645-AA78-8E40AB6031EB}"/>
              </a:ext>
            </a:extLst>
          </p:cNvPr>
          <p:cNvSpPr txBox="1"/>
          <p:nvPr/>
        </p:nvSpPr>
        <p:spPr>
          <a:xfrm>
            <a:off x="0" y="4603837"/>
            <a:ext cx="2303348" cy="507831"/>
          </a:xfrm>
          <a:prstGeom prst="rect">
            <a:avLst/>
          </a:prstGeom>
          <a:noFill/>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PD session with lecture, presentation, theory</a:t>
            </a:r>
          </a:p>
        </p:txBody>
      </p:sp>
      <p:sp>
        <p:nvSpPr>
          <p:cNvPr id="20" name="TextBox 19">
            <a:extLst>
              <a:ext uri="{FF2B5EF4-FFF2-40B4-BE49-F238E27FC236}">
                <a16:creationId xmlns:a16="http://schemas.microsoft.com/office/drawing/2014/main" id="{EE6014B4-5849-8748-9B6D-359E27C993BC}"/>
              </a:ext>
            </a:extLst>
          </p:cNvPr>
          <p:cNvSpPr txBox="1"/>
          <p:nvPr/>
        </p:nvSpPr>
        <p:spPr>
          <a:xfrm>
            <a:off x="2245177" y="4609293"/>
            <a:ext cx="1941059" cy="507831"/>
          </a:xfrm>
          <a:prstGeom prst="rect">
            <a:avLst/>
          </a:prstGeom>
          <a:noFill/>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PD session with demonstration</a:t>
            </a:r>
          </a:p>
        </p:txBody>
      </p:sp>
      <p:sp>
        <p:nvSpPr>
          <p:cNvPr id="21" name="TextBox 20">
            <a:extLst>
              <a:ext uri="{FF2B5EF4-FFF2-40B4-BE49-F238E27FC236}">
                <a16:creationId xmlns:a16="http://schemas.microsoft.com/office/drawing/2014/main" id="{CEC6BDC0-98C1-4B47-B9C6-9C119F2E5DED}"/>
              </a:ext>
            </a:extLst>
          </p:cNvPr>
          <p:cNvSpPr txBox="1"/>
          <p:nvPr/>
        </p:nvSpPr>
        <p:spPr>
          <a:xfrm>
            <a:off x="4271964" y="4609294"/>
            <a:ext cx="1941059" cy="507831"/>
          </a:xfrm>
          <a:prstGeom prst="rect">
            <a:avLst/>
          </a:prstGeom>
          <a:noFill/>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PD session with practice and low-risk feedback</a:t>
            </a:r>
          </a:p>
        </p:txBody>
      </p:sp>
      <p:sp>
        <p:nvSpPr>
          <p:cNvPr id="22" name="TextBox 21">
            <a:extLst>
              <a:ext uri="{FF2B5EF4-FFF2-40B4-BE49-F238E27FC236}">
                <a16:creationId xmlns:a16="http://schemas.microsoft.com/office/drawing/2014/main" id="{8FA1D126-D2D2-0E47-B2BF-3E079F7ACEB4}"/>
              </a:ext>
            </a:extLst>
          </p:cNvPr>
          <p:cNvSpPr txBox="1"/>
          <p:nvPr/>
        </p:nvSpPr>
        <p:spPr>
          <a:xfrm>
            <a:off x="6431414" y="4609294"/>
            <a:ext cx="2553390" cy="507831"/>
          </a:xfrm>
          <a:prstGeom prst="rect">
            <a:avLst/>
          </a:prstGeom>
          <a:noFill/>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coaching, administrator feedback, and collaboration with colleagues</a:t>
            </a:r>
          </a:p>
        </p:txBody>
      </p:sp>
      <p:sp>
        <p:nvSpPr>
          <p:cNvPr id="23" name="TextBox 22">
            <a:extLst>
              <a:ext uri="{FF2B5EF4-FFF2-40B4-BE49-F238E27FC236}">
                <a16:creationId xmlns:a16="http://schemas.microsoft.com/office/drawing/2014/main" id="{25A67382-2857-FA4A-BB2C-3295A2B15E9D}"/>
              </a:ext>
            </a:extLst>
          </p:cNvPr>
          <p:cNvSpPr txBox="1"/>
          <p:nvPr/>
        </p:nvSpPr>
        <p:spPr>
          <a:xfrm>
            <a:off x="367393" y="4283752"/>
            <a:ext cx="5739494" cy="300082"/>
          </a:xfrm>
          <a:prstGeom prst="rect">
            <a:avLst/>
          </a:prstGeom>
          <a:solidFill>
            <a:schemeClr val="bg2">
              <a:lumMod val="75000"/>
            </a:schemeClr>
          </a:solidFill>
          <a:ln>
            <a:solidFill>
              <a:schemeClr val="accent1">
                <a:shade val="50000"/>
              </a:schemeClr>
            </a:solidFill>
          </a:ln>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Professional Development (PD)</a:t>
            </a:r>
          </a:p>
        </p:txBody>
      </p:sp>
      <p:sp>
        <p:nvSpPr>
          <p:cNvPr id="24" name="TextBox 23">
            <a:extLst>
              <a:ext uri="{FF2B5EF4-FFF2-40B4-BE49-F238E27FC236}">
                <a16:creationId xmlns:a16="http://schemas.microsoft.com/office/drawing/2014/main" id="{A8FE7B22-939E-7E41-97E1-DECB0E5F282A}"/>
              </a:ext>
            </a:extLst>
          </p:cNvPr>
          <p:cNvSpPr txBox="1"/>
          <p:nvPr/>
        </p:nvSpPr>
        <p:spPr>
          <a:xfrm>
            <a:off x="6441626" y="4288879"/>
            <a:ext cx="2543177" cy="300082"/>
          </a:xfrm>
          <a:prstGeom prst="rect">
            <a:avLst/>
          </a:prstGeom>
          <a:solidFill>
            <a:schemeClr val="bg2">
              <a:lumMod val="75000"/>
            </a:schemeClr>
          </a:solidFill>
          <a:ln>
            <a:solidFill>
              <a:schemeClr val="accent1">
                <a:shade val="50000"/>
              </a:schemeClr>
            </a:solidFill>
          </a:ln>
        </p:spPr>
        <p:txBody>
          <a:bodyPr wrap="square" rtlCol="0">
            <a:spAutoFit/>
          </a:bodyPr>
          <a:lstStyle/>
          <a:p>
            <a:pPr algn="ctr" defTabSz="685800">
              <a:buClrTx/>
            </a:pPr>
            <a:r>
              <a:rPr lang="en-US" sz="1350" kern="1200" dirty="0">
                <a:solidFill>
                  <a:prstClr val="black"/>
                </a:solidFill>
                <a:latin typeface="Calibri" panose="020F0502020204030204"/>
                <a:ea typeface="+mn-ea"/>
                <a:cs typeface="+mn-cs"/>
              </a:rPr>
              <a:t>Coaching and Infrastructure</a:t>
            </a:r>
          </a:p>
        </p:txBody>
      </p:sp>
    </p:spTree>
    <p:extLst>
      <p:ext uri="{BB962C8B-B14F-4D97-AF65-F5344CB8AC3E}">
        <p14:creationId xmlns:p14="http://schemas.microsoft.com/office/powerpoint/2010/main" val="166216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5b133ea569_0_4"/>
          <p:cNvPicPr preferRelativeResize="0"/>
          <p:nvPr/>
        </p:nvPicPr>
        <p:blipFill rotWithShape="1">
          <a:blip r:embed="rId3">
            <a:alphaModFix/>
          </a:blip>
          <a:srcRect/>
          <a:stretch/>
        </p:blipFill>
        <p:spPr>
          <a:xfrm>
            <a:off x="1543312" y="377917"/>
            <a:ext cx="6117824" cy="43876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5b133ea569_0_162" descr="barklay.tiff"/>
          <p:cNvPicPr preferRelativeResize="0"/>
          <p:nvPr/>
        </p:nvPicPr>
        <p:blipFill rotWithShape="1">
          <a:blip r:embed="rId3">
            <a:alphaModFix/>
          </a:blip>
          <a:srcRect/>
          <a:stretch/>
        </p:blipFill>
        <p:spPr>
          <a:xfrm>
            <a:off x="1428479" y="235423"/>
            <a:ext cx="6397476" cy="4722506"/>
          </a:xfrm>
          <a:prstGeom prst="rect">
            <a:avLst/>
          </a:prstGeom>
          <a:noFill/>
          <a:ln>
            <a:noFill/>
          </a:ln>
        </p:spPr>
      </p:pic>
      <p:sp>
        <p:nvSpPr>
          <p:cNvPr id="250" name="Google Shape;250;g5b133ea569_0_162"/>
          <p:cNvSpPr txBox="1">
            <a:spLocks noGrp="1"/>
          </p:cNvSpPr>
          <p:nvPr>
            <p:ph type="ftr" idx="11"/>
          </p:nvPr>
        </p:nvSpPr>
        <p:spPr>
          <a:xfrm>
            <a:off x="3486150" y="4686300"/>
            <a:ext cx="2171700" cy="342900"/>
          </a:xfrm>
          <a:prstGeom prst="rect">
            <a:avLst/>
          </a:prstGeom>
          <a:noFill/>
          <a:ln>
            <a:noFill/>
          </a:ln>
        </p:spPr>
        <p:txBody>
          <a:bodyPr spcFirstLastPara="1" vert="horz" wrap="square" lIns="68569" tIns="34275" rIns="68569" bIns="34275" rtlCol="0" anchor="t" anchorCtr="0">
            <a:noAutofit/>
          </a:bodyPr>
          <a:lstStyle/>
          <a:p>
            <a:pPr defTabSz="685800">
              <a:buClrTx/>
            </a:pPr>
            <a:r>
              <a:rPr lang="en-US" kern="1200">
                <a:solidFill>
                  <a:prstClr val="black">
                    <a:tint val="75000"/>
                  </a:prstClr>
                </a:solidFill>
                <a:latin typeface="Calibri" panose="020F0502020204030204"/>
                <a:ea typeface="+mn-ea"/>
                <a:cs typeface="+mn-cs"/>
              </a:rPr>
              <a:t>Impact of Coaching Activity</a:t>
            </a:r>
            <a:endParaRPr kern="1200">
              <a:solidFill>
                <a:prstClr val="black">
                  <a:tint val="75000"/>
                </a:prstClr>
              </a:solidFill>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54"/>
        <p:cNvGrpSpPr/>
        <p:nvPr/>
      </p:nvGrpSpPr>
      <p:grpSpPr>
        <a:xfrm>
          <a:off x="0" y="0"/>
          <a:ext cx="0" cy="0"/>
          <a:chOff x="0" y="0"/>
          <a:chExt cx="0" cy="0"/>
        </a:xfrm>
      </p:grpSpPr>
      <p:pic>
        <p:nvPicPr>
          <p:cNvPr id="255" name="Google Shape;255;g5b133ea569_0_0"/>
          <p:cNvPicPr preferRelativeResize="0"/>
          <p:nvPr/>
        </p:nvPicPr>
        <p:blipFill>
          <a:blip r:embed="rId3">
            <a:alphaModFix/>
          </a:blip>
          <a:stretch>
            <a:fillRect/>
          </a:stretch>
        </p:blipFill>
        <p:spPr>
          <a:xfrm>
            <a:off x="1588614" y="151050"/>
            <a:ext cx="6080063" cy="479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EBCBB-8276-4F4B-8007-4EDB4541A3A2}"/>
              </a:ext>
            </a:extLst>
          </p:cNvPr>
          <p:cNvSpPr txBox="1"/>
          <p:nvPr/>
        </p:nvSpPr>
        <p:spPr>
          <a:xfrm>
            <a:off x="2286000" y="907586"/>
            <a:ext cx="4572000" cy="3323987"/>
          </a:xfrm>
          <a:prstGeom prst="rect">
            <a:avLst/>
          </a:prstGeom>
          <a:noFill/>
        </p:spPr>
        <p:txBody>
          <a:bodyPr wrap="square">
            <a:spAutoFit/>
          </a:bodyPr>
          <a:lstStyle/>
          <a:p>
            <a:r>
              <a:rPr lang="en-US" dirty="0"/>
              <a:t>Learning Communities Leadership Resources Data Learning Designs Implementation Outcomes Educator effectiveness and student results Leadership Resources Data Learning Designs Implementation Outcomes Pockets of excellence Learning Communities Resources Data Learning Designs Implementation Outcomes Lack of support Learning Communities Leadership Data Learning Designs Implementation Outcomes Resistance Learning Communities Leadership Resources Learning Designs Implementation Outcomes Lack of focus Learning Communities Leadership Resources Data Implementation Outcomes Inadequate learning </a:t>
            </a:r>
            <a:r>
              <a:rPr lang="en-US" dirty="0" err="1"/>
              <a:t>Learning</a:t>
            </a:r>
            <a:r>
              <a:rPr lang="en-US" dirty="0"/>
              <a:t> Communities Leadership Resources Data Learning Designs Outcomes </a:t>
            </a:r>
            <a:r>
              <a:rPr lang="en-US" dirty="0" err="1"/>
              <a:t>Unsustained</a:t>
            </a:r>
            <a:endParaRPr lang="en-US" dirty="0"/>
          </a:p>
        </p:txBody>
      </p:sp>
      <p:graphicFrame>
        <p:nvGraphicFramePr>
          <p:cNvPr id="4" name="Table 4">
            <a:extLst>
              <a:ext uri="{FF2B5EF4-FFF2-40B4-BE49-F238E27FC236}">
                <a16:creationId xmlns:a16="http://schemas.microsoft.com/office/drawing/2014/main" id="{DC952270-5A82-43A7-9821-DA716BE091F5}"/>
              </a:ext>
            </a:extLst>
          </p:cNvPr>
          <p:cNvGraphicFramePr>
            <a:graphicFrameLocks noGrp="1"/>
          </p:cNvGraphicFramePr>
          <p:nvPr>
            <p:extLst>
              <p:ext uri="{D42A27DB-BD31-4B8C-83A1-F6EECF244321}">
                <p14:modId xmlns:p14="http://schemas.microsoft.com/office/powerpoint/2010/main" val="458038872"/>
              </p:ext>
            </p:extLst>
          </p:nvPr>
        </p:nvGraphicFramePr>
        <p:xfrm>
          <a:off x="963038" y="828339"/>
          <a:ext cx="7422207" cy="3636849"/>
        </p:xfrm>
        <a:graphic>
          <a:graphicData uri="http://schemas.openxmlformats.org/drawingml/2006/table">
            <a:tbl>
              <a:tblPr firstRow="1" firstCol="1" bandRow="1">
                <a:tableStyleId>{5C22544A-7EE6-4342-B048-85BDC9FD1C3A}</a:tableStyleId>
              </a:tblPr>
              <a:tblGrid>
                <a:gridCol w="970871">
                  <a:extLst>
                    <a:ext uri="{9D8B030D-6E8A-4147-A177-3AD203B41FA5}">
                      <a16:colId xmlns:a16="http://schemas.microsoft.com/office/drawing/2014/main" val="2705012472"/>
                    </a:ext>
                  </a:extLst>
                </a:gridCol>
                <a:gridCol w="809291">
                  <a:extLst>
                    <a:ext uri="{9D8B030D-6E8A-4147-A177-3AD203B41FA5}">
                      <a16:colId xmlns:a16="http://schemas.microsoft.com/office/drawing/2014/main" val="3235236021"/>
                    </a:ext>
                  </a:extLst>
                </a:gridCol>
                <a:gridCol w="836579">
                  <a:extLst>
                    <a:ext uri="{9D8B030D-6E8A-4147-A177-3AD203B41FA5}">
                      <a16:colId xmlns:a16="http://schemas.microsoft.com/office/drawing/2014/main" val="1842374587"/>
                    </a:ext>
                  </a:extLst>
                </a:gridCol>
                <a:gridCol w="475854">
                  <a:extLst>
                    <a:ext uri="{9D8B030D-6E8A-4147-A177-3AD203B41FA5}">
                      <a16:colId xmlns:a16="http://schemas.microsoft.com/office/drawing/2014/main" val="1289788796"/>
                    </a:ext>
                  </a:extLst>
                </a:gridCol>
                <a:gridCol w="720648">
                  <a:extLst>
                    <a:ext uri="{9D8B030D-6E8A-4147-A177-3AD203B41FA5}">
                      <a16:colId xmlns:a16="http://schemas.microsoft.com/office/drawing/2014/main" val="3959788325"/>
                    </a:ext>
                  </a:extLst>
                </a:gridCol>
                <a:gridCol w="1177047">
                  <a:extLst>
                    <a:ext uri="{9D8B030D-6E8A-4147-A177-3AD203B41FA5}">
                      <a16:colId xmlns:a16="http://schemas.microsoft.com/office/drawing/2014/main" val="2818634182"/>
                    </a:ext>
                  </a:extLst>
                </a:gridCol>
                <a:gridCol w="846306">
                  <a:extLst>
                    <a:ext uri="{9D8B030D-6E8A-4147-A177-3AD203B41FA5}">
                      <a16:colId xmlns:a16="http://schemas.microsoft.com/office/drawing/2014/main" val="3231006187"/>
                    </a:ext>
                  </a:extLst>
                </a:gridCol>
                <a:gridCol w="1585611">
                  <a:extLst>
                    <a:ext uri="{9D8B030D-6E8A-4147-A177-3AD203B41FA5}">
                      <a16:colId xmlns:a16="http://schemas.microsoft.com/office/drawing/2014/main" val="674471193"/>
                    </a:ext>
                  </a:extLst>
                </a:gridCol>
              </a:tblGrid>
              <a:tr h="656216">
                <a:tc>
                  <a:txBody>
                    <a:bodyPr/>
                    <a:lstStyle/>
                    <a:p>
                      <a:r>
                        <a:rPr lang="en-US" sz="1000" dirty="0">
                          <a:solidFill>
                            <a:schemeClr val="bg2"/>
                          </a:solidFill>
                        </a:rPr>
                        <a:t>Learning</a:t>
                      </a:r>
                      <a:r>
                        <a:rPr lang="en-US" sz="1000" dirty="0">
                          <a:solidFill>
                            <a:schemeClr val="tx1"/>
                          </a:solidFill>
                        </a:rPr>
                        <a:t> communities</a:t>
                      </a:r>
                    </a:p>
                  </a:txBody>
                  <a:tcPr/>
                </a:tc>
                <a:tc>
                  <a:txBody>
                    <a:bodyPr/>
                    <a:lstStyle/>
                    <a:p>
                      <a:r>
                        <a:rPr lang="en-US" sz="900" dirty="0"/>
                        <a:t>Leadership</a:t>
                      </a:r>
                    </a:p>
                  </a:txBody>
                  <a:tcPr>
                    <a:solidFill>
                      <a:srgbClr val="FF0000"/>
                    </a:solidFill>
                  </a:tcPr>
                </a:tc>
                <a:tc>
                  <a:txBody>
                    <a:bodyPr/>
                    <a:lstStyle/>
                    <a:p>
                      <a:r>
                        <a:rPr lang="en-US" sz="1000" dirty="0">
                          <a:solidFill>
                            <a:schemeClr val="bg2"/>
                          </a:solidFill>
                        </a:rPr>
                        <a:t>Resources</a:t>
                      </a:r>
                    </a:p>
                  </a:txBody>
                  <a:tcPr>
                    <a:solidFill>
                      <a:srgbClr val="FFFF00"/>
                    </a:solidFill>
                  </a:tcPr>
                </a:tc>
                <a:tc>
                  <a:txBody>
                    <a:bodyPr/>
                    <a:lstStyle/>
                    <a:p>
                      <a:r>
                        <a:rPr lang="en-US" sz="1000" dirty="0"/>
                        <a:t>Data    </a:t>
                      </a:r>
                    </a:p>
                  </a:txBody>
                  <a:tcPr>
                    <a:solidFill>
                      <a:srgbClr val="C00000"/>
                    </a:solidFill>
                  </a:tcPr>
                </a:tc>
                <a:tc>
                  <a:txBody>
                    <a:bodyPr/>
                    <a:lstStyle/>
                    <a:p>
                      <a:r>
                        <a:rPr lang="en-US" sz="1000" dirty="0">
                          <a:solidFill>
                            <a:schemeClr val="tx1"/>
                          </a:solidFill>
                        </a:rPr>
                        <a:t>Learning </a:t>
                      </a:r>
                    </a:p>
                    <a:p>
                      <a:r>
                        <a:rPr lang="en-US" sz="1000" dirty="0">
                          <a:solidFill>
                            <a:schemeClr val="tx1"/>
                          </a:solidFill>
                        </a:rPr>
                        <a:t>Designs</a:t>
                      </a:r>
                    </a:p>
                  </a:txBody>
                  <a:tcPr>
                    <a:solidFill>
                      <a:srgbClr val="00B0F0"/>
                    </a:solidFill>
                  </a:tcPr>
                </a:tc>
                <a:tc>
                  <a:txBody>
                    <a:bodyPr/>
                    <a:lstStyle/>
                    <a:p>
                      <a:r>
                        <a:rPr lang="en-US" sz="1000" dirty="0"/>
                        <a:t>Implementation</a:t>
                      </a:r>
                    </a:p>
                  </a:txBody>
                  <a:tcPr>
                    <a:solidFill>
                      <a:srgbClr val="00B050"/>
                    </a:solidFill>
                  </a:tcPr>
                </a:tc>
                <a:tc>
                  <a:txBody>
                    <a:bodyPr/>
                    <a:lstStyle/>
                    <a:p>
                      <a:r>
                        <a:rPr lang="en-US" sz="1000" dirty="0">
                          <a:solidFill>
                            <a:schemeClr val="tx1"/>
                          </a:solidFill>
                        </a:rPr>
                        <a:t>Outcomes</a:t>
                      </a:r>
                    </a:p>
                  </a:txBody>
                  <a:tcPr>
                    <a:solidFill>
                      <a:srgbClr val="FFC000"/>
                    </a:solidFill>
                  </a:tcPr>
                </a:tc>
                <a:tc>
                  <a:txBody>
                    <a:bodyPr/>
                    <a:lstStyle/>
                    <a:p>
                      <a:r>
                        <a:rPr lang="en-US" sz="900" dirty="0"/>
                        <a:t>Educator effectiveness and student results</a:t>
                      </a:r>
                    </a:p>
                  </a:txBody>
                  <a:tcPr>
                    <a:solidFill>
                      <a:srgbClr val="7030A0"/>
                    </a:solidFill>
                  </a:tcPr>
                </a:tc>
                <a:extLst>
                  <a:ext uri="{0D108BD9-81ED-4DB2-BD59-A6C34878D82A}">
                    <a16:rowId xmlns:a16="http://schemas.microsoft.com/office/drawing/2014/main" val="2449744644"/>
                  </a:ext>
                </a:extLst>
              </a:tr>
              <a:tr h="421036">
                <a:tc>
                  <a:txBody>
                    <a:bodyPr/>
                    <a:lstStyle/>
                    <a:p>
                      <a:endParaRPr lang="en-US" sz="1000" dirty="0"/>
                    </a:p>
                  </a:txBody>
                  <a:tcPr>
                    <a:noFill/>
                  </a:tcPr>
                </a:tc>
                <a:tc>
                  <a:txBody>
                    <a:bodyPr/>
                    <a:lstStyle/>
                    <a:p>
                      <a:r>
                        <a:rPr lang="en-US" sz="1000" dirty="0">
                          <a:solidFill>
                            <a:schemeClr val="bg1"/>
                          </a:solidFill>
                        </a:rPr>
                        <a:t>Leadership</a:t>
                      </a:r>
                    </a:p>
                  </a:txBody>
                  <a:tcPr>
                    <a:solidFill>
                      <a:srgbClr val="FF0000"/>
                    </a:solidFill>
                  </a:tcPr>
                </a:tc>
                <a:tc>
                  <a:txBody>
                    <a:bodyPr/>
                    <a:lstStyle/>
                    <a:p>
                      <a:r>
                        <a:rPr lang="en-US" sz="900" dirty="0"/>
                        <a:t>Resources</a:t>
                      </a:r>
                    </a:p>
                  </a:txBody>
                  <a:tcPr>
                    <a:solidFill>
                      <a:srgbClr val="FFFF00"/>
                    </a:solidFill>
                  </a:tcPr>
                </a:tc>
                <a:tc>
                  <a:txBody>
                    <a:bodyPr/>
                    <a:lstStyle/>
                    <a:p>
                      <a:r>
                        <a:rPr lang="en-US" sz="1000" dirty="0">
                          <a:solidFill>
                            <a:schemeClr val="bg1"/>
                          </a:solidFill>
                        </a:rPr>
                        <a:t>Data</a:t>
                      </a:r>
                    </a:p>
                  </a:txBody>
                  <a:tcPr>
                    <a:solidFill>
                      <a:srgbClr val="C00000"/>
                    </a:solidFill>
                  </a:tcPr>
                </a:tc>
                <a:tc>
                  <a:txBody>
                    <a:bodyPr/>
                    <a:lstStyle/>
                    <a:p>
                      <a:r>
                        <a:rPr lang="en-US" sz="1000" dirty="0">
                          <a:solidFill>
                            <a:schemeClr val="tx1"/>
                          </a:solidFill>
                        </a:rPr>
                        <a:t>Learning </a:t>
                      </a:r>
                    </a:p>
                    <a:p>
                      <a:r>
                        <a:rPr lang="en-US" sz="1000" dirty="0">
                          <a:solidFill>
                            <a:schemeClr val="tx1"/>
                          </a:solidFill>
                        </a:rPr>
                        <a:t>Designs</a:t>
                      </a:r>
                    </a:p>
                  </a:txBody>
                  <a:tcPr>
                    <a:solidFill>
                      <a:srgbClr val="00B0F0"/>
                    </a:solidFill>
                  </a:tcPr>
                </a:tc>
                <a:tc>
                  <a:txBody>
                    <a:bodyPr/>
                    <a:lstStyle/>
                    <a:p>
                      <a:r>
                        <a:rPr lang="en-US" sz="1000" dirty="0">
                          <a:solidFill>
                            <a:schemeClr val="bg1"/>
                          </a:solidFill>
                        </a:rPr>
                        <a:t>Implementation</a:t>
                      </a:r>
                    </a:p>
                  </a:txBody>
                  <a:tcPr>
                    <a:solidFill>
                      <a:srgbClr val="00B050"/>
                    </a:solidFill>
                  </a:tcPr>
                </a:tc>
                <a:tc>
                  <a:txBody>
                    <a:bodyPr/>
                    <a:lstStyle/>
                    <a:p>
                      <a:r>
                        <a:rPr lang="en-US" sz="1000" dirty="0"/>
                        <a:t>Outcomes</a:t>
                      </a:r>
                    </a:p>
                  </a:txBody>
                  <a:tcPr>
                    <a:solidFill>
                      <a:srgbClr val="FFC000"/>
                    </a:solidFill>
                  </a:tcPr>
                </a:tc>
                <a:tc>
                  <a:txBody>
                    <a:bodyPr/>
                    <a:lstStyle/>
                    <a:p>
                      <a:r>
                        <a:rPr lang="en-US" sz="1000" dirty="0">
                          <a:solidFill>
                            <a:schemeClr val="bg1"/>
                          </a:solidFill>
                        </a:rPr>
                        <a:t>Pockets of excellence</a:t>
                      </a:r>
                    </a:p>
                  </a:txBody>
                  <a:tcPr>
                    <a:solidFill>
                      <a:srgbClr val="7030A0"/>
                    </a:solidFill>
                  </a:tcPr>
                </a:tc>
                <a:extLst>
                  <a:ext uri="{0D108BD9-81ED-4DB2-BD59-A6C34878D82A}">
                    <a16:rowId xmlns:a16="http://schemas.microsoft.com/office/drawing/2014/main" val="2878962373"/>
                  </a:ext>
                </a:extLst>
              </a:tr>
              <a:tr h="386665">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endParaRPr lang="en-US" sz="1000" dirty="0"/>
                    </a:p>
                  </a:txBody>
                  <a:tcPr>
                    <a:solidFill>
                      <a:schemeClr val="bg1"/>
                    </a:solidFill>
                  </a:tcPr>
                </a:tc>
                <a:tc>
                  <a:txBody>
                    <a:bodyPr/>
                    <a:lstStyle/>
                    <a:p>
                      <a:r>
                        <a:rPr lang="en-US" sz="900" dirty="0"/>
                        <a:t>Resources</a:t>
                      </a:r>
                    </a:p>
                  </a:txBody>
                  <a:tcPr>
                    <a:solidFill>
                      <a:srgbClr val="FFFF00"/>
                    </a:solidFill>
                  </a:tcPr>
                </a:tc>
                <a:tc>
                  <a:txBody>
                    <a:bodyPr/>
                    <a:lstStyle/>
                    <a:p>
                      <a:r>
                        <a:rPr lang="en-US" sz="1000" dirty="0">
                          <a:solidFill>
                            <a:schemeClr val="bg1"/>
                          </a:solidFill>
                        </a:rPr>
                        <a:t>Data</a:t>
                      </a:r>
                    </a:p>
                  </a:txBody>
                  <a:tcPr>
                    <a:solidFill>
                      <a:srgbClr val="C00000"/>
                    </a:solidFill>
                  </a:tcPr>
                </a:tc>
                <a:tc>
                  <a:txBody>
                    <a:bodyPr/>
                    <a:lstStyle/>
                    <a:p>
                      <a:r>
                        <a:rPr lang="en-US" sz="1000" dirty="0"/>
                        <a:t>Learning</a:t>
                      </a:r>
                    </a:p>
                    <a:p>
                      <a:r>
                        <a:rPr lang="en-US" sz="1000" dirty="0"/>
                        <a:t>Designs </a:t>
                      </a:r>
                    </a:p>
                  </a:txBody>
                  <a:tcPr>
                    <a:solidFill>
                      <a:srgbClr val="00B0F0"/>
                    </a:solidFill>
                  </a:tcPr>
                </a:tc>
                <a:tc>
                  <a:txBody>
                    <a:bodyPr/>
                    <a:lstStyle/>
                    <a:p>
                      <a:r>
                        <a:rPr lang="en-US" sz="1000" dirty="0">
                          <a:solidFill>
                            <a:schemeClr val="bg1"/>
                          </a:solidFill>
                        </a:rPr>
                        <a:t>Implementation</a:t>
                      </a:r>
                    </a:p>
                  </a:txBody>
                  <a:tcPr>
                    <a:solidFill>
                      <a:srgbClr val="00B050"/>
                    </a:solidFill>
                  </a:tcPr>
                </a:tc>
                <a:tc>
                  <a:txBody>
                    <a:bodyPr/>
                    <a:lstStyle/>
                    <a:p>
                      <a:r>
                        <a:rPr lang="en-US" sz="1000" dirty="0"/>
                        <a:t>Outcomes</a:t>
                      </a:r>
                    </a:p>
                  </a:txBody>
                  <a:tcPr>
                    <a:solidFill>
                      <a:srgbClr val="FFC000"/>
                    </a:solidFill>
                  </a:tcPr>
                </a:tc>
                <a:tc>
                  <a:txBody>
                    <a:bodyPr/>
                    <a:lstStyle/>
                    <a:p>
                      <a:r>
                        <a:rPr lang="en-US" sz="1000" dirty="0">
                          <a:solidFill>
                            <a:schemeClr val="bg1"/>
                          </a:solidFill>
                        </a:rPr>
                        <a:t>Lack of support</a:t>
                      </a:r>
                    </a:p>
                  </a:txBody>
                  <a:tcPr>
                    <a:solidFill>
                      <a:srgbClr val="7030A0"/>
                    </a:solidFill>
                  </a:tcPr>
                </a:tc>
                <a:extLst>
                  <a:ext uri="{0D108BD9-81ED-4DB2-BD59-A6C34878D82A}">
                    <a16:rowId xmlns:a16="http://schemas.microsoft.com/office/drawing/2014/main" val="3860107454"/>
                  </a:ext>
                </a:extLst>
              </a:tr>
              <a:tr h="369480">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r>
                        <a:rPr lang="en-US" sz="900" dirty="0">
                          <a:solidFill>
                            <a:schemeClr val="bg1"/>
                          </a:solidFill>
                        </a:rPr>
                        <a:t>Leadership</a:t>
                      </a:r>
                    </a:p>
                  </a:txBody>
                  <a:tcPr>
                    <a:solidFill>
                      <a:srgbClr val="FF0000"/>
                    </a:solidFill>
                  </a:tcPr>
                </a:tc>
                <a:tc>
                  <a:txBody>
                    <a:bodyPr/>
                    <a:lstStyle/>
                    <a:p>
                      <a:endParaRPr lang="en-US" sz="1000" dirty="0"/>
                    </a:p>
                  </a:txBody>
                  <a:tcPr>
                    <a:solidFill>
                      <a:schemeClr val="bg1"/>
                    </a:solidFill>
                  </a:tcPr>
                </a:tc>
                <a:tc>
                  <a:txBody>
                    <a:bodyPr/>
                    <a:lstStyle/>
                    <a:p>
                      <a:r>
                        <a:rPr lang="en-US" sz="1000" dirty="0">
                          <a:solidFill>
                            <a:schemeClr val="bg1"/>
                          </a:solidFill>
                        </a:rPr>
                        <a:t>Data</a:t>
                      </a:r>
                    </a:p>
                  </a:txBody>
                  <a:tcPr>
                    <a:solidFill>
                      <a:srgbClr val="C00000"/>
                    </a:solidFill>
                  </a:tcPr>
                </a:tc>
                <a:tc>
                  <a:txBody>
                    <a:bodyPr/>
                    <a:lstStyle/>
                    <a:p>
                      <a:r>
                        <a:rPr lang="en-US" sz="1000" dirty="0"/>
                        <a:t>Learning</a:t>
                      </a:r>
                    </a:p>
                    <a:p>
                      <a:r>
                        <a:rPr lang="en-US" sz="1000" dirty="0"/>
                        <a:t>Designs</a:t>
                      </a:r>
                    </a:p>
                  </a:txBody>
                  <a:tcPr>
                    <a:solidFill>
                      <a:srgbClr val="00B0F0"/>
                    </a:solidFill>
                  </a:tcPr>
                </a:tc>
                <a:tc>
                  <a:txBody>
                    <a:bodyPr/>
                    <a:lstStyle/>
                    <a:p>
                      <a:r>
                        <a:rPr lang="en-US" sz="1000" dirty="0">
                          <a:solidFill>
                            <a:schemeClr val="bg1"/>
                          </a:solidFill>
                        </a:rPr>
                        <a:t>Implementation</a:t>
                      </a:r>
                    </a:p>
                  </a:txBody>
                  <a:tcPr>
                    <a:solidFill>
                      <a:srgbClr val="00B050"/>
                    </a:solidFill>
                  </a:tcPr>
                </a:tc>
                <a:tc>
                  <a:txBody>
                    <a:bodyPr/>
                    <a:lstStyle/>
                    <a:p>
                      <a:r>
                        <a:rPr lang="en-US" sz="1000" dirty="0"/>
                        <a:t>Outcomes</a:t>
                      </a:r>
                    </a:p>
                  </a:txBody>
                  <a:tcPr>
                    <a:solidFill>
                      <a:srgbClr val="FFC000"/>
                    </a:solidFill>
                  </a:tcPr>
                </a:tc>
                <a:tc>
                  <a:txBody>
                    <a:bodyPr/>
                    <a:lstStyle/>
                    <a:p>
                      <a:r>
                        <a:rPr lang="en-US" sz="1000" dirty="0">
                          <a:solidFill>
                            <a:schemeClr val="bg1"/>
                          </a:solidFill>
                        </a:rPr>
                        <a:t>Resistance</a:t>
                      </a:r>
                    </a:p>
                  </a:txBody>
                  <a:tcPr>
                    <a:solidFill>
                      <a:srgbClr val="7030A0"/>
                    </a:solidFill>
                  </a:tcPr>
                </a:tc>
                <a:extLst>
                  <a:ext uri="{0D108BD9-81ED-4DB2-BD59-A6C34878D82A}">
                    <a16:rowId xmlns:a16="http://schemas.microsoft.com/office/drawing/2014/main" val="1959013641"/>
                  </a:ext>
                </a:extLst>
              </a:tr>
              <a:tr h="395258">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r>
                        <a:rPr lang="en-US" sz="900" dirty="0">
                          <a:solidFill>
                            <a:schemeClr val="bg1"/>
                          </a:solidFill>
                        </a:rPr>
                        <a:t>Leadership</a:t>
                      </a:r>
                    </a:p>
                  </a:txBody>
                  <a:tcPr>
                    <a:solidFill>
                      <a:srgbClr val="FF0000"/>
                    </a:solidFill>
                  </a:tcPr>
                </a:tc>
                <a:tc>
                  <a:txBody>
                    <a:bodyPr/>
                    <a:lstStyle/>
                    <a:p>
                      <a:r>
                        <a:rPr lang="en-US" sz="900" dirty="0"/>
                        <a:t>Resources</a:t>
                      </a:r>
                    </a:p>
                  </a:txBody>
                  <a:tcPr>
                    <a:solidFill>
                      <a:srgbClr val="FFFF00"/>
                    </a:solidFill>
                  </a:tcPr>
                </a:tc>
                <a:tc>
                  <a:txBody>
                    <a:bodyPr/>
                    <a:lstStyle/>
                    <a:p>
                      <a:endParaRPr lang="en-US" sz="1000" dirty="0"/>
                    </a:p>
                  </a:txBody>
                  <a:tcPr>
                    <a:solidFill>
                      <a:schemeClr val="bg1"/>
                    </a:solidFill>
                  </a:tcPr>
                </a:tc>
                <a:tc>
                  <a:txBody>
                    <a:bodyPr/>
                    <a:lstStyle/>
                    <a:p>
                      <a:r>
                        <a:rPr lang="en-US" sz="1000" dirty="0"/>
                        <a:t>Learning </a:t>
                      </a:r>
                    </a:p>
                    <a:p>
                      <a:r>
                        <a:rPr lang="en-US" sz="1000" dirty="0"/>
                        <a:t>Designs</a:t>
                      </a:r>
                    </a:p>
                  </a:txBody>
                  <a:tcPr>
                    <a:solidFill>
                      <a:srgbClr val="00B0F0"/>
                    </a:solidFill>
                  </a:tcPr>
                </a:tc>
                <a:tc>
                  <a:txBody>
                    <a:bodyPr/>
                    <a:lstStyle/>
                    <a:p>
                      <a:r>
                        <a:rPr lang="en-US" sz="1000" dirty="0">
                          <a:solidFill>
                            <a:schemeClr val="bg1"/>
                          </a:solidFill>
                        </a:rPr>
                        <a:t>Implementation</a:t>
                      </a:r>
                    </a:p>
                  </a:txBody>
                  <a:tcPr>
                    <a:solidFill>
                      <a:srgbClr val="00B050"/>
                    </a:solidFill>
                  </a:tcPr>
                </a:tc>
                <a:tc>
                  <a:txBody>
                    <a:bodyPr/>
                    <a:lstStyle/>
                    <a:p>
                      <a:r>
                        <a:rPr lang="en-US" sz="1000" dirty="0"/>
                        <a:t>Outcomes</a:t>
                      </a:r>
                    </a:p>
                  </a:txBody>
                  <a:tcPr>
                    <a:solidFill>
                      <a:srgbClr val="FFC000"/>
                    </a:solidFill>
                  </a:tcPr>
                </a:tc>
                <a:tc>
                  <a:txBody>
                    <a:bodyPr/>
                    <a:lstStyle/>
                    <a:p>
                      <a:r>
                        <a:rPr lang="en-US" sz="1000" dirty="0">
                          <a:solidFill>
                            <a:schemeClr val="bg1"/>
                          </a:solidFill>
                        </a:rPr>
                        <a:t>Lack of focus </a:t>
                      </a:r>
                    </a:p>
                  </a:txBody>
                  <a:tcPr>
                    <a:solidFill>
                      <a:srgbClr val="7030A0"/>
                    </a:solidFill>
                  </a:tcPr>
                </a:tc>
                <a:extLst>
                  <a:ext uri="{0D108BD9-81ED-4DB2-BD59-A6C34878D82A}">
                    <a16:rowId xmlns:a16="http://schemas.microsoft.com/office/drawing/2014/main" val="3855039256"/>
                  </a:ext>
                </a:extLst>
              </a:tr>
              <a:tr h="446814">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r>
                        <a:rPr lang="en-US" sz="900" dirty="0">
                          <a:solidFill>
                            <a:schemeClr val="bg1"/>
                          </a:solidFill>
                        </a:rPr>
                        <a:t>Leadership</a:t>
                      </a:r>
                    </a:p>
                  </a:txBody>
                  <a:tcPr>
                    <a:solidFill>
                      <a:srgbClr val="FF0000"/>
                    </a:solidFill>
                  </a:tcPr>
                </a:tc>
                <a:tc>
                  <a:txBody>
                    <a:bodyPr/>
                    <a:lstStyle/>
                    <a:p>
                      <a:r>
                        <a:rPr lang="en-US" sz="900" dirty="0"/>
                        <a:t>Resources</a:t>
                      </a:r>
                    </a:p>
                  </a:txBody>
                  <a:tcPr>
                    <a:solidFill>
                      <a:srgbClr val="FFFF00"/>
                    </a:solidFill>
                  </a:tcPr>
                </a:tc>
                <a:tc>
                  <a:txBody>
                    <a:bodyPr/>
                    <a:lstStyle/>
                    <a:p>
                      <a:r>
                        <a:rPr lang="en-US" sz="1000" dirty="0">
                          <a:solidFill>
                            <a:schemeClr val="bg1"/>
                          </a:solidFill>
                        </a:rPr>
                        <a:t>Data</a:t>
                      </a:r>
                    </a:p>
                  </a:txBody>
                  <a:tcPr>
                    <a:solidFill>
                      <a:srgbClr val="C00000"/>
                    </a:solidFill>
                  </a:tcPr>
                </a:tc>
                <a:tc>
                  <a:txBody>
                    <a:bodyPr/>
                    <a:lstStyle/>
                    <a:p>
                      <a:endParaRPr lang="en-US" sz="1000" dirty="0"/>
                    </a:p>
                  </a:txBody>
                  <a:tcPr>
                    <a:solidFill>
                      <a:schemeClr val="bg1"/>
                    </a:solidFill>
                  </a:tcPr>
                </a:tc>
                <a:tc>
                  <a:txBody>
                    <a:bodyPr/>
                    <a:lstStyle/>
                    <a:p>
                      <a:r>
                        <a:rPr lang="en-US" sz="1000" dirty="0">
                          <a:solidFill>
                            <a:schemeClr val="bg1"/>
                          </a:solidFill>
                        </a:rPr>
                        <a:t>Implementation</a:t>
                      </a:r>
                    </a:p>
                  </a:txBody>
                  <a:tcPr>
                    <a:solidFill>
                      <a:srgbClr val="00B050"/>
                    </a:solidFill>
                  </a:tcPr>
                </a:tc>
                <a:tc>
                  <a:txBody>
                    <a:bodyPr/>
                    <a:lstStyle/>
                    <a:p>
                      <a:r>
                        <a:rPr lang="en-US" sz="1000" dirty="0"/>
                        <a:t>Outcomes</a:t>
                      </a:r>
                    </a:p>
                  </a:txBody>
                  <a:tcPr>
                    <a:solidFill>
                      <a:srgbClr val="FFC000"/>
                    </a:solidFill>
                  </a:tcPr>
                </a:tc>
                <a:tc>
                  <a:txBody>
                    <a:bodyPr/>
                    <a:lstStyle/>
                    <a:p>
                      <a:r>
                        <a:rPr lang="en-US" sz="1000" dirty="0">
                          <a:solidFill>
                            <a:schemeClr val="bg1"/>
                          </a:solidFill>
                        </a:rPr>
                        <a:t>Inadequate learning</a:t>
                      </a:r>
                    </a:p>
                  </a:txBody>
                  <a:tcPr>
                    <a:solidFill>
                      <a:srgbClr val="7030A0"/>
                    </a:solidFill>
                  </a:tcPr>
                </a:tc>
                <a:extLst>
                  <a:ext uri="{0D108BD9-81ED-4DB2-BD59-A6C34878D82A}">
                    <a16:rowId xmlns:a16="http://schemas.microsoft.com/office/drawing/2014/main" val="3752751991"/>
                  </a:ext>
                </a:extLst>
              </a:tr>
              <a:tr h="421036">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r>
                        <a:rPr lang="en-US" sz="900" dirty="0">
                          <a:solidFill>
                            <a:schemeClr val="bg1"/>
                          </a:solidFill>
                        </a:rPr>
                        <a:t>Leadership</a:t>
                      </a:r>
                    </a:p>
                  </a:txBody>
                  <a:tcPr>
                    <a:solidFill>
                      <a:srgbClr val="FF0000"/>
                    </a:solidFill>
                  </a:tcPr>
                </a:tc>
                <a:tc>
                  <a:txBody>
                    <a:bodyPr/>
                    <a:lstStyle/>
                    <a:p>
                      <a:r>
                        <a:rPr lang="en-US" sz="900" dirty="0"/>
                        <a:t>Resources</a:t>
                      </a:r>
                    </a:p>
                  </a:txBody>
                  <a:tcPr>
                    <a:solidFill>
                      <a:srgbClr val="FFFF00"/>
                    </a:solidFill>
                  </a:tcPr>
                </a:tc>
                <a:tc>
                  <a:txBody>
                    <a:bodyPr/>
                    <a:lstStyle/>
                    <a:p>
                      <a:r>
                        <a:rPr lang="en-US" sz="1000" dirty="0">
                          <a:solidFill>
                            <a:schemeClr val="bg1"/>
                          </a:solidFill>
                        </a:rPr>
                        <a:t>Data</a:t>
                      </a:r>
                    </a:p>
                  </a:txBody>
                  <a:tcPr>
                    <a:solidFill>
                      <a:srgbClr val="C00000"/>
                    </a:solidFill>
                  </a:tcPr>
                </a:tc>
                <a:tc>
                  <a:txBody>
                    <a:bodyPr/>
                    <a:lstStyle/>
                    <a:p>
                      <a:r>
                        <a:rPr lang="en-US" sz="1000" dirty="0"/>
                        <a:t>Learning</a:t>
                      </a:r>
                    </a:p>
                    <a:p>
                      <a:r>
                        <a:rPr lang="en-US" sz="1000" dirty="0"/>
                        <a:t>Designs</a:t>
                      </a:r>
                    </a:p>
                  </a:txBody>
                  <a:tcPr>
                    <a:solidFill>
                      <a:srgbClr val="00B0F0"/>
                    </a:solidFill>
                  </a:tcPr>
                </a:tc>
                <a:tc>
                  <a:txBody>
                    <a:bodyPr/>
                    <a:lstStyle/>
                    <a:p>
                      <a:endParaRPr lang="en-US" sz="1000" dirty="0"/>
                    </a:p>
                  </a:txBody>
                  <a:tcPr>
                    <a:solidFill>
                      <a:schemeClr val="bg1"/>
                    </a:solidFill>
                  </a:tcPr>
                </a:tc>
                <a:tc>
                  <a:txBody>
                    <a:bodyPr/>
                    <a:lstStyle/>
                    <a:p>
                      <a:r>
                        <a:rPr lang="en-US" sz="1000" dirty="0"/>
                        <a:t>Outcomes</a:t>
                      </a:r>
                    </a:p>
                  </a:txBody>
                  <a:tcPr>
                    <a:solidFill>
                      <a:srgbClr val="FFC000"/>
                    </a:solidFill>
                  </a:tcPr>
                </a:tc>
                <a:tc>
                  <a:txBody>
                    <a:bodyPr/>
                    <a:lstStyle/>
                    <a:p>
                      <a:r>
                        <a:rPr lang="en-US" sz="1000" dirty="0" err="1">
                          <a:solidFill>
                            <a:schemeClr val="bg1"/>
                          </a:solidFill>
                        </a:rPr>
                        <a:t>Unsustained</a:t>
                      </a:r>
                      <a:r>
                        <a:rPr lang="en-US" sz="1000" dirty="0">
                          <a:solidFill>
                            <a:schemeClr val="bg1"/>
                          </a:solidFill>
                        </a:rPr>
                        <a:t> change</a:t>
                      </a:r>
                    </a:p>
                  </a:txBody>
                  <a:tcPr>
                    <a:solidFill>
                      <a:srgbClr val="7030A0"/>
                    </a:solidFill>
                  </a:tcPr>
                </a:tc>
                <a:extLst>
                  <a:ext uri="{0D108BD9-81ED-4DB2-BD59-A6C34878D82A}">
                    <a16:rowId xmlns:a16="http://schemas.microsoft.com/office/drawing/2014/main" val="2064665452"/>
                  </a:ext>
                </a:extLst>
              </a:tr>
              <a:tr h="503027">
                <a:tc>
                  <a:txBody>
                    <a:bodyPr/>
                    <a:lstStyle/>
                    <a:p>
                      <a:r>
                        <a:rPr lang="en-US" sz="900" dirty="0">
                          <a:solidFill>
                            <a:schemeClr val="bg2"/>
                          </a:solidFill>
                        </a:rPr>
                        <a:t>Learning</a:t>
                      </a:r>
                      <a:r>
                        <a:rPr lang="en-US" sz="900" dirty="0"/>
                        <a:t> </a:t>
                      </a:r>
                    </a:p>
                    <a:p>
                      <a:r>
                        <a:rPr lang="en-US" sz="900" dirty="0">
                          <a:solidFill>
                            <a:schemeClr val="bg2"/>
                          </a:solidFill>
                        </a:rPr>
                        <a:t>Communities</a:t>
                      </a:r>
                    </a:p>
                  </a:txBody>
                  <a:tcPr/>
                </a:tc>
                <a:tc>
                  <a:txBody>
                    <a:bodyPr/>
                    <a:lstStyle/>
                    <a:p>
                      <a:r>
                        <a:rPr lang="en-US" sz="900" dirty="0">
                          <a:solidFill>
                            <a:schemeClr val="bg1"/>
                          </a:solidFill>
                        </a:rPr>
                        <a:t>Leadership</a:t>
                      </a:r>
                    </a:p>
                  </a:txBody>
                  <a:tcPr>
                    <a:solidFill>
                      <a:srgbClr val="FF0000"/>
                    </a:solidFill>
                  </a:tcPr>
                </a:tc>
                <a:tc>
                  <a:txBody>
                    <a:bodyPr/>
                    <a:lstStyle/>
                    <a:p>
                      <a:r>
                        <a:rPr lang="en-US" sz="900" dirty="0"/>
                        <a:t>Resources</a:t>
                      </a:r>
                    </a:p>
                  </a:txBody>
                  <a:tcPr>
                    <a:solidFill>
                      <a:srgbClr val="FFFF00"/>
                    </a:solidFill>
                  </a:tcPr>
                </a:tc>
                <a:tc>
                  <a:txBody>
                    <a:bodyPr/>
                    <a:lstStyle/>
                    <a:p>
                      <a:r>
                        <a:rPr lang="en-US" sz="1000" dirty="0">
                          <a:solidFill>
                            <a:schemeClr val="bg1"/>
                          </a:solidFill>
                        </a:rPr>
                        <a:t>Data</a:t>
                      </a:r>
                    </a:p>
                  </a:txBody>
                  <a:tcPr>
                    <a:solidFill>
                      <a:srgbClr val="C00000"/>
                    </a:solidFill>
                  </a:tcPr>
                </a:tc>
                <a:tc>
                  <a:txBody>
                    <a:bodyPr/>
                    <a:lstStyle/>
                    <a:p>
                      <a:r>
                        <a:rPr lang="en-US" sz="1000" dirty="0"/>
                        <a:t>Learning</a:t>
                      </a:r>
                    </a:p>
                    <a:p>
                      <a:r>
                        <a:rPr lang="en-US" sz="1000" dirty="0"/>
                        <a:t>Designs</a:t>
                      </a:r>
                    </a:p>
                  </a:txBody>
                  <a:tcPr>
                    <a:solidFill>
                      <a:srgbClr val="00B0F0"/>
                    </a:solidFill>
                  </a:tcPr>
                </a:tc>
                <a:tc>
                  <a:txBody>
                    <a:bodyPr/>
                    <a:lstStyle/>
                    <a:p>
                      <a:r>
                        <a:rPr lang="en-US" sz="1000" dirty="0">
                          <a:solidFill>
                            <a:schemeClr val="bg1"/>
                          </a:solidFill>
                        </a:rPr>
                        <a:t>Implementation</a:t>
                      </a:r>
                    </a:p>
                  </a:txBody>
                  <a:tcPr>
                    <a:solidFill>
                      <a:srgbClr val="00B050"/>
                    </a:solidFill>
                  </a:tcPr>
                </a:tc>
                <a:tc>
                  <a:txBody>
                    <a:bodyPr/>
                    <a:lstStyle/>
                    <a:p>
                      <a:endParaRPr lang="en-US" sz="1000" dirty="0"/>
                    </a:p>
                  </a:txBody>
                  <a:tcPr>
                    <a:noFill/>
                  </a:tcPr>
                </a:tc>
                <a:tc>
                  <a:txBody>
                    <a:bodyPr/>
                    <a:lstStyle/>
                    <a:p>
                      <a:r>
                        <a:rPr lang="en-US" sz="1000" dirty="0">
                          <a:solidFill>
                            <a:schemeClr val="bg1"/>
                          </a:solidFill>
                        </a:rPr>
                        <a:t>Misalignment of goals</a:t>
                      </a:r>
                    </a:p>
                  </a:txBody>
                  <a:tcPr>
                    <a:solidFill>
                      <a:srgbClr val="7030A0"/>
                    </a:solidFill>
                  </a:tcPr>
                </a:tc>
                <a:extLst>
                  <a:ext uri="{0D108BD9-81ED-4DB2-BD59-A6C34878D82A}">
                    <a16:rowId xmlns:a16="http://schemas.microsoft.com/office/drawing/2014/main" val="2621305530"/>
                  </a:ext>
                </a:extLst>
              </a:tr>
            </a:tbl>
          </a:graphicData>
        </a:graphic>
      </p:graphicFrame>
      <p:sp>
        <p:nvSpPr>
          <p:cNvPr id="2" name="Footer Placeholder 1">
            <a:extLst>
              <a:ext uri="{FF2B5EF4-FFF2-40B4-BE49-F238E27FC236}">
                <a16:creationId xmlns:a16="http://schemas.microsoft.com/office/drawing/2014/main" id="{B67C16A9-23B2-40E2-B338-B13E979BF37E}"/>
              </a:ext>
            </a:extLst>
          </p:cNvPr>
          <p:cNvSpPr>
            <a:spLocks noGrp="1"/>
          </p:cNvSpPr>
          <p:nvPr>
            <p:ph type="ftr" idx="11"/>
          </p:nvPr>
        </p:nvSpPr>
        <p:spPr>
          <a:xfrm>
            <a:off x="505609" y="4686300"/>
            <a:ext cx="5514191" cy="342900"/>
          </a:xfrm>
        </p:spPr>
        <p:txBody>
          <a:bodyPr/>
          <a:lstStyle/>
          <a:p>
            <a:r>
              <a:rPr lang="en-US" sz="1100" dirty="0"/>
              <a:t>Adapted from Ambrose, D. (1987</a:t>
            </a:r>
            <a:r>
              <a:rPr lang="en-US" sz="1100" i="1" dirty="0"/>
              <a:t>). Managing complex </a:t>
            </a:r>
            <a:r>
              <a:rPr lang="en-US" sz="1200" i="1" dirty="0"/>
              <a:t>change</a:t>
            </a:r>
            <a:r>
              <a:rPr lang="en-US" sz="1200" dirty="0"/>
              <a:t>. </a:t>
            </a:r>
          </a:p>
        </p:txBody>
      </p:sp>
      <p:sp>
        <p:nvSpPr>
          <p:cNvPr id="5" name="TextBox 4">
            <a:extLst>
              <a:ext uri="{FF2B5EF4-FFF2-40B4-BE49-F238E27FC236}">
                <a16:creationId xmlns:a16="http://schemas.microsoft.com/office/drawing/2014/main" id="{750830ED-D3DA-46A5-8664-820F3FBC9C6B}"/>
              </a:ext>
            </a:extLst>
          </p:cNvPr>
          <p:cNvSpPr txBox="1"/>
          <p:nvPr/>
        </p:nvSpPr>
        <p:spPr>
          <a:xfrm>
            <a:off x="817581" y="311972"/>
            <a:ext cx="7422207" cy="338554"/>
          </a:xfrm>
          <a:prstGeom prst="rect">
            <a:avLst/>
          </a:prstGeom>
          <a:noFill/>
        </p:spPr>
        <p:txBody>
          <a:bodyPr wrap="square" rtlCol="0">
            <a:spAutoFit/>
          </a:bodyPr>
          <a:lstStyle/>
          <a:p>
            <a:pPr algn="ctr"/>
            <a:r>
              <a:rPr lang="en-US" sz="1600" b="1" dirty="0"/>
              <a:t>Managing Changes in Practice</a:t>
            </a:r>
          </a:p>
        </p:txBody>
      </p:sp>
    </p:spTree>
    <p:extLst>
      <p:ext uri="{BB962C8B-B14F-4D97-AF65-F5344CB8AC3E}">
        <p14:creationId xmlns:p14="http://schemas.microsoft.com/office/powerpoint/2010/main" val="266478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73"/>
          <p:cNvPicPr preferRelativeResize="0"/>
          <p:nvPr/>
        </p:nvPicPr>
        <p:blipFill>
          <a:blip r:embed="rId3">
            <a:alphaModFix/>
          </a:blip>
          <a:stretch>
            <a:fillRect/>
          </a:stretch>
        </p:blipFill>
        <p:spPr>
          <a:xfrm>
            <a:off x="0" y="731650"/>
            <a:ext cx="7248076" cy="3865625"/>
          </a:xfrm>
          <a:prstGeom prst="rect">
            <a:avLst/>
          </a:prstGeom>
          <a:noFill/>
          <a:ln>
            <a:noFill/>
          </a:ln>
        </p:spPr>
      </p:pic>
      <p:sp>
        <p:nvSpPr>
          <p:cNvPr id="664" name="Google Shape;664;p73"/>
          <p:cNvSpPr txBox="1">
            <a:spLocks noGrp="1"/>
          </p:cNvSpPr>
          <p:nvPr>
            <p:ph type="body" idx="1"/>
          </p:nvPr>
        </p:nvSpPr>
        <p:spPr>
          <a:xfrm>
            <a:off x="5294175" y="3480625"/>
            <a:ext cx="3447300" cy="605100"/>
          </a:xfrm>
          <a:prstGeom prst="rect">
            <a:avLst/>
          </a:prstGeom>
          <a:solidFill>
            <a:srgbClr val="FFFF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Questions?</a:t>
            </a:r>
            <a:endParaRPr sz="3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4"/>
        <p:cNvGrpSpPr/>
        <p:nvPr/>
      </p:nvGrpSpPr>
      <p:grpSpPr>
        <a:xfrm>
          <a:off x="0" y="0"/>
          <a:ext cx="0" cy="0"/>
          <a:chOff x="0" y="0"/>
          <a:chExt cx="0" cy="0"/>
        </a:xfrm>
      </p:grpSpPr>
      <p:pic>
        <p:nvPicPr>
          <p:cNvPr id="946" name="Google Shape;946;p103"/>
          <p:cNvPicPr preferRelativeResize="0">
            <a:picLocks noGrp="1"/>
          </p:cNvPicPr>
          <p:nvPr>
            <p:ph type="body" idx="4294967295"/>
          </p:nvPr>
        </p:nvPicPr>
        <p:blipFill rotWithShape="1">
          <a:blip r:embed="rId3">
            <a:alphaModFix/>
          </a:blip>
          <a:srcRect l="-20242" r="-20241"/>
          <a:stretch/>
        </p:blipFill>
        <p:spPr>
          <a:xfrm>
            <a:off x="0" y="0"/>
            <a:ext cx="8867775" cy="4581525"/>
          </a:xfrm>
          <a:prstGeom prst="rect">
            <a:avLst/>
          </a:prstGeom>
          <a:noFill/>
          <a:ln>
            <a:noFill/>
          </a:ln>
        </p:spPr>
      </p:pic>
    </p:spTree>
    <p:extLst>
      <p:ext uri="{BB962C8B-B14F-4D97-AF65-F5344CB8AC3E}">
        <p14:creationId xmlns:p14="http://schemas.microsoft.com/office/powerpoint/2010/main" val="355568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FCF9B-7B52-43B3-8391-07847F4A787F}"/>
              </a:ext>
            </a:extLst>
          </p:cNvPr>
          <p:cNvSpPr txBox="1"/>
          <p:nvPr/>
        </p:nvSpPr>
        <p:spPr>
          <a:xfrm>
            <a:off x="306729" y="672830"/>
            <a:ext cx="8530541" cy="3108543"/>
          </a:xfrm>
          <a:prstGeom prst="rect">
            <a:avLst/>
          </a:prstGeom>
          <a:noFill/>
        </p:spPr>
        <p:txBody>
          <a:bodyPr wrap="square">
            <a:spAutoFit/>
          </a:bodyPr>
          <a:lstStyle/>
          <a:p>
            <a:pPr algn="ctr"/>
            <a:r>
              <a:rPr lang="en-US" sz="2400" b="1" dirty="0"/>
              <a:t>About MetLife Foundation </a:t>
            </a:r>
          </a:p>
          <a:p>
            <a:endParaRPr lang="en-US" dirty="0"/>
          </a:p>
          <a:p>
            <a:endParaRPr lang="en-US" dirty="0"/>
          </a:p>
          <a:p>
            <a:r>
              <a:rPr lang="en-US" sz="1600" dirty="0"/>
              <a:t>MetLife Foundation is committed to building a secure future for individuals and communities worldwide through a focus on empowering older adults, preparing young people, and building livable communities.</a:t>
            </a:r>
          </a:p>
          <a:p>
            <a:endParaRPr lang="en-US" sz="1600" dirty="0"/>
          </a:p>
          <a:p>
            <a:r>
              <a:rPr lang="en-US" sz="1600" dirty="0"/>
              <a:t> In education, MetLife Foundation seeks to strengthen public schools through effective teaching and collaborative leadership, and to prepare students for access to and success in higher education, particularly during the crucial first year. The foundation’s grant making is informed by findings from the annual MetLife Survey of the American Teacher. More information is available at www.metlife.org.</a:t>
            </a:r>
          </a:p>
        </p:txBody>
      </p:sp>
    </p:spTree>
    <p:extLst>
      <p:ext uri="{BB962C8B-B14F-4D97-AF65-F5344CB8AC3E}">
        <p14:creationId xmlns:p14="http://schemas.microsoft.com/office/powerpoint/2010/main" val="288531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18940-C794-41A0-BDD4-1CC837D56767}"/>
              </a:ext>
            </a:extLst>
          </p:cNvPr>
          <p:cNvSpPr>
            <a:spLocks noGrp="1"/>
          </p:cNvSpPr>
          <p:nvPr>
            <p:ph type="title"/>
          </p:nvPr>
        </p:nvSpPr>
        <p:spPr/>
        <p:txBody>
          <a:bodyPr/>
          <a:lstStyle/>
          <a:p>
            <a:r>
              <a:rPr lang="en-US" dirty="0"/>
              <a:t>The Role of the Standards</a:t>
            </a:r>
          </a:p>
        </p:txBody>
      </p:sp>
      <p:sp>
        <p:nvSpPr>
          <p:cNvPr id="6" name="Text Placeholder 5">
            <a:extLst>
              <a:ext uri="{FF2B5EF4-FFF2-40B4-BE49-F238E27FC236}">
                <a16:creationId xmlns:a16="http://schemas.microsoft.com/office/drawing/2014/main" id="{589280B1-8DDE-43AA-89C9-8C77B08BC66E}"/>
              </a:ext>
            </a:extLst>
          </p:cNvPr>
          <p:cNvSpPr>
            <a:spLocks noGrp="1"/>
          </p:cNvSpPr>
          <p:nvPr>
            <p:ph type="body" idx="1"/>
          </p:nvPr>
        </p:nvSpPr>
        <p:spPr/>
        <p:txBody>
          <a:bodyPr/>
          <a:lstStyle/>
          <a:p>
            <a:pPr marL="50800" indent="0">
              <a:buNone/>
            </a:pPr>
            <a:r>
              <a:rPr lang="en-US" sz="2000" b="1" dirty="0"/>
              <a:t>What they are:</a:t>
            </a:r>
          </a:p>
          <a:p>
            <a:r>
              <a:rPr lang="en-US" sz="1800" dirty="0"/>
              <a:t> A description of the attributes of effective professional learning </a:t>
            </a:r>
          </a:p>
          <a:p>
            <a:r>
              <a:rPr lang="en-US" sz="1800" dirty="0"/>
              <a:t>A template for organizing professional learning </a:t>
            </a:r>
          </a:p>
          <a:p>
            <a:r>
              <a:rPr lang="en-US" sz="1800" dirty="0"/>
              <a:t>A consumer’s guide for all educators</a:t>
            </a:r>
          </a:p>
          <a:p>
            <a:pPr marL="50800" indent="0">
              <a:buNone/>
            </a:pPr>
            <a:endParaRPr lang="en-US" sz="2000" b="1" dirty="0"/>
          </a:p>
          <a:p>
            <a:pPr marL="50800" indent="0">
              <a:buNone/>
            </a:pPr>
            <a:endParaRPr lang="en-US" sz="2000" b="1" dirty="0"/>
          </a:p>
        </p:txBody>
      </p:sp>
      <p:sp>
        <p:nvSpPr>
          <p:cNvPr id="7" name="Text Placeholder 6">
            <a:extLst>
              <a:ext uri="{FF2B5EF4-FFF2-40B4-BE49-F238E27FC236}">
                <a16:creationId xmlns:a16="http://schemas.microsoft.com/office/drawing/2014/main" id="{7357F35D-2535-4A7A-8A8F-4183D0D8E01C}"/>
              </a:ext>
            </a:extLst>
          </p:cNvPr>
          <p:cNvSpPr>
            <a:spLocks noGrp="1"/>
          </p:cNvSpPr>
          <p:nvPr>
            <p:ph type="body" idx="2"/>
          </p:nvPr>
        </p:nvSpPr>
        <p:spPr/>
        <p:txBody>
          <a:bodyPr/>
          <a:lstStyle/>
          <a:p>
            <a:pPr marL="50800" indent="0">
              <a:buNone/>
            </a:pPr>
            <a:r>
              <a:rPr lang="en-US" sz="2000" b="1" dirty="0"/>
              <a:t>What they are not</a:t>
            </a:r>
            <a:r>
              <a:rPr lang="en-US" sz="1800" dirty="0"/>
              <a:t>:</a:t>
            </a:r>
          </a:p>
          <a:p>
            <a:r>
              <a:rPr lang="en-US" sz="1800" dirty="0"/>
              <a:t> A workbook  </a:t>
            </a:r>
          </a:p>
          <a:p>
            <a:r>
              <a:rPr lang="en-US" sz="1800" dirty="0"/>
              <a:t>A tool kit </a:t>
            </a:r>
          </a:p>
          <a:p>
            <a:r>
              <a:rPr lang="en-US" sz="1800" dirty="0"/>
              <a:t>Technical assistance guide </a:t>
            </a:r>
          </a:p>
          <a:p>
            <a:r>
              <a:rPr lang="en-US" sz="1800" dirty="0"/>
              <a:t>A way to address every issue related to professional learning </a:t>
            </a:r>
          </a:p>
          <a:p>
            <a:r>
              <a:rPr lang="en-US" sz="1800" dirty="0"/>
              <a:t>A road map</a:t>
            </a:r>
          </a:p>
          <a:p>
            <a:endParaRPr lang="en-US" dirty="0"/>
          </a:p>
        </p:txBody>
      </p:sp>
    </p:spTree>
    <p:extLst>
      <p:ext uri="{BB962C8B-B14F-4D97-AF65-F5344CB8AC3E}">
        <p14:creationId xmlns:p14="http://schemas.microsoft.com/office/powerpoint/2010/main" val="216544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0AF47-63BA-4CD8-B175-3854610DCBEC}"/>
              </a:ext>
            </a:extLst>
          </p:cNvPr>
          <p:cNvSpPr txBox="1"/>
          <p:nvPr/>
        </p:nvSpPr>
        <p:spPr>
          <a:xfrm>
            <a:off x="419548" y="1"/>
            <a:ext cx="8562407" cy="452431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Learning Communities:</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occurs within learning communities committed to continuous improvement, collective responsibility and goal alignment.</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Engage in Continuous Improvement</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Develop Collective Responsibility</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Create Alignment and Accountability </a:t>
            </a:r>
          </a:p>
          <a:p>
            <a:pPr marL="457200" marR="0" lvl="1">
              <a:spcBef>
                <a:spcPts val="0"/>
              </a:spcBef>
              <a:spcAft>
                <a:spcPts val="0"/>
              </a:spcAft>
            </a:pP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457200" marR="0" lvl="1">
              <a:spcBef>
                <a:spcPts val="0"/>
              </a:spcBef>
              <a:spcAft>
                <a:spcPts val="0"/>
              </a:spcAft>
            </a:pPr>
            <a:r>
              <a:rPr lang="en-US" sz="2000" b="1" u="sng"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Implementation</a:t>
            </a:r>
          </a:p>
          <a:p>
            <a:pPr marL="914400" marR="0" lvl="1" indent="-457200">
              <a:spcBef>
                <a:spcPts val="0"/>
              </a:spcBef>
              <a:spcAft>
                <a:spcPts val="0"/>
              </a:spcAft>
              <a:buFont typeface="Arial" panose="020B0604020202020204" pitchFamily="34" charset="0"/>
              <a:buChar char="•"/>
            </a:pPr>
            <a:r>
              <a:rPr lang="en-US" sz="2800" dirty="0"/>
              <a:t> </a:t>
            </a:r>
            <a:r>
              <a:rPr lang="en-US" sz="2000" dirty="0">
                <a:solidFill>
                  <a:srgbClr val="FF0000"/>
                </a:solidFill>
              </a:rPr>
              <a:t>How do learning communities select learning designs that contribute to building collective responsibility while maintaining accountability and alignment?</a:t>
            </a:r>
          </a:p>
          <a:p>
            <a:pPr marL="800100" marR="0" lvl="1" indent="-342900">
              <a:spcBef>
                <a:spcPts val="0"/>
              </a:spcBef>
              <a:spcAft>
                <a:spcPts val="0"/>
              </a:spcAft>
              <a:buFont typeface="Arial" panose="020B0604020202020204" pitchFamily="34" charset="0"/>
              <a:buChar char="•"/>
            </a:pPr>
            <a:r>
              <a:rPr lang="en-US" sz="2000" dirty="0">
                <a:solidFill>
                  <a:srgbClr val="FF0000"/>
                </a:solidFill>
              </a:rPr>
              <a:t>  Which learning designs support continuous improvement? </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76411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B94F90-4B81-4422-ABCF-B2F819B941AB}"/>
              </a:ext>
            </a:extLst>
          </p:cNvPr>
          <p:cNvSpPr txBox="1"/>
          <p:nvPr/>
        </p:nvSpPr>
        <p:spPr>
          <a:xfrm>
            <a:off x="682906" y="208345"/>
            <a:ext cx="8287474" cy="40934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Leadership:</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requires skillful leaders who develop capacity, advocate, and create support systems for professional learning.</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Develop Capacity for Learning and Leading</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Advocate for Professional Learning</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Create Support Systems and Structures</a:t>
            </a:r>
          </a:p>
          <a:p>
            <a:pPr marL="742950" marR="0" lvl="1" indent="-285750">
              <a:spcBef>
                <a:spcPts val="0"/>
              </a:spcBef>
              <a:spcAft>
                <a:spcPts val="0"/>
              </a:spcAft>
              <a:buFont typeface="Courier New" panose="02070309020205020404" pitchFamily="49" charset="0"/>
              <a:buChar char="o"/>
            </a:pP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457200" marR="0" lvl="1">
              <a:spcBef>
                <a:spcPts val="0"/>
              </a:spcBef>
              <a:spcAft>
                <a:spcPts val="0"/>
              </a:spcAft>
            </a:pPr>
            <a:r>
              <a:rPr lang="en-US" sz="2000" b="1" u="sng" dirty="0">
                <a:solidFill>
                  <a:srgbClr val="FF0000"/>
                </a:solidFill>
              </a:rPr>
              <a:t>Implementation:</a:t>
            </a:r>
          </a:p>
          <a:p>
            <a:pPr marL="800100" marR="0" lvl="1" indent="-342900">
              <a:spcBef>
                <a:spcPts val="0"/>
              </a:spcBef>
              <a:spcAft>
                <a:spcPts val="0"/>
              </a:spcAft>
              <a:buFont typeface="Arial" panose="020B0604020202020204" pitchFamily="34" charset="0"/>
              <a:buChar char="•"/>
            </a:pPr>
            <a:r>
              <a:rPr lang="en-US" sz="2000" dirty="0">
                <a:solidFill>
                  <a:srgbClr val="FF0000"/>
                </a:solidFill>
              </a:rPr>
              <a:t>How do leaders contribute to decisions about learning designs?</a:t>
            </a:r>
          </a:p>
          <a:p>
            <a:pPr marL="800100" marR="0" lvl="1" indent="-342900">
              <a:spcBef>
                <a:spcPts val="0"/>
              </a:spcBef>
              <a:spcAft>
                <a:spcPts val="0"/>
              </a:spcAft>
              <a:buFont typeface="Arial" panose="020B0604020202020204" pitchFamily="34" charset="0"/>
              <a:buChar char="•"/>
            </a:pPr>
            <a:r>
              <a:rPr lang="en-US" sz="2000" dirty="0">
                <a:solidFill>
                  <a:srgbClr val="FF0000"/>
                </a:solidFill>
              </a:rPr>
              <a:t>What are leaders expected to know about learning designs? </a:t>
            </a:r>
          </a:p>
          <a:p>
            <a:pPr marL="800100" marR="0" lvl="1" indent="-342900">
              <a:spcBef>
                <a:spcPts val="0"/>
              </a:spcBef>
              <a:spcAft>
                <a:spcPts val="0"/>
              </a:spcAft>
              <a:buFont typeface="Arial" panose="020B0604020202020204" pitchFamily="34" charset="0"/>
              <a:buChar char="•"/>
            </a:pPr>
            <a:r>
              <a:rPr lang="en-US" sz="2000" dirty="0">
                <a:solidFill>
                  <a:srgbClr val="FF0000"/>
                </a:solidFill>
              </a:rPr>
              <a:t>What types of support systems and structures are needed for the more frequently used learning designs?</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77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C9BD-FC4C-415C-9CFE-10B94646579A}"/>
              </a:ext>
            </a:extLst>
          </p:cNvPr>
          <p:cNvSpPr txBox="1"/>
          <p:nvPr/>
        </p:nvSpPr>
        <p:spPr>
          <a:xfrm>
            <a:off x="810228" y="127323"/>
            <a:ext cx="8032830" cy="440120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Resources:</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requires prioritizing, monitoring and coordinating resources for educator learning.</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Prioritize Human, Fiscal, Material, Technology and Time Resources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Monitor Resources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Coordinate Resources</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457200" marR="0" lvl="1">
              <a:spcBef>
                <a:spcPts val="0"/>
              </a:spcBef>
              <a:spcAft>
                <a:spcPts val="0"/>
              </a:spcAft>
            </a:pPr>
            <a:r>
              <a:rPr lang="en-US" sz="2000" b="1" u="sng" dirty="0">
                <a:solidFill>
                  <a:srgbClr val="FF0000"/>
                </a:solidFill>
                <a:latin typeface="Cambria Math" panose="02040503050406030204" pitchFamily="18" charset="0"/>
                <a:ea typeface="Cambria Math" panose="02040503050406030204" pitchFamily="18" charset="0"/>
              </a:rPr>
              <a:t>Implementation:</a:t>
            </a:r>
          </a:p>
          <a:p>
            <a:pPr marL="457200" marR="0" lvl="1">
              <a:spcBef>
                <a:spcPts val="0"/>
              </a:spcBef>
              <a:spcAft>
                <a:spcPts val="0"/>
              </a:spcAft>
            </a:pPr>
            <a:r>
              <a:rPr lang="en-US" sz="2000" dirty="0">
                <a:solidFill>
                  <a:srgbClr val="FF0000"/>
                </a:solidFill>
              </a:rPr>
              <a:t>• Which learning designs require more resources? Fewer resources? </a:t>
            </a:r>
          </a:p>
          <a:p>
            <a:pPr marL="457200" marR="0" lvl="1">
              <a:spcBef>
                <a:spcPts val="0"/>
              </a:spcBef>
              <a:spcAft>
                <a:spcPts val="0"/>
              </a:spcAft>
            </a:pPr>
            <a:r>
              <a:rPr lang="en-US" sz="2000" dirty="0">
                <a:solidFill>
                  <a:srgbClr val="FF0000"/>
                </a:solidFill>
              </a:rPr>
              <a:t>• How can technology enhance learning designs to extend learning and results? </a:t>
            </a:r>
          </a:p>
          <a:p>
            <a:pPr marL="457200" marR="0" lvl="1">
              <a:spcBef>
                <a:spcPts val="0"/>
              </a:spcBef>
              <a:spcAft>
                <a:spcPts val="0"/>
              </a:spcAft>
            </a:pPr>
            <a:r>
              <a:rPr lang="en-US" sz="2000" dirty="0">
                <a:solidFill>
                  <a:srgbClr val="FF0000"/>
                </a:solidFill>
              </a:rPr>
              <a:t>• What resources exist within a school to support various learning designs?</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8276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31F40-09F8-453A-85F1-A5B6FCD9167F}"/>
              </a:ext>
            </a:extLst>
          </p:cNvPr>
          <p:cNvSpPr txBox="1"/>
          <p:nvPr/>
        </p:nvSpPr>
        <p:spPr>
          <a:xfrm>
            <a:off x="578735" y="104173"/>
            <a:ext cx="8310622" cy="40934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Data:</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uses a variety of sources and types of student, educator and system data to plan, assess and evaluate professional learning.</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Analyze Student, Educator, and System Data</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Assess Progress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Evaluate Professional Learning</a:t>
            </a:r>
          </a:p>
          <a:p>
            <a:pPr marL="457200" marR="0" lvl="1">
              <a:spcBef>
                <a:spcPts val="0"/>
              </a:spcBef>
              <a:spcAft>
                <a:spcPts val="0"/>
              </a:spcAft>
            </a:pPr>
            <a:r>
              <a:rPr lang="en-US" sz="20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Implementation:</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How can data about educators, students, and systems contribute to the selection of learning designs?</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What other data are helpful in selecting learning designs? </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What data are useful to assess the effectiveness of selected learning designs? </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1243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FD626-E223-4571-A645-87FB5D207C49}"/>
              </a:ext>
            </a:extLst>
          </p:cNvPr>
          <p:cNvSpPr txBox="1"/>
          <p:nvPr/>
        </p:nvSpPr>
        <p:spPr>
          <a:xfrm>
            <a:off x="520861" y="138896"/>
            <a:ext cx="8461093" cy="40934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Learning Designs:</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integrates theories, research and models of human learning to achieve its intended outcomes. </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Apply Learning Theories, Research and Models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Select Learning Designs</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Promote Active Engagement</a:t>
            </a:r>
          </a:p>
          <a:p>
            <a:pPr marL="457200" marR="0" lvl="1">
              <a:spcBef>
                <a:spcPts val="0"/>
              </a:spcBef>
              <a:spcAft>
                <a:spcPts val="0"/>
              </a:spcAft>
            </a:pPr>
            <a:r>
              <a:rPr lang="en-US" sz="2000" b="1" u="sng"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Implementation:</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What factors are important to consider when selecting learning designs? </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Which learning designs contribute to active engagement of learners? </a:t>
            </a:r>
          </a:p>
          <a:p>
            <a:pPr marL="800100" marR="0" lvl="1" indent="-342900">
              <a:spcBef>
                <a:spcPts val="0"/>
              </a:spcBef>
              <a:spcAft>
                <a:spcPts val="0"/>
              </a:spcAft>
              <a:buFont typeface="Arial" panose="020B0604020202020204" pitchFamily="34" charset="0"/>
              <a:buChar char="•"/>
            </a:pPr>
            <a:r>
              <a:rPr lang="en-US" sz="2000" dirty="0">
                <a:solidFill>
                  <a:srgbClr val="FF0000"/>
                </a:solidFill>
                <a:latin typeface="Cambria" panose="02040503050406030204" pitchFamily="18" charset="0"/>
                <a:ea typeface="Cambria" panose="02040503050406030204" pitchFamily="18" charset="0"/>
              </a:rPr>
              <a:t>What theories and principles about learning guide the selection of learning designs?</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71556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671EF-5873-4B8A-922A-5816B4F8AF46}"/>
              </a:ext>
            </a:extLst>
          </p:cNvPr>
          <p:cNvSpPr txBox="1"/>
          <p:nvPr/>
        </p:nvSpPr>
        <p:spPr>
          <a:xfrm>
            <a:off x="694481" y="138897"/>
            <a:ext cx="8044405" cy="440120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u="sng" dirty="0">
                <a:effectLst/>
                <a:latin typeface="Cambria" panose="02040503050406030204" pitchFamily="18" charset="0"/>
                <a:ea typeface="Cambria" panose="02040503050406030204" pitchFamily="18" charset="0"/>
                <a:cs typeface="Times New Roman" panose="02020603050405020304" pitchFamily="18" charset="0"/>
              </a:rPr>
              <a:t>Implementation:</a:t>
            </a:r>
            <a:r>
              <a:rPr lang="en-US" sz="2000" dirty="0">
                <a:effectLst/>
                <a:latin typeface="Cambria" panose="02040503050406030204" pitchFamily="18" charset="0"/>
                <a:ea typeface="Cambria" panose="02040503050406030204" pitchFamily="18" charset="0"/>
                <a:cs typeface="Times New Roman" panose="02020603050405020304" pitchFamily="18" charset="0"/>
              </a:rPr>
              <a:t>  Professional learning that increases educators’ effectiveness and results for all students applies research on change and sustains support for implementation of professional learning for long-term change.</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Apply Change Research</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Sustain Implementation</a:t>
            </a:r>
          </a:p>
          <a:p>
            <a:pPr marL="742950" marR="0" lvl="1" indent="-285750">
              <a:spcBef>
                <a:spcPts val="0"/>
              </a:spcBef>
              <a:spcAft>
                <a:spcPts val="0"/>
              </a:spcAft>
              <a:buFont typeface="Courier New" panose="02070309020205020404" pitchFamily="49" charset="0"/>
              <a:buChar char="o"/>
            </a:pPr>
            <a:r>
              <a:rPr lang="en-US" sz="2000" dirty="0">
                <a:effectLst/>
                <a:latin typeface="Cambria" panose="02040503050406030204" pitchFamily="18" charset="0"/>
                <a:ea typeface="Cambria" panose="02040503050406030204" pitchFamily="18" charset="0"/>
                <a:cs typeface="Times New Roman" panose="02020603050405020304" pitchFamily="18" charset="0"/>
              </a:rPr>
              <a:t>Provide Constructive Feedback</a:t>
            </a:r>
          </a:p>
          <a:p>
            <a:pPr marL="457200" marR="0" lvl="1">
              <a:spcBef>
                <a:spcPts val="0"/>
              </a:spcBef>
              <a:spcAft>
                <a:spcPts val="0"/>
              </a:spcAft>
            </a:pPr>
            <a:r>
              <a:rPr lang="en-US" sz="20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Implementation:</a:t>
            </a:r>
          </a:p>
          <a:p>
            <a:pPr marL="800100" marR="0" lvl="1" indent="-342900">
              <a:spcBef>
                <a:spcPts val="0"/>
              </a:spcBef>
              <a:spcAft>
                <a:spcPts val="0"/>
              </a:spcAft>
              <a:buFont typeface="Arial" panose="020B0604020202020204" pitchFamily="34" charset="0"/>
              <a:buChar char="•"/>
            </a:pPr>
            <a:r>
              <a:rPr lang="en-US" sz="2000" dirty="0">
                <a:solidFill>
                  <a:srgbClr val="FF0000"/>
                </a:solidFill>
              </a:rPr>
              <a:t>What learning designs advance implementation?</a:t>
            </a:r>
          </a:p>
          <a:p>
            <a:pPr marL="800100" marR="0" lvl="1" indent="-342900">
              <a:spcBef>
                <a:spcPts val="0"/>
              </a:spcBef>
              <a:spcAft>
                <a:spcPts val="0"/>
              </a:spcAft>
              <a:buFont typeface="Arial" panose="020B0604020202020204" pitchFamily="34" charset="0"/>
              <a:buChar char="•"/>
            </a:pPr>
            <a:r>
              <a:rPr lang="en-US" sz="2000" dirty="0">
                <a:solidFill>
                  <a:srgbClr val="FF0000"/>
                </a:solidFill>
              </a:rPr>
              <a:t>How can selected learning designs be enhanced to integrate frequent constructive feedback? </a:t>
            </a:r>
          </a:p>
          <a:p>
            <a:pPr marL="800100" marR="0" lvl="1" indent="-342900">
              <a:spcBef>
                <a:spcPts val="0"/>
              </a:spcBef>
              <a:spcAft>
                <a:spcPts val="0"/>
              </a:spcAft>
              <a:buFont typeface="Arial" panose="020B0604020202020204" pitchFamily="34" charset="0"/>
              <a:buChar char="•"/>
            </a:pPr>
            <a:r>
              <a:rPr lang="en-US" sz="2000" dirty="0">
                <a:solidFill>
                  <a:srgbClr val="FF0000"/>
                </a:solidFill>
              </a:rPr>
              <a:t>Which learning designs are more appropriate for various stages of implementation? </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4276452749"/>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1519</Words>
  <Application>Microsoft Office PowerPoint</Application>
  <PresentationFormat>On-screen Show (16:9)</PresentationFormat>
  <Paragraphs>234</Paragraphs>
  <Slides>19</Slides>
  <Notes>12</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Arial</vt:lpstr>
      <vt:lpstr>Symbol</vt:lpstr>
      <vt:lpstr>Cambria</vt:lpstr>
      <vt:lpstr>Times</vt:lpstr>
      <vt:lpstr>Courier New</vt:lpstr>
      <vt:lpstr>Calibri Light</vt:lpstr>
      <vt:lpstr>Avenir</vt:lpstr>
      <vt:lpstr>Calibri</vt:lpstr>
      <vt:lpstr>Cambria Math</vt:lpstr>
      <vt:lpstr>Theme1</vt:lpstr>
      <vt:lpstr>Office Theme</vt:lpstr>
      <vt:lpstr>1_Office Theme</vt:lpstr>
      <vt:lpstr>Simple Light</vt:lpstr>
      <vt:lpstr>Professional Learning Standards </vt:lpstr>
      <vt:lpstr>PowerPoint Presentation</vt:lpstr>
      <vt:lpstr>The Role of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Leadership &amp; Effective Professional Learning</dc:title>
  <dc:creator>Debbie Higginbotham</dc:creator>
  <cp:lastModifiedBy>Debbie Higginbotham</cp:lastModifiedBy>
  <cp:revision>100</cp:revision>
  <cp:lastPrinted>2021-06-08T02:52:44Z</cp:lastPrinted>
  <dcterms:modified xsi:type="dcterms:W3CDTF">2021-06-18T21:24:03Z</dcterms:modified>
</cp:coreProperties>
</file>