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5" r:id="rId3"/>
    <p:sldId id="289" r:id="rId4"/>
    <p:sldId id="290" r:id="rId5"/>
    <p:sldId id="288" r:id="rId6"/>
    <p:sldId id="257" r:id="rId7"/>
    <p:sldId id="259" r:id="rId8"/>
    <p:sldId id="261" r:id="rId9"/>
    <p:sldId id="263" r:id="rId10"/>
    <p:sldId id="265" r:id="rId11"/>
    <p:sldId id="280" r:id="rId12"/>
    <p:sldId id="266" r:id="rId13"/>
    <p:sldId id="267" r:id="rId14"/>
    <p:sldId id="260" r:id="rId15"/>
    <p:sldId id="268" r:id="rId16"/>
    <p:sldId id="269" r:id="rId17"/>
    <p:sldId id="270" r:id="rId18"/>
    <p:sldId id="282" r:id="rId19"/>
    <p:sldId id="271" r:id="rId20"/>
    <p:sldId id="272" r:id="rId21"/>
    <p:sldId id="273" r:id="rId22"/>
    <p:sldId id="275" r:id="rId23"/>
    <p:sldId id="284" r:id="rId24"/>
    <p:sldId id="274" r:id="rId25"/>
    <p:sldId id="276" r:id="rId26"/>
    <p:sldId id="277" r:id="rId27"/>
    <p:sldId id="278" r:id="rId28"/>
    <p:sldId id="294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6236-5009-47E5-8C4B-E9D8BD6126D7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8CE52-3D84-4D86-838C-5F773852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1200" smtClean="0">
                <a:latin typeface="Times" pitchFamily="-110" charset="0"/>
              </a:rPr>
              <a:t>University of Kansas Center for Research on Learning  2002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1200">
                <a:latin typeface="Times" pitchFamily="-110" charset="0"/>
              </a:rPr>
              <a:t>UO Overhead  </a:t>
            </a:r>
            <a:fld id="{2E5F15B5-3447-441B-9A54-F7FA5A0BF66D}" type="slidenum">
              <a:rPr lang="en-US" altLang="en-US" sz="1200">
                <a:latin typeface="Times" pitchFamily="-110" charset="0"/>
              </a:rPr>
              <a:pPr/>
              <a:t>3</a:t>
            </a:fld>
            <a:endParaRPr lang="en-US" altLang="en-US" sz="1200">
              <a:latin typeface="Times" pitchFamily="-110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227024-529A-C141-8443-12CCF285CA6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im_2color_s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5213"/>
            <a:ext cx="28194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17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" charset="0"/>
                <a:ea typeface="+mn-ea"/>
                <a:cs typeface="+mn-cs"/>
              </a:defRPr>
            </a:lvl1pPr>
          </a:lstStyle>
          <a:p>
            <a:fld id="{53A19A52-5204-479E-8D07-06BEF8991EC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Freeform 5"/>
          <p:cNvSpPr>
            <a:spLocks/>
          </p:cNvSpPr>
          <p:nvPr/>
        </p:nvSpPr>
        <p:spPr bwMode="auto">
          <a:xfrm rot="-10798822">
            <a:off x="0" y="6210300"/>
            <a:ext cx="9144000" cy="646113"/>
          </a:xfrm>
          <a:custGeom>
            <a:avLst/>
            <a:gdLst>
              <a:gd name="T0" fmla="*/ 0 w 5770"/>
              <a:gd name="T1" fmla="*/ 0 h 407"/>
              <a:gd name="T2" fmla="*/ 2147483647 w 5770"/>
              <a:gd name="T3" fmla="*/ 0 h 407"/>
              <a:gd name="T4" fmla="*/ 2147483647 w 5770"/>
              <a:gd name="T5" fmla="*/ 1025705181 h 407"/>
              <a:gd name="T6" fmla="*/ 2147483647 w 5770"/>
              <a:gd name="T7" fmla="*/ 1025705181 h 407"/>
              <a:gd name="T8" fmla="*/ 2147483647 w 5770"/>
              <a:gd name="T9" fmla="*/ 1025705181 h 407"/>
              <a:gd name="T10" fmla="*/ 2147483647 w 5770"/>
              <a:gd name="T11" fmla="*/ 1005543916 h 407"/>
              <a:gd name="T12" fmla="*/ 2147483647 w 5770"/>
              <a:gd name="T13" fmla="*/ 952619800 h 407"/>
              <a:gd name="T14" fmla="*/ 2147483647 w 5770"/>
              <a:gd name="T15" fmla="*/ 859374740 h 407"/>
              <a:gd name="T16" fmla="*/ 2147483647 w 5770"/>
              <a:gd name="T17" fmla="*/ 806450624 h 407"/>
              <a:gd name="T18" fmla="*/ 2147483647 w 5770"/>
              <a:gd name="T19" fmla="*/ 733366830 h 407"/>
              <a:gd name="T20" fmla="*/ 2147483647 w 5770"/>
              <a:gd name="T21" fmla="*/ 660281448 h 407"/>
              <a:gd name="T22" fmla="*/ 2147483647 w 5770"/>
              <a:gd name="T23" fmla="*/ 549394488 h 407"/>
              <a:gd name="T24" fmla="*/ 2147483647 w 5770"/>
              <a:gd name="T25" fmla="*/ 493951007 h 407"/>
              <a:gd name="T26" fmla="*/ 2147483647 w 5770"/>
              <a:gd name="T27" fmla="*/ 330141518 h 407"/>
              <a:gd name="T28" fmla="*/ 2147483647 w 5770"/>
              <a:gd name="T29" fmla="*/ 239415823 h 407"/>
              <a:gd name="T30" fmla="*/ 2147483647 w 5770"/>
              <a:gd name="T31" fmla="*/ 166330441 h 407"/>
              <a:gd name="T32" fmla="*/ 2147483647 w 5770"/>
              <a:gd name="T33" fmla="*/ 110886961 h 407"/>
              <a:gd name="T34" fmla="*/ 2147483647 w 5770"/>
              <a:gd name="T35" fmla="*/ 73085382 h 407"/>
              <a:gd name="T36" fmla="*/ 0 w 5770"/>
              <a:gd name="T37" fmla="*/ 55443480 h 407"/>
              <a:gd name="T38" fmla="*/ 0 w 5770"/>
              <a:gd name="T39" fmla="*/ 0 h 4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770" h="407">
                <a:moveTo>
                  <a:pt x="0" y="0"/>
                </a:moveTo>
                <a:lnTo>
                  <a:pt x="5770" y="0"/>
                </a:lnTo>
                <a:lnTo>
                  <a:pt x="5770" y="407"/>
                </a:lnTo>
                <a:lnTo>
                  <a:pt x="5502" y="407"/>
                </a:lnTo>
                <a:lnTo>
                  <a:pt x="5203" y="407"/>
                </a:lnTo>
                <a:lnTo>
                  <a:pt x="4828" y="399"/>
                </a:lnTo>
                <a:lnTo>
                  <a:pt x="4406" y="378"/>
                </a:lnTo>
                <a:lnTo>
                  <a:pt x="3954" y="341"/>
                </a:lnTo>
                <a:lnTo>
                  <a:pt x="3732" y="320"/>
                </a:lnTo>
                <a:lnTo>
                  <a:pt x="3518" y="291"/>
                </a:lnTo>
                <a:lnTo>
                  <a:pt x="3303" y="262"/>
                </a:lnTo>
                <a:lnTo>
                  <a:pt x="3104" y="218"/>
                </a:lnTo>
                <a:lnTo>
                  <a:pt x="2966" y="196"/>
                </a:lnTo>
                <a:lnTo>
                  <a:pt x="2590" y="131"/>
                </a:lnTo>
                <a:lnTo>
                  <a:pt x="2322" y="95"/>
                </a:lnTo>
                <a:lnTo>
                  <a:pt x="2023" y="66"/>
                </a:lnTo>
                <a:lnTo>
                  <a:pt x="1678" y="44"/>
                </a:lnTo>
                <a:lnTo>
                  <a:pt x="1311" y="29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7F0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029" name="Freeform 6"/>
          <p:cNvSpPr>
            <a:spLocks/>
          </p:cNvSpPr>
          <p:nvPr/>
        </p:nvSpPr>
        <p:spPr bwMode="auto">
          <a:xfrm rot="10800000">
            <a:off x="0" y="6777038"/>
            <a:ext cx="1033463" cy="80962"/>
          </a:xfrm>
          <a:custGeom>
            <a:avLst/>
            <a:gdLst>
              <a:gd name="T0" fmla="*/ 1640623306 w 651"/>
              <a:gd name="T1" fmla="*/ 128526381 h 51"/>
              <a:gd name="T2" fmla="*/ 194052919 w 651"/>
              <a:gd name="T3" fmla="*/ 128526381 h 51"/>
              <a:gd name="T4" fmla="*/ 0 w 651"/>
              <a:gd name="T5" fmla="*/ 0 h 51"/>
              <a:gd name="T6" fmla="*/ 1640623306 w 651"/>
              <a:gd name="T7" fmla="*/ 0 h 51"/>
              <a:gd name="T8" fmla="*/ 1640623306 w 651"/>
              <a:gd name="T9" fmla="*/ 128526381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1" h="51">
                <a:moveTo>
                  <a:pt x="651" y="51"/>
                </a:moveTo>
                <a:lnTo>
                  <a:pt x="77" y="51"/>
                </a:lnTo>
                <a:lnTo>
                  <a:pt x="0" y="0"/>
                </a:lnTo>
                <a:lnTo>
                  <a:pt x="651" y="0"/>
                </a:lnTo>
                <a:lnTo>
                  <a:pt x="651" y="51"/>
                </a:lnTo>
                <a:close/>
              </a:path>
            </a:pathLst>
          </a:custGeom>
          <a:solidFill>
            <a:srgbClr val="FFD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838200" y="12954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DA448F3B-B9B7-4AFB-B5C8-53458EB227B8}" type="slidenum">
              <a:rPr lang="en-US" smtClean="0"/>
              <a:t>‹#›</a:t>
            </a:fld>
            <a:endParaRPr lang="en-US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Arial" pitchFamily="-1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1033" name="Picture 11" descr="sim_2color_s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84850"/>
            <a:ext cx="16906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66800"/>
            <a:ext cx="4953000" cy="1981200"/>
          </a:xfrm>
        </p:spPr>
        <p:txBody>
          <a:bodyPr>
            <a:normAutofit/>
          </a:bodyPr>
          <a:lstStyle/>
          <a:p>
            <a:r>
              <a:rPr lang="en-US" dirty="0"/>
              <a:t>Using and Extending the Strategic Math Series to Teach Rigorous Elementary Mathematics Standards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33800"/>
            <a:ext cx="5105400" cy="1828800"/>
          </a:xfrm>
        </p:spPr>
        <p:txBody>
          <a:bodyPr/>
          <a:lstStyle/>
          <a:p>
            <a:r>
              <a:rPr lang="en-US" sz="2400" dirty="0" smtClean="0"/>
              <a:t>Margaret M. Flores</a:t>
            </a:r>
            <a:r>
              <a:rPr lang="en-US" dirty="0" smtClean="0"/>
              <a:t>, </a:t>
            </a:r>
            <a:r>
              <a:rPr lang="en-US" sz="1800" dirty="0" smtClean="0"/>
              <a:t>Ph.D. BCBA-D</a:t>
            </a:r>
          </a:p>
          <a:p>
            <a:r>
              <a:rPr lang="en-US" dirty="0" smtClean="0"/>
              <a:t>Auburn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Addition and Subtraction Facts 0-9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Extensions of SMS </a:t>
            </a:r>
            <a:r>
              <a:rPr lang="en-US" sz="2800" dirty="0" smtClean="0"/>
              <a:t>(concrete level)</a:t>
            </a:r>
          </a:p>
          <a:p>
            <a:r>
              <a:rPr lang="en-US" sz="2800" b="1" dirty="0" smtClean="0"/>
              <a:t>Standard: </a:t>
            </a:r>
            <a:r>
              <a:rPr lang="en-US" sz="2800" dirty="0" smtClean="0"/>
              <a:t>Relate counting to addition and subtraction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19" y="4876800"/>
            <a:ext cx="4854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15" y="5106025"/>
            <a:ext cx="430489" cy="3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22" y="2948731"/>
            <a:ext cx="2881312" cy="7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be 6"/>
          <p:cNvSpPr/>
          <p:nvPr/>
        </p:nvSpPr>
        <p:spPr>
          <a:xfrm>
            <a:off x="3048000" y="3739034"/>
            <a:ext cx="377952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3742402" y="3739034"/>
            <a:ext cx="377952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453130" y="3739034"/>
            <a:ext cx="377952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3600" y="30822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701986" y="5106024"/>
            <a:ext cx="1445433" cy="1066176"/>
            <a:chOff x="6701986" y="5106024"/>
            <a:chExt cx="1445433" cy="1066176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930" y="5106024"/>
              <a:ext cx="430489" cy="350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701986" y="56489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3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Math Series </a:t>
            </a:r>
            <a:br>
              <a:rPr lang="en-US" dirty="0" smtClean="0"/>
            </a:br>
            <a:r>
              <a:rPr lang="en-US" dirty="0" smtClean="0"/>
              <a:t>Basic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Strategic Instruction Model and CRA sequence helps students meet standards for practice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979419"/>
            <a:ext cx="2437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</a:t>
            </a:r>
            <a:r>
              <a:rPr lang="en-US" sz="2400" dirty="0" smtClean="0"/>
              <a:t>iscover the sign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581400"/>
            <a:ext cx="2550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</a:t>
            </a:r>
            <a:r>
              <a:rPr lang="en-US" sz="2400" dirty="0" smtClean="0"/>
              <a:t>ead the problem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1225" y="4168914"/>
            <a:ext cx="3613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en-US" sz="2400" dirty="0" smtClean="0"/>
              <a:t>nswer or draw and check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1225" y="4778514"/>
            <a:ext cx="26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</a:t>
            </a:r>
            <a:r>
              <a:rPr lang="en-US" sz="2400" dirty="0" smtClean="0"/>
              <a:t>rite the answer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4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 smtClean="0"/>
              <a:t>Place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Standard: </a:t>
            </a:r>
            <a:r>
              <a:rPr lang="en-US" dirty="0" smtClean="0"/>
              <a:t>Understand that two digits of two-digit number represent tens and ones</a:t>
            </a:r>
          </a:p>
          <a:p>
            <a:r>
              <a:rPr lang="en-US" sz="2800" dirty="0"/>
              <a:t>Concrete level instruction (SMS lessons1-3)</a:t>
            </a:r>
          </a:p>
          <a:p>
            <a:pPr lvl="1"/>
            <a:r>
              <a:rPr lang="en-US" sz="2000" dirty="0"/>
              <a:t>Explicit instruction in </a:t>
            </a:r>
            <a:r>
              <a:rPr lang="en-US" sz="2000" dirty="0" smtClean="0"/>
              <a:t>identification and representation of ones &amp; tens</a:t>
            </a:r>
            <a:endParaRPr lang="en-US" sz="2000" dirty="0"/>
          </a:p>
          <a:p>
            <a:pPr lvl="1"/>
            <a:r>
              <a:rPr lang="en-US" sz="2000" dirty="0"/>
              <a:t>Development of language and communication through “think </a:t>
            </a:r>
            <a:r>
              <a:rPr lang="en-US" sz="2000" dirty="0" err="1"/>
              <a:t>alouds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2633" y="3926617"/>
            <a:ext cx="3046567" cy="2324100"/>
            <a:chOff x="2362199" y="4191000"/>
            <a:chExt cx="3046567" cy="2324100"/>
          </a:xfrm>
        </p:grpSpPr>
        <p:grpSp>
          <p:nvGrpSpPr>
            <p:cNvPr id="9" name="Group 8"/>
            <p:cNvGrpSpPr/>
            <p:nvPr/>
          </p:nvGrpSpPr>
          <p:grpSpPr>
            <a:xfrm>
              <a:off x="2362199" y="4191000"/>
              <a:ext cx="3046567" cy="1414463"/>
              <a:chOff x="2362199" y="4191000"/>
              <a:chExt cx="3046567" cy="141446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45066" y="4191000"/>
                <a:ext cx="1663700" cy="1414463"/>
                <a:chOff x="3740150" y="2720975"/>
                <a:chExt cx="1663700" cy="1414463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0150" y="2720975"/>
                  <a:ext cx="1663700" cy="141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>
                  <a:off x="3813175" y="3124200"/>
                  <a:ext cx="1517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2362199" y="4594225"/>
                <a:ext cx="9925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37 = </a:t>
                </a:r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237704" y="5372100"/>
              <a:ext cx="1524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2400" y="5372100"/>
              <a:ext cx="1524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13111" y="5372100"/>
              <a:ext cx="1524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5578282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81600" y="5572999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5820696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5823156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6800" y="6049296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4060" y="6063904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6324600"/>
              <a:ext cx="152400" cy="15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51530" y="43913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8426" y="43855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86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/>
              <a:t>Place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Standard: </a:t>
            </a:r>
            <a:r>
              <a:rPr lang="en-US" dirty="0"/>
              <a:t>Understand that two digits of two-digit number represent tens and ones</a:t>
            </a:r>
          </a:p>
          <a:p>
            <a:r>
              <a:rPr lang="en-US" sz="2400" dirty="0" smtClean="0"/>
              <a:t>Representational  </a:t>
            </a:r>
            <a:r>
              <a:rPr lang="en-US" sz="2400" dirty="0"/>
              <a:t>level instruction (SMS </a:t>
            </a:r>
            <a:r>
              <a:rPr lang="en-US" sz="2400" dirty="0" smtClean="0"/>
              <a:t>lessons5-8)</a:t>
            </a:r>
            <a:endParaRPr lang="en-US" sz="2400" dirty="0"/>
          </a:p>
          <a:p>
            <a:pPr lvl="1"/>
            <a:r>
              <a:rPr lang="en-US" sz="2000" dirty="0"/>
              <a:t>Explicit instruction in identification and representation of ones &amp; tens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71600" y="3439677"/>
            <a:ext cx="1985094" cy="2026013"/>
            <a:chOff x="2514600" y="3439677"/>
            <a:chExt cx="1985094" cy="2026013"/>
          </a:xfrm>
        </p:grpSpPr>
        <p:sp>
          <p:nvSpPr>
            <p:cNvPr id="24" name="Rectangle 23"/>
            <p:cNvSpPr/>
            <p:nvPr/>
          </p:nvSpPr>
          <p:spPr>
            <a:xfrm>
              <a:off x="2514600" y="5029200"/>
              <a:ext cx="152400" cy="15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518494" y="3439677"/>
              <a:ext cx="1981200" cy="2026013"/>
              <a:chOff x="3124200" y="3849117"/>
              <a:chExt cx="1981200" cy="20260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124200" y="3849117"/>
                <a:ext cx="1832694" cy="2026013"/>
                <a:chOff x="3576072" y="4191000"/>
                <a:chExt cx="1832694" cy="2026013"/>
              </a:xfrm>
              <a:noFill/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745066" y="4191000"/>
                  <a:ext cx="1663700" cy="1414463"/>
                  <a:chOff x="3740150" y="2720975"/>
                  <a:chExt cx="1663700" cy="1414463"/>
                </a:xfrm>
                <a:grpFill/>
              </p:grpSpPr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40150" y="2720975"/>
                    <a:ext cx="1663700" cy="1414463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813175" y="3124200"/>
                    <a:ext cx="1517650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189566" y="6056883"/>
                  <a:ext cx="152400" cy="155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884766" y="6062013"/>
                  <a:ext cx="152400" cy="155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884766" y="5759035"/>
                  <a:ext cx="152400" cy="155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76072" y="6056883"/>
                  <a:ext cx="152400" cy="155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189566" y="5759035"/>
                  <a:ext cx="152400" cy="155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4038600" y="54102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43400" y="54102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48200" y="54102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53000" y="54076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038600" y="57124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43400" y="57124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48200" y="57124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5712400"/>
                <a:ext cx="152400" cy="15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087298" y="419100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 _______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4146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90800" y="414882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657600" y="41103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14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371600" y="51054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410200"/>
            <a:ext cx="7697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529934" y="3439675"/>
            <a:ext cx="2623466" cy="1414463"/>
            <a:chOff x="5529934" y="3439675"/>
            <a:chExt cx="2623466" cy="1414463"/>
          </a:xfrm>
        </p:grpSpPr>
        <p:grpSp>
          <p:nvGrpSpPr>
            <p:cNvPr id="53" name="Group 52"/>
            <p:cNvGrpSpPr/>
            <p:nvPr/>
          </p:nvGrpSpPr>
          <p:grpSpPr>
            <a:xfrm>
              <a:off x="6489700" y="3439675"/>
              <a:ext cx="1663700" cy="1414463"/>
              <a:chOff x="3740150" y="2720975"/>
              <a:chExt cx="1663700" cy="1414463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150" y="2720975"/>
                <a:ext cx="1663700" cy="1414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3813175" y="3124200"/>
                <a:ext cx="15176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5529934" y="411033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 =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201696" y="5255340"/>
            <a:ext cx="1951704" cy="262100"/>
            <a:chOff x="6201696" y="5255340"/>
            <a:chExt cx="1951704" cy="2621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3246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770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6294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818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342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866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2390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91400" y="525534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511844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878096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010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201696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1534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742904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20000" y="5257800"/>
              <a:ext cx="0" cy="25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6078792" y="5392992"/>
            <a:ext cx="1492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46442" y="4110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7526592" y="41565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7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Place Value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Standard: </a:t>
            </a:r>
            <a:r>
              <a:rPr lang="en-US" sz="2800" dirty="0" smtClean="0"/>
              <a:t>understand relations between numbers, use strategies based on properties of place value</a:t>
            </a:r>
          </a:p>
          <a:p>
            <a:r>
              <a:rPr lang="en-US" sz="2800" b="1" dirty="0" smtClean="0"/>
              <a:t>Extension</a:t>
            </a:r>
            <a:r>
              <a:rPr lang="en-US" sz="2800" dirty="0" smtClean="0"/>
              <a:t> of SMS (</a:t>
            </a:r>
            <a:r>
              <a:rPr lang="en-US" sz="2000" dirty="0" smtClean="0"/>
              <a:t>concrete level</a:t>
            </a:r>
            <a:r>
              <a:rPr lang="en-US" sz="28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19632"/>
            <a:ext cx="4495800" cy="37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 smtClean="0"/>
              <a:t>Multiplication Facts 0-81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/>
          <a:lstStyle/>
          <a:p>
            <a:r>
              <a:rPr lang="en-US" sz="3000" b="1" dirty="0" smtClean="0"/>
              <a:t>Standard: </a:t>
            </a:r>
            <a:r>
              <a:rPr lang="en-US" sz="3000" dirty="0" smtClean="0"/>
              <a:t>represent and solve problems involving multiplication </a:t>
            </a:r>
          </a:p>
          <a:p>
            <a:pPr marL="0" lvl="1" indent="0">
              <a:buNone/>
            </a:pPr>
            <a:r>
              <a:rPr lang="en-US" altLang="en-US" dirty="0"/>
              <a:t>2 X 3 </a:t>
            </a:r>
            <a:r>
              <a:rPr lang="en-US" altLang="en-US" dirty="0" smtClean="0"/>
              <a:t>=2 </a:t>
            </a:r>
            <a:r>
              <a:rPr lang="en-US" altLang="en-US" dirty="0"/>
              <a:t>groups of 3 </a:t>
            </a:r>
            <a:r>
              <a:rPr lang="en-US" altLang="en-US" dirty="0" smtClean="0"/>
              <a:t>     concrete: 2 </a:t>
            </a:r>
            <a:r>
              <a:rPr lang="en-US" altLang="en-US" dirty="0"/>
              <a:t>plates with 3 objects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/>
              <a:t>Extension: </a:t>
            </a:r>
            <a:r>
              <a:rPr lang="en-US" sz="2800" dirty="0" smtClean="0"/>
              <a:t>make grouping consistent with general education methods using arrays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95600" y="2819400"/>
            <a:ext cx="2633662" cy="1066800"/>
            <a:chOff x="3046413" y="2281238"/>
            <a:chExt cx="2633662" cy="106680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046413" y="2281238"/>
              <a:ext cx="1066800" cy="1066800"/>
              <a:chOff x="1524000" y="5105400"/>
              <a:chExt cx="1066800" cy="1066800"/>
            </a:xfrm>
          </p:grpSpPr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524000" y="5105400"/>
                <a:ext cx="1066800" cy="1066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752600" y="54102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828800" y="57150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2133600" y="55626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613275" y="2281238"/>
              <a:ext cx="1066800" cy="1066800"/>
              <a:chOff x="1524000" y="5105400"/>
              <a:chExt cx="1066800" cy="1066800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1524000" y="5105400"/>
                <a:ext cx="1066800" cy="1066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752600" y="54102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1828800" y="57150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2133600" y="5562600"/>
                <a:ext cx="152400" cy="1524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0" charset="0"/>
                    <a:ea typeface="ＭＳ Ｐゴシック" pitchFamily="-110" charset="-128"/>
                  </a:defRPr>
                </a:lvl9pPr>
              </a:lstStyle>
              <a:p>
                <a:endParaRPr lang="en-US" altLang="en-US">
                  <a:latin typeface="Arial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15176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29000" y="4724400"/>
            <a:ext cx="83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groups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6164" y="5486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4681" y="5073134"/>
            <a:ext cx="21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groups of 3 objects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632168"/>
            <a:ext cx="228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columns of 3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9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/>
              <a:t>Strategic Math </a:t>
            </a:r>
            <a:r>
              <a:rPr lang="en-US" sz="3600" dirty="0" smtClean="0"/>
              <a:t>Series </a:t>
            </a:r>
            <a:br>
              <a:rPr lang="en-US" sz="3600" dirty="0" smtClean="0"/>
            </a:br>
            <a:r>
              <a:rPr lang="en-US" sz="3600" dirty="0" smtClean="0"/>
              <a:t>Addition with Regrouping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Standard: </a:t>
            </a:r>
            <a:r>
              <a:rPr lang="en-US" dirty="0"/>
              <a:t>A</a:t>
            </a:r>
            <a:r>
              <a:rPr lang="en-US" dirty="0" smtClean="0"/>
              <a:t>dd within 1000 using algorithms</a:t>
            </a:r>
          </a:p>
          <a:p>
            <a:r>
              <a:rPr lang="en-US" sz="2400" dirty="0"/>
              <a:t>Concrete level instruction </a:t>
            </a:r>
            <a:r>
              <a:rPr lang="en-US" sz="2800" dirty="0"/>
              <a:t>(SMS lessons1-3)</a:t>
            </a:r>
          </a:p>
          <a:p>
            <a:pPr lvl="1"/>
            <a:r>
              <a:rPr lang="en-US" sz="2000" dirty="0"/>
              <a:t>Explicit instruction in representation of </a:t>
            </a:r>
            <a:r>
              <a:rPr lang="en-US" sz="2000" dirty="0" smtClean="0"/>
              <a:t>traditional algorithm using base ten blocks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8057535" cy="2678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8167"/>
            <a:ext cx="8153400" cy="2661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2986548"/>
            <a:ext cx="8170606" cy="2730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2971799"/>
            <a:ext cx="8246806" cy="2734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7051"/>
            <a:ext cx="8555988" cy="2910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38167"/>
            <a:ext cx="8555988" cy="26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/>
              <a:t>Addition 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r>
              <a:rPr lang="en-US" dirty="0"/>
              <a:t>: Add within 1000 using algorithms</a:t>
            </a:r>
          </a:p>
          <a:p>
            <a:r>
              <a:rPr lang="en-US" sz="2400" dirty="0" smtClean="0"/>
              <a:t>Representational</a:t>
            </a:r>
            <a:r>
              <a:rPr lang="en-US" sz="2400" dirty="0" smtClean="0"/>
              <a:t> </a:t>
            </a:r>
            <a:r>
              <a:rPr lang="en-US" sz="2400" dirty="0"/>
              <a:t>level instruction (SMS </a:t>
            </a:r>
            <a:r>
              <a:rPr lang="en-US" sz="2400" dirty="0" smtClean="0"/>
              <a:t>lessons 4-6)</a:t>
            </a:r>
            <a:endParaRPr lang="en-US" sz="24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epresentation </a:t>
            </a:r>
            <a:r>
              <a:rPr lang="en-US" sz="2000" dirty="0"/>
              <a:t>of traditional algorithm using </a:t>
            </a:r>
            <a:r>
              <a:rPr lang="en-US" sz="2000" dirty="0" smtClean="0"/>
              <a:t>drawings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410200" cy="32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Math Series </a:t>
            </a:r>
            <a:br>
              <a:rPr lang="en-US" dirty="0" smtClean="0"/>
            </a:br>
            <a:r>
              <a:rPr lang="en-US" dirty="0" smtClean="0"/>
              <a:t>Addition with Regrouping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Strategic Instruction Model and CRA sequence helps students meet standards for practice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667000"/>
            <a:ext cx="2550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</a:t>
            </a:r>
            <a:r>
              <a:rPr lang="en-US" sz="2400" dirty="0" smtClean="0"/>
              <a:t>ead the problem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276600"/>
            <a:ext cx="454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r>
              <a:rPr lang="en-US" sz="2400" dirty="0" smtClean="0"/>
              <a:t>xamine the ones (</a:t>
            </a:r>
            <a:r>
              <a:rPr lang="en-US" dirty="0" smtClean="0"/>
              <a:t>if more next door…</a:t>
            </a:r>
            <a:r>
              <a:rPr lang="en-US" sz="2400" dirty="0" smtClean="0"/>
              <a:t>)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810000"/>
            <a:ext cx="2092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</a:t>
            </a:r>
            <a:r>
              <a:rPr lang="en-US" sz="2400" dirty="0" smtClean="0"/>
              <a:t>ote the ones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343400"/>
            <a:ext cx="4461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en-US" sz="2400" dirty="0" smtClean="0"/>
              <a:t>ddress the tens (</a:t>
            </a:r>
            <a:r>
              <a:rPr lang="en-US" dirty="0" smtClean="0"/>
              <a:t>if more next door..</a:t>
            </a:r>
            <a:r>
              <a:rPr lang="en-US" sz="2400" dirty="0" smtClean="0"/>
              <a:t>)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76800"/>
            <a:ext cx="225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</a:t>
            </a:r>
            <a:r>
              <a:rPr lang="en-US" sz="2400" dirty="0" smtClean="0"/>
              <a:t>ark the tens  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2744" y="5334000"/>
            <a:ext cx="5811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r>
              <a:rPr lang="en-US" sz="2400" dirty="0" smtClean="0"/>
              <a:t>xamine the hundreds and exit with check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70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/>
              <a:t>Strategic Math Series </a:t>
            </a:r>
            <a:br>
              <a:rPr lang="en-US" sz="3600" dirty="0"/>
            </a:br>
            <a:r>
              <a:rPr lang="en-US" sz="3600" dirty="0"/>
              <a:t>Addition 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Extensions of </a:t>
            </a:r>
            <a:r>
              <a:rPr lang="en-US" b="1" dirty="0" smtClean="0"/>
              <a:t>SMS</a:t>
            </a:r>
          </a:p>
          <a:p>
            <a:pPr marL="0" indent="0">
              <a:buNone/>
            </a:pPr>
            <a:r>
              <a:rPr lang="en-US" b="1" dirty="0" smtClean="0"/>
              <a:t>Standard</a:t>
            </a:r>
            <a:r>
              <a:rPr lang="en-US" b="1" dirty="0"/>
              <a:t>: </a:t>
            </a:r>
            <a:r>
              <a:rPr lang="en-US" sz="2400" dirty="0" smtClean="0"/>
              <a:t>Add using strategies based on place value, properties of operation, and relationship between addition and subtraction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638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1464" y="3124200"/>
            <a:ext cx="2144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Shift Numbers</a:t>
            </a:r>
          </a:p>
          <a:p>
            <a:r>
              <a:rPr lang="en-US" dirty="0" smtClean="0"/>
              <a:t>Subtract 4 from118</a:t>
            </a:r>
          </a:p>
          <a:p>
            <a:r>
              <a:rPr lang="en-US" dirty="0" smtClean="0"/>
              <a:t>Add 4 to 156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160+114</a:t>
            </a:r>
          </a:p>
          <a:p>
            <a:r>
              <a:rPr lang="en-US" dirty="0" smtClean="0"/>
              <a:t>Easier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9646" y="4419600"/>
            <a:ext cx="114646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ools to </a:t>
            </a:r>
          </a:p>
          <a:p>
            <a:pPr algn="ctr"/>
            <a:r>
              <a:rPr lang="en-US" dirty="0" smtClean="0"/>
              <a:t>complete</a:t>
            </a:r>
          </a:p>
          <a:p>
            <a:pPr algn="ctr"/>
            <a:r>
              <a:rPr lang="en-US" dirty="0" smtClean="0"/>
              <a:t> problem </a:t>
            </a:r>
          </a:p>
          <a:p>
            <a:pPr algn="ctr"/>
            <a:r>
              <a:rPr lang="en-US" dirty="0" smtClean="0"/>
              <a:t>mentally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Strategic Math Series components and current standards for practice</a:t>
            </a:r>
          </a:p>
          <a:p>
            <a:r>
              <a:rPr lang="en-US" dirty="0" smtClean="0"/>
              <a:t>Show how each component of the series addresses current standards and practices</a:t>
            </a:r>
          </a:p>
          <a:p>
            <a:r>
              <a:rPr lang="en-US" dirty="0" smtClean="0"/>
              <a:t>Show how instruction within each </a:t>
            </a:r>
            <a:r>
              <a:rPr lang="en-US" dirty="0"/>
              <a:t>component of the </a:t>
            </a:r>
            <a:r>
              <a:rPr lang="en-US" dirty="0" smtClean="0"/>
              <a:t>series can be extended to meet additional standards and practices </a:t>
            </a:r>
          </a:p>
          <a:p>
            <a:r>
              <a:rPr lang="en-US" dirty="0" smtClean="0"/>
              <a:t>Show current research in complex operations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/>
              <a:t>Addition 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Extensions of </a:t>
            </a:r>
            <a:r>
              <a:rPr lang="en-US" b="1" dirty="0" smtClean="0"/>
              <a:t>SMS </a:t>
            </a:r>
            <a:r>
              <a:rPr lang="en-US" dirty="0" smtClean="0"/>
              <a:t>(continued)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853674"/>
            <a:ext cx="6679016" cy="37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179" y="2060138"/>
            <a:ext cx="3419221" cy="12926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Decompose each number</a:t>
            </a:r>
          </a:p>
          <a:p>
            <a:pPr marL="342900" indent="-342900">
              <a:buAutoNum type="arabicPlain" startAt="156"/>
            </a:pPr>
            <a:r>
              <a:rPr lang="en-US" sz="2000" dirty="0" smtClean="0"/>
              <a:t>                       118</a:t>
            </a:r>
          </a:p>
          <a:p>
            <a:r>
              <a:rPr lang="en-US" sz="2000" dirty="0" smtClean="0"/>
              <a:t>100+50+6            100+10+8</a:t>
            </a:r>
            <a:endParaRPr lang="en-US" dirty="0" smtClean="0"/>
          </a:p>
          <a:p>
            <a:pPr marL="342900" indent="-342900">
              <a:buAutoNum type="arabicPlain" startAt="15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Strategic Math Series </a:t>
            </a:r>
            <a:br>
              <a:rPr lang="en-US" sz="3600" dirty="0"/>
            </a:br>
            <a:r>
              <a:rPr lang="en-US" sz="3600" dirty="0" smtClean="0"/>
              <a:t>Subtraction </a:t>
            </a:r>
            <a:r>
              <a:rPr lang="en-US" sz="3600" dirty="0"/>
              <a:t>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Standard: </a:t>
            </a:r>
            <a:r>
              <a:rPr lang="en-US" sz="2400" dirty="0" smtClean="0"/>
              <a:t>Subtract </a:t>
            </a:r>
            <a:r>
              <a:rPr lang="en-US" sz="2400" dirty="0"/>
              <a:t>within 1000 using algorithms</a:t>
            </a:r>
          </a:p>
          <a:p>
            <a:r>
              <a:rPr lang="en-US" sz="2800" dirty="0"/>
              <a:t>Concrete level instruction (SMS lessons1-3)</a:t>
            </a:r>
          </a:p>
          <a:p>
            <a:pPr lvl="1"/>
            <a:r>
              <a:rPr lang="en-US" sz="2000" dirty="0"/>
              <a:t>Explicit instruction in representation of traditional algorithm using base ten blocks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52800"/>
            <a:ext cx="6915564" cy="2281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20845"/>
            <a:ext cx="7053551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9" y="3342199"/>
            <a:ext cx="7165127" cy="2357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9" y="3237271"/>
            <a:ext cx="7358402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76" y="3210232"/>
            <a:ext cx="7412924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Strategic Math Series </a:t>
            </a:r>
            <a:br>
              <a:rPr lang="en-US" sz="3600" dirty="0"/>
            </a:br>
            <a:r>
              <a:rPr lang="en-US" sz="3600" dirty="0" smtClean="0"/>
              <a:t>Subtraction </a:t>
            </a:r>
            <a:r>
              <a:rPr lang="en-US" sz="3600" dirty="0"/>
              <a:t>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Standard: </a:t>
            </a:r>
            <a:r>
              <a:rPr lang="en-US" dirty="0" smtClean="0"/>
              <a:t>Subtract </a:t>
            </a:r>
            <a:r>
              <a:rPr lang="en-US" dirty="0"/>
              <a:t>within 1000 using algorithms</a:t>
            </a:r>
          </a:p>
          <a:p>
            <a:r>
              <a:rPr lang="en-US" sz="2400" dirty="0" smtClean="0"/>
              <a:t>Representational  </a:t>
            </a:r>
            <a:r>
              <a:rPr lang="en-US" sz="2400" dirty="0"/>
              <a:t>level instruction (SMS </a:t>
            </a:r>
            <a:r>
              <a:rPr lang="en-US" sz="2400" dirty="0" smtClean="0"/>
              <a:t>lessons 4-6)</a:t>
            </a:r>
            <a:endParaRPr lang="en-US" sz="2400" dirty="0"/>
          </a:p>
          <a:p>
            <a:pPr lvl="1"/>
            <a:r>
              <a:rPr lang="en-US" sz="2000" dirty="0"/>
              <a:t>Explicit instruction in representation of traditional algorithm using </a:t>
            </a:r>
            <a:r>
              <a:rPr lang="en-US" sz="2000" dirty="0" smtClean="0"/>
              <a:t>drawings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10000"/>
            <a:ext cx="6413723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6980"/>
            <a:ext cx="6489922" cy="26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3456980"/>
            <a:ext cx="6413723" cy="27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1" y="3456981"/>
            <a:ext cx="6453050" cy="271701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31387"/>
            <a:ext cx="6489922" cy="27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3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Math Series </a:t>
            </a:r>
            <a:br>
              <a:rPr lang="en-US" dirty="0" smtClean="0"/>
            </a:br>
            <a:r>
              <a:rPr lang="en-US" dirty="0" smtClean="0"/>
              <a:t>Subtraction with Regrouping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Strategic Instruction Model and CRA sequence helps students meet standards for practice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667000"/>
            <a:ext cx="2550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</a:t>
            </a:r>
            <a:r>
              <a:rPr lang="en-US" sz="2400" dirty="0" smtClean="0"/>
              <a:t>ead the problem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276600"/>
            <a:ext cx="408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r>
              <a:rPr lang="en-US" sz="2400" dirty="0" smtClean="0"/>
              <a:t>xamine the ones (</a:t>
            </a:r>
            <a:r>
              <a:rPr lang="en-US" dirty="0" smtClean="0"/>
              <a:t>BBB sentence</a:t>
            </a:r>
            <a:r>
              <a:rPr lang="en-US" sz="2400" dirty="0" smtClean="0"/>
              <a:t>)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810000"/>
            <a:ext cx="2092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</a:t>
            </a:r>
            <a:r>
              <a:rPr lang="en-US" sz="2400" dirty="0" smtClean="0"/>
              <a:t>ote the ones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343400"/>
            <a:ext cx="4010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en-US" sz="2400" dirty="0" smtClean="0"/>
              <a:t>ddress the tens (</a:t>
            </a:r>
            <a:r>
              <a:rPr lang="en-US" dirty="0" smtClean="0"/>
              <a:t>BBB sentence</a:t>
            </a:r>
            <a:r>
              <a:rPr lang="en-US" sz="2400" dirty="0" smtClean="0"/>
              <a:t>)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76800"/>
            <a:ext cx="225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</a:t>
            </a:r>
            <a:r>
              <a:rPr lang="en-US" sz="2400" dirty="0" smtClean="0"/>
              <a:t>ark the tens  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2744" y="5334000"/>
            <a:ext cx="5811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r>
              <a:rPr lang="en-US" sz="2400" dirty="0" smtClean="0"/>
              <a:t>xamine the hundreds and exit with check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04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Math Series </a:t>
            </a:r>
            <a:br>
              <a:rPr lang="en-US" dirty="0"/>
            </a:br>
            <a:r>
              <a:rPr lang="en-US" dirty="0"/>
              <a:t>Subtraction with Regrouping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52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Extension </a:t>
            </a:r>
          </a:p>
          <a:p>
            <a:pPr marL="0" indent="0">
              <a:buNone/>
            </a:pPr>
            <a:r>
              <a:rPr lang="en-US" b="1" dirty="0" smtClean="0"/>
              <a:t>Standard</a:t>
            </a:r>
            <a:r>
              <a:rPr lang="en-US" b="1" dirty="0"/>
              <a:t>: </a:t>
            </a:r>
            <a:r>
              <a:rPr lang="en-US" sz="2400" dirty="0" smtClean="0"/>
              <a:t>Subtract using </a:t>
            </a:r>
            <a:r>
              <a:rPr lang="en-US" sz="2400" dirty="0"/>
              <a:t>strategies based on place value, properties of operation, and relationship between addition and subtraction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9" y="1532699"/>
            <a:ext cx="4565431" cy="509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029200"/>
            <a:ext cx="465237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Count on, </a:t>
            </a:r>
            <a:endParaRPr lang="en-US" altLang="en-US" sz="2400" dirty="0" smtClean="0"/>
          </a:p>
          <a:p>
            <a:r>
              <a:rPr lang="en-US" altLang="en-US" sz="2400" dirty="0" smtClean="0"/>
              <a:t>begin </a:t>
            </a:r>
            <a:r>
              <a:rPr lang="en-US" altLang="en-US" sz="2400" dirty="0"/>
              <a:t>with </a:t>
            </a:r>
            <a:r>
              <a:rPr lang="en-US" altLang="en-US" sz="2400" dirty="0" smtClean="0"/>
              <a:t>46 (subtrahend), </a:t>
            </a:r>
          </a:p>
          <a:p>
            <a:r>
              <a:rPr lang="en-US" altLang="en-US" sz="2400" dirty="0" smtClean="0"/>
              <a:t>add </a:t>
            </a:r>
            <a:r>
              <a:rPr lang="en-US" altLang="en-US" sz="2400" dirty="0"/>
              <a:t>to arrive at </a:t>
            </a:r>
            <a:r>
              <a:rPr lang="en-US" altLang="en-US" sz="2400" dirty="0" smtClean="0"/>
              <a:t>103 (minuend)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85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Current CRA-SIM Multiplication With Regrouping Research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Explicit instruction using traditional algorithm </a:t>
            </a:r>
          </a:p>
          <a:p>
            <a:r>
              <a:rPr lang="en-US" altLang="en-US" dirty="0"/>
              <a:t>Model and represent numbers </a:t>
            </a:r>
          </a:p>
          <a:p>
            <a:r>
              <a:rPr lang="en-US" altLang="en-US" dirty="0"/>
              <a:t>Emphasis on relationships between numbers</a:t>
            </a:r>
          </a:p>
          <a:p>
            <a:r>
              <a:rPr lang="en-US" altLang="en-US" dirty="0"/>
              <a:t>Provides students with concrete models that assist with explanation of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2396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CRA-SIM Multiplication </a:t>
            </a:r>
            <a:r>
              <a:rPr lang="en-US" altLang="en-US" dirty="0"/>
              <a:t>With </a:t>
            </a:r>
            <a:r>
              <a:rPr lang="en-US" altLang="en-US" dirty="0" smtClean="0"/>
              <a:t>Regrouping (concrete)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877050" cy="4180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819275"/>
            <a:ext cx="6936543" cy="420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9" y="1724025"/>
            <a:ext cx="7139891" cy="444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" y="1966912"/>
            <a:ext cx="6925690" cy="4205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4" y="1719262"/>
            <a:ext cx="7049536" cy="4452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1819275"/>
            <a:ext cx="7345118" cy="450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1604962"/>
            <a:ext cx="7652468" cy="4719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1604033"/>
            <a:ext cx="7652468" cy="4649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7197"/>
            <a:ext cx="7924800" cy="54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CRA-SIM Multiplication With Regrouping </a:t>
            </a:r>
            <a:r>
              <a:rPr lang="en-US" altLang="en-US" dirty="0" smtClean="0"/>
              <a:t>(representational)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4" y="1828800"/>
            <a:ext cx="6599646" cy="400923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816717" cy="426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8" y="1676400"/>
            <a:ext cx="6873124" cy="426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8" y="1590674"/>
            <a:ext cx="6899308" cy="4200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4962"/>
            <a:ext cx="6929698" cy="4186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8" y="1614487"/>
            <a:ext cx="6927240" cy="4216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7812"/>
            <a:ext cx="6944232" cy="439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4606"/>
            <a:ext cx="7268998" cy="4511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76399"/>
            <a:ext cx="7298495" cy="45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dirty="0"/>
              <a:t>Multiplication With Regrouping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Extension: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partial </a:t>
            </a:r>
          </a:p>
          <a:p>
            <a:pPr marL="0" indent="0">
              <a:buNone/>
            </a:pP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57284"/>
            <a:ext cx="2362200" cy="1740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990600"/>
            <a:ext cx="4585063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55" y="990600"/>
            <a:ext cx="4776107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41" y="985684"/>
            <a:ext cx="4797022" cy="571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34" y="985684"/>
            <a:ext cx="4800283" cy="5719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41" y="985683"/>
            <a:ext cx="4797021" cy="58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Strategic Math Series provides students with the mathematics knowledge and skills to</a:t>
            </a:r>
          </a:p>
          <a:p>
            <a:pPr lvl="1"/>
            <a:r>
              <a:rPr lang="en-US" dirty="0" smtClean="0"/>
              <a:t> think mathematically</a:t>
            </a:r>
          </a:p>
          <a:p>
            <a:pPr lvl="1"/>
            <a:r>
              <a:rPr lang="en-US" dirty="0" smtClean="0"/>
              <a:t>demonstrate conceptual understanding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omplete operations with automaticity </a:t>
            </a:r>
          </a:p>
          <a:p>
            <a:r>
              <a:rPr lang="en-US" dirty="0"/>
              <a:t>E</a:t>
            </a:r>
            <a:r>
              <a:rPr lang="en-US" dirty="0" smtClean="0"/>
              <a:t>xtensions using SMS methods and principles </a:t>
            </a:r>
          </a:p>
          <a:p>
            <a:pPr lvl="1"/>
            <a:r>
              <a:rPr lang="en-US" dirty="0" smtClean="0"/>
              <a:t>deepen students’ mathematics understanding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 to more flexible mathematical thinking </a:t>
            </a:r>
          </a:p>
          <a:p>
            <a:r>
              <a:rPr lang="en-US" dirty="0" smtClean="0"/>
              <a:t>Information &amp; updates within SMS can be found at    </a:t>
            </a:r>
            <a:r>
              <a:rPr lang="en-US" altLang="en-US" b="1" dirty="0" smtClean="0"/>
              <a:t>www.facebook.com/strategicmathseries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1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446088"/>
            <a:ext cx="8740775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Strategic Math Series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2550"/>
            <a:ext cx="7772400" cy="4751388"/>
          </a:xfrm>
        </p:spPr>
        <p:txBody>
          <a:bodyPr/>
          <a:lstStyle/>
          <a:p>
            <a:pPr marL="346075" indent="-457200" eaLnBrk="1" hangingPunct="1">
              <a:buFontTx/>
              <a:buNone/>
            </a:pPr>
            <a:r>
              <a:rPr lang="en-US" altLang="en-US" sz="2400" b="1" smtClean="0"/>
              <a:t>Level 1</a:t>
            </a:r>
          </a:p>
          <a:p>
            <a:pPr marL="346075" indent="-457200" eaLnBrk="1" hangingPunct="1"/>
            <a:r>
              <a:rPr lang="en-US" altLang="en-US" sz="2400" smtClean="0"/>
              <a:t>Addition Facts 0 to 9</a:t>
            </a:r>
          </a:p>
          <a:p>
            <a:pPr marL="346075" indent="-457200" eaLnBrk="1" hangingPunct="1"/>
            <a:r>
              <a:rPr lang="en-US" altLang="en-US" sz="2400" smtClean="0"/>
              <a:t>Subtraction Facts 0 to 9</a:t>
            </a:r>
          </a:p>
          <a:p>
            <a:pPr marL="346075" indent="-457200" eaLnBrk="1" hangingPunct="1"/>
            <a:r>
              <a:rPr lang="en-US" altLang="en-US" sz="2400" smtClean="0"/>
              <a:t>Place Value: Discovering Tens and Ones</a:t>
            </a:r>
          </a:p>
          <a:p>
            <a:pPr marL="346075" indent="-457200" eaLnBrk="1" hangingPunct="1"/>
            <a:r>
              <a:rPr lang="en-US" altLang="en-US" sz="2400" smtClean="0"/>
              <a:t>Addition Facts 10 to 18</a:t>
            </a:r>
          </a:p>
          <a:p>
            <a:pPr marL="346075" indent="-457200" eaLnBrk="1" hangingPunct="1"/>
            <a:r>
              <a:rPr lang="en-US" altLang="en-US" sz="2400" smtClean="0"/>
              <a:t>Subtraction Facts 10 to 18</a:t>
            </a:r>
          </a:p>
          <a:p>
            <a:pPr marL="346075" indent="-457200" eaLnBrk="1" hangingPunct="1"/>
            <a:r>
              <a:rPr lang="en-US" altLang="en-US" sz="2400" smtClean="0"/>
              <a:t>Multiplication Facts 0 to 81</a:t>
            </a:r>
          </a:p>
          <a:p>
            <a:pPr marL="346075" indent="-457200" eaLnBrk="1" hangingPunct="1"/>
            <a:r>
              <a:rPr lang="en-US" altLang="en-US" sz="2400" smtClean="0"/>
              <a:t>Division Facts 0 to 81</a:t>
            </a:r>
          </a:p>
          <a:p>
            <a:pPr marL="346075" indent="-457200" eaLnBrk="1" hangingPunct="1">
              <a:buFontTx/>
              <a:buNone/>
            </a:pPr>
            <a:r>
              <a:rPr lang="en-US" altLang="en-US" sz="2400" b="1" smtClean="0"/>
              <a:t>Level 2</a:t>
            </a:r>
          </a:p>
          <a:p>
            <a:pPr marL="346075" indent="-457200" eaLnBrk="1" hangingPunct="1"/>
            <a:r>
              <a:rPr lang="en-US" altLang="en-US" sz="2400" smtClean="0"/>
              <a:t>Addition With Regrouping</a:t>
            </a:r>
          </a:p>
          <a:p>
            <a:pPr marL="346075" indent="-457200" eaLnBrk="1" hangingPunct="1"/>
            <a:r>
              <a:rPr lang="en-US" altLang="en-US" sz="2400" smtClean="0"/>
              <a:t>Subtraction With Regrouping</a:t>
            </a:r>
          </a:p>
          <a:p>
            <a:pPr marL="346075" indent="-457200" eaLnBrk="1" hangingPunct="1">
              <a:buFontTx/>
              <a:buNone/>
            </a:pPr>
            <a:endParaRPr lang="en-US" altLang="en-US" b="1" smtClean="0"/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Please go to the link below to evaluate this session: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7924800" cy="25146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www.surveymonkey.com</a:t>
            </a: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/s/2015SIMConf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Or scan the Evaluation barcode on your SIM Conference Program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Guiding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535113"/>
            <a:ext cx="7927975" cy="3962400"/>
          </a:xfrm>
        </p:spPr>
        <p:txBody>
          <a:bodyPr/>
          <a:lstStyle/>
          <a:p>
            <a:pPr marL="0" indent="0" eaLnBrk="1" hangingPunct="1">
              <a:spcBef>
                <a:spcPts val="25"/>
              </a:spcBef>
              <a:buFontTx/>
              <a:buNone/>
            </a:pPr>
            <a:r>
              <a:rPr lang="en-US" altLang="en-US" b="1" dirty="0" smtClean="0"/>
              <a:t>The Concrete-Representational-Abstract (C-R-A) Teaching Method</a:t>
            </a:r>
          </a:p>
          <a:p>
            <a:pPr marL="0" indent="0" eaLnBrk="1" hangingPunct="1">
              <a:spcBef>
                <a:spcPts val="25"/>
              </a:spcBef>
              <a:buFontTx/>
              <a:buNone/>
            </a:pPr>
            <a:endParaRPr lang="en-US" altLang="en-US" sz="1100" dirty="0" smtClean="0"/>
          </a:p>
          <a:p>
            <a:pPr marL="0" indent="0" eaLnBrk="1" hangingPunct="1">
              <a:spcBef>
                <a:spcPts val="25"/>
              </a:spcBef>
            </a:pPr>
            <a:r>
              <a:rPr lang="en-US" altLang="en-US" dirty="0" smtClean="0"/>
              <a:t>Concrete: use objects</a:t>
            </a:r>
          </a:p>
          <a:p>
            <a:pPr marL="0" indent="0" eaLnBrk="1" hangingPunct="1">
              <a:spcBef>
                <a:spcPts val="25"/>
              </a:spcBef>
            </a:pPr>
            <a:r>
              <a:rPr lang="en-US" altLang="en-US" dirty="0" smtClean="0"/>
              <a:t>Representational: use drawings and tallies</a:t>
            </a:r>
          </a:p>
          <a:p>
            <a:pPr marL="0" indent="0" eaLnBrk="1" hangingPunct="1">
              <a:spcBef>
                <a:spcPts val="25"/>
              </a:spcBef>
            </a:pPr>
            <a:r>
              <a:rPr lang="en-US" altLang="en-US" dirty="0" smtClean="0"/>
              <a:t>Abstract: use numbers</a:t>
            </a:r>
          </a:p>
          <a:p>
            <a:pPr marL="0" indent="0" eaLnBrk="1" hangingPunct="1">
              <a:spcBef>
                <a:spcPts val="25"/>
              </a:spcBef>
              <a:buFontTx/>
              <a:buNone/>
            </a:pPr>
            <a:endParaRPr lang="en-US" altLang="en-US" sz="1100" dirty="0" smtClean="0"/>
          </a:p>
          <a:p>
            <a:pPr marL="0" indent="0" eaLnBrk="1" hangingPunct="1">
              <a:spcBef>
                <a:spcPts val="25"/>
              </a:spcBef>
              <a:buFontTx/>
              <a:buNone/>
            </a:pPr>
            <a:r>
              <a:rPr lang="en-US" altLang="en-US" b="1" dirty="0" smtClean="0"/>
              <a:t>Explicit Instruction and learning to mastery</a:t>
            </a:r>
          </a:p>
          <a:p>
            <a:pPr marL="0" indent="0" eaLnBrk="1" hangingPunct="1">
              <a:spcBef>
                <a:spcPts val="25"/>
              </a:spcBef>
              <a:buFontTx/>
              <a:buNone/>
            </a:pPr>
            <a:endParaRPr lang="en-US" altLang="en-US" sz="1100" b="1" dirty="0" smtClean="0"/>
          </a:p>
          <a:p>
            <a:pPr marL="0" indent="0" eaLnBrk="1" hangingPunct="1">
              <a:spcBef>
                <a:spcPts val="25"/>
              </a:spcBef>
              <a:buFontTx/>
              <a:buNone/>
            </a:pPr>
            <a:r>
              <a:rPr lang="en-US" altLang="en-US" b="1" dirty="0" smtClean="0"/>
              <a:t>Use of Strategies </a:t>
            </a: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Standards for Mathematical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01000" cy="12954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latin typeface="Arial" charset="0"/>
              </a:rPr>
              <a:t>Building blocks for expertise in mathematical thinking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latin typeface="Arial" charset="0"/>
              </a:rPr>
              <a:t>Combination of processes and proficiencies that apply to students across grade levels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/>
          <a:p>
            <a:r>
              <a:rPr lang="en-US" altLang="en-US" dirty="0" smtClean="0"/>
              <a:t>Make sense of problems and persevere in solving them.</a:t>
            </a:r>
          </a:p>
          <a:p>
            <a:r>
              <a:rPr lang="en-US" altLang="en-US" dirty="0" smtClean="0"/>
              <a:t>Reason abstractly and quantitatively</a:t>
            </a:r>
          </a:p>
          <a:p>
            <a:r>
              <a:rPr lang="en-US" altLang="en-US" dirty="0" smtClean="0"/>
              <a:t>Construct viable arguments and critique the reasoning of others.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Model with mathematics.</a:t>
            </a:r>
          </a:p>
          <a:p>
            <a:r>
              <a:rPr lang="en-US" altLang="en-US" dirty="0" smtClean="0"/>
              <a:t>Use appropriate tools strategically.</a:t>
            </a:r>
          </a:p>
          <a:p>
            <a:r>
              <a:rPr lang="en-US" altLang="en-US" dirty="0" smtClean="0"/>
              <a:t>Attend to precision. </a:t>
            </a:r>
          </a:p>
          <a:p>
            <a:r>
              <a:rPr lang="en-US" altLang="en-US" dirty="0" smtClean="0"/>
              <a:t>Look for and make use of structure. </a:t>
            </a:r>
          </a:p>
          <a:p>
            <a:r>
              <a:rPr lang="en-US" altLang="en-US" dirty="0" smtClean="0"/>
              <a:t>Look for and express regularity in repeated reasoning.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Addition and Subtraction Facts 0-9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Standard: </a:t>
            </a:r>
            <a:r>
              <a:rPr lang="en-US" sz="2400" dirty="0" smtClean="0"/>
              <a:t>represent addition and subtraction with objects, drawings, equations </a:t>
            </a:r>
          </a:p>
          <a:p>
            <a:pPr marL="0" indent="0">
              <a:buNone/>
            </a:pPr>
            <a:r>
              <a:rPr lang="en-US" sz="2400" dirty="0" smtClean="0"/>
              <a:t>Mathematical Practice: make sense of problems</a:t>
            </a:r>
          </a:p>
          <a:p>
            <a:r>
              <a:rPr lang="en-US" sz="2400" dirty="0" smtClean="0"/>
              <a:t>Concrete level instruction (SMS lessons1-3)</a:t>
            </a:r>
          </a:p>
          <a:p>
            <a:pPr lvl="1"/>
            <a:r>
              <a:rPr lang="en-US" sz="2000" dirty="0" smtClean="0"/>
              <a:t>Explicit instruction in representation of equations with objects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evelopment of language and communication through “think </a:t>
            </a:r>
            <a:r>
              <a:rPr lang="en-US" sz="2000" dirty="0" err="1" smtClean="0"/>
              <a:t>alouds</a:t>
            </a:r>
            <a:r>
              <a:rPr lang="en-US" sz="2000" dirty="0" smtClean="0"/>
              <a:t>”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69" y="3901716"/>
            <a:ext cx="2482031" cy="9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0" y="5057774"/>
            <a:ext cx="4073040" cy="103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0766"/>
            <a:ext cx="3299378" cy="8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9523"/>
            <a:ext cx="2667405" cy="10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Addition and Subtraction Facts 0-9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Standard: </a:t>
            </a:r>
            <a:r>
              <a:rPr lang="en-US" sz="2400" dirty="0" smtClean="0"/>
              <a:t>represent addition and subtraction with objects, drawings, equations </a:t>
            </a:r>
          </a:p>
          <a:p>
            <a:pPr marL="0" indent="0">
              <a:buNone/>
            </a:pPr>
            <a:r>
              <a:rPr lang="en-US" sz="2400" b="1" dirty="0" smtClean="0"/>
              <a:t>Ma</a:t>
            </a:r>
            <a:r>
              <a:rPr lang="en-US" sz="2800" b="1" dirty="0" smtClean="0"/>
              <a:t>t</a:t>
            </a:r>
            <a:r>
              <a:rPr lang="en-US" sz="2400" b="1" dirty="0" smtClean="0"/>
              <a:t>hematical Practice</a:t>
            </a:r>
            <a:r>
              <a:rPr lang="en-US" sz="2400" dirty="0" smtClean="0"/>
              <a:t>: make sense of problems</a:t>
            </a:r>
          </a:p>
          <a:p>
            <a:r>
              <a:rPr lang="en-US" sz="2400" dirty="0" smtClean="0"/>
              <a:t>Representational level instruction (SMS lessons4-6)</a:t>
            </a:r>
          </a:p>
          <a:p>
            <a:pPr lvl="1"/>
            <a:r>
              <a:rPr lang="en-US" sz="2000" dirty="0" smtClean="0"/>
              <a:t>Explicit instruction in representation of equations with drawings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evelopment of language and communication through “think </a:t>
            </a:r>
            <a:r>
              <a:rPr lang="en-US" sz="2000" dirty="0" err="1" smtClean="0"/>
              <a:t>alouds</a:t>
            </a:r>
            <a:r>
              <a:rPr lang="en-US" sz="2000" dirty="0" smtClean="0"/>
              <a:t>”</a:t>
            </a:r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5105400"/>
            <a:ext cx="2057400" cy="1169988"/>
            <a:chOff x="0" y="0"/>
            <a:chExt cx="1382395" cy="66403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382395" cy="631190"/>
              <a:chOff x="0" y="0"/>
              <a:chExt cx="1382395" cy="63119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1382395" cy="631190"/>
                <a:chOff x="0" y="0"/>
                <a:chExt cx="1382395" cy="63119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0" y="0"/>
                  <a:ext cx="1382395" cy="631190"/>
                  <a:chOff x="203327" y="0"/>
                  <a:chExt cx="1382650" cy="631598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03327" y="0"/>
                    <a:ext cx="977279" cy="605719"/>
                    <a:chOff x="267419" y="0"/>
                    <a:chExt cx="1285336" cy="534838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267419" y="0"/>
                      <a:ext cx="802257" cy="534838"/>
                      <a:chOff x="267419" y="0"/>
                      <a:chExt cx="802257" cy="534838"/>
                    </a:xfrm>
                  </p:grpSpPr>
                  <p:sp>
                    <p:nvSpPr>
                      <p:cNvPr id="28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419" y="17253"/>
                        <a:ext cx="293298" cy="2966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80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3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9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6378" y="0"/>
                        <a:ext cx="293298" cy="53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8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+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2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9457" y="17253"/>
                      <a:ext cx="293298" cy="2952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2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2974" y="25879"/>
                    <a:ext cx="223003" cy="6057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b="1">
                        <a:effectLst/>
                        <a:latin typeface="Times New Roman"/>
                        <a:ea typeface="Calibri"/>
                        <a:cs typeface="Times New Roman"/>
                      </a:rPr>
                      <a:t>=</a:t>
                    </a:r>
                    <a:endParaRPr lang="en-US" sz="1200">
                      <a:effectLst/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93882" y="414060"/>
                  <a:ext cx="129396" cy="156845"/>
                  <a:chOff x="155862" y="60480"/>
                  <a:chExt cx="129396" cy="157108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55862" y="60480"/>
                    <a:ext cx="0" cy="1571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16247" y="60480"/>
                    <a:ext cx="0" cy="1571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85258" y="60480"/>
                    <a:ext cx="0" cy="1571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784920" y="414060"/>
                <a:ext cx="60385" cy="156845"/>
                <a:chOff x="-86350" y="60480"/>
                <a:chExt cx="60385" cy="157108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-86350" y="60480"/>
                  <a:ext cx="0" cy="1571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-25965" y="60480"/>
                  <a:ext cx="0" cy="1571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 13"/>
            <p:cNvSpPr/>
            <p:nvPr/>
          </p:nvSpPr>
          <p:spPr>
            <a:xfrm>
              <a:off x="224287" y="353683"/>
              <a:ext cx="715992" cy="31034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64698"/>
            <a:ext cx="1831440" cy="103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96805"/>
            <a:ext cx="18183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89" y="3990975"/>
            <a:ext cx="1907452" cy="9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Addition Facts 0-9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Extensions of SMS </a:t>
            </a:r>
            <a:r>
              <a:rPr lang="en-US" sz="2800" dirty="0" smtClean="0"/>
              <a:t>(</a:t>
            </a:r>
            <a:r>
              <a:rPr lang="en-US" sz="2000" dirty="0" smtClean="0"/>
              <a:t>concrete level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/>
              <a:t>Standard: </a:t>
            </a:r>
            <a:r>
              <a:rPr lang="en-US" sz="2800" dirty="0" smtClean="0"/>
              <a:t>Understand meaning of equal sign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56039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49" y="4505325"/>
            <a:ext cx="488375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Strategic Math Series </a:t>
            </a:r>
            <a:br>
              <a:rPr lang="en-US" sz="3600" dirty="0" smtClean="0"/>
            </a:br>
            <a:r>
              <a:rPr lang="en-US" sz="3600" dirty="0" smtClean="0"/>
              <a:t>Addition and Subtraction Facts 0-9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Extensions of SMS </a:t>
            </a:r>
            <a:r>
              <a:rPr lang="en-US" sz="2800" dirty="0"/>
              <a:t>(</a:t>
            </a:r>
            <a:r>
              <a:rPr lang="en-US" sz="2400" dirty="0" smtClean="0"/>
              <a:t>concrete level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/>
              <a:t>Standard: </a:t>
            </a:r>
            <a:r>
              <a:rPr lang="en-US" sz="2800" dirty="0" smtClean="0"/>
              <a:t>Decompose numbers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741296"/>
            <a:ext cx="1752600" cy="271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42" y="3124200"/>
            <a:ext cx="1733022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95882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9" y="2895600"/>
            <a:ext cx="1984177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657600"/>
            <a:ext cx="216734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7" y="4419600"/>
            <a:ext cx="2196561" cy="71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8" y="5181600"/>
            <a:ext cx="268033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CRL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SIM_no KU 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SIM_no KU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KUCRL</Template>
  <TotalTime>1380</TotalTime>
  <Words>1020</Words>
  <Application>Microsoft Office PowerPoint</Application>
  <PresentationFormat>On-screen Show (4:3)</PresentationFormat>
  <Paragraphs>189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KUCRL</vt:lpstr>
      <vt:lpstr>Using and Extending the Strategic Math Series to Teach Rigorous Elementary Mathematics Standards </vt:lpstr>
      <vt:lpstr>Session Overview </vt:lpstr>
      <vt:lpstr>Strategic Math Series</vt:lpstr>
      <vt:lpstr>Guiding Principles</vt:lpstr>
      <vt:lpstr>Standards for Mathematical Practice</vt:lpstr>
      <vt:lpstr>Strategic Math Series  Addition and Subtraction Facts 0-9</vt:lpstr>
      <vt:lpstr>Strategic Math Series  Addition and Subtraction Facts 0-9</vt:lpstr>
      <vt:lpstr>Strategic Math Series  Addition Facts 0-9</vt:lpstr>
      <vt:lpstr>Strategic Math Series  Addition and Subtraction Facts 0-9</vt:lpstr>
      <vt:lpstr>Strategic Math Series  Addition and Subtraction Facts 0-9</vt:lpstr>
      <vt:lpstr>Strategic Math Series  Basic Facts </vt:lpstr>
      <vt:lpstr>Strategic Math Series  Place Value</vt:lpstr>
      <vt:lpstr>Strategic Math Series  Place Value</vt:lpstr>
      <vt:lpstr>Strategic Math Series  Place Value</vt:lpstr>
      <vt:lpstr>Strategic Math Series  Multiplication Facts 0-81</vt:lpstr>
      <vt:lpstr>Strategic Math Series  Addition with Regrouping </vt:lpstr>
      <vt:lpstr>Strategic Math Series  Addition with Regrouping </vt:lpstr>
      <vt:lpstr>Strategic Math Series  Addition with Regrouping</vt:lpstr>
      <vt:lpstr>Strategic Math Series  Addition with Regrouping </vt:lpstr>
      <vt:lpstr>Strategic Math Series  Addition with Regrouping </vt:lpstr>
      <vt:lpstr>Strategic Math Series  Subtraction with Regrouping </vt:lpstr>
      <vt:lpstr>Strategic Math Series  Subtraction with Regrouping </vt:lpstr>
      <vt:lpstr>Strategic Math Series  Subtraction with Regrouping</vt:lpstr>
      <vt:lpstr>Strategic Math Series  Subtraction with Regrouping </vt:lpstr>
      <vt:lpstr>Current CRA-SIM Multiplication With Regrouping Research</vt:lpstr>
      <vt:lpstr>CRA-SIM Multiplication With Regrouping (concrete)</vt:lpstr>
      <vt:lpstr>CRA-SIM Multiplication With Regrouping (representational)</vt:lpstr>
      <vt:lpstr>Multiplication With Regrouping </vt:lpstr>
      <vt:lpstr>Summary and Conclusions </vt:lpstr>
      <vt:lpstr>Questions?</vt:lpstr>
      <vt:lpstr>Please go to the link below to evaluate this session: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and Extending the Strategic Math Series to Teach Rigorous Elementary Mathematics Standards</dc:title>
  <dc:creator>\</dc:creator>
  <cp:lastModifiedBy>Margaret Flores</cp:lastModifiedBy>
  <cp:revision>67</cp:revision>
  <dcterms:created xsi:type="dcterms:W3CDTF">2015-06-22T19:46:48Z</dcterms:created>
  <dcterms:modified xsi:type="dcterms:W3CDTF">2015-07-16T18:45:12Z</dcterms:modified>
</cp:coreProperties>
</file>