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9"/>
  </p:notesMasterIdLst>
  <p:sldIdLst>
    <p:sldId id="256" r:id="rId2"/>
    <p:sldId id="265" r:id="rId3"/>
    <p:sldId id="270" r:id="rId4"/>
    <p:sldId id="271" r:id="rId5"/>
    <p:sldId id="272" r:id="rId6"/>
    <p:sldId id="273" r:id="rId7"/>
    <p:sldId id="302" r:id="rId8"/>
    <p:sldId id="275" r:id="rId9"/>
    <p:sldId id="282" r:id="rId10"/>
    <p:sldId id="283" r:id="rId11"/>
    <p:sldId id="288" r:id="rId12"/>
    <p:sldId id="289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9" r:id="rId39"/>
    <p:sldId id="330" r:id="rId40"/>
    <p:sldId id="331" r:id="rId41"/>
    <p:sldId id="332" r:id="rId42"/>
    <p:sldId id="333" r:id="rId43"/>
    <p:sldId id="334" r:id="rId44"/>
    <p:sldId id="335" r:id="rId45"/>
    <p:sldId id="336" r:id="rId46"/>
    <p:sldId id="337" r:id="rId47"/>
    <p:sldId id="338" r:id="rId4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6"/>
    <p:restoredTop sz="90945"/>
  </p:normalViewPr>
  <p:slideViewPr>
    <p:cSldViewPr>
      <p:cViewPr>
        <p:scale>
          <a:sx n="114" d="100"/>
          <a:sy n="114" d="100"/>
        </p:scale>
        <p:origin x="920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2824" y="-4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A3204C-1037-F94B-B60D-D5AAD292E7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8E0E27-9275-7E44-B9EF-22CA6CA6D6F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1CD83A2-B76B-7C49-9EC2-49C1CAAB892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8AF1272-186F-0A44-8897-29DA7B42DE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619E594-E210-EF45-9363-0A44415959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D6A8705-45F6-4743-AA9F-1F90CB4A4E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F9FEEC-137F-754E-A7E9-09399F2C15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546167-2903-764B-AC9E-E6B5D03A4C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D344E-3E1A-6943-8B6D-F0A0FC44BF3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831BB81-7D68-E645-A780-2EB7D5A1A0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6FCCCC-1F17-EB4C-99BA-9B25283EA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6248400" cy="4495800"/>
          </a:xfrm>
        </p:spPr>
        <p:txBody>
          <a:bodyPr/>
          <a:lstStyle/>
          <a:p>
            <a:r>
              <a:rPr lang="en-US" altLang="en-US" sz="1100" dirty="0"/>
              <a:t>Advance Organizer: In this overview, we will be talking about the Strategic</a:t>
            </a:r>
          </a:p>
          <a:p>
            <a:r>
              <a:rPr lang="en-US" altLang="en-US" sz="1100" dirty="0"/>
              <a:t> Instruction Model (SIM) which is based on the Strategies Instructional</a:t>
            </a:r>
          </a:p>
          <a:p>
            <a:r>
              <a:rPr lang="en-US" altLang="en-US" sz="1100" dirty="0"/>
              <a:t> Approach. The Strategies Instructional Approach. can be viewed as the</a:t>
            </a:r>
          </a:p>
          <a:p>
            <a:r>
              <a:rPr lang="en-US" altLang="en-US" sz="1100" dirty="0"/>
              <a:t> umbrella under which SIM as well as a number of other models have been </a:t>
            </a:r>
          </a:p>
          <a:p>
            <a:r>
              <a:rPr lang="en-US" altLang="en-US" sz="1100" dirty="0"/>
              <a:t>developed. </a:t>
            </a:r>
          </a:p>
          <a:p>
            <a:r>
              <a:rPr lang="en-US" altLang="en-US" sz="1100" dirty="0"/>
              <a:t>NOTE: You may wish to draw on a whiteboard, or chart) an umbrella with various</a:t>
            </a:r>
          </a:p>
          <a:p>
            <a:r>
              <a:rPr lang="en-US" altLang="en-US" sz="1100" dirty="0"/>
              <a:t> programs encompassed by this umbrella (if these programs are familiar in your</a:t>
            </a:r>
          </a:p>
          <a:p>
            <a:r>
              <a:rPr lang="en-US" altLang="en-US" sz="1100" dirty="0"/>
              <a:t> area). Some programs (other than SIM) based on the strategies instructional </a:t>
            </a:r>
          </a:p>
          <a:p>
            <a:r>
              <a:rPr lang="en-US" altLang="en-US" sz="1100" dirty="0"/>
              <a:t>approach. which you might include are: reciprocal teaching (AnnMarie </a:t>
            </a:r>
            <a:r>
              <a:rPr lang="en-US" altLang="en-US" sz="1100" dirty="0" err="1"/>
              <a:t>Palinscar</a:t>
            </a:r>
            <a:r>
              <a:rPr lang="en-US" altLang="en-US" sz="1100" dirty="0"/>
              <a:t>)</a:t>
            </a:r>
          </a:p>
          <a:p>
            <a:r>
              <a:rPr lang="en-US" altLang="en-US" sz="1100" dirty="0"/>
              <a:t>, Anita Archer's program, self monitoring program (John Lloyd), Meichenbaum’s</a:t>
            </a:r>
          </a:p>
          <a:p>
            <a:r>
              <a:rPr lang="en-US" altLang="en-US" sz="1100" dirty="0"/>
              <a:t> cognitive behavior modification, etc.  Based on the construct of the </a:t>
            </a:r>
          </a:p>
          <a:p>
            <a:r>
              <a:rPr lang="en-US" altLang="en-US" sz="1100" dirty="0"/>
              <a:t>strategies instructional approach which has just been presented, the University</a:t>
            </a:r>
          </a:p>
          <a:p>
            <a:r>
              <a:rPr lang="en-US" altLang="en-US" sz="1100" dirty="0"/>
              <a:t> of Kansas Center for Research on Learning has operationalized an approach</a:t>
            </a:r>
          </a:p>
          <a:p>
            <a:r>
              <a:rPr lang="en-US" altLang="en-US" sz="1100" dirty="0"/>
              <a:t> call the Strategic Instruction Model. Our goals for this session are to establish </a:t>
            </a:r>
          </a:p>
          <a:p>
            <a:r>
              <a:rPr lang="en-US" altLang="en-US" sz="1100" dirty="0"/>
              <a:t>a rationale for the SIM, explain the central concepts and components of the SIM, </a:t>
            </a:r>
          </a:p>
          <a:p>
            <a:r>
              <a:rPr lang="en-US" altLang="en-US" sz="1100" dirty="0"/>
              <a:t>and share results from implementation of SIM. The Strategic Instruction Model was</a:t>
            </a:r>
          </a:p>
          <a:p>
            <a:r>
              <a:rPr lang="en-US" altLang="en-US" sz="1100" dirty="0"/>
              <a:t> developed over the last 15 years at the University of Kansas Center for Research</a:t>
            </a:r>
          </a:p>
          <a:p>
            <a:r>
              <a:rPr lang="en-US" altLang="en-US" sz="1100" dirty="0"/>
              <a:t> on Learning; Institute for Research in Learning Disabilities. In looking at interventions for</a:t>
            </a:r>
          </a:p>
          <a:p>
            <a:r>
              <a:rPr lang="en-US" altLang="en-US" sz="1100" dirty="0"/>
              <a:t> low-achieving students, we must become aware of the demands of settings in which </a:t>
            </a:r>
          </a:p>
          <a:p>
            <a:r>
              <a:rPr lang="en-US" altLang="en-US" sz="1100" dirty="0"/>
              <a:t>adolescents must function as well as looking at the characteristics of those </a:t>
            </a:r>
          </a:p>
          <a:p>
            <a:r>
              <a:rPr lang="en-US" altLang="en-US" sz="1100" dirty="0"/>
              <a:t>low-achieving students. </a:t>
            </a:r>
          </a:p>
          <a:p>
            <a:r>
              <a:rPr lang="en-US" altLang="en-US" sz="1100" dirty="0"/>
              <a:t>r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relationship between the three types of knowledge can be illustrated</a:t>
            </a:r>
          </a:p>
          <a:p>
            <a:r>
              <a:rPr lang="en-US" dirty="0"/>
              <a:t> in this manner. </a:t>
            </a:r>
          </a:p>
          <a:p>
            <a:endParaRPr lang="en-US" dirty="0"/>
          </a:p>
          <a:p>
            <a:r>
              <a:rPr lang="en-US" dirty="0"/>
              <a:t>Here, the nature of the content defines the type of skills that are needed. </a:t>
            </a:r>
          </a:p>
          <a:p>
            <a:r>
              <a:rPr lang="en-US" dirty="0"/>
              <a:t>Strategies form the bridge between content and skills with the knowledge</a:t>
            </a:r>
          </a:p>
          <a:p>
            <a:r>
              <a:rPr lang="en-US" dirty="0"/>
              <a:t> of the appropriate approach for integrating content and skills. </a:t>
            </a:r>
          </a:p>
          <a:p>
            <a:r>
              <a:rPr lang="en-US" dirty="0"/>
              <a:t>One goal associated with SIM is to teach students how to become strategic, </a:t>
            </a:r>
          </a:p>
          <a:p>
            <a:r>
              <a:rPr lang="en-US" dirty="0"/>
              <a:t>thus assisting students in becoming more effective and efficient in applying</a:t>
            </a:r>
          </a:p>
          <a:p>
            <a:r>
              <a:rPr lang="en-US" dirty="0"/>
              <a:t> the skills they know to content, so they can meet the demands of the</a:t>
            </a:r>
          </a:p>
          <a:p>
            <a:r>
              <a:rPr lang="en-US" dirty="0"/>
              <a:t> settings in which they are expected to perform.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16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goal associated with SIM is to create an envi­ronment which</a:t>
            </a:r>
          </a:p>
          <a:p>
            <a:r>
              <a:rPr lang="en-US" dirty="0"/>
              <a:t> enhances learning. We can create a strategic environment by taking</a:t>
            </a:r>
          </a:p>
          <a:p>
            <a:r>
              <a:rPr lang="en-US" dirty="0"/>
              <a:t> some responsibility for prompting the student to learn </a:t>
            </a:r>
            <a:r>
              <a:rPr lang="en-US" dirty="0" err="1"/>
              <a:t>stategically</a:t>
            </a:r>
            <a:r>
              <a:rPr lang="en-US" dirty="0"/>
              <a:t> and for </a:t>
            </a:r>
          </a:p>
          <a:p>
            <a:r>
              <a:rPr lang="en-US" dirty="0"/>
              <a:t>delivering the content in a manner which facilitates </a:t>
            </a:r>
          </a:p>
          <a:p>
            <a:r>
              <a:rPr lang="en-US" dirty="0"/>
              <a:t>memory and understanding. </a:t>
            </a:r>
          </a:p>
          <a:p>
            <a:r>
              <a:rPr lang="en-US" dirty="0"/>
              <a:t>Therefore, our task is two-fold. </a:t>
            </a:r>
          </a:p>
          <a:p>
            <a:r>
              <a:rPr lang="en-US" dirty="0"/>
              <a:t>First, we Want to teach students strategies that will enable them to </a:t>
            </a:r>
          </a:p>
          <a:p>
            <a:r>
              <a:rPr lang="en-US" dirty="0"/>
              <a:t>apply skills to effectively and efficiently meet content leaning demands </a:t>
            </a:r>
          </a:p>
          <a:p>
            <a:r>
              <a:rPr lang="en-US" dirty="0"/>
              <a:t>Second, we want to create an environment across the school setting that will </a:t>
            </a:r>
          </a:p>
          <a:p>
            <a:r>
              <a:rPr lang="en-US" dirty="0"/>
              <a:t>facilitate strategy acquisition and generalization and compensate</a:t>
            </a:r>
          </a:p>
          <a:p>
            <a:r>
              <a:rPr lang="en-US" dirty="0"/>
              <a:t> for poor strategy knowledge when strategies have not </a:t>
            </a:r>
          </a:p>
          <a:p>
            <a:r>
              <a:rPr lang="en-US" dirty="0"/>
              <a:t>been mastered.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53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Therefore, the Strategic Instruction Model involves more than a set of</a:t>
            </a:r>
          </a:p>
          <a:p>
            <a:r>
              <a:rPr lang="en-US" dirty="0"/>
              <a:t>Strategies. It involves what we teach (strategies and how they use and </a:t>
            </a:r>
          </a:p>
          <a:p>
            <a:r>
              <a:rPr lang="en-US" dirty="0"/>
              <a:t>combine skills to gain content), the methods we use to teach these strategies,</a:t>
            </a:r>
          </a:p>
          <a:p>
            <a:r>
              <a:rPr lang="en-US" dirty="0"/>
              <a:t> and how we strategically organize the environment.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508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05307" y="4346620"/>
            <a:ext cx="5029200" cy="4114800"/>
          </a:xfrm>
        </p:spPr>
        <p:txBody>
          <a:bodyPr/>
          <a:lstStyle/>
          <a:p>
            <a:r>
              <a:rPr lang="en-US" dirty="0"/>
              <a:t>The goals to achieve this strategic learning supported by an environment</a:t>
            </a:r>
          </a:p>
          <a:p>
            <a:r>
              <a:rPr lang="en-US" dirty="0"/>
              <a:t> which promotes this learning arc based on four philosophical principles. </a:t>
            </a:r>
          </a:p>
          <a:p>
            <a:r>
              <a:rPr lang="en-US" dirty="0"/>
              <a:t>First, we strongly believe </a:t>
            </a:r>
            <a:r>
              <a:rPr lang="en-US" dirty="0" err="1"/>
              <a:t>thal</a:t>
            </a:r>
            <a:r>
              <a:rPr lang="en-US" dirty="0"/>
              <a:t> most adolescents can learn to function </a:t>
            </a:r>
          </a:p>
          <a:p>
            <a:r>
              <a:rPr lang="en-US" dirty="0"/>
              <a:t>independently in mainstream settings. Frequently, low expectations of LA</a:t>
            </a:r>
          </a:p>
          <a:p>
            <a:r>
              <a:rPr lang="en-US" dirty="0"/>
              <a:t> adolescents are communicated to them and result in low achievement. </a:t>
            </a:r>
          </a:p>
          <a:p>
            <a:r>
              <a:rPr lang="en-US" dirty="0"/>
              <a:t>However, data indicate that they can learn to function independently. </a:t>
            </a:r>
          </a:p>
          <a:p>
            <a:r>
              <a:rPr lang="en-US" dirty="0"/>
              <a:t>Second, in this approach, the role of the support-class teacher</a:t>
            </a:r>
          </a:p>
          <a:p>
            <a:r>
              <a:rPr lang="en-US" dirty="0"/>
              <a:t> is to teach students those strategies that will prepare them to function independently.</a:t>
            </a:r>
          </a:p>
          <a:p>
            <a:r>
              <a:rPr lang="en-US" dirty="0"/>
              <a:t>Traditionally in these settings, we have used programs which result in </a:t>
            </a:r>
          </a:p>
          <a:p>
            <a:r>
              <a:rPr lang="en-US" dirty="0"/>
              <a:t>dependent behavior, and we fail to prepare students to function independently. </a:t>
            </a:r>
          </a:p>
          <a:p>
            <a:r>
              <a:rPr lang="en-US" dirty="0"/>
              <a:t>The focus of the support class is Independent functioning . </a:t>
            </a:r>
          </a:p>
          <a:p>
            <a:r>
              <a:rPr lang="en-US" dirty="0"/>
              <a:t>Third, the content teacher, whole role is to deliver content, should also include</a:t>
            </a:r>
          </a:p>
          <a:p>
            <a:r>
              <a:rPr lang="en-US" dirty="0"/>
              <a:t> effective delivery of that content to enable students to understand and remember it. </a:t>
            </a:r>
          </a:p>
          <a:p>
            <a:r>
              <a:rPr lang="en-US" dirty="0"/>
              <a:t>Fourth, we believe students should have a voice in what they learn and how </a:t>
            </a:r>
          </a:p>
          <a:p>
            <a:r>
              <a:rPr lang="en-US" dirty="0"/>
              <a:t>Fast they  to learn these strategies. Student involvement and participation is </a:t>
            </a:r>
          </a:p>
          <a:p>
            <a:r>
              <a:rPr lang="en-US" dirty="0"/>
              <a:t>an important part of learning; without their involvement and participation,</a:t>
            </a:r>
          </a:p>
          <a:p>
            <a:r>
              <a:rPr lang="en-US" dirty="0"/>
              <a:t> little learning is likely to occur.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653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 is operationalized in three components which reflect the philosophical </a:t>
            </a:r>
          </a:p>
          <a:p>
            <a:r>
              <a:rPr lang="en-US" dirty="0"/>
              <a:t>principles just presented.  It includes a strategic curriculum, what is taught, </a:t>
            </a:r>
          </a:p>
          <a:p>
            <a:r>
              <a:rPr lang="en-US" dirty="0"/>
              <a:t>strategic instruction, how it is taught, and strategic environment,</a:t>
            </a:r>
          </a:p>
          <a:p>
            <a:r>
              <a:rPr lang="en-US" dirty="0"/>
              <a:t> how the environment is arranged to enhance strategic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127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 is based on these common characteristics.  It was developed with</a:t>
            </a:r>
          </a:p>
          <a:p>
            <a:r>
              <a:rPr lang="en-US" dirty="0"/>
              <a:t> the idea that most useful information is that which will generalize across </a:t>
            </a:r>
          </a:p>
          <a:p>
            <a:r>
              <a:rPr lang="en-US" dirty="0"/>
              <a:t>Settings.  It directly relates to the demands that adolescents face in </a:t>
            </a:r>
          </a:p>
          <a:p>
            <a:r>
              <a:rPr lang="en-US" dirty="0"/>
              <a:t>many settings.  It is not isolated training focused on learning a strategy. </a:t>
            </a:r>
          </a:p>
          <a:p>
            <a:r>
              <a:rPr lang="en-US" dirty="0"/>
              <a:t> Instead it focuses on teaching students to use strategies and procedures </a:t>
            </a:r>
          </a:p>
          <a:p>
            <a:r>
              <a:rPr lang="en-US" dirty="0"/>
              <a:t>that are useful in solving problems and that are meaningful to them in </a:t>
            </a:r>
          </a:p>
          <a:p>
            <a:r>
              <a:rPr lang="en-US" dirty="0"/>
              <a:t>meeting task demands.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971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Strategic Curriculum Component consists of four types of strategies</a:t>
            </a:r>
          </a:p>
          <a:p>
            <a:r>
              <a:rPr lang="en-US" dirty="0"/>
              <a:t> consistent with the setting or environ­mental demands and the characteristics</a:t>
            </a:r>
          </a:p>
          <a:p>
            <a:r>
              <a:rPr lang="en-US" dirty="0"/>
              <a:t> of students pre­sented earlier, and it relates to the interaction between the </a:t>
            </a:r>
          </a:p>
          <a:p>
            <a:r>
              <a:rPr lang="en-US" dirty="0"/>
              <a:t>individual and the environment by including strategies in those areas where</a:t>
            </a:r>
          </a:p>
          <a:p>
            <a:r>
              <a:rPr lang="en-US" dirty="0"/>
              <a:t>mismatches between student character­istics and environmental </a:t>
            </a:r>
          </a:p>
          <a:p>
            <a:r>
              <a:rPr lang="en-US" dirty="0"/>
              <a:t>demands often occur.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376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strategies focus on how students acquire information, for example, </a:t>
            </a:r>
          </a:p>
          <a:p>
            <a:r>
              <a:rPr lang="en-US" dirty="0"/>
              <a:t>textbook or lecture, store that information for later use (notes, memory), and </a:t>
            </a:r>
          </a:p>
          <a:p>
            <a:r>
              <a:rPr lang="en-US" dirty="0"/>
              <a:t>demonstrate their competence (testing, discussion).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479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example of a learning strategy is the Error Monitoring Strategy, a strategy </a:t>
            </a:r>
          </a:p>
          <a:p>
            <a:r>
              <a:rPr lang="en-US" dirty="0"/>
              <a:t>in the Expression Strand. This strategy focuses on enabling students to meet </a:t>
            </a:r>
          </a:p>
          <a:p>
            <a:r>
              <a:rPr lang="en-US" dirty="0"/>
              <a:t>the demand related to producing written products which are as free of errors as </a:t>
            </a:r>
          </a:p>
          <a:p>
            <a:r>
              <a:rPr lang="en-US" dirty="0"/>
              <a:t>possible. </a:t>
            </a:r>
          </a:p>
          <a:p>
            <a:r>
              <a:rPr lang="en-US" dirty="0"/>
              <a:t>This is remembering system for the Error Monitoring Strategy. In addition to </a:t>
            </a:r>
          </a:p>
          <a:p>
            <a:r>
              <a:rPr lang="en-US" dirty="0"/>
              <a:t>this remembering system, students also learn how. when, where and why to</a:t>
            </a:r>
          </a:p>
          <a:p>
            <a:r>
              <a:rPr lang="en-US" dirty="0"/>
              <a:t> apply these steps in meeting the task demand related to producing error</a:t>
            </a:r>
          </a:p>
          <a:p>
            <a:r>
              <a:rPr lang="en-US" dirty="0"/>
              <a:t>free written products. </a:t>
            </a:r>
          </a:p>
          <a:p>
            <a:r>
              <a:rPr lang="en-US" dirty="0"/>
              <a:t>This strategy requires students use skills related to capitalization, overall</a:t>
            </a:r>
          </a:p>
          <a:p>
            <a:r>
              <a:rPr lang="en-US" dirty="0"/>
              <a:t> appearance(keeping straight margin,, proper formation and spacing of</a:t>
            </a:r>
          </a:p>
          <a:p>
            <a:r>
              <a:rPr lang="en-US" dirty="0"/>
              <a:t> letters and words, etc.). punctuation. and spelling.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476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second type of strategies are the Social Skills Strate­gies which focus on</a:t>
            </a:r>
          </a:p>
          <a:p>
            <a:r>
              <a:rPr lang="en-US" dirty="0"/>
              <a:t> strategies for interactions with others and for decision making within social </a:t>
            </a:r>
          </a:p>
          <a:p>
            <a:r>
              <a:rPr lang="en-US" dirty="0"/>
              <a:t>situations. Strate­gies relate to the areas of conversation (e.g., greeting.</a:t>
            </a:r>
          </a:p>
          <a:p>
            <a:r>
              <a:rPr lang="en-US" dirty="0"/>
              <a:t> asking and answering questions), friendship (e.g., initiat­ing an activity like </a:t>
            </a:r>
          </a:p>
          <a:p>
            <a:r>
              <a:rPr lang="en-US" dirty="0"/>
              <a:t>going to a game with someone). getting along (e.g., giving and accepting</a:t>
            </a:r>
          </a:p>
          <a:p>
            <a:r>
              <a:rPr lang="en-US" dirty="0"/>
              <a:t> criticism). and problem-solving (e.g., negotiation).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252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dirty="0"/>
              <a:t>The major demands and expectations placed on adolescents in school and</a:t>
            </a:r>
          </a:p>
          <a:p>
            <a:r>
              <a:rPr lang="en-US" dirty="0"/>
              <a:t> out-of-school are summarized here. The academic demands that students</a:t>
            </a:r>
          </a:p>
          <a:p>
            <a:r>
              <a:rPr lang="en-US" dirty="0"/>
              <a:t> must face are what you might expect. Students have to read, listen and</a:t>
            </a:r>
          </a:p>
          <a:p>
            <a:r>
              <a:rPr lang="en-US" dirty="0"/>
              <a:t> take notes, take and pass tests, and write. Socially, individuals must follow </a:t>
            </a:r>
          </a:p>
          <a:p>
            <a:r>
              <a:rPr lang="en-US" dirty="0"/>
              <a:t>rules, participate, and interact appropriately in a variety of social situations. </a:t>
            </a:r>
          </a:p>
          <a:p>
            <a:r>
              <a:rPr lang="en-US" dirty="0"/>
              <a:t>Motivation is often inferred by how will individuals respond to demands</a:t>
            </a:r>
          </a:p>
          <a:p>
            <a:r>
              <a:rPr lang="en-US" dirty="0"/>
              <a:t> that require them to complete tasks, set and work toward goals, and expend </a:t>
            </a:r>
          </a:p>
          <a:p>
            <a:r>
              <a:rPr lang="en-US" dirty="0"/>
              <a:t>appropriate levels of effort to complete tasks and reach goals. The term</a:t>
            </a:r>
          </a:p>
          <a:p>
            <a:r>
              <a:rPr lang="en-US" dirty="0"/>
              <a:t> "executive functioning" is often used synonymously with the term</a:t>
            </a:r>
          </a:p>
          <a:p>
            <a:r>
              <a:rPr lang="en-US" dirty="0"/>
              <a:t> metacognitive functioning, which means an individual's ability to reflect and think </a:t>
            </a:r>
          </a:p>
          <a:p>
            <a:r>
              <a:rPr lang="en-US" dirty="0"/>
              <a:t>about his or her thinking processes and to make decisions about their use.</a:t>
            </a:r>
          </a:p>
          <a:p>
            <a:r>
              <a:rPr lang="en-US" dirty="0"/>
              <a:t> "Executive functioning" demands are closely related to the idea that students </a:t>
            </a:r>
          </a:p>
          <a:p>
            <a:r>
              <a:rPr lang="en-US" dirty="0"/>
              <a:t>should be able to independently solve problems across situations based </a:t>
            </a:r>
          </a:p>
          <a:p>
            <a:r>
              <a:rPr lang="en-US" dirty="0"/>
              <a:t>on prior learning, i.e., generalize their use of skills and strategies to a variety </a:t>
            </a:r>
          </a:p>
          <a:p>
            <a:r>
              <a:rPr lang="en-US" dirty="0"/>
              <a:t>of situations, monitor their use of these skills and strategies, and evaluate this use. </a:t>
            </a:r>
          </a:p>
          <a:p>
            <a:r>
              <a:rPr lang="en-US" dirty="0"/>
              <a:t>I n general, there appears to be a clear set of demands that students must</a:t>
            </a:r>
          </a:p>
          <a:p>
            <a:r>
              <a:rPr lang="en-US" dirty="0"/>
              <a:t> face that need to be considered in developing and implementing interventions</a:t>
            </a:r>
          </a:p>
          <a:p>
            <a:r>
              <a:rPr lang="en-US" dirty="0"/>
              <a:t> that will promote student success.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7600" y="9296400"/>
            <a:ext cx="2971800" cy="457200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fld id="{25F9FEEC-137F-754E-A7E9-09399F2C156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6427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third type of strategies is Motivation Strategies which include components</a:t>
            </a:r>
          </a:p>
          <a:p>
            <a:r>
              <a:rPr lang="en-US" dirty="0"/>
              <a:t> focusing on setting working toward and monitoring goals. Strategies </a:t>
            </a:r>
          </a:p>
          <a:p>
            <a:r>
              <a:rPr lang="en-US" dirty="0"/>
              <a:t>that enable students to set, monitor, and attain goals related to important</a:t>
            </a:r>
          </a:p>
          <a:p>
            <a:r>
              <a:rPr lang="en-US" dirty="0"/>
              <a:t> areas of his life and then communicate these goals to others are included.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140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fourth type of strategies, Executive Strategies, is de­signed to teach</a:t>
            </a:r>
          </a:p>
          <a:p>
            <a:r>
              <a:rPr lang="en-US" dirty="0"/>
              <a:t> the student how to independently design their own strategies to solve</a:t>
            </a:r>
          </a:p>
          <a:p>
            <a:r>
              <a:rPr lang="en-US" dirty="0"/>
              <a:t> problems and generalize learning. One aspect of Executive Strategies involves</a:t>
            </a:r>
          </a:p>
          <a:p>
            <a:r>
              <a:rPr lang="en-US" dirty="0"/>
              <a:t> knowing how to select the appropriate Strategy (from those an. individual knows) </a:t>
            </a:r>
          </a:p>
          <a:p>
            <a:r>
              <a:rPr lang="en-US" dirty="0"/>
              <a:t>to use in a specific situation. In addition. individuals may adapt these known </a:t>
            </a:r>
          </a:p>
          <a:p>
            <a:r>
              <a:rPr lang="en-US" dirty="0"/>
              <a:t>strategies, or they may develop new ones. Ultimately, students must know how</a:t>
            </a:r>
          </a:p>
          <a:p>
            <a:r>
              <a:rPr lang="en-US" dirty="0"/>
              <a:t> to apply the strategies whether they are newly­ developed strategies or</a:t>
            </a:r>
          </a:p>
          <a:p>
            <a:r>
              <a:rPr lang="en-US" dirty="0"/>
              <a:t> previously-learned strategies.</a:t>
            </a:r>
          </a:p>
          <a:p>
            <a:r>
              <a:rPr lang="en-US" dirty="0"/>
              <a:t>Some procedures related to the selection of appropriate strategies, adaptation</a:t>
            </a:r>
          </a:p>
          <a:p>
            <a:r>
              <a:rPr lang="en-US" dirty="0"/>
              <a:t> and application are included in all strategies as they are taught. </a:t>
            </a:r>
          </a:p>
          <a:p>
            <a:r>
              <a:rPr lang="en-US" dirty="0"/>
              <a:t>Executive strategies related to developing new strategies are taught to </a:t>
            </a:r>
          </a:p>
          <a:p>
            <a:r>
              <a:rPr lang="en-US" dirty="0"/>
              <a:t>students after they have mastered use of several learning strategies.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8192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second component of SIM is Strategic Instruction, or the methods that </a:t>
            </a:r>
          </a:p>
          <a:p>
            <a:r>
              <a:rPr lang="en-US" dirty="0"/>
              <a:t>can be effectively used to teach the strategies, as well as to teach </a:t>
            </a:r>
          </a:p>
          <a:p>
            <a:r>
              <a:rPr lang="en-US" dirty="0"/>
              <a:t>content in a strategic manner.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9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Strategic instruction is characterized in these ways: </a:t>
            </a:r>
          </a:p>
          <a:p>
            <a:r>
              <a:rPr lang="en-US" dirty="0"/>
              <a:t>First. explanations are presented related to what to do and how to think </a:t>
            </a:r>
          </a:p>
          <a:p>
            <a:r>
              <a:rPr lang="en-US" dirty="0"/>
              <a:t>in each step of a strategy. Not only is the set of steps presented, but information</a:t>
            </a:r>
          </a:p>
          <a:p>
            <a:r>
              <a:rPr lang="en-US" dirty="0"/>
              <a:t> on how, when, where, and why to use those steps is included. </a:t>
            </a:r>
          </a:p>
          <a:p>
            <a:r>
              <a:rPr lang="en-US" dirty="0"/>
              <a:t>Second, strategies instruction includes procedures within the instructional </a:t>
            </a:r>
          </a:p>
          <a:p>
            <a:r>
              <a:rPr lang="en-US" dirty="0"/>
              <a:t>process to account for student's lack of strategies, such as teacher use of </a:t>
            </a:r>
          </a:p>
          <a:p>
            <a:r>
              <a:rPr lang="en-US" dirty="0"/>
              <a:t>devices which facilitate student memory and understanding of content and </a:t>
            </a:r>
          </a:p>
          <a:p>
            <a:r>
              <a:rPr lang="en-US" dirty="0"/>
              <a:t>strate­gies. Third, the instructional procedures follow the stages of learning</a:t>
            </a:r>
          </a:p>
          <a:p>
            <a:r>
              <a:rPr lang="en-US" dirty="0"/>
              <a:t> which students go through-acquisition, profi­ciency of use, mastery, and </a:t>
            </a:r>
          </a:p>
          <a:p>
            <a:r>
              <a:rPr lang="en-US" dirty="0"/>
              <a:t>generalization. Fourth, strategic instruction imbeds the best of what we know</a:t>
            </a:r>
          </a:p>
          <a:p>
            <a:r>
              <a:rPr lang="en-US" dirty="0"/>
              <a:t> about teaching: it incorporates effective teaching techniques, such as advanced</a:t>
            </a:r>
          </a:p>
          <a:p>
            <a:r>
              <a:rPr lang="en-US" dirty="0"/>
              <a:t> organizers, giving specific feedback, and maintaining the intensity of instruction.</a:t>
            </a:r>
          </a:p>
          <a:p>
            <a:r>
              <a:rPr lang="en-US" dirty="0"/>
              <a:t>Fifth, an important part of strategic instruction is an ongoing interaction between</a:t>
            </a:r>
          </a:p>
          <a:p>
            <a:r>
              <a:rPr lang="en-US" dirty="0"/>
              <a:t> the teacher and the student as well as the student's active involvement in </a:t>
            </a:r>
          </a:p>
          <a:p>
            <a:r>
              <a:rPr lang="en-US" dirty="0"/>
              <a:t>instruction. </a:t>
            </a:r>
          </a:p>
          <a:p>
            <a:r>
              <a:rPr lang="en-US" dirty="0"/>
              <a:t>Sixth, the major emphasis of strategic instruction is to tum the strategy </a:t>
            </a:r>
          </a:p>
          <a:p>
            <a:r>
              <a:rPr lang="en-US" dirty="0"/>
              <a:t>over to the students so they can perform independently without continuing </a:t>
            </a:r>
          </a:p>
          <a:p>
            <a:r>
              <a:rPr lang="en-US" dirty="0"/>
              <a:t>teacher mediation.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070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Strategic instruction consists of four types of </a:t>
            </a:r>
            <a:r>
              <a:rPr lang="en-US" dirty="0" err="1"/>
              <a:t>teachlng</a:t>
            </a:r>
            <a:r>
              <a:rPr lang="en-US" dirty="0"/>
              <a:t> procedures which</a:t>
            </a:r>
          </a:p>
          <a:p>
            <a:r>
              <a:rPr lang="en-US" dirty="0"/>
              <a:t> facilitate student learning of strategies as well as student learning of</a:t>
            </a:r>
          </a:p>
          <a:p>
            <a:r>
              <a:rPr lang="en-US" dirty="0"/>
              <a:t> content acquisition, generalization, strategic teaching </a:t>
            </a:r>
          </a:p>
          <a:p>
            <a:r>
              <a:rPr lang="en-US" dirty="0"/>
              <a:t>behaviors, and content enhancement procedures 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3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Acquisition provides teachers with a sequence of steps for teaching </a:t>
            </a:r>
          </a:p>
          <a:p>
            <a:r>
              <a:rPr lang="en-US" dirty="0"/>
              <a:t>strategies to mastery--from initial acquisition to proficient use of the</a:t>
            </a:r>
          </a:p>
          <a:p>
            <a:r>
              <a:rPr lang="en-US" dirty="0"/>
              <a:t> strategy.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044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provides teachers with a sequenced set of steps for teaching </a:t>
            </a:r>
          </a:p>
          <a:p>
            <a:r>
              <a:rPr lang="en-US" dirty="0"/>
              <a:t>and ensuring transfer of newly acquired strategies to other settings and situations. </a:t>
            </a:r>
          </a:p>
          <a:p>
            <a:r>
              <a:rPr lang="en-US" dirty="0"/>
              <a:t> To do this, they first orient students to situation in which they can use the newly </a:t>
            </a:r>
          </a:p>
          <a:p>
            <a:r>
              <a:rPr lang="en-US" dirty="0"/>
              <a:t>learned strategy and then activate use of the strategy by making assignments </a:t>
            </a:r>
          </a:p>
          <a:p>
            <a:r>
              <a:rPr lang="en-US" dirty="0"/>
              <a:t>for use outside the classroom and asking students to report about this use.  </a:t>
            </a:r>
          </a:p>
          <a:p>
            <a:r>
              <a:rPr lang="en-US" dirty="0"/>
              <a:t>Students also discuss how the strategy might be modified or adapted to respond</a:t>
            </a:r>
          </a:p>
          <a:p>
            <a:r>
              <a:rPr lang="en-US" dirty="0"/>
              <a:t> to other task demands.  Discussions of adaptations occur after the student </a:t>
            </a:r>
          </a:p>
          <a:p>
            <a:r>
              <a:rPr lang="en-US" dirty="0"/>
              <a:t>has mastered use of the strategy as it was written and researched.  </a:t>
            </a:r>
          </a:p>
          <a:p>
            <a:r>
              <a:rPr lang="en-US" dirty="0"/>
              <a:t>In addition, procedures are included for periodic checks, called maintenance </a:t>
            </a:r>
          </a:p>
          <a:p>
            <a:r>
              <a:rPr lang="en-US" dirty="0"/>
              <a:t>probes to ensure that students use of the strategy and implementation of the </a:t>
            </a:r>
          </a:p>
          <a:p>
            <a:r>
              <a:rPr lang="en-US" dirty="0"/>
              <a:t>strategy steps is maintained.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4566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Strategic Teaching Behaviors are those effective teaching behaviors that</a:t>
            </a:r>
          </a:p>
          <a:p>
            <a:r>
              <a:rPr lang="en-US" dirty="0"/>
              <a:t> should be infused throughout all phases of strategies instruction to promote </a:t>
            </a:r>
          </a:p>
          <a:p>
            <a:r>
              <a:rPr lang="en-US" dirty="0"/>
              <a:t>learning by low-achieving students. Strategies instruction is most effective </a:t>
            </a:r>
          </a:p>
          <a:p>
            <a:r>
              <a:rPr lang="en-US" dirty="0"/>
              <a:t>when teachers require performance, react to student performance by evaluating</a:t>
            </a:r>
          </a:p>
          <a:p>
            <a:r>
              <a:rPr lang="en-US" dirty="0"/>
              <a:t> progress and providing feedback daily, are organized in delivering instruction</a:t>
            </a:r>
          </a:p>
          <a:p>
            <a:r>
              <a:rPr lang="en-US" dirty="0"/>
              <a:t> and communicate this organization to students by using advance and post </a:t>
            </a:r>
          </a:p>
          <a:p>
            <a:r>
              <a:rPr lang="en-US" dirty="0"/>
              <a:t>organizers, monitor instruction and student performance, inform students of </a:t>
            </a:r>
          </a:p>
          <a:p>
            <a:r>
              <a:rPr lang="en-US" dirty="0"/>
              <a:t>important concepts and expected student behavior, incorporate "sizzle”</a:t>
            </a:r>
          </a:p>
          <a:p>
            <a:r>
              <a:rPr lang="en-US" dirty="0"/>
              <a:t> or Interest in their instruction, and enhance the instruction with techniques </a:t>
            </a:r>
          </a:p>
          <a:p>
            <a:r>
              <a:rPr lang="en-US" dirty="0"/>
              <a:t>which facilitate understanding and memory. </a:t>
            </a:r>
          </a:p>
          <a:p>
            <a:r>
              <a:rPr lang="en-US" dirty="0"/>
              <a:t>(Note: These strategic teaching behaviors have been called "Critical </a:t>
            </a:r>
          </a:p>
          <a:p>
            <a:r>
              <a:rPr lang="en-US" dirty="0"/>
              <a:t>Teaching Behaviors" in the past For reference, see the definitions and </a:t>
            </a:r>
          </a:p>
          <a:p>
            <a:r>
              <a:rPr lang="en-US" dirty="0"/>
              <a:t>examples of Strategic Teaching Behaviors in the SIM Guidelines for </a:t>
            </a:r>
          </a:p>
          <a:p>
            <a:r>
              <a:rPr lang="en-US" dirty="0"/>
              <a:t>Implemen­tation section.)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0140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fourth type of instructional procedures, Content En­hancement Procedures,</a:t>
            </a:r>
          </a:p>
          <a:p>
            <a:r>
              <a:rPr lang="en-US" dirty="0"/>
              <a:t> are routines and devices for deliv­ering content information in such a way that</a:t>
            </a:r>
          </a:p>
          <a:p>
            <a:r>
              <a:rPr lang="en-US" dirty="0"/>
              <a:t> students more easily understand and remember that information. For </a:t>
            </a:r>
          </a:p>
          <a:p>
            <a:r>
              <a:rPr lang="en-US" dirty="0"/>
              <a:t>example, a teacher might use an organizer to alert students to important</a:t>
            </a:r>
          </a:p>
          <a:p>
            <a:r>
              <a:rPr lang="en-US" dirty="0"/>
              <a:t> information that will be presented (or that has been presented). thus giving</a:t>
            </a:r>
          </a:p>
          <a:p>
            <a:r>
              <a:rPr lang="en-US" dirty="0"/>
              <a:t> students a framework for the information which follows. Or, a teacher might</a:t>
            </a:r>
          </a:p>
          <a:p>
            <a:r>
              <a:rPr lang="en-US" dirty="0"/>
              <a:t> present specific content and then assist students in developing a visual image</a:t>
            </a:r>
          </a:p>
          <a:p>
            <a:r>
              <a:rPr lang="en-US" dirty="0"/>
              <a:t> or a mnemonic device to enable them to remember that information. </a:t>
            </a:r>
          </a:p>
          <a:p>
            <a:r>
              <a:rPr lang="en-US" dirty="0"/>
              <a:t>The teacher should plan how the content which she or he will be presenting </a:t>
            </a:r>
          </a:p>
          <a:p>
            <a:r>
              <a:rPr lang="en-US" dirty="0"/>
              <a:t>can be enhanced to facilitate under­standing and memory by using content</a:t>
            </a:r>
          </a:p>
          <a:p>
            <a:r>
              <a:rPr lang="en-US" dirty="0"/>
              <a:t>Enhancement devices and routines. An example of an enhancement </a:t>
            </a:r>
          </a:p>
          <a:p>
            <a:r>
              <a:rPr lang="en-US" dirty="0"/>
              <a:t>routine is a method for providing an overview of a unit of instruction which builds</a:t>
            </a:r>
          </a:p>
          <a:p>
            <a:r>
              <a:rPr lang="en-US" dirty="0"/>
              <a:t> a framework for later learning. An example of an enhancement device is the </a:t>
            </a:r>
          </a:p>
          <a:p>
            <a:r>
              <a:rPr lang="en-US" dirty="0"/>
              <a:t>use of an analogy which pairs something familiar with new learning.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9929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third component of the Strategies Intervention Model is the Strategic</a:t>
            </a:r>
          </a:p>
          <a:p>
            <a:r>
              <a:rPr lang="en-US" dirty="0"/>
              <a:t> environment which focuses on the man­agement and organization of </a:t>
            </a:r>
          </a:p>
          <a:p>
            <a:r>
              <a:rPr lang="en-US" dirty="0"/>
              <a:t>educational settings, pro­grams, and resources to effectively promote and</a:t>
            </a:r>
          </a:p>
          <a:p>
            <a:r>
              <a:rPr lang="en-US" dirty="0"/>
              <a:t> prompt strategic learning and performance.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07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However, on the flip side, we also need to examine student characteristics</a:t>
            </a:r>
          </a:p>
          <a:p>
            <a:r>
              <a:rPr lang="en-US" sz="1100" dirty="0"/>
              <a:t> that are manifested across these same four categories of demands.</a:t>
            </a:r>
          </a:p>
          <a:p>
            <a:r>
              <a:rPr lang="en-US" sz="1100" dirty="0"/>
              <a:t> Ultimately, the mismatch between the demands of the setting and the </a:t>
            </a:r>
          </a:p>
          <a:p>
            <a:r>
              <a:rPr lang="en-US" sz="1100" dirty="0"/>
              <a:t>characteristics of the individual will determine the most appropriate type</a:t>
            </a:r>
          </a:p>
          <a:p>
            <a:r>
              <a:rPr lang="en-US" sz="1100" dirty="0"/>
              <a:t> of intervention which will bring about efficient and effective behavior. </a:t>
            </a:r>
          </a:p>
          <a:p>
            <a:r>
              <a:rPr lang="en-US" sz="1100" dirty="0"/>
              <a:t>(NOTE: LA stands for low-achieving or low achievers.) </a:t>
            </a:r>
          </a:p>
          <a:p>
            <a:r>
              <a:rPr lang="en-US" sz="1100" dirty="0"/>
              <a:t>In academic areas, LA students appear to plateau at 4th to 5th grade</a:t>
            </a:r>
          </a:p>
          <a:p>
            <a:r>
              <a:rPr lang="en-US" sz="1100" dirty="0"/>
              <a:t> level in reading and writing and at 6th grade in math when they are in</a:t>
            </a:r>
          </a:p>
          <a:p>
            <a:r>
              <a:rPr lang="en-US" sz="1100" dirty="0"/>
              <a:t> the 10th, 11th, and 12th grades. In addition, LA's have difficulty attacking</a:t>
            </a:r>
          </a:p>
          <a:p>
            <a:r>
              <a:rPr lang="en-US" sz="1100" dirty="0"/>
              <a:t> and completing tasks and organizing information for learning. </a:t>
            </a:r>
          </a:p>
          <a:p>
            <a:r>
              <a:rPr lang="en-US" sz="1100" dirty="0"/>
              <a:t>In the social realm, many LA's have difficulties. Often they do not use </a:t>
            </a:r>
          </a:p>
          <a:p>
            <a:r>
              <a:rPr lang="en-US" sz="1100" dirty="0"/>
              <a:t>appropriate social skills, and when they do know them, they may not</a:t>
            </a:r>
          </a:p>
          <a:p>
            <a:r>
              <a:rPr lang="en-US" sz="1100" dirty="0"/>
              <a:t> identify opportunities to use them to their social advantage. </a:t>
            </a:r>
          </a:p>
          <a:p>
            <a:r>
              <a:rPr lang="en-US" sz="1100" dirty="0"/>
              <a:t>LA students who have learned new skills often fail to attribute their </a:t>
            </a:r>
          </a:p>
          <a:p>
            <a:r>
              <a:rPr lang="en-US" sz="1100" dirty="0"/>
              <a:t>successes to use of these skills. In effect, they do not see the relationship</a:t>
            </a:r>
          </a:p>
          <a:p>
            <a:r>
              <a:rPr lang="en-US" sz="1100" dirty="0"/>
              <a:t> between learning and success or the importance of establishing goals. </a:t>
            </a:r>
          </a:p>
          <a:p>
            <a:r>
              <a:rPr lang="en-US" sz="1100" dirty="0"/>
              <a:t>n higher-order thinking, LA's have difficulty transferring </a:t>
            </a:r>
          </a:p>
          <a:p>
            <a:r>
              <a:rPr lang="en-US" sz="1100" dirty="0"/>
              <a:t>or generalizing learning to new situations and tasks, and </a:t>
            </a:r>
          </a:p>
          <a:p>
            <a:r>
              <a:rPr lang="en-US" sz="1100" dirty="0"/>
              <a:t>hey frequently fail to use their knowledge,, resources, and experience </a:t>
            </a:r>
          </a:p>
          <a:p>
            <a:r>
              <a:rPr lang="en-US" sz="1100" dirty="0"/>
              <a:t>to solve problems or learn new tasks.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2726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SIM has developed. KUCRL has turned its attention to the conditions surrounding</a:t>
            </a:r>
          </a:p>
          <a:p>
            <a:r>
              <a:rPr lang="en-US" dirty="0"/>
              <a:t> the at-risk students in !he support classroom, the content classroom, and</a:t>
            </a:r>
          </a:p>
          <a:p>
            <a:r>
              <a:rPr lang="en-US" dirty="0"/>
              <a:t> other settings which should be present if maximum learning is to take place. </a:t>
            </a:r>
          </a:p>
          <a:p>
            <a:r>
              <a:rPr lang="en-US" dirty="0"/>
              <a:t>To create the optimal strategic: environment, !he following characteristics are</a:t>
            </a:r>
          </a:p>
          <a:p>
            <a:r>
              <a:rPr lang="en-US" dirty="0"/>
              <a:t> necessary. First. a team approach is critical to addressing !he difficul­ties</a:t>
            </a:r>
          </a:p>
          <a:p>
            <a:r>
              <a:rPr lang="en-US" dirty="0"/>
              <a:t> experienced by low-achieving students--a team at school, between home and </a:t>
            </a:r>
          </a:p>
          <a:p>
            <a:r>
              <a:rPr lang="en-US" dirty="0"/>
              <a:t>school. and even between !he school, home, and community agencies. </a:t>
            </a:r>
          </a:p>
          <a:p>
            <a:r>
              <a:rPr lang="en-US" dirty="0"/>
              <a:t>Second. the strategic environment is organized to enable teachers and</a:t>
            </a:r>
          </a:p>
          <a:p>
            <a:r>
              <a:rPr lang="en-US" dirty="0"/>
              <a:t>  to have knowledge of progress and performance and to benefit from feedback </a:t>
            </a:r>
          </a:p>
          <a:p>
            <a:r>
              <a:rPr lang="en-US" dirty="0"/>
              <a:t>on a daily basis. Third, a process is designed by which we organize the entire</a:t>
            </a:r>
          </a:p>
          <a:p>
            <a:r>
              <a:rPr lang="en-US" dirty="0"/>
              <a:t> program to build gradually a program which incorporates all components of</a:t>
            </a:r>
          </a:p>
          <a:p>
            <a:r>
              <a:rPr lang="en-US" dirty="0"/>
              <a:t>SIM.</a:t>
            </a:r>
          </a:p>
          <a:p>
            <a:r>
              <a:rPr lang="en-US" dirty="0"/>
              <a:t>Fourth, systems within !he settings in which the adolescent learns</a:t>
            </a:r>
          </a:p>
          <a:p>
            <a:r>
              <a:rPr lang="en-US" dirty="0"/>
              <a:t> must function to prompt interdependence-enabling !he individual </a:t>
            </a:r>
          </a:p>
          <a:p>
            <a:r>
              <a:rPr lang="en-US" dirty="0"/>
              <a:t>to independently complete tasks and to recognize when he or she needs</a:t>
            </a:r>
          </a:p>
          <a:p>
            <a:r>
              <a:rPr lang="en-US" dirty="0"/>
              <a:t> assistance and how to proceed to get the needed help.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3516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Strategic Environment component includes four areas related to </a:t>
            </a:r>
          </a:p>
          <a:p>
            <a:r>
              <a:rPr lang="en-US" dirty="0"/>
              <a:t>managing and organizing the educational environment to promote</a:t>
            </a:r>
          </a:p>
          <a:p>
            <a:r>
              <a:rPr lang="en-US" dirty="0"/>
              <a:t> effective and efficient learning and performance by students: </a:t>
            </a:r>
          </a:p>
          <a:p>
            <a:r>
              <a:rPr lang="en-US" dirty="0"/>
              <a:t>teaming techniques, management techniques, evaluation techniques,</a:t>
            </a:r>
          </a:p>
          <a:p>
            <a:r>
              <a:rPr lang="en-US" dirty="0"/>
              <a:t> and development techniques.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7740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Teaming Techniques consist of methods related to preparing teachers </a:t>
            </a:r>
          </a:p>
          <a:p>
            <a:r>
              <a:rPr lang="en-US" dirty="0"/>
              <a:t>(support class teachers and content teachers). students. parents. and </a:t>
            </a:r>
          </a:p>
          <a:p>
            <a:r>
              <a:rPr lang="en-US" dirty="0"/>
              <a:t>other professionals</a:t>
            </a:r>
          </a:p>
          <a:p>
            <a:r>
              <a:rPr lang="en-US" dirty="0"/>
              <a:t>(counselors, psychologists, vocational rehabilitation counselors, etc.)</a:t>
            </a:r>
          </a:p>
          <a:p>
            <a:r>
              <a:rPr lang="en-US" dirty="0"/>
              <a:t> to work cooperatively to promote student independence and success.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054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Management Techniques refer to procedures related to managing materials,</a:t>
            </a:r>
          </a:p>
          <a:p>
            <a:r>
              <a:rPr lang="en-US" dirty="0"/>
              <a:t> personnel, time, classroom arrangements, and student behavior to achieve</a:t>
            </a:r>
          </a:p>
          <a:p>
            <a:r>
              <a:rPr lang="en-US" dirty="0"/>
              <a:t> optimal learning situations focused on developing effective and</a:t>
            </a:r>
          </a:p>
          <a:p>
            <a:r>
              <a:rPr lang="en-US" dirty="0"/>
              <a:t> efficient student learning and performance.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9955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Evaluation techniques are those procedures which allow assessment of student </a:t>
            </a:r>
          </a:p>
          <a:p>
            <a:r>
              <a:rPr lang="en-US" dirty="0"/>
              <a:t>performance, program success or failure, and teacher performance.</a:t>
            </a:r>
          </a:p>
          <a:p>
            <a:r>
              <a:rPr lang="en-US" dirty="0"/>
              <a:t> In addition, these procedures include processes to provide progress </a:t>
            </a:r>
          </a:p>
          <a:p>
            <a:r>
              <a:rPr lang="en-US" dirty="0"/>
              <a:t>feedback to students and to others.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0668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fourth area of the Strategic Environment includes methods related </a:t>
            </a:r>
          </a:p>
          <a:p>
            <a:r>
              <a:rPr lang="en-US" dirty="0"/>
              <a:t>to systematically implementing program components and developing </a:t>
            </a:r>
          </a:p>
          <a:p>
            <a:r>
              <a:rPr lang="en-US" dirty="0"/>
              <a:t>strategies based on student needs.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1335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Thus, the SIM consists of three major components, each with specific </a:t>
            </a:r>
          </a:p>
          <a:p>
            <a:r>
              <a:rPr lang="en-US" dirty="0"/>
              <a:t>Interrelated areas of emphasis. The whole model focuses on creating an</a:t>
            </a:r>
          </a:p>
          <a:p>
            <a:r>
              <a:rPr lang="en-US" dirty="0"/>
              <a:t> environment in which strategic behavior is facilitated.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215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 in a school might look like this. There is a support class</a:t>
            </a:r>
          </a:p>
          <a:p>
            <a:r>
              <a:rPr lang="en-US" dirty="0"/>
              <a:t> (a remedial classroom, a resources room) in which specific strategies are </a:t>
            </a:r>
          </a:p>
          <a:p>
            <a:r>
              <a:rPr lang="en-US" dirty="0"/>
              <a:t>taught to mastery to facilitate success and mainstream content classes. </a:t>
            </a:r>
          </a:p>
          <a:p>
            <a:r>
              <a:rPr lang="en-US" dirty="0"/>
              <a:t>The goal of independent functioning in mainstream classes is achieved through:</a:t>
            </a:r>
          </a:p>
          <a:p>
            <a:pPr marL="228600" indent="-228600">
              <a:buAutoNum type="alphaLcParenBoth"/>
            </a:pPr>
            <a:r>
              <a:rPr lang="en-US" dirty="0"/>
              <a:t>cooperative communication and team in among professionals in various settings,</a:t>
            </a:r>
          </a:p>
          <a:p>
            <a:pPr marL="228600" indent="-228600">
              <a:buAutoNum type="alphaLcParenBoth"/>
            </a:pPr>
            <a:r>
              <a:rPr lang="en-US" dirty="0"/>
              <a:t>student responsibility for generalizing recently mastered strategies to</a:t>
            </a:r>
          </a:p>
          <a:p>
            <a:r>
              <a:rPr lang="en-US" dirty="0"/>
              <a:t> mainstream classes, and </a:t>
            </a:r>
          </a:p>
          <a:p>
            <a:r>
              <a:rPr lang="en-US" dirty="0"/>
              <a:t>(c) promotion of strategic behavior as well as strategic presentation content by </a:t>
            </a:r>
            <a:br>
              <a:rPr lang="en-US" dirty="0"/>
            </a:br>
            <a:r>
              <a:rPr lang="en-US" dirty="0"/>
              <a:t>mainstream teachers.</a:t>
            </a:r>
          </a:p>
          <a:p>
            <a:r>
              <a:rPr lang="en-US" dirty="0"/>
              <a:t>All support systems available to the student (family, counselor, administration,</a:t>
            </a:r>
          </a:p>
          <a:p>
            <a:r>
              <a:rPr lang="en-US" dirty="0"/>
              <a:t>community agencies) must be considered and used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3797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3400" y="4343400"/>
            <a:ext cx="5029200" cy="4114800"/>
          </a:xfrm>
        </p:spPr>
        <p:txBody>
          <a:bodyPr/>
          <a:lstStyle/>
          <a:p>
            <a:r>
              <a:rPr lang="en-US" dirty="0"/>
              <a:t>As you can see here, specific responsibilities are identified for each person in </a:t>
            </a:r>
          </a:p>
          <a:p>
            <a:r>
              <a:rPr lang="en-US" dirty="0"/>
              <a:t>implementing the model and contribut­ing to success. The role of the teachers(s) </a:t>
            </a:r>
          </a:p>
          <a:p>
            <a:r>
              <a:rPr lang="en-US" dirty="0"/>
              <a:t>in a support class(es) is to teach strategies using the principles of </a:t>
            </a:r>
          </a:p>
          <a:p>
            <a:r>
              <a:rPr lang="en-US" dirty="0"/>
              <a:t>strategic instruction and to create a strategic environment that will enable at-risk</a:t>
            </a:r>
          </a:p>
          <a:p>
            <a:r>
              <a:rPr lang="en-US" dirty="0"/>
              <a:t> students to be independent learners and performers.  On the other hand, the</a:t>
            </a:r>
          </a:p>
          <a:p>
            <a:r>
              <a:rPr lang="en-US" dirty="0"/>
              <a:t> role of the teachers in mainstream classes is to assist in the generalization process </a:t>
            </a:r>
          </a:p>
          <a:p>
            <a:r>
              <a:rPr lang="en-US" dirty="0"/>
              <a:t>by cueing students to use learned strategies and to deliver content information</a:t>
            </a:r>
          </a:p>
          <a:p>
            <a:r>
              <a:rPr lang="en-US" dirty="0"/>
              <a:t>In a manner that can be understood and remembered.  Communication and cooperative</a:t>
            </a:r>
          </a:p>
          <a:p>
            <a:r>
              <a:rPr lang="en-US" dirty="0"/>
              <a:t>planning among these teachers is essential for this to occur. The role of the student</a:t>
            </a:r>
          </a:p>
          <a:p>
            <a:r>
              <a:rPr lang="en-US" dirty="0"/>
              <a:t> is to participate in establishing goals for learning, to learn strategies in the support </a:t>
            </a:r>
          </a:p>
          <a:p>
            <a:r>
              <a:rPr lang="en-US" dirty="0"/>
              <a:t>class, and to generalize leaned strategies to meet the demands of mainstream </a:t>
            </a:r>
          </a:p>
          <a:p>
            <a:r>
              <a:rPr lang="en-US" dirty="0" err="1"/>
              <a:t>Settngs</a:t>
            </a:r>
            <a:r>
              <a:rPr lang="en-US" dirty="0"/>
              <a:t>.</a:t>
            </a:r>
          </a:p>
          <a:p>
            <a:r>
              <a:rPr lang="en-US" dirty="0"/>
              <a:t>Additional support systems should all focus on facilitating strategic learning and </a:t>
            </a:r>
          </a:p>
          <a:p>
            <a:r>
              <a:rPr lang="en-US" dirty="0"/>
              <a:t>generalization.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3444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how does implementation of SIM benefit low achieving students? Specifically, </a:t>
            </a:r>
          </a:p>
          <a:p>
            <a:r>
              <a:rPr lang="en-US" dirty="0"/>
              <a:t>low achievers become more successful in the areas in which the big strategy </a:t>
            </a:r>
          </a:p>
          <a:p>
            <a:r>
              <a:rPr lang="en-US" dirty="0"/>
              <a:t>instruction has been provided. Providing instruction in strategies across the </a:t>
            </a:r>
          </a:p>
          <a:p>
            <a:r>
              <a:rPr lang="en-US" dirty="0"/>
              <a:t>academic, social, motivational, and executive areas will result in progress </a:t>
            </a:r>
          </a:p>
          <a:p>
            <a:r>
              <a:rPr lang="en-US" dirty="0"/>
              <a:t>in all areas.</a:t>
            </a:r>
          </a:p>
          <a:p>
            <a:r>
              <a:rPr lang="en-US" dirty="0"/>
              <a:t>Note: specific data or student success stories maybe included at this point in</a:t>
            </a:r>
          </a:p>
          <a:p>
            <a:r>
              <a:rPr lang="en-US" dirty="0"/>
              <a:t> one or all of the areas mentioned. Related to academic areas, pre-and post </a:t>
            </a:r>
          </a:p>
          <a:p>
            <a:r>
              <a:rPr lang="en-US" dirty="0"/>
              <a:t>test scores on standardized tests or on a specific strategy, before and after </a:t>
            </a:r>
          </a:p>
          <a:p>
            <a:r>
              <a:rPr lang="en-US" dirty="0"/>
              <a:t>student products, especially writing, or before and after grants might be used.</a:t>
            </a:r>
          </a:p>
          <a:p>
            <a:r>
              <a:rPr lang="en-US" dirty="0"/>
              <a:t>In motivation area, students set goals and anecdote about goal achievement </a:t>
            </a:r>
          </a:p>
          <a:p>
            <a:r>
              <a:rPr lang="en-US" dirty="0"/>
              <a:t>might be presented. Related to social areas, pre-and post test scores on specific</a:t>
            </a:r>
          </a:p>
          <a:p>
            <a:r>
              <a:rPr lang="en-US" dirty="0"/>
              <a:t> social skills, anecdotes of student performance, before and after, or the number</a:t>
            </a:r>
          </a:p>
          <a:p>
            <a:r>
              <a:rPr lang="en-US" dirty="0"/>
              <a:t> of disciplinary actions before and after social skill strategies instruction </a:t>
            </a:r>
          </a:p>
          <a:p>
            <a:r>
              <a:rPr lang="en-US" dirty="0"/>
              <a:t>might be used. Related to the executive functioning area specific data which </a:t>
            </a:r>
          </a:p>
          <a:p>
            <a:r>
              <a:rPr lang="en-US" dirty="0"/>
              <a:t>address generalization might be used. Examples of student data which might </a:t>
            </a:r>
          </a:p>
          <a:p>
            <a:r>
              <a:rPr lang="en-US" dirty="0"/>
              <a:t>be used for each area are included in this slideshow however most effective </a:t>
            </a:r>
          </a:p>
          <a:p>
            <a:r>
              <a:rPr lang="en-US" dirty="0"/>
              <a:t>data for your session or data from your own classroom in your district.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919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characterize an individual's behavior as the result of the </a:t>
            </a:r>
          </a:p>
          <a:p>
            <a:r>
              <a:rPr lang="en-US" dirty="0"/>
              <a:t>interaction between the demands of the environment </a:t>
            </a:r>
          </a:p>
          <a:p>
            <a:r>
              <a:rPr lang="en-US" dirty="0"/>
              <a:t>(E) and the characteristics of the individual (I). </a:t>
            </a:r>
          </a:p>
          <a:p>
            <a:r>
              <a:rPr lang="en-US" dirty="0"/>
              <a:t>The goal of  SIM is to make individuals more strategic in their </a:t>
            </a:r>
          </a:p>
          <a:p>
            <a:r>
              <a:rPr lang="en-US" dirty="0"/>
              <a:t>approach to tasks and to create an environment that prompts </a:t>
            </a:r>
          </a:p>
          <a:p>
            <a:r>
              <a:rPr lang="en-US" dirty="0"/>
              <a:t>strategic performance which results in student success. That means</a:t>
            </a:r>
          </a:p>
          <a:p>
            <a:r>
              <a:rPr lang="en-US" dirty="0"/>
              <a:t> that students are effective and efficient in meeting task demands.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3605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at the effects strategies instruction on an individual student in an</a:t>
            </a:r>
          </a:p>
          <a:p>
            <a:r>
              <a:rPr lang="en-US" dirty="0"/>
              <a:t> academic area, writing. As a ninth grader Brian was in an LD classroom full</a:t>
            </a:r>
          </a:p>
          <a:p>
            <a:r>
              <a:rPr lang="en-US" dirty="0"/>
              <a:t> time with an IQ above-average. Prior to sentence writing strategy instruction,</a:t>
            </a:r>
          </a:p>
          <a:p>
            <a:r>
              <a:rPr lang="en-US" dirty="0"/>
              <a:t> Brian went to great lengths to avoid writing. Due to this avoidance of his poor </a:t>
            </a:r>
          </a:p>
          <a:p>
            <a:r>
              <a:rPr lang="en-US" dirty="0"/>
              <a:t>handwriting, teacher expectations in this area were low. This is Brian’s pretest</a:t>
            </a:r>
          </a:p>
          <a:p>
            <a:r>
              <a:rPr lang="en-US" dirty="0"/>
              <a:t> for the sentence writing strategy. The ninth grade at the time.</a:t>
            </a:r>
          </a:p>
          <a:p>
            <a:r>
              <a:rPr lang="en-US" dirty="0"/>
              <a:t>Brian’s text: The game of football is one of the best games people </a:t>
            </a:r>
            <a:r>
              <a:rPr lang="en-US" dirty="0" err="1"/>
              <a:t>can’play</a:t>
            </a:r>
            <a:r>
              <a:rPr lang="en-US" dirty="0"/>
              <a:t>. </a:t>
            </a:r>
          </a:p>
          <a:p>
            <a:r>
              <a:rPr lang="en-US" dirty="0"/>
              <a:t>They try to get point by getting a touchdown which is six points, and they try </a:t>
            </a:r>
          </a:p>
          <a:p>
            <a:r>
              <a:rPr lang="en-US" dirty="0"/>
              <a:t>for the extra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39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Brian began to experience success with writing, his reluctance to write </a:t>
            </a:r>
          </a:p>
          <a:p>
            <a:r>
              <a:rPr lang="en-US" dirty="0"/>
              <a:t>gradually disappeared. Here is a sample of Brian’s writing taken three months </a:t>
            </a:r>
          </a:p>
          <a:p>
            <a:r>
              <a:rPr lang="en-US" dirty="0"/>
              <a:t>later when he had been taught to write complete simple and compound sentences.</a:t>
            </a:r>
          </a:p>
          <a:p>
            <a:r>
              <a:rPr lang="en-US" dirty="0"/>
              <a:t>Note: ask participants to point out the improvements in Brian/s writing. Neater</a:t>
            </a:r>
          </a:p>
          <a:p>
            <a:r>
              <a:rPr lang="en-US" dirty="0"/>
              <a:t> handwriting, more sentences, more sophistication and thoughts expressed,</a:t>
            </a:r>
          </a:p>
          <a:p>
            <a:r>
              <a:rPr lang="en-US" dirty="0"/>
              <a:t> compound sentences, a variety of simple sentences, correct use of semi</a:t>
            </a:r>
          </a:p>
          <a:p>
            <a:r>
              <a:rPr lang="en-US" dirty="0"/>
              <a:t>colon, etc. You may wish to point out that many of the improvements which</a:t>
            </a:r>
          </a:p>
          <a:p>
            <a:r>
              <a:rPr lang="en-US" dirty="0"/>
              <a:t> may be noted are not addressed directly in the strategy, but they occur as</a:t>
            </a:r>
          </a:p>
          <a:p>
            <a:r>
              <a:rPr lang="en-US" dirty="0"/>
              <a:t> students become more comfortable with the writing process.</a:t>
            </a:r>
          </a:p>
          <a:p>
            <a:r>
              <a:rPr lang="en-US" dirty="0"/>
              <a:t>Brian’s text: Hayden Fry is the coach at Iowa. He has helped them get a </a:t>
            </a:r>
          </a:p>
          <a:p>
            <a:r>
              <a:rPr lang="en-US" dirty="0"/>
              <a:t>winning record. They were co-Champs with Ohio State and they were </a:t>
            </a:r>
          </a:p>
          <a:p>
            <a:r>
              <a:rPr lang="en-US" dirty="0"/>
              <a:t>Peach Bowl champs. Coach Fry and his team went to the Rose Bowl.</a:t>
            </a:r>
          </a:p>
          <a:p>
            <a:r>
              <a:rPr lang="en-US" dirty="0"/>
              <a:t> Iowa works and practices hard. Iowa plays teams like Ohio State; they also </a:t>
            </a:r>
          </a:p>
          <a:p>
            <a:r>
              <a:rPr lang="en-US" dirty="0"/>
              <a:t>play teams like  Northwestern. Coach Fry and his staff coach and recruit well. </a:t>
            </a:r>
          </a:p>
          <a:p>
            <a:r>
              <a:rPr lang="en-US" dirty="0"/>
              <a:t>Coach Fry helped them win, but without him they didn’t do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425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Brian completed this assignment independently for a regular English class </a:t>
            </a:r>
          </a:p>
          <a:p>
            <a:r>
              <a:rPr lang="en-US" dirty="0"/>
              <a:t>during his junior year. By this time, he had been taught all of the Sentence </a:t>
            </a:r>
          </a:p>
          <a:p>
            <a:r>
              <a:rPr lang="en-US" dirty="0"/>
              <a:t>Writing Strategy, the Error Monitoring Strategy, the Paragraph Writing Strategy, </a:t>
            </a:r>
          </a:p>
          <a:p>
            <a:r>
              <a:rPr lang="en-US" dirty="0"/>
              <a:t>and the Theme Writing Strategy. When asked for a sample of his writing, he </a:t>
            </a:r>
          </a:p>
          <a:p>
            <a:r>
              <a:rPr lang="en-US" dirty="0"/>
              <a:t>was glad to share this example energetically requested that his entire name</a:t>
            </a:r>
          </a:p>
          <a:p>
            <a:r>
              <a:rPr lang="en-US" dirty="0"/>
              <a:t> be left on the paper when shared with others. His name is not Brian </a:t>
            </a:r>
            <a:r>
              <a:rPr lang="en-US" dirty="0" err="1"/>
              <a:t>McGlauflin</a:t>
            </a:r>
            <a:endParaRPr lang="en-US" dirty="0"/>
          </a:p>
          <a:p>
            <a:r>
              <a:rPr lang="en-US" dirty="0"/>
              <a:t> and he is from Iowa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6265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43400"/>
            <a:ext cx="5029200" cy="4114800"/>
          </a:xfrm>
        </p:spPr>
        <p:txBody>
          <a:bodyPr/>
          <a:lstStyle/>
          <a:p>
            <a:r>
              <a:rPr lang="en-US" dirty="0"/>
              <a:t>In the area of social performance, students can learn how to deal positively </a:t>
            </a:r>
          </a:p>
          <a:p>
            <a:r>
              <a:rPr lang="en-US" dirty="0"/>
              <a:t>with others during interactions. These data show students performance steps </a:t>
            </a:r>
          </a:p>
          <a:p>
            <a:r>
              <a:rPr lang="en-US" dirty="0"/>
              <a:t>of social skill strategies. The steps include behaviors such as: facing the person</a:t>
            </a:r>
          </a:p>
          <a:p>
            <a:r>
              <a:rPr lang="en-US" dirty="0"/>
              <a:t> you’re talking to, having a serious facial expression, providing a rationale,</a:t>
            </a:r>
          </a:p>
          <a:p>
            <a:r>
              <a:rPr lang="en-US" dirty="0"/>
              <a:t> asking the person if you can talk for a moment, thinking the person for listening, etc.</a:t>
            </a:r>
          </a:p>
          <a:p>
            <a:r>
              <a:rPr lang="en-US" dirty="0"/>
              <a:t>Overall, all students who received instructions performed only 51% of the steps of</a:t>
            </a:r>
          </a:p>
          <a:p>
            <a:r>
              <a:rPr lang="en-US" dirty="0"/>
              <a:t> social skill strategies during pretesting. After instruction, they perform 73% of the steps.</a:t>
            </a:r>
          </a:p>
          <a:p>
            <a:r>
              <a:rPr lang="en-US" dirty="0"/>
              <a:t> LD students showed the most growth from 52% of the pretest to 80% on the posttest.</a:t>
            </a:r>
          </a:p>
          <a:p>
            <a:r>
              <a:rPr lang="en-US" dirty="0"/>
              <a:t>On skills on which they receive no instruction the students demonstrated some </a:t>
            </a:r>
          </a:p>
          <a:p>
            <a:r>
              <a:rPr lang="en-US" dirty="0"/>
              <a:t>growth but not as much as on skills in which they did receive instruction. </a:t>
            </a:r>
          </a:p>
          <a:p>
            <a:r>
              <a:rPr lang="en-US" dirty="0"/>
              <a:t>Thus, specific instruction and social skill strategies is necessary to get growth. </a:t>
            </a:r>
          </a:p>
          <a:p>
            <a:r>
              <a:rPr lang="en-US" dirty="0"/>
              <a:t>Control subjects, students he received no social skills instruction should very little</a:t>
            </a:r>
          </a:p>
          <a:p>
            <a:r>
              <a:rPr lang="en-US" dirty="0"/>
              <a:t> growth from pretest post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421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area of motivation, students learn how to be goal directed. This letter </a:t>
            </a:r>
          </a:p>
          <a:p>
            <a:r>
              <a:rPr lang="en-US" dirty="0"/>
              <a:t>from Carol </a:t>
            </a:r>
            <a:r>
              <a:rPr lang="en-US" dirty="0" err="1"/>
              <a:t>Mikula</a:t>
            </a:r>
            <a:r>
              <a:rPr lang="en-US" dirty="0"/>
              <a:t>. a teacher in Pennsylvania, illustrates the impact that </a:t>
            </a:r>
          </a:p>
          <a:p>
            <a:r>
              <a:rPr lang="en-US" dirty="0"/>
              <a:t>instruction in goal of valuation and goalsetting can have on students.</a:t>
            </a:r>
          </a:p>
          <a:p>
            <a:r>
              <a:rPr lang="en-US" dirty="0"/>
              <a:t> These students also learned some social behaviors to allow them to </a:t>
            </a:r>
          </a:p>
          <a:p>
            <a:r>
              <a:rPr lang="en-US" dirty="0"/>
              <a:t>communicate their goals to others within the conference situation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5712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illustrate the effects in the executive functioning area is to examine</a:t>
            </a:r>
          </a:p>
          <a:p>
            <a:r>
              <a:rPr lang="en-US" dirty="0"/>
              <a:t> data related to generalization. These data were collected on a group of 10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r>
              <a:rPr lang="en-US" dirty="0"/>
              <a:t> students who were taught for writing strategies in one year (sentence writing </a:t>
            </a:r>
          </a:p>
          <a:p>
            <a:r>
              <a:rPr lang="en-US" dirty="0"/>
              <a:t>strategy, error monitoring strategy, paragraph writing strategy, Theme Writing </a:t>
            </a:r>
          </a:p>
          <a:p>
            <a:r>
              <a:rPr lang="en-US" dirty="0"/>
              <a:t>strategy). Note: the standardized test scores are from the written language areas </a:t>
            </a:r>
          </a:p>
          <a:p>
            <a:r>
              <a:rPr lang="en-US" dirty="0"/>
              <a:t>of the test. The grade point averages before instruction reflect grace given by</a:t>
            </a:r>
          </a:p>
          <a:p>
            <a:r>
              <a:rPr lang="en-US" dirty="0"/>
              <a:t> the LD teacher for language arts; GPAs after instruction reflects grades </a:t>
            </a:r>
          </a:p>
          <a:p>
            <a:r>
              <a:rPr lang="en-US" dirty="0"/>
              <a:t>in mainstream language arts classes. By spring semester, the students have</a:t>
            </a:r>
          </a:p>
          <a:p>
            <a:r>
              <a:rPr lang="en-US" dirty="0"/>
              <a:t> been mainstreamed in language arts. The teacher satisfaction data also reflect</a:t>
            </a:r>
          </a:p>
          <a:p>
            <a:r>
              <a:rPr lang="en-US" dirty="0"/>
              <a:t> satisfaction of the LD teacher prior to instruction and satisfaction of the</a:t>
            </a:r>
          </a:p>
          <a:p>
            <a:r>
              <a:rPr lang="en-US" dirty="0"/>
              <a:t> mainstream teacher following instruction in the strategies. The writing</a:t>
            </a:r>
          </a:p>
          <a:p>
            <a:r>
              <a:rPr lang="en-US" dirty="0"/>
              <a:t> competency exam was given district wide to all 10</a:t>
            </a:r>
            <a:r>
              <a:rPr lang="en-US" baseline="30000" dirty="0"/>
              <a:t>th</a:t>
            </a:r>
            <a:r>
              <a:rPr lang="en-US" dirty="0"/>
              <a:t> graders. The average for</a:t>
            </a:r>
          </a:p>
          <a:p>
            <a:r>
              <a:rPr lang="en-US" dirty="0"/>
              <a:t> all other 10</a:t>
            </a:r>
            <a:r>
              <a:rPr lang="en-US" baseline="30000" dirty="0"/>
              <a:t>th</a:t>
            </a:r>
            <a:r>
              <a:rPr lang="en-US" dirty="0"/>
              <a:t> graders in the district was 2.5 point with five being excellent </a:t>
            </a:r>
          </a:p>
          <a:p>
            <a:r>
              <a:rPr lang="en-US" dirty="0"/>
              <a:t>LD students who have been top for writing strategies averaged 3.5. </a:t>
            </a:r>
          </a:p>
          <a:p>
            <a:r>
              <a:rPr lang="en-US" dirty="0"/>
              <a:t>All essays, including those of the LD students, were evaluated by the same</a:t>
            </a:r>
          </a:p>
          <a:p>
            <a:r>
              <a:rPr lang="en-US" dirty="0"/>
              <a:t> team; the identities and classifications of the LD students were not </a:t>
            </a:r>
          </a:p>
          <a:p>
            <a:r>
              <a:rPr lang="en-US" dirty="0"/>
              <a:t>known buy this team of evaluators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0351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data were collected by Mike Hock, a teacher in Dubuque Iowa. </a:t>
            </a:r>
          </a:p>
          <a:p>
            <a:r>
              <a:rPr lang="en-US" dirty="0"/>
              <a:t>He collected his students grades on tests and their mainstream science course</a:t>
            </a:r>
          </a:p>
          <a:p>
            <a:r>
              <a:rPr lang="en-US" dirty="0"/>
              <a:t> as they were learning the FIRST – Letter </a:t>
            </a:r>
            <a:r>
              <a:rPr lang="en-US" dirty="0" err="1"/>
              <a:t>Mneumonic</a:t>
            </a:r>
            <a:r>
              <a:rPr lang="en-US" dirty="0"/>
              <a:t> strategy, a strategy </a:t>
            </a:r>
          </a:p>
          <a:p>
            <a:r>
              <a:rPr lang="en-US" dirty="0"/>
              <a:t>for memorizing lists of information (like the parts of the eye) in the support class.</a:t>
            </a:r>
          </a:p>
          <a:p>
            <a:r>
              <a:rPr lang="en-US" dirty="0"/>
              <a:t>In this table, Mike recorded each test in the science class in the step of</a:t>
            </a:r>
          </a:p>
          <a:p>
            <a:r>
              <a:rPr lang="en-US" dirty="0"/>
              <a:t> the instructional process at the time of some of the test; Student #2 failed the</a:t>
            </a:r>
          </a:p>
          <a:p>
            <a:r>
              <a:rPr lang="en-US" dirty="0"/>
              <a:t> first test and performed badly on the second test, but on the first test after he</a:t>
            </a:r>
          </a:p>
          <a:p>
            <a:r>
              <a:rPr lang="en-US" dirty="0"/>
              <a:t> began practicing the strategy, he earned a B. His quarter grade was a B, </a:t>
            </a:r>
          </a:p>
          <a:p>
            <a:r>
              <a:rPr lang="en-US" dirty="0"/>
              <a:t>and on the fifth test, he earned an A+. As you can see, five of the six students</a:t>
            </a:r>
          </a:p>
          <a:p>
            <a:r>
              <a:rPr lang="en-US" dirty="0"/>
              <a:t> began to improve on their science tests very quickly. One student(#4) showed</a:t>
            </a:r>
          </a:p>
          <a:p>
            <a:r>
              <a:rPr lang="en-US" dirty="0"/>
              <a:t> no improvement during semester. This student refused to make a commitment</a:t>
            </a:r>
          </a:p>
          <a:p>
            <a:r>
              <a:rPr lang="en-US" dirty="0"/>
              <a:t> to learn the strategy and did not learn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5615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data in the last half of this figure show that all of the same students</a:t>
            </a:r>
          </a:p>
          <a:p>
            <a:r>
              <a:rPr lang="en-US" dirty="0"/>
              <a:t> have an established pattern of poor performance in science courses in</a:t>
            </a:r>
          </a:p>
          <a:p>
            <a:r>
              <a:rPr lang="en-US" dirty="0"/>
              <a:t>grade 7 and eight. They received D’s and F course grades in science in and</a:t>
            </a:r>
          </a:p>
          <a:p>
            <a:r>
              <a:rPr lang="en-US" dirty="0"/>
              <a:t> seventh and eighth grades. During the first quarter of ninth grade when they</a:t>
            </a:r>
          </a:p>
          <a:p>
            <a:r>
              <a:rPr lang="en-US" dirty="0"/>
              <a:t> learned the FIRST Letter Mnemonic strategy, the test scores of five of the six </a:t>
            </a:r>
          </a:p>
          <a:p>
            <a:r>
              <a:rPr lang="en-US" dirty="0"/>
              <a:t>students improved to A’s B’s and C’s. Also shown on the right path of the</a:t>
            </a:r>
          </a:p>
          <a:p>
            <a:r>
              <a:rPr lang="en-US" dirty="0"/>
              <a:t> figure are in the percentages of students receiving grades of C or above</a:t>
            </a:r>
          </a:p>
          <a:p>
            <a:r>
              <a:rPr lang="en-US" dirty="0"/>
              <a:t> in the mainstream science course. Of all the other students in the class,</a:t>
            </a:r>
          </a:p>
          <a:p>
            <a:r>
              <a:rPr lang="en-US" dirty="0"/>
              <a:t> 44.1% we’re receiving grades of C or above. Of the students in Mike Hook’s</a:t>
            </a:r>
          </a:p>
          <a:p>
            <a:r>
              <a:rPr lang="en-US" dirty="0"/>
              <a:t> class who were learning the FIRST Letter mnemonic strategy, 83.4% we’re </a:t>
            </a:r>
          </a:p>
          <a:p>
            <a:r>
              <a:rPr lang="en-US" dirty="0"/>
              <a:t>receiving grades of C or above. They were truly generalizing use of this </a:t>
            </a:r>
          </a:p>
          <a:p>
            <a:r>
              <a:rPr lang="en-US" dirty="0"/>
              <a:t>strategy to a content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66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 is composed of three major components -­what will be taught, how </a:t>
            </a:r>
          </a:p>
          <a:p>
            <a:r>
              <a:rPr lang="en-US" dirty="0"/>
              <a:t>it will be taught, and how the environment will be arranged. When these</a:t>
            </a:r>
          </a:p>
          <a:p>
            <a:r>
              <a:rPr lang="en-US" dirty="0"/>
              <a:t> three key elements are addressed in a systematic and thorough manner,</a:t>
            </a:r>
          </a:p>
          <a:p>
            <a:r>
              <a:rPr lang="en-US" dirty="0"/>
              <a:t> the learning and performance of low achievers improve. </a:t>
            </a:r>
          </a:p>
          <a:p>
            <a:r>
              <a:rPr lang="en-US" dirty="0"/>
              <a:t>We've been talking about the Strategic Instruction Model and being</a:t>
            </a:r>
          </a:p>
          <a:p>
            <a:r>
              <a:rPr lang="en-US" dirty="0"/>
              <a:t> strategic. Let's focus for a moment on the definition of the "strategy" </a:t>
            </a:r>
          </a:p>
          <a:p>
            <a:r>
              <a:rPr lang="en-US" dirty="0"/>
              <a:t>as we will be using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070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Although there are numerous definitions of a strategy, we have chosen this one. </a:t>
            </a:r>
          </a:p>
          <a:p>
            <a:r>
              <a:rPr lang="en-US" dirty="0"/>
              <a:t>First, it is the person's approach to a task. Approach is the key work because </a:t>
            </a:r>
          </a:p>
          <a:p>
            <a:r>
              <a:rPr lang="en-US" dirty="0"/>
              <a:t>the focus is on the individual's skills and knowledge that he or she beings to</a:t>
            </a:r>
          </a:p>
          <a:p>
            <a:r>
              <a:rPr lang="en-US" dirty="0"/>
              <a:t> the situation form the initial encounter with that situation to. final completion</a:t>
            </a:r>
          </a:p>
          <a:p>
            <a:r>
              <a:rPr lang="en-US" dirty="0"/>
              <a:t> and evaluation of performance. </a:t>
            </a:r>
          </a:p>
          <a:p>
            <a:r>
              <a:rPr lang="en-US" dirty="0"/>
              <a:t>Second, it focuses both on how a student thinks and acts. That is, we </a:t>
            </a:r>
          </a:p>
          <a:p>
            <a:r>
              <a:rPr lang="en-US" dirty="0"/>
              <a:t>are concerned with what goes on in the mind and what the person does.</a:t>
            </a:r>
          </a:p>
          <a:p>
            <a:r>
              <a:rPr lang="en-US" dirty="0"/>
              <a:t> Therefore, we are talking about two types of behavior: cognitive behavior </a:t>
            </a:r>
          </a:p>
          <a:p>
            <a:r>
              <a:rPr lang="en-US" dirty="0"/>
              <a:t>and overt behavior. </a:t>
            </a:r>
          </a:p>
          <a:p>
            <a:r>
              <a:rPr lang="en-US" dirty="0"/>
              <a:t>Third, a strategy focuses on a continuum of performance that includes</a:t>
            </a:r>
          </a:p>
          <a:p>
            <a:r>
              <a:rPr lang="en-US" dirty="0"/>
              <a:t> components related to what happens before, during, and after the tasks. </a:t>
            </a:r>
          </a:p>
          <a:p>
            <a:r>
              <a:rPr lang="en-US" dirty="0"/>
              <a:t>Fourth, a strategy includes not only an examination of performance, </a:t>
            </a:r>
          </a:p>
          <a:p>
            <a:r>
              <a:rPr lang="en-US" dirty="0"/>
              <a:t>but also an examination of what happens as a result of performance. </a:t>
            </a:r>
          </a:p>
          <a:p>
            <a:r>
              <a:rPr lang="en-US" dirty="0"/>
              <a:t>This last aspect relates to our ability to see the relationship between effort </a:t>
            </a:r>
          </a:p>
          <a:p>
            <a:r>
              <a:rPr lang="en-US" dirty="0"/>
              <a:t>and the resulting performance or outcome. </a:t>
            </a:r>
          </a:p>
          <a:p>
            <a:r>
              <a:rPr lang="en-US" dirty="0"/>
              <a:t>In short, and in a more popular tone, we can say that strategy</a:t>
            </a:r>
          </a:p>
          <a:p>
            <a:r>
              <a:rPr lang="en-US" dirty="0"/>
              <a:t> instruction is instruction in how to learn and perform.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446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short, and in a more popular tone, we can say that </a:t>
            </a:r>
          </a:p>
          <a:p>
            <a:r>
              <a:rPr lang="en-US" dirty="0"/>
              <a:t>strategy instruction is instruction in how to learn and </a:t>
            </a:r>
          </a:p>
          <a:p>
            <a:pPr algn="ctr"/>
            <a:r>
              <a:rPr lang="en-US" dirty="0"/>
              <a:t>perform.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309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examine our own approach to a task. Here is a list. I want you to </a:t>
            </a:r>
          </a:p>
          <a:p>
            <a:r>
              <a:rPr lang="en-US" dirty="0"/>
              <a:t>memorize this list. Okay, begin (wait 20 seconds). </a:t>
            </a:r>
          </a:p>
          <a:p>
            <a:r>
              <a:rPr lang="en-US" dirty="0"/>
              <a:t>Stop. How did you go about memorizing Ibis list? (Elicit several </a:t>
            </a:r>
          </a:p>
          <a:p>
            <a:r>
              <a:rPr lang="en-US" dirty="0"/>
              <a:t>approaches &amp;om the audience.) Most people seem to find it </a:t>
            </a:r>
            <a:r>
              <a:rPr lang="en-US" dirty="0" err="1"/>
              <a:t>easiestt</a:t>
            </a:r>
            <a:r>
              <a:rPr lang="en-US" dirty="0"/>
              <a:t> to cluster </a:t>
            </a:r>
          </a:p>
          <a:p>
            <a:r>
              <a:rPr lang="en-US" dirty="0"/>
              <a:t>the items into categories. </a:t>
            </a:r>
          </a:p>
          <a:p>
            <a:r>
              <a:rPr lang="en-US" dirty="0"/>
              <a:t>Probably </a:t>
            </a:r>
            <a:r>
              <a:rPr lang="en-US" dirty="0" err="1"/>
              <a:t>ll</a:t>
            </a:r>
            <a:r>
              <a:rPr lang="en-US" dirty="0"/>
              <a:t> the approaches you tried could be considered effective </a:t>
            </a:r>
          </a:p>
          <a:p>
            <a:r>
              <a:rPr lang="en-US" dirty="0"/>
              <a:t>memorization strategies. However, some might not have been as efficient as</a:t>
            </a:r>
          </a:p>
          <a:p>
            <a:r>
              <a:rPr lang="en-US" dirty="0"/>
              <a:t>others. Probably the least efficient strategy for this list with 15 words is simple </a:t>
            </a:r>
          </a:p>
          <a:p>
            <a:r>
              <a:rPr lang="en-US" dirty="0"/>
              <a:t>rehearsal. Wouldn’t many LA students try this approach first? </a:t>
            </a:r>
          </a:p>
          <a:p>
            <a:r>
              <a:rPr lang="en-US" dirty="0"/>
              <a:t>If you reduce the list to be memorized to only 4 items (cover the rest of the list), </a:t>
            </a:r>
          </a:p>
          <a:p>
            <a:r>
              <a:rPr lang="en-US" dirty="0"/>
              <a:t>which strategy </a:t>
            </a:r>
            <a:r>
              <a:rPr lang="en-US" dirty="0" err="1"/>
              <a:t>iis</a:t>
            </a:r>
            <a:r>
              <a:rPr lang="en-US" dirty="0"/>
              <a:t> probably best? (Elicit suggestions)· </a:t>
            </a:r>
          </a:p>
          <a:p>
            <a:r>
              <a:rPr lang="en-US" dirty="0"/>
              <a:t>Simple rehearsal is probably the strategy of choice for most people </a:t>
            </a:r>
          </a:p>
          <a:p>
            <a:r>
              <a:rPr lang="en-US" dirty="0"/>
              <a:t>when the list is shorter. </a:t>
            </a:r>
          </a:p>
          <a:p>
            <a:r>
              <a:rPr lang="en-US" dirty="0"/>
              <a:t>So, the task or the demands can determine which strategy is </a:t>
            </a:r>
          </a:p>
          <a:p>
            <a:r>
              <a:rPr lang="en-US" dirty="0"/>
              <a:t>most effective and most efficient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640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4118020"/>
            <a:ext cx="6019800" cy="4114800"/>
          </a:xfrm>
        </p:spPr>
        <p:txBody>
          <a:bodyPr/>
          <a:lstStyle/>
          <a:p>
            <a:r>
              <a:rPr lang="en-US" dirty="0"/>
              <a:t>To establish the relationship between strategies as we have defined and experienced </a:t>
            </a:r>
          </a:p>
          <a:p>
            <a:r>
              <a:rPr lang="en-US" dirty="0"/>
              <a:t>them and the content and skills which we usually consider to comprise what an </a:t>
            </a:r>
          </a:p>
          <a:p>
            <a:r>
              <a:rPr lang="en-US" dirty="0"/>
              <a:t>Individual knows, let’s use this visual. We can begin to think about learning as consisting’ </a:t>
            </a:r>
          </a:p>
          <a:p>
            <a:r>
              <a:rPr lang="en-US" dirty="0"/>
              <a:t>of and requiring three types of knowledge. The square represents </a:t>
            </a:r>
            <a:r>
              <a:rPr lang="en-US" dirty="0" err="1"/>
              <a:t>backgrouncl</a:t>
            </a:r>
            <a:r>
              <a:rPr lang="en-US" dirty="0"/>
              <a:t> </a:t>
            </a:r>
          </a:p>
          <a:p>
            <a:r>
              <a:rPr lang="en-US" dirty="0"/>
              <a:t>knowledge or what students know or need to know. For example, a student might have</a:t>
            </a:r>
          </a:p>
          <a:p>
            <a:r>
              <a:rPr lang="en-US" dirty="0"/>
              <a:t> some knowledge about a particular topic in social studies such  the Civil War, </a:t>
            </a:r>
          </a:p>
          <a:p>
            <a:r>
              <a:rPr lang="en-US" dirty="0"/>
              <a:t>and the student may need to know about the Reconstruction period which followed </a:t>
            </a:r>
          </a:p>
          <a:p>
            <a:r>
              <a:rPr lang="en-US" dirty="0"/>
              <a:t>the Civil War. The triangle represents procedural knowledge or the skills the students</a:t>
            </a:r>
          </a:p>
          <a:p>
            <a:r>
              <a:rPr lang="en-US" dirty="0"/>
              <a:t> know or need to know. For example, the student may know how to discriminate main</a:t>
            </a:r>
          </a:p>
          <a:p>
            <a:r>
              <a:rPr lang="en-US" dirty="0"/>
              <a:t> ideas from details and may be able to restate information in his or her own words. The </a:t>
            </a:r>
          </a:p>
          <a:p>
            <a:r>
              <a:rPr lang="en-US" dirty="0"/>
              <a:t>circle represents strategic knowledge or the knowl­edge of how to select, sequence.</a:t>
            </a:r>
          </a:p>
          <a:p>
            <a:r>
              <a:rPr lang="en-US" dirty="0"/>
              <a:t> and use skills to acquire content. For example, the student may know the strategy </a:t>
            </a:r>
          </a:p>
          <a:p>
            <a:r>
              <a:rPr lang="en-US" dirty="0"/>
              <a:t>of paraphrasing--the set of steps, when the strategy will be useful (such u in reading</a:t>
            </a:r>
          </a:p>
          <a:p>
            <a:r>
              <a:rPr lang="en-US" dirty="0"/>
              <a:t> the textual information about the Reconstruction period), how to implement each </a:t>
            </a:r>
          </a:p>
          <a:p>
            <a:r>
              <a:rPr lang="en-US" dirty="0"/>
              <a:t>step, and why each step is useful.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9FEEC-137F-754E-A7E9-09399F2C156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85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54E8099-3E5A-C641-8C1C-638B19EC30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429000" y="1046163"/>
            <a:ext cx="5410200" cy="1600200"/>
          </a:xfrm>
        </p:spPr>
        <p:txBody>
          <a:bodyPr/>
          <a:lstStyle>
            <a:lvl1pPr algn="l">
              <a:defRPr sz="3200" b="1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76C89AA-1ADE-A64C-B1C4-A8B7D14FDB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29000" y="3124200"/>
            <a:ext cx="5105400" cy="2895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0C536EF-84FF-CD4A-8583-6A1981AB08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3F4F5C2-5E19-9B4B-9DEF-A11E36115E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6F4B77E-EB26-FF4A-81C6-7859445D61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D1263B-5C8C-434E-B598-0D771D9FC5B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81" name="Picture 9" descr="sim_2color_sig">
            <a:extLst>
              <a:ext uri="{FF2B5EF4-FFF2-40B4-BE49-F238E27FC236}">
                <a16:creationId xmlns:a16="http://schemas.microsoft.com/office/drawing/2014/main" id="{F0E91D74-D598-0F4A-9F5F-468C605AF2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2971800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>
            <a:extLst>
              <a:ext uri="{FF2B5EF4-FFF2-40B4-BE49-F238E27FC236}">
                <a16:creationId xmlns:a16="http://schemas.microsoft.com/office/drawing/2014/main" id="{F0C0E708-66CD-F94C-B386-0963EBBC2C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-9525"/>
            <a:ext cx="9196388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09" name="Line 37">
            <a:extLst>
              <a:ext uri="{FF2B5EF4-FFF2-40B4-BE49-F238E27FC236}">
                <a16:creationId xmlns:a16="http://schemas.microsoft.com/office/drawing/2014/main" id="{9E810C57-4EBE-F148-BE34-2FFA429887B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200400" y="762000"/>
            <a:ext cx="0" cy="2133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13" name="Picture 41">
            <a:extLst>
              <a:ext uri="{FF2B5EF4-FFF2-40B4-BE49-F238E27FC236}">
                <a16:creationId xmlns:a16="http://schemas.microsoft.com/office/drawing/2014/main" id="{57B1AD0C-0858-C441-829F-E8624D1821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5384800"/>
            <a:ext cx="9182100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B419-051A-8340-A673-EDC8EA68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0E2DC-54D6-154D-8033-849F53BD4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BBFB-083E-664C-B54D-FC73194AE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125BB-C0E7-7B41-BB62-2D3299E10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04DB6-209A-2F40-8077-49363A7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F11EE-7703-6549-A04E-CFE9156472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5C82FB-48C6-3C4E-B61A-EB600C6D4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3B89C-0EC4-9144-A46E-6F976BFD3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3F12F-15A8-6345-BA77-A71538CD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E5620-5D18-AA46-8241-2301B02F8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78D02-3145-3642-9896-6EB2892C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98355-66AE-A240-8AF8-D1B261436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8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2A67-6B72-3F44-BBDC-CA962076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F4B63-EDB3-A942-8535-C91C21FF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46B78-AE4D-0E45-967E-8EA9679D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AB2BA-FFD0-B946-82A6-749CE0E4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BDD03-3EDD-CD41-8E52-FE79246A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7A431-4F22-B242-AF74-18A69A6830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98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5853-598E-0B46-AC78-F77F069C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6EA02-3F04-834A-9A4D-903F0FBE6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341DE-DA9E-3A47-B1DF-585ABE7F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10/98  Updated 11/19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CAC18-0BFC-B54E-ADAA-6F10FD62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5FB61-2C36-E048-A256-CF94952C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9A917-5A1C-9348-9B60-8C11E80E5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6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9EF78-B9A1-584E-B748-EF1A7DD3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112E4-7D16-F341-802E-B986AA524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97DAE-D519-4345-BFA3-900D4E12B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C8CEC-8CB6-A34B-971A-7AED3018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10/98 Updated 11/19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C6EC1-B6D2-E047-97AA-9406EB8C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1B4A-D47C-FD4D-B569-3914B6F5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65967-BD4C-7447-B349-E0C8F1D88E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9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D0AA-695F-9244-8CF5-52914238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059FD-84F8-334A-945B-A444813A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179C4-A3EF-DA42-AD2B-34B0F3FC7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03322-04BB-A344-9BC7-87A31F689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6EA484-6E98-A247-9550-B313467BD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744DF-123C-4346-9AA9-113D3AC2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KUCRL 10/98</a:t>
            </a:r>
          </a:p>
          <a:p>
            <a:r>
              <a:rPr lang="en-US" altLang="en-US" dirty="0"/>
              <a:t>Updated 11/19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75C933-7FC8-6A4F-8C71-996AB335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9F2CF-C431-1244-9007-EE6531A8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8E2C0-CD87-CE40-A972-87E2BE46AC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9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257C-A168-F841-8C23-AC374CE2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591C8-08DF-9E4B-9C40-A5007BA02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10/98  Updated 11/19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8B4CF-81CB-1B43-B107-3A75ED2E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D7208-740B-1940-BE4A-CB1C637D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4EEB0-0F26-5349-BDA0-A0371C60A8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27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C773AD-6FF8-7143-8C60-2D9D3B50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10/98  Updated 11/19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0BD16-FB60-CF42-AF4D-C60D1591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DE784-DB85-C74D-9519-F19639B4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39D7B-A527-C740-8CFB-F1AB783FE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60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EFDD-F161-B840-BF53-7E77BC1C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9F06-01FB-8B49-AC39-5F6D88116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DF1AD-51B7-AE47-9C7E-D5C3F5E6D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96EB6-151B-8C42-8637-E341E7C4E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864DA-18BB-604B-9637-29470FA6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0637C-C4E1-2449-B06B-2A689CF5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131D0-3470-744A-B9D0-6AEAECFB4D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73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7E05-DDA1-1741-B888-48EDE3FC1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E5DDD6-AE39-9F4C-BF02-7D0B2024C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2079F-2D66-8049-ABCD-4709C720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28DCB-8B94-444E-A32C-7A381DBF0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DDAF4-7246-5445-8E1F-9E37352EC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57AD4-4854-B442-BC95-F8944421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85E00-E47E-0342-9B96-3BB2C8689F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08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FA7463-8636-C74A-B0FE-3C8CD96C3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D88F09-B44F-9045-AB7E-D48BA414E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5A9E64-8278-D84F-BDDD-9058160C88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09E304-421F-7641-822A-55A7AF7365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AB7AA5-3F58-A445-A503-93F575198F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D4F82C-491B-9F4A-AFF1-51940C2B7AB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44" name="Picture 20" descr="sim_2color_sig">
            <a:extLst>
              <a:ext uri="{FF2B5EF4-FFF2-40B4-BE49-F238E27FC236}">
                <a16:creationId xmlns:a16="http://schemas.microsoft.com/office/drawing/2014/main" id="{94E6DD9C-80F5-0E4F-8A56-198768CFB6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1676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20AAB9CD-BDE2-0A4A-9853-C6110391DC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7938" y="6197600"/>
            <a:ext cx="9196388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53" name="Line 29">
            <a:extLst>
              <a:ext uri="{FF2B5EF4-FFF2-40B4-BE49-F238E27FC236}">
                <a16:creationId xmlns:a16="http://schemas.microsoft.com/office/drawing/2014/main" id="{A77FF648-3470-044A-839A-B33BE3026C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8200" y="1524000"/>
            <a:ext cx="7315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54" name="Picture 30">
            <a:extLst>
              <a:ext uri="{FF2B5EF4-FFF2-40B4-BE49-F238E27FC236}">
                <a16:creationId xmlns:a16="http://schemas.microsoft.com/office/drawing/2014/main" id="{850BFB6A-8108-CD4B-97FB-DCFC719970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0163" y="6197600"/>
            <a:ext cx="9196388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AE29B59-0F1D-D34E-9213-BA240C9062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2400" dirty="0"/>
              <a:t>Toward an understanding of </a:t>
            </a:r>
            <a:br>
              <a:rPr lang="en-US" altLang="en-US" sz="2400" dirty="0"/>
            </a:br>
            <a:r>
              <a:rPr lang="en-US" altLang="en-US" dirty="0"/>
              <a:t>The Strategic Instructional Model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EAA2F32-6BE4-464C-99A9-A9E5813C99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29000" y="3352800"/>
            <a:ext cx="5105400" cy="2514600"/>
          </a:xfrm>
        </p:spPr>
        <p:txBody>
          <a:bodyPr/>
          <a:lstStyle/>
          <a:p>
            <a:r>
              <a:rPr lang="en-US" altLang="en-US" dirty="0"/>
              <a:t>B. Keith Lenz</a:t>
            </a:r>
          </a:p>
          <a:p>
            <a:r>
              <a:rPr lang="en-US" altLang="en-US" dirty="0"/>
              <a:t>Frances L. Clark</a:t>
            </a:r>
          </a:p>
          <a:p>
            <a:r>
              <a:rPr lang="en-US" altLang="en-US" dirty="0"/>
              <a:t>Donald D. Deshler</a:t>
            </a:r>
          </a:p>
          <a:p>
            <a:r>
              <a:rPr lang="en-US" altLang="en-US" dirty="0"/>
              <a:t>Jean B. </a:t>
            </a:r>
            <a:r>
              <a:rPr lang="en-US" altLang="en-US" dirty="0" err="1"/>
              <a:t>Schumaker</a:t>
            </a:r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AF27E-1884-2A49-9C6D-FE9D9A3973F4}"/>
              </a:ext>
            </a:extLst>
          </p:cNvPr>
          <p:cNvSpPr txBox="1"/>
          <p:nvPr/>
        </p:nvSpPr>
        <p:spPr>
          <a:xfrm>
            <a:off x="533400" y="61722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10/98 Updated 11/19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D517D8-D86D-E848-987B-E7A03A6819B3}"/>
              </a:ext>
            </a:extLst>
          </p:cNvPr>
          <p:cNvSpPr/>
          <p:nvPr/>
        </p:nvSpPr>
        <p:spPr bwMode="auto">
          <a:xfrm>
            <a:off x="838200" y="1371600"/>
            <a:ext cx="7848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87A3FA-7E1C-B94C-B9FD-9B6EBA599CFF}"/>
              </a:ext>
            </a:extLst>
          </p:cNvPr>
          <p:cNvSpPr/>
          <p:nvPr/>
        </p:nvSpPr>
        <p:spPr bwMode="auto">
          <a:xfrm>
            <a:off x="1558107" y="1066800"/>
            <a:ext cx="2286000" cy="2133600"/>
          </a:xfrm>
          <a:prstGeom prst="rect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CONTENT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C5C1878-39DF-2247-AAA8-6466B6429E4F}"/>
              </a:ext>
            </a:extLst>
          </p:cNvPr>
          <p:cNvSpPr/>
          <p:nvPr/>
        </p:nvSpPr>
        <p:spPr bwMode="auto">
          <a:xfrm>
            <a:off x="4762500" y="2584704"/>
            <a:ext cx="3124200" cy="2362200"/>
          </a:xfrm>
          <a:prstGeom prst="triangl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E02707-17CD-E840-BEF2-76330B896CE6}"/>
              </a:ext>
            </a:extLst>
          </p:cNvPr>
          <p:cNvSpPr txBox="1"/>
          <p:nvPr/>
        </p:nvSpPr>
        <p:spPr>
          <a:xfrm>
            <a:off x="5710489" y="3886200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SKILLS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CEDA2E-394F-004C-90C1-D1CEFB6FC2E6}"/>
              </a:ext>
            </a:extLst>
          </p:cNvPr>
          <p:cNvSpPr/>
          <p:nvPr/>
        </p:nvSpPr>
        <p:spPr bwMode="auto">
          <a:xfrm>
            <a:off x="2971800" y="2035302"/>
            <a:ext cx="3031205" cy="2628900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C4F454-98B0-DE41-A8D0-52279B5254F0}"/>
              </a:ext>
            </a:extLst>
          </p:cNvPr>
          <p:cNvSpPr txBox="1"/>
          <p:nvPr/>
        </p:nvSpPr>
        <p:spPr>
          <a:xfrm>
            <a:off x="3432658" y="3102102"/>
            <a:ext cx="2109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46981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D517D8-D86D-E848-987B-E7A03A6819B3}"/>
              </a:ext>
            </a:extLst>
          </p:cNvPr>
          <p:cNvSpPr/>
          <p:nvPr/>
        </p:nvSpPr>
        <p:spPr bwMode="auto">
          <a:xfrm>
            <a:off x="838200" y="1371600"/>
            <a:ext cx="7848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87A3FA-7E1C-B94C-B9FD-9B6EBA599CFF}"/>
              </a:ext>
            </a:extLst>
          </p:cNvPr>
          <p:cNvSpPr/>
          <p:nvPr/>
        </p:nvSpPr>
        <p:spPr bwMode="auto">
          <a:xfrm>
            <a:off x="796110" y="2819400"/>
            <a:ext cx="1977207" cy="1987296"/>
          </a:xfrm>
          <a:prstGeom prst="rect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CONTENT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C5C1878-39DF-2247-AAA8-6466B6429E4F}"/>
              </a:ext>
            </a:extLst>
          </p:cNvPr>
          <p:cNvSpPr/>
          <p:nvPr/>
        </p:nvSpPr>
        <p:spPr bwMode="auto">
          <a:xfrm>
            <a:off x="3843204" y="4005290"/>
            <a:ext cx="2702183" cy="2200221"/>
          </a:xfrm>
          <a:prstGeom prst="triangl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E02707-17CD-E840-BEF2-76330B896CE6}"/>
              </a:ext>
            </a:extLst>
          </p:cNvPr>
          <p:cNvSpPr txBox="1"/>
          <p:nvPr/>
        </p:nvSpPr>
        <p:spPr>
          <a:xfrm>
            <a:off x="4670737" y="5460438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SKILLS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CEDA2E-394F-004C-90C1-D1CEFB6FC2E6}"/>
              </a:ext>
            </a:extLst>
          </p:cNvPr>
          <p:cNvSpPr/>
          <p:nvPr/>
        </p:nvSpPr>
        <p:spPr bwMode="auto">
          <a:xfrm>
            <a:off x="2352555" y="3440864"/>
            <a:ext cx="2621750" cy="2448633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C4F454-98B0-DE41-A8D0-52279B5254F0}"/>
              </a:ext>
            </a:extLst>
          </p:cNvPr>
          <p:cNvSpPr txBox="1"/>
          <p:nvPr/>
        </p:nvSpPr>
        <p:spPr>
          <a:xfrm>
            <a:off x="2608686" y="4434347"/>
            <a:ext cx="2109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STRATEGIES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39F4D3B-7B50-4441-AE4D-B2C5B4526C3F}"/>
              </a:ext>
            </a:extLst>
          </p:cNvPr>
          <p:cNvSpPr/>
          <p:nvPr/>
        </p:nvSpPr>
        <p:spPr bwMode="auto">
          <a:xfrm>
            <a:off x="4419600" y="457200"/>
            <a:ext cx="3657600" cy="3200400"/>
          </a:xfrm>
          <a:prstGeom prst="ellips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80D822-BD4E-B449-8E4E-E29D29F5E039}"/>
              </a:ext>
            </a:extLst>
          </p:cNvPr>
          <p:cNvSpPr txBox="1"/>
          <p:nvPr/>
        </p:nvSpPr>
        <p:spPr>
          <a:xfrm>
            <a:off x="3655703" y="1455002"/>
            <a:ext cx="5185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Strategically-Enhanced </a:t>
            </a:r>
          </a:p>
          <a:p>
            <a:r>
              <a:rPr lang="en-US" dirty="0"/>
              <a:t>Instructional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76743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D517D8-D86D-E848-987B-E7A03A6819B3}"/>
              </a:ext>
            </a:extLst>
          </p:cNvPr>
          <p:cNvSpPr/>
          <p:nvPr/>
        </p:nvSpPr>
        <p:spPr bwMode="auto">
          <a:xfrm>
            <a:off x="838200" y="1371600"/>
            <a:ext cx="7848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87A3FA-7E1C-B94C-B9FD-9B6EBA599CFF}"/>
              </a:ext>
            </a:extLst>
          </p:cNvPr>
          <p:cNvSpPr/>
          <p:nvPr/>
        </p:nvSpPr>
        <p:spPr bwMode="auto">
          <a:xfrm>
            <a:off x="2176189" y="2411385"/>
            <a:ext cx="1706517" cy="1758696"/>
          </a:xfrm>
          <a:prstGeom prst="rect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CONTENT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C5C1878-39DF-2247-AAA8-6466B6429E4F}"/>
              </a:ext>
            </a:extLst>
          </p:cNvPr>
          <p:cNvSpPr/>
          <p:nvPr/>
        </p:nvSpPr>
        <p:spPr bwMode="auto">
          <a:xfrm>
            <a:off x="4892862" y="3525409"/>
            <a:ext cx="2332240" cy="1947128"/>
          </a:xfrm>
          <a:prstGeom prst="triangl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E02707-17CD-E840-BEF2-76330B896CE6}"/>
              </a:ext>
            </a:extLst>
          </p:cNvPr>
          <p:cNvSpPr txBox="1"/>
          <p:nvPr/>
        </p:nvSpPr>
        <p:spPr>
          <a:xfrm>
            <a:off x="5459941" y="4662528"/>
            <a:ext cx="1353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SKILLS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CEDA2E-394F-004C-90C1-D1CEFB6FC2E6}"/>
              </a:ext>
            </a:extLst>
          </p:cNvPr>
          <p:cNvSpPr/>
          <p:nvPr/>
        </p:nvSpPr>
        <p:spPr bwMode="auto">
          <a:xfrm>
            <a:off x="3527851" y="3152828"/>
            <a:ext cx="2262819" cy="2166965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C4F454-98B0-DE41-A8D0-52279B5254F0}"/>
              </a:ext>
            </a:extLst>
          </p:cNvPr>
          <p:cNvSpPr txBox="1"/>
          <p:nvPr/>
        </p:nvSpPr>
        <p:spPr>
          <a:xfrm>
            <a:off x="3455311" y="3939248"/>
            <a:ext cx="2262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39F4D3B-7B50-4441-AE4D-B2C5B4526C3F}"/>
              </a:ext>
            </a:extLst>
          </p:cNvPr>
          <p:cNvSpPr/>
          <p:nvPr/>
        </p:nvSpPr>
        <p:spPr bwMode="auto">
          <a:xfrm>
            <a:off x="492614" y="228600"/>
            <a:ext cx="8312003" cy="6248400"/>
          </a:xfrm>
          <a:prstGeom prst="ellips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80D822-BD4E-B449-8E4E-E29D29F5E039}"/>
              </a:ext>
            </a:extLst>
          </p:cNvPr>
          <p:cNvSpPr txBox="1"/>
          <p:nvPr/>
        </p:nvSpPr>
        <p:spPr>
          <a:xfrm>
            <a:off x="3466285" y="1720042"/>
            <a:ext cx="5185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Strategically-Enhanced </a:t>
            </a:r>
          </a:p>
          <a:p>
            <a:r>
              <a:rPr lang="en-US" dirty="0"/>
              <a:t>Instructional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43413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76AD3-3220-C040-AF5B-6DE038FA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Philosophical underpinnings of SIM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9F3D1-29FA-5843-BA3E-220BF6B3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/>
          <a:lstStyle/>
          <a:p>
            <a:r>
              <a:rPr lang="en-US" sz="2400" dirty="0"/>
              <a:t>Most LA adolescents can learn to function independently in mainstream settings.</a:t>
            </a:r>
          </a:p>
          <a:p>
            <a:r>
              <a:rPr lang="en-US" sz="2400" dirty="0"/>
              <a:t>The role of the support class teacher is to teach strategies that will enable them to be independent learners and performers.</a:t>
            </a:r>
          </a:p>
          <a:p>
            <a:r>
              <a:rPr lang="en-US" sz="2400" dirty="0"/>
              <a:t>The role for the content teacher is to deliver subject matter in a manner that can be understood and remembered by LA adolescents.</a:t>
            </a:r>
          </a:p>
          <a:p>
            <a:r>
              <a:rPr lang="en-US" sz="2400" dirty="0"/>
              <a:t>Adolescents should have a voice in deciding what strategies they will learn.</a:t>
            </a:r>
          </a:p>
        </p:txBody>
      </p:sp>
    </p:spTree>
    <p:extLst>
      <p:ext uri="{BB962C8B-B14F-4D97-AF65-F5344CB8AC3E}">
        <p14:creationId xmlns:p14="http://schemas.microsoft.com/office/powerpoint/2010/main" val="64482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F2C1-5619-4441-BDB6-85E71BFA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FFEBBD-350C-2249-98E9-FEF18FA48025}"/>
              </a:ext>
            </a:extLst>
          </p:cNvPr>
          <p:cNvSpPr txBox="1"/>
          <p:nvPr/>
        </p:nvSpPr>
        <p:spPr>
          <a:xfrm>
            <a:off x="304800" y="2257313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0DA893-976D-C24D-8791-215B604C3733}"/>
              </a:ext>
            </a:extLst>
          </p:cNvPr>
          <p:cNvSpPr txBox="1"/>
          <p:nvPr/>
        </p:nvSpPr>
        <p:spPr>
          <a:xfrm>
            <a:off x="3184264" y="225283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Instruction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C32FA-D000-594E-A00D-E03B4E600BCB}"/>
              </a:ext>
            </a:extLst>
          </p:cNvPr>
          <p:cNvSpPr txBox="1"/>
          <p:nvPr/>
        </p:nvSpPr>
        <p:spPr>
          <a:xfrm>
            <a:off x="5943600" y="2257314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Environment</a:t>
            </a:r>
          </a:p>
        </p:txBody>
      </p:sp>
    </p:spTree>
    <p:extLst>
      <p:ext uri="{BB962C8B-B14F-4D97-AF65-F5344CB8AC3E}">
        <p14:creationId xmlns:p14="http://schemas.microsoft.com/office/powerpoint/2010/main" val="138501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796F-03A0-DC46-9C68-D23CFFDD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1066A-D999-8142-9177-43DA793EC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Addresses demands related to success across settings</a:t>
            </a:r>
          </a:p>
          <a:p>
            <a:r>
              <a:rPr lang="en-US" sz="2400" dirty="0"/>
              <a:t>Focuses on meeting </a:t>
            </a:r>
            <a:r>
              <a:rPr lang="en-US" sz="2400" dirty="0" err="1"/>
              <a:t>thask</a:t>
            </a:r>
            <a:r>
              <a:rPr lang="en-US" sz="2400" dirty="0"/>
              <a:t> demands, not simply learning a strategy</a:t>
            </a:r>
          </a:p>
          <a:p>
            <a:r>
              <a:rPr lang="en-US" sz="2400" dirty="0"/>
              <a:t>Addresses the needs of a majority of low-achieving and at-risk </a:t>
            </a:r>
            <a:r>
              <a:rPr lang="en-US" sz="2400" dirty="0" err="1"/>
              <a:t>studets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549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796F-03A0-DC46-9C68-D23CFFDD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1066A-D999-8142-9177-43DA793E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2133600"/>
            <a:ext cx="7772400" cy="3962400"/>
          </a:xfrm>
        </p:spPr>
        <p:txBody>
          <a:bodyPr/>
          <a:lstStyle/>
          <a:p>
            <a:r>
              <a:rPr lang="en-US" sz="3600" dirty="0"/>
              <a:t>Learning Strategies</a:t>
            </a:r>
          </a:p>
          <a:p>
            <a:r>
              <a:rPr lang="en-US" sz="3600" dirty="0"/>
              <a:t>Social Skills Strategies</a:t>
            </a:r>
          </a:p>
          <a:p>
            <a:r>
              <a:rPr lang="en-US" sz="3600" dirty="0"/>
              <a:t>Motivation Strategies</a:t>
            </a:r>
          </a:p>
          <a:p>
            <a:r>
              <a:rPr lang="en-US" sz="3600" dirty="0"/>
              <a:t>Executive Strategies</a:t>
            </a:r>
          </a:p>
        </p:txBody>
      </p:sp>
    </p:spTree>
    <p:extLst>
      <p:ext uri="{BB962C8B-B14F-4D97-AF65-F5344CB8AC3E}">
        <p14:creationId xmlns:p14="http://schemas.microsoft.com/office/powerpoint/2010/main" val="4260522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2087-D1FB-0C44-A0CD-AFEBA34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E1B4-2249-614B-97AF-A2C50110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Learning Strategies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 algn="ctr">
              <a:buNone/>
            </a:pPr>
            <a:r>
              <a:rPr lang="en-US" dirty="0"/>
              <a:t>Acquisition</a:t>
            </a:r>
          </a:p>
          <a:p>
            <a:pPr marL="400050" lvl="1" indent="0" algn="ctr">
              <a:buNone/>
            </a:pPr>
            <a:r>
              <a:rPr lang="en-US" dirty="0"/>
              <a:t>Storage</a:t>
            </a:r>
          </a:p>
          <a:p>
            <a:pPr marL="400050" lvl="1" indent="0" algn="ctr">
              <a:buNone/>
            </a:pPr>
            <a:r>
              <a:rPr lang="en-US" dirty="0"/>
              <a:t>Expression/Demonstration of Competence</a:t>
            </a:r>
          </a:p>
        </p:txBody>
      </p:sp>
    </p:spTree>
    <p:extLst>
      <p:ext uri="{BB962C8B-B14F-4D97-AF65-F5344CB8AC3E}">
        <p14:creationId xmlns:p14="http://schemas.microsoft.com/office/powerpoint/2010/main" val="216761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96E0C-08AB-604B-8957-41AD98CB7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Example: The Error Monitoring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FF5E4-FE03-3B44-9234-2A86BAD0C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43000"/>
            <a:ext cx="77724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 expression and Demonstration of Competence Strategy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800" dirty="0"/>
              <a:t>W</a:t>
            </a:r>
            <a:r>
              <a:rPr lang="en-US" sz="1800" dirty="0"/>
              <a:t>rite on every other line using PENS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800" dirty="0"/>
              <a:t>R</a:t>
            </a:r>
            <a:r>
              <a:rPr lang="en-US" sz="1800" dirty="0"/>
              <a:t>ead the paper for meaning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400" dirty="0"/>
              <a:t> I</a:t>
            </a:r>
            <a:r>
              <a:rPr lang="en-US" sz="1800" dirty="0"/>
              <a:t>nterrogate yourself using the COPS questions</a:t>
            </a:r>
            <a:endParaRPr lang="en-US" sz="4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400" dirty="0"/>
              <a:t>T</a:t>
            </a:r>
            <a:r>
              <a:rPr lang="en-US" sz="1800" dirty="0"/>
              <a:t>ake the paper to someone for help</a:t>
            </a:r>
            <a:endParaRPr lang="en-US" sz="4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400" dirty="0"/>
              <a:t>E</a:t>
            </a:r>
            <a:r>
              <a:rPr lang="en-US" sz="1800" dirty="0"/>
              <a:t>xecute a final copy</a:t>
            </a:r>
            <a:endParaRPr lang="en-US" sz="4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400" dirty="0"/>
              <a:t>R</a:t>
            </a:r>
            <a:r>
              <a:rPr lang="en-US" sz="1800" dirty="0"/>
              <a:t>eread your paper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2EEFF-60CA-2043-95C2-B6FEE55EA0F7}"/>
              </a:ext>
            </a:extLst>
          </p:cNvPr>
          <p:cNvSpPr txBox="1"/>
          <p:nvPr/>
        </p:nvSpPr>
        <p:spPr>
          <a:xfrm>
            <a:off x="6736976" y="2819400"/>
            <a:ext cx="235038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/>
              <a:t>C</a:t>
            </a:r>
            <a:r>
              <a:rPr lang="en-US" sz="1800" dirty="0"/>
              <a:t>apitalization</a:t>
            </a:r>
            <a:endParaRPr lang="en-US" sz="3200" dirty="0"/>
          </a:p>
          <a:p>
            <a:pPr algn="l"/>
            <a:r>
              <a:rPr lang="en-US" sz="3200" dirty="0"/>
              <a:t>O</a:t>
            </a:r>
            <a:r>
              <a:rPr lang="en-US" sz="1800" dirty="0"/>
              <a:t>verall Appearance</a:t>
            </a:r>
            <a:endParaRPr lang="en-US" sz="3200" dirty="0"/>
          </a:p>
          <a:p>
            <a:pPr algn="l"/>
            <a:r>
              <a:rPr lang="en-US" sz="3200" dirty="0"/>
              <a:t>P</a:t>
            </a:r>
            <a:r>
              <a:rPr lang="en-US" sz="1800" dirty="0"/>
              <a:t>unctuation</a:t>
            </a:r>
            <a:endParaRPr lang="en-US" sz="3200" dirty="0"/>
          </a:p>
          <a:p>
            <a:pPr algn="l"/>
            <a:r>
              <a:rPr lang="en-US" sz="3200" dirty="0"/>
              <a:t>S</a:t>
            </a:r>
            <a:r>
              <a:rPr lang="en-US" sz="1800" dirty="0"/>
              <a:t>pelling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E7B861-FE2B-7241-84C0-48840D7CEC72}"/>
              </a:ext>
            </a:extLst>
          </p:cNvPr>
          <p:cNvSpPr txBox="1"/>
          <p:nvPr/>
        </p:nvSpPr>
        <p:spPr>
          <a:xfrm>
            <a:off x="6019800" y="3018711"/>
            <a:ext cx="68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1676087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2087-D1FB-0C44-A0CD-AFEBA34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E1B4-2249-614B-97AF-A2C50110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Social Skills Strategies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 algn="ctr">
              <a:buNone/>
            </a:pPr>
            <a:r>
              <a:rPr lang="en-US" dirty="0"/>
              <a:t>Conversation</a:t>
            </a:r>
          </a:p>
          <a:p>
            <a:pPr marL="400050" lvl="1" indent="0" algn="ctr">
              <a:buNone/>
            </a:pPr>
            <a:r>
              <a:rPr lang="en-US" dirty="0"/>
              <a:t>Friendship</a:t>
            </a:r>
          </a:p>
          <a:p>
            <a:pPr marL="400050" lvl="1" indent="0" algn="ctr">
              <a:buNone/>
            </a:pPr>
            <a:r>
              <a:rPr lang="en-US" dirty="0"/>
              <a:t>Getting Along</a:t>
            </a:r>
          </a:p>
          <a:p>
            <a:pPr marL="400050" lvl="1" indent="0" algn="ctr">
              <a:buNone/>
            </a:pPr>
            <a:r>
              <a:rPr lang="en-US" dirty="0"/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10811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E72F-8F5D-9945-BE99-0BEE8089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Demands and Expectations In School and Out of School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522B3-924B-BE4A-A26C-675996A74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924800" cy="3962400"/>
          </a:xfrm>
        </p:spPr>
        <p:txBody>
          <a:bodyPr/>
          <a:lstStyle/>
          <a:p>
            <a:r>
              <a:rPr lang="en-US" dirty="0"/>
              <a:t>Academically, </a:t>
            </a:r>
            <a:r>
              <a:rPr lang="en-US" sz="1400" dirty="0"/>
              <a:t>students must gain information from books and lectures and demonstrate this information in writing and on tests.</a:t>
            </a:r>
            <a:endParaRPr lang="en-US" dirty="0"/>
          </a:p>
          <a:p>
            <a:r>
              <a:rPr lang="en-US" dirty="0"/>
              <a:t>Socially</a:t>
            </a:r>
            <a:r>
              <a:rPr lang="en-US" sz="1400" dirty="0"/>
              <a:t>, students must follow rules and interact appropriately with peers and adults.</a:t>
            </a:r>
            <a:endParaRPr lang="en-US" dirty="0"/>
          </a:p>
          <a:p>
            <a:r>
              <a:rPr lang="en-US" dirty="0"/>
              <a:t>Motivationally</a:t>
            </a:r>
            <a:r>
              <a:rPr lang="en-US" sz="1400" dirty="0"/>
              <a:t>, students must set, plan for, and carryout short and long-term goals.</a:t>
            </a:r>
            <a:endParaRPr lang="en-US" dirty="0"/>
          </a:p>
          <a:p>
            <a:r>
              <a:rPr lang="en-US" dirty="0"/>
              <a:t>Executively</a:t>
            </a:r>
            <a:r>
              <a:rPr lang="en-US" sz="1400" dirty="0"/>
              <a:t>, students must independently solve problems and generalize learning across situations.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6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2087-D1FB-0C44-A0CD-AFEBA34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E1B4-2249-614B-97AF-A2C50110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Motivation Strategies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 algn="ctr">
              <a:buNone/>
            </a:pPr>
            <a:r>
              <a:rPr lang="en-US" dirty="0"/>
              <a:t>Goal Evaluation</a:t>
            </a:r>
          </a:p>
          <a:p>
            <a:pPr marL="400050" lvl="1" indent="0" algn="ctr">
              <a:buNone/>
            </a:pPr>
            <a:r>
              <a:rPr lang="en-US" dirty="0"/>
              <a:t>Goal Specification</a:t>
            </a:r>
          </a:p>
          <a:p>
            <a:pPr marL="400050" lvl="1" indent="0" algn="ctr">
              <a:buNone/>
            </a:pPr>
            <a:r>
              <a:rPr lang="en-US" dirty="0"/>
              <a:t>Goal Actualization</a:t>
            </a:r>
          </a:p>
        </p:txBody>
      </p:sp>
    </p:spTree>
    <p:extLst>
      <p:ext uri="{BB962C8B-B14F-4D97-AF65-F5344CB8AC3E}">
        <p14:creationId xmlns:p14="http://schemas.microsoft.com/office/powerpoint/2010/main" val="330009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2087-D1FB-0C44-A0CD-AFEBA34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E1B4-2249-614B-97AF-A2C50110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Executive Strategies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 algn="ctr">
              <a:buNone/>
            </a:pPr>
            <a:r>
              <a:rPr lang="en-US" dirty="0"/>
              <a:t>Selection</a:t>
            </a:r>
          </a:p>
          <a:p>
            <a:pPr marL="400050" lvl="1" indent="0" algn="ctr">
              <a:buNone/>
            </a:pPr>
            <a:r>
              <a:rPr lang="en-US" dirty="0"/>
              <a:t>Adaptation</a:t>
            </a:r>
          </a:p>
          <a:p>
            <a:pPr marL="400050" lvl="1" indent="0" algn="ctr">
              <a:buNone/>
            </a:pPr>
            <a:r>
              <a:rPr lang="en-US" dirty="0"/>
              <a:t>Development</a:t>
            </a:r>
          </a:p>
          <a:p>
            <a:pPr marL="400050" lvl="1" indent="0" algn="ctr">
              <a:buNone/>
            </a:pPr>
            <a:r>
              <a:rPr lang="en-US" dirty="0"/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771393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F2C1-5619-4441-BDB6-85E71BFA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FFEBBD-350C-2249-98E9-FEF18FA48025}"/>
              </a:ext>
            </a:extLst>
          </p:cNvPr>
          <p:cNvSpPr txBox="1"/>
          <p:nvPr/>
        </p:nvSpPr>
        <p:spPr>
          <a:xfrm>
            <a:off x="304800" y="2257313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0DA893-976D-C24D-8791-215B604C3733}"/>
              </a:ext>
            </a:extLst>
          </p:cNvPr>
          <p:cNvSpPr txBox="1"/>
          <p:nvPr/>
        </p:nvSpPr>
        <p:spPr>
          <a:xfrm>
            <a:off x="3184264" y="225283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Strategic Instruction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C32FA-D000-594E-A00D-E03B4E600BCB}"/>
              </a:ext>
            </a:extLst>
          </p:cNvPr>
          <p:cNvSpPr txBox="1"/>
          <p:nvPr/>
        </p:nvSpPr>
        <p:spPr>
          <a:xfrm>
            <a:off x="5943600" y="2257314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Environment</a:t>
            </a:r>
          </a:p>
        </p:txBody>
      </p:sp>
    </p:spTree>
    <p:extLst>
      <p:ext uri="{BB962C8B-B14F-4D97-AF65-F5344CB8AC3E}">
        <p14:creationId xmlns:p14="http://schemas.microsoft.com/office/powerpoint/2010/main" val="2754777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55B5-EF30-994A-BD73-BB291B07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A538-A12B-7F46-9CAC-6158717D1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Provides for direct explanation of strategies</a:t>
            </a:r>
          </a:p>
          <a:p>
            <a:r>
              <a:rPr lang="en-US" sz="2400" dirty="0"/>
              <a:t>Takes into account students’ lack of strategies</a:t>
            </a:r>
          </a:p>
          <a:p>
            <a:r>
              <a:rPr lang="en-US" sz="2400" dirty="0"/>
              <a:t>Attends to the stages of learning</a:t>
            </a:r>
          </a:p>
          <a:p>
            <a:r>
              <a:rPr lang="en-US" sz="2400" dirty="0"/>
              <a:t>Incorporates principles of effective instruction</a:t>
            </a:r>
          </a:p>
          <a:p>
            <a:r>
              <a:rPr lang="en-US" sz="2400" dirty="0"/>
              <a:t>Requires active student participation and involvement</a:t>
            </a:r>
          </a:p>
          <a:p>
            <a:r>
              <a:rPr lang="en-US" sz="2400" dirty="0"/>
              <a:t>Prompts student independence</a:t>
            </a:r>
          </a:p>
        </p:txBody>
      </p:sp>
    </p:spTree>
    <p:extLst>
      <p:ext uri="{BB962C8B-B14F-4D97-AF65-F5344CB8AC3E}">
        <p14:creationId xmlns:p14="http://schemas.microsoft.com/office/powerpoint/2010/main" val="2566181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55B5-EF30-994A-BD73-BB291B07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A538-A12B-7F46-9CAC-6158717D1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981200"/>
            <a:ext cx="7772400" cy="3962400"/>
          </a:xfrm>
        </p:spPr>
        <p:txBody>
          <a:bodyPr/>
          <a:lstStyle/>
          <a:p>
            <a:r>
              <a:rPr lang="en-US" sz="3600" dirty="0"/>
              <a:t>Acquisition</a:t>
            </a:r>
          </a:p>
          <a:p>
            <a:r>
              <a:rPr lang="en-US" sz="3600" dirty="0"/>
              <a:t>Generalization</a:t>
            </a:r>
          </a:p>
          <a:p>
            <a:r>
              <a:rPr lang="en-US" sz="3600" dirty="0"/>
              <a:t>Strategic Teaching Behaviors</a:t>
            </a:r>
          </a:p>
          <a:p>
            <a:r>
              <a:rPr lang="en-US" sz="3600" dirty="0"/>
              <a:t>Content Enhancement</a:t>
            </a:r>
          </a:p>
        </p:txBody>
      </p:sp>
    </p:spTree>
    <p:extLst>
      <p:ext uri="{BB962C8B-B14F-4D97-AF65-F5344CB8AC3E}">
        <p14:creationId xmlns:p14="http://schemas.microsoft.com/office/powerpoint/2010/main" val="1525149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2A31-578A-CB4C-ADF3-BE8A8F5A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97660-2E28-0645-883C-E2580FF28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400" y="1828800"/>
            <a:ext cx="7772400" cy="3962400"/>
          </a:xfrm>
        </p:spPr>
        <p:txBody>
          <a:bodyPr/>
          <a:lstStyle/>
          <a:p>
            <a:r>
              <a:rPr lang="en-US" sz="2800" dirty="0"/>
              <a:t>Pretest </a:t>
            </a:r>
          </a:p>
          <a:p>
            <a:r>
              <a:rPr lang="en-US" sz="2800" dirty="0"/>
              <a:t>Gain Commitment</a:t>
            </a:r>
          </a:p>
          <a:p>
            <a:r>
              <a:rPr lang="en-US" sz="2800" dirty="0"/>
              <a:t>Describe the Strategy</a:t>
            </a:r>
          </a:p>
          <a:p>
            <a:r>
              <a:rPr lang="en-US" sz="2800" dirty="0"/>
              <a:t>Model the Strategy</a:t>
            </a:r>
          </a:p>
          <a:p>
            <a:r>
              <a:rPr lang="en-US" sz="2800" dirty="0"/>
              <a:t>Controlled Practice</a:t>
            </a:r>
          </a:p>
          <a:p>
            <a:r>
              <a:rPr lang="en-US" sz="2800" dirty="0"/>
              <a:t>Advanced Practice</a:t>
            </a:r>
          </a:p>
          <a:p>
            <a:r>
              <a:rPr lang="en-US" sz="2800" dirty="0"/>
              <a:t>Post Test </a:t>
            </a:r>
          </a:p>
          <a:p>
            <a:r>
              <a:rPr lang="en-US" sz="2800" dirty="0"/>
              <a:t>Generalization</a:t>
            </a:r>
          </a:p>
        </p:txBody>
      </p:sp>
    </p:spTree>
    <p:extLst>
      <p:ext uri="{BB962C8B-B14F-4D97-AF65-F5344CB8AC3E}">
        <p14:creationId xmlns:p14="http://schemas.microsoft.com/office/powerpoint/2010/main" val="416819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DAF16-64CC-C145-9F8F-008316B1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395AC-F08E-8148-885A-E57EB315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057400"/>
            <a:ext cx="7772400" cy="3962400"/>
          </a:xfrm>
        </p:spPr>
        <p:txBody>
          <a:bodyPr/>
          <a:lstStyle/>
          <a:p>
            <a:r>
              <a:rPr lang="en-US" dirty="0"/>
              <a:t>Orientation</a:t>
            </a:r>
          </a:p>
          <a:p>
            <a:r>
              <a:rPr lang="en-US" dirty="0"/>
              <a:t>Activation</a:t>
            </a:r>
          </a:p>
          <a:p>
            <a:r>
              <a:rPr lang="en-US" dirty="0"/>
              <a:t>Adaptation</a:t>
            </a:r>
          </a:p>
          <a:p>
            <a:r>
              <a:rPr lang="en-US" dirty="0"/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1137449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8ECFF-4304-384E-8D96-CBE2A35F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Teaching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6ED42-8E86-B741-BAA3-8028B84B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1905000"/>
            <a:ext cx="7772400" cy="3962400"/>
          </a:xfrm>
        </p:spPr>
        <p:txBody>
          <a:bodyPr/>
          <a:lstStyle/>
          <a:p>
            <a:r>
              <a:rPr lang="en-US" sz="2400" dirty="0"/>
              <a:t>Performers</a:t>
            </a:r>
          </a:p>
          <a:p>
            <a:r>
              <a:rPr lang="en-US" sz="2400" dirty="0"/>
              <a:t>Reactors</a:t>
            </a:r>
          </a:p>
          <a:p>
            <a:r>
              <a:rPr lang="en-US" sz="2400" dirty="0"/>
              <a:t>Organizers</a:t>
            </a:r>
          </a:p>
          <a:p>
            <a:r>
              <a:rPr lang="en-US" sz="2400" dirty="0"/>
              <a:t>Monitors</a:t>
            </a:r>
          </a:p>
          <a:p>
            <a:r>
              <a:rPr lang="en-US" sz="2400" dirty="0"/>
              <a:t>Informers</a:t>
            </a:r>
          </a:p>
          <a:p>
            <a:r>
              <a:rPr lang="en-US" sz="2400" dirty="0"/>
              <a:t>Sizzlers</a:t>
            </a:r>
          </a:p>
          <a:p>
            <a:r>
              <a:rPr lang="en-US" sz="2400" dirty="0"/>
              <a:t>Enhancers</a:t>
            </a:r>
          </a:p>
        </p:txBody>
      </p:sp>
    </p:spTree>
    <p:extLst>
      <p:ext uri="{BB962C8B-B14F-4D97-AF65-F5344CB8AC3E}">
        <p14:creationId xmlns:p14="http://schemas.microsoft.com/office/powerpoint/2010/main" val="2611936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2FFCD-F5B3-854A-A9F9-B88825A5F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Enhancement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F6B84-C396-CF42-B4F7-DF41D7291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1981200"/>
            <a:ext cx="7772400" cy="3962400"/>
          </a:xfrm>
        </p:spPr>
        <p:txBody>
          <a:bodyPr/>
          <a:lstStyle/>
          <a:p>
            <a:r>
              <a:rPr lang="en-US" dirty="0"/>
              <a:t>Planning</a:t>
            </a:r>
          </a:p>
          <a:p>
            <a:r>
              <a:rPr lang="en-US" dirty="0"/>
              <a:t>Routines</a:t>
            </a:r>
          </a:p>
          <a:p>
            <a:r>
              <a:rPr lang="en-US" dirty="0"/>
              <a:t>Devices</a:t>
            </a:r>
          </a:p>
        </p:txBody>
      </p:sp>
    </p:spTree>
    <p:extLst>
      <p:ext uri="{BB962C8B-B14F-4D97-AF65-F5344CB8AC3E}">
        <p14:creationId xmlns:p14="http://schemas.microsoft.com/office/powerpoint/2010/main" val="1606776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F2C1-5619-4441-BDB6-85E71BFA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FFEBBD-350C-2249-98E9-FEF18FA48025}"/>
              </a:ext>
            </a:extLst>
          </p:cNvPr>
          <p:cNvSpPr txBox="1"/>
          <p:nvPr/>
        </p:nvSpPr>
        <p:spPr>
          <a:xfrm>
            <a:off x="304800" y="2257313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0DA893-976D-C24D-8791-215B604C3733}"/>
              </a:ext>
            </a:extLst>
          </p:cNvPr>
          <p:cNvSpPr txBox="1"/>
          <p:nvPr/>
        </p:nvSpPr>
        <p:spPr>
          <a:xfrm>
            <a:off x="3184264" y="225283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Strategic Instruction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C32FA-D000-594E-A00D-E03B4E600BCB}"/>
              </a:ext>
            </a:extLst>
          </p:cNvPr>
          <p:cNvSpPr txBox="1"/>
          <p:nvPr/>
        </p:nvSpPr>
        <p:spPr>
          <a:xfrm>
            <a:off x="5943600" y="2257314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Strategic Environment</a:t>
            </a:r>
          </a:p>
        </p:txBody>
      </p:sp>
    </p:spTree>
    <p:extLst>
      <p:ext uri="{BB962C8B-B14F-4D97-AF65-F5344CB8AC3E}">
        <p14:creationId xmlns:p14="http://schemas.microsoft.com/office/powerpoint/2010/main" val="80101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E72F-8F5D-9945-BE99-0BEE8089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Characteristics of Low Achievers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522B3-924B-BE4A-A26C-675996A74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09" y="1828800"/>
            <a:ext cx="7924800" cy="3962400"/>
          </a:xfrm>
        </p:spPr>
        <p:txBody>
          <a:bodyPr/>
          <a:lstStyle/>
          <a:p>
            <a:r>
              <a:rPr lang="en-US" dirty="0"/>
              <a:t>Academically, </a:t>
            </a:r>
            <a:r>
              <a:rPr lang="en-US" sz="1800" dirty="0"/>
              <a:t>low achievers plateau in basic skill areas and have difficulty studying, completing assignments, and organizing information.</a:t>
            </a:r>
            <a:endParaRPr lang="en-US" dirty="0"/>
          </a:p>
          <a:p>
            <a:r>
              <a:rPr lang="en-US" dirty="0"/>
              <a:t>Socially, </a:t>
            </a:r>
            <a:r>
              <a:rPr lang="en-US" sz="1800" dirty="0"/>
              <a:t>low achievers have difficulty interacting with peers and adults and are likely to engage in rule-breaking behavior.</a:t>
            </a:r>
            <a:endParaRPr lang="en-US" dirty="0"/>
          </a:p>
          <a:p>
            <a:r>
              <a:rPr lang="en-US" dirty="0"/>
              <a:t>Motivationally,</a:t>
            </a:r>
            <a:r>
              <a:rPr lang="en-US" sz="1800" dirty="0"/>
              <a:t> low achievers do not see the benefits of their efforts and have difficulty setting and attaining goals.</a:t>
            </a:r>
            <a:endParaRPr lang="en-US" dirty="0"/>
          </a:p>
          <a:p>
            <a:r>
              <a:rPr lang="en-US" dirty="0"/>
              <a:t>Executively, </a:t>
            </a:r>
            <a:r>
              <a:rPr lang="en-US" sz="1800" dirty="0"/>
              <a:t>low achievers often do not generalize new learning and have difficulty with the problem solving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51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5F71-3E2B-8742-B68F-2F19C8734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Strategic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A0E73-20E3-C542-8F3C-96EAE6B5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r>
              <a:rPr lang="en-US" sz="2800" dirty="0"/>
              <a:t>Requires teaming between teachers, students, parents and other professionals</a:t>
            </a:r>
          </a:p>
          <a:p>
            <a:r>
              <a:rPr lang="en-US" sz="2800" dirty="0"/>
              <a:t>Stresses importance of progress, performance, and generalization feedback</a:t>
            </a:r>
          </a:p>
          <a:p>
            <a:r>
              <a:rPr lang="en-US" sz="2800" dirty="0"/>
              <a:t>Focuses on the change and development process</a:t>
            </a:r>
          </a:p>
          <a:p>
            <a:r>
              <a:rPr lang="en-US" sz="2800" dirty="0"/>
              <a:t>Promotes effective </a:t>
            </a:r>
            <a:r>
              <a:rPr lang="en-US" sz="2800" dirty="0" err="1"/>
              <a:t>organizationof</a:t>
            </a:r>
            <a:r>
              <a:rPr lang="en-US" sz="2800" dirty="0"/>
              <a:t> time and resources</a:t>
            </a:r>
          </a:p>
          <a:p>
            <a:r>
              <a:rPr lang="en-US" sz="2800" dirty="0"/>
              <a:t>Facilitates students interdependence</a:t>
            </a:r>
          </a:p>
        </p:txBody>
      </p:sp>
    </p:spTree>
    <p:extLst>
      <p:ext uri="{BB962C8B-B14F-4D97-AF65-F5344CB8AC3E}">
        <p14:creationId xmlns:p14="http://schemas.microsoft.com/office/powerpoint/2010/main" val="16106367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75A9-CFEC-3D40-A780-6B95C05F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D7319-CA89-1149-8B84-2A6EB5763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2057400"/>
            <a:ext cx="7772400" cy="3962400"/>
          </a:xfrm>
        </p:spPr>
        <p:txBody>
          <a:bodyPr/>
          <a:lstStyle/>
          <a:p>
            <a:r>
              <a:rPr lang="en-US" dirty="0"/>
              <a:t>Teaming</a:t>
            </a:r>
          </a:p>
          <a:p>
            <a:r>
              <a:rPr lang="en-US" dirty="0"/>
              <a:t>Management</a:t>
            </a:r>
          </a:p>
          <a:p>
            <a:r>
              <a:rPr lang="en-US" dirty="0"/>
              <a:t>Evaluation</a:t>
            </a:r>
          </a:p>
          <a:p>
            <a:r>
              <a:rPr lang="en-US" dirty="0"/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2011483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5A98-F70E-B44C-9F6E-F52CC3B7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46DF-4A6B-574E-A3CE-9F801567B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62200"/>
            <a:ext cx="7772400" cy="3962400"/>
          </a:xfrm>
        </p:spPr>
        <p:txBody>
          <a:bodyPr/>
          <a:lstStyle/>
          <a:p>
            <a:r>
              <a:rPr lang="en-US" dirty="0"/>
              <a:t>Cooperative Planning and Teaching</a:t>
            </a:r>
          </a:p>
          <a:p>
            <a:r>
              <a:rPr lang="en-US" dirty="0"/>
              <a:t>Family Enrichment</a:t>
            </a:r>
          </a:p>
          <a:p>
            <a:r>
              <a:rPr lang="en-US" dirty="0"/>
              <a:t>Home-School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29823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73AF-EBCC-124B-A51F-A0C3E055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FF0C-58C0-FD4D-AF06-91A7B6BD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962400"/>
          </a:xfrm>
        </p:spPr>
        <p:txBody>
          <a:bodyPr/>
          <a:lstStyle/>
          <a:p>
            <a:r>
              <a:rPr lang="en-US" dirty="0"/>
              <a:t>Resource Management</a:t>
            </a:r>
          </a:p>
          <a:p>
            <a:r>
              <a:rPr lang="en-US" dirty="0"/>
              <a:t>Rule Management</a:t>
            </a:r>
          </a:p>
          <a:p>
            <a:r>
              <a:rPr lang="en-US" dirty="0"/>
              <a:t>Time Management</a:t>
            </a:r>
          </a:p>
          <a:p>
            <a:r>
              <a:rPr lang="en-US" dirty="0"/>
              <a:t>Instructional Management</a:t>
            </a:r>
          </a:p>
        </p:txBody>
      </p:sp>
    </p:spTree>
    <p:extLst>
      <p:ext uri="{BB962C8B-B14F-4D97-AF65-F5344CB8AC3E}">
        <p14:creationId xmlns:p14="http://schemas.microsoft.com/office/powerpoint/2010/main" val="4205344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80CB-2FC5-B243-BF75-EF095362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98BD4-8E13-9445-9EC2-75D1A244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Evaluation</a:t>
            </a:r>
          </a:p>
          <a:p>
            <a:r>
              <a:rPr lang="en-US" dirty="0"/>
              <a:t>Program Evaluation</a:t>
            </a:r>
          </a:p>
          <a:p>
            <a:r>
              <a:rPr lang="en-US" dirty="0"/>
              <a:t>Instructional Evaluation</a:t>
            </a:r>
          </a:p>
        </p:txBody>
      </p:sp>
    </p:spTree>
    <p:extLst>
      <p:ext uri="{BB962C8B-B14F-4D97-AF65-F5344CB8AC3E}">
        <p14:creationId xmlns:p14="http://schemas.microsoft.com/office/powerpoint/2010/main" val="21535768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2CAB-1A10-CE47-8319-7AB2AE3C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A4DD3-2EC5-2742-BE45-1C6C2DBB2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Development</a:t>
            </a:r>
          </a:p>
          <a:p>
            <a:r>
              <a:rPr lang="en-US" dirty="0"/>
              <a:t>Curriculum Development</a:t>
            </a:r>
          </a:p>
        </p:txBody>
      </p:sp>
    </p:spTree>
    <p:extLst>
      <p:ext uri="{BB962C8B-B14F-4D97-AF65-F5344CB8AC3E}">
        <p14:creationId xmlns:p14="http://schemas.microsoft.com/office/powerpoint/2010/main" val="1246326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A564-EF7F-734B-A3E2-21E87580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SIM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1ECE5-D66C-284C-BE8F-334C879F0BD3}"/>
              </a:ext>
            </a:extLst>
          </p:cNvPr>
          <p:cNvSpPr txBox="1"/>
          <p:nvPr/>
        </p:nvSpPr>
        <p:spPr>
          <a:xfrm>
            <a:off x="609600" y="1962615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 Curriculum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Learning Strategies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Social Skill Strategies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Motivation Strategies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Executive Strategies</a:t>
            </a:r>
          </a:p>
          <a:p>
            <a:pPr algn="l"/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40AA1-CFA3-D640-AA35-4AAC464BF085}"/>
              </a:ext>
            </a:extLst>
          </p:cNvPr>
          <p:cNvSpPr txBox="1"/>
          <p:nvPr/>
        </p:nvSpPr>
        <p:spPr>
          <a:xfrm>
            <a:off x="3352800" y="1973767"/>
            <a:ext cx="243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 Instruction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Acquisition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Generalization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Strategic Teaching Behaviors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Content Enhancement Procedures</a:t>
            </a:r>
          </a:p>
          <a:p>
            <a:pPr algn="l"/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E7AAB-C2CF-E744-B2EB-ABB35559AEDF}"/>
              </a:ext>
            </a:extLst>
          </p:cNvPr>
          <p:cNvSpPr txBox="1"/>
          <p:nvPr/>
        </p:nvSpPr>
        <p:spPr>
          <a:xfrm>
            <a:off x="6096000" y="1984919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 Environment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Teaming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Management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Evaluation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Development</a:t>
            </a: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83856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57C1B-8C67-224C-B46A-48DFEE390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8727E-BEB9-D740-AAFC-6999B9F0FB80}"/>
              </a:ext>
            </a:extLst>
          </p:cNvPr>
          <p:cNvSpPr txBox="1"/>
          <p:nvPr/>
        </p:nvSpPr>
        <p:spPr>
          <a:xfrm>
            <a:off x="1295400" y="1676400"/>
            <a:ext cx="1752600" cy="32316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Support Class</a:t>
            </a:r>
          </a:p>
          <a:p>
            <a:endParaRPr lang="en-US" sz="1200" dirty="0"/>
          </a:p>
          <a:p>
            <a:r>
              <a:rPr lang="en-US" dirty="0"/>
              <a:t>TEACHER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STUDENT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68DC3E2-CB76-F74D-B644-64B49F62F990}"/>
              </a:ext>
            </a:extLst>
          </p:cNvPr>
          <p:cNvSpPr/>
          <p:nvPr/>
        </p:nvSpPr>
        <p:spPr bwMode="auto">
          <a:xfrm>
            <a:off x="3048000" y="2781300"/>
            <a:ext cx="3048000" cy="1295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Cooperative Planning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0433AB-1B8B-FC4C-B1DC-77EA55CC51E8}"/>
              </a:ext>
            </a:extLst>
          </p:cNvPr>
          <p:cNvSpPr txBox="1"/>
          <p:nvPr/>
        </p:nvSpPr>
        <p:spPr>
          <a:xfrm>
            <a:off x="6134100" y="1657815"/>
            <a:ext cx="1866900" cy="32316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Mainstream</a:t>
            </a:r>
          </a:p>
          <a:p>
            <a:r>
              <a:rPr lang="en-US" dirty="0"/>
              <a:t>Classes</a:t>
            </a:r>
          </a:p>
          <a:p>
            <a:endParaRPr lang="en-US" sz="1200" dirty="0"/>
          </a:p>
          <a:p>
            <a:r>
              <a:rPr lang="en-US" dirty="0"/>
              <a:t>TEACHER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STUDENT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F23A12-26FB-0843-AA9F-07E7C9FF012C}"/>
              </a:ext>
            </a:extLst>
          </p:cNvPr>
          <p:cNvSpPr/>
          <p:nvPr/>
        </p:nvSpPr>
        <p:spPr bwMode="auto">
          <a:xfrm>
            <a:off x="3657600" y="4295542"/>
            <a:ext cx="1866900" cy="393669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Generalization</a:t>
            </a:r>
          </a:p>
        </p:txBody>
      </p:sp>
      <p:sp>
        <p:nvSpPr>
          <p:cNvPr id="12" name="Notched Right Arrow 11">
            <a:extLst>
              <a:ext uri="{FF2B5EF4-FFF2-40B4-BE49-F238E27FC236}">
                <a16:creationId xmlns:a16="http://schemas.microsoft.com/office/drawing/2014/main" id="{50D1E3E9-D5C7-CB43-B9E1-04602301D3EA}"/>
              </a:ext>
            </a:extLst>
          </p:cNvPr>
          <p:cNvSpPr/>
          <p:nvPr/>
        </p:nvSpPr>
        <p:spPr bwMode="auto">
          <a:xfrm>
            <a:off x="5524500" y="4393959"/>
            <a:ext cx="533400" cy="178041"/>
          </a:xfrm>
          <a:prstGeom prst="notched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" name="Notched Right Arrow 12">
            <a:extLst>
              <a:ext uri="{FF2B5EF4-FFF2-40B4-BE49-F238E27FC236}">
                <a16:creationId xmlns:a16="http://schemas.microsoft.com/office/drawing/2014/main" id="{3FB68250-521C-B045-8990-A3C1C4575B05}"/>
              </a:ext>
            </a:extLst>
          </p:cNvPr>
          <p:cNvSpPr/>
          <p:nvPr/>
        </p:nvSpPr>
        <p:spPr bwMode="auto">
          <a:xfrm rot="10800000">
            <a:off x="3086100" y="4403356"/>
            <a:ext cx="578039" cy="168643"/>
          </a:xfrm>
          <a:prstGeom prst="notched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1279DB-31D1-A149-9CE5-F3C1F1709125}"/>
              </a:ext>
            </a:extLst>
          </p:cNvPr>
          <p:cNvSpPr txBox="1"/>
          <p:nvPr/>
        </p:nvSpPr>
        <p:spPr>
          <a:xfrm>
            <a:off x="1066800" y="5315178"/>
            <a:ext cx="6934200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Support Systems</a:t>
            </a:r>
          </a:p>
          <a:p>
            <a:pPr algn="l"/>
            <a:r>
              <a:rPr lang="en-US" sz="1800" dirty="0"/>
              <a:t>Administration  -  Ancillary Staff  -  Family  -  Community Agencies</a:t>
            </a:r>
          </a:p>
        </p:txBody>
      </p:sp>
      <p:sp>
        <p:nvSpPr>
          <p:cNvPr id="15" name="Left-Right Arrow 14">
            <a:extLst>
              <a:ext uri="{FF2B5EF4-FFF2-40B4-BE49-F238E27FC236}">
                <a16:creationId xmlns:a16="http://schemas.microsoft.com/office/drawing/2014/main" id="{5E1B80C4-2DC2-C341-90B9-0D4651E66BA6}"/>
              </a:ext>
            </a:extLst>
          </p:cNvPr>
          <p:cNvSpPr/>
          <p:nvPr/>
        </p:nvSpPr>
        <p:spPr bwMode="auto">
          <a:xfrm rot="5400000">
            <a:off x="2056857" y="5009835"/>
            <a:ext cx="407124" cy="203562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Left-Right Arrow 15">
            <a:extLst>
              <a:ext uri="{FF2B5EF4-FFF2-40B4-BE49-F238E27FC236}">
                <a16:creationId xmlns:a16="http://schemas.microsoft.com/office/drawing/2014/main" id="{580E4371-AFEC-0143-8F39-101CB36B2F2D}"/>
              </a:ext>
            </a:extLst>
          </p:cNvPr>
          <p:cNvSpPr/>
          <p:nvPr/>
        </p:nvSpPr>
        <p:spPr bwMode="auto">
          <a:xfrm rot="5400000">
            <a:off x="6883581" y="5009835"/>
            <a:ext cx="407124" cy="203562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" name="Left-Right Arrow 16">
            <a:extLst>
              <a:ext uri="{FF2B5EF4-FFF2-40B4-BE49-F238E27FC236}">
                <a16:creationId xmlns:a16="http://schemas.microsoft.com/office/drawing/2014/main" id="{5F73B2BF-B318-E440-ADE2-F6E29447E367}"/>
              </a:ext>
            </a:extLst>
          </p:cNvPr>
          <p:cNvSpPr/>
          <p:nvPr/>
        </p:nvSpPr>
        <p:spPr bwMode="auto">
          <a:xfrm rot="5400000">
            <a:off x="4442806" y="4994554"/>
            <a:ext cx="407124" cy="203562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835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57C1B-8C67-224C-B46A-48DFEE39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28421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39E3B9-B464-724F-8E3D-36FFD99A1721}"/>
              </a:ext>
            </a:extLst>
          </p:cNvPr>
          <p:cNvSpPr/>
          <p:nvPr/>
        </p:nvSpPr>
        <p:spPr bwMode="auto">
          <a:xfrm>
            <a:off x="685800" y="1371600"/>
            <a:ext cx="7696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8727E-BEB9-D740-AAFC-6999B9F0FB80}"/>
              </a:ext>
            </a:extLst>
          </p:cNvPr>
          <p:cNvSpPr txBox="1"/>
          <p:nvPr/>
        </p:nvSpPr>
        <p:spPr>
          <a:xfrm>
            <a:off x="570106" y="1037084"/>
            <a:ext cx="2667000" cy="35394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Support Class</a:t>
            </a:r>
          </a:p>
          <a:p>
            <a:endParaRPr lang="en-US" sz="1200" dirty="0"/>
          </a:p>
          <a:p>
            <a:pPr algn="l"/>
            <a:r>
              <a:rPr lang="en-US" sz="1800" dirty="0"/>
              <a:t>TEACHER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Teach strategies related to key demands and expectations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Use principles of strategic instruction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Create a strategic environment</a:t>
            </a:r>
            <a:br>
              <a:rPr lang="en-US" sz="1400" dirty="0"/>
            </a:br>
            <a:endParaRPr lang="en-US" sz="1800" dirty="0"/>
          </a:p>
          <a:p>
            <a:pPr algn="l"/>
            <a:r>
              <a:rPr lang="en-US" sz="1800" dirty="0"/>
              <a:t>STUDENT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Participate in selecting learning objectives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Learn strategies to mastery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68DC3E2-CB76-F74D-B644-64B49F62F990}"/>
              </a:ext>
            </a:extLst>
          </p:cNvPr>
          <p:cNvSpPr/>
          <p:nvPr/>
        </p:nvSpPr>
        <p:spPr bwMode="auto">
          <a:xfrm>
            <a:off x="3105150" y="2079270"/>
            <a:ext cx="3048000" cy="1295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Cooperative Planning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0433AB-1B8B-FC4C-B1DC-77EA55CC51E8}"/>
              </a:ext>
            </a:extLst>
          </p:cNvPr>
          <p:cNvSpPr txBox="1"/>
          <p:nvPr/>
        </p:nvSpPr>
        <p:spPr>
          <a:xfrm>
            <a:off x="6021194" y="1037084"/>
            <a:ext cx="2476500" cy="36009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Mainstream</a:t>
            </a:r>
          </a:p>
          <a:p>
            <a:r>
              <a:rPr lang="en-US" sz="1800" dirty="0"/>
              <a:t>Classes</a:t>
            </a:r>
          </a:p>
          <a:p>
            <a:endParaRPr lang="en-US" sz="1200" dirty="0"/>
          </a:p>
          <a:p>
            <a:pPr algn="l"/>
            <a:r>
              <a:rPr lang="en-US" sz="1800" dirty="0"/>
              <a:t>TEACHER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Cue strategy use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Use procedures for strategically enhancing content delivery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Create a strategic </a:t>
            </a:r>
            <a:r>
              <a:rPr lang="en-US" sz="1400" dirty="0" err="1"/>
              <a:t>environmen</a:t>
            </a:r>
            <a:endParaRPr lang="en-US" sz="1400" dirty="0"/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STUDENT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/>
              <a:t>Use strategies to respond to mainstream demands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F23A12-26FB-0843-AA9F-07E7C9FF012C}"/>
              </a:ext>
            </a:extLst>
          </p:cNvPr>
          <p:cNvSpPr/>
          <p:nvPr/>
        </p:nvSpPr>
        <p:spPr bwMode="auto">
          <a:xfrm>
            <a:off x="3657600" y="4295542"/>
            <a:ext cx="1866900" cy="393669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Generalization</a:t>
            </a:r>
          </a:p>
        </p:txBody>
      </p:sp>
      <p:sp>
        <p:nvSpPr>
          <p:cNvPr id="12" name="Notched Right Arrow 11">
            <a:extLst>
              <a:ext uri="{FF2B5EF4-FFF2-40B4-BE49-F238E27FC236}">
                <a16:creationId xmlns:a16="http://schemas.microsoft.com/office/drawing/2014/main" id="{50D1E3E9-D5C7-CB43-B9E1-04602301D3EA}"/>
              </a:ext>
            </a:extLst>
          </p:cNvPr>
          <p:cNvSpPr/>
          <p:nvPr/>
        </p:nvSpPr>
        <p:spPr bwMode="auto">
          <a:xfrm>
            <a:off x="5524500" y="4393959"/>
            <a:ext cx="533400" cy="178041"/>
          </a:xfrm>
          <a:prstGeom prst="notched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" name="Notched Right Arrow 12">
            <a:extLst>
              <a:ext uri="{FF2B5EF4-FFF2-40B4-BE49-F238E27FC236}">
                <a16:creationId xmlns:a16="http://schemas.microsoft.com/office/drawing/2014/main" id="{3FB68250-521C-B045-8990-A3C1C4575B05}"/>
              </a:ext>
            </a:extLst>
          </p:cNvPr>
          <p:cNvSpPr/>
          <p:nvPr/>
        </p:nvSpPr>
        <p:spPr bwMode="auto">
          <a:xfrm rot="10800000">
            <a:off x="3086100" y="4403356"/>
            <a:ext cx="578039" cy="168643"/>
          </a:xfrm>
          <a:prstGeom prst="notched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1279DB-31D1-A149-9CE5-F3C1F1709125}"/>
              </a:ext>
            </a:extLst>
          </p:cNvPr>
          <p:cNvSpPr txBox="1"/>
          <p:nvPr/>
        </p:nvSpPr>
        <p:spPr>
          <a:xfrm>
            <a:off x="1066800" y="5315178"/>
            <a:ext cx="6934200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Support Systems</a:t>
            </a:r>
          </a:p>
          <a:p>
            <a:pPr algn="l"/>
            <a:r>
              <a:rPr lang="en-US" sz="1800" dirty="0"/>
              <a:t>Administration  -  Ancillary Staff  -  Family  -  Community Agencies</a:t>
            </a:r>
          </a:p>
        </p:txBody>
      </p:sp>
      <p:sp>
        <p:nvSpPr>
          <p:cNvPr id="15" name="Left-Right Arrow 14">
            <a:extLst>
              <a:ext uri="{FF2B5EF4-FFF2-40B4-BE49-F238E27FC236}">
                <a16:creationId xmlns:a16="http://schemas.microsoft.com/office/drawing/2014/main" id="{5E1B80C4-2DC2-C341-90B9-0D4651E66BA6}"/>
              </a:ext>
            </a:extLst>
          </p:cNvPr>
          <p:cNvSpPr/>
          <p:nvPr/>
        </p:nvSpPr>
        <p:spPr bwMode="auto">
          <a:xfrm rot="5400000">
            <a:off x="1861416" y="4869221"/>
            <a:ext cx="743179" cy="148736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Left-Right Arrow 15">
            <a:extLst>
              <a:ext uri="{FF2B5EF4-FFF2-40B4-BE49-F238E27FC236}">
                <a16:creationId xmlns:a16="http://schemas.microsoft.com/office/drawing/2014/main" id="{580E4371-AFEC-0143-8F39-101CB36B2F2D}"/>
              </a:ext>
            </a:extLst>
          </p:cNvPr>
          <p:cNvSpPr/>
          <p:nvPr/>
        </p:nvSpPr>
        <p:spPr bwMode="auto">
          <a:xfrm rot="5400000">
            <a:off x="6728815" y="4909897"/>
            <a:ext cx="661827" cy="148736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" name="Left-Right Arrow 16">
            <a:extLst>
              <a:ext uri="{FF2B5EF4-FFF2-40B4-BE49-F238E27FC236}">
                <a16:creationId xmlns:a16="http://schemas.microsoft.com/office/drawing/2014/main" id="{5F73B2BF-B318-E440-ADE2-F6E29447E367}"/>
              </a:ext>
            </a:extLst>
          </p:cNvPr>
          <p:cNvSpPr/>
          <p:nvPr/>
        </p:nvSpPr>
        <p:spPr bwMode="auto">
          <a:xfrm rot="5400000">
            <a:off x="4442806" y="4994554"/>
            <a:ext cx="407124" cy="203562"/>
          </a:xfrm>
          <a:prstGeom prst="leftRightArrow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9866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A62CD-43C8-FF49-A672-151F61DB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1143000"/>
          </a:xfrm>
        </p:spPr>
        <p:txBody>
          <a:bodyPr/>
          <a:lstStyle/>
          <a:p>
            <a:r>
              <a:rPr lang="en-US" sz="3600" dirty="0"/>
              <a:t>SIM: What do Low Achieving Adolescents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2986F-81B5-4947-BD45-CF7F8534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395" y="1752600"/>
            <a:ext cx="7772400" cy="3962400"/>
          </a:xfrm>
        </p:spPr>
        <p:txBody>
          <a:bodyPr/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Academically, </a:t>
            </a:r>
            <a:r>
              <a:rPr lang="en-US" sz="2400" dirty="0"/>
              <a:t>how to learn and perform    	independently. 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Socially, </a:t>
            </a:r>
            <a:r>
              <a:rPr lang="en-US" sz="2400" dirty="0"/>
              <a:t>how to deal positively with others during 	interactions.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Motivationally,</a:t>
            </a:r>
            <a:r>
              <a:rPr lang="en-US" sz="2400" dirty="0"/>
              <a:t> how to be goal directed.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Executively,</a:t>
            </a:r>
            <a:r>
              <a:rPr lang="en-US" sz="2400" dirty="0"/>
              <a:t> how to select and try out the best 	approach to a task.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5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AEAD-5FCC-F74C-90E1-23A18BFC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48" y="457200"/>
            <a:ext cx="8305800" cy="1143000"/>
          </a:xfrm>
        </p:spPr>
        <p:txBody>
          <a:bodyPr/>
          <a:lstStyle/>
          <a:p>
            <a:pPr algn="l"/>
            <a:r>
              <a:rPr lang="en-US" altLang="en-US" b="1" dirty="0">
                <a:latin typeface="Bookman Old Style" panose="02050604050505020204" pitchFamily="18" charset="0"/>
              </a:rPr>
              <a:t>     B   =  E       x   I</a:t>
            </a:r>
            <a:br>
              <a:rPr lang="en-US" altLang="en-US" b="1" dirty="0">
                <a:latin typeface="Bookman Old Style" panose="02050604050505020204" pitchFamily="18" charset="0"/>
              </a:rPr>
            </a:br>
            <a:r>
              <a:rPr lang="en-US" altLang="en-US" sz="3600" b="1" dirty="0"/>
              <a:t>B</a:t>
            </a:r>
            <a:r>
              <a:rPr lang="en-US" altLang="en-US" sz="3600" dirty="0"/>
              <a:t>ehavior = </a:t>
            </a:r>
            <a:r>
              <a:rPr lang="en-US" altLang="en-US" sz="3600" b="1" dirty="0"/>
              <a:t>E</a:t>
            </a:r>
            <a:r>
              <a:rPr lang="en-US" altLang="en-US" sz="3600" dirty="0"/>
              <a:t>nvironment x </a:t>
            </a:r>
            <a:r>
              <a:rPr lang="en-US" altLang="en-US" sz="3600" b="1" dirty="0">
                <a:latin typeface="Bookman Old Style" panose="02050604050505020204" pitchFamily="18" charset="0"/>
              </a:rPr>
              <a:t>I</a:t>
            </a:r>
            <a:r>
              <a:rPr lang="en-US" altLang="en-US" sz="3600" dirty="0"/>
              <a:t>ndividual</a:t>
            </a:r>
            <a:br>
              <a:rPr lang="en-US" altLang="en-US" sz="3600" dirty="0"/>
            </a:b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6D07B9-92FB-E64B-8ACD-098F4A28411D}"/>
              </a:ext>
            </a:extLst>
          </p:cNvPr>
          <p:cNvSpPr txBox="1"/>
          <p:nvPr/>
        </p:nvSpPr>
        <p:spPr>
          <a:xfrm>
            <a:off x="688848" y="2057400"/>
            <a:ext cx="1597152" cy="1508105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Effective</a:t>
            </a:r>
          </a:p>
          <a:p>
            <a:endParaRPr lang="en-US" sz="2000" dirty="0"/>
          </a:p>
          <a:p>
            <a:r>
              <a:rPr lang="en-US" dirty="0"/>
              <a:t>Efficient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134716-1A8C-534B-AE16-9A22664D0EB7}"/>
              </a:ext>
            </a:extLst>
          </p:cNvPr>
          <p:cNvSpPr txBox="1"/>
          <p:nvPr/>
        </p:nvSpPr>
        <p:spPr>
          <a:xfrm>
            <a:off x="3622548" y="2057400"/>
            <a:ext cx="1748028" cy="1446550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dirty="0"/>
              <a:t>Traditional Settings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B0EE3A-76F2-FB43-BCC2-1D6D9E26D549}"/>
              </a:ext>
            </a:extLst>
          </p:cNvPr>
          <p:cNvSpPr txBox="1"/>
          <p:nvPr/>
        </p:nvSpPr>
        <p:spPr>
          <a:xfrm>
            <a:off x="6553200" y="2057400"/>
            <a:ext cx="1748028" cy="830997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Strategic</a:t>
            </a:r>
          </a:p>
          <a:p>
            <a:r>
              <a:rPr lang="en-US" dirty="0"/>
              <a:t>Individuals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BD94C7-2270-214B-B270-8BE6FDCEE8D3}"/>
              </a:ext>
            </a:extLst>
          </p:cNvPr>
          <p:cNvSpPr txBox="1"/>
          <p:nvPr/>
        </p:nvSpPr>
        <p:spPr>
          <a:xfrm>
            <a:off x="2665476" y="2281535"/>
            <a:ext cx="68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400" b="1" dirty="0">
                <a:latin typeface="Bookman Old Style" panose="02050604050505020204" pitchFamily="18" charset="0"/>
              </a:rPr>
              <a:t>=</a:t>
            </a:r>
            <a:endParaRPr lang="en-US" sz="5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90847C-2653-1940-ACC9-043AA3475C2F}"/>
              </a:ext>
            </a:extLst>
          </p:cNvPr>
          <p:cNvSpPr txBox="1"/>
          <p:nvPr/>
        </p:nvSpPr>
        <p:spPr>
          <a:xfrm>
            <a:off x="5596128" y="2281535"/>
            <a:ext cx="68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400" b="1" dirty="0">
                <a:latin typeface="Bookman Old Style" panose="02050604050505020204" pitchFamily="18" charset="0"/>
              </a:rPr>
              <a:t>x</a:t>
            </a:r>
            <a:endParaRPr lang="en-US" sz="5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C367FD-A12A-E34A-912F-FF8C339B213B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 flipH="1">
            <a:off x="6705600" y="2888397"/>
            <a:ext cx="721614" cy="1150203"/>
          </a:xfrm>
          <a:prstGeom prst="line">
            <a:avLst/>
          </a:prstGeom>
          <a:solidFill>
            <a:schemeClr val="tx2"/>
          </a:solidFill>
          <a:ln w="349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71BD6A3-E830-754D-9065-50BBADC8B756}"/>
              </a:ext>
            </a:extLst>
          </p:cNvPr>
          <p:cNvCxnSpPr/>
          <p:nvPr/>
        </p:nvCxnSpPr>
        <p:spPr bwMode="auto">
          <a:xfrm flipH="1" flipV="1">
            <a:off x="4568086" y="3503950"/>
            <a:ext cx="646175" cy="525143"/>
          </a:xfrm>
          <a:prstGeom prst="line">
            <a:avLst/>
          </a:prstGeom>
          <a:solidFill>
            <a:schemeClr val="tx2"/>
          </a:solidFill>
          <a:ln w="349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2F503156-9439-B541-A7BE-36D02ABEF13B}"/>
              </a:ext>
            </a:extLst>
          </p:cNvPr>
          <p:cNvSpPr/>
          <p:nvPr/>
        </p:nvSpPr>
        <p:spPr bwMode="auto">
          <a:xfrm>
            <a:off x="4539563" y="3810000"/>
            <a:ext cx="2851837" cy="27432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8C6E1B-4212-4948-993F-E1BA7517F0B5}"/>
              </a:ext>
            </a:extLst>
          </p:cNvPr>
          <p:cNvSpPr txBox="1"/>
          <p:nvPr/>
        </p:nvSpPr>
        <p:spPr>
          <a:xfrm>
            <a:off x="4539562" y="4162901"/>
            <a:ext cx="28518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Strategy</a:t>
            </a:r>
          </a:p>
          <a:p>
            <a:r>
              <a:rPr lang="en-US" dirty="0"/>
              <a:t> instruction supported by strategic environs</a:t>
            </a:r>
          </a:p>
        </p:txBody>
      </p:sp>
    </p:spTree>
    <p:extLst>
      <p:ext uri="{BB962C8B-B14F-4D97-AF65-F5344CB8AC3E}">
        <p14:creationId xmlns:p14="http://schemas.microsoft.com/office/powerpoint/2010/main" val="20217708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2DE7-1246-3548-B568-2F0280DD3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70473-0DCA-EC4A-877D-42803AEA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0" y="1669538"/>
            <a:ext cx="38862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Pretest				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087E7-B18B-EE40-816B-D752A0194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489" y="2074134"/>
            <a:ext cx="6740911" cy="41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47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2DE7-1246-3548-B568-2F0280DD3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70473-0DCA-EC4A-877D-42803AEA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90600" y="1475678"/>
            <a:ext cx="77724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			Post-Test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8F612-2A5E-9749-A63F-A323A22EB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905000"/>
            <a:ext cx="5725779" cy="43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58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DC3032-119E-F34C-9A5C-E39412D0CADA}"/>
              </a:ext>
            </a:extLst>
          </p:cNvPr>
          <p:cNvSpPr/>
          <p:nvPr/>
        </p:nvSpPr>
        <p:spPr bwMode="auto">
          <a:xfrm>
            <a:off x="685800" y="1447800"/>
            <a:ext cx="75438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9F5835-4D24-CE43-ABB9-5131882FB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89676"/>
            <a:ext cx="5827633" cy="647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7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D5C0D-E7A5-C248-9C10-9B3E2721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Percent of Social Skill Strategy Steps Performed Correctly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B486A-DA3A-324C-80AB-F8013B79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00200"/>
            <a:ext cx="7772400" cy="3962400"/>
          </a:xfrm>
        </p:spPr>
        <p:txBody>
          <a:bodyPr/>
          <a:lstStyle/>
          <a:p>
            <a:r>
              <a:rPr lang="en-US" sz="2400" dirty="0"/>
              <a:t>Experimental Group</a:t>
            </a:r>
          </a:p>
          <a:p>
            <a:pPr lvl="1"/>
            <a:r>
              <a:rPr lang="en-US" sz="2000" dirty="0"/>
              <a:t>Addressed Skills		Pretest	       Post Test</a:t>
            </a:r>
          </a:p>
          <a:p>
            <a:pPr marL="2743200" lvl="6" indent="0">
              <a:buNone/>
            </a:pPr>
            <a:r>
              <a:rPr lang="en-US" sz="1600" dirty="0"/>
              <a:t>Overall         51		73	</a:t>
            </a:r>
          </a:p>
          <a:p>
            <a:pPr marL="2743200" lvl="6" indent="0">
              <a:buNone/>
            </a:pPr>
            <a:r>
              <a:rPr lang="en-US" sz="1600" dirty="0"/>
              <a:t>LD	    52		80</a:t>
            </a:r>
            <a:br>
              <a:rPr lang="en-US" sz="1600" dirty="0"/>
            </a:br>
            <a:r>
              <a:rPr lang="en-US" sz="1600" dirty="0"/>
              <a:t>ED               53		67</a:t>
            </a:r>
            <a:br>
              <a:rPr lang="en-US" sz="1600" dirty="0"/>
            </a:br>
            <a:r>
              <a:rPr lang="en-US" sz="1600" dirty="0"/>
              <a:t>MR	    48		73</a:t>
            </a:r>
          </a:p>
          <a:p>
            <a:pPr lvl="1"/>
            <a:r>
              <a:rPr lang="en-US" sz="2000" dirty="0"/>
              <a:t>Unaddressed Skills</a:t>
            </a:r>
          </a:p>
          <a:p>
            <a:pPr marL="457200" lvl="1" indent="0">
              <a:buNone/>
            </a:pPr>
            <a:r>
              <a:rPr lang="en-US" sz="2000" dirty="0"/>
              <a:t>			</a:t>
            </a:r>
            <a:r>
              <a:rPr lang="en-US" sz="1600" dirty="0"/>
              <a:t>Overall	    62		72</a:t>
            </a:r>
          </a:p>
          <a:p>
            <a:pPr marL="457200" lvl="1" indent="0">
              <a:buNone/>
            </a:pPr>
            <a:r>
              <a:rPr lang="en-US" sz="1600" dirty="0"/>
              <a:t>			LD	    63		69</a:t>
            </a:r>
            <a:br>
              <a:rPr lang="en-US" sz="1600" dirty="0"/>
            </a:br>
            <a:r>
              <a:rPr lang="en-US" sz="1600" dirty="0"/>
              <a:t>			ED	    61		70</a:t>
            </a:r>
            <a:br>
              <a:rPr lang="en-US" sz="1600" dirty="0"/>
            </a:br>
            <a:r>
              <a:rPr lang="en-US" sz="1600" dirty="0"/>
              <a:t>			MR	    62		77</a:t>
            </a:r>
          </a:p>
          <a:p>
            <a:r>
              <a:rPr lang="en-US" sz="2400" dirty="0"/>
              <a:t>Control Group</a:t>
            </a:r>
          </a:p>
          <a:p>
            <a:pPr marL="2743200" lvl="6" indent="0">
              <a:buNone/>
            </a:pPr>
            <a:r>
              <a:rPr lang="en-US" sz="1600" dirty="0"/>
              <a:t>Overall	     61		64</a:t>
            </a:r>
          </a:p>
          <a:p>
            <a:pPr marL="2743200" lvl="6" indent="0">
              <a:buNone/>
            </a:pPr>
            <a:r>
              <a:rPr lang="en-US" sz="1600" dirty="0"/>
              <a:t>LD	     58		65</a:t>
            </a:r>
          </a:p>
          <a:p>
            <a:pPr marL="2743200" lvl="6" indent="0">
              <a:buNone/>
            </a:pPr>
            <a:r>
              <a:rPr lang="en-US" sz="1600" dirty="0"/>
              <a:t>ED	     62		64</a:t>
            </a:r>
          </a:p>
          <a:p>
            <a:pPr marL="2743200" lvl="6" indent="0">
              <a:buNone/>
            </a:pPr>
            <a:r>
              <a:rPr lang="en-US" sz="1600" dirty="0"/>
              <a:t>MR	      --		 --</a:t>
            </a:r>
          </a:p>
        </p:txBody>
      </p:sp>
    </p:spTree>
    <p:extLst>
      <p:ext uri="{BB962C8B-B14F-4D97-AF65-F5344CB8AC3E}">
        <p14:creationId xmlns:p14="http://schemas.microsoft.com/office/powerpoint/2010/main" val="16565661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C5F8-96A8-F44D-AC83-ACF05659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/>
              <a:t>An Endorsement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0FF058-FB10-4742-97A6-6CD14D3AF295}"/>
              </a:ext>
            </a:extLst>
          </p:cNvPr>
          <p:cNvSpPr/>
          <p:nvPr/>
        </p:nvSpPr>
        <p:spPr bwMode="auto">
          <a:xfrm>
            <a:off x="762000" y="1447800"/>
            <a:ext cx="7467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D61C50-D6B3-6342-A6EE-70109A335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184" y="838200"/>
            <a:ext cx="4913232" cy="546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109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80F1-42E1-3A43-B197-12CE23CA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70885"/>
            <a:ext cx="8763000" cy="1143000"/>
          </a:xfrm>
        </p:spPr>
        <p:txBody>
          <a:bodyPr/>
          <a:lstStyle/>
          <a:p>
            <a:r>
              <a:rPr lang="en-US" dirty="0"/>
              <a:t>Executively</a:t>
            </a:r>
            <a:br>
              <a:rPr lang="en-US" dirty="0"/>
            </a:br>
            <a:r>
              <a:rPr lang="en-US" sz="2000" dirty="0"/>
              <a:t>Students learn how to select and try out the best approach to a task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09D2E-141F-B643-96FB-9A9DDD94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1974"/>
            <a:ext cx="777240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Generalization Effects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CF2715-01CD-0642-9717-72676A50BF7A}"/>
              </a:ext>
            </a:extLst>
          </p:cNvPr>
          <p:cNvSpPr txBox="1"/>
          <p:nvPr/>
        </p:nvSpPr>
        <p:spPr>
          <a:xfrm>
            <a:off x="1676400" y="2057400"/>
            <a:ext cx="5562600" cy="954107"/>
          </a:xfrm>
          <a:prstGeom prst="rect">
            <a:avLst/>
          </a:prstGeom>
          <a:solidFill>
            <a:schemeClr val="accent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Standardized Achievement Test</a:t>
            </a:r>
          </a:p>
          <a:p>
            <a:pPr algn="l"/>
            <a:r>
              <a:rPr lang="en-US" sz="1600" dirty="0"/>
              <a:t>      Pre Grade Equivalent	Post Grade Equivalent</a:t>
            </a:r>
          </a:p>
          <a:p>
            <a:pPr algn="l"/>
            <a:r>
              <a:rPr lang="en-US" sz="1600" dirty="0"/>
              <a:t>	       6.2			8.2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0D02B8-AC15-714E-BA89-1DC72DB0CFED}"/>
              </a:ext>
            </a:extLst>
          </p:cNvPr>
          <p:cNvSpPr txBox="1"/>
          <p:nvPr/>
        </p:nvSpPr>
        <p:spPr>
          <a:xfrm>
            <a:off x="1676400" y="3054755"/>
            <a:ext cx="5562600" cy="954107"/>
          </a:xfrm>
          <a:prstGeom prst="rect">
            <a:avLst/>
          </a:prstGeom>
          <a:solidFill>
            <a:schemeClr val="accent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Grades</a:t>
            </a:r>
          </a:p>
          <a:p>
            <a:pPr algn="l"/>
            <a:r>
              <a:rPr lang="en-US" sz="1600" dirty="0"/>
              <a:t>      GPA Before Instruction	 GPA After Instruction</a:t>
            </a:r>
          </a:p>
          <a:p>
            <a:pPr algn="l"/>
            <a:r>
              <a:rPr lang="en-US" sz="1600" dirty="0"/>
              <a:t>	       2.1			2.7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57BCEF-E105-3344-BEA6-DB2DF1CD954B}"/>
              </a:ext>
            </a:extLst>
          </p:cNvPr>
          <p:cNvSpPr txBox="1"/>
          <p:nvPr/>
        </p:nvSpPr>
        <p:spPr>
          <a:xfrm>
            <a:off x="1676400" y="4054840"/>
            <a:ext cx="5562600" cy="954107"/>
          </a:xfrm>
          <a:prstGeom prst="rect">
            <a:avLst/>
          </a:prstGeom>
          <a:solidFill>
            <a:schemeClr val="accent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Teacher Satisfaction</a:t>
            </a:r>
          </a:p>
          <a:p>
            <a:pPr algn="l"/>
            <a:r>
              <a:rPr lang="en-US" sz="1600" dirty="0"/>
              <a:t>    	    Before		               After</a:t>
            </a:r>
          </a:p>
          <a:p>
            <a:pPr algn="l"/>
            <a:r>
              <a:rPr lang="en-US" sz="1600" dirty="0"/>
              <a:t>	       1.2			4.4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1BB3D8-ABF3-C343-AF01-8C90B4C53EE3}"/>
              </a:ext>
            </a:extLst>
          </p:cNvPr>
          <p:cNvSpPr txBox="1"/>
          <p:nvPr/>
        </p:nvSpPr>
        <p:spPr>
          <a:xfrm>
            <a:off x="5715000" y="4671088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0 = completely dissatisfied</a:t>
            </a:r>
          </a:p>
          <a:p>
            <a:r>
              <a:rPr lang="en-US" sz="800" dirty="0"/>
              <a:t>6 = completely satisfied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40B674-64E8-F640-9FBB-9EC4C97CB676}"/>
              </a:ext>
            </a:extLst>
          </p:cNvPr>
          <p:cNvSpPr txBox="1"/>
          <p:nvPr/>
        </p:nvSpPr>
        <p:spPr>
          <a:xfrm>
            <a:off x="1676400" y="5103544"/>
            <a:ext cx="5562600" cy="954107"/>
          </a:xfrm>
          <a:prstGeom prst="rect">
            <a:avLst/>
          </a:prstGeom>
          <a:solidFill>
            <a:schemeClr val="accent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Writing Competency Examination</a:t>
            </a:r>
          </a:p>
          <a:p>
            <a:pPr algn="l"/>
            <a:r>
              <a:rPr lang="en-US" sz="1600" dirty="0"/>
              <a:t>        Regular Class Students	  Instructed LD Students</a:t>
            </a:r>
          </a:p>
          <a:p>
            <a:pPr algn="l"/>
            <a:r>
              <a:rPr lang="en-US" sz="1600" dirty="0"/>
              <a:t>	       2.5			3.5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589AC-660D-5B49-A7A0-C5274191DF2F}"/>
              </a:ext>
            </a:extLst>
          </p:cNvPr>
          <p:cNvSpPr txBox="1"/>
          <p:nvPr/>
        </p:nvSpPr>
        <p:spPr>
          <a:xfrm>
            <a:off x="5791200" y="5732463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 = poor</a:t>
            </a:r>
          </a:p>
          <a:p>
            <a:r>
              <a:rPr lang="en-US" sz="800" dirty="0"/>
              <a:t>5 = excellent</a:t>
            </a:r>
          </a:p>
        </p:txBody>
      </p:sp>
    </p:spTree>
    <p:extLst>
      <p:ext uri="{BB962C8B-B14F-4D97-AF65-F5344CB8AC3E}">
        <p14:creationId xmlns:p14="http://schemas.microsoft.com/office/powerpoint/2010/main" val="8334227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80F1-42E1-3A43-B197-12CE23CA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70885"/>
            <a:ext cx="8763000" cy="1143000"/>
          </a:xfrm>
        </p:spPr>
        <p:txBody>
          <a:bodyPr/>
          <a:lstStyle/>
          <a:p>
            <a:r>
              <a:rPr lang="en-US" dirty="0"/>
              <a:t>Executively</a:t>
            </a:r>
            <a:br>
              <a:rPr lang="en-US" dirty="0"/>
            </a:br>
            <a:r>
              <a:rPr lang="en-US" sz="2000" dirty="0"/>
              <a:t>Students learn how to select and try out the best approach to a task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09D2E-141F-B643-96FB-9A9DDD94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32" y="1466385"/>
            <a:ext cx="7772400" cy="3962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Generalization In Mainstream Content Classes: </a:t>
            </a:r>
          </a:p>
          <a:p>
            <a:pPr marL="0" indent="0" algn="ctr">
              <a:buNone/>
            </a:pPr>
            <a:r>
              <a:rPr lang="en-US" sz="2400" dirty="0"/>
              <a:t>The First-Letter Mnemonic Strategy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9AFD99-F6B6-6F4D-8BDD-C2948745B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812304"/>
              </p:ext>
            </p:extLst>
          </p:nvPr>
        </p:nvGraphicFramePr>
        <p:xfrm>
          <a:off x="953430" y="2417584"/>
          <a:ext cx="7528931" cy="29870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72937">
                  <a:extLst>
                    <a:ext uri="{9D8B030D-6E8A-4147-A177-3AD203B41FA5}">
                      <a16:colId xmlns:a16="http://schemas.microsoft.com/office/drawing/2014/main" val="3969136410"/>
                    </a:ext>
                  </a:extLst>
                </a:gridCol>
                <a:gridCol w="1256751">
                  <a:extLst>
                    <a:ext uri="{9D8B030D-6E8A-4147-A177-3AD203B41FA5}">
                      <a16:colId xmlns:a16="http://schemas.microsoft.com/office/drawing/2014/main" val="1007658377"/>
                    </a:ext>
                  </a:extLst>
                </a:gridCol>
                <a:gridCol w="977167">
                  <a:extLst>
                    <a:ext uri="{9D8B030D-6E8A-4147-A177-3AD203B41FA5}">
                      <a16:colId xmlns:a16="http://schemas.microsoft.com/office/drawing/2014/main" val="3482766618"/>
                    </a:ext>
                  </a:extLst>
                </a:gridCol>
                <a:gridCol w="1105519">
                  <a:extLst>
                    <a:ext uri="{9D8B030D-6E8A-4147-A177-3AD203B41FA5}">
                      <a16:colId xmlns:a16="http://schemas.microsoft.com/office/drawing/2014/main" val="819233786"/>
                    </a:ext>
                  </a:extLst>
                </a:gridCol>
                <a:gridCol w="1105519">
                  <a:extLst>
                    <a:ext uri="{9D8B030D-6E8A-4147-A177-3AD203B41FA5}">
                      <a16:colId xmlns:a16="http://schemas.microsoft.com/office/drawing/2014/main" val="117658943"/>
                    </a:ext>
                  </a:extLst>
                </a:gridCol>
                <a:gridCol w="1105519">
                  <a:extLst>
                    <a:ext uri="{9D8B030D-6E8A-4147-A177-3AD203B41FA5}">
                      <a16:colId xmlns:a16="http://schemas.microsoft.com/office/drawing/2014/main" val="230116282"/>
                    </a:ext>
                  </a:extLst>
                </a:gridCol>
                <a:gridCol w="1105519">
                  <a:extLst>
                    <a:ext uri="{9D8B030D-6E8A-4147-A177-3AD203B41FA5}">
                      <a16:colId xmlns:a16="http://schemas.microsoft.com/office/drawing/2014/main" val="2165552795"/>
                    </a:ext>
                  </a:extLst>
                </a:gridCol>
              </a:tblGrid>
              <a:tr h="442537">
                <a:tc>
                  <a:txBody>
                    <a:bodyPr/>
                    <a:lstStyle/>
                    <a:p>
                      <a:r>
                        <a:rPr lang="en-US" sz="1400" dirty="0"/>
                        <a:t>Student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Pre-Test</a:t>
                      </a:r>
                      <a:br>
                        <a:rPr lang="en-US" sz="1400" dirty="0"/>
                      </a:br>
                      <a:r>
                        <a:rPr lang="en-US" sz="1100" dirty="0"/>
                        <a:t>pre strategy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Test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Test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(</a:t>
                      </a:r>
                      <a:r>
                        <a:rPr lang="en-US" sz="1200" dirty="0"/>
                        <a:t>practice)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Quarter Grade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Test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Test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79000"/>
                  </a:ext>
                </a:extLst>
              </a:tr>
              <a:tr h="54666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95545"/>
                  </a:ext>
                </a:extLst>
              </a:tr>
              <a:tr h="350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A+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52347"/>
                  </a:ext>
                </a:extLst>
              </a:tr>
              <a:tr h="350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B+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555744"/>
                  </a:ext>
                </a:extLst>
              </a:tr>
              <a:tr h="350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D-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788845"/>
                  </a:ext>
                </a:extLst>
              </a:tr>
              <a:tr h="350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C-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840070"/>
                  </a:ext>
                </a:extLst>
              </a:tr>
              <a:tr h="350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A+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3974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0F1CFB5-481B-9F47-91A0-BD6BAD789039}"/>
              </a:ext>
            </a:extLst>
          </p:cNvPr>
          <p:cNvSpPr txBox="1"/>
          <p:nvPr/>
        </p:nvSpPr>
        <p:spPr>
          <a:xfrm>
            <a:off x="1408770" y="57912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Strategy instruction 9/87 to 12/87. Content class – 9</a:t>
            </a:r>
            <a:r>
              <a:rPr lang="en-US" sz="1200" baseline="30000" dirty="0"/>
              <a:t>th</a:t>
            </a:r>
            <a:r>
              <a:rPr lang="en-US" sz="1200" dirty="0"/>
              <a:t> grade General Earth Science, Strategy Instruction through Step 8: Generalization.  Source Mike Hock, Dubuque, IA</a:t>
            </a:r>
          </a:p>
        </p:txBody>
      </p:sp>
    </p:spTree>
    <p:extLst>
      <p:ext uri="{BB962C8B-B14F-4D97-AF65-F5344CB8AC3E}">
        <p14:creationId xmlns:p14="http://schemas.microsoft.com/office/powerpoint/2010/main" val="14175996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80F1-42E1-3A43-B197-12CE23CA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70885"/>
            <a:ext cx="8763000" cy="1143000"/>
          </a:xfrm>
        </p:spPr>
        <p:txBody>
          <a:bodyPr/>
          <a:lstStyle/>
          <a:p>
            <a:r>
              <a:rPr lang="en-US" dirty="0"/>
              <a:t>Executively</a:t>
            </a:r>
            <a:br>
              <a:rPr lang="en-US" dirty="0"/>
            </a:br>
            <a:r>
              <a:rPr lang="en-US" sz="2000" dirty="0"/>
              <a:t>Students learn how to select and try out the best approach to a task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09D2E-141F-B643-96FB-9A9DDD94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66385"/>
            <a:ext cx="8062332" cy="3962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Generalization Effects of The First-Letter Mnemonic Strategy in General Earth Science Mainstream Classes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F1CFB5-481B-9F47-91A0-BD6BAD789039}"/>
              </a:ext>
            </a:extLst>
          </p:cNvPr>
          <p:cNvSpPr txBox="1"/>
          <p:nvPr/>
        </p:nvSpPr>
        <p:spPr>
          <a:xfrm>
            <a:off x="2869581" y="6187296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Mike Hock, Dubuque, 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1AA559-491F-E141-B6AC-1E8A6E35AD39}"/>
              </a:ext>
            </a:extLst>
          </p:cNvPr>
          <p:cNvSpPr/>
          <p:nvPr/>
        </p:nvSpPr>
        <p:spPr bwMode="auto">
          <a:xfrm>
            <a:off x="609600" y="2962506"/>
            <a:ext cx="799170" cy="2743200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5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96C040-8783-E442-9B19-A857D7B190FF}"/>
              </a:ext>
            </a:extLst>
          </p:cNvPr>
          <p:cNvSpPr/>
          <p:nvPr/>
        </p:nvSpPr>
        <p:spPr bwMode="auto">
          <a:xfrm>
            <a:off x="1447800" y="2438400"/>
            <a:ext cx="1984914" cy="237892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Grade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8B9A53-0C99-D14E-88C2-65021B4697B1}"/>
              </a:ext>
            </a:extLst>
          </p:cNvPr>
          <p:cNvSpPr/>
          <p:nvPr/>
        </p:nvSpPr>
        <p:spPr bwMode="auto">
          <a:xfrm>
            <a:off x="1447800" y="2704688"/>
            <a:ext cx="685800" cy="228600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871295-D17A-8244-A9B4-26DDF355DF5F}"/>
              </a:ext>
            </a:extLst>
          </p:cNvPr>
          <p:cNvSpPr/>
          <p:nvPr/>
        </p:nvSpPr>
        <p:spPr bwMode="auto">
          <a:xfrm>
            <a:off x="2146610" y="2704688"/>
            <a:ext cx="685800" cy="228600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6E0174-33E9-F44E-8D99-34516E90636D}"/>
              </a:ext>
            </a:extLst>
          </p:cNvPr>
          <p:cNvSpPr/>
          <p:nvPr/>
        </p:nvSpPr>
        <p:spPr bwMode="auto">
          <a:xfrm>
            <a:off x="2845420" y="2704687"/>
            <a:ext cx="587294" cy="237893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9 (1stQ)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9747E4-5EBB-FA44-822B-CE23F1976D9C}"/>
              </a:ext>
            </a:extLst>
          </p:cNvPr>
          <p:cNvSpPr/>
          <p:nvPr/>
        </p:nvSpPr>
        <p:spPr bwMode="auto">
          <a:xfrm>
            <a:off x="3588837" y="2438399"/>
            <a:ext cx="2083420" cy="52410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Strategy Group (6)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Grade            %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C50586-A9DE-CB4A-B379-FEDFD3F4411C}"/>
              </a:ext>
            </a:extLst>
          </p:cNvPr>
          <p:cNvSpPr/>
          <p:nvPr/>
        </p:nvSpPr>
        <p:spPr bwMode="auto">
          <a:xfrm>
            <a:off x="5711287" y="2438399"/>
            <a:ext cx="2083420" cy="52410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Non LD Group (70)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Grade         %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53FF05-72A9-794D-9BF3-F31D4A3E21F7}"/>
              </a:ext>
            </a:extLst>
          </p:cNvPr>
          <p:cNvSpPr/>
          <p:nvPr/>
        </p:nvSpPr>
        <p:spPr bwMode="auto">
          <a:xfrm>
            <a:off x="652346" y="2428589"/>
            <a:ext cx="766646" cy="513991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Student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719A9F-F21A-7E40-B187-57C001CD972A}"/>
              </a:ext>
            </a:extLst>
          </p:cNvPr>
          <p:cNvSpPr/>
          <p:nvPr/>
        </p:nvSpPr>
        <p:spPr bwMode="auto">
          <a:xfrm>
            <a:off x="1447800" y="2971800"/>
            <a:ext cx="1995138" cy="2743200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D-    D+    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D     D+    B-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 D+    D+   C-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D-    D+    C-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  B     D+    C-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D     D+    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9366BC-9698-6F4B-AB2C-1F82716AAAD8}"/>
              </a:ext>
            </a:extLst>
          </p:cNvPr>
          <p:cNvSpPr/>
          <p:nvPr/>
        </p:nvSpPr>
        <p:spPr bwMode="auto">
          <a:xfrm>
            <a:off x="3588837" y="3002983"/>
            <a:ext cx="2083420" cy="210241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A	   16.6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 B	   16.6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C	      50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 D               0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 F	    16.6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3B23C6-51D0-FC4C-9AE7-78CDD748676D}"/>
              </a:ext>
            </a:extLst>
          </p:cNvPr>
          <p:cNvSpPr/>
          <p:nvPr/>
        </p:nvSpPr>
        <p:spPr bwMode="auto">
          <a:xfrm>
            <a:off x="3588837" y="5181599"/>
            <a:ext cx="2083420" cy="52410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83.4% earning 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or above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FB50B8-93C8-DC42-8CEC-CB118D97A66E}"/>
              </a:ext>
            </a:extLst>
          </p:cNvPr>
          <p:cNvSpPr/>
          <p:nvPr/>
        </p:nvSpPr>
        <p:spPr bwMode="auto">
          <a:xfrm>
            <a:off x="5711287" y="3004843"/>
            <a:ext cx="2083420" cy="210241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A  4.2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  7.1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  32.8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  28.5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F  26.0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8AC62D-4BA1-204C-8705-7C0B53FB8190}"/>
              </a:ext>
            </a:extLst>
          </p:cNvPr>
          <p:cNvSpPr/>
          <p:nvPr/>
        </p:nvSpPr>
        <p:spPr bwMode="auto">
          <a:xfrm>
            <a:off x="5711287" y="5166731"/>
            <a:ext cx="2083420" cy="524107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44.1% earning 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or above</a:t>
            </a:r>
          </a:p>
        </p:txBody>
      </p:sp>
    </p:spTree>
    <p:extLst>
      <p:ext uri="{BB962C8B-B14F-4D97-AF65-F5344CB8AC3E}">
        <p14:creationId xmlns:p14="http://schemas.microsoft.com/office/powerpoint/2010/main" val="84217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CB66-E737-7E4F-91DA-12287090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Strategic Instruction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6387D-AB5C-3A41-B992-DA3EC9666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962400"/>
          </a:xfrm>
        </p:spPr>
        <p:txBody>
          <a:bodyPr/>
          <a:lstStyle/>
          <a:p>
            <a:r>
              <a:rPr lang="en-US" dirty="0"/>
              <a:t>A Strategic Curriculum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related to meeting the demands that students must face in and out of school</a:t>
            </a:r>
            <a:endParaRPr lang="en-US" dirty="0"/>
          </a:p>
          <a:p>
            <a:r>
              <a:rPr lang="en-US" dirty="0"/>
              <a:t>Strategic Instructional Procedures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to promote strategy and content acquisition and generalization</a:t>
            </a:r>
            <a:endParaRPr lang="en-US" dirty="0"/>
          </a:p>
          <a:p>
            <a:r>
              <a:rPr lang="en-US" dirty="0"/>
              <a:t>A Strategic Environment </a:t>
            </a:r>
            <a:br>
              <a:rPr lang="en-US" dirty="0"/>
            </a:br>
            <a:r>
              <a:rPr lang="en-US" sz="1600" dirty="0"/>
              <a:t>to facilitate and enhance strategic learning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2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0FEA-ABEA-7A49-91FC-2B3D6137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28B86-282B-DD42-A817-25F3A9DA4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individual’s approach to a task</a:t>
            </a:r>
          </a:p>
          <a:p>
            <a:r>
              <a:rPr lang="en-US" dirty="0"/>
              <a:t>Includes how a person thinks and acts</a:t>
            </a:r>
          </a:p>
          <a:p>
            <a:r>
              <a:rPr lang="en-US" dirty="0"/>
              <a:t>Focuses on a performance continuum</a:t>
            </a:r>
          </a:p>
          <a:p>
            <a:r>
              <a:rPr lang="en-US" dirty="0"/>
              <a:t>Concentrates on results of efforts</a:t>
            </a:r>
          </a:p>
        </p:txBody>
      </p:sp>
    </p:spTree>
    <p:extLst>
      <p:ext uri="{BB962C8B-B14F-4D97-AF65-F5344CB8AC3E}">
        <p14:creationId xmlns:p14="http://schemas.microsoft.com/office/powerpoint/2010/main" val="143137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66FC0-7436-D842-93A0-DDEEEF4F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5B78-31C1-DF4A-8085-5F67590E1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045" y="2514600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….is instruction in how to learn and perform.</a:t>
            </a:r>
          </a:p>
        </p:txBody>
      </p:sp>
    </p:spTree>
    <p:extLst>
      <p:ext uri="{BB962C8B-B14F-4D97-AF65-F5344CB8AC3E}">
        <p14:creationId xmlns:p14="http://schemas.microsoft.com/office/powerpoint/2010/main" val="375366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DC9A299-D1E7-C842-9663-7364ECAB07E2}"/>
              </a:ext>
            </a:extLst>
          </p:cNvPr>
          <p:cNvSpPr txBox="1"/>
          <p:nvPr/>
        </p:nvSpPr>
        <p:spPr>
          <a:xfrm>
            <a:off x="4352960" y="685800"/>
            <a:ext cx="182998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Lion</a:t>
            </a:r>
          </a:p>
          <a:p>
            <a:r>
              <a:rPr lang="en-US" dirty="0"/>
              <a:t>Orange</a:t>
            </a:r>
          </a:p>
          <a:p>
            <a:r>
              <a:rPr lang="en-US" dirty="0"/>
              <a:t>Fish</a:t>
            </a:r>
          </a:p>
          <a:p>
            <a:r>
              <a:rPr lang="en-US" dirty="0"/>
              <a:t>Cherry</a:t>
            </a:r>
          </a:p>
          <a:p>
            <a:r>
              <a:rPr lang="en-US" dirty="0"/>
              <a:t>Chevrolet</a:t>
            </a:r>
          </a:p>
          <a:p>
            <a:r>
              <a:rPr lang="en-US" dirty="0"/>
              <a:t>Horse</a:t>
            </a:r>
          </a:p>
          <a:p>
            <a:r>
              <a:rPr lang="en-US" dirty="0"/>
              <a:t>Ford</a:t>
            </a:r>
          </a:p>
          <a:p>
            <a:r>
              <a:rPr lang="en-US" dirty="0"/>
              <a:t>G M C</a:t>
            </a:r>
            <a:br>
              <a:rPr lang="en-US" dirty="0"/>
            </a:br>
            <a:r>
              <a:rPr lang="en-US" dirty="0"/>
              <a:t>Banana</a:t>
            </a:r>
          </a:p>
          <a:p>
            <a:r>
              <a:rPr lang="en-US" dirty="0"/>
              <a:t>Zebra</a:t>
            </a:r>
          </a:p>
          <a:p>
            <a:r>
              <a:rPr lang="en-US" dirty="0"/>
              <a:t>Apple</a:t>
            </a:r>
          </a:p>
          <a:p>
            <a:r>
              <a:rPr lang="en-US" dirty="0" err="1"/>
              <a:t>Volkswagon</a:t>
            </a:r>
            <a:endParaRPr lang="en-US" dirty="0"/>
          </a:p>
          <a:p>
            <a:r>
              <a:rPr lang="en-US" dirty="0"/>
              <a:t>Lemon</a:t>
            </a:r>
          </a:p>
          <a:p>
            <a:r>
              <a:rPr lang="en-US" dirty="0"/>
              <a:t>Dodge </a:t>
            </a:r>
          </a:p>
          <a:p>
            <a:r>
              <a:rPr lang="en-US" dirty="0"/>
              <a:t>Frog</a:t>
            </a:r>
          </a:p>
        </p:txBody>
      </p:sp>
    </p:spTree>
    <p:extLst>
      <p:ext uri="{BB962C8B-B14F-4D97-AF65-F5344CB8AC3E}">
        <p14:creationId xmlns:p14="http://schemas.microsoft.com/office/powerpoint/2010/main" val="350250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D517D8-D86D-E848-987B-E7A03A6819B3}"/>
              </a:ext>
            </a:extLst>
          </p:cNvPr>
          <p:cNvSpPr/>
          <p:nvPr/>
        </p:nvSpPr>
        <p:spPr bwMode="auto">
          <a:xfrm>
            <a:off x="838200" y="1371600"/>
            <a:ext cx="7848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87A3FA-7E1C-B94C-B9FD-9B6EBA599CFF}"/>
              </a:ext>
            </a:extLst>
          </p:cNvPr>
          <p:cNvSpPr/>
          <p:nvPr/>
        </p:nvSpPr>
        <p:spPr bwMode="auto">
          <a:xfrm>
            <a:off x="2819400" y="685800"/>
            <a:ext cx="2286000" cy="2133600"/>
          </a:xfrm>
          <a:prstGeom prst="rect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ＭＳ Ｐゴシック" panose="020B0600070205080204" pitchFamily="34" charset="-128"/>
              </a:rPr>
              <a:t>CONTENT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C5C1878-39DF-2247-AAA8-6466B6429E4F}"/>
              </a:ext>
            </a:extLst>
          </p:cNvPr>
          <p:cNvSpPr/>
          <p:nvPr/>
        </p:nvSpPr>
        <p:spPr bwMode="auto">
          <a:xfrm>
            <a:off x="4919410" y="1981200"/>
            <a:ext cx="3124200" cy="2362200"/>
          </a:xfrm>
          <a:prstGeom prst="triangl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E02707-17CD-E840-BEF2-76330B896CE6}"/>
              </a:ext>
            </a:extLst>
          </p:cNvPr>
          <p:cNvSpPr txBox="1"/>
          <p:nvPr/>
        </p:nvSpPr>
        <p:spPr>
          <a:xfrm>
            <a:off x="5867399" y="3276600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SKILLS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CEDA2E-394F-004C-90C1-D1CEFB6FC2E6}"/>
              </a:ext>
            </a:extLst>
          </p:cNvPr>
          <p:cNvSpPr/>
          <p:nvPr/>
        </p:nvSpPr>
        <p:spPr bwMode="auto">
          <a:xfrm>
            <a:off x="1100390" y="3162300"/>
            <a:ext cx="3031205" cy="2628900"/>
          </a:xfrm>
          <a:prstGeom prst="ellipse">
            <a:avLst/>
          </a:prstGeom>
          <a:noFill/>
          <a:ln w="69850">
            <a:solidFill>
              <a:schemeClr val="accent1">
                <a:lumMod val="50000"/>
              </a:schemeClr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C4F454-98B0-DE41-A8D0-52279B5254F0}"/>
              </a:ext>
            </a:extLst>
          </p:cNvPr>
          <p:cNvSpPr txBox="1"/>
          <p:nvPr/>
        </p:nvSpPr>
        <p:spPr>
          <a:xfrm>
            <a:off x="1561248" y="4229100"/>
            <a:ext cx="2109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184700597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601314"/>
      </a:dk2>
      <a:lt2>
        <a:srgbClr val="808080"/>
      </a:lt2>
      <a:accent1>
        <a:srgbClr val="DC5A21"/>
      </a:accent1>
      <a:accent2>
        <a:srgbClr val="FFFFFF"/>
      </a:accent2>
      <a:accent3>
        <a:srgbClr val="FFFFFF"/>
      </a:accent3>
      <a:accent4>
        <a:srgbClr val="000000"/>
      </a:accent4>
      <a:accent5>
        <a:srgbClr val="EBB5AB"/>
      </a:accent5>
      <a:accent6>
        <a:srgbClr val="E7E7E7"/>
      </a:accent6>
      <a:hlink>
        <a:srgbClr val="495B60"/>
      </a:hlink>
      <a:folHlink>
        <a:srgbClr val="5FB3D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{A7E46FD1-36F9-CC44-BF87-087BF740E0BD}tf10001070</Template>
  <TotalTime>12750</TotalTime>
  <Words>7172</Words>
  <Application>Microsoft Macintosh PowerPoint</Application>
  <PresentationFormat>On-screen Show (4:3)</PresentationFormat>
  <Paragraphs>907</Paragraphs>
  <Slides>47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Apple Chancery</vt:lpstr>
      <vt:lpstr>Arial</vt:lpstr>
      <vt:lpstr>Bookman Old Style</vt:lpstr>
      <vt:lpstr>Blank Presentation</vt:lpstr>
      <vt:lpstr>Toward an understanding of  The Strategic Instructional Model</vt:lpstr>
      <vt:lpstr>Demands and Expectations In School and Out of School Settings</vt:lpstr>
      <vt:lpstr>Characteristics of Low Achievers</vt:lpstr>
      <vt:lpstr>     B   =  E       x   I Behavior = Environment x Individual </vt:lpstr>
      <vt:lpstr>The Strategic Instruction Model</vt:lpstr>
      <vt:lpstr>A Strategy</vt:lpstr>
      <vt:lpstr>Strategic Instruction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Philosophical underpinnings of SIM</vt:lpstr>
      <vt:lpstr>Components</vt:lpstr>
      <vt:lpstr>Strategic Curriculum</vt:lpstr>
      <vt:lpstr>Strategic Curriculum</vt:lpstr>
      <vt:lpstr>Strategic Curriculum</vt:lpstr>
      <vt:lpstr>Example: The Error Monitoring Strategy</vt:lpstr>
      <vt:lpstr>Strategic Curriculum</vt:lpstr>
      <vt:lpstr>Strategic Curriculum</vt:lpstr>
      <vt:lpstr>Strategic Curriculum</vt:lpstr>
      <vt:lpstr>Components</vt:lpstr>
      <vt:lpstr>Strategic Instruction</vt:lpstr>
      <vt:lpstr>Strategic Instruction</vt:lpstr>
      <vt:lpstr>Acquisition</vt:lpstr>
      <vt:lpstr>Generalization</vt:lpstr>
      <vt:lpstr>Strategic Teaching Behaviors</vt:lpstr>
      <vt:lpstr>Content Enhancement</vt:lpstr>
      <vt:lpstr>Components</vt:lpstr>
      <vt:lpstr>A Strategic Environment</vt:lpstr>
      <vt:lpstr>Strategic Environment</vt:lpstr>
      <vt:lpstr>Teaming</vt:lpstr>
      <vt:lpstr>Management Techniques</vt:lpstr>
      <vt:lpstr>Evaluation Techniques</vt:lpstr>
      <vt:lpstr>Development Techniques</vt:lpstr>
      <vt:lpstr>Components of SIM</vt:lpstr>
      <vt:lpstr>Implementation</vt:lpstr>
      <vt:lpstr>Implementation</vt:lpstr>
      <vt:lpstr>SIM: What do Low Achieving Adolescents Learn?</vt:lpstr>
      <vt:lpstr>Academically</vt:lpstr>
      <vt:lpstr>Academically</vt:lpstr>
      <vt:lpstr>PowerPoint Presentation</vt:lpstr>
      <vt:lpstr>Percent of Social Skill Strategy Steps Performed Correctly</vt:lpstr>
      <vt:lpstr>An Endorsement</vt:lpstr>
      <vt:lpstr>Executively Students learn how to select and try out the best approach to a task </vt:lpstr>
      <vt:lpstr>Executively Students learn how to select and try out the best approach to a task </vt:lpstr>
      <vt:lpstr>Executively Students learn how to select and try out the best approach to a task 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Disabilities and Research, Learning Disabilities and Research</dc:title>
  <cp:lastModifiedBy>Tipton, Mona D</cp:lastModifiedBy>
  <cp:revision>133</cp:revision>
  <dcterms:modified xsi:type="dcterms:W3CDTF">2019-11-22T19:01:22Z</dcterms:modified>
</cp:coreProperties>
</file>