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erif"/>
      <p:regular r:id="rId16"/>
      <p:bold r:id="rId17"/>
      <p:italic r:id="rId18"/>
      <p:boldItalic r:id="rId19"/>
    </p:embeddedFont>
    <p:embeddedFont>
      <p:font typeface="Lexend Light"/>
      <p:regular r:id="rId20"/>
      <p:bold r:id="rId21"/>
    </p:embeddedFont>
    <p:embeddedFont>
      <p:font typeface="Merriweather Light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Lexend"/>
      <p:regular r:id="rId30"/>
      <p:bold r:id="rId31"/>
    </p:embeddedFont>
    <p:embeddedFont>
      <p:font typeface="Merriweather"/>
      <p:regular r:id="rId32"/>
      <p:bold r:id="rId33"/>
      <p:italic r:id="rId34"/>
      <p:boldItalic r:id="rId35"/>
    </p:embeddedFont>
    <p:embeddedFont>
      <p:font typeface="Roboto Serif SemiBol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Light-regular.fntdata"/><Relationship Id="rId22" Type="http://schemas.openxmlformats.org/officeDocument/2006/relationships/font" Target="fonts/MerriweatherLight-regular.fntdata"/><Relationship Id="rId21" Type="http://schemas.openxmlformats.org/officeDocument/2006/relationships/font" Target="fonts/LexendLight-bold.fntdata"/><Relationship Id="rId24" Type="http://schemas.openxmlformats.org/officeDocument/2006/relationships/font" Target="fonts/MerriweatherLight-italic.fntdata"/><Relationship Id="rId23" Type="http://schemas.openxmlformats.org/officeDocument/2006/relationships/font" Target="fonts/Merriweather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MerriweatherLight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exend-bold.fntdata"/><Relationship Id="rId30" Type="http://schemas.openxmlformats.org/officeDocument/2006/relationships/font" Target="fonts/Lexend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5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10.xml"/><Relationship Id="rId37" Type="http://schemas.openxmlformats.org/officeDocument/2006/relationships/font" Target="fonts/RobotoSerifSemiBold-bold.fntdata"/><Relationship Id="rId14" Type="http://schemas.openxmlformats.org/officeDocument/2006/relationships/slide" Target="slides/slide9.xml"/><Relationship Id="rId36" Type="http://schemas.openxmlformats.org/officeDocument/2006/relationships/font" Target="fonts/RobotoSerifSemiBold-regular.fntdata"/><Relationship Id="rId17" Type="http://schemas.openxmlformats.org/officeDocument/2006/relationships/font" Target="fonts/RobotoSerif-bold.fntdata"/><Relationship Id="rId39" Type="http://schemas.openxmlformats.org/officeDocument/2006/relationships/font" Target="fonts/RobotoSerifSemiBold-boldItalic.fntdata"/><Relationship Id="rId16" Type="http://schemas.openxmlformats.org/officeDocument/2006/relationships/font" Target="fonts/RobotoSerif-regular.fntdata"/><Relationship Id="rId38" Type="http://schemas.openxmlformats.org/officeDocument/2006/relationships/font" Target="fonts/RobotoSerifSemiBold-italic.fntdata"/><Relationship Id="rId19" Type="http://schemas.openxmlformats.org/officeDocument/2006/relationships/font" Target="fonts/RobotoSerif-boldItalic.fntdata"/><Relationship Id="rId18" Type="http://schemas.openxmlformats.org/officeDocument/2006/relationships/font" Target="fonts/RobotoSerif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im.ku.edu/sites/sim/files/files/Articles/Structured%20Literacy%20and%20SIM%20Crosswalk%202025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yslexiaida.org/structuredliteracy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yslexialibrary.org/structured-literacy-education-infographic/" TargetMode="External"/><Relationship Id="rId3" Type="http://schemas.openxmlformats.org/officeDocument/2006/relationships/hyperlink" Target="https://dyslexialibrary.org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yslexialibrary.org/structured-literacy-education-infographic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yslexialibrary.org/structured-literacy-education-infographic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box.com/s/mvuvhel6qaj8tghvu1nl75i0ndnlp0yz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box.com/s/mvuvhel6qaj8tghvu1nl75i0ndnlp0y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b7dd9a279f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b7dd9a279f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created these slides as a way to introduce Structured Literacy and its correlation to SIM.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2 - 3 could be a thinking prompt for teachers to consider how they might use their literacy strategies and skills for new words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4 - The Definition of Structured Literacy as defined by the International Dyslexia Association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5 - 7 The Structured Literacy Infographic created by the International Dyslexia Association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8 - 9 An </a:t>
            </a:r>
            <a:r>
              <a:rPr lang="en">
                <a:solidFill>
                  <a:schemeClr val="dk1"/>
                </a:solidFill>
              </a:rPr>
              <a:t>edited list from the Educator Training Initiatives Brief on Structured Literacy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Slide 10 - The SIM &amp; Structured Literacy Crosswalk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Possible PD Flow: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Begin with these slides and a discussion about structured literacy.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SIM Overview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Specific PD in a strategy or routine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bcfd483c19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bcfd483c19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https://sim.ku.edu/sites/sim/files/files/Articles/Structured%20Literacy%20and%20SIM%20Crosswalk%202025.pdf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 PDer might want to pose a question to the group, such as “Where does the strategy that we are about to learn fit on the crosswalk?”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c28346525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c28346525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PDers may want to use this activity to begin a discussion about having a strategic approach while you are reading (similar to numbers activity).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want to use something more comprehension based if that is the PD you are providing.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c28346525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c28346525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2834652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c2834652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definition of structured literacy as defined by the International Dyslexia Association.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Structured Literacy Works, But What Is It? - International Dyslexia Association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c28346525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c28346525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shows the overall organization for how the IDA defines structured literacy as “What” and “How.” The “Why” is the importance of using </a:t>
            </a:r>
            <a:r>
              <a:rPr lang="en"/>
              <a:t>scientific</a:t>
            </a:r>
            <a:r>
              <a:rPr lang="en"/>
              <a:t> evidence for instructing literacy. The “Who” represents that the students will learn and practice literacy in different </a:t>
            </a:r>
            <a:r>
              <a:rPr lang="en"/>
              <a:t>settings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» Structured Literacy Education Infographic - International Dyslexia Association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 u="sng">
                <a:solidFill>
                  <a:srgbClr val="0090D3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www.DyslexiaLibrary.org</a:t>
            </a:r>
            <a:endParaRPr i="1"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5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c28346525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c28346525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https://dyslexialibrary.org/structured-literacy-education-infographic/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c28346525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c28346525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Consider all the ways SIM meets these “hows” in both direct &amp; systematic instruction as well as mastery oriented instruction.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https://dyslexialibrary.org/structured-literacy-education-infographic/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c28346525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c28346525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edited list comes from the Educator Training Initiatives Brief on Structured Literacy - An Introductory Guide (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https://app.box.com/s/mvuvhel6qaj8tghvu1nl75i0ndnlp0yz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instructional principles list, the blue bolded words are examples of what is recommended in structured literacy and also exists within SIM Learning Strategies and Routines.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28346525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c28346525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https://app.box.com/s/mvuvhel6qaj8tghvu1nl75i0ndnlp0yz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Edited version in slide deck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>
            <p:ph idx="2" type="pic"/>
          </p:nvPr>
        </p:nvSpPr>
        <p:spPr>
          <a:xfrm>
            <a:off x="0" y="1693150"/>
            <a:ext cx="4494900" cy="27558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3"/>
          <p:cNvSpPr txBox="1"/>
          <p:nvPr/>
        </p:nvSpPr>
        <p:spPr>
          <a:xfrm>
            <a:off x="0" y="-125188"/>
            <a:ext cx="91440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658775" y="4015525"/>
            <a:ext cx="4256400" cy="89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3" type="body"/>
          </p:nvPr>
        </p:nvSpPr>
        <p:spPr>
          <a:xfrm>
            <a:off x="4658775" y="2585350"/>
            <a:ext cx="4278600" cy="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0" y="-204100"/>
            <a:ext cx="9144000" cy="16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228600" y="4597400"/>
            <a:ext cx="3150000" cy="31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>
            <p:ph idx="2" type="pic"/>
          </p:nvPr>
        </p:nvSpPr>
        <p:spPr>
          <a:xfrm>
            <a:off x="0" y="0"/>
            <a:ext cx="8583300" cy="39546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228600" y="4076300"/>
            <a:ext cx="8354700" cy="10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Font typeface="Merriweather Light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41" name="Google Shape;141;p24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4"/>
          <p:cNvSpPr txBox="1"/>
          <p:nvPr>
            <p:ph idx="3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3" name="Google Shape;143;p24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 / Clients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25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5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8" name="Google Shape;148;p25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4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5" type="title"/>
          </p:nvPr>
        </p:nvSpPr>
        <p:spPr>
          <a:xfrm>
            <a:off x="228600" y="516850"/>
            <a:ext cx="7619700" cy="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52" name="Google Shape;152;p25"/>
          <p:cNvCxnSpPr/>
          <p:nvPr/>
        </p:nvCxnSpPr>
        <p:spPr>
          <a:xfrm>
            <a:off x="0" y="221285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5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228600" y="2353775"/>
            <a:ext cx="2203500" cy="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6" type="subTitle"/>
          </p:nvPr>
        </p:nvSpPr>
        <p:spPr>
          <a:xfrm>
            <a:off x="3558200" y="2353775"/>
            <a:ext cx="2037900" cy="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7" type="body"/>
          </p:nvPr>
        </p:nvSpPr>
        <p:spPr>
          <a:xfrm>
            <a:off x="229900" y="3034400"/>
            <a:ext cx="3148800" cy="17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8" type="body"/>
          </p:nvPr>
        </p:nvSpPr>
        <p:spPr>
          <a:xfrm>
            <a:off x="3558200" y="3034400"/>
            <a:ext cx="3148800" cy="17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6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6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slide" type="twoColTx">
  <p:cSld name="TITLE_AND_TWO_COLUMN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>
            <p:ph idx="2" type="pic"/>
          </p:nvPr>
        </p:nvSpPr>
        <p:spPr>
          <a:xfrm>
            <a:off x="3558200" y="213800"/>
            <a:ext cx="5025000" cy="23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7"/>
          <p:cNvSpPr/>
          <p:nvPr>
            <p:ph idx="3" type="pic"/>
          </p:nvPr>
        </p:nvSpPr>
        <p:spPr>
          <a:xfrm>
            <a:off x="3557075" y="2571750"/>
            <a:ext cx="5025000" cy="2343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6" name="Google Shape;166;p27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7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8" name="Google Shape;168;p27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6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7" type="title"/>
          </p:nvPr>
        </p:nvSpPr>
        <p:spPr>
          <a:xfrm>
            <a:off x="231325" y="1403700"/>
            <a:ext cx="3147300" cy="11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229125" y="2572475"/>
            <a:ext cx="31494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with captions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/>
          <p:nvPr>
            <p:ph idx="2" type="pic"/>
          </p:nvPr>
        </p:nvSpPr>
        <p:spPr>
          <a:xfrm>
            <a:off x="233775" y="820275"/>
            <a:ext cx="2043000" cy="3507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8"/>
          <p:cNvSpPr/>
          <p:nvPr>
            <p:ph idx="3" type="pic"/>
          </p:nvPr>
        </p:nvSpPr>
        <p:spPr>
          <a:xfrm>
            <a:off x="2441450" y="1404850"/>
            <a:ext cx="3154200" cy="35070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8"/>
          <p:cNvSpPr/>
          <p:nvPr>
            <p:ph idx="4" type="pic"/>
          </p:nvPr>
        </p:nvSpPr>
        <p:spPr>
          <a:xfrm>
            <a:off x="5760650" y="818250"/>
            <a:ext cx="2052600" cy="361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7" name="Google Shape;177;p28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8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5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6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7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2447900" y="818250"/>
            <a:ext cx="31476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8" type="body"/>
          </p:nvPr>
        </p:nvSpPr>
        <p:spPr>
          <a:xfrm>
            <a:off x="228600" y="4329625"/>
            <a:ext cx="2052600" cy="58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9" type="body"/>
          </p:nvPr>
        </p:nvSpPr>
        <p:spPr>
          <a:xfrm>
            <a:off x="5755900" y="4431150"/>
            <a:ext cx="2057700" cy="4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pertise / Skills">
  <p:cSld name="ONE_COLUM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221950" y="804550"/>
            <a:ext cx="3156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87" name="Google Shape;187;p29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9"/>
          <p:cNvSpPr txBox="1"/>
          <p:nvPr>
            <p:ph idx="2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0" name="Google Shape;190;p29"/>
          <p:cNvSpPr txBox="1"/>
          <p:nvPr>
            <p:ph idx="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5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192" name="Google Shape;192;p29"/>
          <p:cNvSpPr/>
          <p:nvPr>
            <p:ph idx="6" type="pic"/>
          </p:nvPr>
        </p:nvSpPr>
        <p:spPr>
          <a:xfrm>
            <a:off x="3556900" y="818400"/>
            <a:ext cx="2039100" cy="40986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9"/>
          <p:cNvSpPr/>
          <p:nvPr>
            <p:ph idx="7" type="pic"/>
          </p:nvPr>
        </p:nvSpPr>
        <p:spPr>
          <a:xfrm>
            <a:off x="5758550" y="818400"/>
            <a:ext cx="2052900" cy="40986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29"/>
          <p:cNvSpPr txBox="1"/>
          <p:nvPr>
            <p:ph idx="8" type="subTitle"/>
          </p:nvPr>
        </p:nvSpPr>
        <p:spPr>
          <a:xfrm>
            <a:off x="3556900" y="213800"/>
            <a:ext cx="22035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9" type="subTitle"/>
          </p:nvPr>
        </p:nvSpPr>
        <p:spPr>
          <a:xfrm>
            <a:off x="5766050" y="213800"/>
            <a:ext cx="20379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age">
  <p:cSld name="MAIN_POI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228600" y="219850"/>
            <a:ext cx="77400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2" type="title"/>
          </p:nvPr>
        </p:nvSpPr>
        <p:spPr>
          <a:xfrm>
            <a:off x="228600" y="1984250"/>
            <a:ext cx="42657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00" name="Google Shape;200;p30"/>
          <p:cNvSpPr txBox="1"/>
          <p:nvPr>
            <p:ph idx="3" type="title"/>
          </p:nvPr>
        </p:nvSpPr>
        <p:spPr>
          <a:xfrm>
            <a:off x="4658875" y="4316425"/>
            <a:ext cx="42564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4" type="body"/>
          </p:nvPr>
        </p:nvSpPr>
        <p:spPr>
          <a:xfrm>
            <a:off x="4658875" y="1984250"/>
            <a:ext cx="42657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ards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31"/>
          <p:cNvCxnSpPr/>
          <p:nvPr/>
        </p:nvCxnSpPr>
        <p:spPr>
          <a:xfrm>
            <a:off x="-125" y="2270875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31"/>
          <p:cNvCxnSpPr/>
          <p:nvPr/>
        </p:nvCxnSpPr>
        <p:spPr>
          <a:xfrm>
            <a:off x="-125" y="314955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31"/>
          <p:cNvCxnSpPr/>
          <p:nvPr/>
        </p:nvCxnSpPr>
        <p:spPr>
          <a:xfrm>
            <a:off x="-125" y="4030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1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31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09" name="Google Shape;209;p31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31"/>
          <p:cNvSpPr txBox="1"/>
          <p:nvPr>
            <p:ph idx="2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5" type="title"/>
          </p:nvPr>
        </p:nvSpPr>
        <p:spPr>
          <a:xfrm>
            <a:off x="1325925" y="1403700"/>
            <a:ext cx="4270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6" type="title"/>
          </p:nvPr>
        </p:nvSpPr>
        <p:spPr>
          <a:xfrm>
            <a:off x="1325875" y="2273525"/>
            <a:ext cx="4270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7" type="title"/>
          </p:nvPr>
        </p:nvSpPr>
        <p:spPr>
          <a:xfrm>
            <a:off x="1325875" y="3152225"/>
            <a:ext cx="42702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16" name="Google Shape;216;p31"/>
          <p:cNvSpPr txBox="1"/>
          <p:nvPr>
            <p:ph idx="8" type="title"/>
          </p:nvPr>
        </p:nvSpPr>
        <p:spPr>
          <a:xfrm>
            <a:off x="1325875" y="4036300"/>
            <a:ext cx="42768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17" name="Google Shape;217;p31"/>
          <p:cNvSpPr txBox="1"/>
          <p:nvPr>
            <p:ph idx="1" type="subTitle"/>
          </p:nvPr>
        </p:nvSpPr>
        <p:spPr>
          <a:xfrm>
            <a:off x="228600" y="1403700"/>
            <a:ext cx="937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8" name="Google Shape;218;p31"/>
          <p:cNvSpPr txBox="1"/>
          <p:nvPr>
            <p:ph idx="9" type="subTitle"/>
          </p:nvPr>
        </p:nvSpPr>
        <p:spPr>
          <a:xfrm>
            <a:off x="228600" y="22735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9" name="Google Shape;219;p31"/>
          <p:cNvSpPr txBox="1"/>
          <p:nvPr>
            <p:ph idx="13" type="subTitle"/>
          </p:nvPr>
        </p:nvSpPr>
        <p:spPr>
          <a:xfrm>
            <a:off x="231150" y="3152225"/>
            <a:ext cx="9348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20" name="Google Shape;220;p31"/>
          <p:cNvSpPr txBox="1"/>
          <p:nvPr>
            <p:ph idx="14" type="subTitle"/>
          </p:nvPr>
        </p:nvSpPr>
        <p:spPr>
          <a:xfrm>
            <a:off x="228600" y="40282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21" name="Google Shape;221;p31"/>
          <p:cNvSpPr txBox="1"/>
          <p:nvPr>
            <p:ph idx="15" type="body"/>
          </p:nvPr>
        </p:nvSpPr>
        <p:spPr>
          <a:xfrm>
            <a:off x="5760650" y="1403700"/>
            <a:ext cx="2829600" cy="8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2" name="Google Shape;222;p31"/>
          <p:cNvSpPr txBox="1"/>
          <p:nvPr>
            <p:ph idx="16" type="body"/>
          </p:nvPr>
        </p:nvSpPr>
        <p:spPr>
          <a:xfrm>
            <a:off x="5760650" y="2268150"/>
            <a:ext cx="28296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31"/>
          <p:cNvSpPr txBox="1"/>
          <p:nvPr>
            <p:ph idx="17" type="body"/>
          </p:nvPr>
        </p:nvSpPr>
        <p:spPr>
          <a:xfrm>
            <a:off x="5760500" y="3152200"/>
            <a:ext cx="28296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4" name="Google Shape;224;p31"/>
          <p:cNvSpPr txBox="1"/>
          <p:nvPr>
            <p:ph idx="18" type="body"/>
          </p:nvPr>
        </p:nvSpPr>
        <p:spPr>
          <a:xfrm>
            <a:off x="5762750" y="4036238"/>
            <a:ext cx="28341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APTION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-21000" y="-125200"/>
            <a:ext cx="9186000" cy="15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Merriweather Light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2" type="title"/>
          </p:nvPr>
        </p:nvSpPr>
        <p:spPr>
          <a:xfrm>
            <a:off x="4658875" y="4316425"/>
            <a:ext cx="42564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BIG_NUMB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3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3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2" name="Google Shape;232;p33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3" name="Google Shape;233;p33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4" name="Google Shape;234;p33"/>
          <p:cNvSpPr/>
          <p:nvPr>
            <p:ph idx="4" type="pic"/>
          </p:nvPr>
        </p:nvSpPr>
        <p:spPr>
          <a:xfrm>
            <a:off x="0" y="0"/>
            <a:ext cx="8582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8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4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4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9" name="Google Shape;239;p34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40" name="Google Shape;240;p34"/>
          <p:cNvSpPr/>
          <p:nvPr>
            <p:ph idx="4" type="pic"/>
          </p:nvPr>
        </p:nvSpPr>
        <p:spPr>
          <a:xfrm>
            <a:off x="0" y="0"/>
            <a:ext cx="8582100" cy="402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4"/>
          <p:cNvSpPr txBox="1"/>
          <p:nvPr>
            <p:ph idx="5" type="title"/>
          </p:nvPr>
        </p:nvSpPr>
        <p:spPr>
          <a:xfrm>
            <a:off x="228600" y="4025100"/>
            <a:ext cx="42657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42" name="Google Shape;242;p34"/>
          <p:cNvSpPr txBox="1"/>
          <p:nvPr>
            <p:ph idx="1" type="body"/>
          </p:nvPr>
        </p:nvSpPr>
        <p:spPr>
          <a:xfrm>
            <a:off x="4658875" y="4025100"/>
            <a:ext cx="33192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">
  <p:cSld name="CUSTOM_2"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>
            <p:ph idx="2" type="pic"/>
          </p:nvPr>
        </p:nvSpPr>
        <p:spPr>
          <a:xfrm>
            <a:off x="228600" y="1984250"/>
            <a:ext cx="4263900" cy="25464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228600" y="219850"/>
            <a:ext cx="77400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4658875" y="1984250"/>
            <a:ext cx="3319200" cy="21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Google Shape;247;p35"/>
          <p:cNvSpPr txBox="1"/>
          <p:nvPr>
            <p:ph idx="3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48" name="Google Shape;248;p35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5"/>
          <p:cNvSpPr txBox="1"/>
          <p:nvPr>
            <p:ph idx="4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0" name="Google Shape;250;p35"/>
          <p:cNvSpPr txBox="1"/>
          <p:nvPr>
            <p:ph idx="5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1" name="Google Shape;251;p35"/>
          <p:cNvSpPr txBox="1"/>
          <p:nvPr>
            <p:ph idx="6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 ">
  <p:cSld name="CUSTOM_2_1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cxnSp>
        <p:nvCxnSpPr>
          <p:cNvPr id="254" name="Google Shape;254;p36"/>
          <p:cNvCxnSpPr/>
          <p:nvPr/>
        </p:nvCxnSpPr>
        <p:spPr>
          <a:xfrm>
            <a:off x="-125" y="2270875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6"/>
          <p:cNvCxnSpPr/>
          <p:nvPr/>
        </p:nvCxnSpPr>
        <p:spPr>
          <a:xfrm>
            <a:off x="-125" y="314955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6"/>
          <p:cNvCxnSpPr/>
          <p:nvPr/>
        </p:nvCxnSpPr>
        <p:spPr>
          <a:xfrm>
            <a:off x="-125" y="4030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36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36"/>
          <p:cNvSpPr txBox="1"/>
          <p:nvPr>
            <p:ph idx="2" type="title"/>
          </p:nvPr>
        </p:nvSpPr>
        <p:spPr>
          <a:xfrm>
            <a:off x="3535725" y="1403700"/>
            <a:ext cx="4270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9" name="Google Shape;259;p36"/>
          <p:cNvSpPr txBox="1"/>
          <p:nvPr>
            <p:ph idx="3" type="title"/>
          </p:nvPr>
        </p:nvSpPr>
        <p:spPr>
          <a:xfrm>
            <a:off x="3535675" y="2273525"/>
            <a:ext cx="4270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0" name="Google Shape;260;p36"/>
          <p:cNvSpPr txBox="1"/>
          <p:nvPr>
            <p:ph idx="4" type="title"/>
          </p:nvPr>
        </p:nvSpPr>
        <p:spPr>
          <a:xfrm>
            <a:off x="3535675" y="3152225"/>
            <a:ext cx="42702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1" name="Google Shape;261;p36"/>
          <p:cNvSpPr txBox="1"/>
          <p:nvPr>
            <p:ph idx="5" type="title"/>
          </p:nvPr>
        </p:nvSpPr>
        <p:spPr>
          <a:xfrm>
            <a:off x="3535675" y="4036300"/>
            <a:ext cx="42768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2" name="Google Shape;262;p36"/>
          <p:cNvSpPr txBox="1"/>
          <p:nvPr>
            <p:ph idx="1" type="subTitle"/>
          </p:nvPr>
        </p:nvSpPr>
        <p:spPr>
          <a:xfrm>
            <a:off x="2438400" y="1403700"/>
            <a:ext cx="937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3" name="Google Shape;263;p36"/>
          <p:cNvSpPr txBox="1"/>
          <p:nvPr>
            <p:ph idx="6" type="subTitle"/>
          </p:nvPr>
        </p:nvSpPr>
        <p:spPr>
          <a:xfrm>
            <a:off x="2438400" y="22735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4" name="Google Shape;264;p36"/>
          <p:cNvSpPr txBox="1"/>
          <p:nvPr>
            <p:ph idx="7" type="subTitle"/>
          </p:nvPr>
        </p:nvSpPr>
        <p:spPr>
          <a:xfrm>
            <a:off x="2440950" y="3152225"/>
            <a:ext cx="9348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8" type="subTitle"/>
          </p:nvPr>
        </p:nvSpPr>
        <p:spPr>
          <a:xfrm>
            <a:off x="2438400" y="40282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cxnSp>
        <p:nvCxnSpPr>
          <p:cNvPr id="266" name="Google Shape;266;p36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6"/>
          <p:cNvSpPr txBox="1"/>
          <p:nvPr>
            <p:ph idx="9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8" name="Google Shape;268;p36"/>
          <p:cNvSpPr txBox="1"/>
          <p:nvPr>
            <p:ph idx="1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9" name="Google Shape;269;p36"/>
          <p:cNvSpPr txBox="1"/>
          <p:nvPr>
            <p:ph idx="1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ITLE_3"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/>
          <p:nvPr>
            <p:ph idx="2" type="pic"/>
          </p:nvPr>
        </p:nvSpPr>
        <p:spPr>
          <a:xfrm>
            <a:off x="6876275" y="1984258"/>
            <a:ext cx="17070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37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73" name="Google Shape;273;p37"/>
          <p:cNvSpPr txBox="1"/>
          <p:nvPr>
            <p:ph idx="3" type="title"/>
          </p:nvPr>
        </p:nvSpPr>
        <p:spPr>
          <a:xfrm>
            <a:off x="228600" y="516850"/>
            <a:ext cx="7619700" cy="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cxnSp>
        <p:nvCxnSpPr>
          <p:cNvPr id="274" name="Google Shape;274;p37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37"/>
          <p:cNvSpPr txBox="1"/>
          <p:nvPr>
            <p:ph idx="4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6" name="Google Shape;276;p37"/>
          <p:cNvSpPr txBox="1"/>
          <p:nvPr>
            <p:ph idx="5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7" name="Google Shape;277;p37"/>
          <p:cNvSpPr txBox="1"/>
          <p:nvPr>
            <p:ph idx="6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8" name="Google Shape;278;p37"/>
          <p:cNvSpPr/>
          <p:nvPr>
            <p:ph idx="7" type="pic"/>
          </p:nvPr>
        </p:nvSpPr>
        <p:spPr>
          <a:xfrm>
            <a:off x="228500" y="1984331"/>
            <a:ext cx="2048100" cy="23331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37"/>
          <p:cNvSpPr/>
          <p:nvPr>
            <p:ph idx="8" type="pic"/>
          </p:nvPr>
        </p:nvSpPr>
        <p:spPr>
          <a:xfrm>
            <a:off x="2441450" y="1984331"/>
            <a:ext cx="2052900" cy="23331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7"/>
          <p:cNvSpPr/>
          <p:nvPr>
            <p:ph idx="9" type="pic"/>
          </p:nvPr>
        </p:nvSpPr>
        <p:spPr>
          <a:xfrm>
            <a:off x="4658875" y="1984075"/>
            <a:ext cx="20391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37"/>
          <p:cNvSpPr txBox="1"/>
          <p:nvPr>
            <p:ph idx="1" type="subTitle"/>
          </p:nvPr>
        </p:nvSpPr>
        <p:spPr>
          <a:xfrm>
            <a:off x="228600" y="4569975"/>
            <a:ext cx="20481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2" name="Google Shape;282;p37"/>
          <p:cNvSpPr txBox="1"/>
          <p:nvPr>
            <p:ph idx="13" type="subTitle"/>
          </p:nvPr>
        </p:nvSpPr>
        <p:spPr>
          <a:xfrm>
            <a:off x="2434475" y="4569975"/>
            <a:ext cx="20481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3" name="Google Shape;283;p37"/>
          <p:cNvSpPr txBox="1"/>
          <p:nvPr>
            <p:ph idx="14" type="subTitle"/>
          </p:nvPr>
        </p:nvSpPr>
        <p:spPr>
          <a:xfrm>
            <a:off x="4658875" y="4569975"/>
            <a:ext cx="20481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4" name="Google Shape;284;p37"/>
          <p:cNvSpPr txBox="1"/>
          <p:nvPr>
            <p:ph idx="15" type="subTitle"/>
          </p:nvPr>
        </p:nvSpPr>
        <p:spPr>
          <a:xfrm>
            <a:off x="6864750" y="4569975"/>
            <a:ext cx="17256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5" name="Google Shape;285;p37"/>
          <p:cNvSpPr txBox="1"/>
          <p:nvPr>
            <p:ph idx="16" type="subTitle"/>
          </p:nvPr>
        </p:nvSpPr>
        <p:spPr>
          <a:xfrm>
            <a:off x="224125" y="4317425"/>
            <a:ext cx="20481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286" name="Google Shape;286;p37"/>
          <p:cNvSpPr txBox="1"/>
          <p:nvPr>
            <p:ph idx="17" type="subTitle"/>
          </p:nvPr>
        </p:nvSpPr>
        <p:spPr>
          <a:xfrm>
            <a:off x="2441475" y="4317425"/>
            <a:ext cx="20529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287" name="Google Shape;287;p37"/>
          <p:cNvSpPr txBox="1"/>
          <p:nvPr>
            <p:ph idx="18" type="subTitle"/>
          </p:nvPr>
        </p:nvSpPr>
        <p:spPr>
          <a:xfrm>
            <a:off x="4653113" y="4317425"/>
            <a:ext cx="20529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288" name="Google Shape;288;p37"/>
          <p:cNvSpPr txBox="1"/>
          <p:nvPr>
            <p:ph idx="19" type="subTitle"/>
          </p:nvPr>
        </p:nvSpPr>
        <p:spPr>
          <a:xfrm>
            <a:off x="6876275" y="4329650"/>
            <a:ext cx="17070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Data">
  <p:cSld name="CUSTOM_4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38"/>
          <p:cNvCxnSpPr/>
          <p:nvPr/>
        </p:nvCxnSpPr>
        <p:spPr>
          <a:xfrm>
            <a:off x="-125" y="1984025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8"/>
          <p:cNvCxnSpPr/>
          <p:nvPr/>
        </p:nvCxnSpPr>
        <p:spPr>
          <a:xfrm>
            <a:off x="-125" y="2960983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8"/>
          <p:cNvCxnSpPr/>
          <p:nvPr/>
        </p:nvCxnSpPr>
        <p:spPr>
          <a:xfrm>
            <a:off x="-125" y="3937942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8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38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cxnSp>
        <p:nvCxnSpPr>
          <p:cNvPr id="295" name="Google Shape;295;p38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38"/>
          <p:cNvSpPr txBox="1"/>
          <p:nvPr>
            <p:ph idx="2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7" name="Google Shape;297;p38"/>
          <p:cNvSpPr txBox="1"/>
          <p:nvPr>
            <p:ph idx="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8" name="Google Shape;298;p38"/>
          <p:cNvSpPr txBox="1"/>
          <p:nvPr>
            <p:ph idx="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9" name="Google Shape;299;p38"/>
          <p:cNvSpPr txBox="1"/>
          <p:nvPr>
            <p:ph idx="5" type="title"/>
          </p:nvPr>
        </p:nvSpPr>
        <p:spPr>
          <a:xfrm>
            <a:off x="2276875" y="1018150"/>
            <a:ext cx="42336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0" name="Google Shape;300;p38"/>
          <p:cNvSpPr txBox="1"/>
          <p:nvPr>
            <p:ph idx="6" type="title"/>
          </p:nvPr>
        </p:nvSpPr>
        <p:spPr>
          <a:xfrm>
            <a:off x="2276875" y="2961000"/>
            <a:ext cx="42336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1" name="Google Shape;301;p38"/>
          <p:cNvSpPr txBox="1"/>
          <p:nvPr>
            <p:ph idx="7" type="title"/>
          </p:nvPr>
        </p:nvSpPr>
        <p:spPr>
          <a:xfrm>
            <a:off x="2283475" y="3943850"/>
            <a:ext cx="4233600" cy="9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2" name="Google Shape;302;p38"/>
          <p:cNvSpPr txBox="1"/>
          <p:nvPr>
            <p:ph idx="8" type="title"/>
          </p:nvPr>
        </p:nvSpPr>
        <p:spPr>
          <a:xfrm>
            <a:off x="2276875" y="1984025"/>
            <a:ext cx="42336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3" name="Google Shape;303;p38"/>
          <p:cNvSpPr txBox="1"/>
          <p:nvPr>
            <p:ph idx="9" type="title"/>
          </p:nvPr>
        </p:nvSpPr>
        <p:spPr>
          <a:xfrm>
            <a:off x="228600" y="1007225"/>
            <a:ext cx="20481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4" name="Google Shape;304;p38"/>
          <p:cNvSpPr txBox="1"/>
          <p:nvPr>
            <p:ph idx="13" type="title"/>
          </p:nvPr>
        </p:nvSpPr>
        <p:spPr>
          <a:xfrm>
            <a:off x="228600" y="1984025"/>
            <a:ext cx="20481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5" name="Google Shape;305;p38"/>
          <p:cNvSpPr txBox="1"/>
          <p:nvPr>
            <p:ph idx="14" type="title"/>
          </p:nvPr>
        </p:nvSpPr>
        <p:spPr>
          <a:xfrm>
            <a:off x="228600" y="2966525"/>
            <a:ext cx="20481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6" name="Google Shape;306;p38"/>
          <p:cNvSpPr txBox="1"/>
          <p:nvPr>
            <p:ph idx="15" type="title"/>
          </p:nvPr>
        </p:nvSpPr>
        <p:spPr>
          <a:xfrm>
            <a:off x="228600" y="3938100"/>
            <a:ext cx="2048100" cy="9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 2">
  <p:cSld name="CUSTOM_5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/>
          <p:nvPr>
            <p:ph idx="2" type="pic"/>
          </p:nvPr>
        </p:nvSpPr>
        <p:spPr>
          <a:xfrm>
            <a:off x="6875200" y="2571758"/>
            <a:ext cx="17070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39"/>
          <p:cNvSpPr/>
          <p:nvPr>
            <p:ph idx="3" type="pic"/>
          </p:nvPr>
        </p:nvSpPr>
        <p:spPr>
          <a:xfrm>
            <a:off x="4486003" y="818401"/>
            <a:ext cx="4096200" cy="15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10" name="Google Shape;310;p39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39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2" name="Google Shape;312;p39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3" name="Google Shape;313;p39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4" name="Google Shape;314;p39"/>
          <p:cNvSpPr/>
          <p:nvPr>
            <p:ph idx="6" type="pic"/>
          </p:nvPr>
        </p:nvSpPr>
        <p:spPr>
          <a:xfrm>
            <a:off x="228500" y="818404"/>
            <a:ext cx="20481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39"/>
          <p:cNvSpPr/>
          <p:nvPr>
            <p:ph idx="7" type="pic"/>
          </p:nvPr>
        </p:nvSpPr>
        <p:spPr>
          <a:xfrm>
            <a:off x="233000" y="2571750"/>
            <a:ext cx="20391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39"/>
          <p:cNvSpPr txBox="1"/>
          <p:nvPr>
            <p:ph idx="8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17" name="Google Shape;317;p39"/>
          <p:cNvSpPr/>
          <p:nvPr>
            <p:ph idx="9" type="pic"/>
          </p:nvPr>
        </p:nvSpPr>
        <p:spPr>
          <a:xfrm>
            <a:off x="2441450" y="2571750"/>
            <a:ext cx="2052900" cy="234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/ Solution">
  <p:cSld name="CUSTOM_6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/>
          <p:nvPr>
            <p:ph idx="2" type="pic"/>
          </p:nvPr>
        </p:nvSpPr>
        <p:spPr>
          <a:xfrm>
            <a:off x="228600" y="2559650"/>
            <a:ext cx="3914100" cy="23520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>
            <p:ph idx="3" type="pic"/>
          </p:nvPr>
        </p:nvSpPr>
        <p:spPr>
          <a:xfrm>
            <a:off x="4658875" y="219850"/>
            <a:ext cx="3319200" cy="2352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1" name="Google Shape;321;p40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40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3" name="Google Shape;323;p40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4" name="Google Shape;324;p40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5" name="Google Shape;325;p40"/>
          <p:cNvSpPr txBox="1"/>
          <p:nvPr>
            <p:ph idx="6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26" name="Google Shape;326;p40"/>
          <p:cNvSpPr txBox="1"/>
          <p:nvPr>
            <p:ph idx="7" type="title"/>
          </p:nvPr>
        </p:nvSpPr>
        <p:spPr>
          <a:xfrm>
            <a:off x="4669800" y="2656800"/>
            <a:ext cx="2036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27" name="Google Shape;327;p40"/>
          <p:cNvSpPr txBox="1"/>
          <p:nvPr>
            <p:ph idx="1" type="body"/>
          </p:nvPr>
        </p:nvSpPr>
        <p:spPr>
          <a:xfrm>
            <a:off x="4658875" y="3030300"/>
            <a:ext cx="3148800" cy="18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8" name="Google Shape;328;p40"/>
          <p:cNvSpPr txBox="1"/>
          <p:nvPr>
            <p:ph idx="8" type="title"/>
          </p:nvPr>
        </p:nvSpPr>
        <p:spPr>
          <a:xfrm>
            <a:off x="234600" y="818400"/>
            <a:ext cx="22068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29" name="Google Shape;329;p40"/>
          <p:cNvSpPr txBox="1"/>
          <p:nvPr>
            <p:ph idx="9" type="body"/>
          </p:nvPr>
        </p:nvSpPr>
        <p:spPr>
          <a:xfrm>
            <a:off x="229850" y="1328800"/>
            <a:ext cx="3148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earch / Finding">
  <p:cSld name="CUSTOM_7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/>
          <p:nvPr>
            <p:ph idx="2" type="pic"/>
          </p:nvPr>
        </p:nvSpPr>
        <p:spPr>
          <a:xfrm>
            <a:off x="228600" y="1984250"/>
            <a:ext cx="2517600" cy="2927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41"/>
          <p:cNvSpPr/>
          <p:nvPr>
            <p:ph idx="3" type="pic"/>
          </p:nvPr>
        </p:nvSpPr>
        <p:spPr>
          <a:xfrm>
            <a:off x="2972440" y="1984250"/>
            <a:ext cx="2623500" cy="2927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3" name="Google Shape;333;p41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41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5" name="Google Shape;335;p41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6" name="Google Shape;336;p41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7" name="Google Shape;337;p41"/>
          <p:cNvSpPr txBox="1"/>
          <p:nvPr>
            <p:ph idx="6" type="title"/>
          </p:nvPr>
        </p:nvSpPr>
        <p:spPr>
          <a:xfrm>
            <a:off x="239525" y="818400"/>
            <a:ext cx="3139200" cy="1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38" name="Google Shape;338;p41"/>
          <p:cNvSpPr txBox="1"/>
          <p:nvPr>
            <p:ph idx="7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9" name="Google Shape;339;p41"/>
          <p:cNvSpPr/>
          <p:nvPr>
            <p:ph idx="8" type="pic"/>
          </p:nvPr>
        </p:nvSpPr>
        <p:spPr>
          <a:xfrm>
            <a:off x="5760651" y="1984250"/>
            <a:ext cx="2822700" cy="29274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41"/>
          <p:cNvSpPr txBox="1"/>
          <p:nvPr>
            <p:ph idx="1" type="body"/>
          </p:nvPr>
        </p:nvSpPr>
        <p:spPr>
          <a:xfrm>
            <a:off x="4494275" y="219850"/>
            <a:ext cx="3319200" cy="11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8600" y="219850"/>
            <a:ext cx="59628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58875" y="1403700"/>
            <a:ext cx="42564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pos="734">
          <p15:clr>
            <a:srgbClr val="E46962"/>
          </p15:clr>
        </p15:guide>
        <p15:guide id="3" pos="835">
          <p15:clr>
            <a:srgbClr val="E46962"/>
          </p15:clr>
        </p15:guide>
        <p15:guide id="4" pos="245">
          <p15:clr>
            <a:srgbClr val="E46962"/>
          </p15:clr>
        </p15:guide>
        <p15:guide id="5" pos="1538">
          <p15:clr>
            <a:srgbClr val="E46962"/>
          </p15:clr>
        </p15:guide>
        <p15:guide id="6" pos="2128">
          <p15:clr>
            <a:srgbClr val="E46962"/>
          </p15:clr>
        </p15:guide>
        <p15:guide id="7" orient="horz" pos="326">
          <p15:clr>
            <a:srgbClr val="E46962"/>
          </p15:clr>
        </p15:guide>
        <p15:guide id="8" orient="horz" pos="138">
          <p15:clr>
            <a:srgbClr val="E46962"/>
          </p15:clr>
        </p15:guide>
        <p15:guide id="9" orient="horz" pos="516">
          <p15:clr>
            <a:srgbClr val="E46962"/>
          </p15:clr>
        </p15:guide>
        <p15:guide id="10" orient="horz" pos="884">
          <p15:clr>
            <a:srgbClr val="E46962"/>
          </p15:clr>
        </p15:guide>
        <p15:guide id="11" orient="horz" pos="1250">
          <p15:clr>
            <a:srgbClr val="E46962"/>
          </p15:clr>
        </p15:guide>
        <p15:guide id="12" orient="horz" pos="1620">
          <p15:clr>
            <a:srgbClr val="E46962"/>
          </p15:clr>
        </p15:guide>
        <p15:guide id="13" orient="horz" pos="3097">
          <p15:clr>
            <a:srgbClr val="E46962"/>
          </p15:clr>
        </p15:guide>
        <p15:guide id="14" pos="2831">
          <p15:clr>
            <a:srgbClr val="E46962"/>
          </p15:clr>
        </p15:guide>
        <p15:guide id="15" pos="3525">
          <p15:clr>
            <a:srgbClr val="E46962"/>
          </p15:clr>
        </p15:guide>
        <p15:guide id="16" pos="3629">
          <p15:clr>
            <a:srgbClr val="E46962"/>
          </p15:clr>
        </p15:guide>
        <p15:guide id="17" pos="4219">
          <p15:clr>
            <a:srgbClr val="E46962"/>
          </p15:clr>
        </p15:guide>
        <p15:guide id="18" pos="4332">
          <p15:clr>
            <a:srgbClr val="E46962"/>
          </p15:clr>
        </p15:guide>
        <p15:guide id="19" pos="4922">
          <p15:clr>
            <a:srgbClr val="E46962"/>
          </p15:clr>
        </p15:guide>
        <p15:guide id="20" pos="5026">
          <p15:clr>
            <a:srgbClr val="E46962"/>
          </p15:clr>
        </p15:guide>
        <p15:guide id="21" pos="2241">
          <p15:clr>
            <a:srgbClr val="E46962"/>
          </p15:clr>
        </p15:guide>
        <p15:guide id="22" pos="2935">
          <p15:clr>
            <a:srgbClr val="E46962"/>
          </p15:clr>
        </p15:guide>
        <p15:guide id="23" pos="561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type="title"/>
          </p:nvPr>
        </p:nvSpPr>
        <p:spPr>
          <a:xfrm rot="-5400000">
            <a:off x="8741325" y="61925"/>
            <a:ext cx="2808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2"/>
          <p:cNvSpPr txBox="1"/>
          <p:nvPr>
            <p:ph idx="2" type="title"/>
          </p:nvPr>
        </p:nvSpPr>
        <p:spPr>
          <a:xfrm rot="-5400000">
            <a:off x="6303350" y="2345925"/>
            <a:ext cx="5126700" cy="4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Structured</a:t>
            </a:r>
            <a:r>
              <a:rPr b="1" lang="en" sz="230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Literacy &amp; SIM</a:t>
            </a:r>
            <a:endParaRPr b="1" sz="230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Stacked gold and multi-color blocks." id="347" name="Google Shape;347;p42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5044" l="0" r="0" t="5035"/>
          <a:stretch/>
        </p:blipFill>
        <p:spPr>
          <a:xfrm>
            <a:off x="0" y="0"/>
            <a:ext cx="85822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763" y="152400"/>
            <a:ext cx="627623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2100"/>
              </a:spcAft>
              <a:buNone/>
            </a:pPr>
            <a:r>
              <a:rPr lang="en" sz="26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Carriwitchet</a:t>
            </a:r>
            <a:endParaRPr sz="26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53" name="Google Shape;353;p43"/>
          <p:cNvSpPr txBox="1"/>
          <p:nvPr>
            <p:ph type="title"/>
          </p:nvPr>
        </p:nvSpPr>
        <p:spPr>
          <a:xfrm>
            <a:off x="388625" y="393750"/>
            <a:ext cx="3418800" cy="43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What do you do when you come to an unknown word?</a:t>
            </a:r>
            <a:endParaRPr b="1" sz="2800">
              <a:solidFill>
                <a:srgbClr val="0000FF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Trichobezoar</a:t>
            </a:r>
            <a:endParaRPr sz="34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55" name="Google Shape;355;p4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Pogonophile  </a:t>
            </a:r>
            <a:endParaRPr sz="26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Baggataway </a:t>
            </a:r>
            <a:endParaRPr sz="26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2100"/>
              </a:spcAft>
              <a:buNone/>
            </a:pPr>
            <a:r>
              <a:t/>
            </a:r>
            <a:endParaRPr sz="6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58" name="Google Shape;358;p4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2100"/>
              </a:spcAft>
              <a:buNone/>
            </a:pPr>
            <a:r>
              <a:rPr lang="en" sz="26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Scapulimancy </a:t>
            </a:r>
            <a:endParaRPr sz="26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idx="1" type="subTitle"/>
          </p:nvPr>
        </p:nvSpPr>
        <p:spPr>
          <a:xfrm>
            <a:off x="228550" y="393750"/>
            <a:ext cx="8587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900"/>
              </a:spcBef>
              <a:spcAft>
                <a:spcPts val="2100"/>
              </a:spcAft>
              <a:buNone/>
            </a:pPr>
            <a:r>
              <a:rPr lang="en" sz="1900">
                <a:solidFill>
                  <a:srgbClr val="0000FF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DEFINITIONS</a:t>
            </a:r>
            <a:endParaRPr sz="1900">
              <a:solidFill>
                <a:srgbClr val="0000FF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64" name="Google Shape;364;p44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A0A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"/>
          <p:cNvSpPr txBox="1"/>
          <p:nvPr>
            <p:ph idx="3" type="subTitle"/>
          </p:nvPr>
        </p:nvSpPr>
        <p:spPr>
          <a:xfrm>
            <a:off x="228550" y="3425575"/>
            <a:ext cx="8587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Scapulimancy – Divination of the future by using shoulder blades</a:t>
            </a:r>
            <a:endParaRPr sz="19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66" name="Google Shape;366;p44"/>
          <p:cNvSpPr txBox="1"/>
          <p:nvPr>
            <p:ph idx="2" type="subTitle"/>
          </p:nvPr>
        </p:nvSpPr>
        <p:spPr>
          <a:xfrm>
            <a:off x="228600" y="1151700"/>
            <a:ext cx="8587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Carriwitchet – A pun or a riddle</a:t>
            </a:r>
            <a:endParaRPr sz="19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67" name="Google Shape;367;p44"/>
          <p:cNvSpPr txBox="1"/>
          <p:nvPr>
            <p:ph idx="4" type="subTitle"/>
          </p:nvPr>
        </p:nvSpPr>
        <p:spPr>
          <a:xfrm>
            <a:off x="228550" y="1909650"/>
            <a:ext cx="8587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Pogonophile  – A person who loves or collects beards</a:t>
            </a:r>
            <a:endParaRPr sz="19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68" name="Google Shape;368;p44"/>
          <p:cNvSpPr txBox="1"/>
          <p:nvPr>
            <p:ph idx="5" type="subTitle"/>
          </p:nvPr>
        </p:nvSpPr>
        <p:spPr>
          <a:xfrm>
            <a:off x="228550" y="4183525"/>
            <a:ext cx="8587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Trichobezoar – A hairball in the stomach</a:t>
            </a:r>
            <a:endParaRPr sz="19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9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  <p:sp>
        <p:nvSpPr>
          <p:cNvPr id="369" name="Google Shape;369;p44"/>
          <p:cNvSpPr txBox="1"/>
          <p:nvPr>
            <p:ph idx="6" type="subTitle"/>
          </p:nvPr>
        </p:nvSpPr>
        <p:spPr>
          <a:xfrm>
            <a:off x="228550" y="2667625"/>
            <a:ext cx="8587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A0A0A"/>
                </a:solidFill>
                <a:latin typeface="Roboto Serif SemiBold"/>
                <a:ea typeface="Roboto Serif SemiBold"/>
                <a:cs typeface="Roboto Serif SemiBold"/>
                <a:sym typeface="Roboto Serif SemiBold"/>
              </a:rPr>
              <a:t>Baggataway – An early form of lacrosse</a:t>
            </a:r>
            <a:endParaRPr sz="19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900">
              <a:solidFill>
                <a:srgbClr val="0A0A0A"/>
              </a:solidFill>
              <a:latin typeface="Roboto Serif SemiBold"/>
              <a:ea typeface="Roboto Serif SemiBold"/>
              <a:cs typeface="Roboto Serif SemiBold"/>
              <a:sym typeface="Roboto Serif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Structured Literacy</a:t>
            </a:r>
            <a:endParaRPr/>
          </a:p>
        </p:txBody>
      </p:sp>
      <p:sp>
        <p:nvSpPr>
          <p:cNvPr id="375" name="Google Shape;375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Content and Principles of Instruction</a:t>
            </a:r>
            <a:endParaRPr i="1"/>
          </a:p>
        </p:txBody>
      </p:sp>
      <p:sp>
        <p:nvSpPr>
          <p:cNvPr id="376" name="Google Shape;376;p45"/>
          <p:cNvSpPr txBox="1"/>
          <p:nvPr>
            <p:ph idx="2" type="body"/>
          </p:nvPr>
        </p:nvSpPr>
        <p:spPr>
          <a:xfrm>
            <a:off x="4901075" y="516850"/>
            <a:ext cx="3950400" cy="41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Avenir"/>
                <a:ea typeface="Avenir"/>
                <a:cs typeface="Avenir"/>
                <a:sym typeface="Avenir"/>
              </a:rPr>
              <a:t>Structured Literacy refers to both the content and principles of instruction, emphasizing explicit, systematic teaching of foundational skills such as phoneme awareness, decoding, spelling, and syntax, as well as higher-level literacy components like vocabulary, comprehension, and written expression.</a:t>
            </a:r>
            <a:endParaRPr sz="3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050"/>
            <a:ext cx="8839203" cy="199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725" y="2172100"/>
            <a:ext cx="1305100" cy="12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504162"/>
            <a:ext cx="8839200" cy="132818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6"/>
          <p:cNvSpPr txBox="1"/>
          <p:nvPr/>
        </p:nvSpPr>
        <p:spPr>
          <a:xfrm>
            <a:off x="152400" y="2348663"/>
            <a:ext cx="3165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THE “WHAT” </a:t>
            </a:r>
            <a:endParaRPr sz="2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(MORE DETAILS ON SLIDE 6)</a:t>
            </a:r>
            <a:endParaRPr sz="1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85" name="Google Shape;385;p46"/>
          <p:cNvSpPr txBox="1"/>
          <p:nvPr/>
        </p:nvSpPr>
        <p:spPr>
          <a:xfrm>
            <a:off x="5825700" y="2348675"/>
            <a:ext cx="3165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THE “HOW”</a:t>
            </a:r>
            <a:endParaRPr sz="2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(MORE DETAILS ON SLIDE 7)</a:t>
            </a:r>
            <a:endParaRPr sz="20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50" y="108100"/>
            <a:ext cx="5642125" cy="492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3425" y="1873500"/>
            <a:ext cx="16002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425" y="1873500"/>
            <a:ext cx="16002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58114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/>
        </p:nvSpPr>
        <p:spPr>
          <a:xfrm>
            <a:off x="0" y="0"/>
            <a:ext cx="89940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The following </a:t>
            </a:r>
            <a:r>
              <a:rPr b="1" lang="en" sz="2400">
                <a:latin typeface="Roboto Serif"/>
                <a:ea typeface="Roboto Serif"/>
                <a:cs typeface="Roboto Serif"/>
                <a:sym typeface="Roboto Serif"/>
              </a:rPr>
              <a:t>instructional principles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are hallmark features of a Structured Literacy approach to reading:</a:t>
            </a:r>
            <a:endParaRPr sz="24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1. Instructional tasks are </a:t>
            </a:r>
            <a:r>
              <a:rPr b="1" lang="en" sz="24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modeled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and clearly explained.</a:t>
            </a:r>
            <a:endParaRPr sz="24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2. Highly </a:t>
            </a:r>
            <a:r>
              <a:rPr b="1" lang="en" sz="24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explicit instruction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is provided (in decoding,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spelling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, syntax, reading comprehension, and text composition).</a:t>
            </a:r>
            <a:endParaRPr sz="24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3. Important </a:t>
            </a:r>
            <a:r>
              <a:rPr b="1" lang="en" sz="24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prerequisite skills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are taught before students are expected to learn more advanced skills.</a:t>
            </a:r>
            <a:endParaRPr sz="24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4. </a:t>
            </a:r>
            <a:r>
              <a:rPr b="1" lang="en" sz="24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Meaningful interactions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with language occur during the lesson.</a:t>
            </a:r>
            <a:endParaRPr sz="2400"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5. </a:t>
            </a:r>
            <a:r>
              <a:rPr b="1" lang="en" sz="24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Multiple opportunities</a:t>
            </a:r>
            <a:r>
              <a:rPr lang="en" sz="2400">
                <a:latin typeface="Roboto Serif"/>
                <a:ea typeface="Roboto Serif"/>
                <a:cs typeface="Roboto Serif"/>
                <a:sym typeface="Roboto Serif"/>
              </a:rPr>
              <a:t> are provided to practice instructional tasks.</a:t>
            </a:r>
            <a:endParaRPr sz="2400"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/>
        </p:nvSpPr>
        <p:spPr>
          <a:xfrm>
            <a:off x="0" y="0"/>
            <a:ext cx="90390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6. Well targeted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corrective feedback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is provided </a:t>
            </a:r>
            <a:endParaRPr sz="29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7. Student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effort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is encouraged.</a:t>
            </a:r>
            <a:endParaRPr sz="29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8. Lesson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engagement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during teacher-led instruction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is monitored and scaffolded.</a:t>
            </a:r>
            <a:endParaRPr sz="29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9. Lesson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engagement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during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independent work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 is monitored and facilitated.</a:t>
            </a:r>
            <a:endParaRPr sz="29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10. Students successfully complete activities at a high criterion level of performance </a:t>
            </a:r>
            <a:r>
              <a:rPr b="1" lang="en" sz="2900">
                <a:solidFill>
                  <a:srgbClr val="0000FF"/>
                </a:solidFill>
                <a:latin typeface="Roboto Serif"/>
                <a:ea typeface="Roboto Serif"/>
                <a:cs typeface="Roboto Serif"/>
                <a:sym typeface="Roboto Serif"/>
              </a:rPr>
              <a:t>before moving on to more advanced skills</a:t>
            </a:r>
            <a:r>
              <a:rPr lang="en" sz="29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.</a:t>
            </a:r>
            <a:endParaRPr sz="29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rtfoli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A7BBC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