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32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1"/>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EA9E7-0456-BE49-BC4F-49B5BEAFFF75}" type="datetimeFigureOut">
              <a:rPr lang="en-US" smtClean="0"/>
              <a:t>7/16/19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AAEB7-DE1D-FB44-B9DD-CBEB4D5158D2}" type="slidenum">
              <a:rPr lang="en-US" smtClean="0"/>
              <a:t>‹#›</a:t>
            </a:fld>
            <a:endParaRPr lang="en-US"/>
          </a:p>
        </p:txBody>
      </p:sp>
    </p:spTree>
    <p:extLst>
      <p:ext uri="{BB962C8B-B14F-4D97-AF65-F5344CB8AC3E}">
        <p14:creationId xmlns:p14="http://schemas.microsoft.com/office/powerpoint/2010/main" val="27152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Pre-assess-Turn</a:t>
            </a:r>
            <a:r>
              <a:rPr lang="en-US" baseline="0" dirty="0"/>
              <a:t> to your neighbor and identify one thing you know about anxiety in children, caterpillars, taking care of aging parents, cue do review etc. </a:t>
            </a:r>
          </a:p>
          <a:p>
            <a:r>
              <a:rPr lang="en-US" baseline="0" dirty="0"/>
              <a:t>Show me 1-5 fingers how confident you are in  knowing about….</a:t>
            </a:r>
          </a:p>
          <a:p>
            <a:r>
              <a:rPr lang="en-US" baseline="0" dirty="0"/>
              <a:t>Draw an illustration to represent your understanding of …..</a:t>
            </a:r>
          </a:p>
          <a:p>
            <a:r>
              <a:rPr lang="en-US" baseline="0" dirty="0"/>
              <a:t>4 corners…..</a:t>
            </a:r>
          </a:p>
          <a:p>
            <a:r>
              <a:rPr lang="en-US" baseline="0" dirty="0"/>
              <a:t>Model-Bring a picture or 3D model of what you will discuss, ask someone to act out, use a drawing on the board</a:t>
            </a:r>
          </a:p>
          <a:p>
            <a:r>
              <a:rPr lang="en-US" baseline="0" dirty="0"/>
              <a:t>KWL chart</a:t>
            </a:r>
          </a:p>
          <a:p>
            <a:r>
              <a:rPr lang="en-US" baseline="0" dirty="0"/>
              <a:t>Note-taking guide</a:t>
            </a:r>
          </a:p>
          <a:p>
            <a:endParaRPr lang="en-US" dirty="0"/>
          </a:p>
        </p:txBody>
      </p:sp>
      <p:sp>
        <p:nvSpPr>
          <p:cNvPr id="4" name="Slide Number Placeholder 3"/>
          <p:cNvSpPr>
            <a:spLocks noGrp="1"/>
          </p:cNvSpPr>
          <p:nvPr>
            <p:ph type="sldNum" sz="quarter" idx="10"/>
          </p:nvPr>
        </p:nvSpPr>
        <p:spPr/>
        <p:txBody>
          <a:bodyPr/>
          <a:lstStyle/>
          <a:p>
            <a:fld id="{629C2811-4766-4AC6-B000-93BC3E4B73D6}" type="slidenum">
              <a:rPr lang="en-US" smtClean="0"/>
              <a:t>17</a:t>
            </a:fld>
            <a:endParaRPr lang="en-US"/>
          </a:p>
        </p:txBody>
      </p:sp>
    </p:spTree>
    <p:extLst>
      <p:ext uri="{BB962C8B-B14F-4D97-AF65-F5344CB8AC3E}">
        <p14:creationId xmlns:p14="http://schemas.microsoft.com/office/powerpoint/2010/main" val="178942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Pre-assess-Turn</a:t>
            </a:r>
            <a:r>
              <a:rPr lang="en-US" baseline="0" dirty="0"/>
              <a:t> to your neighbor and identify one thing you know about anxiety in children, caterpillars, taking care of aging parents, cue do review etc. </a:t>
            </a:r>
          </a:p>
          <a:p>
            <a:r>
              <a:rPr lang="en-US" baseline="0" dirty="0"/>
              <a:t>Show me 1-5 fingers how confident you are in  knowing about….</a:t>
            </a:r>
          </a:p>
          <a:p>
            <a:r>
              <a:rPr lang="en-US" baseline="0" dirty="0"/>
              <a:t>Draw an illustration to represent your understanding of …..</a:t>
            </a:r>
          </a:p>
          <a:p>
            <a:r>
              <a:rPr lang="en-US" baseline="0" dirty="0"/>
              <a:t>4 corners…..</a:t>
            </a:r>
          </a:p>
          <a:p>
            <a:r>
              <a:rPr lang="en-US" baseline="0" dirty="0"/>
              <a:t>Model-Bring a picture or 3D model of what you will discuss, ask someone to act out, use a drawing on the board</a:t>
            </a:r>
          </a:p>
          <a:p>
            <a:r>
              <a:rPr lang="en-US" baseline="0" dirty="0"/>
              <a:t>KWL chart</a:t>
            </a:r>
          </a:p>
          <a:p>
            <a:r>
              <a:rPr lang="en-US" baseline="0" dirty="0"/>
              <a:t>Note-taking guide</a:t>
            </a:r>
          </a:p>
          <a:p>
            <a:endParaRPr lang="en-US" dirty="0"/>
          </a:p>
        </p:txBody>
      </p:sp>
      <p:sp>
        <p:nvSpPr>
          <p:cNvPr id="4" name="Slide Number Placeholder 3"/>
          <p:cNvSpPr>
            <a:spLocks noGrp="1"/>
          </p:cNvSpPr>
          <p:nvPr>
            <p:ph type="sldNum" sz="quarter" idx="10"/>
          </p:nvPr>
        </p:nvSpPr>
        <p:spPr/>
        <p:txBody>
          <a:bodyPr/>
          <a:lstStyle/>
          <a:p>
            <a:fld id="{629C2811-4766-4AC6-B000-93BC3E4B73D6}" type="slidenum">
              <a:rPr lang="en-US" smtClean="0"/>
              <a:t>29</a:t>
            </a:fld>
            <a:endParaRPr lang="en-US"/>
          </a:p>
        </p:txBody>
      </p:sp>
    </p:spTree>
    <p:extLst>
      <p:ext uri="{BB962C8B-B14F-4D97-AF65-F5344CB8AC3E}">
        <p14:creationId xmlns:p14="http://schemas.microsoft.com/office/powerpoint/2010/main" val="333003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845E-9D71-364F-9403-59FB694DA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75851-17AA-2147-BFF0-B71C11B6F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B75E1-F9DA-864A-8D83-7322AC9DEEE4}"/>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5" name="Footer Placeholder 4">
            <a:extLst>
              <a:ext uri="{FF2B5EF4-FFF2-40B4-BE49-F238E27FC236}">
                <a16:creationId xmlns:a16="http://schemas.microsoft.com/office/drawing/2014/main" id="{3E6F6DBF-73BE-EE40-9B33-12F2F1D6D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B62B7-E3FB-F941-A513-5022E1C21ECC}"/>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208026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5CAA-47C5-A143-8E6D-C26852143B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C8E6C-5F18-0B4E-8F2A-16F2BB67B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24FF1-4069-974B-8E18-A5D93AE695D3}"/>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5" name="Footer Placeholder 4">
            <a:extLst>
              <a:ext uri="{FF2B5EF4-FFF2-40B4-BE49-F238E27FC236}">
                <a16:creationId xmlns:a16="http://schemas.microsoft.com/office/drawing/2014/main" id="{4083D470-2C97-664B-A672-420F8A540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3B0A9-1F15-6B4A-966F-B8B64FBED44C}"/>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127966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BFED01-40BF-0041-9269-ACCC1CB92F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0401B-DCC0-6A47-94CC-57EC34340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C3867-65CE-4D43-B706-217AD0A031D4}"/>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5" name="Footer Placeholder 4">
            <a:extLst>
              <a:ext uri="{FF2B5EF4-FFF2-40B4-BE49-F238E27FC236}">
                <a16:creationId xmlns:a16="http://schemas.microsoft.com/office/drawing/2014/main" id="{A9915C2D-AEE7-234D-9707-F15F093E7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EB270-2206-AA43-AD06-4DFC96BD2384}"/>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360611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204383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Image"/>
          <p:cNvSpPr>
            <a:spLocks noGrp="1"/>
          </p:cNvSpPr>
          <p:nvPr>
            <p:ph type="pic" sz="half" idx="13"/>
          </p:nvPr>
        </p:nvSpPr>
        <p:spPr>
          <a:xfrm>
            <a:off x="6084094" y="437555"/>
            <a:ext cx="5524500" cy="5991820"/>
          </a:xfrm>
          <a:prstGeom prst="rect">
            <a:avLst/>
          </a:prstGeom>
        </p:spPr>
        <p:txBody>
          <a:bodyPr lIns="91439" tIns="45719" rIns="91439" bIns="45719" anchor="t">
            <a:noAutofit/>
          </a:bodyPr>
          <a:lstStyle/>
          <a:p>
            <a:endParaRPr/>
          </a:p>
        </p:txBody>
      </p:sp>
      <p:sp>
        <p:nvSpPr>
          <p:cNvPr id="51" name="Title Text"/>
          <p:cNvSpPr txBox="1">
            <a:spLocks noGrp="1"/>
          </p:cNvSpPr>
          <p:nvPr>
            <p:ph type="title"/>
          </p:nvPr>
        </p:nvSpPr>
        <p:spPr>
          <a:xfrm>
            <a:off x="607219" y="1187648"/>
            <a:ext cx="5250656" cy="2455664"/>
          </a:xfrm>
          <a:prstGeom prst="rect">
            <a:avLst/>
          </a:prstGeom>
        </p:spPr>
        <p:txBody>
          <a:bodyPr anchor="b"/>
          <a:lstStyle>
            <a:lvl1pPr algn="ctr">
              <a:defRPr>
                <a:solidFill>
                  <a:srgbClr val="546056"/>
                </a:solidFill>
              </a:defRPr>
            </a:lvl1pPr>
          </a:lstStyle>
          <a:p>
            <a:r>
              <a:t>Title Text</a:t>
            </a:r>
          </a:p>
        </p:txBody>
      </p:sp>
      <p:sp>
        <p:nvSpPr>
          <p:cNvPr id="52" name="Body Level One…"/>
          <p:cNvSpPr txBox="1">
            <a:spLocks noGrp="1"/>
          </p:cNvSpPr>
          <p:nvPr>
            <p:ph type="body" sz="quarter" idx="1"/>
          </p:nvPr>
        </p:nvSpPr>
        <p:spPr>
          <a:xfrm>
            <a:off x="607219" y="3821906"/>
            <a:ext cx="5250656" cy="2527102"/>
          </a:xfrm>
          <a:prstGeom prst="rect">
            <a:avLst/>
          </a:prstGeom>
        </p:spPr>
        <p:txBody>
          <a:bodyPr anchor="t"/>
          <a:lstStyle>
            <a:lvl1pPr marL="0" indent="0" algn="ctr">
              <a:lnSpc>
                <a:spcPct val="110000"/>
              </a:lnSpc>
              <a:spcBef>
                <a:spcPts val="0"/>
              </a:spcBef>
              <a:buSzTx/>
              <a:buNone/>
              <a:defRPr sz="225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225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225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225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225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12014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3881-944D-0C42-B653-05EBC317A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11050-BA9A-D945-AF34-2F09DF707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BC8DE-6E2C-584F-A5FB-9664863718A3}"/>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5" name="Footer Placeholder 4">
            <a:extLst>
              <a:ext uri="{FF2B5EF4-FFF2-40B4-BE49-F238E27FC236}">
                <a16:creationId xmlns:a16="http://schemas.microsoft.com/office/drawing/2014/main" id="{36A3F020-9AEB-044C-A9D1-CD0B61DE3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1912A-BD19-2E40-BCE7-0C971ECBCB78}"/>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417566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A50E-7EAD-6D47-9A00-2922BBDE8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A906D-0177-7848-8410-BE96DBD084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984DA-3336-1247-AB8D-EAA11E46EA17}"/>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5" name="Footer Placeholder 4">
            <a:extLst>
              <a:ext uri="{FF2B5EF4-FFF2-40B4-BE49-F238E27FC236}">
                <a16:creationId xmlns:a16="http://schemas.microsoft.com/office/drawing/2014/main" id="{683A1A29-959B-DC44-8DDF-1FCA20E17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775F5-F75A-934F-BFCA-2C575D562BD6}"/>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70939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FF8-C1CE-B541-9A6E-B2A9EB05F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E0168-406A-1948-95B7-A85D5B5832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01A2D-B325-4648-BFF9-E2FD66F439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158B2-CD66-6444-B0FA-8DA72176D92B}"/>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6" name="Footer Placeholder 5">
            <a:extLst>
              <a:ext uri="{FF2B5EF4-FFF2-40B4-BE49-F238E27FC236}">
                <a16:creationId xmlns:a16="http://schemas.microsoft.com/office/drawing/2014/main" id="{4A46787E-44C2-B04F-B459-63E2DD256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B029C-849C-7048-8D53-0EA09E4A5B96}"/>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231836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4371-3CB4-FC4B-97D1-70DD6D4F09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D5EDB-EC04-AE4E-B9B4-7A59FDDE3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D706B-3602-B74B-902C-AF4BF94347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C2D8CF-948C-1E4A-97F2-1A20CA3F8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D096CB-3010-E04C-B7C7-9B6F30DC3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F2CFE9-1893-8B4C-A27E-D35229F816DE}"/>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8" name="Footer Placeholder 7">
            <a:extLst>
              <a:ext uri="{FF2B5EF4-FFF2-40B4-BE49-F238E27FC236}">
                <a16:creationId xmlns:a16="http://schemas.microsoft.com/office/drawing/2014/main" id="{3F894C5B-FE2C-B64A-B48A-82A1A393D0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394F2E-49FB-3F47-AF01-6A077D65121A}"/>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246685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CA83-1939-2E45-BB7B-68076A7A71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75DF1D-8FE4-AF4A-87F6-6225ADDC6FAA}"/>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4" name="Footer Placeholder 3">
            <a:extLst>
              <a:ext uri="{FF2B5EF4-FFF2-40B4-BE49-F238E27FC236}">
                <a16:creationId xmlns:a16="http://schemas.microsoft.com/office/drawing/2014/main" id="{CBA181DA-D665-724D-9045-9C35A6CA24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FA8126-D8AD-F94B-9E8F-D396992F2253}"/>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234879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0037E-13AF-304F-B4E1-E2C1F3C0171B}"/>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3" name="Footer Placeholder 2">
            <a:extLst>
              <a:ext uri="{FF2B5EF4-FFF2-40B4-BE49-F238E27FC236}">
                <a16:creationId xmlns:a16="http://schemas.microsoft.com/office/drawing/2014/main" id="{AE719AA6-96EB-B045-97E8-88EF23909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7172B-A013-2E47-A0FE-CC812E832C9E}"/>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69164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2AD9-E122-214D-A12C-8010052F4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0E28A4-A168-D249-818D-8897F794B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A3ECA-CC91-B844-90EA-4D4EF2EF1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803FC-DB44-C147-9E3C-072ED049BF48}"/>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6" name="Footer Placeholder 5">
            <a:extLst>
              <a:ext uri="{FF2B5EF4-FFF2-40B4-BE49-F238E27FC236}">
                <a16:creationId xmlns:a16="http://schemas.microsoft.com/office/drawing/2014/main" id="{CFB1E5A6-14E0-7841-81F5-6A4EADFBD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220C8-4D9C-264C-B34F-62680BC40F7C}"/>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16920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C0E3-B435-4D43-862D-E21981FCC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428FC3-CB24-E44D-8CC7-6A6B0AC26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901519-970C-694F-B662-32AC03AB4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DA0B1-1D3D-F549-A946-BF1D5BE25916}"/>
              </a:ext>
            </a:extLst>
          </p:cNvPr>
          <p:cNvSpPr>
            <a:spLocks noGrp="1"/>
          </p:cNvSpPr>
          <p:nvPr>
            <p:ph type="dt" sz="half" idx="10"/>
          </p:nvPr>
        </p:nvSpPr>
        <p:spPr/>
        <p:txBody>
          <a:bodyPr/>
          <a:lstStyle/>
          <a:p>
            <a:fld id="{CEBAC583-7E49-6042-BB4A-BA10DED57A55}" type="datetimeFigureOut">
              <a:rPr lang="en-US" smtClean="0"/>
              <a:t>7/16/19</a:t>
            </a:fld>
            <a:endParaRPr lang="en-US"/>
          </a:p>
        </p:txBody>
      </p:sp>
      <p:sp>
        <p:nvSpPr>
          <p:cNvPr id="6" name="Footer Placeholder 5">
            <a:extLst>
              <a:ext uri="{FF2B5EF4-FFF2-40B4-BE49-F238E27FC236}">
                <a16:creationId xmlns:a16="http://schemas.microsoft.com/office/drawing/2014/main" id="{EA445E16-98B8-8448-AE51-463951F2F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35535-1C68-7C4A-97C4-99F1C429728E}"/>
              </a:ext>
            </a:extLst>
          </p:cNvPr>
          <p:cNvSpPr>
            <a:spLocks noGrp="1"/>
          </p:cNvSpPr>
          <p:nvPr>
            <p:ph type="sldNum" sz="quarter" idx="12"/>
          </p:nvPr>
        </p:nvSpPr>
        <p:spPr/>
        <p:txBody>
          <a:bodyPr/>
          <a:lstStyle/>
          <a:p>
            <a:fld id="{454B96F6-6A35-F74B-8222-B6374B487D21}" type="slidenum">
              <a:rPr lang="en-US" smtClean="0"/>
              <a:t>‹#›</a:t>
            </a:fld>
            <a:endParaRPr lang="en-US"/>
          </a:p>
        </p:txBody>
      </p:sp>
    </p:spTree>
    <p:extLst>
      <p:ext uri="{BB962C8B-B14F-4D97-AF65-F5344CB8AC3E}">
        <p14:creationId xmlns:p14="http://schemas.microsoft.com/office/powerpoint/2010/main" val="337324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40242-532C-1243-99A8-982CD604AC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DCC569-FB85-5343-A39A-263092B4C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EEC6-5124-CE44-9505-76BD460A0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AC583-7E49-6042-BB4A-BA10DED57A55}" type="datetimeFigureOut">
              <a:rPr lang="en-US" smtClean="0"/>
              <a:t>7/16/19</a:t>
            </a:fld>
            <a:endParaRPr lang="en-US"/>
          </a:p>
        </p:txBody>
      </p:sp>
      <p:sp>
        <p:nvSpPr>
          <p:cNvPr id="5" name="Footer Placeholder 4">
            <a:extLst>
              <a:ext uri="{FF2B5EF4-FFF2-40B4-BE49-F238E27FC236}">
                <a16:creationId xmlns:a16="http://schemas.microsoft.com/office/drawing/2014/main" id="{1E1797E9-87D9-AD42-B5C6-B3DDFDB93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7FE341-4B3A-1E41-9289-BACBF810B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B96F6-6A35-F74B-8222-B6374B487D21}" type="slidenum">
              <a:rPr lang="en-US" smtClean="0"/>
              <a:t>‹#›</a:t>
            </a:fld>
            <a:endParaRPr lang="en-US"/>
          </a:p>
        </p:txBody>
      </p:sp>
    </p:spTree>
    <p:extLst>
      <p:ext uri="{BB962C8B-B14F-4D97-AF65-F5344CB8AC3E}">
        <p14:creationId xmlns:p14="http://schemas.microsoft.com/office/powerpoint/2010/main" val="144659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l-YYqjhVi4&amp;feature=player_embedd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9l-YYqjhVi4&amp;feature=player_embedd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t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FAD9-2E94-3E4D-8C33-AADD748E0978}"/>
              </a:ext>
            </a:extLst>
          </p:cNvPr>
          <p:cNvSpPr>
            <a:spLocks noGrp="1"/>
          </p:cNvSpPr>
          <p:nvPr>
            <p:ph type="ctrTitle"/>
          </p:nvPr>
        </p:nvSpPr>
        <p:spPr/>
        <p:txBody>
          <a:bodyPr/>
          <a:lstStyle/>
          <a:p>
            <a:r>
              <a:rPr lang="en-US" dirty="0"/>
              <a:t>SMAR</a:t>
            </a:r>
            <a:r>
              <a:rPr lang="en-US" sz="8000" b="1" dirty="0"/>
              <a:t>T</a:t>
            </a:r>
            <a:r>
              <a:rPr lang="en-US" dirty="0"/>
              <a:t>ER</a:t>
            </a:r>
          </a:p>
        </p:txBody>
      </p:sp>
      <p:sp>
        <p:nvSpPr>
          <p:cNvPr id="3" name="Subtitle 2">
            <a:extLst>
              <a:ext uri="{FF2B5EF4-FFF2-40B4-BE49-F238E27FC236}">
                <a16:creationId xmlns:a16="http://schemas.microsoft.com/office/drawing/2014/main" id="{683D5A8F-BAD5-B644-AD1D-52FF0CA953E3}"/>
              </a:ext>
            </a:extLst>
          </p:cNvPr>
          <p:cNvSpPr>
            <a:spLocks noGrp="1"/>
          </p:cNvSpPr>
          <p:nvPr>
            <p:ph type="subTitle" idx="1"/>
          </p:nvPr>
        </p:nvSpPr>
        <p:spPr/>
        <p:txBody>
          <a:bodyPr>
            <a:normAutofit lnSpcReduction="10000"/>
          </a:bodyPr>
          <a:lstStyle/>
          <a:p>
            <a:r>
              <a:rPr lang="en-US" i="1" cap="all" dirty="0"/>
              <a:t>THE SMARTER INSTRUCTIONAL CYCLE, CUE-DO-REVIEW, AND THE LINK TO HIGH LEVERAGE INSTRUCTIONAL PRACTICES</a:t>
            </a:r>
          </a:p>
          <a:p>
            <a:r>
              <a:rPr lang="en-US" i="1" cap="all" dirty="0"/>
              <a:t>Keith Lenz, Ph.D.  </a:t>
            </a:r>
          </a:p>
          <a:p>
            <a:r>
              <a:rPr lang="en-US" i="1" cap="all" dirty="0"/>
              <a:t>Lawrence Ks, July 16, 2019 </a:t>
            </a:r>
          </a:p>
          <a:p>
            <a:endParaRPr lang="en-US" dirty="0"/>
          </a:p>
        </p:txBody>
      </p:sp>
    </p:spTree>
    <p:extLst>
      <p:ext uri="{BB962C8B-B14F-4D97-AF65-F5344CB8AC3E}">
        <p14:creationId xmlns:p14="http://schemas.microsoft.com/office/powerpoint/2010/main" val="357385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B4D0-5026-AE45-8187-2BE15DBBFEC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E2B41D5-EFAB-B945-831A-8123222D6CCB}"/>
              </a:ext>
            </a:extLst>
          </p:cNvPr>
          <p:cNvSpPr>
            <a:spLocks noGrp="1"/>
          </p:cNvSpPr>
          <p:nvPr>
            <p:ph idx="1"/>
          </p:nvPr>
        </p:nvSpPr>
        <p:spPr/>
        <p:txBody>
          <a:bodyPr>
            <a:normAutofit/>
          </a:bodyPr>
          <a:lstStyle/>
          <a:p>
            <a:r>
              <a:rPr lang="en-US" b="1" dirty="0"/>
              <a:t>Best Recipe for Teaching Reflection </a:t>
            </a:r>
          </a:p>
          <a:p>
            <a:r>
              <a:rPr lang="en-US" b="1" dirty="0"/>
              <a:t>HOT Content Enhancer Planning Guide </a:t>
            </a:r>
          </a:p>
          <a:p>
            <a:r>
              <a:rPr lang="en-US" b="1" dirty="0"/>
              <a:t>Article: </a:t>
            </a:r>
            <a:r>
              <a:rPr lang="en-US" i="1" dirty="0"/>
              <a:t>The Effects of Cue-Do-Review on Teaching Assistant and Student Perceptions of Learning </a:t>
            </a:r>
            <a:r>
              <a:rPr lang="en-US" sz="2000" dirty="0"/>
              <a:t>by </a:t>
            </a:r>
            <a:r>
              <a:rPr lang="en-US" sz="2000" dirty="0" err="1"/>
              <a:t>Chayla</a:t>
            </a:r>
            <a:r>
              <a:rPr lang="en-US" sz="2000" dirty="0"/>
              <a:t> D. Rutledge, Morgan B. Bullard, Patricia Kohler-Evans, and Janet Filer: University of Central Arkansas</a:t>
            </a:r>
          </a:p>
          <a:p>
            <a:r>
              <a:rPr lang="en-US" sz="4000" dirty="0"/>
              <a:t>CDR Cue Cards </a:t>
            </a:r>
          </a:p>
          <a:p>
            <a:r>
              <a:rPr lang="en-US" sz="3600" i="1" dirty="0"/>
              <a:t>Applying CDR to Classroom Activities </a:t>
            </a:r>
            <a:r>
              <a:rPr lang="en-US" sz="2000" dirty="0"/>
              <a:t>J. Hines &amp; F. Schultz, Florida’s SPDG SIM Project, 2017</a:t>
            </a:r>
          </a:p>
          <a:p>
            <a:endParaRPr lang="en-US" sz="2000" i="1" dirty="0"/>
          </a:p>
          <a:p>
            <a:endParaRPr lang="en-US" dirty="0"/>
          </a:p>
        </p:txBody>
      </p:sp>
    </p:spTree>
    <p:extLst>
      <p:ext uri="{BB962C8B-B14F-4D97-AF65-F5344CB8AC3E}">
        <p14:creationId xmlns:p14="http://schemas.microsoft.com/office/powerpoint/2010/main" val="209316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for Presentation</a:t>
            </a:r>
          </a:p>
        </p:txBody>
      </p:sp>
      <p:sp>
        <p:nvSpPr>
          <p:cNvPr id="3" name="Content Placeholder 2"/>
          <p:cNvSpPr>
            <a:spLocks noGrp="1"/>
          </p:cNvSpPr>
          <p:nvPr>
            <p:ph idx="1"/>
          </p:nvPr>
        </p:nvSpPr>
        <p:spPr/>
        <p:txBody>
          <a:bodyPr/>
          <a:lstStyle/>
          <a:p>
            <a:r>
              <a:rPr lang="en-US" dirty="0"/>
              <a:t>Introductions</a:t>
            </a:r>
          </a:p>
          <a:p>
            <a:r>
              <a:rPr lang="en-US" dirty="0"/>
              <a:t>Purpose of Study</a:t>
            </a:r>
          </a:p>
          <a:p>
            <a:r>
              <a:rPr lang="en-US" dirty="0"/>
              <a:t>Sequence </a:t>
            </a:r>
          </a:p>
          <a:p>
            <a:r>
              <a:rPr lang="en-US" dirty="0"/>
              <a:t>Results</a:t>
            </a:r>
          </a:p>
          <a:p>
            <a:r>
              <a:rPr lang="en-US" dirty="0"/>
              <a:t>Cue-Do-Review Model</a:t>
            </a:r>
          </a:p>
          <a:p>
            <a:r>
              <a:rPr lang="en-US" dirty="0"/>
              <a:t>Processing Time </a:t>
            </a:r>
          </a:p>
          <a:p>
            <a:r>
              <a:rPr lang="en-US" dirty="0"/>
              <a:t>Questions/Thoughts/Comments</a:t>
            </a:r>
          </a:p>
          <a:p>
            <a:endParaRPr lang="en-US" dirty="0"/>
          </a:p>
        </p:txBody>
      </p:sp>
    </p:spTree>
    <p:extLst>
      <p:ext uri="{BB962C8B-B14F-4D97-AF65-F5344CB8AC3E}">
        <p14:creationId xmlns:p14="http://schemas.microsoft.com/office/powerpoint/2010/main" val="410903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Study</a:t>
            </a:r>
          </a:p>
        </p:txBody>
      </p:sp>
      <p:sp>
        <p:nvSpPr>
          <p:cNvPr id="3" name="Content Placeholder 2"/>
          <p:cNvSpPr>
            <a:spLocks noGrp="1"/>
          </p:cNvSpPr>
          <p:nvPr>
            <p:ph idx="1"/>
          </p:nvPr>
        </p:nvSpPr>
        <p:spPr/>
        <p:txBody>
          <a:bodyPr/>
          <a:lstStyle/>
          <a:p>
            <a:r>
              <a:rPr lang="en-US" dirty="0"/>
              <a:t>Purpose:</a:t>
            </a:r>
          </a:p>
          <a:p>
            <a:pPr lvl="1"/>
            <a:r>
              <a:rPr lang="en-US" dirty="0"/>
              <a:t> Examine effects of Cue Do Review sequence on teaching assistant and student perceptions of learning</a:t>
            </a:r>
          </a:p>
          <a:p>
            <a:r>
              <a:rPr lang="en-US" dirty="0"/>
              <a:t>Process: </a:t>
            </a:r>
          </a:p>
          <a:p>
            <a:pPr lvl="1"/>
            <a:r>
              <a:rPr lang="en-US" dirty="0"/>
              <a:t>TAs complete survey</a:t>
            </a:r>
          </a:p>
          <a:p>
            <a:pPr lvl="1"/>
            <a:r>
              <a:rPr lang="en-US" dirty="0"/>
              <a:t>Students complete survey</a:t>
            </a:r>
          </a:p>
          <a:p>
            <a:pPr lvl="1"/>
            <a:r>
              <a:rPr lang="en-US" dirty="0"/>
              <a:t>TAs participate in short professional development session </a:t>
            </a:r>
          </a:p>
          <a:p>
            <a:pPr lvl="1"/>
            <a:r>
              <a:rPr lang="en-US" dirty="0"/>
              <a:t>TAs implement Cue Do Review sequence</a:t>
            </a:r>
          </a:p>
          <a:p>
            <a:pPr lvl="2"/>
            <a:r>
              <a:rPr lang="en-US" dirty="0"/>
              <a:t>TAs are provided a fidelity checklist</a:t>
            </a:r>
          </a:p>
          <a:p>
            <a:pPr lvl="1"/>
            <a:r>
              <a:rPr lang="en-US" dirty="0"/>
              <a:t>Both TAs and students complete a final survey</a:t>
            </a:r>
          </a:p>
          <a:p>
            <a:pPr lvl="2"/>
            <a:r>
              <a:rPr lang="en-US" dirty="0"/>
              <a:t>ALL responses are anonymous</a:t>
            </a:r>
          </a:p>
          <a:p>
            <a:endParaRPr lang="en-US" dirty="0"/>
          </a:p>
        </p:txBody>
      </p:sp>
    </p:spTree>
    <p:extLst>
      <p:ext uri="{BB962C8B-B14F-4D97-AF65-F5344CB8AC3E}">
        <p14:creationId xmlns:p14="http://schemas.microsoft.com/office/powerpoint/2010/main" val="232071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Cue Do </a:t>
            </a:r>
            <a:r>
              <a:rPr lang="en-US"/>
              <a:t>Review Sequence</a:t>
            </a:r>
            <a:endParaRPr lang="en-US" dirty="0"/>
          </a:p>
        </p:txBody>
      </p:sp>
      <p:sp>
        <p:nvSpPr>
          <p:cNvPr id="3" name="Content Placeholder 2"/>
          <p:cNvSpPr>
            <a:spLocks noGrp="1"/>
          </p:cNvSpPr>
          <p:nvPr>
            <p:ph idx="1"/>
          </p:nvPr>
        </p:nvSpPr>
        <p:spPr/>
        <p:txBody>
          <a:bodyPr/>
          <a:lstStyle/>
          <a:p>
            <a:pPr>
              <a:lnSpc>
                <a:spcPct val="130000"/>
              </a:lnSpc>
              <a:buFont typeface="Wingdings 3" charset="2"/>
              <a:buChar char=""/>
              <a:defRPr/>
            </a:pPr>
            <a:r>
              <a:rPr lang="en-US" altLang="en-US" sz="2400" b="1" dirty="0">
                <a:solidFill>
                  <a:schemeClr val="tx1">
                    <a:lumMod val="75000"/>
                    <a:lumOff val="25000"/>
                  </a:schemeClr>
                </a:solidFill>
              </a:rPr>
              <a:t>Cue</a:t>
            </a:r>
          </a:p>
          <a:p>
            <a:pPr lvl="1">
              <a:lnSpc>
                <a:spcPct val="130000"/>
              </a:lnSpc>
              <a:spcAft>
                <a:spcPts val="0"/>
              </a:spcAft>
              <a:buFont typeface="Wingdings 3" charset="2"/>
              <a:buChar char=""/>
              <a:defRPr/>
            </a:pPr>
            <a:r>
              <a:rPr lang="en-US" altLang="en-US" sz="2400" dirty="0">
                <a:solidFill>
                  <a:srgbClr val="201535"/>
                </a:solidFill>
              </a:rPr>
              <a:t>Provide students with what routine/process will be used.</a:t>
            </a:r>
          </a:p>
          <a:p>
            <a:pPr lvl="1">
              <a:lnSpc>
                <a:spcPct val="130000"/>
              </a:lnSpc>
              <a:spcAft>
                <a:spcPts val="0"/>
              </a:spcAft>
              <a:buFont typeface="Wingdings 3" charset="2"/>
              <a:buChar char=""/>
              <a:defRPr/>
            </a:pPr>
            <a:endParaRPr lang="en-US" altLang="en-US" sz="1000" dirty="0">
              <a:solidFill>
                <a:schemeClr val="tx1">
                  <a:lumMod val="75000"/>
                  <a:lumOff val="25000"/>
                </a:schemeClr>
              </a:solidFill>
            </a:endParaRPr>
          </a:p>
          <a:p>
            <a:pPr>
              <a:lnSpc>
                <a:spcPct val="130000"/>
              </a:lnSpc>
              <a:buFont typeface="Wingdings 3" charset="2"/>
              <a:buChar char=""/>
              <a:defRPr/>
            </a:pPr>
            <a:r>
              <a:rPr lang="en-US" altLang="en-US" sz="2800" b="1" dirty="0">
                <a:solidFill>
                  <a:schemeClr val="tx1">
                    <a:lumMod val="75000"/>
                    <a:lumOff val="25000"/>
                  </a:schemeClr>
                </a:solidFill>
              </a:rPr>
              <a:t>Do</a:t>
            </a:r>
          </a:p>
          <a:p>
            <a:pPr lvl="1">
              <a:lnSpc>
                <a:spcPct val="130000"/>
              </a:lnSpc>
              <a:spcAft>
                <a:spcPts val="0"/>
              </a:spcAft>
              <a:buFont typeface="Wingdings 3" charset="2"/>
              <a:buChar char=""/>
              <a:defRPr/>
            </a:pPr>
            <a:r>
              <a:rPr lang="en-US" altLang="en-US" sz="2400" dirty="0">
                <a:solidFill>
                  <a:srgbClr val="201535"/>
                </a:solidFill>
              </a:rPr>
              <a:t>The routine/process.</a:t>
            </a:r>
          </a:p>
          <a:p>
            <a:pPr lvl="1">
              <a:lnSpc>
                <a:spcPct val="130000"/>
              </a:lnSpc>
              <a:spcAft>
                <a:spcPts val="0"/>
              </a:spcAft>
              <a:buFont typeface="Wingdings 3" charset="2"/>
              <a:buChar char=""/>
              <a:defRPr/>
            </a:pPr>
            <a:endParaRPr lang="en-US" altLang="en-US" sz="1000" dirty="0">
              <a:solidFill>
                <a:srgbClr val="201535"/>
              </a:solidFill>
            </a:endParaRPr>
          </a:p>
          <a:p>
            <a:pPr>
              <a:lnSpc>
                <a:spcPct val="130000"/>
              </a:lnSpc>
              <a:buFont typeface="Wingdings 3" charset="2"/>
              <a:buChar char=""/>
              <a:defRPr/>
            </a:pPr>
            <a:r>
              <a:rPr lang="en-US" altLang="en-US" sz="2400" b="1" dirty="0">
                <a:solidFill>
                  <a:schemeClr val="tx1">
                    <a:lumMod val="75000"/>
                    <a:lumOff val="25000"/>
                  </a:schemeClr>
                </a:solidFill>
              </a:rPr>
              <a:t>Review</a:t>
            </a:r>
          </a:p>
          <a:p>
            <a:pPr lvl="1">
              <a:lnSpc>
                <a:spcPct val="130000"/>
              </a:lnSpc>
              <a:spcAft>
                <a:spcPts val="0"/>
              </a:spcAft>
              <a:buFont typeface="Wingdings 3" charset="2"/>
              <a:buChar char=""/>
              <a:defRPr/>
            </a:pPr>
            <a:r>
              <a:rPr lang="en-US" altLang="en-US" sz="2400" dirty="0">
                <a:solidFill>
                  <a:srgbClr val="201535"/>
                </a:solidFill>
              </a:rPr>
              <a:t>The information and process.</a:t>
            </a:r>
            <a:endParaRPr lang="en-US" dirty="0"/>
          </a:p>
        </p:txBody>
      </p:sp>
    </p:spTree>
    <p:extLst>
      <p:ext uri="{BB962C8B-B14F-4D97-AF65-F5344CB8AC3E}">
        <p14:creationId xmlns:p14="http://schemas.microsoft.com/office/powerpoint/2010/main" val="258168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Student Perceptions Before and After Cue-Do-Review</a:t>
            </a:r>
          </a:p>
        </p:txBody>
      </p:sp>
      <p:sp>
        <p:nvSpPr>
          <p:cNvPr id="3" name="Content Placeholder 2"/>
          <p:cNvSpPr>
            <a:spLocks noGrp="1"/>
          </p:cNvSpPr>
          <p:nvPr>
            <p:ph idx="1"/>
          </p:nvPr>
        </p:nvSpPr>
        <p:spPr/>
        <p:txBody>
          <a:bodyPr/>
          <a:lstStyle/>
          <a:p>
            <a:r>
              <a:rPr lang="en-US" dirty="0"/>
              <a:t>No significance</a:t>
            </a:r>
          </a:p>
          <a:p>
            <a:pPr lvl="1"/>
            <a:r>
              <a:rPr lang="en-US" sz="2000" dirty="0">
                <a:latin typeface="Times New Roman" panose="02020603050405020304" pitchFamily="18" charset="0"/>
                <a:ea typeface="Times New Roman" panose="02020603050405020304" pitchFamily="18" charset="0"/>
              </a:rPr>
              <a:t>How well the student believed they would retain the material taught in class that day</a:t>
            </a:r>
          </a:p>
          <a:p>
            <a:r>
              <a:rPr lang="en-US" dirty="0"/>
              <a:t>Significant Differences Before and After Implementation</a:t>
            </a:r>
          </a:p>
          <a:p>
            <a:pPr lvl="1"/>
            <a:r>
              <a:rPr lang="en-US" sz="2000" dirty="0">
                <a:latin typeface="Times New Roman" panose="02020603050405020304" pitchFamily="18" charset="0"/>
                <a:cs typeface="Times New Roman" panose="02020603050405020304" pitchFamily="18" charset="0"/>
              </a:rPr>
              <a:t>Students’ perceptions of their understanding of the class material</a:t>
            </a:r>
          </a:p>
          <a:p>
            <a:pPr lvl="1"/>
            <a:r>
              <a:rPr lang="en-US" sz="2000" dirty="0">
                <a:latin typeface="Times New Roman" panose="02020603050405020304" pitchFamily="18" charset="0"/>
                <a:cs typeface="Times New Roman" panose="02020603050405020304" pitchFamily="18" charset="0"/>
              </a:rPr>
              <a:t>Students’ perceptions of degree to which the instructor helped the student understand the processes and expectations of the classroom</a:t>
            </a:r>
          </a:p>
          <a:p>
            <a:pPr lvl="1"/>
            <a:r>
              <a:rPr lang="en-US" sz="2000" dirty="0">
                <a:latin typeface="Times New Roman" panose="02020603050405020304" pitchFamily="18" charset="0"/>
                <a:cs typeface="Times New Roman" panose="02020603050405020304" pitchFamily="18" charset="0"/>
              </a:rPr>
              <a:t>The degree to which the instructor helped the students understand the content</a:t>
            </a:r>
          </a:p>
          <a:p>
            <a:pPr lvl="1"/>
            <a:r>
              <a:rPr lang="en-US" sz="2000" dirty="0">
                <a:latin typeface="Times New Roman" panose="02020603050405020304" pitchFamily="18" charset="0"/>
                <a:cs typeface="Times New Roman" panose="02020603050405020304" pitchFamily="18" charset="0"/>
              </a:rPr>
              <a:t>The perceived effectiveness of the instructors teaching methods</a:t>
            </a:r>
          </a:p>
        </p:txBody>
      </p:sp>
    </p:spTree>
    <p:extLst>
      <p:ext uri="{BB962C8B-B14F-4D97-AF65-F5344CB8AC3E}">
        <p14:creationId xmlns:p14="http://schemas.microsoft.com/office/powerpoint/2010/main" val="251859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of Teaching Assistant Perceptions Before and After Cue-Do-Review</a:t>
            </a:r>
          </a:p>
        </p:txBody>
      </p:sp>
      <p:sp>
        <p:nvSpPr>
          <p:cNvPr id="3" name="Content Placeholder 2"/>
          <p:cNvSpPr>
            <a:spLocks noGrp="1"/>
          </p:cNvSpPr>
          <p:nvPr>
            <p:ph idx="1"/>
          </p:nvPr>
        </p:nvSpPr>
        <p:spPr/>
        <p:txBody>
          <a:bodyPr>
            <a:normAutofit lnSpcReduction="10000"/>
          </a:bodyPr>
          <a:lstStyle/>
          <a:p>
            <a:r>
              <a:rPr lang="en-US" dirty="0"/>
              <a:t>No significance </a:t>
            </a:r>
          </a:p>
          <a:p>
            <a:pPr lvl="1"/>
            <a:r>
              <a:rPr lang="en-US" dirty="0"/>
              <a:t>Teaching assistant perceptions in the students’ ability to retain the information presented</a:t>
            </a:r>
          </a:p>
          <a:p>
            <a:pPr lvl="1"/>
            <a:r>
              <a:rPr lang="en-US" dirty="0"/>
              <a:t>Teaching assistants’ perceptions of degree to which the students understood the materials presented in class</a:t>
            </a:r>
          </a:p>
          <a:p>
            <a:pPr lvl="1"/>
            <a:r>
              <a:rPr lang="en-US" dirty="0"/>
              <a:t>The teaching assistants’ perceptions of how helpful the course was for advancing students’ subject matter</a:t>
            </a:r>
          </a:p>
          <a:p>
            <a:pPr lvl="1"/>
            <a:r>
              <a:rPr lang="en-US" dirty="0"/>
              <a:t>The teaching assistants’ perceptions of the degree to which the students understood the class expectations</a:t>
            </a:r>
          </a:p>
          <a:p>
            <a:pPr lvl="1"/>
            <a:r>
              <a:rPr lang="en-US" dirty="0"/>
              <a:t>The teaching assistants’ perceptions of the degree to which the teacher helped the students understand the content</a:t>
            </a:r>
          </a:p>
          <a:p>
            <a:pPr lvl="1"/>
            <a:r>
              <a:rPr lang="en-US" dirty="0"/>
              <a:t>The teaching assistants’ perceptions of how effective they believed their teaching methods </a:t>
            </a:r>
          </a:p>
        </p:txBody>
      </p:sp>
    </p:spTree>
    <p:extLst>
      <p:ext uri="{BB962C8B-B14F-4D97-AF65-F5344CB8AC3E}">
        <p14:creationId xmlns:p14="http://schemas.microsoft.com/office/powerpoint/2010/main" val="314975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Conclusions </a:t>
            </a:r>
          </a:p>
        </p:txBody>
      </p:sp>
      <p:sp>
        <p:nvSpPr>
          <p:cNvPr id="3" name="Content Placeholder 2"/>
          <p:cNvSpPr>
            <a:spLocks noGrp="1"/>
          </p:cNvSpPr>
          <p:nvPr>
            <p:ph idx="1"/>
          </p:nvPr>
        </p:nvSpPr>
        <p:spPr/>
        <p:txBody>
          <a:bodyPr/>
          <a:lstStyle/>
          <a:p>
            <a:r>
              <a:rPr lang="en-US" dirty="0"/>
              <a:t>Increased Student Perceptions of Learning</a:t>
            </a:r>
          </a:p>
          <a:p>
            <a:r>
              <a:rPr lang="en-US" dirty="0"/>
              <a:t>Did not increase teaching assistant perceptions; however, teaching assistants may not have realized the overall impact that Cue-Do-Review was having </a:t>
            </a:r>
          </a:p>
          <a:p>
            <a:r>
              <a:rPr lang="en-US" dirty="0"/>
              <a:t>Future Directions</a:t>
            </a:r>
          </a:p>
          <a:p>
            <a:pPr lvl="1"/>
            <a:r>
              <a:rPr lang="en-US" dirty="0"/>
              <a:t>Do this study with a larger sample size </a:t>
            </a:r>
          </a:p>
          <a:p>
            <a:pPr lvl="1"/>
            <a:r>
              <a:rPr lang="en-US" dirty="0"/>
              <a:t>Do this study with experienced classroom teachers </a:t>
            </a:r>
            <a:r>
              <a:rPr lang="en-US"/>
              <a:t>across disciplines</a:t>
            </a:r>
          </a:p>
        </p:txBody>
      </p:sp>
    </p:spTree>
    <p:extLst>
      <p:ext uri="{BB962C8B-B14F-4D97-AF65-F5344CB8AC3E}">
        <p14:creationId xmlns:p14="http://schemas.microsoft.com/office/powerpoint/2010/main" val="120657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Cue</a:t>
            </a:r>
          </a:p>
        </p:txBody>
      </p:sp>
      <p:sp>
        <p:nvSpPr>
          <p:cNvPr id="3" name="Content Placeholder 2"/>
          <p:cNvSpPr>
            <a:spLocks noGrp="1"/>
          </p:cNvSpPr>
          <p:nvPr>
            <p:ph idx="1"/>
          </p:nvPr>
        </p:nvSpPr>
        <p:spPr/>
        <p:txBody>
          <a:bodyPr>
            <a:normAutofit fontScale="77500" lnSpcReduction="20000"/>
          </a:bodyPr>
          <a:lstStyle/>
          <a:p>
            <a:r>
              <a:rPr lang="en-US" dirty="0"/>
              <a:t>Name the process you will be using </a:t>
            </a:r>
          </a:p>
          <a:p>
            <a:r>
              <a:rPr lang="en-US" dirty="0"/>
              <a:t>Identify what is about to be learned</a:t>
            </a:r>
          </a:p>
          <a:p>
            <a:r>
              <a:rPr lang="en-US" dirty="0"/>
              <a:t>Connect current learning to previously learned information</a:t>
            </a:r>
          </a:p>
          <a:p>
            <a:r>
              <a:rPr lang="en-US" dirty="0"/>
              <a:t>Explain how the process(</a:t>
            </a:r>
            <a:r>
              <a:rPr lang="en-US" dirty="0" err="1"/>
              <a:t>es</a:t>
            </a:r>
            <a:r>
              <a:rPr lang="en-US" dirty="0"/>
              <a:t>) will enhance learning</a:t>
            </a:r>
          </a:p>
          <a:p>
            <a:r>
              <a:rPr lang="en-US" dirty="0"/>
              <a:t>Specify what students need to do to participate in class</a:t>
            </a:r>
          </a:p>
          <a:p>
            <a:r>
              <a:rPr lang="en-US" dirty="0"/>
              <a:t>Engage students in discussion</a:t>
            </a:r>
          </a:p>
          <a:p>
            <a:r>
              <a:rPr lang="en-US" dirty="0"/>
              <a:t>Examples of ideas to introduce class:</a:t>
            </a:r>
          </a:p>
          <a:p>
            <a:pPr lvl="1"/>
            <a:r>
              <a:rPr lang="en-US" dirty="0"/>
              <a:t>Pre-assessment</a:t>
            </a:r>
          </a:p>
          <a:p>
            <a:pPr lvl="1"/>
            <a:r>
              <a:rPr lang="en-US" dirty="0"/>
              <a:t>Video to generate interest: </a:t>
            </a:r>
            <a:r>
              <a:rPr lang="en-US" dirty="0">
                <a:hlinkClick r:id="rId3"/>
              </a:rPr>
              <a:t>https://www.youtube.com/watch?v=9l-YYqjhVi4&amp;feature=player_embedded</a:t>
            </a:r>
            <a:r>
              <a:rPr lang="en-US" dirty="0"/>
              <a:t> </a:t>
            </a:r>
          </a:p>
          <a:p>
            <a:pPr lvl="1"/>
            <a:r>
              <a:rPr lang="en-US" dirty="0"/>
              <a:t>Model</a:t>
            </a:r>
          </a:p>
          <a:p>
            <a:pPr lvl="1"/>
            <a:r>
              <a:rPr lang="en-US" dirty="0"/>
              <a:t>KWL chart</a:t>
            </a:r>
          </a:p>
          <a:p>
            <a:pPr lvl="1"/>
            <a:r>
              <a:rPr lang="en-US" dirty="0"/>
              <a:t>Pose question to think about throughout lesson</a:t>
            </a:r>
          </a:p>
          <a:p>
            <a:pPr lvl="1"/>
            <a:r>
              <a:rPr lang="en-US" dirty="0"/>
              <a:t>411 Activity (4 things you know, 1 question you have, 1 thing you are unsure of)</a:t>
            </a:r>
          </a:p>
        </p:txBody>
      </p:sp>
    </p:spTree>
    <p:extLst>
      <p:ext uri="{BB962C8B-B14F-4D97-AF65-F5344CB8AC3E}">
        <p14:creationId xmlns:p14="http://schemas.microsoft.com/office/powerpoint/2010/main" val="409472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a:t>
            </a:r>
          </a:p>
        </p:txBody>
      </p:sp>
      <p:sp>
        <p:nvSpPr>
          <p:cNvPr id="3" name="Content Placeholder 2"/>
          <p:cNvSpPr>
            <a:spLocks noGrp="1"/>
          </p:cNvSpPr>
          <p:nvPr>
            <p:ph idx="1"/>
          </p:nvPr>
        </p:nvSpPr>
        <p:spPr/>
        <p:txBody>
          <a:bodyPr/>
          <a:lstStyle/>
          <a:p>
            <a:r>
              <a:rPr lang="en-US" dirty="0"/>
              <a:t>Teach the content using the processes you named in </a:t>
            </a:r>
            <a:r>
              <a:rPr lang="en-US" b="1" dirty="0"/>
              <a:t>Cue</a:t>
            </a:r>
          </a:p>
          <a:p>
            <a:r>
              <a:rPr lang="en-US" dirty="0"/>
              <a:t>The </a:t>
            </a:r>
            <a:r>
              <a:rPr lang="en-US" b="1" dirty="0"/>
              <a:t>Do</a:t>
            </a:r>
            <a:r>
              <a:rPr lang="en-US" dirty="0"/>
              <a:t> part of the lesson is the part that gets most of your attention</a:t>
            </a:r>
          </a:p>
          <a:p>
            <a:r>
              <a:rPr lang="en-US" b="1" dirty="0"/>
              <a:t>Do</a:t>
            </a:r>
            <a:r>
              <a:rPr lang="en-US" dirty="0"/>
              <a:t> includes activities, lectures, labs, discussions, group work etc. </a:t>
            </a:r>
          </a:p>
        </p:txBody>
      </p:sp>
    </p:spTree>
    <p:extLst>
      <p:ext uri="{BB962C8B-B14F-4D97-AF65-F5344CB8AC3E}">
        <p14:creationId xmlns:p14="http://schemas.microsoft.com/office/powerpoint/2010/main" val="259652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lnSpcReduction="10000"/>
          </a:bodyPr>
          <a:lstStyle/>
          <a:p>
            <a:r>
              <a:rPr lang="en-US" dirty="0"/>
              <a:t>Check understanding of the content</a:t>
            </a:r>
          </a:p>
          <a:p>
            <a:r>
              <a:rPr lang="en-US" dirty="0"/>
              <a:t>Ask questions about how processes used helped them learn</a:t>
            </a:r>
          </a:p>
          <a:p>
            <a:r>
              <a:rPr lang="en-US" dirty="0"/>
              <a:t>Get feedback regarding unresolved concerns, areas of misunderstanding</a:t>
            </a:r>
          </a:p>
          <a:p>
            <a:r>
              <a:rPr lang="en-US" dirty="0"/>
              <a:t>Examples of ideas to wrap up class:</a:t>
            </a:r>
          </a:p>
          <a:p>
            <a:pPr lvl="1"/>
            <a:r>
              <a:rPr lang="en-US" dirty="0"/>
              <a:t>Ticket out</a:t>
            </a:r>
          </a:p>
          <a:p>
            <a:pPr lvl="1"/>
            <a:r>
              <a:rPr lang="en-US" dirty="0"/>
              <a:t>Write the big idea and a question</a:t>
            </a:r>
          </a:p>
          <a:p>
            <a:pPr lvl="1"/>
            <a:r>
              <a:rPr lang="en-US" dirty="0"/>
              <a:t>Complete discovery card</a:t>
            </a:r>
          </a:p>
          <a:p>
            <a:pPr lvl="1"/>
            <a:r>
              <a:rPr lang="en-US" dirty="0"/>
              <a:t>Work in small group to develop summary statement</a:t>
            </a:r>
          </a:p>
          <a:p>
            <a:pPr lvl="1"/>
            <a:r>
              <a:rPr lang="en-US" dirty="0"/>
              <a:t>Use group response to indicate level of comfort</a:t>
            </a:r>
          </a:p>
          <a:p>
            <a:pPr lvl="1"/>
            <a:r>
              <a:rPr lang="en-US" dirty="0"/>
              <a:t>Complete “L” section of KWL chart</a:t>
            </a:r>
          </a:p>
          <a:p>
            <a:pPr lvl="1"/>
            <a:endParaRPr lang="en-US" dirty="0"/>
          </a:p>
          <a:p>
            <a:endParaRPr lang="en-US" dirty="0"/>
          </a:p>
        </p:txBody>
      </p:sp>
    </p:spTree>
    <p:extLst>
      <p:ext uri="{BB962C8B-B14F-4D97-AF65-F5344CB8AC3E}">
        <p14:creationId xmlns:p14="http://schemas.microsoft.com/office/powerpoint/2010/main" val="341021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1C9B-8B8F-8C4A-B685-6B14AD86E9F9}"/>
              </a:ext>
            </a:extLst>
          </p:cNvPr>
          <p:cNvSpPr>
            <a:spLocks noGrp="1"/>
          </p:cNvSpPr>
          <p:nvPr>
            <p:ph type="title"/>
          </p:nvPr>
        </p:nvSpPr>
        <p:spPr/>
        <p:txBody>
          <a:bodyPr/>
          <a:lstStyle/>
          <a:p>
            <a:r>
              <a:rPr lang="en-US" b="1" i="1" dirty="0"/>
              <a:t>Purpose</a:t>
            </a:r>
            <a:r>
              <a:rPr lang="en-US" dirty="0"/>
              <a:t> </a:t>
            </a:r>
          </a:p>
        </p:txBody>
      </p:sp>
      <p:sp>
        <p:nvSpPr>
          <p:cNvPr id="3" name="Content Placeholder 2">
            <a:extLst>
              <a:ext uri="{FF2B5EF4-FFF2-40B4-BE49-F238E27FC236}">
                <a16:creationId xmlns:a16="http://schemas.microsoft.com/office/drawing/2014/main" id="{BE26CC08-24BA-044A-8100-A169DE211E21}"/>
              </a:ext>
            </a:extLst>
          </p:cNvPr>
          <p:cNvSpPr>
            <a:spLocks noGrp="1"/>
          </p:cNvSpPr>
          <p:nvPr>
            <p:ph idx="1"/>
          </p:nvPr>
        </p:nvSpPr>
        <p:spPr/>
        <p:txBody>
          <a:bodyPr>
            <a:normAutofit/>
          </a:bodyPr>
          <a:lstStyle/>
          <a:p>
            <a:pPr fontAlgn="base"/>
            <a:r>
              <a:rPr lang="en-US" dirty="0"/>
              <a:t>The session will discuss the evolution of key instructional elements in SIM, how they align with standards and the emphasis on collaboration and highly engaged learning. </a:t>
            </a:r>
          </a:p>
          <a:p>
            <a:pPr fontAlgn="base"/>
            <a:r>
              <a:rPr lang="en-US" dirty="0"/>
              <a:t>It will examine how each step of the SMARTER instructional process has evolved as SIM professional developers have used it to integrate the use of high-leverage instructional practices. </a:t>
            </a:r>
          </a:p>
          <a:p>
            <a:pPr fontAlgn="base"/>
            <a:r>
              <a:rPr lang="en-US" dirty="0"/>
              <a:t>The results of a study on the use of Cue-Do-Review in university courses to increase student learning will also be discussed.</a:t>
            </a:r>
          </a:p>
          <a:p>
            <a:pPr fontAlgn="base"/>
            <a:endParaRPr lang="en-US" dirty="0"/>
          </a:p>
          <a:p>
            <a:endParaRPr lang="en-US" dirty="0"/>
          </a:p>
        </p:txBody>
      </p:sp>
    </p:spTree>
    <p:extLst>
      <p:ext uri="{BB962C8B-B14F-4D97-AF65-F5344CB8AC3E}">
        <p14:creationId xmlns:p14="http://schemas.microsoft.com/office/powerpoint/2010/main" val="3920603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Time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7699" y="2247900"/>
            <a:ext cx="4202697" cy="3194050"/>
          </a:xfrm>
        </p:spPr>
      </p:pic>
    </p:spTree>
    <p:extLst>
      <p:ext uri="{BB962C8B-B14F-4D97-AF65-F5344CB8AC3E}">
        <p14:creationId xmlns:p14="http://schemas.microsoft.com/office/powerpoint/2010/main" val="334139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524" y="1597025"/>
            <a:ext cx="4575175" cy="4575175"/>
          </a:xfrm>
        </p:spPr>
      </p:pic>
    </p:spTree>
    <p:extLst>
      <p:ext uri="{BB962C8B-B14F-4D97-AF65-F5344CB8AC3E}">
        <p14:creationId xmlns:p14="http://schemas.microsoft.com/office/powerpoint/2010/main" val="398097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Cue Do Review</a:t>
            </a:r>
          </a:p>
        </p:txBody>
      </p:sp>
      <p:sp>
        <p:nvSpPr>
          <p:cNvPr id="3" name="Subtitle 2"/>
          <p:cNvSpPr>
            <a:spLocks noGrp="1"/>
          </p:cNvSpPr>
          <p:nvPr>
            <p:ph type="subTitle" idx="1"/>
          </p:nvPr>
        </p:nvSpPr>
        <p:spPr/>
        <p:txBody>
          <a:bodyPr/>
          <a:lstStyle/>
          <a:p>
            <a:r>
              <a:rPr lang="en-US" dirty="0"/>
              <a:t>Patty Kohler-Evans, Morgan Bullard, </a:t>
            </a:r>
            <a:r>
              <a:rPr lang="en-US" dirty="0" err="1"/>
              <a:t>Chayla</a:t>
            </a:r>
            <a:r>
              <a:rPr lang="en-US" dirty="0"/>
              <a:t> Rutledge</a:t>
            </a:r>
          </a:p>
        </p:txBody>
      </p:sp>
    </p:spTree>
    <p:extLst>
      <p:ext uri="{BB962C8B-B14F-4D97-AF65-F5344CB8AC3E}">
        <p14:creationId xmlns:p14="http://schemas.microsoft.com/office/powerpoint/2010/main" val="366850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for Presentation</a:t>
            </a:r>
          </a:p>
        </p:txBody>
      </p:sp>
      <p:sp>
        <p:nvSpPr>
          <p:cNvPr id="3" name="Content Placeholder 2"/>
          <p:cNvSpPr>
            <a:spLocks noGrp="1"/>
          </p:cNvSpPr>
          <p:nvPr>
            <p:ph idx="1"/>
          </p:nvPr>
        </p:nvSpPr>
        <p:spPr/>
        <p:txBody>
          <a:bodyPr/>
          <a:lstStyle/>
          <a:p>
            <a:r>
              <a:rPr lang="en-US" dirty="0"/>
              <a:t>Introductions</a:t>
            </a:r>
          </a:p>
          <a:p>
            <a:r>
              <a:rPr lang="en-US" dirty="0"/>
              <a:t>Purpose of Study</a:t>
            </a:r>
          </a:p>
          <a:p>
            <a:r>
              <a:rPr lang="en-US" dirty="0"/>
              <a:t>Sequence </a:t>
            </a:r>
          </a:p>
          <a:p>
            <a:r>
              <a:rPr lang="en-US" dirty="0"/>
              <a:t>Results</a:t>
            </a:r>
          </a:p>
          <a:p>
            <a:r>
              <a:rPr lang="en-US" dirty="0"/>
              <a:t>Cue-Do-Review Model</a:t>
            </a:r>
          </a:p>
          <a:p>
            <a:r>
              <a:rPr lang="en-US" dirty="0"/>
              <a:t>Processing Time </a:t>
            </a:r>
          </a:p>
          <a:p>
            <a:r>
              <a:rPr lang="en-US" dirty="0"/>
              <a:t>Questions/Thoughts/Comments</a:t>
            </a:r>
          </a:p>
          <a:p>
            <a:endParaRPr lang="en-US" dirty="0"/>
          </a:p>
        </p:txBody>
      </p:sp>
    </p:spTree>
    <p:extLst>
      <p:ext uri="{BB962C8B-B14F-4D97-AF65-F5344CB8AC3E}">
        <p14:creationId xmlns:p14="http://schemas.microsoft.com/office/powerpoint/2010/main" val="204555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Study</a:t>
            </a:r>
          </a:p>
        </p:txBody>
      </p:sp>
      <p:sp>
        <p:nvSpPr>
          <p:cNvPr id="3" name="Content Placeholder 2"/>
          <p:cNvSpPr>
            <a:spLocks noGrp="1"/>
          </p:cNvSpPr>
          <p:nvPr>
            <p:ph idx="1"/>
          </p:nvPr>
        </p:nvSpPr>
        <p:spPr/>
        <p:txBody>
          <a:bodyPr/>
          <a:lstStyle/>
          <a:p>
            <a:r>
              <a:rPr lang="en-US" dirty="0"/>
              <a:t>Purpose:</a:t>
            </a:r>
          </a:p>
          <a:p>
            <a:pPr lvl="1"/>
            <a:r>
              <a:rPr lang="en-US" dirty="0"/>
              <a:t> Examine effects of Cue Do Review sequence on teaching assistant and student perceptions of learning</a:t>
            </a:r>
          </a:p>
          <a:p>
            <a:r>
              <a:rPr lang="en-US" dirty="0"/>
              <a:t>Process: </a:t>
            </a:r>
          </a:p>
          <a:p>
            <a:pPr lvl="1"/>
            <a:r>
              <a:rPr lang="en-US" dirty="0"/>
              <a:t>TAs complete survey</a:t>
            </a:r>
          </a:p>
          <a:p>
            <a:pPr lvl="1"/>
            <a:r>
              <a:rPr lang="en-US" dirty="0"/>
              <a:t>Students complete survey</a:t>
            </a:r>
          </a:p>
          <a:p>
            <a:pPr lvl="1"/>
            <a:r>
              <a:rPr lang="en-US" dirty="0"/>
              <a:t>TAs participate in short professional development session </a:t>
            </a:r>
          </a:p>
          <a:p>
            <a:pPr lvl="1"/>
            <a:r>
              <a:rPr lang="en-US" dirty="0"/>
              <a:t>TAs implement Cue Do Review sequence</a:t>
            </a:r>
          </a:p>
          <a:p>
            <a:pPr lvl="2"/>
            <a:r>
              <a:rPr lang="en-US" dirty="0"/>
              <a:t>TAs are provided a fidelity checklist</a:t>
            </a:r>
          </a:p>
          <a:p>
            <a:pPr lvl="1"/>
            <a:r>
              <a:rPr lang="en-US" dirty="0"/>
              <a:t>Both TAs and students complete a final survey</a:t>
            </a:r>
          </a:p>
          <a:p>
            <a:pPr lvl="2"/>
            <a:r>
              <a:rPr lang="en-US" dirty="0"/>
              <a:t>ALL responses are anonymous</a:t>
            </a:r>
          </a:p>
          <a:p>
            <a:endParaRPr lang="en-US" dirty="0"/>
          </a:p>
        </p:txBody>
      </p:sp>
    </p:spTree>
    <p:extLst>
      <p:ext uri="{BB962C8B-B14F-4D97-AF65-F5344CB8AC3E}">
        <p14:creationId xmlns:p14="http://schemas.microsoft.com/office/powerpoint/2010/main" val="401260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Cue Do </a:t>
            </a:r>
            <a:r>
              <a:rPr lang="en-US"/>
              <a:t>Review Sequence</a:t>
            </a:r>
            <a:endParaRPr lang="en-US" dirty="0"/>
          </a:p>
        </p:txBody>
      </p:sp>
      <p:sp>
        <p:nvSpPr>
          <p:cNvPr id="3" name="Content Placeholder 2"/>
          <p:cNvSpPr>
            <a:spLocks noGrp="1"/>
          </p:cNvSpPr>
          <p:nvPr>
            <p:ph idx="1"/>
          </p:nvPr>
        </p:nvSpPr>
        <p:spPr/>
        <p:txBody>
          <a:bodyPr/>
          <a:lstStyle/>
          <a:p>
            <a:pPr>
              <a:lnSpc>
                <a:spcPct val="130000"/>
              </a:lnSpc>
              <a:buFont typeface="Wingdings 3" charset="2"/>
              <a:buChar char=""/>
              <a:defRPr/>
            </a:pPr>
            <a:r>
              <a:rPr lang="en-US" altLang="en-US" sz="2400" b="1" dirty="0">
                <a:solidFill>
                  <a:schemeClr val="tx1">
                    <a:lumMod val="75000"/>
                    <a:lumOff val="25000"/>
                  </a:schemeClr>
                </a:solidFill>
              </a:rPr>
              <a:t>Cue</a:t>
            </a:r>
          </a:p>
          <a:p>
            <a:pPr lvl="1">
              <a:lnSpc>
                <a:spcPct val="130000"/>
              </a:lnSpc>
              <a:spcAft>
                <a:spcPts val="0"/>
              </a:spcAft>
              <a:buFont typeface="Wingdings 3" charset="2"/>
              <a:buChar char=""/>
              <a:defRPr/>
            </a:pPr>
            <a:r>
              <a:rPr lang="en-US" altLang="en-US" sz="2400" dirty="0">
                <a:solidFill>
                  <a:srgbClr val="201535"/>
                </a:solidFill>
              </a:rPr>
              <a:t>Provide students with what routine/process will be used.</a:t>
            </a:r>
          </a:p>
          <a:p>
            <a:pPr lvl="1">
              <a:lnSpc>
                <a:spcPct val="130000"/>
              </a:lnSpc>
              <a:spcAft>
                <a:spcPts val="0"/>
              </a:spcAft>
              <a:buFont typeface="Wingdings 3" charset="2"/>
              <a:buChar char=""/>
              <a:defRPr/>
            </a:pPr>
            <a:endParaRPr lang="en-US" altLang="en-US" sz="1000" dirty="0">
              <a:solidFill>
                <a:schemeClr val="tx1">
                  <a:lumMod val="75000"/>
                  <a:lumOff val="25000"/>
                </a:schemeClr>
              </a:solidFill>
            </a:endParaRPr>
          </a:p>
          <a:p>
            <a:pPr>
              <a:lnSpc>
                <a:spcPct val="130000"/>
              </a:lnSpc>
              <a:buFont typeface="Wingdings 3" charset="2"/>
              <a:buChar char=""/>
              <a:defRPr/>
            </a:pPr>
            <a:r>
              <a:rPr lang="en-US" altLang="en-US" sz="2800" b="1" dirty="0">
                <a:solidFill>
                  <a:schemeClr val="tx1">
                    <a:lumMod val="75000"/>
                    <a:lumOff val="25000"/>
                  </a:schemeClr>
                </a:solidFill>
              </a:rPr>
              <a:t>Do</a:t>
            </a:r>
          </a:p>
          <a:p>
            <a:pPr lvl="1">
              <a:lnSpc>
                <a:spcPct val="130000"/>
              </a:lnSpc>
              <a:spcAft>
                <a:spcPts val="0"/>
              </a:spcAft>
              <a:buFont typeface="Wingdings 3" charset="2"/>
              <a:buChar char=""/>
              <a:defRPr/>
            </a:pPr>
            <a:r>
              <a:rPr lang="en-US" altLang="en-US" sz="2400" dirty="0">
                <a:solidFill>
                  <a:srgbClr val="201535"/>
                </a:solidFill>
              </a:rPr>
              <a:t>The routine/process.</a:t>
            </a:r>
          </a:p>
          <a:p>
            <a:pPr lvl="1">
              <a:lnSpc>
                <a:spcPct val="130000"/>
              </a:lnSpc>
              <a:spcAft>
                <a:spcPts val="0"/>
              </a:spcAft>
              <a:buFont typeface="Wingdings 3" charset="2"/>
              <a:buChar char=""/>
              <a:defRPr/>
            </a:pPr>
            <a:endParaRPr lang="en-US" altLang="en-US" sz="1000" dirty="0">
              <a:solidFill>
                <a:srgbClr val="201535"/>
              </a:solidFill>
            </a:endParaRPr>
          </a:p>
          <a:p>
            <a:pPr>
              <a:lnSpc>
                <a:spcPct val="130000"/>
              </a:lnSpc>
              <a:buFont typeface="Wingdings 3" charset="2"/>
              <a:buChar char=""/>
              <a:defRPr/>
            </a:pPr>
            <a:r>
              <a:rPr lang="en-US" altLang="en-US" sz="2400" b="1" dirty="0">
                <a:solidFill>
                  <a:schemeClr val="tx1">
                    <a:lumMod val="75000"/>
                    <a:lumOff val="25000"/>
                  </a:schemeClr>
                </a:solidFill>
              </a:rPr>
              <a:t>Review</a:t>
            </a:r>
          </a:p>
          <a:p>
            <a:pPr lvl="1">
              <a:lnSpc>
                <a:spcPct val="130000"/>
              </a:lnSpc>
              <a:spcAft>
                <a:spcPts val="0"/>
              </a:spcAft>
              <a:buFont typeface="Wingdings 3" charset="2"/>
              <a:buChar char=""/>
              <a:defRPr/>
            </a:pPr>
            <a:r>
              <a:rPr lang="en-US" altLang="en-US" sz="2400" dirty="0">
                <a:solidFill>
                  <a:srgbClr val="201535"/>
                </a:solidFill>
              </a:rPr>
              <a:t>The information and process.</a:t>
            </a:r>
            <a:endParaRPr lang="en-US" dirty="0"/>
          </a:p>
        </p:txBody>
      </p:sp>
    </p:spTree>
    <p:extLst>
      <p:ext uri="{BB962C8B-B14F-4D97-AF65-F5344CB8AC3E}">
        <p14:creationId xmlns:p14="http://schemas.microsoft.com/office/powerpoint/2010/main" val="15066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Student Perceptions Before and After Cue-Do-Review</a:t>
            </a:r>
          </a:p>
        </p:txBody>
      </p:sp>
      <p:sp>
        <p:nvSpPr>
          <p:cNvPr id="3" name="Content Placeholder 2"/>
          <p:cNvSpPr>
            <a:spLocks noGrp="1"/>
          </p:cNvSpPr>
          <p:nvPr>
            <p:ph idx="1"/>
          </p:nvPr>
        </p:nvSpPr>
        <p:spPr/>
        <p:txBody>
          <a:bodyPr/>
          <a:lstStyle/>
          <a:p>
            <a:r>
              <a:rPr lang="en-US" dirty="0"/>
              <a:t>No significance</a:t>
            </a:r>
          </a:p>
          <a:p>
            <a:pPr lvl="1"/>
            <a:r>
              <a:rPr lang="en-US" sz="2000" dirty="0">
                <a:latin typeface="Times New Roman" panose="02020603050405020304" pitchFamily="18" charset="0"/>
                <a:ea typeface="Times New Roman" panose="02020603050405020304" pitchFamily="18" charset="0"/>
              </a:rPr>
              <a:t>How well the student believed they would retain the material taught in class that day</a:t>
            </a:r>
          </a:p>
          <a:p>
            <a:r>
              <a:rPr lang="en-US" dirty="0"/>
              <a:t>Significant Differences Before and After Implementation</a:t>
            </a:r>
          </a:p>
          <a:p>
            <a:pPr lvl="1"/>
            <a:r>
              <a:rPr lang="en-US" sz="2000" dirty="0">
                <a:latin typeface="Times New Roman" panose="02020603050405020304" pitchFamily="18" charset="0"/>
                <a:cs typeface="Times New Roman" panose="02020603050405020304" pitchFamily="18" charset="0"/>
              </a:rPr>
              <a:t>Students’ perceptions of their understanding of the class material</a:t>
            </a:r>
          </a:p>
          <a:p>
            <a:pPr lvl="1"/>
            <a:r>
              <a:rPr lang="en-US" sz="2000" dirty="0">
                <a:latin typeface="Times New Roman" panose="02020603050405020304" pitchFamily="18" charset="0"/>
                <a:cs typeface="Times New Roman" panose="02020603050405020304" pitchFamily="18" charset="0"/>
              </a:rPr>
              <a:t>Students’ perceptions of degree to which the instructor helped the student understand the processes and expectations of the classroom</a:t>
            </a:r>
          </a:p>
          <a:p>
            <a:pPr lvl="1"/>
            <a:r>
              <a:rPr lang="en-US" sz="2000" dirty="0">
                <a:latin typeface="Times New Roman" panose="02020603050405020304" pitchFamily="18" charset="0"/>
                <a:cs typeface="Times New Roman" panose="02020603050405020304" pitchFamily="18" charset="0"/>
              </a:rPr>
              <a:t>The degree to which the instructor helped the students understand the content</a:t>
            </a:r>
          </a:p>
          <a:p>
            <a:pPr lvl="1"/>
            <a:r>
              <a:rPr lang="en-US" sz="2000" dirty="0">
                <a:latin typeface="Times New Roman" panose="02020603050405020304" pitchFamily="18" charset="0"/>
                <a:cs typeface="Times New Roman" panose="02020603050405020304" pitchFamily="18" charset="0"/>
              </a:rPr>
              <a:t>The perceived effectiveness of the instructors teaching methods</a:t>
            </a:r>
          </a:p>
        </p:txBody>
      </p:sp>
    </p:spTree>
    <p:extLst>
      <p:ext uri="{BB962C8B-B14F-4D97-AF65-F5344CB8AC3E}">
        <p14:creationId xmlns:p14="http://schemas.microsoft.com/office/powerpoint/2010/main" val="2715639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of Teaching Assistant Perceptions Before and After Cue-Do-Review</a:t>
            </a:r>
          </a:p>
        </p:txBody>
      </p:sp>
      <p:sp>
        <p:nvSpPr>
          <p:cNvPr id="3" name="Content Placeholder 2"/>
          <p:cNvSpPr>
            <a:spLocks noGrp="1"/>
          </p:cNvSpPr>
          <p:nvPr>
            <p:ph idx="1"/>
          </p:nvPr>
        </p:nvSpPr>
        <p:spPr/>
        <p:txBody>
          <a:bodyPr>
            <a:normAutofit lnSpcReduction="10000"/>
          </a:bodyPr>
          <a:lstStyle/>
          <a:p>
            <a:r>
              <a:rPr lang="en-US" dirty="0"/>
              <a:t>No significance </a:t>
            </a:r>
          </a:p>
          <a:p>
            <a:pPr lvl="1"/>
            <a:r>
              <a:rPr lang="en-US" dirty="0"/>
              <a:t>Teaching assistant perceptions in the students’ ability to retain the information presented</a:t>
            </a:r>
          </a:p>
          <a:p>
            <a:pPr lvl="1"/>
            <a:r>
              <a:rPr lang="en-US" dirty="0"/>
              <a:t>Teaching assistants’ perceptions of degree to which the students understood the materials presented in class</a:t>
            </a:r>
          </a:p>
          <a:p>
            <a:pPr lvl="1"/>
            <a:r>
              <a:rPr lang="en-US" dirty="0"/>
              <a:t>The teaching assistants’ perceptions of how helpful the course was for advancing students’ subject matter</a:t>
            </a:r>
          </a:p>
          <a:p>
            <a:pPr lvl="1"/>
            <a:r>
              <a:rPr lang="en-US" dirty="0"/>
              <a:t>The teaching assistants’ perceptions of the degree to which the students understood the class expectations</a:t>
            </a:r>
          </a:p>
          <a:p>
            <a:pPr lvl="1"/>
            <a:r>
              <a:rPr lang="en-US" dirty="0"/>
              <a:t>The teaching assistants’ perceptions of the degree to which the teacher helped the students understand the content</a:t>
            </a:r>
          </a:p>
          <a:p>
            <a:pPr lvl="1"/>
            <a:r>
              <a:rPr lang="en-US" dirty="0"/>
              <a:t>The teaching assistants’ perceptions of how effective they believed their teaching methods </a:t>
            </a:r>
          </a:p>
        </p:txBody>
      </p:sp>
    </p:spTree>
    <p:extLst>
      <p:ext uri="{BB962C8B-B14F-4D97-AF65-F5344CB8AC3E}">
        <p14:creationId xmlns:p14="http://schemas.microsoft.com/office/powerpoint/2010/main" val="2390532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Conclusions </a:t>
            </a:r>
          </a:p>
        </p:txBody>
      </p:sp>
      <p:sp>
        <p:nvSpPr>
          <p:cNvPr id="3" name="Content Placeholder 2"/>
          <p:cNvSpPr>
            <a:spLocks noGrp="1"/>
          </p:cNvSpPr>
          <p:nvPr>
            <p:ph idx="1"/>
          </p:nvPr>
        </p:nvSpPr>
        <p:spPr/>
        <p:txBody>
          <a:bodyPr/>
          <a:lstStyle/>
          <a:p>
            <a:r>
              <a:rPr lang="en-US" dirty="0"/>
              <a:t>Increased Student Perceptions of Learning</a:t>
            </a:r>
          </a:p>
          <a:p>
            <a:r>
              <a:rPr lang="en-US" dirty="0"/>
              <a:t>Did not increase teaching assistant perceptions; however, teaching assistants may not have realized the overall impact that Cue-Do-Review was having </a:t>
            </a:r>
          </a:p>
          <a:p>
            <a:r>
              <a:rPr lang="en-US" dirty="0"/>
              <a:t>Future Directions</a:t>
            </a:r>
          </a:p>
          <a:p>
            <a:pPr lvl="1"/>
            <a:r>
              <a:rPr lang="en-US" dirty="0"/>
              <a:t>Do this study with a larger sample size </a:t>
            </a:r>
          </a:p>
          <a:p>
            <a:pPr lvl="1"/>
            <a:r>
              <a:rPr lang="en-US" dirty="0"/>
              <a:t>Do this study with experienced classroom teachers </a:t>
            </a:r>
            <a:r>
              <a:rPr lang="en-US"/>
              <a:t>across disciplines</a:t>
            </a:r>
          </a:p>
        </p:txBody>
      </p:sp>
    </p:spTree>
    <p:extLst>
      <p:ext uri="{BB962C8B-B14F-4D97-AF65-F5344CB8AC3E}">
        <p14:creationId xmlns:p14="http://schemas.microsoft.com/office/powerpoint/2010/main" val="314771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Cue</a:t>
            </a:r>
          </a:p>
        </p:txBody>
      </p:sp>
      <p:sp>
        <p:nvSpPr>
          <p:cNvPr id="3" name="Content Placeholder 2"/>
          <p:cNvSpPr>
            <a:spLocks noGrp="1"/>
          </p:cNvSpPr>
          <p:nvPr>
            <p:ph idx="1"/>
          </p:nvPr>
        </p:nvSpPr>
        <p:spPr/>
        <p:txBody>
          <a:bodyPr>
            <a:normAutofit fontScale="77500" lnSpcReduction="20000"/>
          </a:bodyPr>
          <a:lstStyle/>
          <a:p>
            <a:r>
              <a:rPr lang="en-US" dirty="0"/>
              <a:t>Name the process you will be using </a:t>
            </a:r>
          </a:p>
          <a:p>
            <a:r>
              <a:rPr lang="en-US" dirty="0"/>
              <a:t>Identify what is about to be learned</a:t>
            </a:r>
          </a:p>
          <a:p>
            <a:r>
              <a:rPr lang="en-US" dirty="0"/>
              <a:t>Connect current learning to previously learned information</a:t>
            </a:r>
          </a:p>
          <a:p>
            <a:r>
              <a:rPr lang="en-US" dirty="0"/>
              <a:t>Explain how the process(</a:t>
            </a:r>
            <a:r>
              <a:rPr lang="en-US" dirty="0" err="1"/>
              <a:t>es</a:t>
            </a:r>
            <a:r>
              <a:rPr lang="en-US" dirty="0"/>
              <a:t>) will enhance learning</a:t>
            </a:r>
          </a:p>
          <a:p>
            <a:r>
              <a:rPr lang="en-US" dirty="0"/>
              <a:t>Specify what students need to do to participate in class</a:t>
            </a:r>
          </a:p>
          <a:p>
            <a:r>
              <a:rPr lang="en-US" dirty="0"/>
              <a:t>Engage students in discussion</a:t>
            </a:r>
          </a:p>
          <a:p>
            <a:r>
              <a:rPr lang="en-US" dirty="0"/>
              <a:t>Examples of ideas to introduce class:</a:t>
            </a:r>
          </a:p>
          <a:p>
            <a:pPr lvl="1"/>
            <a:r>
              <a:rPr lang="en-US" dirty="0"/>
              <a:t>Pre-assessment</a:t>
            </a:r>
          </a:p>
          <a:p>
            <a:pPr lvl="1"/>
            <a:r>
              <a:rPr lang="en-US" dirty="0"/>
              <a:t>Video to generate interest: </a:t>
            </a:r>
            <a:r>
              <a:rPr lang="en-US" dirty="0">
                <a:hlinkClick r:id="rId3"/>
              </a:rPr>
              <a:t>https://www.youtube.com/watch?v=9l-YYqjhVi4&amp;feature=player_embedded</a:t>
            </a:r>
            <a:r>
              <a:rPr lang="en-US" dirty="0"/>
              <a:t> </a:t>
            </a:r>
          </a:p>
          <a:p>
            <a:pPr lvl="1"/>
            <a:r>
              <a:rPr lang="en-US" dirty="0"/>
              <a:t>Model</a:t>
            </a:r>
          </a:p>
          <a:p>
            <a:pPr lvl="1"/>
            <a:r>
              <a:rPr lang="en-US" dirty="0"/>
              <a:t>KWL chart</a:t>
            </a:r>
          </a:p>
          <a:p>
            <a:pPr lvl="1"/>
            <a:r>
              <a:rPr lang="en-US" dirty="0"/>
              <a:t>Pose question to think about throughout lesson</a:t>
            </a:r>
          </a:p>
          <a:p>
            <a:pPr lvl="1"/>
            <a:r>
              <a:rPr lang="en-US" dirty="0"/>
              <a:t>411 Activity (4 things you know, 1 question you have, 1 thing you are unsure of)</a:t>
            </a:r>
          </a:p>
        </p:txBody>
      </p:sp>
    </p:spTree>
    <p:extLst>
      <p:ext uri="{BB962C8B-B14F-4D97-AF65-F5344CB8AC3E}">
        <p14:creationId xmlns:p14="http://schemas.microsoft.com/office/powerpoint/2010/main" val="146315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F24B-74C0-814A-BC49-937A93DE9073}"/>
              </a:ext>
            </a:extLst>
          </p:cNvPr>
          <p:cNvSpPr>
            <a:spLocks noGrp="1"/>
          </p:cNvSpPr>
          <p:nvPr>
            <p:ph type="title"/>
          </p:nvPr>
        </p:nvSpPr>
        <p:spPr/>
        <p:txBody>
          <a:bodyPr>
            <a:normAutofit fontScale="90000"/>
          </a:bodyPr>
          <a:lstStyle/>
          <a:p>
            <a:br>
              <a:rPr lang="en-US" dirty="0"/>
            </a:br>
            <a:br>
              <a:rPr lang="en-US" dirty="0"/>
            </a:br>
            <a:r>
              <a:rPr lang="en-US" b="1" dirty="0"/>
              <a:t>How have key instructional elements in SIM evolved? </a:t>
            </a:r>
            <a:br>
              <a:rPr lang="en-US" dirty="0"/>
            </a:br>
            <a:br>
              <a:rPr lang="en-US" dirty="0"/>
            </a:br>
            <a:endParaRPr lang="en-US" dirty="0"/>
          </a:p>
        </p:txBody>
      </p:sp>
      <p:sp>
        <p:nvSpPr>
          <p:cNvPr id="3" name="Content Placeholder 2">
            <a:extLst>
              <a:ext uri="{FF2B5EF4-FFF2-40B4-BE49-F238E27FC236}">
                <a16:creationId xmlns:a16="http://schemas.microsoft.com/office/drawing/2014/main" id="{90C880B0-0585-BD4E-9F0F-F19204C438C1}"/>
              </a:ext>
            </a:extLst>
          </p:cNvPr>
          <p:cNvSpPr>
            <a:spLocks noGrp="1"/>
          </p:cNvSpPr>
          <p:nvPr>
            <p:ph idx="1"/>
          </p:nvPr>
        </p:nvSpPr>
        <p:spPr/>
        <p:txBody>
          <a:bodyPr/>
          <a:lstStyle/>
          <a:p>
            <a:r>
              <a:rPr lang="en-US" dirty="0"/>
              <a:t>The Planning Studies </a:t>
            </a:r>
          </a:p>
          <a:p>
            <a:r>
              <a:rPr lang="en-US" dirty="0"/>
              <a:t>Presentation or co-construction – the power of engagement </a:t>
            </a:r>
          </a:p>
          <a:p>
            <a:r>
              <a:rPr lang="en-US" dirty="0"/>
              <a:t>Operationalizing informed explicit instruction </a:t>
            </a:r>
          </a:p>
          <a:p>
            <a:r>
              <a:rPr lang="en-US" dirty="0" err="1"/>
              <a:t>Operationlizing</a:t>
            </a:r>
            <a:r>
              <a:rPr lang="en-US" dirty="0"/>
              <a:t> idea of advance organizer research</a:t>
            </a:r>
          </a:p>
          <a:p>
            <a:r>
              <a:rPr lang="en-US" dirty="0"/>
              <a:t>How do teach SWDs Evaluation Walk-throughs (engagement/</a:t>
            </a:r>
            <a:r>
              <a:rPr lang="en-US" dirty="0" err="1"/>
              <a:t>hOT</a:t>
            </a:r>
            <a:r>
              <a:rPr lang="en-US" dirty="0"/>
              <a:t>) </a:t>
            </a:r>
          </a:p>
        </p:txBody>
      </p:sp>
    </p:spTree>
    <p:extLst>
      <p:ext uri="{BB962C8B-B14F-4D97-AF65-F5344CB8AC3E}">
        <p14:creationId xmlns:p14="http://schemas.microsoft.com/office/powerpoint/2010/main" val="664693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a:t>
            </a:r>
          </a:p>
        </p:txBody>
      </p:sp>
      <p:sp>
        <p:nvSpPr>
          <p:cNvPr id="3" name="Content Placeholder 2"/>
          <p:cNvSpPr>
            <a:spLocks noGrp="1"/>
          </p:cNvSpPr>
          <p:nvPr>
            <p:ph idx="1"/>
          </p:nvPr>
        </p:nvSpPr>
        <p:spPr/>
        <p:txBody>
          <a:bodyPr/>
          <a:lstStyle/>
          <a:p>
            <a:r>
              <a:rPr lang="en-US" dirty="0"/>
              <a:t>Teach the content using the processes you named in </a:t>
            </a:r>
            <a:r>
              <a:rPr lang="en-US" b="1" dirty="0"/>
              <a:t>Cue</a:t>
            </a:r>
          </a:p>
          <a:p>
            <a:r>
              <a:rPr lang="en-US" dirty="0"/>
              <a:t>The </a:t>
            </a:r>
            <a:r>
              <a:rPr lang="en-US" b="1" dirty="0"/>
              <a:t>Do</a:t>
            </a:r>
            <a:r>
              <a:rPr lang="en-US" dirty="0"/>
              <a:t> part of the lesson is the part that gets most of your attention</a:t>
            </a:r>
          </a:p>
          <a:p>
            <a:r>
              <a:rPr lang="en-US" b="1" dirty="0"/>
              <a:t>Do</a:t>
            </a:r>
            <a:r>
              <a:rPr lang="en-US" dirty="0"/>
              <a:t> includes activities, lectures, labs, discussions, group work etc. </a:t>
            </a:r>
          </a:p>
        </p:txBody>
      </p:sp>
    </p:spTree>
    <p:extLst>
      <p:ext uri="{BB962C8B-B14F-4D97-AF65-F5344CB8AC3E}">
        <p14:creationId xmlns:p14="http://schemas.microsoft.com/office/powerpoint/2010/main" val="3885888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lnSpcReduction="10000"/>
          </a:bodyPr>
          <a:lstStyle/>
          <a:p>
            <a:r>
              <a:rPr lang="en-US" dirty="0"/>
              <a:t>Check understanding of the content</a:t>
            </a:r>
          </a:p>
          <a:p>
            <a:r>
              <a:rPr lang="en-US" dirty="0"/>
              <a:t>Ask questions about how processes used helped them learn</a:t>
            </a:r>
          </a:p>
          <a:p>
            <a:r>
              <a:rPr lang="en-US" dirty="0"/>
              <a:t>Get feedback regarding unresolved concerns, areas of misunderstanding</a:t>
            </a:r>
          </a:p>
          <a:p>
            <a:r>
              <a:rPr lang="en-US" dirty="0"/>
              <a:t>Examples of ideas to wrap up class:</a:t>
            </a:r>
          </a:p>
          <a:p>
            <a:pPr lvl="1"/>
            <a:r>
              <a:rPr lang="en-US" dirty="0"/>
              <a:t>Ticket out</a:t>
            </a:r>
          </a:p>
          <a:p>
            <a:pPr lvl="1"/>
            <a:r>
              <a:rPr lang="en-US" dirty="0"/>
              <a:t>Write the big idea and a question</a:t>
            </a:r>
          </a:p>
          <a:p>
            <a:pPr lvl="1"/>
            <a:r>
              <a:rPr lang="en-US" dirty="0"/>
              <a:t>Complete discovery card</a:t>
            </a:r>
          </a:p>
          <a:p>
            <a:pPr lvl="1"/>
            <a:r>
              <a:rPr lang="en-US" dirty="0"/>
              <a:t>Work in small group to develop summary statement</a:t>
            </a:r>
          </a:p>
          <a:p>
            <a:pPr lvl="1"/>
            <a:r>
              <a:rPr lang="en-US" dirty="0"/>
              <a:t>Use group response to indicate level of comfort</a:t>
            </a:r>
          </a:p>
          <a:p>
            <a:pPr lvl="1"/>
            <a:r>
              <a:rPr lang="en-US" dirty="0"/>
              <a:t>Complete “L” section of KWL chart</a:t>
            </a:r>
          </a:p>
          <a:p>
            <a:pPr lvl="1"/>
            <a:endParaRPr lang="en-US" dirty="0"/>
          </a:p>
          <a:p>
            <a:endParaRPr lang="en-US" dirty="0"/>
          </a:p>
        </p:txBody>
      </p:sp>
    </p:spTree>
    <p:extLst>
      <p:ext uri="{BB962C8B-B14F-4D97-AF65-F5344CB8AC3E}">
        <p14:creationId xmlns:p14="http://schemas.microsoft.com/office/powerpoint/2010/main" val="2400843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Time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7699" y="2247900"/>
            <a:ext cx="4202697" cy="3194050"/>
          </a:xfrm>
        </p:spPr>
      </p:pic>
    </p:spTree>
    <p:extLst>
      <p:ext uri="{BB962C8B-B14F-4D97-AF65-F5344CB8AC3E}">
        <p14:creationId xmlns:p14="http://schemas.microsoft.com/office/powerpoint/2010/main" val="1069781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524" y="1597025"/>
            <a:ext cx="4575175" cy="4575175"/>
          </a:xfrm>
        </p:spPr>
      </p:pic>
    </p:spTree>
    <p:extLst>
      <p:ext uri="{BB962C8B-B14F-4D97-AF65-F5344CB8AC3E}">
        <p14:creationId xmlns:p14="http://schemas.microsoft.com/office/powerpoint/2010/main" val="375844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8A37-D58D-8448-96B9-7FE4C615C508}"/>
              </a:ext>
            </a:extLst>
          </p:cNvPr>
          <p:cNvSpPr>
            <a:spLocks noGrp="1"/>
          </p:cNvSpPr>
          <p:nvPr>
            <p:ph type="title"/>
          </p:nvPr>
        </p:nvSpPr>
        <p:spPr/>
        <p:txBody>
          <a:bodyPr>
            <a:normAutofit/>
          </a:bodyPr>
          <a:lstStyle/>
          <a:p>
            <a:r>
              <a:rPr lang="en-US" sz="5400" b="1" i="1" dirty="0"/>
              <a:t>A SMARTER Presentation </a:t>
            </a:r>
          </a:p>
        </p:txBody>
      </p:sp>
      <p:sp>
        <p:nvSpPr>
          <p:cNvPr id="3" name="Content Placeholder 2">
            <a:extLst>
              <a:ext uri="{FF2B5EF4-FFF2-40B4-BE49-F238E27FC236}">
                <a16:creationId xmlns:a16="http://schemas.microsoft.com/office/drawing/2014/main" id="{84A5E451-0DC9-044A-BC14-836CD42B6D7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82764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he SMARTER Instructional Cycle…"/>
          <p:cNvSpPr txBox="1">
            <a:spLocks noGrp="1"/>
          </p:cNvSpPr>
          <p:nvPr>
            <p:ph type="subTitle" sz="quarter" idx="1"/>
          </p:nvPr>
        </p:nvSpPr>
        <p:spPr>
          <a:xfrm>
            <a:off x="2068711" y="4339828"/>
            <a:ext cx="8233172" cy="982266"/>
          </a:xfrm>
          <a:prstGeom prst="rect">
            <a:avLst/>
          </a:prstGeom>
        </p:spPr>
        <p:txBody>
          <a:bodyPr>
            <a:normAutofit fontScale="40000" lnSpcReduction="20000"/>
          </a:bodyPr>
          <a:lstStyle/>
          <a:p>
            <a:pPr marR="96437" defTabSz="128582">
              <a:lnSpc>
                <a:spcPct val="100000"/>
              </a:lnSpc>
              <a:tabLst>
                <a:tab pos="98223" algn="l"/>
                <a:tab pos="196446" algn="l"/>
                <a:tab pos="294669" algn="l"/>
                <a:tab pos="392892" algn="l"/>
                <a:tab pos="500045" algn="l"/>
                <a:tab pos="598268" algn="l"/>
                <a:tab pos="696491" algn="l"/>
                <a:tab pos="794714" algn="l"/>
                <a:tab pos="892937" algn="l"/>
                <a:tab pos="1000089" algn="l"/>
                <a:tab pos="1098313" algn="l"/>
                <a:tab pos="1196536" algn="l"/>
              </a:tabLst>
              <a:defRPr sz="2800" b="1" i="0">
                <a:solidFill>
                  <a:srgbClr val="000000"/>
                </a:solidFill>
                <a:latin typeface="Times New Roman"/>
                <a:ea typeface="Times New Roman"/>
                <a:cs typeface="Times New Roman"/>
                <a:sym typeface="Times New Roman"/>
              </a:defRPr>
            </a:pPr>
            <a:r>
              <a:t>The SMARTER Instructional Cycle</a:t>
            </a:r>
          </a:p>
          <a:p>
            <a:pPr defTabSz="128582">
              <a:lnSpc>
                <a:spcPct val="100000"/>
              </a:lnSpc>
              <a:tabLst>
                <a:tab pos="98223" algn="l"/>
                <a:tab pos="196446" algn="l"/>
                <a:tab pos="294669" algn="l"/>
                <a:tab pos="392892" algn="l"/>
                <a:tab pos="500045" algn="l"/>
                <a:tab pos="598268" algn="l"/>
                <a:tab pos="696491" algn="l"/>
                <a:tab pos="794714" algn="l"/>
                <a:tab pos="892937" algn="l"/>
                <a:tab pos="1000089" algn="l"/>
                <a:tab pos="1098313" algn="l"/>
                <a:tab pos="1196536" algn="l"/>
              </a:tabLst>
              <a:defRPr sz="500" i="0">
                <a:solidFill>
                  <a:srgbClr val="000000"/>
                </a:solidFill>
                <a:latin typeface="Times New Roman"/>
                <a:ea typeface="Times New Roman"/>
                <a:cs typeface="Times New Roman"/>
                <a:sym typeface="Times New Roman"/>
              </a:defRPr>
            </a:pPr>
            <a:endParaRPr/>
          </a:p>
          <a:p>
            <a:pPr defTabSz="128582">
              <a:lnSpc>
                <a:spcPct val="100000"/>
              </a:lnSpc>
              <a:tabLst>
                <a:tab pos="98223" algn="l"/>
                <a:tab pos="196446" algn="l"/>
                <a:tab pos="294669" algn="l"/>
                <a:tab pos="392892" algn="l"/>
                <a:tab pos="500045" algn="l"/>
                <a:tab pos="598268" algn="l"/>
                <a:tab pos="696491" algn="l"/>
                <a:tab pos="794714" algn="l"/>
                <a:tab pos="892937" algn="l"/>
                <a:tab pos="1000089" algn="l"/>
                <a:tab pos="1098313" algn="l"/>
                <a:tab pos="1196536" algn="l"/>
              </a:tabLst>
              <a:defRPr sz="1800" i="0">
                <a:solidFill>
                  <a:srgbClr val="000000"/>
                </a:solidFill>
                <a:latin typeface="Times New Roman"/>
                <a:ea typeface="Times New Roman"/>
                <a:cs typeface="Times New Roman"/>
                <a:sym typeface="Times New Roman"/>
              </a:defRPr>
            </a:pPr>
            <a:r>
              <a:t>B. Keith Lenz, Ph.D.</a:t>
            </a:r>
          </a:p>
          <a:p>
            <a:pPr defTabSz="128582">
              <a:lnSpc>
                <a:spcPct val="100000"/>
              </a:lnSpc>
              <a:tabLst>
                <a:tab pos="98223" algn="l"/>
                <a:tab pos="196446" algn="l"/>
                <a:tab pos="294669" algn="l"/>
                <a:tab pos="392892" algn="l"/>
                <a:tab pos="500045" algn="l"/>
                <a:tab pos="598268" algn="l"/>
                <a:tab pos="696491" algn="l"/>
                <a:tab pos="794714" algn="l"/>
                <a:tab pos="892937" algn="l"/>
                <a:tab pos="1000089" algn="l"/>
                <a:tab pos="1098313" algn="l"/>
                <a:tab pos="1196536" algn="l"/>
              </a:tabLst>
              <a:defRPr sz="400" i="0">
                <a:solidFill>
                  <a:srgbClr val="000000"/>
                </a:solidFill>
                <a:latin typeface="Times New Roman"/>
                <a:ea typeface="Times New Roman"/>
                <a:cs typeface="Times New Roman"/>
                <a:sym typeface="Times New Roman"/>
              </a:defRPr>
            </a:pPr>
            <a:endParaRPr/>
          </a:p>
          <a:p>
            <a:pPr defTabSz="128582">
              <a:lnSpc>
                <a:spcPct val="100000"/>
              </a:lnSpc>
              <a:tabLst>
                <a:tab pos="98223" algn="l"/>
                <a:tab pos="196446" algn="l"/>
                <a:tab pos="294669" algn="l"/>
                <a:tab pos="392892" algn="l"/>
                <a:tab pos="500045" algn="l"/>
                <a:tab pos="598268" algn="l"/>
                <a:tab pos="696491" algn="l"/>
                <a:tab pos="794714" algn="l"/>
                <a:tab pos="892937" algn="l"/>
                <a:tab pos="1000089" algn="l"/>
                <a:tab pos="1098313" algn="l"/>
                <a:tab pos="1196536" algn="l"/>
              </a:tabLst>
              <a:defRPr sz="1600" i="0">
                <a:solidFill>
                  <a:srgbClr val="000000"/>
                </a:solidFill>
                <a:latin typeface="Times New Roman"/>
                <a:ea typeface="Times New Roman"/>
                <a:cs typeface="Times New Roman"/>
                <a:sym typeface="Times New Roman"/>
              </a:defRPr>
            </a:pPr>
            <a:r>
              <a:t>March 8, 2017</a:t>
            </a:r>
          </a:p>
        </p:txBody>
      </p:sp>
      <p:pic>
        <p:nvPicPr>
          <p:cNvPr id="132" name="image1.tif" descr="image1.tif"/>
          <p:cNvPicPr>
            <a:picLocks noChangeAspect="1"/>
          </p:cNvPicPr>
          <p:nvPr/>
        </p:nvPicPr>
        <p:blipFill>
          <a:blip r:embed="rId2"/>
          <a:stretch>
            <a:fillRect/>
          </a:stretch>
        </p:blipFill>
        <p:spPr>
          <a:xfrm>
            <a:off x="-8527004" y="-2076675"/>
            <a:ext cx="6802726" cy="3204676"/>
          </a:xfrm>
          <a:prstGeom prst="rect">
            <a:avLst/>
          </a:prstGeom>
          <a:ln w="12700">
            <a:miter lim="400000"/>
          </a:ln>
        </p:spPr>
      </p:pic>
      <p:pic>
        <p:nvPicPr>
          <p:cNvPr id="133" name="image4.jpeg" descr="image4.jpeg"/>
          <p:cNvPicPr>
            <a:picLocks noChangeAspect="1"/>
          </p:cNvPicPr>
          <p:nvPr/>
        </p:nvPicPr>
        <p:blipFill>
          <a:blip r:embed="rId3"/>
          <a:stretch>
            <a:fillRect/>
          </a:stretch>
        </p:blipFill>
        <p:spPr>
          <a:xfrm>
            <a:off x="2992568" y="897975"/>
            <a:ext cx="5722634" cy="3204677"/>
          </a:xfrm>
          <a:prstGeom prst="rect">
            <a:avLst/>
          </a:prstGeom>
          <a:ln w="12700">
            <a:miter lim="400000"/>
          </a:ln>
        </p:spPr>
      </p:pic>
    </p:spTree>
    <p:extLst>
      <p:ext uri="{BB962C8B-B14F-4D97-AF65-F5344CB8AC3E}">
        <p14:creationId xmlns:p14="http://schemas.microsoft.com/office/powerpoint/2010/main" val="912195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he SMARTER Instructional Cycle is about …"/>
          <p:cNvSpPr txBox="1">
            <a:spLocks noGrp="1"/>
          </p:cNvSpPr>
          <p:nvPr>
            <p:ph type="title"/>
          </p:nvPr>
        </p:nvSpPr>
        <p:spPr>
          <a:prstGeom prst="rect">
            <a:avLst/>
          </a:prstGeom>
        </p:spPr>
        <p:txBody>
          <a:bodyPr>
            <a:normAutofit fontScale="90000"/>
          </a:bodyPr>
          <a:lstStyle/>
          <a:p>
            <a:pPr lvl="1" indent="131798" defTabSz="336816">
              <a:defRPr sz="5700"/>
            </a:pPr>
            <a:r>
              <a:t>The SMARTER Instructional Cycle is about …</a:t>
            </a:r>
          </a:p>
        </p:txBody>
      </p:sp>
      <p:sp>
        <p:nvSpPr>
          <p:cNvPr id="136" name="Planning,…"/>
          <p:cNvSpPr txBox="1">
            <a:spLocks noGrp="1"/>
          </p:cNvSpPr>
          <p:nvPr>
            <p:ph type="body" idx="1"/>
          </p:nvPr>
        </p:nvSpPr>
        <p:spPr>
          <a:prstGeom prst="rect">
            <a:avLst/>
          </a:prstGeom>
        </p:spPr>
        <p:txBody>
          <a:bodyPr/>
          <a:lstStyle/>
          <a:p>
            <a:pPr lvl="3">
              <a:buBlip>
                <a:blip r:embed="rId2"/>
              </a:buBlip>
            </a:pPr>
            <a:r>
              <a:t>Planning, </a:t>
            </a:r>
          </a:p>
          <a:p>
            <a:pPr lvl="4">
              <a:buBlip>
                <a:blip r:embed="rId2"/>
              </a:buBlip>
            </a:pPr>
            <a:r>
              <a:t>Teaching, </a:t>
            </a:r>
          </a:p>
          <a:p>
            <a:pPr lvl="5">
              <a:buBlip>
                <a:blip r:embed="rId2"/>
              </a:buBlip>
            </a:pPr>
            <a:r>
              <a:t>Evaluating, &amp;</a:t>
            </a:r>
          </a:p>
          <a:p>
            <a:pPr lvl="6">
              <a:buBlip>
                <a:blip r:embed="rId2"/>
              </a:buBlip>
            </a:pPr>
            <a:r>
              <a:t>Revising </a:t>
            </a:r>
          </a:p>
        </p:txBody>
      </p:sp>
    </p:spTree>
    <p:extLst>
      <p:ext uri="{BB962C8B-B14F-4D97-AF65-F5344CB8AC3E}">
        <p14:creationId xmlns:p14="http://schemas.microsoft.com/office/powerpoint/2010/main" val="372031258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MARTER: Reflaction"/>
          <p:cNvSpPr txBox="1">
            <a:spLocks noGrp="1"/>
          </p:cNvSpPr>
          <p:nvPr>
            <p:ph type="title"/>
          </p:nvPr>
        </p:nvSpPr>
        <p:spPr>
          <a:prstGeom prst="rect">
            <a:avLst/>
          </a:prstGeom>
        </p:spPr>
        <p:txBody>
          <a:bodyPr/>
          <a:lstStyle/>
          <a:p>
            <a:r>
              <a:t>SMARTER: </a:t>
            </a:r>
            <a:r>
              <a:rPr i="1"/>
              <a:t>Reflaction </a:t>
            </a:r>
          </a:p>
        </p:txBody>
      </p:sp>
      <p:sp>
        <p:nvSpPr>
          <p:cNvPr id="139" name="Planning and evaluating activities are integrated throughout teaching, and comprised of both reflection and action i.e., reflaction ( Bulgren &amp; Lenz, 1996)."/>
          <p:cNvSpPr txBox="1">
            <a:spLocks noGrp="1"/>
          </p:cNvSpPr>
          <p:nvPr>
            <p:ph type="body" idx="1"/>
          </p:nvPr>
        </p:nvSpPr>
        <p:spPr>
          <a:prstGeom prst="rect">
            <a:avLst/>
          </a:prstGeom>
        </p:spPr>
        <p:txBody>
          <a:bodyPr/>
          <a:lstStyle/>
          <a:p>
            <a:pPr marL="0" marR="241093" indent="0" algn="just"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5000">
                <a:solidFill>
                  <a:srgbClr val="000000"/>
                </a:solidFill>
                <a:latin typeface="Times New Roman"/>
                <a:ea typeface="Times New Roman"/>
                <a:cs typeface="Times New Roman"/>
                <a:sym typeface="Times New Roman"/>
              </a:defRPr>
            </a:pPr>
            <a:r>
              <a:t>Planning and evaluating activities are integrated throughout teaching, and comprised of both reflection and action </a:t>
            </a:r>
            <a:r>
              <a:rPr i="1"/>
              <a:t>i.e., reflaction (</a:t>
            </a:r>
            <a:r>
              <a:rPr>
                <a:latin typeface="Palatino"/>
                <a:ea typeface="Palatino"/>
                <a:cs typeface="Palatino"/>
                <a:sym typeface="Palatino"/>
              </a:rPr>
              <a:t> Bulgren &amp; Lenz, 1996).</a:t>
            </a:r>
          </a:p>
        </p:txBody>
      </p:sp>
    </p:spTree>
    <p:extLst>
      <p:ext uri="{BB962C8B-B14F-4D97-AF65-F5344CB8AC3E}">
        <p14:creationId xmlns:p14="http://schemas.microsoft.com/office/powerpoint/2010/main" val="352176897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stretch>
            <a:fillRect/>
          </a:stretch>
        </p:blipFill>
        <p:spPr>
          <a:xfrm>
            <a:off x="2805350" y="598656"/>
            <a:ext cx="5427058" cy="4312672"/>
          </a:xfrm>
          <a:prstGeom prst="rect">
            <a:avLst/>
          </a:prstGeom>
          <a:ln w="12700">
            <a:miter lim="400000"/>
          </a:ln>
        </p:spPr>
      </p:pic>
    </p:spTree>
    <p:extLst>
      <p:ext uri="{BB962C8B-B14F-4D97-AF65-F5344CB8AC3E}">
        <p14:creationId xmlns:p14="http://schemas.microsoft.com/office/powerpoint/2010/main" val="2689407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3.png" descr="image3.png"/>
          <p:cNvPicPr>
            <a:picLocks noGrp="1" noChangeAspect="1"/>
          </p:cNvPicPr>
          <p:nvPr>
            <p:ph type="pic" idx="13"/>
          </p:nvPr>
        </p:nvPicPr>
        <p:blipFill>
          <a:blip r:embed="rId2"/>
          <a:stretch>
            <a:fillRect/>
          </a:stretch>
        </p:blipFill>
        <p:spPr>
          <a:xfrm>
            <a:off x="6078141" y="428625"/>
            <a:ext cx="4161234" cy="6009680"/>
          </a:xfrm>
          <a:prstGeom prst="rect">
            <a:avLst/>
          </a:prstGeom>
        </p:spPr>
      </p:pic>
      <p:sp>
        <p:nvSpPr>
          <p:cNvPr id="144" name="S…"/>
          <p:cNvSpPr txBox="1">
            <a:spLocks noGrp="1"/>
          </p:cNvSpPr>
          <p:nvPr>
            <p:ph type="title"/>
          </p:nvPr>
        </p:nvSpPr>
        <p:spPr>
          <a:xfrm>
            <a:off x="1979413" y="413742"/>
            <a:ext cx="3937994" cy="2455666"/>
          </a:xfrm>
          <a:prstGeom prst="rect">
            <a:avLst/>
          </a:prstGeom>
        </p:spPr>
        <p:txBody>
          <a:bodyPr>
            <a:normAutofit fontScale="90000"/>
          </a:bodyPr>
          <a:lstStyle/>
          <a:p>
            <a:pPr defTabSz="318242">
              <a:tabLst>
                <a:tab pos="241093" algn="l"/>
                <a:tab pos="491115" algn="l"/>
                <a:tab pos="741138" algn="l"/>
                <a:tab pos="982231" algn="l"/>
                <a:tab pos="1232253" algn="l"/>
                <a:tab pos="1482275" algn="l"/>
                <a:tab pos="1732298" algn="l"/>
                <a:tab pos="1973391" algn="l"/>
                <a:tab pos="2223413" algn="l"/>
                <a:tab pos="2473435" algn="l"/>
                <a:tab pos="2714528" algn="l"/>
                <a:tab pos="2964551" algn="l"/>
              </a:tabLst>
              <a:defRPr sz="5900" b="1" i="1" u="sng">
                <a:solidFill>
                  <a:srgbClr val="000000"/>
                </a:solidFill>
                <a:uFill>
                  <a:solidFill>
                    <a:srgbClr val="000000"/>
                  </a:solidFill>
                </a:uFill>
                <a:latin typeface="Times"/>
                <a:ea typeface="Times"/>
                <a:cs typeface="Times"/>
                <a:sym typeface="Times"/>
              </a:defRPr>
            </a:pPr>
            <a:r>
              <a:t>S</a:t>
            </a:r>
          </a:p>
          <a:p>
            <a:pPr defTabSz="318242">
              <a:tabLst>
                <a:tab pos="241093" algn="l"/>
                <a:tab pos="491115" algn="l"/>
                <a:tab pos="741138" algn="l"/>
                <a:tab pos="982231" algn="l"/>
                <a:tab pos="1232253" algn="l"/>
                <a:tab pos="1482275" algn="l"/>
                <a:tab pos="1732298" algn="l"/>
                <a:tab pos="1973391" algn="l"/>
                <a:tab pos="2223413" algn="l"/>
                <a:tab pos="2473435" algn="l"/>
                <a:tab pos="2714528" algn="l"/>
                <a:tab pos="2964551" algn="l"/>
              </a:tabLst>
              <a:defRPr sz="5900" b="1" i="1" u="sng">
                <a:solidFill>
                  <a:srgbClr val="000000"/>
                </a:solidFill>
                <a:uFill>
                  <a:solidFill>
                    <a:srgbClr val="000000"/>
                  </a:solidFill>
                </a:uFill>
                <a:latin typeface="Times"/>
                <a:ea typeface="Times"/>
                <a:cs typeface="Times"/>
                <a:sym typeface="Times"/>
              </a:defRPr>
            </a:pPr>
            <a:r>
              <a:t>Shape</a:t>
            </a:r>
            <a:r>
              <a:rPr u="none"/>
              <a:t> the critical questions.</a:t>
            </a:r>
          </a:p>
        </p:txBody>
      </p:sp>
      <p:sp>
        <p:nvSpPr>
          <p:cNvPr id="145" name="Questions are shaped, by design, to…"/>
          <p:cNvSpPr txBox="1">
            <a:spLocks noGrp="1"/>
          </p:cNvSpPr>
          <p:nvPr>
            <p:ph type="body" sz="half" idx="1"/>
          </p:nvPr>
        </p:nvSpPr>
        <p:spPr>
          <a:xfrm>
            <a:off x="1979414" y="3071812"/>
            <a:ext cx="3937992" cy="3205654"/>
          </a:xfrm>
          <a:prstGeom prst="rect">
            <a:avLst/>
          </a:prstGeom>
        </p:spPr>
        <p:txBody>
          <a:bodyPr>
            <a:normAutofit fontScale="77500" lnSpcReduction="20000"/>
          </a:bodyPr>
          <a:lstStyle/>
          <a:p>
            <a:pPr algn="l" defTabSz="157513">
              <a:lnSpc>
                <a:spcPct val="100000"/>
              </a:lnSpc>
              <a:tabLst>
                <a:tab pos="116082" algn="l"/>
                <a:tab pos="241093" algn="l"/>
                <a:tab pos="366104" algn="l"/>
                <a:tab pos="482186" algn="l"/>
                <a:tab pos="607197" algn="l"/>
                <a:tab pos="732208" algn="l"/>
                <a:tab pos="857220" algn="l"/>
                <a:tab pos="973301" algn="l"/>
                <a:tab pos="1098313" algn="l"/>
                <a:tab pos="1223324" algn="l"/>
                <a:tab pos="1339406" algn="l"/>
                <a:tab pos="1464417" algn="l"/>
              </a:tabLst>
              <a:defRPr sz="2900" i="0">
                <a:solidFill>
                  <a:srgbClr val="000000"/>
                </a:solidFill>
                <a:latin typeface="Times"/>
                <a:ea typeface="Times"/>
                <a:cs typeface="Times"/>
                <a:sym typeface="Times"/>
              </a:defRPr>
            </a:pPr>
            <a:r>
              <a:t>Questions are shaped, by design, to </a:t>
            </a:r>
          </a:p>
          <a:p>
            <a:pPr algn="l" defTabSz="157513">
              <a:lnSpc>
                <a:spcPct val="100000"/>
              </a:lnSpc>
              <a:tabLst>
                <a:tab pos="116082" algn="l"/>
                <a:tab pos="241093" algn="l"/>
                <a:tab pos="366104" algn="l"/>
                <a:tab pos="482186" algn="l"/>
                <a:tab pos="607197" algn="l"/>
                <a:tab pos="732208" algn="l"/>
                <a:tab pos="857220" algn="l"/>
                <a:tab pos="973301" algn="l"/>
                <a:tab pos="1098313" algn="l"/>
                <a:tab pos="1223324" algn="l"/>
                <a:tab pos="1339406" algn="l"/>
                <a:tab pos="1464417" algn="l"/>
              </a:tabLst>
              <a:defRPr sz="2900" i="0">
                <a:solidFill>
                  <a:srgbClr val="000000"/>
                </a:solidFill>
                <a:latin typeface="Times"/>
                <a:ea typeface="Times"/>
                <a:cs typeface="Times"/>
                <a:sym typeface="Times"/>
              </a:defRPr>
            </a:pPr>
            <a:r>
              <a:t>show coherence between the standards, how the standards will be addressed in a course, where and how progress towards building fluency in knowledge and skills will be embedded in units, and how standards-informed instruction affects lessons.</a:t>
            </a:r>
          </a:p>
        </p:txBody>
      </p:sp>
    </p:spTree>
    <p:extLst>
      <p:ext uri="{BB962C8B-B14F-4D97-AF65-F5344CB8AC3E}">
        <p14:creationId xmlns:p14="http://schemas.microsoft.com/office/powerpoint/2010/main" val="2852418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F143-1D11-494A-B2F6-74C70F492168}"/>
              </a:ext>
            </a:extLst>
          </p:cNvPr>
          <p:cNvSpPr>
            <a:spLocks noGrp="1"/>
          </p:cNvSpPr>
          <p:nvPr>
            <p:ph type="title"/>
          </p:nvPr>
        </p:nvSpPr>
        <p:spPr/>
        <p:txBody>
          <a:bodyPr>
            <a:normAutofit fontScale="90000"/>
          </a:bodyPr>
          <a:lstStyle/>
          <a:p>
            <a:br>
              <a:rPr lang="en-US" dirty="0"/>
            </a:br>
            <a:r>
              <a:rPr lang="en-US" sz="4000" b="1" dirty="0"/>
              <a:t>How they align with standards and the emphasis on collaboration and highly engaged learning.</a:t>
            </a:r>
          </a:p>
        </p:txBody>
      </p:sp>
      <p:sp>
        <p:nvSpPr>
          <p:cNvPr id="3" name="Content Placeholder 2">
            <a:extLst>
              <a:ext uri="{FF2B5EF4-FFF2-40B4-BE49-F238E27FC236}">
                <a16:creationId xmlns:a16="http://schemas.microsoft.com/office/drawing/2014/main" id="{D6ADDAEE-93A4-924F-9B79-02F5E02D53E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93174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4.png" descr="image4.png"/>
          <p:cNvPicPr>
            <a:picLocks noChangeAspect="1"/>
          </p:cNvPicPr>
          <p:nvPr/>
        </p:nvPicPr>
        <p:blipFill>
          <a:blip r:embed="rId2"/>
          <a:stretch>
            <a:fillRect/>
          </a:stretch>
        </p:blipFill>
        <p:spPr>
          <a:xfrm>
            <a:off x="4452938" y="2286000"/>
            <a:ext cx="3199708" cy="2666424"/>
          </a:xfrm>
          <a:prstGeom prst="rect">
            <a:avLst/>
          </a:prstGeom>
          <a:ln w="12700">
            <a:miter lim="400000"/>
          </a:ln>
        </p:spPr>
      </p:pic>
    </p:spTree>
    <p:extLst>
      <p:ext uri="{BB962C8B-B14F-4D97-AF65-F5344CB8AC3E}">
        <p14:creationId xmlns:p14="http://schemas.microsoft.com/office/powerpoint/2010/main" val="1166809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5.jpeg" descr="image5.jpeg"/>
          <p:cNvPicPr>
            <a:picLocks noChangeAspect="1"/>
          </p:cNvPicPr>
          <p:nvPr/>
        </p:nvPicPr>
        <p:blipFill>
          <a:blip r:embed="rId2"/>
          <a:stretch>
            <a:fillRect/>
          </a:stretch>
        </p:blipFill>
        <p:spPr>
          <a:xfrm>
            <a:off x="4827985" y="3161109"/>
            <a:ext cx="2536031" cy="1580555"/>
          </a:xfrm>
          <a:prstGeom prst="rect">
            <a:avLst/>
          </a:prstGeom>
          <a:ln w="12700">
            <a:miter lim="400000"/>
          </a:ln>
        </p:spPr>
      </p:pic>
    </p:spTree>
    <p:extLst>
      <p:ext uri="{BB962C8B-B14F-4D97-AF65-F5344CB8AC3E}">
        <p14:creationId xmlns:p14="http://schemas.microsoft.com/office/powerpoint/2010/main" val="1159604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6.jpeg" descr="image6.jpeg"/>
          <p:cNvPicPr>
            <a:picLocks noChangeAspect="1"/>
          </p:cNvPicPr>
          <p:nvPr/>
        </p:nvPicPr>
        <p:blipFill>
          <a:blip r:embed="rId2"/>
          <a:stretch>
            <a:fillRect/>
          </a:stretch>
        </p:blipFill>
        <p:spPr>
          <a:xfrm>
            <a:off x="3100142" y="1164853"/>
            <a:ext cx="5134833" cy="5134833"/>
          </a:xfrm>
          <a:prstGeom prst="rect">
            <a:avLst/>
          </a:prstGeom>
          <a:ln w="12700">
            <a:miter lim="400000"/>
          </a:ln>
        </p:spPr>
      </p:pic>
      <p:pic>
        <p:nvPicPr>
          <p:cNvPr id="152" name="image7.jpeg" descr="image7.jpeg"/>
          <p:cNvPicPr>
            <a:picLocks noChangeAspect="1"/>
          </p:cNvPicPr>
          <p:nvPr/>
        </p:nvPicPr>
        <p:blipFill>
          <a:blip r:embed="rId3"/>
          <a:stretch>
            <a:fillRect/>
          </a:stretch>
        </p:blipFill>
        <p:spPr>
          <a:xfrm>
            <a:off x="1524000" y="-418634"/>
            <a:ext cx="9144000" cy="6659426"/>
          </a:xfrm>
          <a:prstGeom prst="rect">
            <a:avLst/>
          </a:prstGeom>
          <a:ln w="12700">
            <a:miter lim="400000"/>
          </a:ln>
        </p:spPr>
      </p:pic>
    </p:spTree>
    <p:extLst>
      <p:ext uri="{BB962C8B-B14F-4D97-AF65-F5344CB8AC3E}">
        <p14:creationId xmlns:p14="http://schemas.microsoft.com/office/powerpoint/2010/main" val="2274420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5.png" descr="image5.png"/>
          <p:cNvPicPr>
            <a:picLocks noGrp="1" noChangeAspect="1"/>
          </p:cNvPicPr>
          <p:nvPr>
            <p:ph type="pic" idx="13"/>
          </p:nvPr>
        </p:nvPicPr>
        <p:blipFill>
          <a:blip r:embed="rId2"/>
          <a:stretch>
            <a:fillRect/>
          </a:stretch>
        </p:blipFill>
        <p:spPr>
          <a:xfrm>
            <a:off x="6078141" y="428625"/>
            <a:ext cx="4161234" cy="6009680"/>
          </a:xfrm>
          <a:prstGeom prst="rect">
            <a:avLst/>
          </a:prstGeom>
        </p:spPr>
      </p:pic>
      <p:sp>
        <p:nvSpPr>
          <p:cNvPr id="155" name="M…"/>
          <p:cNvSpPr txBox="1">
            <a:spLocks noGrp="1"/>
          </p:cNvSpPr>
          <p:nvPr>
            <p:ph type="title"/>
          </p:nvPr>
        </p:nvSpPr>
        <p:spPr>
          <a:xfrm>
            <a:off x="1979414" y="1192113"/>
            <a:ext cx="3937992" cy="2455664"/>
          </a:xfrm>
          <a:prstGeom prst="rect">
            <a:avLst/>
          </a:prstGeom>
        </p:spPr>
        <p:txBody>
          <a:bodyPr>
            <a:normAutofit fontScale="90000"/>
          </a:bodyPr>
          <a:lstStyle/>
          <a:p>
            <a:pPr defTabSz="237877">
              <a:tabLst>
                <a:tab pos="178587" algn="l"/>
                <a:tab pos="366104" algn="l"/>
                <a:tab pos="553621" algn="l"/>
                <a:tab pos="732208" algn="l"/>
                <a:tab pos="919725" algn="l"/>
                <a:tab pos="1107242" algn="l"/>
                <a:tab pos="1294759" algn="l"/>
                <a:tab pos="1473346" algn="l"/>
                <a:tab pos="1660863" algn="l"/>
                <a:tab pos="1848380" algn="l"/>
                <a:tab pos="2026967" algn="l"/>
                <a:tab pos="2214484" algn="l"/>
              </a:tabLst>
              <a:defRPr sz="4400" b="1" i="1" u="sng">
                <a:solidFill>
                  <a:srgbClr val="000000"/>
                </a:solidFill>
                <a:uFill>
                  <a:solidFill>
                    <a:srgbClr val="000000"/>
                  </a:solidFill>
                </a:uFill>
                <a:latin typeface="Times"/>
                <a:ea typeface="Times"/>
                <a:cs typeface="Times"/>
                <a:sym typeface="Times"/>
              </a:defRPr>
            </a:pPr>
            <a:r>
              <a:t>M</a:t>
            </a:r>
          </a:p>
          <a:p>
            <a:pPr defTabSz="237877">
              <a:tabLst>
                <a:tab pos="178587" algn="l"/>
                <a:tab pos="366104" algn="l"/>
                <a:tab pos="553621" algn="l"/>
                <a:tab pos="732208" algn="l"/>
                <a:tab pos="919725" algn="l"/>
                <a:tab pos="1107242" algn="l"/>
                <a:tab pos="1294759" algn="l"/>
                <a:tab pos="1473346" algn="l"/>
                <a:tab pos="1660863" algn="l"/>
                <a:tab pos="1848380" algn="l"/>
                <a:tab pos="2026967" algn="l"/>
                <a:tab pos="2214484" algn="l"/>
              </a:tabLst>
              <a:defRPr sz="4400" b="1" i="1" u="sng">
                <a:solidFill>
                  <a:srgbClr val="000000"/>
                </a:solidFill>
                <a:uFill>
                  <a:solidFill>
                    <a:srgbClr val="000000"/>
                  </a:solidFill>
                </a:uFill>
                <a:latin typeface="Times"/>
                <a:ea typeface="Times"/>
                <a:cs typeface="Times"/>
                <a:sym typeface="Times"/>
              </a:defRPr>
            </a:pPr>
            <a:r>
              <a:t>Map</a:t>
            </a:r>
            <a:r>
              <a:rPr u="none"/>
              <a:t> the critical content and relationships</a:t>
            </a:r>
          </a:p>
        </p:txBody>
      </p:sp>
      <p:sp>
        <p:nvSpPr>
          <p:cNvPr id="156" name="Mapping the structure of the critical content in a way that shows relationships and uses “sign posts” to signal or suggest the type of thinking, in terms of both breadth and depth, establishes a “playing field” for exploring possibilities and defines the “problem space” for learning is prompted in this step."/>
          <p:cNvSpPr txBox="1">
            <a:spLocks noGrp="1"/>
          </p:cNvSpPr>
          <p:nvPr>
            <p:ph type="body" sz="quarter" idx="1"/>
          </p:nvPr>
        </p:nvSpPr>
        <p:spPr>
          <a:prstGeom prst="rect">
            <a:avLst/>
          </a:prstGeom>
        </p:spPr>
        <p:txBody>
          <a:bodyPr>
            <a:normAutofit fontScale="92500" lnSpcReduction="20000"/>
          </a:bodyPr>
          <a:lstStyle>
            <a:lvl1pPr algn="l" defTabSz="196595">
              <a:lnSpc>
                <a:spcPct val="100000"/>
              </a:lnSpc>
              <a:tabLst>
                <a:tab pos="152400" algn="l"/>
                <a:tab pos="304800" algn="l"/>
                <a:tab pos="457200" algn="l"/>
                <a:tab pos="609600" algn="l"/>
                <a:tab pos="762000" algn="l"/>
                <a:tab pos="914400" algn="l"/>
                <a:tab pos="1066800" algn="l"/>
                <a:tab pos="1219200" algn="l"/>
                <a:tab pos="1371600" algn="l"/>
                <a:tab pos="1524000" algn="l"/>
                <a:tab pos="1676400" algn="l"/>
                <a:tab pos="1828800" algn="l"/>
              </a:tabLst>
              <a:defRPr sz="2500" i="0">
                <a:solidFill>
                  <a:srgbClr val="000000"/>
                </a:solidFill>
                <a:latin typeface="Times"/>
                <a:ea typeface="Times"/>
                <a:cs typeface="Times"/>
                <a:sym typeface="Times"/>
              </a:defRPr>
            </a:lvl1pPr>
          </a:lstStyle>
          <a:p>
            <a:r>
              <a:t>Mapping the structure of the critical content in a way that shows relationships and uses “sign posts” to signal or suggest the type of thinking, in terms of both breadth and depth, establishes a “playing field” for exploring possibilities and defines the “problem space” for learning is prompted in this step. </a:t>
            </a:r>
          </a:p>
        </p:txBody>
      </p:sp>
    </p:spTree>
    <p:extLst>
      <p:ext uri="{BB962C8B-B14F-4D97-AF65-F5344CB8AC3E}">
        <p14:creationId xmlns:p14="http://schemas.microsoft.com/office/powerpoint/2010/main" val="211076365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6.png" descr="image6.png"/>
          <p:cNvPicPr>
            <a:picLocks noChangeAspect="1"/>
          </p:cNvPicPr>
          <p:nvPr/>
        </p:nvPicPr>
        <p:blipFill>
          <a:blip r:embed="rId2"/>
          <a:stretch>
            <a:fillRect/>
          </a:stretch>
        </p:blipFill>
        <p:spPr>
          <a:xfrm>
            <a:off x="2559844" y="174129"/>
            <a:ext cx="7072313" cy="5464969"/>
          </a:xfrm>
          <a:prstGeom prst="rect">
            <a:avLst/>
          </a:prstGeom>
          <a:ln w="12700">
            <a:miter lim="400000"/>
          </a:ln>
        </p:spPr>
      </p:pic>
    </p:spTree>
    <p:extLst>
      <p:ext uri="{BB962C8B-B14F-4D97-AF65-F5344CB8AC3E}">
        <p14:creationId xmlns:p14="http://schemas.microsoft.com/office/powerpoint/2010/main" val="138516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7.png" descr="image7.png"/>
          <p:cNvPicPr>
            <a:picLocks noChangeAspect="1"/>
          </p:cNvPicPr>
          <p:nvPr/>
        </p:nvPicPr>
        <p:blipFill>
          <a:blip r:embed="rId2"/>
          <a:stretch>
            <a:fillRect/>
          </a:stretch>
        </p:blipFill>
        <p:spPr>
          <a:xfrm>
            <a:off x="2559844" y="178594"/>
            <a:ext cx="7072313" cy="5464969"/>
          </a:xfrm>
          <a:prstGeom prst="rect">
            <a:avLst/>
          </a:prstGeom>
          <a:ln w="12700">
            <a:miter lim="400000"/>
          </a:ln>
        </p:spPr>
      </p:pic>
    </p:spTree>
    <p:extLst>
      <p:ext uri="{BB962C8B-B14F-4D97-AF65-F5344CB8AC3E}">
        <p14:creationId xmlns:p14="http://schemas.microsoft.com/office/powerpoint/2010/main" val="3781542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8.jpeg" descr="image8.jpeg"/>
          <p:cNvPicPr>
            <a:picLocks noChangeAspect="1"/>
          </p:cNvPicPr>
          <p:nvPr/>
        </p:nvPicPr>
        <p:blipFill>
          <a:blip r:embed="rId2"/>
          <a:stretch>
            <a:fillRect/>
          </a:stretch>
        </p:blipFill>
        <p:spPr>
          <a:xfrm>
            <a:off x="1524000" y="-350476"/>
            <a:ext cx="9144000" cy="6523109"/>
          </a:xfrm>
          <a:prstGeom prst="rect">
            <a:avLst/>
          </a:prstGeom>
          <a:ln w="12700">
            <a:miter lim="400000"/>
          </a:ln>
        </p:spPr>
      </p:pic>
    </p:spTree>
    <p:extLst>
      <p:ext uri="{BB962C8B-B14F-4D97-AF65-F5344CB8AC3E}">
        <p14:creationId xmlns:p14="http://schemas.microsoft.com/office/powerpoint/2010/main" val="574466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9.jpeg" descr="image9.jpeg"/>
          <p:cNvPicPr>
            <a:picLocks noChangeAspect="1"/>
          </p:cNvPicPr>
          <p:nvPr/>
        </p:nvPicPr>
        <p:blipFill>
          <a:blip r:embed="rId2"/>
          <a:stretch>
            <a:fillRect/>
          </a:stretch>
        </p:blipFill>
        <p:spPr>
          <a:xfrm>
            <a:off x="1524000" y="-406798"/>
            <a:ext cx="9144000" cy="6635752"/>
          </a:xfrm>
          <a:prstGeom prst="rect">
            <a:avLst/>
          </a:prstGeom>
          <a:ln w="12700">
            <a:miter lim="400000"/>
          </a:ln>
        </p:spPr>
      </p:pic>
    </p:spTree>
    <p:extLst>
      <p:ext uri="{BB962C8B-B14F-4D97-AF65-F5344CB8AC3E}">
        <p14:creationId xmlns:p14="http://schemas.microsoft.com/office/powerpoint/2010/main" val="3465076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Unit Planning Image I .tiff" descr="Unit Planning Image I .tiff"/>
          <p:cNvPicPr>
            <a:picLocks noChangeAspect="1"/>
          </p:cNvPicPr>
          <p:nvPr/>
        </p:nvPicPr>
        <p:blipFill>
          <a:blip r:embed="rId2"/>
          <a:stretch>
            <a:fillRect/>
          </a:stretch>
        </p:blipFill>
        <p:spPr>
          <a:xfrm>
            <a:off x="2398826" y="404279"/>
            <a:ext cx="7394349" cy="6370910"/>
          </a:xfrm>
          <a:prstGeom prst="rect">
            <a:avLst/>
          </a:prstGeom>
          <a:ln w="12700">
            <a:miter lim="400000"/>
          </a:ln>
        </p:spPr>
      </p:pic>
    </p:spTree>
    <p:extLst>
      <p:ext uri="{BB962C8B-B14F-4D97-AF65-F5344CB8AC3E}">
        <p14:creationId xmlns:p14="http://schemas.microsoft.com/office/powerpoint/2010/main" val="642019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10.jpeg" descr="image10.jpeg"/>
          <p:cNvPicPr>
            <a:picLocks noChangeAspect="1"/>
          </p:cNvPicPr>
          <p:nvPr/>
        </p:nvPicPr>
        <p:blipFill>
          <a:blip r:embed="rId2"/>
          <a:stretch>
            <a:fillRect/>
          </a:stretch>
        </p:blipFill>
        <p:spPr>
          <a:xfrm>
            <a:off x="2068711" y="1120676"/>
            <a:ext cx="2696766" cy="1491258"/>
          </a:xfrm>
          <a:prstGeom prst="rect">
            <a:avLst/>
          </a:prstGeom>
          <a:ln w="12700">
            <a:miter lim="400000"/>
          </a:ln>
        </p:spPr>
      </p:pic>
      <p:pic>
        <p:nvPicPr>
          <p:cNvPr id="169" name="image11.jpeg" descr="image11.jpeg"/>
          <p:cNvPicPr>
            <a:picLocks noChangeAspect="1"/>
          </p:cNvPicPr>
          <p:nvPr/>
        </p:nvPicPr>
        <p:blipFill>
          <a:blip r:embed="rId3"/>
          <a:stretch>
            <a:fillRect/>
          </a:stretch>
        </p:blipFill>
        <p:spPr>
          <a:xfrm>
            <a:off x="3042047" y="2667744"/>
            <a:ext cx="2375297" cy="1696641"/>
          </a:xfrm>
          <a:prstGeom prst="rect">
            <a:avLst/>
          </a:prstGeom>
          <a:ln w="12700">
            <a:miter lim="400000"/>
          </a:ln>
        </p:spPr>
      </p:pic>
      <p:pic>
        <p:nvPicPr>
          <p:cNvPr id="170" name="image12.jpeg" descr="image12.jpeg"/>
          <p:cNvPicPr>
            <a:picLocks noChangeAspect="1"/>
          </p:cNvPicPr>
          <p:nvPr/>
        </p:nvPicPr>
        <p:blipFill>
          <a:blip r:embed="rId4"/>
          <a:stretch>
            <a:fillRect/>
          </a:stretch>
        </p:blipFill>
        <p:spPr>
          <a:xfrm>
            <a:off x="5506641" y="1209972"/>
            <a:ext cx="2446734" cy="1643063"/>
          </a:xfrm>
          <a:prstGeom prst="rect">
            <a:avLst/>
          </a:prstGeom>
          <a:ln w="12700">
            <a:miter lim="400000"/>
          </a:ln>
        </p:spPr>
      </p:pic>
      <p:pic>
        <p:nvPicPr>
          <p:cNvPr id="171" name="image13.jpeg" descr="image13.jpeg"/>
          <p:cNvPicPr>
            <a:picLocks noChangeAspect="1"/>
          </p:cNvPicPr>
          <p:nvPr/>
        </p:nvPicPr>
        <p:blipFill>
          <a:blip r:embed="rId5"/>
          <a:stretch>
            <a:fillRect/>
          </a:stretch>
        </p:blipFill>
        <p:spPr>
          <a:xfrm>
            <a:off x="6229945" y="2899916"/>
            <a:ext cx="2786063" cy="1446609"/>
          </a:xfrm>
          <a:prstGeom prst="rect">
            <a:avLst/>
          </a:prstGeom>
          <a:ln w="12700">
            <a:miter lim="400000"/>
          </a:ln>
        </p:spPr>
      </p:pic>
      <p:pic>
        <p:nvPicPr>
          <p:cNvPr id="172" name="image14.jpeg" descr="image14.jpeg"/>
          <p:cNvPicPr>
            <a:picLocks noChangeAspect="1"/>
          </p:cNvPicPr>
          <p:nvPr/>
        </p:nvPicPr>
        <p:blipFill>
          <a:blip r:embed="rId6"/>
          <a:stretch>
            <a:fillRect/>
          </a:stretch>
        </p:blipFill>
        <p:spPr>
          <a:xfrm>
            <a:off x="4149328" y="4505027"/>
            <a:ext cx="2286000" cy="1509117"/>
          </a:xfrm>
          <a:prstGeom prst="rect">
            <a:avLst/>
          </a:prstGeom>
          <a:ln w="12700">
            <a:miter lim="400000"/>
          </a:ln>
        </p:spPr>
      </p:pic>
      <p:pic>
        <p:nvPicPr>
          <p:cNvPr id="173" name="image15.jpeg" descr="image15.jpeg"/>
          <p:cNvPicPr>
            <a:picLocks noChangeAspect="1"/>
          </p:cNvPicPr>
          <p:nvPr/>
        </p:nvPicPr>
        <p:blipFill>
          <a:blip r:embed="rId7"/>
          <a:stretch>
            <a:fillRect/>
          </a:stretch>
        </p:blipFill>
        <p:spPr>
          <a:xfrm>
            <a:off x="7243465" y="4393406"/>
            <a:ext cx="2312789" cy="1732359"/>
          </a:xfrm>
          <a:prstGeom prst="rect">
            <a:avLst/>
          </a:prstGeom>
          <a:ln w="12700">
            <a:miter lim="400000"/>
          </a:ln>
        </p:spPr>
      </p:pic>
    </p:spTree>
    <p:extLst>
      <p:ext uri="{BB962C8B-B14F-4D97-AF65-F5344CB8AC3E}">
        <p14:creationId xmlns:p14="http://schemas.microsoft.com/office/powerpoint/2010/main" val="144854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6FEE-ED72-CB45-BD45-7A5723AD8DCE}"/>
              </a:ext>
            </a:extLst>
          </p:cNvPr>
          <p:cNvSpPr>
            <a:spLocks noGrp="1"/>
          </p:cNvSpPr>
          <p:nvPr>
            <p:ph type="title"/>
          </p:nvPr>
        </p:nvSpPr>
        <p:spPr/>
        <p:txBody>
          <a:bodyPr/>
          <a:lstStyle/>
          <a:p>
            <a:r>
              <a:rPr lang="en-US" b="1" dirty="0"/>
              <a:t>How have SIM Professional Developers shaped Cue-Do Review </a:t>
            </a:r>
          </a:p>
        </p:txBody>
      </p:sp>
      <p:sp>
        <p:nvSpPr>
          <p:cNvPr id="3" name="Content Placeholder 2">
            <a:extLst>
              <a:ext uri="{FF2B5EF4-FFF2-40B4-BE49-F238E27FC236}">
                <a16:creationId xmlns:a16="http://schemas.microsoft.com/office/drawing/2014/main" id="{DAB06F1E-18EC-9A4D-A73E-05806AD709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2384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8.png" descr="image8.png"/>
          <p:cNvPicPr>
            <a:picLocks noGrp="1" noChangeAspect="1"/>
          </p:cNvPicPr>
          <p:nvPr>
            <p:ph type="pic" idx="13"/>
          </p:nvPr>
        </p:nvPicPr>
        <p:blipFill>
          <a:blip r:embed="rId2"/>
          <a:stretch>
            <a:fillRect/>
          </a:stretch>
        </p:blipFill>
        <p:spPr>
          <a:xfrm>
            <a:off x="6078141" y="428625"/>
            <a:ext cx="4161234" cy="6009680"/>
          </a:xfrm>
          <a:prstGeom prst="rect">
            <a:avLst/>
          </a:prstGeom>
        </p:spPr>
      </p:pic>
      <p:sp>
        <p:nvSpPr>
          <p:cNvPr id="176" name="A…"/>
          <p:cNvSpPr txBox="1">
            <a:spLocks noGrp="1"/>
          </p:cNvSpPr>
          <p:nvPr>
            <p:ph type="title"/>
          </p:nvPr>
        </p:nvSpPr>
        <p:spPr>
          <a:prstGeom prst="rect">
            <a:avLst/>
          </a:prstGeom>
        </p:spPr>
        <p:txBody>
          <a:bodyPr>
            <a:normAutofit fontScale="90000"/>
          </a:bodyPr>
          <a:lstStyle/>
          <a:p>
            <a:pPr defTabSz="228234">
              <a:tabLst>
                <a:tab pos="169658" algn="l"/>
                <a:tab pos="348245" algn="l"/>
                <a:tab pos="526833" algn="l"/>
                <a:tab pos="705420" algn="l"/>
                <a:tab pos="884008" algn="l"/>
                <a:tab pos="1062595" algn="l"/>
                <a:tab pos="1241182" algn="l"/>
                <a:tab pos="1419770" algn="l"/>
                <a:tab pos="1589428" algn="l"/>
                <a:tab pos="1768015" algn="l"/>
                <a:tab pos="1946603" algn="l"/>
                <a:tab pos="2125190" algn="l"/>
              </a:tabLst>
              <a:defRPr sz="4200" b="1" i="1" u="sng">
                <a:solidFill>
                  <a:srgbClr val="000000"/>
                </a:solidFill>
                <a:uFill>
                  <a:solidFill>
                    <a:srgbClr val="000000"/>
                  </a:solidFill>
                </a:uFill>
                <a:latin typeface="Times"/>
                <a:ea typeface="Times"/>
                <a:cs typeface="Times"/>
                <a:sym typeface="Times"/>
              </a:defRPr>
            </a:pPr>
            <a:r>
              <a:t>A</a:t>
            </a:r>
          </a:p>
          <a:p>
            <a:pPr defTabSz="228234">
              <a:tabLst>
                <a:tab pos="169658" algn="l"/>
                <a:tab pos="348245" algn="l"/>
                <a:tab pos="526833" algn="l"/>
                <a:tab pos="705420" algn="l"/>
                <a:tab pos="884008" algn="l"/>
                <a:tab pos="1062595" algn="l"/>
                <a:tab pos="1241182" algn="l"/>
                <a:tab pos="1419770" algn="l"/>
                <a:tab pos="1589428" algn="l"/>
                <a:tab pos="1768015" algn="l"/>
                <a:tab pos="1946603" algn="l"/>
                <a:tab pos="2125190" algn="l"/>
              </a:tabLst>
              <a:defRPr sz="4200" b="1" i="1" u="sng">
                <a:solidFill>
                  <a:srgbClr val="000000"/>
                </a:solidFill>
                <a:uFill>
                  <a:solidFill>
                    <a:srgbClr val="000000"/>
                  </a:solidFill>
                </a:uFill>
                <a:latin typeface="Times"/>
                <a:ea typeface="Times"/>
                <a:cs typeface="Times"/>
                <a:sym typeface="Times"/>
              </a:defRPr>
            </a:pPr>
            <a:r>
              <a:t>Analyze</a:t>
            </a:r>
            <a:r>
              <a:rPr u="none"/>
              <a:t> how learning of critical content might be difficult, made apparent, and measured.</a:t>
            </a:r>
          </a:p>
        </p:txBody>
      </p:sp>
      <p:sp>
        <p:nvSpPr>
          <p:cNvPr id="177" name="Body"/>
          <p:cNvSpPr txBox="1">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02185310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Unit 2 Analyzing Image.tiff" descr="Unit 2 Analyzing Image.tiff"/>
          <p:cNvPicPr>
            <a:picLocks noChangeAspect="1"/>
          </p:cNvPicPr>
          <p:nvPr/>
        </p:nvPicPr>
        <p:blipFill>
          <a:blip r:embed="rId2"/>
          <a:stretch>
            <a:fillRect/>
          </a:stretch>
        </p:blipFill>
        <p:spPr>
          <a:xfrm>
            <a:off x="3016100" y="360978"/>
            <a:ext cx="6159801" cy="5985054"/>
          </a:xfrm>
          <a:prstGeom prst="rect">
            <a:avLst/>
          </a:prstGeom>
          <a:ln w="12700">
            <a:miter lim="400000"/>
          </a:ln>
        </p:spPr>
      </p:pic>
    </p:spTree>
    <p:extLst>
      <p:ext uri="{BB962C8B-B14F-4D97-AF65-F5344CB8AC3E}">
        <p14:creationId xmlns:p14="http://schemas.microsoft.com/office/powerpoint/2010/main" val="39907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Learning difficulties related to the cognitive, behavioral,…"/>
          <p:cNvSpPr txBox="1"/>
          <p:nvPr/>
        </p:nvSpPr>
        <p:spPr>
          <a:xfrm>
            <a:off x="1899114" y="1343474"/>
            <a:ext cx="8416023" cy="1760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just"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3900">
                <a:solidFill>
                  <a:srgbClr val="000000"/>
                </a:solidFill>
                <a:latin typeface="Times"/>
                <a:ea typeface="Times"/>
                <a:cs typeface="Times"/>
                <a:sym typeface="Times"/>
              </a:defRPr>
            </a:pPr>
            <a:r>
              <a:rPr sz="2742"/>
              <a:t>Learning difficulties related to the cognitive, behavioral, </a:t>
            </a:r>
          </a:p>
          <a:p>
            <a:pPr algn="just"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3900">
                <a:solidFill>
                  <a:srgbClr val="000000"/>
                </a:solidFill>
                <a:latin typeface="Times"/>
                <a:ea typeface="Times"/>
                <a:cs typeface="Times"/>
                <a:sym typeface="Times"/>
              </a:defRPr>
            </a:pPr>
            <a:r>
              <a:rPr sz="2742"/>
              <a:t>social, and emotional demands of learning experiences,</a:t>
            </a:r>
          </a:p>
          <a:p>
            <a:pPr algn="just"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3900">
                <a:solidFill>
                  <a:srgbClr val="000000"/>
                </a:solidFill>
                <a:latin typeface="Times"/>
                <a:ea typeface="Times"/>
                <a:cs typeface="Times"/>
                <a:sym typeface="Times"/>
              </a:defRPr>
            </a:pPr>
            <a:r>
              <a:rPr sz="2742"/>
              <a:t>including the use of new technologies, are identified along </a:t>
            </a:r>
          </a:p>
          <a:p>
            <a:pPr algn="just"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3900">
                <a:solidFill>
                  <a:srgbClr val="000000"/>
                </a:solidFill>
                <a:latin typeface="Times"/>
                <a:ea typeface="Times"/>
                <a:cs typeface="Times"/>
                <a:sym typeface="Times"/>
              </a:defRPr>
            </a:pPr>
            <a:r>
              <a:rPr sz="2742"/>
              <a:t>with the difficulties anticipated in learning critical content. </a:t>
            </a:r>
          </a:p>
        </p:txBody>
      </p:sp>
      <p:pic>
        <p:nvPicPr>
          <p:cNvPr id="182" name="image16.jpeg" descr="image16.jpeg"/>
          <p:cNvPicPr>
            <a:picLocks noChangeAspect="1"/>
          </p:cNvPicPr>
          <p:nvPr/>
        </p:nvPicPr>
        <p:blipFill>
          <a:blip r:embed="rId2"/>
          <a:stretch>
            <a:fillRect/>
          </a:stretch>
        </p:blipFill>
        <p:spPr>
          <a:xfrm>
            <a:off x="5905637" y="2986819"/>
            <a:ext cx="4146215" cy="2321880"/>
          </a:xfrm>
          <a:prstGeom prst="rect">
            <a:avLst/>
          </a:prstGeom>
          <a:ln w="12700">
            <a:miter lim="400000"/>
          </a:ln>
        </p:spPr>
      </p:pic>
    </p:spTree>
    <p:extLst>
      <p:ext uri="{BB962C8B-B14F-4D97-AF65-F5344CB8AC3E}">
        <p14:creationId xmlns:p14="http://schemas.microsoft.com/office/powerpoint/2010/main" val="4165091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9.png" descr="image9.png"/>
          <p:cNvPicPr>
            <a:picLocks noGrp="1" noChangeAspect="1"/>
          </p:cNvPicPr>
          <p:nvPr>
            <p:ph type="pic" idx="13"/>
          </p:nvPr>
        </p:nvPicPr>
        <p:blipFill>
          <a:blip r:embed="rId2"/>
          <a:stretch>
            <a:fillRect/>
          </a:stretch>
        </p:blipFill>
        <p:spPr>
          <a:xfrm>
            <a:off x="6078141" y="428625"/>
            <a:ext cx="4161234" cy="6009680"/>
          </a:xfrm>
          <a:prstGeom prst="rect">
            <a:avLst/>
          </a:prstGeom>
        </p:spPr>
      </p:pic>
      <p:sp>
        <p:nvSpPr>
          <p:cNvPr id="185" name="R…"/>
          <p:cNvSpPr txBox="1">
            <a:spLocks noGrp="1"/>
          </p:cNvSpPr>
          <p:nvPr>
            <p:ph type="title"/>
          </p:nvPr>
        </p:nvSpPr>
        <p:spPr>
          <a:prstGeom prst="rect">
            <a:avLst/>
          </a:prstGeom>
        </p:spPr>
        <p:txBody>
          <a:bodyPr>
            <a:normAutofit fontScale="90000"/>
          </a:bodyPr>
          <a:lstStyle/>
          <a:p>
            <a:pPr defTabSz="282882">
              <a:tabLst>
                <a:tab pos="214305" algn="l"/>
                <a:tab pos="437539" algn="l"/>
                <a:tab pos="651844" algn="l"/>
                <a:tab pos="875078" algn="l"/>
                <a:tab pos="1098313" algn="l"/>
                <a:tab pos="1312617" algn="l"/>
                <a:tab pos="1535852" algn="l"/>
                <a:tab pos="1759086" algn="l"/>
                <a:tab pos="1973391" algn="l"/>
                <a:tab pos="2196625" algn="l"/>
                <a:tab pos="2419859" algn="l"/>
                <a:tab pos="2634164" algn="l"/>
              </a:tabLst>
              <a:defRPr sz="5200" b="1" i="1" u="sng">
                <a:solidFill>
                  <a:srgbClr val="000000"/>
                </a:solidFill>
                <a:uFill>
                  <a:solidFill>
                    <a:srgbClr val="000000"/>
                  </a:solidFill>
                </a:uFill>
                <a:latin typeface="Times"/>
                <a:ea typeface="Times"/>
                <a:cs typeface="Times"/>
                <a:sym typeface="Times"/>
              </a:defRPr>
            </a:pPr>
            <a:r>
              <a:t>R</a:t>
            </a:r>
          </a:p>
          <a:p>
            <a:pPr defTabSz="282882">
              <a:tabLst>
                <a:tab pos="214305" algn="l"/>
                <a:tab pos="437539" algn="l"/>
                <a:tab pos="651844" algn="l"/>
                <a:tab pos="875078" algn="l"/>
                <a:tab pos="1098313" algn="l"/>
                <a:tab pos="1312617" algn="l"/>
                <a:tab pos="1535852" algn="l"/>
                <a:tab pos="1759086" algn="l"/>
                <a:tab pos="1973391" algn="l"/>
                <a:tab pos="2196625" algn="l"/>
                <a:tab pos="2419859" algn="l"/>
                <a:tab pos="2634164" algn="l"/>
              </a:tabLst>
              <a:defRPr sz="5200" b="1" i="1" u="sng">
                <a:solidFill>
                  <a:srgbClr val="000000"/>
                </a:solidFill>
                <a:uFill>
                  <a:solidFill>
                    <a:srgbClr val="000000"/>
                  </a:solidFill>
                </a:uFill>
                <a:latin typeface="Times"/>
                <a:ea typeface="Times"/>
                <a:cs typeface="Times"/>
                <a:sym typeface="Times"/>
              </a:defRPr>
            </a:pPr>
            <a:r>
              <a:t>Reach</a:t>
            </a:r>
            <a:r>
              <a:rPr u="none"/>
              <a:t> instructional</a:t>
            </a:r>
          </a:p>
          <a:p>
            <a:pPr defTabSz="282882">
              <a:tabLst>
                <a:tab pos="214305" algn="l"/>
                <a:tab pos="437539" algn="l"/>
                <a:tab pos="651844" algn="l"/>
                <a:tab pos="875078" algn="l"/>
                <a:tab pos="1098313" algn="l"/>
                <a:tab pos="1312617" algn="l"/>
                <a:tab pos="1535852" algn="l"/>
                <a:tab pos="1759086" algn="l"/>
                <a:tab pos="1973391" algn="l"/>
                <a:tab pos="2196625" algn="l"/>
                <a:tab pos="2419859" algn="l"/>
                <a:tab pos="2634164" algn="l"/>
              </a:tabLst>
              <a:defRPr sz="5200" b="1" i="1">
                <a:solidFill>
                  <a:srgbClr val="000000"/>
                </a:solidFill>
                <a:uFill>
                  <a:solidFill>
                    <a:srgbClr val="000000"/>
                  </a:solidFill>
                </a:uFill>
                <a:latin typeface="Times"/>
                <a:ea typeface="Times"/>
                <a:cs typeface="Times"/>
                <a:sym typeface="Times"/>
              </a:defRPr>
            </a:pPr>
            <a:r>
              <a:t>enhancement decisions</a:t>
            </a:r>
          </a:p>
        </p:txBody>
      </p:sp>
      <p:sp>
        <p:nvSpPr>
          <p:cNvPr id="186" name="Using evidenced-based pedagogies, teachers work together to plan how to move away from traditional, less successful instructional practices, and toward those practices that enhance learning in ways that increase both what and how standards-informed critical content and relationships are learned."/>
          <p:cNvSpPr txBox="1">
            <a:spLocks noGrp="1"/>
          </p:cNvSpPr>
          <p:nvPr>
            <p:ph type="body" sz="quarter" idx="1"/>
          </p:nvPr>
        </p:nvSpPr>
        <p:spPr>
          <a:prstGeom prst="rect">
            <a:avLst/>
          </a:prstGeom>
        </p:spPr>
        <p:txBody>
          <a:bodyPr>
            <a:normAutofit fontScale="92500" lnSpcReduction="20000"/>
          </a:bodyPr>
          <a:lstStyle/>
          <a:p>
            <a:pPr algn="just" defTabSz="141441">
              <a:lnSpc>
                <a:spcPct val="100000"/>
              </a:lnSpc>
              <a:tabLst>
                <a:tab pos="107152" algn="l"/>
                <a:tab pos="214305" algn="l"/>
                <a:tab pos="321457" algn="l"/>
                <a:tab pos="437539" algn="l"/>
                <a:tab pos="544692" algn="l"/>
                <a:tab pos="651844" algn="l"/>
                <a:tab pos="767926" algn="l"/>
                <a:tab pos="875078" algn="l"/>
                <a:tab pos="982231" algn="l"/>
                <a:tab pos="1098313" algn="l"/>
                <a:tab pos="1205465" algn="l"/>
                <a:tab pos="1312617" algn="l"/>
              </a:tabLst>
              <a:defRPr sz="2600" i="0">
                <a:solidFill>
                  <a:srgbClr val="000000"/>
                </a:solidFill>
                <a:latin typeface="Times"/>
                <a:ea typeface="Times"/>
                <a:cs typeface="Times"/>
                <a:sym typeface="Times"/>
              </a:defRPr>
            </a:pPr>
            <a:r>
              <a:t>Using evidenced-based pedagogies, teachers work together to plan </a:t>
            </a:r>
            <a:r>
              <a:rPr i="1"/>
              <a:t>how</a:t>
            </a:r>
            <a:r>
              <a:t> to move away from traditional, less successful instructional practices, and toward those practices that enhance learning in ways that increase both what and how standards-informed critical content and relationships are learned.</a:t>
            </a:r>
            <a:r>
              <a:rPr sz="281"/>
              <a:t> </a:t>
            </a:r>
          </a:p>
        </p:txBody>
      </p:sp>
    </p:spTree>
    <p:extLst>
      <p:ext uri="{BB962C8B-B14F-4D97-AF65-F5344CB8AC3E}">
        <p14:creationId xmlns:p14="http://schemas.microsoft.com/office/powerpoint/2010/main" val="109131665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aching Routines…"/>
          <p:cNvSpPr txBox="1">
            <a:spLocks noGrp="1"/>
          </p:cNvSpPr>
          <p:nvPr>
            <p:ph type="body" idx="1"/>
          </p:nvPr>
        </p:nvSpPr>
        <p:spPr>
          <a:prstGeom prst="rect">
            <a:avLst/>
          </a:prstGeom>
        </p:spPr>
        <p:txBody>
          <a:bodyPr/>
          <a:lstStyle/>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4000" b="1">
                <a:solidFill>
                  <a:srgbClr val="000000"/>
                </a:solidFill>
                <a:latin typeface="Times"/>
                <a:ea typeface="Times"/>
                <a:cs typeface="Times"/>
                <a:sym typeface="Times"/>
              </a:defRPr>
            </a:pPr>
            <a:r>
              <a:t>Teaching Routines</a:t>
            </a:r>
          </a:p>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4000" b="1">
                <a:solidFill>
                  <a:srgbClr val="000000"/>
                </a:solidFill>
                <a:latin typeface="Times"/>
                <a:ea typeface="Times"/>
                <a:cs typeface="Times"/>
                <a:sym typeface="Times"/>
              </a:defRPr>
            </a:pPr>
            <a:r>
              <a:t>Learning Strategies</a:t>
            </a:r>
          </a:p>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4000" b="1">
                <a:solidFill>
                  <a:srgbClr val="000000"/>
                </a:solidFill>
                <a:uFill>
                  <a:solidFill>
                    <a:srgbClr val="000000"/>
                  </a:solidFill>
                </a:uFill>
                <a:latin typeface="Times"/>
                <a:ea typeface="Times"/>
                <a:cs typeface="Times"/>
                <a:sym typeface="Times"/>
              </a:defRPr>
            </a:pPr>
            <a:r>
              <a:t>Interaction/Community/Social Strategies</a:t>
            </a:r>
          </a:p>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4000" b="1">
                <a:solidFill>
                  <a:srgbClr val="000000"/>
                </a:solidFill>
                <a:uFill>
                  <a:solidFill>
                    <a:srgbClr val="000000"/>
                  </a:solidFill>
                </a:uFill>
                <a:latin typeface="Times"/>
                <a:ea typeface="Times"/>
                <a:cs typeface="Times"/>
                <a:sym typeface="Times"/>
              </a:defRPr>
            </a:pPr>
            <a:r>
              <a:t>Individual and Group Accommodations</a:t>
            </a:r>
          </a:p>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4000" b="1">
                <a:solidFill>
                  <a:srgbClr val="000000"/>
                </a:solidFill>
                <a:uFill>
                  <a:solidFill>
                    <a:srgbClr val="000000"/>
                  </a:solidFill>
                </a:uFill>
                <a:latin typeface="Times"/>
                <a:ea typeface="Times"/>
                <a:cs typeface="Times"/>
                <a:sym typeface="Times"/>
              </a:defRPr>
            </a:pPr>
            <a:r>
              <a:t>Communication Systems</a:t>
            </a:r>
          </a:p>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4000" b="1">
                <a:solidFill>
                  <a:srgbClr val="000000"/>
                </a:solidFill>
                <a:uFill>
                  <a:solidFill>
                    <a:srgbClr val="000000"/>
                  </a:solidFill>
                </a:uFill>
                <a:latin typeface="Times"/>
                <a:ea typeface="Times"/>
                <a:cs typeface="Times"/>
                <a:sym typeface="Times"/>
              </a:defRPr>
            </a:pPr>
            <a:endParaRPr/>
          </a:p>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4000" b="1">
                <a:solidFill>
                  <a:srgbClr val="000000"/>
                </a:solidFill>
                <a:uFill>
                  <a:solidFill>
                    <a:srgbClr val="000000"/>
                  </a:solidFill>
                </a:uFill>
                <a:latin typeface="Times"/>
                <a:ea typeface="Times"/>
                <a:cs typeface="Times"/>
                <a:sym typeface="Times"/>
              </a:defRPr>
            </a:pPr>
            <a:r>
              <a:t>Engagement - Collaboration - Co-construction</a:t>
            </a:r>
          </a:p>
        </p:txBody>
      </p:sp>
      <p:sp>
        <p:nvSpPr>
          <p:cNvPr id="189" name="Types of Evidenced Based Enhancement Decision Options"/>
          <p:cNvSpPr txBox="1"/>
          <p:nvPr/>
        </p:nvSpPr>
        <p:spPr>
          <a:xfrm>
            <a:off x="2558022" y="550120"/>
            <a:ext cx="13444579" cy="721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a:solidFill>
                  <a:srgbClr val="000000"/>
                </a:solidFill>
                <a:latin typeface="Times"/>
                <a:ea typeface="Times"/>
                <a:cs typeface="Times"/>
                <a:sym typeface="Times"/>
              </a:defRPr>
            </a:lvl1pPr>
          </a:lstStyle>
          <a:p>
            <a:r>
              <a:rPr sz="4219"/>
              <a:t>Types of Evidenced Based Enhancement Decision Options</a:t>
            </a:r>
          </a:p>
        </p:txBody>
      </p:sp>
    </p:spTree>
    <p:extLst>
      <p:ext uri="{BB962C8B-B14F-4D97-AF65-F5344CB8AC3E}">
        <p14:creationId xmlns:p14="http://schemas.microsoft.com/office/powerpoint/2010/main" val="2518676993"/>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astedGraphic.png" descr="pastedGraphic.png"/>
          <p:cNvPicPr>
            <a:picLocks noChangeAspect="1"/>
          </p:cNvPicPr>
          <p:nvPr/>
        </p:nvPicPr>
        <p:blipFill>
          <a:blip r:embed="rId2"/>
          <a:stretch>
            <a:fillRect/>
          </a:stretch>
        </p:blipFill>
        <p:spPr>
          <a:xfrm>
            <a:off x="3246303" y="317004"/>
            <a:ext cx="7129873" cy="5281387"/>
          </a:xfrm>
          <a:prstGeom prst="rect">
            <a:avLst/>
          </a:prstGeom>
          <a:ln w="12700">
            <a:miter lim="400000"/>
          </a:ln>
        </p:spPr>
      </p:pic>
    </p:spTree>
    <p:extLst>
      <p:ext uri="{BB962C8B-B14F-4D97-AF65-F5344CB8AC3E}">
        <p14:creationId xmlns:p14="http://schemas.microsoft.com/office/powerpoint/2010/main" val="1030899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1.JPG" descr="image1.JPG"/>
          <p:cNvPicPr>
            <a:picLocks noChangeAspect="1"/>
          </p:cNvPicPr>
          <p:nvPr/>
        </p:nvPicPr>
        <p:blipFill>
          <a:blip r:embed="rId2"/>
          <a:stretch>
            <a:fillRect/>
          </a:stretch>
        </p:blipFill>
        <p:spPr>
          <a:xfrm>
            <a:off x="3020464" y="326917"/>
            <a:ext cx="7005904" cy="5429577"/>
          </a:xfrm>
          <a:prstGeom prst="rect">
            <a:avLst/>
          </a:prstGeom>
          <a:ln w="12700">
            <a:miter lim="400000"/>
          </a:ln>
        </p:spPr>
      </p:pic>
    </p:spTree>
    <p:extLst>
      <p:ext uri="{BB962C8B-B14F-4D97-AF65-F5344CB8AC3E}">
        <p14:creationId xmlns:p14="http://schemas.microsoft.com/office/powerpoint/2010/main" val="132511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2.JPG" descr="image2.JPG"/>
          <p:cNvPicPr>
            <a:picLocks noChangeAspect="1"/>
          </p:cNvPicPr>
          <p:nvPr/>
        </p:nvPicPr>
        <p:blipFill>
          <a:blip r:embed="rId2"/>
          <a:stretch>
            <a:fillRect/>
          </a:stretch>
        </p:blipFill>
        <p:spPr>
          <a:xfrm>
            <a:off x="3325880" y="145512"/>
            <a:ext cx="6722035" cy="5629704"/>
          </a:xfrm>
          <a:prstGeom prst="rect">
            <a:avLst/>
          </a:prstGeom>
          <a:ln w="12700">
            <a:miter lim="400000"/>
          </a:ln>
        </p:spPr>
      </p:pic>
    </p:spTree>
    <p:extLst>
      <p:ext uri="{BB962C8B-B14F-4D97-AF65-F5344CB8AC3E}">
        <p14:creationId xmlns:p14="http://schemas.microsoft.com/office/powerpoint/2010/main" val="3941017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10.png" descr="image10.png"/>
          <p:cNvPicPr>
            <a:picLocks noGrp="1" noChangeAspect="1"/>
          </p:cNvPicPr>
          <p:nvPr>
            <p:ph type="pic" idx="13"/>
          </p:nvPr>
        </p:nvPicPr>
        <p:blipFill>
          <a:blip r:embed="rId2"/>
          <a:stretch>
            <a:fillRect/>
          </a:stretch>
        </p:blipFill>
        <p:spPr>
          <a:xfrm>
            <a:off x="6078141" y="428625"/>
            <a:ext cx="4161234" cy="6009680"/>
          </a:xfrm>
          <a:prstGeom prst="rect">
            <a:avLst/>
          </a:prstGeom>
        </p:spPr>
      </p:pic>
      <p:sp>
        <p:nvSpPr>
          <p:cNvPr id="198" name="T…"/>
          <p:cNvSpPr txBox="1">
            <a:spLocks noGrp="1"/>
          </p:cNvSpPr>
          <p:nvPr>
            <p:ph type="title"/>
          </p:nvPr>
        </p:nvSpPr>
        <p:spPr>
          <a:prstGeom prst="rect">
            <a:avLst/>
          </a:prstGeom>
        </p:spPr>
        <p:txBody>
          <a:bodyPr>
            <a:normAutofit fontScale="90000"/>
          </a:bodyPr>
          <a:lstStyle/>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6000" b="1" i="1" u="sng">
                <a:solidFill>
                  <a:srgbClr val="000000"/>
                </a:solidFill>
                <a:uFill>
                  <a:solidFill>
                    <a:srgbClr val="000000"/>
                  </a:solidFill>
                </a:uFill>
                <a:latin typeface="Times"/>
                <a:ea typeface="Times"/>
                <a:cs typeface="Times"/>
                <a:sym typeface="Times"/>
              </a:defRPr>
            </a:pPr>
            <a:r>
              <a:t>T</a:t>
            </a: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6000" b="1" i="1" u="sng">
                <a:solidFill>
                  <a:srgbClr val="000000"/>
                </a:solidFill>
                <a:uFill>
                  <a:solidFill>
                    <a:srgbClr val="000000"/>
                  </a:solidFill>
                </a:uFill>
                <a:latin typeface="Times"/>
                <a:ea typeface="Times"/>
                <a:cs typeface="Times"/>
                <a:sym typeface="Times"/>
              </a:defRPr>
            </a:pPr>
            <a:r>
              <a:t>Teach</a:t>
            </a: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6000" b="1" i="1">
                <a:solidFill>
                  <a:srgbClr val="000000"/>
                </a:solidFill>
                <a:uFill>
                  <a:solidFill>
                    <a:srgbClr val="000000"/>
                  </a:solidFill>
                </a:uFill>
                <a:latin typeface="Times"/>
                <a:ea typeface="Times"/>
                <a:cs typeface="Times"/>
                <a:sym typeface="Times"/>
              </a:defRPr>
            </a:pPr>
            <a:r>
              <a:t>Strategically</a:t>
            </a:r>
          </a:p>
        </p:txBody>
      </p:sp>
      <p:sp>
        <p:nvSpPr>
          <p:cNvPr id="199" name="The Cue-Do-Review process is the basis for the use of an intentional, generative, collaborative, co-constructed pedagogy that should evolve beyond the use of enhancements to virtually all forms of instructional practices."/>
          <p:cNvSpPr txBox="1">
            <a:spLocks noGrp="1"/>
          </p:cNvSpPr>
          <p:nvPr>
            <p:ph type="body" sz="quarter" idx="1"/>
          </p:nvPr>
        </p:nvSpPr>
        <p:spPr>
          <a:prstGeom prst="rect">
            <a:avLst/>
          </a:prstGeom>
        </p:spPr>
        <p:txBody>
          <a:bodyPr>
            <a:normAutofit fontScale="92500" lnSpcReduction="20000"/>
          </a:bodyPr>
          <a:lstStyle>
            <a:lvl1pPr algn="l" defTabSz="233172">
              <a:lnSpc>
                <a:spcPct val="100000"/>
              </a:lnSpc>
              <a:tabLst>
                <a:tab pos="177800" algn="l"/>
                <a:tab pos="355600" algn="l"/>
                <a:tab pos="533400" algn="l"/>
                <a:tab pos="723900" algn="l"/>
                <a:tab pos="901700" algn="l"/>
                <a:tab pos="1079500" algn="l"/>
                <a:tab pos="1257300" algn="l"/>
                <a:tab pos="1447800" algn="l"/>
                <a:tab pos="1625600" algn="l"/>
                <a:tab pos="1803400" algn="l"/>
                <a:tab pos="1993900" algn="l"/>
                <a:tab pos="2171700" algn="l"/>
              </a:tabLst>
              <a:defRPr sz="3000" b="1">
                <a:solidFill>
                  <a:srgbClr val="000000"/>
                </a:solidFill>
                <a:latin typeface="Times"/>
                <a:ea typeface="Times"/>
                <a:cs typeface="Times"/>
                <a:sym typeface="Times"/>
              </a:defRPr>
            </a:lvl1pPr>
          </a:lstStyle>
          <a:p>
            <a:r>
              <a:t>The Cue-Do-Review process is the basis for the use of an intentional, generative, collaborative, co-constructed pedagogy that should evolve beyond the use of enhancements to virtually all forms of instructional practices.  </a:t>
            </a:r>
          </a:p>
        </p:txBody>
      </p:sp>
    </p:spTree>
    <p:extLst>
      <p:ext uri="{BB962C8B-B14F-4D97-AF65-F5344CB8AC3E}">
        <p14:creationId xmlns:p14="http://schemas.microsoft.com/office/powerpoint/2010/main" val="293703624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mage11.png" descr="image11.png"/>
          <p:cNvPicPr>
            <a:picLocks noChangeAspect="1"/>
          </p:cNvPicPr>
          <p:nvPr/>
        </p:nvPicPr>
        <p:blipFill>
          <a:blip r:embed="rId2"/>
          <a:stretch>
            <a:fillRect/>
          </a:stretch>
        </p:blipFill>
        <p:spPr>
          <a:xfrm>
            <a:off x="3604617" y="1076028"/>
            <a:ext cx="4982766" cy="4705945"/>
          </a:xfrm>
          <a:prstGeom prst="rect">
            <a:avLst/>
          </a:prstGeom>
          <a:ln w="12700">
            <a:miter lim="400000"/>
          </a:ln>
        </p:spPr>
      </p:pic>
    </p:spTree>
    <p:extLst>
      <p:ext uri="{BB962C8B-B14F-4D97-AF65-F5344CB8AC3E}">
        <p14:creationId xmlns:p14="http://schemas.microsoft.com/office/powerpoint/2010/main" val="42407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CD46-DBF2-E64D-9984-811B3408CE74}"/>
              </a:ext>
            </a:extLst>
          </p:cNvPr>
          <p:cNvSpPr>
            <a:spLocks noGrp="1"/>
          </p:cNvSpPr>
          <p:nvPr>
            <p:ph type="title"/>
          </p:nvPr>
        </p:nvSpPr>
        <p:spPr/>
        <p:txBody>
          <a:bodyPr>
            <a:normAutofit fontScale="90000"/>
          </a:bodyPr>
          <a:lstStyle/>
          <a:p>
            <a:r>
              <a:rPr lang="en-US" b="1" dirty="0"/>
              <a:t>A study on the use of Cue-Do-Review in university courses to increase student learning</a:t>
            </a:r>
          </a:p>
        </p:txBody>
      </p:sp>
      <p:sp>
        <p:nvSpPr>
          <p:cNvPr id="3" name="Content Placeholder 2">
            <a:extLst>
              <a:ext uri="{FF2B5EF4-FFF2-40B4-BE49-F238E27FC236}">
                <a16:creationId xmlns:a16="http://schemas.microsoft.com/office/drawing/2014/main" id="{E8D07723-6973-A547-9845-EE9FD9D171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533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17.jpeg" descr="image17.jpeg"/>
          <p:cNvPicPr>
            <a:picLocks noChangeAspect="1"/>
          </p:cNvPicPr>
          <p:nvPr/>
        </p:nvPicPr>
        <p:blipFill>
          <a:blip r:embed="rId2"/>
          <a:stretch>
            <a:fillRect/>
          </a:stretch>
        </p:blipFill>
        <p:spPr>
          <a:xfrm>
            <a:off x="4187898" y="881585"/>
            <a:ext cx="3917464" cy="5230017"/>
          </a:xfrm>
          <a:prstGeom prst="rect">
            <a:avLst/>
          </a:prstGeom>
          <a:ln w="12700">
            <a:miter lim="400000"/>
          </a:ln>
        </p:spPr>
      </p:pic>
    </p:spTree>
    <p:extLst>
      <p:ext uri="{BB962C8B-B14F-4D97-AF65-F5344CB8AC3E}">
        <p14:creationId xmlns:p14="http://schemas.microsoft.com/office/powerpoint/2010/main" val="3422833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E…"/>
          <p:cNvSpPr txBox="1">
            <a:spLocks noGrp="1"/>
          </p:cNvSpPr>
          <p:nvPr>
            <p:ph type="title"/>
          </p:nvPr>
        </p:nvSpPr>
        <p:spPr>
          <a:xfrm>
            <a:off x="1979414" y="1192114"/>
            <a:ext cx="3937992" cy="1850818"/>
          </a:xfrm>
          <a:prstGeom prst="rect">
            <a:avLst/>
          </a:prstGeom>
        </p:spPr>
        <p:txBody>
          <a:bodyPr>
            <a:normAutofit fontScale="90000"/>
          </a:bodyPr>
          <a:lstStyle/>
          <a:p>
            <a:pPr defTabSz="295740">
              <a:tabLst>
                <a:tab pos="223234" algn="l"/>
                <a:tab pos="455398" algn="l"/>
                <a:tab pos="687561" algn="l"/>
                <a:tab pos="919725" algn="l"/>
                <a:tab pos="1142959" algn="l"/>
                <a:tab pos="1375123" algn="l"/>
                <a:tab pos="1607287" algn="l"/>
                <a:tab pos="1839450" algn="l"/>
                <a:tab pos="2062684" algn="l"/>
                <a:tab pos="2294848" algn="l"/>
                <a:tab pos="2527012" algn="l"/>
                <a:tab pos="2759175" algn="l"/>
              </a:tabLst>
              <a:defRPr sz="5500" b="1" i="1" u="sng">
                <a:solidFill>
                  <a:srgbClr val="000000"/>
                </a:solidFill>
                <a:uFill>
                  <a:solidFill>
                    <a:srgbClr val="000000"/>
                  </a:solidFill>
                </a:uFill>
                <a:latin typeface="Times"/>
                <a:ea typeface="Times"/>
                <a:cs typeface="Times"/>
                <a:sym typeface="Times"/>
              </a:defRPr>
            </a:pPr>
            <a:r>
              <a:t>E</a:t>
            </a:r>
          </a:p>
          <a:p>
            <a:pPr defTabSz="295740">
              <a:tabLst>
                <a:tab pos="223234" algn="l"/>
                <a:tab pos="455398" algn="l"/>
                <a:tab pos="687561" algn="l"/>
                <a:tab pos="919725" algn="l"/>
                <a:tab pos="1142959" algn="l"/>
                <a:tab pos="1375123" algn="l"/>
                <a:tab pos="1607287" algn="l"/>
                <a:tab pos="1839450" algn="l"/>
                <a:tab pos="2062684" algn="l"/>
                <a:tab pos="2294848" algn="l"/>
                <a:tab pos="2527012" algn="l"/>
                <a:tab pos="2759175" algn="l"/>
              </a:tabLst>
              <a:defRPr sz="5500" b="1" i="1" u="sng">
                <a:solidFill>
                  <a:srgbClr val="000000"/>
                </a:solidFill>
                <a:uFill>
                  <a:solidFill>
                    <a:srgbClr val="000000"/>
                  </a:solidFill>
                </a:uFill>
                <a:latin typeface="Times"/>
                <a:ea typeface="Times"/>
                <a:cs typeface="Times"/>
                <a:sym typeface="Times"/>
              </a:defRPr>
            </a:pPr>
            <a:r>
              <a:t>Evaluate</a:t>
            </a:r>
            <a:r>
              <a:rPr u="none"/>
              <a:t> Learning</a:t>
            </a:r>
          </a:p>
        </p:txBody>
      </p:sp>
      <p:sp>
        <p:nvSpPr>
          <p:cNvPr id="206" name="Evaluation is daily and occurs upon classroom entry, during class, and upon classroom exit. Course, unit, and lesson assignments should be viewed as formative assessments leading to and supporting demonstration of content fluency and an overall strategic approach to learning on summative measures."/>
          <p:cNvSpPr txBox="1">
            <a:spLocks noGrp="1"/>
          </p:cNvSpPr>
          <p:nvPr>
            <p:ph type="body" sz="half" idx="1"/>
          </p:nvPr>
        </p:nvSpPr>
        <p:spPr>
          <a:xfrm>
            <a:off x="1979414" y="2901834"/>
            <a:ext cx="3937992" cy="3424851"/>
          </a:xfrm>
          <a:prstGeom prst="rect">
            <a:avLst/>
          </a:prstGeom>
        </p:spPr>
        <p:txBody>
          <a:bodyPr>
            <a:normAutofit fontScale="77500" lnSpcReduction="20000"/>
          </a:bodyPr>
          <a:lstStyle>
            <a:lvl1pPr algn="l" defTabSz="228600">
              <a:lnSpc>
                <a:spcPct val="10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3000" i="0">
                <a:solidFill>
                  <a:srgbClr val="000000"/>
                </a:solidFill>
                <a:latin typeface="Times"/>
                <a:ea typeface="Times"/>
                <a:cs typeface="Times"/>
                <a:sym typeface="Times"/>
              </a:defRPr>
            </a:lvl1pPr>
          </a:lstStyle>
          <a:p>
            <a:r>
              <a:t>Evaluation is daily and occurs upon classroom entry, during class, and upon classroom exit. Course, unit, and lesson assignments should be viewed as formative assessments leading to and supporting demonstration of content fluency and an overall strategic approach to learning on summative measures. </a:t>
            </a:r>
          </a:p>
        </p:txBody>
      </p:sp>
      <p:pic>
        <p:nvPicPr>
          <p:cNvPr id="207" name="image18.jpeg" descr="image18.jpeg"/>
          <p:cNvPicPr>
            <a:picLocks noChangeAspect="1"/>
          </p:cNvPicPr>
          <p:nvPr/>
        </p:nvPicPr>
        <p:blipFill>
          <a:blip r:embed="rId2"/>
          <a:stretch>
            <a:fillRect/>
          </a:stretch>
        </p:blipFill>
        <p:spPr>
          <a:xfrm>
            <a:off x="5962852" y="384173"/>
            <a:ext cx="4444127" cy="5650071"/>
          </a:xfrm>
          <a:prstGeom prst="rect">
            <a:avLst/>
          </a:prstGeom>
          <a:ln w="12700">
            <a:miter lim="400000"/>
          </a:ln>
        </p:spPr>
      </p:pic>
    </p:spTree>
    <p:extLst>
      <p:ext uri="{BB962C8B-B14F-4D97-AF65-F5344CB8AC3E}">
        <p14:creationId xmlns:p14="http://schemas.microsoft.com/office/powerpoint/2010/main" val="41328448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age19.jpeg" descr="image19.jpeg"/>
          <p:cNvPicPr>
            <a:picLocks noChangeAspect="1"/>
          </p:cNvPicPr>
          <p:nvPr/>
        </p:nvPicPr>
        <p:blipFill>
          <a:blip r:embed="rId2"/>
          <a:stretch>
            <a:fillRect/>
          </a:stretch>
        </p:blipFill>
        <p:spPr>
          <a:xfrm>
            <a:off x="3016588" y="2408320"/>
            <a:ext cx="6158824" cy="1885665"/>
          </a:xfrm>
          <a:prstGeom prst="rect">
            <a:avLst/>
          </a:prstGeom>
          <a:ln w="12700">
            <a:miter lim="400000"/>
          </a:ln>
        </p:spPr>
      </p:pic>
    </p:spTree>
    <p:extLst>
      <p:ext uri="{BB962C8B-B14F-4D97-AF65-F5344CB8AC3E}">
        <p14:creationId xmlns:p14="http://schemas.microsoft.com/office/powerpoint/2010/main" val="2191901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Unit Map assignments.tiff" descr="Unit Map assignments.tiff"/>
          <p:cNvPicPr>
            <a:picLocks noChangeAspect="1"/>
          </p:cNvPicPr>
          <p:nvPr/>
        </p:nvPicPr>
        <p:blipFill>
          <a:blip r:embed="rId2"/>
          <a:stretch>
            <a:fillRect/>
          </a:stretch>
        </p:blipFill>
        <p:spPr>
          <a:xfrm>
            <a:off x="3059176" y="109663"/>
            <a:ext cx="5797654" cy="6436993"/>
          </a:xfrm>
          <a:prstGeom prst="rect">
            <a:avLst/>
          </a:prstGeom>
          <a:ln w="12700">
            <a:miter lim="400000"/>
          </a:ln>
        </p:spPr>
      </p:pic>
    </p:spTree>
    <p:extLst>
      <p:ext uri="{BB962C8B-B14F-4D97-AF65-F5344CB8AC3E}">
        <p14:creationId xmlns:p14="http://schemas.microsoft.com/office/powerpoint/2010/main" val="27603732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
          <p:cNvSpPr txBox="1">
            <a:spLocks noGrp="1"/>
          </p:cNvSpPr>
          <p:nvPr>
            <p:ph type="title"/>
          </p:nvPr>
        </p:nvSpPr>
        <p:spPr>
          <a:xfrm>
            <a:off x="2050852" y="491133"/>
            <a:ext cx="3937992" cy="2455664"/>
          </a:xfrm>
          <a:prstGeom prst="rect">
            <a:avLst/>
          </a:prstGeom>
        </p:spPr>
        <p:txBody>
          <a:bodyPr>
            <a:normAutofit fontScale="90000"/>
          </a:bodyPr>
          <a:lstStyle/>
          <a:p>
            <a:pPr defTabSz="237877">
              <a:tabLst>
                <a:tab pos="178587" algn="l"/>
                <a:tab pos="366104" algn="l"/>
                <a:tab pos="553621" algn="l"/>
                <a:tab pos="732208" algn="l"/>
                <a:tab pos="919725" algn="l"/>
                <a:tab pos="1107242" algn="l"/>
                <a:tab pos="1294759" algn="l"/>
                <a:tab pos="1473346" algn="l"/>
                <a:tab pos="1660863" algn="l"/>
                <a:tab pos="1848380" algn="l"/>
                <a:tab pos="2026967" algn="l"/>
                <a:tab pos="2214484" algn="l"/>
              </a:tabLst>
              <a:defRPr sz="4400" b="1" i="1" u="sng">
                <a:solidFill>
                  <a:srgbClr val="000000"/>
                </a:solidFill>
                <a:uFill>
                  <a:solidFill>
                    <a:srgbClr val="000000"/>
                  </a:solidFill>
                </a:uFill>
                <a:latin typeface="Times"/>
                <a:ea typeface="Times"/>
                <a:cs typeface="Times"/>
                <a:sym typeface="Times"/>
              </a:defRPr>
            </a:pPr>
            <a:r>
              <a:t>R</a:t>
            </a:r>
          </a:p>
          <a:p>
            <a:pPr defTabSz="237877">
              <a:tabLst>
                <a:tab pos="178587" algn="l"/>
                <a:tab pos="366104" algn="l"/>
                <a:tab pos="553621" algn="l"/>
                <a:tab pos="732208" algn="l"/>
                <a:tab pos="919725" algn="l"/>
                <a:tab pos="1107242" algn="l"/>
                <a:tab pos="1294759" algn="l"/>
                <a:tab pos="1473346" algn="l"/>
                <a:tab pos="1660863" algn="l"/>
                <a:tab pos="1848380" algn="l"/>
                <a:tab pos="2026967" algn="l"/>
                <a:tab pos="2214484" algn="l"/>
              </a:tabLst>
              <a:defRPr sz="4400" b="1" u="sng">
                <a:solidFill>
                  <a:srgbClr val="000000"/>
                </a:solidFill>
                <a:uFill>
                  <a:solidFill>
                    <a:srgbClr val="000000"/>
                  </a:solidFill>
                </a:uFill>
                <a:latin typeface="Times"/>
                <a:ea typeface="Times"/>
                <a:cs typeface="Times"/>
                <a:sym typeface="Times"/>
              </a:defRPr>
            </a:pPr>
            <a:r>
              <a:t>Revisit</a:t>
            </a:r>
            <a:r>
              <a:rPr u="none"/>
              <a:t> learning outcomes and critical questions</a:t>
            </a:r>
          </a:p>
        </p:txBody>
      </p:sp>
      <p:sp>
        <p:nvSpPr>
          <p:cNvPr id="214" name="If student learning and performance on summative measures are not aligned with formative measures and the targeted critical questions, then teaching decisions and actions must be reevaluated."/>
          <p:cNvSpPr txBox="1">
            <a:spLocks noGrp="1"/>
          </p:cNvSpPr>
          <p:nvPr>
            <p:ph type="body" sz="quarter" idx="1"/>
          </p:nvPr>
        </p:nvSpPr>
        <p:spPr>
          <a:prstGeom prst="rect">
            <a:avLst/>
          </a:prstGeom>
        </p:spPr>
        <p:txBody>
          <a:bodyPr/>
          <a:lstStyle>
            <a:lvl1pPr algn="l" defTabSz="246888">
              <a:lnSpc>
                <a:spcPct val="100000"/>
              </a:lnSpc>
              <a:tabLst>
                <a:tab pos="190500" algn="l"/>
                <a:tab pos="381000" algn="l"/>
                <a:tab pos="571500" algn="l"/>
                <a:tab pos="762000" algn="l"/>
                <a:tab pos="952500" algn="l"/>
                <a:tab pos="1143000" algn="l"/>
                <a:tab pos="1333500" algn="l"/>
                <a:tab pos="1524000" algn="l"/>
                <a:tab pos="1727200" algn="l"/>
                <a:tab pos="1917700" algn="l"/>
                <a:tab pos="2108200" algn="l"/>
                <a:tab pos="2298700" algn="l"/>
              </a:tabLst>
              <a:defRPr i="0">
                <a:solidFill>
                  <a:srgbClr val="000000"/>
                </a:solidFill>
                <a:latin typeface="Times"/>
                <a:ea typeface="Times"/>
                <a:cs typeface="Times"/>
                <a:sym typeface="Times"/>
              </a:defRPr>
            </a:lvl1pPr>
          </a:lstStyle>
          <a:p>
            <a:r>
              <a:t>If student learning and performance on summative measures are not aligned with formative measures and the targeted critical questions, then teaching decisions and actions must be reevaluated.</a:t>
            </a:r>
          </a:p>
        </p:txBody>
      </p:sp>
      <p:pic>
        <p:nvPicPr>
          <p:cNvPr id="215" name="image20.jpeg" descr="image20.jpeg"/>
          <p:cNvPicPr>
            <a:picLocks noChangeAspect="1"/>
          </p:cNvPicPr>
          <p:nvPr/>
        </p:nvPicPr>
        <p:blipFill>
          <a:blip r:embed="rId2"/>
          <a:stretch>
            <a:fillRect/>
          </a:stretch>
        </p:blipFill>
        <p:spPr>
          <a:xfrm>
            <a:off x="6694289" y="2620863"/>
            <a:ext cx="2928938" cy="1375172"/>
          </a:xfrm>
          <a:prstGeom prst="rect">
            <a:avLst/>
          </a:prstGeom>
          <a:ln w="12700">
            <a:miter lim="400000"/>
          </a:ln>
        </p:spPr>
      </p:pic>
    </p:spTree>
    <p:extLst>
      <p:ext uri="{BB962C8B-B14F-4D97-AF65-F5344CB8AC3E}">
        <p14:creationId xmlns:p14="http://schemas.microsoft.com/office/powerpoint/2010/main" val="230841664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21.jpeg" descr="image21.jpeg"/>
          <p:cNvPicPr>
            <a:picLocks noChangeAspect="1"/>
          </p:cNvPicPr>
          <p:nvPr/>
        </p:nvPicPr>
        <p:blipFill>
          <a:blip r:embed="rId2"/>
          <a:stretch>
            <a:fillRect/>
          </a:stretch>
        </p:blipFill>
        <p:spPr>
          <a:xfrm>
            <a:off x="2667000" y="261897"/>
            <a:ext cx="6456491" cy="6456491"/>
          </a:xfrm>
          <a:prstGeom prst="rect">
            <a:avLst/>
          </a:prstGeom>
          <a:ln w="12700">
            <a:miter lim="400000"/>
          </a:ln>
        </p:spPr>
      </p:pic>
    </p:spTree>
    <p:extLst>
      <p:ext uri="{BB962C8B-B14F-4D97-AF65-F5344CB8AC3E}">
        <p14:creationId xmlns:p14="http://schemas.microsoft.com/office/powerpoint/2010/main" val="800706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22.jpeg" descr="image22.jpeg"/>
          <p:cNvPicPr>
            <a:picLocks noChangeAspect="1"/>
          </p:cNvPicPr>
          <p:nvPr/>
        </p:nvPicPr>
        <p:blipFill>
          <a:blip r:embed="rId2"/>
          <a:stretch>
            <a:fillRect/>
          </a:stretch>
        </p:blipFill>
        <p:spPr>
          <a:xfrm>
            <a:off x="4310063" y="2129730"/>
            <a:ext cx="3571875" cy="3643313"/>
          </a:xfrm>
          <a:prstGeom prst="rect">
            <a:avLst/>
          </a:prstGeom>
          <a:ln w="12700">
            <a:miter lim="400000"/>
          </a:ln>
        </p:spPr>
      </p:pic>
    </p:spTree>
    <p:extLst>
      <p:ext uri="{BB962C8B-B14F-4D97-AF65-F5344CB8AC3E}">
        <p14:creationId xmlns:p14="http://schemas.microsoft.com/office/powerpoint/2010/main" val="4184519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stretch>
            <a:fillRect/>
          </a:stretch>
        </p:blipFill>
        <p:spPr>
          <a:xfrm>
            <a:off x="2805350" y="598656"/>
            <a:ext cx="5427058" cy="4312672"/>
          </a:xfrm>
          <a:prstGeom prst="rect">
            <a:avLst/>
          </a:prstGeom>
          <a:ln w="12700">
            <a:miter lim="400000"/>
          </a:ln>
        </p:spPr>
      </p:pic>
    </p:spTree>
    <p:extLst>
      <p:ext uri="{BB962C8B-B14F-4D97-AF65-F5344CB8AC3E}">
        <p14:creationId xmlns:p14="http://schemas.microsoft.com/office/powerpoint/2010/main" val="15643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31B3-9E8F-184B-BBDE-BA3D3C59FE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281826-342E-EA41-B753-78E08731A66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7429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6CB5-1D22-2F4A-9D74-D44FC977E0FC}"/>
              </a:ext>
            </a:extLst>
          </p:cNvPr>
          <p:cNvSpPr>
            <a:spLocks noGrp="1"/>
          </p:cNvSpPr>
          <p:nvPr>
            <p:ph type="title"/>
          </p:nvPr>
        </p:nvSpPr>
        <p:spPr/>
        <p:txBody>
          <a:bodyPr>
            <a:normAutofit/>
          </a:bodyPr>
          <a:lstStyle/>
          <a:p>
            <a:br>
              <a:rPr lang="en-US" dirty="0"/>
            </a:br>
            <a:endParaRPr lang="en-US" dirty="0"/>
          </a:p>
        </p:txBody>
      </p:sp>
      <p:sp>
        <p:nvSpPr>
          <p:cNvPr id="3" name="Content Placeholder 2">
            <a:extLst>
              <a:ext uri="{FF2B5EF4-FFF2-40B4-BE49-F238E27FC236}">
                <a16:creationId xmlns:a16="http://schemas.microsoft.com/office/drawing/2014/main" id="{E2F4A9E8-BEA2-934E-8C5C-59A48EC725EF}"/>
              </a:ext>
            </a:extLst>
          </p:cNvPr>
          <p:cNvSpPr>
            <a:spLocks noGrp="1"/>
          </p:cNvSpPr>
          <p:nvPr>
            <p:ph idx="1"/>
          </p:nvPr>
        </p:nvSpPr>
        <p:spPr/>
        <p:txBody>
          <a:bodyPr/>
          <a:lstStyle/>
          <a:p>
            <a:r>
              <a:rPr lang="en-US" dirty="0"/>
              <a:t>How have key instructional elements in SIM evolved? </a:t>
            </a:r>
          </a:p>
          <a:p>
            <a:r>
              <a:rPr lang="en-US" dirty="0"/>
              <a:t>How they align with standards and the emphasis on collaboration and highly engaged learning. </a:t>
            </a:r>
          </a:p>
          <a:p>
            <a:endParaRPr lang="en-US" dirty="0"/>
          </a:p>
        </p:txBody>
      </p:sp>
    </p:spTree>
    <p:extLst>
      <p:ext uri="{BB962C8B-B14F-4D97-AF65-F5344CB8AC3E}">
        <p14:creationId xmlns:p14="http://schemas.microsoft.com/office/powerpoint/2010/main" val="415721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Cue Do Review</a:t>
            </a:r>
          </a:p>
        </p:txBody>
      </p:sp>
      <p:sp>
        <p:nvSpPr>
          <p:cNvPr id="3" name="Subtitle 2"/>
          <p:cNvSpPr>
            <a:spLocks noGrp="1"/>
          </p:cNvSpPr>
          <p:nvPr>
            <p:ph type="subTitle" idx="1"/>
          </p:nvPr>
        </p:nvSpPr>
        <p:spPr/>
        <p:txBody>
          <a:bodyPr/>
          <a:lstStyle/>
          <a:p>
            <a:r>
              <a:rPr lang="en-US" dirty="0"/>
              <a:t>Patty Kohler-Evans, Morgan Bullard, </a:t>
            </a:r>
            <a:r>
              <a:rPr lang="en-US" dirty="0" err="1"/>
              <a:t>Chayla</a:t>
            </a:r>
            <a:r>
              <a:rPr lang="en-US" dirty="0"/>
              <a:t> Rutledge</a:t>
            </a:r>
          </a:p>
        </p:txBody>
      </p:sp>
    </p:spTree>
    <p:extLst>
      <p:ext uri="{BB962C8B-B14F-4D97-AF65-F5344CB8AC3E}">
        <p14:creationId xmlns:p14="http://schemas.microsoft.com/office/powerpoint/2010/main" val="75569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2005</Words>
  <Application>Microsoft Macintosh PowerPoint</Application>
  <PresentationFormat>Widescreen</PresentationFormat>
  <Paragraphs>256</Paragraphs>
  <Slides>67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Calibri</vt:lpstr>
      <vt:lpstr>Calibri Light</vt:lpstr>
      <vt:lpstr>Hoefler Text</vt:lpstr>
      <vt:lpstr>Palatino</vt:lpstr>
      <vt:lpstr>Times</vt:lpstr>
      <vt:lpstr>Times New Roman</vt:lpstr>
      <vt:lpstr>Wingdings 3</vt:lpstr>
      <vt:lpstr>Office Theme</vt:lpstr>
      <vt:lpstr>SMARTER</vt:lpstr>
      <vt:lpstr>Purpose </vt:lpstr>
      <vt:lpstr>  How have key instructional elements in SIM evolved?   </vt:lpstr>
      <vt:lpstr> How they align with standards and the emphasis on collaboration and highly engaged learning.</vt:lpstr>
      <vt:lpstr>How have SIM Professional Developers shaped Cue-Do Review </vt:lpstr>
      <vt:lpstr>A study on the use of Cue-Do-Review in university courses to increase student learning</vt:lpstr>
      <vt:lpstr>PowerPoint Presentation</vt:lpstr>
      <vt:lpstr> </vt:lpstr>
      <vt:lpstr>Cue Do Review</vt:lpstr>
      <vt:lpstr>Resources</vt:lpstr>
      <vt:lpstr>Content for Presentation</vt:lpstr>
      <vt:lpstr>Purpose of Study</vt:lpstr>
      <vt:lpstr>Cue Do Review Sequence</vt:lpstr>
      <vt:lpstr>Results of Student Perceptions Before and After Cue-Do-Review</vt:lpstr>
      <vt:lpstr>Results of Teaching Assistant Perceptions Before and After Cue-Do-Review</vt:lpstr>
      <vt:lpstr>Overall Conclusions </vt:lpstr>
      <vt:lpstr>Cue</vt:lpstr>
      <vt:lpstr>Do</vt:lpstr>
      <vt:lpstr>Review</vt:lpstr>
      <vt:lpstr>Processing Time</vt:lpstr>
      <vt:lpstr>Wrap-Up and Questions</vt:lpstr>
      <vt:lpstr>Cue Do Review</vt:lpstr>
      <vt:lpstr>Content for Presentation</vt:lpstr>
      <vt:lpstr>Purpose of Study</vt:lpstr>
      <vt:lpstr>Cue Do Review Sequence</vt:lpstr>
      <vt:lpstr>Results of Student Perceptions Before and After Cue-Do-Review</vt:lpstr>
      <vt:lpstr>Results of Teaching Assistant Perceptions Before and After Cue-Do-Review</vt:lpstr>
      <vt:lpstr>Overall Conclusions </vt:lpstr>
      <vt:lpstr>Cue</vt:lpstr>
      <vt:lpstr>Do</vt:lpstr>
      <vt:lpstr>Review</vt:lpstr>
      <vt:lpstr>Processing Time</vt:lpstr>
      <vt:lpstr>Wrap-Up and Questions</vt:lpstr>
      <vt:lpstr>A SMARTER Presentation </vt:lpstr>
      <vt:lpstr>PowerPoint Presentation</vt:lpstr>
      <vt:lpstr>The SMARTER Instructional Cycle is about …</vt:lpstr>
      <vt:lpstr>SMARTER: Reflaction </vt:lpstr>
      <vt:lpstr>PowerPoint Presentation</vt:lpstr>
      <vt:lpstr>S Shape the critical questions.</vt:lpstr>
      <vt:lpstr>PowerPoint Presentation</vt:lpstr>
      <vt:lpstr>PowerPoint Presentation</vt:lpstr>
      <vt:lpstr>PowerPoint Presentation</vt:lpstr>
      <vt:lpstr>M Map the critical content and relationships</vt:lpstr>
      <vt:lpstr>PowerPoint Presentation</vt:lpstr>
      <vt:lpstr>PowerPoint Presentation</vt:lpstr>
      <vt:lpstr>PowerPoint Presentation</vt:lpstr>
      <vt:lpstr>PowerPoint Presentation</vt:lpstr>
      <vt:lpstr>PowerPoint Presentation</vt:lpstr>
      <vt:lpstr>PowerPoint Presentation</vt:lpstr>
      <vt:lpstr>A Analyze how learning of critical content might be difficult, made apparent, and measured.</vt:lpstr>
      <vt:lpstr>PowerPoint Presentation</vt:lpstr>
      <vt:lpstr>PowerPoint Presentation</vt:lpstr>
      <vt:lpstr>R Reach instructional enhancement decisions</vt:lpstr>
      <vt:lpstr>PowerPoint Presentation</vt:lpstr>
      <vt:lpstr>PowerPoint Presentation</vt:lpstr>
      <vt:lpstr>PowerPoint Presentation</vt:lpstr>
      <vt:lpstr>PowerPoint Presentation</vt:lpstr>
      <vt:lpstr>T Teach Strategically</vt:lpstr>
      <vt:lpstr>PowerPoint Presentation</vt:lpstr>
      <vt:lpstr>PowerPoint Presentation</vt:lpstr>
      <vt:lpstr>E Evaluate Learning</vt:lpstr>
      <vt:lpstr>PowerPoint Presentation</vt:lpstr>
      <vt:lpstr>PowerPoint Presentation</vt:lpstr>
      <vt:lpstr>R Revisit learning outcomes and critical questions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dc:title>
  <dc:creator>Blanchard Keith Ben-Hanania Lenz</dc:creator>
  <cp:lastModifiedBy>Blanchard Keith Ben-Hanania Lenz</cp:lastModifiedBy>
  <cp:revision>5</cp:revision>
  <dcterms:created xsi:type="dcterms:W3CDTF">2019-07-16T15:15:41Z</dcterms:created>
  <dcterms:modified xsi:type="dcterms:W3CDTF">2019-07-16T15:56:20Z</dcterms:modified>
</cp:coreProperties>
</file>