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9ECAA9-A071-4D1D-8C71-D67B13164D32}" type="datetimeFigureOut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ECAA9-A071-4D1D-8C71-D67B13164D32}" type="datetimeFigureOut">
              <a:rPr lang="en-US" smtClean="0"/>
              <a:pPr/>
              <a:t>6/1/2011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085DC-43AC-478E-A059-9CABA910C5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3067050" y="498475"/>
            <a:ext cx="3052763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</a:rPr>
              <a:t>Question Exploration Guide</a:t>
            </a:r>
            <a:endParaRPr lang="en-US" dirty="0"/>
          </a:p>
        </p:txBody>
      </p:sp>
      <p:sp>
        <p:nvSpPr>
          <p:cNvPr id="15363" name="Rectangle 12"/>
          <p:cNvSpPr>
            <a:spLocks noChangeArrowheads="1"/>
          </p:cNvSpPr>
          <p:nvPr/>
        </p:nvSpPr>
        <p:spPr bwMode="auto">
          <a:xfrm>
            <a:off x="1397000" y="595313"/>
            <a:ext cx="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en-US" sz="2400" dirty="0"/>
          </a:p>
        </p:txBody>
      </p:sp>
      <p:sp>
        <p:nvSpPr>
          <p:cNvPr id="15364" name="Rectangle 113"/>
          <p:cNvSpPr>
            <a:spLocks noChangeArrowheads="1"/>
          </p:cNvSpPr>
          <p:nvPr/>
        </p:nvSpPr>
        <p:spPr bwMode="auto">
          <a:xfrm>
            <a:off x="600075" y="6237288"/>
            <a:ext cx="153828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Bulgren</a:t>
            </a:r>
            <a:r>
              <a:rPr lang="en-US" dirty="0">
                <a:solidFill>
                  <a:srgbClr val="000000"/>
                </a:solidFill>
              </a:rPr>
              <a:t> KU-CRL 2/01</a:t>
            </a:r>
          </a:p>
        </p:txBody>
      </p:sp>
      <p:grpSp>
        <p:nvGrpSpPr>
          <p:cNvPr id="2" name="Group 154"/>
          <p:cNvGrpSpPr>
            <a:grpSpLocks/>
          </p:cNvGrpSpPr>
          <p:nvPr/>
        </p:nvGrpSpPr>
        <p:grpSpPr bwMode="auto">
          <a:xfrm>
            <a:off x="6592888" y="1146175"/>
            <a:ext cx="1643062" cy="554038"/>
            <a:chOff x="3503" y="388"/>
            <a:chExt cx="1248" cy="469"/>
          </a:xfrm>
        </p:grpSpPr>
        <p:sp>
          <p:nvSpPr>
            <p:cNvPr id="15423" name="Rectangle 26"/>
            <p:cNvSpPr>
              <a:spLocks noChangeArrowheads="1"/>
            </p:cNvSpPr>
            <p:nvPr/>
          </p:nvSpPr>
          <p:spPr bwMode="auto">
            <a:xfrm>
              <a:off x="3503" y="388"/>
              <a:ext cx="243" cy="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100" b="1" dirty="0">
                  <a:solidFill>
                    <a:srgbClr val="000000"/>
                  </a:solidFill>
                </a:rPr>
                <a:t>Date:</a:t>
              </a:r>
              <a:r>
                <a:rPr lang="en-US" b="1" dirty="0">
                  <a:solidFill>
                    <a:srgbClr val="000000"/>
                  </a:solidFill>
                </a:rPr>
                <a:t>   </a:t>
              </a:r>
              <a:endParaRPr lang="en-US" sz="2400" dirty="0"/>
            </a:p>
          </p:txBody>
        </p:sp>
        <p:sp>
          <p:nvSpPr>
            <p:cNvPr id="15424" name="Line 40"/>
            <p:cNvSpPr>
              <a:spLocks noChangeShapeType="1"/>
            </p:cNvSpPr>
            <p:nvPr/>
          </p:nvSpPr>
          <p:spPr bwMode="auto">
            <a:xfrm>
              <a:off x="3718" y="452"/>
              <a:ext cx="10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3" name="Group 155"/>
          <p:cNvGrpSpPr>
            <a:grpSpLocks/>
          </p:cNvGrpSpPr>
          <p:nvPr/>
        </p:nvGrpSpPr>
        <p:grpSpPr bwMode="auto">
          <a:xfrm>
            <a:off x="3132138" y="1006475"/>
            <a:ext cx="3133725" cy="169863"/>
            <a:chOff x="1428" y="388"/>
            <a:chExt cx="1774" cy="155"/>
          </a:xfrm>
        </p:grpSpPr>
        <p:sp>
          <p:nvSpPr>
            <p:cNvPr id="15421" name="Rectangle 9"/>
            <p:cNvSpPr>
              <a:spLocks noChangeArrowheads="1"/>
            </p:cNvSpPr>
            <p:nvPr/>
          </p:nvSpPr>
          <p:spPr bwMode="auto">
            <a:xfrm>
              <a:off x="1428" y="388"/>
              <a:ext cx="16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 dirty="0">
                  <a:solidFill>
                    <a:srgbClr val="000000"/>
                  </a:solidFill>
                </a:rPr>
                <a:t>Title</a:t>
              </a:r>
              <a:endParaRPr lang="en-US" sz="1100" dirty="0"/>
            </a:p>
          </p:txBody>
        </p:sp>
        <p:sp>
          <p:nvSpPr>
            <p:cNvPr id="15422" name="Line 41"/>
            <p:cNvSpPr>
              <a:spLocks noChangeShapeType="1"/>
            </p:cNvSpPr>
            <p:nvPr/>
          </p:nvSpPr>
          <p:spPr bwMode="auto">
            <a:xfrm>
              <a:off x="1610" y="452"/>
              <a:ext cx="1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4" name="Group 153"/>
          <p:cNvGrpSpPr>
            <a:grpSpLocks/>
          </p:cNvGrpSpPr>
          <p:nvPr/>
        </p:nvGrpSpPr>
        <p:grpSpPr bwMode="auto">
          <a:xfrm>
            <a:off x="2024063" y="1044575"/>
            <a:ext cx="1133475" cy="339725"/>
            <a:chOff x="152" y="302"/>
            <a:chExt cx="608" cy="312"/>
          </a:xfrm>
        </p:grpSpPr>
        <p:sp>
          <p:nvSpPr>
            <p:cNvPr id="15419" name="Rectangle 10"/>
            <p:cNvSpPr>
              <a:spLocks noChangeArrowheads="1"/>
            </p:cNvSpPr>
            <p:nvPr/>
          </p:nvSpPr>
          <p:spPr bwMode="auto">
            <a:xfrm>
              <a:off x="152" y="302"/>
              <a:ext cx="415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 dirty="0">
                  <a:solidFill>
                    <a:srgbClr val="000000"/>
                  </a:solidFill>
                </a:rPr>
                <a:t>Critical</a:t>
              </a:r>
            </a:p>
            <a:p>
              <a:r>
                <a:rPr lang="en-US" sz="1100" b="1" dirty="0">
                  <a:solidFill>
                    <a:srgbClr val="000000"/>
                  </a:solidFill>
                </a:rPr>
                <a:t>Question #:</a:t>
              </a:r>
            </a:p>
          </p:txBody>
        </p:sp>
        <p:sp>
          <p:nvSpPr>
            <p:cNvPr id="15420" name="Line 45"/>
            <p:cNvSpPr>
              <a:spLocks noChangeShapeType="1"/>
            </p:cNvSpPr>
            <p:nvPr/>
          </p:nvSpPr>
          <p:spPr bwMode="auto">
            <a:xfrm>
              <a:off x="557" y="452"/>
              <a:ext cx="2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</p:grpSp>
      <p:sp>
        <p:nvSpPr>
          <p:cNvPr id="15368" name="Rectangle 25"/>
          <p:cNvSpPr>
            <a:spLocks noChangeArrowheads="1"/>
          </p:cNvSpPr>
          <p:nvPr/>
        </p:nvSpPr>
        <p:spPr bwMode="auto">
          <a:xfrm>
            <a:off x="4827588" y="846138"/>
            <a:ext cx="546100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 dirty="0">
                <a:solidFill>
                  <a:srgbClr val="000000"/>
                </a:solidFill>
              </a:rPr>
              <a:t>Name:   </a:t>
            </a:r>
            <a:endParaRPr lang="en-US" sz="1100" dirty="0"/>
          </a:p>
        </p:txBody>
      </p:sp>
      <p:sp>
        <p:nvSpPr>
          <p:cNvPr id="15369" name="Line 38"/>
          <p:cNvSpPr>
            <a:spLocks noChangeShapeType="1"/>
          </p:cNvSpPr>
          <p:nvPr/>
        </p:nvSpPr>
        <p:spPr bwMode="auto">
          <a:xfrm>
            <a:off x="5295900" y="917575"/>
            <a:ext cx="3011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 dirty="0"/>
          </a:p>
        </p:txBody>
      </p:sp>
      <p:sp>
        <p:nvSpPr>
          <p:cNvPr id="15370" name="Line 39"/>
          <p:cNvSpPr>
            <a:spLocks noChangeShapeType="1"/>
          </p:cNvSpPr>
          <p:nvPr/>
        </p:nvSpPr>
        <p:spPr bwMode="auto">
          <a:xfrm>
            <a:off x="2133600" y="914400"/>
            <a:ext cx="23495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 dirty="0"/>
          </a:p>
        </p:txBody>
      </p:sp>
      <p:sp>
        <p:nvSpPr>
          <p:cNvPr id="15371" name="Rectangle 116"/>
          <p:cNvSpPr>
            <a:spLocks noChangeArrowheads="1"/>
          </p:cNvSpPr>
          <p:nvPr/>
        </p:nvSpPr>
        <p:spPr bwMode="auto">
          <a:xfrm rot="10800000" flipV="1">
            <a:off x="762000" y="855663"/>
            <a:ext cx="112712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100" b="1" dirty="0">
                <a:solidFill>
                  <a:srgbClr val="000000"/>
                </a:solidFill>
              </a:rPr>
              <a:t>Text Reference   </a:t>
            </a:r>
            <a:endParaRPr lang="en-US" sz="1100" dirty="0"/>
          </a:p>
        </p:txBody>
      </p:sp>
      <p:grpSp>
        <p:nvGrpSpPr>
          <p:cNvPr id="5" name="Group 157"/>
          <p:cNvGrpSpPr>
            <a:grpSpLocks/>
          </p:cNvGrpSpPr>
          <p:nvPr/>
        </p:nvGrpSpPr>
        <p:grpSpPr bwMode="auto">
          <a:xfrm>
            <a:off x="762000" y="609600"/>
            <a:ext cx="2005013" cy="704850"/>
            <a:chOff x="816" y="218"/>
            <a:chExt cx="1073" cy="369"/>
          </a:xfrm>
        </p:grpSpPr>
        <p:sp>
          <p:nvSpPr>
            <p:cNvPr id="15413" name="Rectangle 13"/>
            <p:cNvSpPr>
              <a:spLocks noChangeArrowheads="1"/>
            </p:cNvSpPr>
            <p:nvPr/>
          </p:nvSpPr>
          <p:spPr bwMode="auto">
            <a:xfrm flipH="1">
              <a:off x="857" y="218"/>
              <a:ext cx="693" cy="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100" b="1" dirty="0">
                  <a:solidFill>
                    <a:srgbClr val="000000"/>
                  </a:solidFill>
                </a:rPr>
                <a:t>Course</a:t>
              </a:r>
            </a:p>
          </p:txBody>
        </p:sp>
        <p:sp>
          <p:nvSpPr>
            <p:cNvPr id="15414" name="Rectangle 35"/>
            <p:cNvSpPr>
              <a:spLocks noChangeArrowheads="1"/>
            </p:cNvSpPr>
            <p:nvPr/>
          </p:nvSpPr>
          <p:spPr bwMode="auto">
            <a:xfrm>
              <a:off x="816" y="429"/>
              <a:ext cx="26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100" b="1" dirty="0">
                  <a:solidFill>
                    <a:srgbClr val="000000"/>
                  </a:solidFill>
                </a:rPr>
                <a:t>Lesson</a:t>
              </a:r>
            </a:p>
          </p:txBody>
        </p:sp>
        <p:sp>
          <p:nvSpPr>
            <p:cNvPr id="15415" name="Line 42"/>
            <p:cNvSpPr>
              <a:spLocks noChangeShapeType="1"/>
            </p:cNvSpPr>
            <p:nvPr/>
          </p:nvSpPr>
          <p:spPr bwMode="auto">
            <a:xfrm>
              <a:off x="1134" y="280"/>
              <a:ext cx="2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416" name="Line 43"/>
            <p:cNvSpPr>
              <a:spLocks noChangeShapeType="1"/>
            </p:cNvSpPr>
            <p:nvPr/>
          </p:nvSpPr>
          <p:spPr bwMode="auto">
            <a:xfrm>
              <a:off x="1136" y="369"/>
              <a:ext cx="2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417" name="Line 44"/>
            <p:cNvSpPr>
              <a:spLocks noChangeShapeType="1"/>
            </p:cNvSpPr>
            <p:nvPr/>
          </p:nvSpPr>
          <p:spPr bwMode="auto">
            <a:xfrm flipH="1">
              <a:off x="1419" y="452"/>
              <a:ext cx="47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5418" name="Rectangle 117"/>
            <p:cNvSpPr>
              <a:spLocks noChangeArrowheads="1"/>
            </p:cNvSpPr>
            <p:nvPr/>
          </p:nvSpPr>
          <p:spPr bwMode="auto">
            <a:xfrm>
              <a:off x="816" y="490"/>
              <a:ext cx="228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sz="1200" b="1" dirty="0">
                  <a:solidFill>
                    <a:srgbClr val="000000"/>
                  </a:solidFill>
                </a:rPr>
                <a:t>Unit</a:t>
              </a:r>
            </a:p>
          </p:txBody>
        </p:sp>
      </p:grpSp>
      <p:sp>
        <p:nvSpPr>
          <p:cNvPr id="15373" name="Rectangle 37"/>
          <p:cNvSpPr>
            <a:spLocks noChangeArrowheads="1"/>
          </p:cNvSpPr>
          <p:nvPr/>
        </p:nvSpPr>
        <p:spPr bwMode="auto">
          <a:xfrm>
            <a:off x="909638" y="5389563"/>
            <a:ext cx="199866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</a:rPr>
              <a:t>How can we use the main idea?</a:t>
            </a:r>
          </a:p>
        </p:txBody>
      </p:sp>
      <p:sp>
        <p:nvSpPr>
          <p:cNvPr id="15374" name="Rectangle 63"/>
          <p:cNvSpPr>
            <a:spLocks noChangeArrowheads="1"/>
          </p:cNvSpPr>
          <p:nvPr/>
        </p:nvSpPr>
        <p:spPr bwMode="auto">
          <a:xfrm>
            <a:off x="4632325" y="5308600"/>
            <a:ext cx="3865563" cy="94138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82058" tIns="41029" rIns="82058" bIns="41029"/>
          <a:lstStyle/>
          <a:p>
            <a:endParaRPr lang="en-US" dirty="0"/>
          </a:p>
        </p:txBody>
      </p:sp>
      <p:grpSp>
        <p:nvGrpSpPr>
          <p:cNvPr id="6" name="Group 70"/>
          <p:cNvGrpSpPr>
            <a:grpSpLocks/>
          </p:cNvGrpSpPr>
          <p:nvPr/>
        </p:nvGrpSpPr>
        <p:grpSpPr bwMode="auto">
          <a:xfrm>
            <a:off x="684213" y="5351463"/>
            <a:ext cx="114300" cy="390525"/>
            <a:chOff x="1917" y="1013"/>
            <a:chExt cx="65" cy="225"/>
          </a:xfrm>
        </p:grpSpPr>
        <p:sp>
          <p:nvSpPr>
            <p:cNvPr id="15411" name="Oval 71"/>
            <p:cNvSpPr>
              <a:spLocks noChangeArrowheads="1"/>
            </p:cNvSpPr>
            <p:nvPr/>
          </p:nvSpPr>
          <p:spPr bwMode="auto">
            <a:xfrm>
              <a:off x="1917" y="1013"/>
              <a:ext cx="0" cy="225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 dirty="0"/>
            </a:p>
          </p:txBody>
        </p:sp>
        <p:sp>
          <p:nvSpPr>
            <p:cNvPr id="15412" name="Rectangle 72"/>
            <p:cNvSpPr>
              <a:spLocks noChangeArrowheads="1"/>
            </p:cNvSpPr>
            <p:nvPr/>
          </p:nvSpPr>
          <p:spPr bwMode="auto">
            <a:xfrm>
              <a:off x="1946" y="1027"/>
              <a:ext cx="36" cy="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 dirty="0">
                  <a:solidFill>
                    <a:srgbClr val="000000"/>
                  </a:solidFill>
                </a:rPr>
                <a:t>5</a:t>
              </a:r>
              <a:endParaRPr lang="en-US" sz="2400" dirty="0"/>
            </a:p>
          </p:txBody>
        </p:sp>
      </p:grpSp>
      <p:sp>
        <p:nvSpPr>
          <p:cNvPr id="15376" name="Rectangle 14"/>
          <p:cNvSpPr>
            <a:spLocks noChangeArrowheads="1"/>
          </p:cNvSpPr>
          <p:nvPr/>
        </p:nvSpPr>
        <p:spPr bwMode="auto">
          <a:xfrm>
            <a:off x="600075" y="5294313"/>
            <a:ext cx="3908425" cy="9588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82058" tIns="41029" rIns="82058" bIns="41029"/>
          <a:lstStyle/>
          <a:p>
            <a:endParaRPr lang="en-US" dirty="0"/>
          </a:p>
        </p:txBody>
      </p:sp>
      <p:sp>
        <p:nvSpPr>
          <p:cNvPr id="15377" name="Rectangle 32"/>
          <p:cNvSpPr>
            <a:spLocks noChangeArrowheads="1"/>
          </p:cNvSpPr>
          <p:nvPr/>
        </p:nvSpPr>
        <p:spPr bwMode="auto">
          <a:xfrm>
            <a:off x="4926013" y="5380038"/>
            <a:ext cx="3205162" cy="16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dirty="0">
                <a:solidFill>
                  <a:srgbClr val="000000"/>
                </a:solidFill>
              </a:rPr>
              <a:t>Is there an Overall  Idea? Is there a real-world use?</a:t>
            </a:r>
          </a:p>
        </p:txBody>
      </p:sp>
      <p:grpSp>
        <p:nvGrpSpPr>
          <p:cNvPr id="7" name="Group 46"/>
          <p:cNvGrpSpPr>
            <a:grpSpLocks/>
          </p:cNvGrpSpPr>
          <p:nvPr/>
        </p:nvGrpSpPr>
        <p:grpSpPr bwMode="auto">
          <a:xfrm>
            <a:off x="4684713" y="5351463"/>
            <a:ext cx="112712" cy="388937"/>
            <a:chOff x="2831" y="2860"/>
            <a:chExt cx="63" cy="254"/>
          </a:xfrm>
        </p:grpSpPr>
        <p:sp>
          <p:nvSpPr>
            <p:cNvPr id="15409" name="Rectangle 47"/>
            <p:cNvSpPr>
              <a:spLocks noChangeArrowheads="1"/>
            </p:cNvSpPr>
            <p:nvPr/>
          </p:nvSpPr>
          <p:spPr bwMode="auto">
            <a:xfrm>
              <a:off x="2858" y="2876"/>
              <a:ext cx="36" cy="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 dirty="0">
                  <a:solidFill>
                    <a:srgbClr val="000000"/>
                  </a:solidFill>
                </a:rPr>
                <a:t>6</a:t>
              </a:r>
              <a:endParaRPr lang="en-US" sz="2400" dirty="0"/>
            </a:p>
          </p:txBody>
        </p:sp>
        <p:sp>
          <p:nvSpPr>
            <p:cNvPr id="15410" name="Oval 48"/>
            <p:cNvSpPr>
              <a:spLocks noChangeArrowheads="1"/>
            </p:cNvSpPr>
            <p:nvPr/>
          </p:nvSpPr>
          <p:spPr bwMode="auto">
            <a:xfrm>
              <a:off x="2831" y="2860"/>
              <a:ext cx="0" cy="254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 dirty="0"/>
            </a:p>
          </p:txBody>
        </p:sp>
      </p:grp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717550" y="1430338"/>
            <a:ext cx="111125" cy="392112"/>
            <a:chOff x="423" y="534"/>
            <a:chExt cx="57" cy="332"/>
          </a:xfrm>
        </p:grpSpPr>
        <p:sp>
          <p:nvSpPr>
            <p:cNvPr id="15406" name="Oval 6"/>
            <p:cNvSpPr>
              <a:spLocks noChangeArrowheads="1"/>
            </p:cNvSpPr>
            <p:nvPr/>
          </p:nvSpPr>
          <p:spPr bwMode="auto">
            <a:xfrm>
              <a:off x="453" y="536"/>
              <a:ext cx="0" cy="330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 dirty="0"/>
            </a:p>
          </p:txBody>
        </p:sp>
        <p:sp>
          <p:nvSpPr>
            <p:cNvPr id="15407" name="Oval 7"/>
            <p:cNvSpPr>
              <a:spLocks noChangeArrowheads="1"/>
            </p:cNvSpPr>
            <p:nvPr/>
          </p:nvSpPr>
          <p:spPr bwMode="auto">
            <a:xfrm>
              <a:off x="423" y="534"/>
              <a:ext cx="0" cy="330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 dirty="0"/>
            </a:p>
          </p:txBody>
        </p:sp>
        <p:sp>
          <p:nvSpPr>
            <p:cNvPr id="15408" name="Rectangle 8"/>
            <p:cNvSpPr>
              <a:spLocks noChangeArrowheads="1"/>
            </p:cNvSpPr>
            <p:nvPr/>
          </p:nvSpPr>
          <p:spPr bwMode="auto">
            <a:xfrm>
              <a:off x="447" y="547"/>
              <a:ext cx="33" cy="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 dirty="0">
                  <a:solidFill>
                    <a:srgbClr val="000000"/>
                  </a:solidFill>
                </a:rPr>
                <a:t>1</a:t>
              </a:r>
              <a:endParaRPr lang="en-US" sz="2400" dirty="0"/>
            </a:p>
          </p:txBody>
        </p:sp>
      </p:grp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957263" y="1460500"/>
            <a:ext cx="1776412" cy="16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14608">
              <a:defRPr/>
            </a:pPr>
            <a:r>
              <a:rPr lang="en-US" sz="1050" dirty="0">
                <a:solidFill>
                  <a:srgbClr val="000000"/>
                </a:solidFill>
                <a:latin typeface="Arial" charset="0"/>
              </a:rPr>
              <a:t>What is the </a:t>
            </a:r>
            <a:r>
              <a:rPr lang="en-US" sz="1050" u="sng" dirty="0">
                <a:solidFill>
                  <a:srgbClr val="000000"/>
                </a:solidFill>
                <a:latin typeface="Arial" charset="0"/>
              </a:rPr>
              <a:t>Critical Question</a:t>
            </a:r>
            <a:r>
              <a:rPr lang="en-US" sz="1050" dirty="0">
                <a:solidFill>
                  <a:srgbClr val="000000"/>
                </a:solidFill>
                <a:latin typeface="Arial" charset="0"/>
              </a:rPr>
              <a:t>?</a:t>
            </a:r>
          </a:p>
        </p:txBody>
      </p:sp>
      <p:sp>
        <p:nvSpPr>
          <p:cNvPr id="15381" name="Text Box 118"/>
          <p:cNvSpPr txBox="1">
            <a:spLocks noChangeArrowheads="1"/>
          </p:cNvSpPr>
          <p:nvPr/>
        </p:nvSpPr>
        <p:spPr bwMode="auto">
          <a:xfrm>
            <a:off x="1998663" y="1554163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4" rIns="91429" bIns="45714">
            <a:spAutoFit/>
          </a:bodyPr>
          <a:lstStyle/>
          <a:p>
            <a:endParaRPr lang="en-US" sz="1400" b="1" dirty="0"/>
          </a:p>
        </p:txBody>
      </p:sp>
      <p:sp>
        <p:nvSpPr>
          <p:cNvPr id="15382" name="Rectangle 142"/>
          <p:cNvSpPr>
            <a:spLocks noChangeArrowheads="1"/>
          </p:cNvSpPr>
          <p:nvPr/>
        </p:nvSpPr>
        <p:spPr bwMode="auto">
          <a:xfrm>
            <a:off x="600075" y="1387475"/>
            <a:ext cx="7897813" cy="446088"/>
          </a:xfrm>
          <a:prstGeom prst="rect">
            <a:avLst/>
          </a:prstGeom>
          <a:noFill/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4" rIns="91429" bIns="45714" anchor="ctr"/>
          <a:lstStyle/>
          <a:p>
            <a:pPr algn="ctr"/>
            <a:endParaRPr lang="en-US" dirty="0"/>
          </a:p>
        </p:txBody>
      </p:sp>
      <p:grpSp>
        <p:nvGrpSpPr>
          <p:cNvPr id="9" name="Group 168"/>
          <p:cNvGrpSpPr>
            <a:grpSpLocks/>
          </p:cNvGrpSpPr>
          <p:nvPr/>
        </p:nvGrpSpPr>
        <p:grpSpPr bwMode="auto">
          <a:xfrm>
            <a:off x="600075" y="4419600"/>
            <a:ext cx="7897813" cy="788988"/>
            <a:chOff x="176" y="4814"/>
            <a:chExt cx="4551" cy="525"/>
          </a:xfrm>
        </p:grpSpPr>
        <p:sp>
          <p:nvSpPr>
            <p:cNvPr id="15400" name="Rectangle 31"/>
            <p:cNvSpPr>
              <a:spLocks noChangeArrowheads="1"/>
            </p:cNvSpPr>
            <p:nvPr/>
          </p:nvSpPr>
          <p:spPr bwMode="auto">
            <a:xfrm>
              <a:off x="344" y="4814"/>
              <a:ext cx="1151" cy="1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r>
                <a:rPr lang="en-US" dirty="0">
                  <a:solidFill>
                    <a:srgbClr val="000000"/>
                  </a:solidFill>
                </a:rPr>
                <a:t> </a:t>
              </a:r>
              <a:r>
                <a:rPr lang="en-US" sz="1100" dirty="0">
                  <a:solidFill>
                    <a:srgbClr val="000000"/>
                  </a:solidFill>
                </a:rPr>
                <a:t>What is the </a:t>
              </a:r>
              <a:r>
                <a:rPr lang="en-US" sz="1100" u="sng" dirty="0">
                  <a:solidFill>
                    <a:srgbClr val="000000"/>
                  </a:solidFill>
                </a:rPr>
                <a:t>main Idea</a:t>
              </a:r>
              <a:r>
                <a:rPr lang="en-US" sz="1100" dirty="0">
                  <a:solidFill>
                    <a:srgbClr val="000000"/>
                  </a:solidFill>
                </a:rPr>
                <a:t> answer?</a:t>
              </a:r>
              <a:endParaRPr lang="en-US" sz="1100" dirty="0"/>
            </a:p>
          </p:txBody>
        </p:sp>
        <p:sp>
          <p:nvSpPr>
            <p:cNvPr id="15401" name="Rectangle 89"/>
            <p:cNvSpPr>
              <a:spLocks noChangeArrowheads="1"/>
            </p:cNvSpPr>
            <p:nvPr/>
          </p:nvSpPr>
          <p:spPr bwMode="auto">
            <a:xfrm>
              <a:off x="359" y="4865"/>
              <a:ext cx="40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82" tIns="50941" rIns="101882" bIns="50941">
              <a:spAutoFit/>
            </a:bodyPr>
            <a:lstStyle/>
            <a:p>
              <a:endParaRPr lang="en-US" sz="1400" dirty="0"/>
            </a:p>
          </p:txBody>
        </p:sp>
        <p:sp>
          <p:nvSpPr>
            <p:cNvPr id="15402" name="Rectangle 133"/>
            <p:cNvSpPr>
              <a:spLocks noChangeArrowheads="1"/>
            </p:cNvSpPr>
            <p:nvPr/>
          </p:nvSpPr>
          <p:spPr bwMode="auto">
            <a:xfrm>
              <a:off x="176" y="4831"/>
              <a:ext cx="4551" cy="508"/>
            </a:xfrm>
            <a:prstGeom prst="rect">
              <a:avLst/>
            </a:prstGeom>
            <a:noFill/>
            <a:ln w="762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1882" tIns="50941" rIns="101882" bIns="50941" anchor="ctr"/>
            <a:lstStyle/>
            <a:p>
              <a:pPr algn="ctr"/>
              <a:endParaRPr lang="en-US" dirty="0"/>
            </a:p>
          </p:txBody>
        </p:sp>
        <p:grpSp>
          <p:nvGrpSpPr>
            <p:cNvPr id="10" name="Group 144"/>
            <p:cNvGrpSpPr>
              <a:grpSpLocks/>
            </p:cNvGrpSpPr>
            <p:nvPr/>
          </p:nvGrpSpPr>
          <p:grpSpPr bwMode="auto">
            <a:xfrm>
              <a:off x="225" y="4887"/>
              <a:ext cx="75" cy="260"/>
              <a:chOff x="1917" y="1013"/>
              <a:chExt cx="66" cy="234"/>
            </a:xfrm>
          </p:grpSpPr>
          <p:sp>
            <p:nvSpPr>
              <p:cNvPr id="15404" name="Oval 145"/>
              <p:cNvSpPr>
                <a:spLocks noChangeArrowheads="1"/>
              </p:cNvSpPr>
              <p:nvPr/>
            </p:nvSpPr>
            <p:spPr bwMode="auto">
              <a:xfrm>
                <a:off x="1917" y="1013"/>
                <a:ext cx="0" cy="234"/>
              </a:xfrm>
              <a:prstGeom prst="ellips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15405" name="Rectangle 146"/>
              <p:cNvSpPr>
                <a:spLocks noChangeArrowheads="1"/>
              </p:cNvSpPr>
              <p:nvPr/>
            </p:nvSpPr>
            <p:spPr bwMode="auto">
              <a:xfrm>
                <a:off x="1950" y="1027"/>
                <a:ext cx="33" cy="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900" b="1" dirty="0">
                    <a:solidFill>
                      <a:srgbClr val="000000"/>
                    </a:solidFill>
                  </a:rPr>
                  <a:t>4</a:t>
                </a:r>
                <a:endParaRPr lang="en-US" sz="2400" dirty="0"/>
              </a:p>
            </p:txBody>
          </p:sp>
        </p:grpSp>
      </p:grpSp>
      <p:grpSp>
        <p:nvGrpSpPr>
          <p:cNvPr id="11" name="Group 22"/>
          <p:cNvGrpSpPr>
            <a:grpSpLocks/>
          </p:cNvGrpSpPr>
          <p:nvPr/>
        </p:nvGrpSpPr>
        <p:grpSpPr bwMode="auto">
          <a:xfrm>
            <a:off x="685800" y="1922463"/>
            <a:ext cx="125413" cy="390525"/>
            <a:chOff x="371" y="1011"/>
            <a:chExt cx="57" cy="321"/>
          </a:xfrm>
        </p:grpSpPr>
        <p:sp>
          <p:nvSpPr>
            <p:cNvPr id="15398" name="Oval 23"/>
            <p:cNvSpPr>
              <a:spLocks noChangeArrowheads="1"/>
            </p:cNvSpPr>
            <p:nvPr/>
          </p:nvSpPr>
          <p:spPr bwMode="auto">
            <a:xfrm>
              <a:off x="371" y="1011"/>
              <a:ext cx="0" cy="321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 dirty="0"/>
            </a:p>
          </p:txBody>
        </p:sp>
        <p:sp>
          <p:nvSpPr>
            <p:cNvPr id="15399" name="Rectangle 24"/>
            <p:cNvSpPr>
              <a:spLocks noChangeArrowheads="1"/>
            </p:cNvSpPr>
            <p:nvPr/>
          </p:nvSpPr>
          <p:spPr bwMode="auto">
            <a:xfrm>
              <a:off x="399" y="1034"/>
              <a:ext cx="29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 dirty="0">
                  <a:solidFill>
                    <a:srgbClr val="000000"/>
                  </a:solidFill>
                </a:rPr>
                <a:t>2</a:t>
              </a:r>
              <a:endParaRPr lang="en-US" sz="2400" dirty="0"/>
            </a:p>
          </p:txBody>
        </p:sp>
      </p:grpSp>
      <p:sp>
        <p:nvSpPr>
          <p:cNvPr id="15385" name="Rectangle 73"/>
          <p:cNvSpPr>
            <a:spLocks noChangeArrowheads="1"/>
          </p:cNvSpPr>
          <p:nvPr/>
        </p:nvSpPr>
        <p:spPr bwMode="auto">
          <a:xfrm>
            <a:off x="944563" y="1955800"/>
            <a:ext cx="2516187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What are the </a:t>
            </a:r>
            <a:r>
              <a:rPr lang="en-US" sz="1000" u="sng" dirty="0">
                <a:solidFill>
                  <a:srgbClr val="000000"/>
                </a:solidFill>
              </a:rPr>
              <a:t>Key Terms</a:t>
            </a:r>
            <a:r>
              <a:rPr lang="en-US" sz="1000" dirty="0">
                <a:solidFill>
                  <a:srgbClr val="000000"/>
                </a:solidFill>
              </a:rPr>
              <a:t> and explanations?</a:t>
            </a:r>
            <a:endParaRPr lang="en-US" sz="1000" dirty="0"/>
          </a:p>
        </p:txBody>
      </p:sp>
      <p:sp>
        <p:nvSpPr>
          <p:cNvPr id="15386" name="Rectangle 121"/>
          <p:cNvSpPr>
            <a:spLocks noChangeArrowheads="1"/>
          </p:cNvSpPr>
          <p:nvPr/>
        </p:nvSpPr>
        <p:spPr bwMode="auto">
          <a:xfrm>
            <a:off x="3187700" y="1979613"/>
            <a:ext cx="5084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4" rIns="91429" bIns="45714">
            <a:spAutoFit/>
          </a:bodyPr>
          <a:lstStyle/>
          <a:p>
            <a:endParaRPr lang="en-US" sz="1400" dirty="0"/>
          </a:p>
        </p:txBody>
      </p:sp>
      <p:sp>
        <p:nvSpPr>
          <p:cNvPr id="15387" name="Rectangle 137"/>
          <p:cNvSpPr>
            <a:spLocks noChangeArrowheads="1"/>
          </p:cNvSpPr>
          <p:nvPr/>
        </p:nvSpPr>
        <p:spPr bwMode="auto">
          <a:xfrm>
            <a:off x="600075" y="1874838"/>
            <a:ext cx="7897813" cy="869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 dirty="0"/>
          </a:p>
        </p:txBody>
      </p:sp>
      <p:sp>
        <p:nvSpPr>
          <p:cNvPr id="15388" name="Line 174"/>
          <p:cNvSpPr>
            <a:spLocks noChangeShapeType="1"/>
          </p:cNvSpPr>
          <p:nvPr/>
        </p:nvSpPr>
        <p:spPr bwMode="auto">
          <a:xfrm>
            <a:off x="3371850" y="1857375"/>
            <a:ext cx="0" cy="839788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 dirty="0"/>
          </a:p>
        </p:txBody>
      </p:sp>
      <p:sp>
        <p:nvSpPr>
          <p:cNvPr id="15389" name="Rectangle 4"/>
          <p:cNvSpPr>
            <a:spLocks noChangeArrowheads="1"/>
          </p:cNvSpPr>
          <p:nvPr/>
        </p:nvSpPr>
        <p:spPr bwMode="auto">
          <a:xfrm>
            <a:off x="600075" y="2817813"/>
            <a:ext cx="7897813" cy="15335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lIns="82058" tIns="41029" rIns="82058" bIns="41029"/>
          <a:lstStyle/>
          <a:p>
            <a:endParaRPr lang="en-US" dirty="0"/>
          </a:p>
        </p:txBody>
      </p:sp>
      <p:grpSp>
        <p:nvGrpSpPr>
          <p:cNvPr id="12" name="Group 19"/>
          <p:cNvGrpSpPr>
            <a:grpSpLocks/>
          </p:cNvGrpSpPr>
          <p:nvPr/>
        </p:nvGrpSpPr>
        <p:grpSpPr bwMode="auto">
          <a:xfrm>
            <a:off x="701675" y="2874963"/>
            <a:ext cx="130175" cy="388937"/>
            <a:chOff x="1917" y="1013"/>
            <a:chExt cx="65" cy="241"/>
          </a:xfrm>
        </p:grpSpPr>
        <p:sp>
          <p:nvSpPr>
            <p:cNvPr id="15396" name="Oval 20"/>
            <p:cNvSpPr>
              <a:spLocks noChangeArrowheads="1"/>
            </p:cNvSpPr>
            <p:nvPr/>
          </p:nvSpPr>
          <p:spPr bwMode="auto">
            <a:xfrm>
              <a:off x="1917" y="1013"/>
              <a:ext cx="0" cy="241"/>
            </a:xfrm>
            <a:prstGeom prst="ellips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endParaRPr lang="en-US" dirty="0"/>
            </a:p>
          </p:txBody>
        </p:sp>
        <p:sp>
          <p:nvSpPr>
            <p:cNvPr id="15397" name="Rectangle 21"/>
            <p:cNvSpPr>
              <a:spLocks noChangeArrowheads="1"/>
            </p:cNvSpPr>
            <p:nvPr/>
          </p:nvSpPr>
          <p:spPr bwMode="auto">
            <a:xfrm>
              <a:off x="1950" y="1024"/>
              <a:ext cx="32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b="1" dirty="0">
                  <a:solidFill>
                    <a:srgbClr val="000000"/>
                  </a:solidFill>
                </a:rPr>
                <a:t>3</a:t>
              </a:r>
              <a:endParaRPr lang="en-US" sz="2400" dirty="0"/>
            </a:p>
          </p:txBody>
        </p:sp>
      </p:grpSp>
      <p:sp>
        <p:nvSpPr>
          <p:cNvPr id="15391" name="Rectangle 33"/>
          <p:cNvSpPr>
            <a:spLocks noChangeArrowheads="1"/>
          </p:cNvSpPr>
          <p:nvPr/>
        </p:nvSpPr>
        <p:spPr bwMode="auto">
          <a:xfrm>
            <a:off x="960438" y="2914650"/>
            <a:ext cx="2817812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dirty="0">
                <a:solidFill>
                  <a:srgbClr val="000000"/>
                </a:solidFill>
              </a:rPr>
              <a:t>What are the</a:t>
            </a:r>
            <a:r>
              <a:rPr lang="en-US" sz="1000" u="sng" dirty="0">
                <a:solidFill>
                  <a:srgbClr val="000000"/>
                </a:solidFill>
              </a:rPr>
              <a:t> Supporting Questions </a:t>
            </a:r>
            <a:r>
              <a:rPr lang="en-US" sz="1000" dirty="0">
                <a:solidFill>
                  <a:srgbClr val="000000"/>
                </a:solidFill>
              </a:rPr>
              <a:t>and answers?</a:t>
            </a:r>
            <a:endParaRPr lang="en-US" sz="1000" dirty="0"/>
          </a:p>
        </p:txBody>
      </p:sp>
      <p:sp>
        <p:nvSpPr>
          <p:cNvPr id="15392" name="Line 175"/>
          <p:cNvSpPr>
            <a:spLocks noChangeShapeType="1"/>
          </p:cNvSpPr>
          <p:nvPr/>
        </p:nvSpPr>
        <p:spPr bwMode="auto">
          <a:xfrm flipH="1">
            <a:off x="3379788" y="3040063"/>
            <a:ext cx="1587" cy="132397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 dirty="0"/>
          </a:p>
        </p:txBody>
      </p:sp>
      <p:sp>
        <p:nvSpPr>
          <p:cNvPr id="15393" name="Line 176"/>
          <p:cNvSpPr>
            <a:spLocks noChangeShapeType="1"/>
          </p:cNvSpPr>
          <p:nvPr/>
        </p:nvSpPr>
        <p:spPr bwMode="auto">
          <a:xfrm>
            <a:off x="3460750" y="1214438"/>
            <a:ext cx="2811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058" tIns="41029" rIns="82058" bIns="41029" anchor="ctr"/>
          <a:lstStyle/>
          <a:p>
            <a:endParaRPr lang="en-US" dirty="0"/>
          </a:p>
        </p:txBody>
      </p:sp>
      <p:sp>
        <p:nvSpPr>
          <p:cNvPr id="15394" name="Text Box 245"/>
          <p:cNvSpPr txBox="1">
            <a:spLocks noChangeArrowheads="1"/>
          </p:cNvSpPr>
          <p:nvPr/>
        </p:nvSpPr>
        <p:spPr bwMode="auto">
          <a:xfrm>
            <a:off x="7837488" y="6265863"/>
            <a:ext cx="6604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58" tIns="41029" rIns="82058" bIns="4102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1</a:t>
            </a:r>
          </a:p>
        </p:txBody>
      </p:sp>
      <p:sp>
        <p:nvSpPr>
          <p:cNvPr id="15395" name="TextBox 63"/>
          <p:cNvSpPr txBox="1">
            <a:spLocks noChangeArrowheads="1"/>
          </p:cNvSpPr>
          <p:nvPr/>
        </p:nvSpPr>
        <p:spPr bwMode="auto">
          <a:xfrm>
            <a:off x="2667000" y="1371600"/>
            <a:ext cx="579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/>
              <a:t>Why bother with Partnership Principles when the need for consistent rigorous instructional practices is so critical?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Your User Name</cp:lastModifiedBy>
  <cp:revision>2</cp:revision>
  <dcterms:created xsi:type="dcterms:W3CDTF">2011-06-01T19:06:28Z</dcterms:created>
  <dcterms:modified xsi:type="dcterms:W3CDTF">2011-06-01T23:18:04Z</dcterms:modified>
</cp:coreProperties>
</file>