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trictFirstAndLastChars="0" saveSubsetFonts="1" autoCompressPictures="0">
  <p:sldMasterIdLst>
    <p:sldMasterId id="2147483661" r:id="rId1"/>
    <p:sldMasterId id="2147483663" r:id="rId2"/>
  </p:sldMasterIdLst>
  <p:notesMasterIdLst>
    <p:notesMasterId r:id="rId45"/>
  </p:notesMasterIdLst>
  <p:handoutMasterIdLst>
    <p:handoutMasterId r:id="rId46"/>
  </p:handoutMasterIdLst>
  <p:sldIdLst>
    <p:sldId id="313" r:id="rId3"/>
    <p:sldId id="334" r:id="rId4"/>
    <p:sldId id="447" r:id="rId5"/>
    <p:sldId id="448" r:id="rId6"/>
    <p:sldId id="449" r:id="rId7"/>
    <p:sldId id="335" r:id="rId8"/>
    <p:sldId id="336" r:id="rId9"/>
    <p:sldId id="480" r:id="rId10"/>
    <p:sldId id="481" r:id="rId11"/>
    <p:sldId id="482" r:id="rId12"/>
    <p:sldId id="337" r:id="rId13"/>
    <p:sldId id="338" r:id="rId14"/>
    <p:sldId id="339" r:id="rId15"/>
    <p:sldId id="330" r:id="rId16"/>
    <p:sldId id="341" r:id="rId17"/>
    <p:sldId id="342" r:id="rId18"/>
    <p:sldId id="451" r:id="rId19"/>
    <p:sldId id="452" r:id="rId20"/>
    <p:sldId id="453" r:id="rId21"/>
    <p:sldId id="343" r:id="rId22"/>
    <p:sldId id="454" r:id="rId23"/>
    <p:sldId id="455" r:id="rId24"/>
    <p:sldId id="456" r:id="rId25"/>
    <p:sldId id="457" r:id="rId26"/>
    <p:sldId id="340" r:id="rId27"/>
    <p:sldId id="476" r:id="rId28"/>
    <p:sldId id="345" r:id="rId29"/>
    <p:sldId id="344" r:id="rId30"/>
    <p:sldId id="478" r:id="rId31"/>
    <p:sldId id="479" r:id="rId32"/>
    <p:sldId id="347" r:id="rId33"/>
    <p:sldId id="348" r:id="rId34"/>
    <p:sldId id="458" r:id="rId35"/>
    <p:sldId id="459" r:id="rId36"/>
    <p:sldId id="460" r:id="rId37"/>
    <p:sldId id="461" r:id="rId38"/>
    <p:sldId id="462" r:id="rId39"/>
    <p:sldId id="463" r:id="rId40"/>
    <p:sldId id="349" r:id="rId41"/>
    <p:sldId id="346" r:id="rId42"/>
    <p:sldId id="483" r:id="rId43"/>
    <p:sldId id="351" r:id="rId4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ABDF93F-92DA-78E8-75CD-E03B0840961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CF9842F-288F-583D-C75A-877E143298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>
            <a:extLst>
              <a:ext uri="{FF2B5EF4-FFF2-40B4-BE49-F238E27FC236}">
                <a16:creationId xmlns:a16="http://schemas.microsoft.com/office/drawing/2014/main" id="{B64D76E1-494E-DBF3-E88D-96A1E154AB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72709" name="Rectangle 5">
            <a:extLst>
              <a:ext uri="{FF2B5EF4-FFF2-40B4-BE49-F238E27FC236}">
                <a16:creationId xmlns:a16="http://schemas.microsoft.com/office/drawing/2014/main" id="{84F96E67-A274-5A1A-CA1F-7128E90953B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710A5BF4-9E81-A948-A469-C1DC40A38FD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8AB6E8BE-3CD6-888F-8793-0F2898BC27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B141A098-2346-AEC2-B377-EFECFE96841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127E5917-AD65-9E59-AB7C-FA7C831DC591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>
            <a:extLst>
              <a:ext uri="{FF2B5EF4-FFF2-40B4-BE49-F238E27FC236}">
                <a16:creationId xmlns:a16="http://schemas.microsoft.com/office/drawing/2014/main" id="{159AFF36-0D5F-5097-E8C3-4A53BFAF6E5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1000" y="4343400"/>
            <a:ext cx="6172200" cy="4191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9638" name="Rectangle 6">
            <a:extLst>
              <a:ext uri="{FF2B5EF4-FFF2-40B4-BE49-F238E27FC236}">
                <a16:creationId xmlns:a16="http://schemas.microsoft.com/office/drawing/2014/main" id="{24CEDFE2-39CA-66F1-C1D1-24353DD963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 2002</a:t>
            </a:r>
          </a:p>
        </p:txBody>
      </p:sp>
      <p:sp>
        <p:nvSpPr>
          <p:cNvPr id="69639" name="Rectangle 7">
            <a:extLst>
              <a:ext uri="{FF2B5EF4-FFF2-40B4-BE49-F238E27FC236}">
                <a16:creationId xmlns:a16="http://schemas.microsoft.com/office/drawing/2014/main" id="{78AFC49D-981D-EC22-4EEB-0D5CCF0656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r>
              <a:rPr lang="en-US" altLang="en-US"/>
              <a:t>UO Overhead  </a:t>
            </a:r>
            <a:fld id="{87DDA667-277F-8647-9D44-72B6A58A21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20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4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>
            <a:extLst>
              <a:ext uri="{FF2B5EF4-FFF2-40B4-BE49-F238E27FC236}">
                <a16:creationId xmlns:a16="http://schemas.microsoft.com/office/drawing/2014/main" id="{05F3456F-C2F0-D939-FBD2-510B6C42A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28674" name="Rectangle 7">
            <a:extLst>
              <a:ext uri="{FF2B5EF4-FFF2-40B4-BE49-F238E27FC236}">
                <a16:creationId xmlns:a16="http://schemas.microsoft.com/office/drawing/2014/main" id="{9177C40E-1C55-5A12-DCE4-C0695ACB8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F5609BC8-D4E2-6E4C-9CB3-5825E041B01E}" type="slidenum">
              <a:rPr lang="en-US" altLang="en-US" sz="1200">
                <a:latin typeface="Times" charset="0"/>
              </a:rPr>
              <a:pPr/>
              <a:t>1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35E794E-F6E2-B077-0F32-5651B84BBED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A9D1C89B-799F-13CD-E08C-2043E8325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6">
            <a:extLst>
              <a:ext uri="{FF2B5EF4-FFF2-40B4-BE49-F238E27FC236}">
                <a16:creationId xmlns:a16="http://schemas.microsoft.com/office/drawing/2014/main" id="{3540BBC1-00B5-DA8E-1F5F-AA89AD29187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73730" name="Rectangle 7">
            <a:extLst>
              <a:ext uri="{FF2B5EF4-FFF2-40B4-BE49-F238E27FC236}">
                <a16:creationId xmlns:a16="http://schemas.microsoft.com/office/drawing/2014/main" id="{D26D4AFB-FE33-33DD-373C-3EA450CF8B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5DA87D50-1F62-2041-90C3-F7CDC527A323}" type="slidenum">
              <a:rPr lang="en-US" altLang="en-US" sz="1200">
                <a:latin typeface="Times" charset="0"/>
              </a:rPr>
              <a:pPr/>
              <a:t>40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26F91D3B-2D13-620B-DC18-DAE2619709F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3EA681DE-29D3-7845-2590-0F176B3E6F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>
            <a:extLst>
              <a:ext uri="{FF2B5EF4-FFF2-40B4-BE49-F238E27FC236}">
                <a16:creationId xmlns:a16="http://schemas.microsoft.com/office/drawing/2014/main" id="{689CEFFC-4143-A344-1CD1-6E14D5C1D9A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75778" name="Rectangle 7">
            <a:extLst>
              <a:ext uri="{FF2B5EF4-FFF2-40B4-BE49-F238E27FC236}">
                <a16:creationId xmlns:a16="http://schemas.microsoft.com/office/drawing/2014/main" id="{50D002B5-249C-AAE0-4F96-53D2834C82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259C49CD-7A60-E04F-A998-5E58D9E36CB4}" type="slidenum">
              <a:rPr lang="en-US" altLang="en-US" sz="1200">
                <a:latin typeface="Times" charset="0"/>
              </a:rPr>
              <a:pPr/>
              <a:t>42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F9B4BA5C-9404-E896-CBEA-B4665C44616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7A25B4CF-B8B5-FC77-4BBD-E44C0AE9B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6">
            <a:extLst>
              <a:ext uri="{FF2B5EF4-FFF2-40B4-BE49-F238E27FC236}">
                <a16:creationId xmlns:a16="http://schemas.microsoft.com/office/drawing/2014/main" id="{75F9E469-2588-D5E3-07AF-2D6F5F03262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30722" name="Rectangle 7">
            <a:extLst>
              <a:ext uri="{FF2B5EF4-FFF2-40B4-BE49-F238E27FC236}">
                <a16:creationId xmlns:a16="http://schemas.microsoft.com/office/drawing/2014/main" id="{655D27A9-C979-8903-9C4C-CF57F14411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E13CF853-4B0B-CA42-8A31-AB4B3890A7E2}" type="slidenum">
              <a:rPr lang="en-US" altLang="en-US" sz="1200">
                <a:latin typeface="Times" charset="0"/>
              </a:rPr>
              <a:pPr/>
              <a:t>2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756CEB06-4B51-AC7A-7D57-05EFA6CA130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459BB03-AF53-4B89-DE90-45B9EA795A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6">
            <a:extLst>
              <a:ext uri="{FF2B5EF4-FFF2-40B4-BE49-F238E27FC236}">
                <a16:creationId xmlns:a16="http://schemas.microsoft.com/office/drawing/2014/main" id="{10240C4A-51D9-543D-F0F6-82005B0AA7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81922" name="Rectangle 7">
            <a:extLst>
              <a:ext uri="{FF2B5EF4-FFF2-40B4-BE49-F238E27FC236}">
                <a16:creationId xmlns:a16="http://schemas.microsoft.com/office/drawing/2014/main" id="{5E01F860-ABA1-0BCC-6EC3-839FCB0337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FAB46D30-AA1B-7B4B-99AD-0CAC8F06F834}" type="slidenum">
              <a:rPr lang="en-US" altLang="en-US" sz="1200">
                <a:latin typeface="Times" charset="0"/>
              </a:rPr>
              <a:pPr/>
              <a:t>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81923" name="Rectangle 2">
            <a:extLst>
              <a:ext uri="{FF2B5EF4-FFF2-40B4-BE49-F238E27FC236}">
                <a16:creationId xmlns:a16="http://schemas.microsoft.com/office/drawing/2014/main" id="{D1CBF103-0075-EFAB-27A7-B95C5CF7D3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>
            <a:extLst>
              <a:ext uri="{FF2B5EF4-FFF2-40B4-BE49-F238E27FC236}">
                <a16:creationId xmlns:a16="http://schemas.microsoft.com/office/drawing/2014/main" id="{9DE8E93F-5366-7C13-5F28-F44ED1624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6">
            <a:extLst>
              <a:ext uri="{FF2B5EF4-FFF2-40B4-BE49-F238E27FC236}">
                <a16:creationId xmlns:a16="http://schemas.microsoft.com/office/drawing/2014/main" id="{B8B920E6-294B-7971-DCC0-9CD1C19784D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40962" name="Rectangle 7">
            <a:extLst>
              <a:ext uri="{FF2B5EF4-FFF2-40B4-BE49-F238E27FC236}">
                <a16:creationId xmlns:a16="http://schemas.microsoft.com/office/drawing/2014/main" id="{6760B0DB-16E2-EB74-31B3-C301E3A693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C963AF95-8357-ED43-837A-692E8BFCAD9B}" type="slidenum">
              <a:rPr lang="en-US" altLang="en-US" sz="1200">
                <a:latin typeface="Times" charset="0"/>
              </a:rPr>
              <a:pPr/>
              <a:t>14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2065BE3-A4FA-C2D3-B512-F369F67F51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41B9E836-F898-691C-3EC1-00C6CA2245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>
            <a:extLst>
              <a:ext uri="{FF2B5EF4-FFF2-40B4-BE49-F238E27FC236}">
                <a16:creationId xmlns:a16="http://schemas.microsoft.com/office/drawing/2014/main" id="{384A51E1-26DA-D29C-EBAF-F5E28636C7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53250" name="Rectangle 7">
            <a:extLst>
              <a:ext uri="{FF2B5EF4-FFF2-40B4-BE49-F238E27FC236}">
                <a16:creationId xmlns:a16="http://schemas.microsoft.com/office/drawing/2014/main" id="{42C3C476-6567-AF37-ADC8-A095AB867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8FD58859-7508-E746-915B-0FDFEE367504}" type="slidenum">
              <a:rPr lang="en-US" altLang="en-US" sz="1200">
                <a:latin typeface="Times" charset="0"/>
              </a:rPr>
              <a:pPr/>
              <a:t>25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248D799-788D-F8C3-D9FD-84144A7A15B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776999FD-E3D1-9389-76C4-A897049C56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6">
            <a:extLst>
              <a:ext uri="{FF2B5EF4-FFF2-40B4-BE49-F238E27FC236}">
                <a16:creationId xmlns:a16="http://schemas.microsoft.com/office/drawing/2014/main" id="{E343A51A-B631-6B9E-F553-F69BA5D754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55298" name="Rectangle 7">
            <a:extLst>
              <a:ext uri="{FF2B5EF4-FFF2-40B4-BE49-F238E27FC236}">
                <a16:creationId xmlns:a16="http://schemas.microsoft.com/office/drawing/2014/main" id="{AA971277-5F62-3BC4-C343-49501BE8B6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77E35BEC-51CF-3F45-9C39-275964E4BF60}" type="slidenum">
              <a:rPr lang="en-US" altLang="en-US" sz="1200">
                <a:latin typeface="Times" charset="0"/>
              </a:rPr>
              <a:pPr/>
              <a:t>26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CEA6B458-994A-042B-174F-39CA755622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B43FA959-B238-99FE-320F-C63379F559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6">
            <a:extLst>
              <a:ext uri="{FF2B5EF4-FFF2-40B4-BE49-F238E27FC236}">
                <a16:creationId xmlns:a16="http://schemas.microsoft.com/office/drawing/2014/main" id="{1C9B4FF6-294D-3544-B4B5-7FAB126B60C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58370" name="Rectangle 7">
            <a:extLst>
              <a:ext uri="{FF2B5EF4-FFF2-40B4-BE49-F238E27FC236}">
                <a16:creationId xmlns:a16="http://schemas.microsoft.com/office/drawing/2014/main" id="{85BEEDE3-73FC-2FBA-448D-4C205CB312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7BCF86E0-77EB-8B44-8823-8F63EC1678EC}" type="slidenum">
              <a:rPr lang="en-US" altLang="en-US" sz="1200">
                <a:latin typeface="Times" charset="0"/>
              </a:rPr>
              <a:pPr/>
              <a:t>28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36359B31-0BD9-444D-D775-E90496AAD06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C21C0DC0-F1CE-741E-0B60-2C2B65587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6">
            <a:extLst>
              <a:ext uri="{FF2B5EF4-FFF2-40B4-BE49-F238E27FC236}">
                <a16:creationId xmlns:a16="http://schemas.microsoft.com/office/drawing/2014/main" id="{1EC1AC6D-8052-4767-75CD-D6F46249EB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60418" name="Rectangle 7">
            <a:extLst>
              <a:ext uri="{FF2B5EF4-FFF2-40B4-BE49-F238E27FC236}">
                <a16:creationId xmlns:a16="http://schemas.microsoft.com/office/drawing/2014/main" id="{CBF4350A-2C7E-E8E6-0331-29DD27ECD4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7407774B-1EFF-8B46-83EF-1B9F6FA8758F}" type="slidenum">
              <a:rPr lang="en-US" altLang="en-US" sz="1200">
                <a:latin typeface="Times" charset="0"/>
              </a:rPr>
              <a:pPr/>
              <a:t>29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5D59A2D7-B3EE-2DDE-DE88-424E0BFF35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81E47D62-ED45-615E-25D7-CBD193D012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6">
            <a:extLst>
              <a:ext uri="{FF2B5EF4-FFF2-40B4-BE49-F238E27FC236}">
                <a16:creationId xmlns:a16="http://schemas.microsoft.com/office/drawing/2014/main" id="{FC0B2F1D-9683-D1CF-D475-704F9227C8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University of Kansas Center for Research on Learning  2002</a:t>
            </a:r>
          </a:p>
        </p:txBody>
      </p:sp>
      <p:sp>
        <p:nvSpPr>
          <p:cNvPr id="62466" name="Rectangle 7">
            <a:extLst>
              <a:ext uri="{FF2B5EF4-FFF2-40B4-BE49-F238E27FC236}">
                <a16:creationId xmlns:a16="http://schemas.microsoft.com/office/drawing/2014/main" id="{270A09F8-C2C2-2337-EB7E-970AA9AA8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" charset="0"/>
              </a:rPr>
              <a:t>UO Overhead  </a:t>
            </a:r>
            <a:fld id="{86CE37A8-E2F7-2843-B152-DC65A037C01D}" type="slidenum">
              <a:rPr lang="en-US" altLang="en-US" sz="1200">
                <a:latin typeface="Times" charset="0"/>
              </a:rPr>
              <a:pPr/>
              <a:t>30</a:t>
            </a:fld>
            <a:endParaRPr lang="en-US" altLang="en-US" sz="1200">
              <a:latin typeface="Times" charset="0"/>
            </a:endParaRPr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5D46C1CC-7744-48A7-34D1-80AC852A57D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CEA263B4-E19D-AD50-4A12-29FFB7D40F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Times" charset="0"/>
                <a:ea typeface="ＭＳ Ｐゴシック" panose="020B0600070205080204" pitchFamily="34" charset="-128"/>
              </a:rPr>
              <a:t>The  Challenge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B186F7AE-6088-6198-7134-0C08CF89D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A1D50CF5-8AAA-0988-9E87-7DDF1D47511E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61DEC6A2-A257-0CEA-8B36-2A0D45B25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sim_2color_sig">
            <a:extLst>
              <a:ext uri="{FF2B5EF4-FFF2-40B4-BE49-F238E27FC236}">
                <a16:creationId xmlns:a16="http://schemas.microsoft.com/office/drawing/2014/main" id="{100987D5-0F5E-803B-5B12-AAA102BD6E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5213"/>
            <a:ext cx="28194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0" y="1046163"/>
            <a:ext cx="5410200" cy="1600200"/>
          </a:xfrm>
        </p:spPr>
        <p:txBody>
          <a:bodyPr anchor="ctr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3124200"/>
            <a:ext cx="5105400" cy="2895600"/>
          </a:xfrm>
        </p:spPr>
        <p:txBody>
          <a:bodyPr/>
          <a:lstStyle>
            <a:lvl1pPr marL="0" indent="0">
              <a:buFontTx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5008124-4E7E-58DE-A1B6-2A0A50540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AFBE8FB-A32D-E5F6-CD85-26AECE122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8705E43-4A11-6AFB-D738-70DA99933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E1886DDD-BA96-2F43-89CF-3E22434F5A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161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8BB7561-825D-2AED-6698-2967636317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1600D2-9E8A-5844-BA83-BEEB3FC63C2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3A30811-BDA8-E1F9-0043-2D9AE85A452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658821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DD966FF-B8B1-2BF6-1EBF-4331C0A8AB2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32BB6-8D21-9949-9C32-CC06103D872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C9098A0-9E02-261A-CA52-C9C0432A2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86398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56078206-E4D1-35AA-11E5-0BFE6DB32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-9525"/>
            <a:ext cx="9196388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9">
            <a:extLst>
              <a:ext uri="{FF2B5EF4-FFF2-40B4-BE49-F238E27FC236}">
                <a16:creationId xmlns:a16="http://schemas.microsoft.com/office/drawing/2014/main" id="{23801E5B-9B90-24DE-3778-D16C040E3FC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762000"/>
            <a:ext cx="0" cy="21336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D37178A8-6502-1ECA-DC70-6732DC8FC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5384800"/>
            <a:ext cx="9182100" cy="149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sim_2color_sig">
            <a:extLst>
              <a:ext uri="{FF2B5EF4-FFF2-40B4-BE49-F238E27FC236}">
                <a16:creationId xmlns:a16="http://schemas.microsoft.com/office/drawing/2014/main" id="{A6DBAF15-F19A-2E63-9E8F-0D82DA54EB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5213"/>
            <a:ext cx="2819400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069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429000" y="1046163"/>
            <a:ext cx="5410200" cy="160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429000" y="3124200"/>
            <a:ext cx="5105400" cy="2895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F8A76E4-BCA3-EC77-521D-B298F93983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7D1EE433-92E6-159C-C277-132C4EB47F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9BE23A2-CD11-6128-D32D-93B47EB7A0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BB9FB61-2D35-1545-B98A-6D8BCD9E0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845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D86125-FD5A-2F14-EDA8-F37DB75DDE4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3AD035-0B39-A245-A04B-8744121CBDF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193B2A-0889-F584-B743-19F26E8483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728093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F0DC3C-93BA-503D-02FF-4637F8899D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F50C9-80D2-A54F-9443-92B9353585C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A7F6CB-1EDE-955B-E377-88486B0205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381444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7F34E45-2186-C247-331D-60B54155EFD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3F4659-616F-AA47-814E-C831CABF195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08E046A-0E74-7130-4EC0-B358BDD16F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322465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BF0D5E7-97F7-1C47-0F76-2D7D22CCF2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4F19BD-716C-8841-9492-BC68C451946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E6DA481-6BF9-DE51-09CF-81F855018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37583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0CDDCE7-A0FB-36DD-2545-51037CBE59F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085D0-812D-D149-9DE4-EDAEB579074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DF13D-0DF0-672C-1DCE-B7669AA28B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7452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11CC3F-2737-239C-D972-2899BA9AB0F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B7024-AFC6-6146-AC0D-4BA204DB418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DCFC1F7-A4DD-A671-5F70-D2F8496A8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4189223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904E58E-506E-AFB0-B707-3C6BA254D2F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C4D3B-9AFB-1345-B2C3-607575C055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FE64770-FB03-587B-049D-E8BFECB99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544023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7930B1E6-37B2-86B4-B2AE-E68CB94C50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F56C3-EED3-ED48-BB85-B5E419AB0FF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090AE9F-815B-353E-0EE4-910DD193E1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89750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C74B912-A5D8-A3B8-31FF-BF99A8F82EF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74FBC-7F71-A04C-888B-59A57887767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A99867D-E341-316F-01C7-6C292F1A19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309104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02E030-76A9-D482-2039-2F617EB0716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C37899-6850-EA44-ADEA-007DA3D54CB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5F81B5-E1B2-89EB-73C3-4CD819B6E8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3158687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DB1A85-5F55-F328-1BEE-F760053D31E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0B5B9-57D7-AA45-8219-89E0C2E332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8613F99-676F-3154-5D84-DDC03C6844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01341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B601AFA-0C82-B513-E3BB-C59D2AD36A4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05E342-E547-B44D-AE39-A719AFF02B6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29AACA5-7F23-B02A-8DFA-5AA3EC58E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011053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E96407F0-4EEC-0056-A6BB-4E439FF8D7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3D80B-153D-074F-AAB4-9F4FDBC6363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D21D867-E0D0-981B-E93C-6793E35A56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887132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79CB4341-66D5-4172-4161-356958D8F42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30BEE-E758-FB40-80E5-D04205830BA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A8096DF-1CD7-3EFB-1E85-45E07EA92E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3636863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FEEF8FEE-4D4E-3323-0526-4DC4B435F3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823D2-3A68-A742-9499-58463C9EAF6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9069BEA-F5E7-4A77-8B62-7E021DBAD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208369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87791321-662B-E068-7C0D-C6E01B3F25D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2B975-F4A7-404B-8040-5A695165791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CA35BE0-063F-27A7-22E3-454B2FF6A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1394427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D97BC73-8C38-8FC0-44C9-C84443E4013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C929D-E383-2141-9465-38066B322A6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3B8E562-C26C-B148-0238-2BFDD8C9B8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319471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77CAF75-D4E8-3623-16CB-2FCD271198A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4ED2AC-4C05-D341-A1A3-10D0DAE8F8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6126811-FC95-FE21-0FA9-E9651EE9EB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</p:spTree>
    <p:extLst>
      <p:ext uri="{BB962C8B-B14F-4D97-AF65-F5344CB8AC3E}">
        <p14:creationId xmlns:p14="http://schemas.microsoft.com/office/powerpoint/2010/main" val="131226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199A701B-D200-2CF2-3CE7-8AA39AC4CB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745F259B-B55A-6715-636E-D24ABBABDC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Freeform 5">
            <a:extLst>
              <a:ext uri="{FF2B5EF4-FFF2-40B4-BE49-F238E27FC236}">
                <a16:creationId xmlns:a16="http://schemas.microsoft.com/office/drawing/2014/main" id="{941334E6-3703-9703-FA7F-DEE9E654719C}"/>
              </a:ext>
            </a:extLst>
          </p:cNvPr>
          <p:cNvSpPr>
            <a:spLocks/>
          </p:cNvSpPr>
          <p:nvPr/>
        </p:nvSpPr>
        <p:spPr bwMode="auto">
          <a:xfrm rot="-10798822">
            <a:off x="0" y="6210300"/>
            <a:ext cx="9144000" cy="646113"/>
          </a:xfrm>
          <a:custGeom>
            <a:avLst/>
            <a:gdLst>
              <a:gd name="T0" fmla="*/ 0 w 5770"/>
              <a:gd name="T1" fmla="*/ 0 h 407"/>
              <a:gd name="T2" fmla="*/ 9144000 w 5770"/>
              <a:gd name="T3" fmla="*/ 0 h 407"/>
              <a:gd name="T4" fmla="*/ 9144000 w 5770"/>
              <a:gd name="T5" fmla="*/ 646113 h 407"/>
              <a:gd name="T6" fmla="*/ 8719287 w 5770"/>
              <a:gd name="T7" fmla="*/ 646113 h 407"/>
              <a:gd name="T8" fmla="*/ 8245447 w 5770"/>
              <a:gd name="T9" fmla="*/ 646113 h 407"/>
              <a:gd name="T10" fmla="*/ 7651167 w 5770"/>
              <a:gd name="T11" fmla="*/ 633413 h 407"/>
              <a:gd name="T12" fmla="*/ 6982403 w 5770"/>
              <a:gd name="T13" fmla="*/ 600075 h 407"/>
              <a:gd name="T14" fmla="*/ 6266096 w 5770"/>
              <a:gd name="T15" fmla="*/ 541338 h 407"/>
              <a:gd name="T16" fmla="*/ 5914282 w 5770"/>
              <a:gd name="T17" fmla="*/ 508000 h 407"/>
              <a:gd name="T18" fmla="*/ 5575146 w 5770"/>
              <a:gd name="T19" fmla="*/ 461963 h 407"/>
              <a:gd name="T20" fmla="*/ 5234425 w 5770"/>
              <a:gd name="T21" fmla="*/ 415925 h 407"/>
              <a:gd name="T22" fmla="*/ 4919060 w 5770"/>
              <a:gd name="T23" fmla="*/ 346075 h 407"/>
              <a:gd name="T24" fmla="*/ 4700365 w 5770"/>
              <a:gd name="T25" fmla="*/ 311150 h 407"/>
              <a:gd name="T26" fmla="*/ 4104499 w 5770"/>
              <a:gd name="T27" fmla="*/ 207963 h 407"/>
              <a:gd name="T28" fmla="*/ 3679786 w 5770"/>
              <a:gd name="T29" fmla="*/ 150813 h 407"/>
              <a:gd name="T30" fmla="*/ 3205947 w 5770"/>
              <a:gd name="T31" fmla="*/ 104775 h 407"/>
              <a:gd name="T32" fmla="*/ 2659208 w 5770"/>
              <a:gd name="T33" fmla="*/ 69850 h 407"/>
              <a:gd name="T34" fmla="*/ 2077606 w 5770"/>
              <a:gd name="T35" fmla="*/ 46038 h 407"/>
              <a:gd name="T36" fmla="*/ 0 w 5770"/>
              <a:gd name="T37" fmla="*/ 34925 h 407"/>
              <a:gd name="T38" fmla="*/ 0 w 5770"/>
              <a:gd name="T39" fmla="*/ 0 h 40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5770" h="407">
                <a:moveTo>
                  <a:pt x="0" y="0"/>
                </a:moveTo>
                <a:lnTo>
                  <a:pt x="5770" y="0"/>
                </a:lnTo>
                <a:lnTo>
                  <a:pt x="5770" y="407"/>
                </a:lnTo>
                <a:lnTo>
                  <a:pt x="5502" y="407"/>
                </a:lnTo>
                <a:lnTo>
                  <a:pt x="5203" y="407"/>
                </a:lnTo>
                <a:lnTo>
                  <a:pt x="4828" y="399"/>
                </a:lnTo>
                <a:lnTo>
                  <a:pt x="4406" y="378"/>
                </a:lnTo>
                <a:lnTo>
                  <a:pt x="3954" y="341"/>
                </a:lnTo>
                <a:lnTo>
                  <a:pt x="3732" y="320"/>
                </a:lnTo>
                <a:lnTo>
                  <a:pt x="3518" y="291"/>
                </a:lnTo>
                <a:lnTo>
                  <a:pt x="3303" y="262"/>
                </a:lnTo>
                <a:lnTo>
                  <a:pt x="3104" y="218"/>
                </a:lnTo>
                <a:lnTo>
                  <a:pt x="2966" y="196"/>
                </a:lnTo>
                <a:lnTo>
                  <a:pt x="2590" y="131"/>
                </a:lnTo>
                <a:lnTo>
                  <a:pt x="2322" y="95"/>
                </a:lnTo>
                <a:lnTo>
                  <a:pt x="2023" y="66"/>
                </a:lnTo>
                <a:lnTo>
                  <a:pt x="1678" y="44"/>
                </a:lnTo>
                <a:lnTo>
                  <a:pt x="1311" y="29"/>
                </a:lnTo>
                <a:lnTo>
                  <a:pt x="0" y="22"/>
                </a:lnTo>
                <a:lnTo>
                  <a:pt x="0" y="0"/>
                </a:lnTo>
                <a:close/>
              </a:path>
            </a:pathLst>
          </a:custGeom>
          <a:solidFill>
            <a:srgbClr val="7F0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6">
            <a:extLst>
              <a:ext uri="{FF2B5EF4-FFF2-40B4-BE49-F238E27FC236}">
                <a16:creationId xmlns:a16="http://schemas.microsoft.com/office/drawing/2014/main" id="{24826F13-B01B-B674-005C-93B6F7BDE8EF}"/>
              </a:ext>
            </a:extLst>
          </p:cNvPr>
          <p:cNvSpPr>
            <a:spLocks/>
          </p:cNvSpPr>
          <p:nvPr/>
        </p:nvSpPr>
        <p:spPr bwMode="auto">
          <a:xfrm rot="10800000">
            <a:off x="0" y="6777038"/>
            <a:ext cx="1033463" cy="80962"/>
          </a:xfrm>
          <a:custGeom>
            <a:avLst/>
            <a:gdLst>
              <a:gd name="T0" fmla="*/ 1033463 w 651"/>
              <a:gd name="T1" fmla="*/ 80962 h 51"/>
              <a:gd name="T2" fmla="*/ 122238 w 651"/>
              <a:gd name="T3" fmla="*/ 80962 h 51"/>
              <a:gd name="T4" fmla="*/ 0 w 651"/>
              <a:gd name="T5" fmla="*/ 0 h 51"/>
              <a:gd name="T6" fmla="*/ 1033463 w 651"/>
              <a:gd name="T7" fmla="*/ 0 h 51"/>
              <a:gd name="T8" fmla="*/ 1033463 w 651"/>
              <a:gd name="T9" fmla="*/ 8096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1" h="51">
                <a:moveTo>
                  <a:pt x="651" y="51"/>
                </a:moveTo>
                <a:lnTo>
                  <a:pt x="77" y="51"/>
                </a:lnTo>
                <a:lnTo>
                  <a:pt x="0" y="0"/>
                </a:lnTo>
                <a:lnTo>
                  <a:pt x="651" y="0"/>
                </a:lnTo>
                <a:lnTo>
                  <a:pt x="651" y="51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Line 7">
            <a:extLst>
              <a:ext uri="{FF2B5EF4-FFF2-40B4-BE49-F238E27FC236}">
                <a16:creationId xmlns:a16="http://schemas.microsoft.com/office/drawing/2014/main" id="{948F5C91-9A1A-34FF-7294-B12F8C5ACBD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1295400"/>
            <a:ext cx="7315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7624" name="Rectangle 8">
            <a:extLst>
              <a:ext uri="{FF2B5EF4-FFF2-40B4-BE49-F238E27FC236}">
                <a16:creationId xmlns:a16="http://schemas.microsoft.com/office/drawing/2014/main" id="{883317D8-C365-2AF5-BAA6-180E555ADE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8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accent2"/>
                </a:solidFill>
                <a:latin typeface="Arial" panose="020B0604020202020204" pitchFamily="34" charset="0"/>
              </a:defRPr>
            </a:lvl1pPr>
          </a:lstStyle>
          <a:p>
            <a:fld id="{0DD1A9AD-78CA-F846-8FC5-9811B26E3D4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7625" name="Rectangle 9">
            <a:extLst>
              <a:ext uri="{FF2B5EF4-FFF2-40B4-BE49-F238E27FC236}">
                <a16:creationId xmlns:a16="http://schemas.microsoft.com/office/drawing/2014/main" id="{5F03B782-2144-F0B1-E671-BA8DA9F603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  <p:pic>
        <p:nvPicPr>
          <p:cNvPr id="1033" name="Picture 11" descr="sim_2color_sig">
            <a:extLst>
              <a:ext uri="{FF2B5EF4-FFF2-40B4-BE49-F238E27FC236}">
                <a16:creationId xmlns:a16="http://schemas.microsoft.com/office/drawing/2014/main" id="{212239D5-D303-01EA-C9A1-DA275F99BC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84850"/>
            <a:ext cx="1690687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id="{4AD8A3B5-4D99-8E64-740F-43421686D94A}"/>
              </a:ext>
            </a:extLst>
          </p:cNvPr>
          <p:cNvSpPr>
            <a:spLocks/>
          </p:cNvSpPr>
          <p:nvPr/>
        </p:nvSpPr>
        <p:spPr bwMode="auto">
          <a:xfrm rot="10800000">
            <a:off x="0" y="6777038"/>
            <a:ext cx="1033463" cy="80962"/>
          </a:xfrm>
          <a:custGeom>
            <a:avLst/>
            <a:gdLst>
              <a:gd name="T0" fmla="*/ 1033463 w 651"/>
              <a:gd name="T1" fmla="*/ 80962 h 51"/>
              <a:gd name="T2" fmla="*/ 122238 w 651"/>
              <a:gd name="T3" fmla="*/ 80962 h 51"/>
              <a:gd name="T4" fmla="*/ 0 w 651"/>
              <a:gd name="T5" fmla="*/ 0 h 51"/>
              <a:gd name="T6" fmla="*/ 1033463 w 651"/>
              <a:gd name="T7" fmla="*/ 0 h 51"/>
              <a:gd name="T8" fmla="*/ 1033463 w 651"/>
              <a:gd name="T9" fmla="*/ 80962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51" h="51">
                <a:moveTo>
                  <a:pt x="651" y="51"/>
                </a:moveTo>
                <a:lnTo>
                  <a:pt x="77" y="51"/>
                </a:lnTo>
                <a:lnTo>
                  <a:pt x="0" y="0"/>
                </a:lnTo>
                <a:lnTo>
                  <a:pt x="651" y="0"/>
                </a:lnTo>
                <a:lnTo>
                  <a:pt x="651" y="51"/>
                </a:lnTo>
                <a:close/>
              </a:path>
            </a:pathLst>
          </a:custGeom>
          <a:solidFill>
            <a:srgbClr val="FFD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5F8333ED-C548-BECD-935E-8537843E45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48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</a:defRPr>
            </a:lvl1pPr>
          </a:lstStyle>
          <a:p>
            <a:fld id="{E008862E-5DDB-E447-A0C6-CEF5710304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69668" name="Rectangle 4">
            <a:extLst>
              <a:ext uri="{FF2B5EF4-FFF2-40B4-BE49-F238E27FC236}">
                <a16:creationId xmlns:a16="http://schemas.microsoft.com/office/drawing/2014/main" id="{FAD0CFA2-9ADB-7D9E-2804-7951FAC854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tx2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University of Kansas Center for Research on Learning 2014</a:t>
            </a:r>
          </a:p>
        </p:txBody>
      </p:sp>
      <p:pic>
        <p:nvPicPr>
          <p:cNvPr id="13317" name="Picture 6" descr="sim_2color_sig">
            <a:extLst>
              <a:ext uri="{FF2B5EF4-FFF2-40B4-BE49-F238E27FC236}">
                <a16:creationId xmlns:a16="http://schemas.microsoft.com/office/drawing/2014/main" id="{CDAC36F1-2286-1BE9-E3FD-7B57B83FFD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6188075"/>
            <a:ext cx="1168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>
            <a:extLst>
              <a:ext uri="{FF2B5EF4-FFF2-40B4-BE49-F238E27FC236}">
                <a16:creationId xmlns:a16="http://schemas.microsoft.com/office/drawing/2014/main" id="{2027E51E-97E8-E126-FA22-35EAF5754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25" y="3717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Times" charset="0"/>
            </a:endParaRPr>
          </a:p>
        </p:txBody>
      </p:sp>
      <p:sp>
        <p:nvSpPr>
          <p:cNvPr id="27650" name="Rectangle 9">
            <a:extLst>
              <a:ext uri="{FF2B5EF4-FFF2-40B4-BE49-F238E27FC236}">
                <a16:creationId xmlns:a16="http://schemas.microsoft.com/office/drawing/2014/main" id="{55FD50AD-8C4D-2A41-8AC2-97A83F79765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Proficiency in the Sentence Writing Strategy</a:t>
            </a:r>
          </a:p>
        </p:txBody>
      </p:sp>
      <p:sp>
        <p:nvSpPr>
          <p:cNvPr id="27651" name="Rectangle 10">
            <a:extLst>
              <a:ext uri="{FF2B5EF4-FFF2-40B4-BE49-F238E27FC236}">
                <a16:creationId xmlns:a16="http://schemas.microsoft.com/office/drawing/2014/main" id="{183BB9D6-FA78-6F00-2DFC-99929FA6DB8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Learning Strategy Series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/>
              <a:t>2024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/>
              <a:t>The University of Kansas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/>
              <a:t>Center for Research on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300" dirty="0"/>
              <a:t>Lawrence, Kansas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F89EFF56-A5FE-8E9D-32E3-1B6F9CC10C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203325"/>
            <a:ext cx="272891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Footer Placeholder 1">
            <a:extLst>
              <a:ext uri="{FF2B5EF4-FFF2-40B4-BE49-F238E27FC236}">
                <a16:creationId xmlns:a16="http://schemas.microsoft.com/office/drawing/2014/main" id="{1FC1B57B-7444-2324-C3CB-4BE942010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075" y="6145659"/>
            <a:ext cx="2895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University of Kansas </a:t>
            </a:r>
          </a:p>
          <a:p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Center for Research on Learning</a:t>
            </a:r>
          </a:p>
        </p:txBody>
      </p:sp>
      <p:sp>
        <p:nvSpPr>
          <p:cNvPr id="27654" name="Slide Number Placeholder 2">
            <a:extLst>
              <a:ext uri="{FF2B5EF4-FFF2-40B4-BE49-F238E27FC236}">
                <a16:creationId xmlns:a16="http://schemas.microsoft.com/office/drawing/2014/main" id="{2214A194-0F88-F1CF-1C2B-6DFB769D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B9F1D1E-1AFF-FF4D-A0D1-4269429BA1A3}" type="slidenum">
              <a:rPr lang="en-US" altLang="en-US" sz="1400">
                <a:latin typeface="Arial" panose="020B0604020202020204" pitchFamily="34" charset="0"/>
              </a:rPr>
              <a:pPr/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>
            <a:extLst>
              <a:ext uri="{FF2B5EF4-FFF2-40B4-BE49-F238E27FC236}">
                <a16:creationId xmlns:a16="http://schemas.microsoft.com/office/drawing/2014/main" id="{A47CF93C-CE52-BED0-F833-A3B0B8951A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0884A99-DD15-3740-AFDF-F43D3F783959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10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80898" name="Footer Placeholder 4">
            <a:extLst>
              <a:ext uri="{FF2B5EF4-FFF2-40B4-BE49-F238E27FC236}">
                <a16:creationId xmlns:a16="http://schemas.microsoft.com/office/drawing/2014/main" id="{7CA3AE43-A93F-A057-7A8F-E18D2DD3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80899" name="Rectangle 2">
            <a:extLst>
              <a:ext uri="{FF2B5EF4-FFF2-40B4-BE49-F238E27FC236}">
                <a16:creationId xmlns:a16="http://schemas.microsoft.com/office/drawing/2014/main" id="{0FD423AD-92FA-B126-FA36-E00C17ED5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24987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0" name="Rectangle 3">
            <a:extLst>
              <a:ext uri="{FF2B5EF4-FFF2-40B4-BE49-F238E27FC236}">
                <a16:creationId xmlns:a16="http://schemas.microsoft.com/office/drawing/2014/main" id="{A7DC55A8-67DD-13D3-C772-ACE6F5F48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69081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1" name="Rectangle 4">
            <a:extLst>
              <a:ext uri="{FF2B5EF4-FFF2-40B4-BE49-F238E27FC236}">
                <a16:creationId xmlns:a16="http://schemas.microsoft.com/office/drawing/2014/main" id="{C7E4FFF8-C705-0CC1-F695-B91994E1F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8876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2" name="Rectangle 5">
            <a:extLst>
              <a:ext uri="{FF2B5EF4-FFF2-40B4-BE49-F238E27FC236}">
                <a16:creationId xmlns:a16="http://schemas.microsoft.com/office/drawing/2014/main" id="{FDA53B76-2BA4-1A55-C019-39BEB0A65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33782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3" name="Rectangle 6">
            <a:extLst>
              <a:ext uri="{FF2B5EF4-FFF2-40B4-BE49-F238E27FC236}">
                <a16:creationId xmlns:a16="http://schemas.microsoft.com/office/drawing/2014/main" id="{3CDA9FC6-AF32-776F-3100-D6C1B401C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213" y="393858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4" name="Rectangle 7">
            <a:extLst>
              <a:ext uri="{FF2B5EF4-FFF2-40B4-BE49-F238E27FC236}">
                <a16:creationId xmlns:a16="http://schemas.microsoft.com/office/drawing/2014/main" id="{2BAD52A2-8853-2656-9A85-9D67770F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6900" y="44704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5" name="Rectangle 8">
            <a:extLst>
              <a:ext uri="{FF2B5EF4-FFF2-40B4-BE49-F238E27FC236}">
                <a16:creationId xmlns:a16="http://schemas.microsoft.com/office/drawing/2014/main" id="{818B62A2-132E-1FC7-ABD3-844FBE6D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0700" y="50101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6" name="Rectangle 9">
            <a:extLst>
              <a:ext uri="{FF2B5EF4-FFF2-40B4-BE49-F238E27FC236}">
                <a16:creationId xmlns:a16="http://schemas.microsoft.com/office/drawing/2014/main" id="{B6A281F7-DC11-CF6A-3F55-51AD0B2B5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8800" y="54530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7" name="Rectangle 10">
            <a:extLst>
              <a:ext uri="{FF2B5EF4-FFF2-40B4-BE49-F238E27FC236}">
                <a16:creationId xmlns:a16="http://schemas.microsoft.com/office/drawing/2014/main" id="{1A800478-C826-DB62-6803-8CAEE8047D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100" y="56562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8" name="Rectangle 11">
            <a:extLst>
              <a:ext uri="{FF2B5EF4-FFF2-40B4-BE49-F238E27FC236}">
                <a16:creationId xmlns:a16="http://schemas.microsoft.com/office/drawing/2014/main" id="{3B296D23-216F-DC36-0C20-CD2B1DB7B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60880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0909" name="Rectangle 12">
            <a:extLst>
              <a:ext uri="{FF2B5EF4-FFF2-40B4-BE49-F238E27FC236}">
                <a16:creationId xmlns:a16="http://schemas.microsoft.com/office/drawing/2014/main" id="{C7AC8A1D-2D95-22EE-2D2D-FD147C8A4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Strategies Curriculum</a:t>
            </a:r>
          </a:p>
        </p:txBody>
      </p:sp>
      <p:sp>
        <p:nvSpPr>
          <p:cNvPr id="80910" name="Rectangle 13">
            <a:extLst>
              <a:ext uri="{FF2B5EF4-FFF2-40B4-BE49-F238E27FC236}">
                <a16:creationId xmlns:a16="http://schemas.microsoft.com/office/drawing/2014/main" id="{B05B3B36-227F-B4CC-45EC-BDC559BD5B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97000"/>
            <a:ext cx="7772400" cy="3962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000"/>
              <a:t>Expression and Demonstration of Competence 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Sentences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Paragraphs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Error Monitoring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Themes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Assignment Completion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Test Taking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Essay Test-Taking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InSPECT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 sz="1800"/>
              <a:t>EDIT</a:t>
            </a:r>
          </a:p>
        </p:txBody>
      </p:sp>
      <p:pic>
        <p:nvPicPr>
          <p:cNvPr id="80911" name="Picture 16">
            <a:extLst>
              <a:ext uri="{FF2B5EF4-FFF2-40B4-BE49-F238E27FC236}">
                <a16:creationId xmlns:a16="http://schemas.microsoft.com/office/drawing/2014/main" id="{3A8AB5DB-92E1-7D23-CC9C-C5C22B639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3">
            <a:extLst>
              <a:ext uri="{FF2B5EF4-FFF2-40B4-BE49-F238E27FC236}">
                <a16:creationId xmlns:a16="http://schemas.microsoft.com/office/drawing/2014/main" id="{ACE96422-EB2E-874D-8CCB-7753E34B2D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C64817-B6F7-E149-9EC5-2748AE3C26A3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11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6866" name="Footer Placeholder 4">
            <a:extLst>
              <a:ext uri="{FF2B5EF4-FFF2-40B4-BE49-F238E27FC236}">
                <a16:creationId xmlns:a16="http://schemas.microsoft.com/office/drawing/2014/main" id="{13A92ED7-5DEF-E2EC-D3BC-0FFB3FA6B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6867" name="Rectangle 4">
            <a:extLst>
              <a:ext uri="{FF2B5EF4-FFF2-40B4-BE49-F238E27FC236}">
                <a16:creationId xmlns:a16="http://schemas.microsoft.com/office/drawing/2014/main" id="{DE1139C4-EFA2-B820-987B-8780E930B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Strategy in a Nutshell</a:t>
            </a:r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83AEC568-4EA0-7EFB-2CDA-3ADD9CB6BA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 sz="2200"/>
              <a:t>By using the strategy, students: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Use formulas to form the sentences they write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Decide on the wording of a sentence before they write it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Write the sentence using appropriate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1800"/>
              <a:t>Capitalization at the beginning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1800"/>
              <a:t>Punctuation at the end</a:t>
            </a:r>
          </a:p>
          <a:p>
            <a:pPr lvl="2" eaLnBrk="1" hangingPunct="1">
              <a:lnSpc>
                <a:spcPct val="140000"/>
              </a:lnSpc>
            </a:pPr>
            <a:r>
              <a:rPr lang="en-US" altLang="en-US" sz="1800"/>
              <a:t>Punctuation throughout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en-US" sz="2000"/>
              <a:t>Check their work</a:t>
            </a: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E7D0D172-431E-133B-886D-48BDFC095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3">
            <a:extLst>
              <a:ext uri="{FF2B5EF4-FFF2-40B4-BE49-F238E27FC236}">
                <a16:creationId xmlns:a16="http://schemas.microsoft.com/office/drawing/2014/main" id="{77CDEB9D-35E0-AE6E-3A4C-2A22D511E9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26457BF-33A0-9B46-A6F8-E72ABB522AE5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7890" name="Footer Placeholder 4">
            <a:extLst>
              <a:ext uri="{FF2B5EF4-FFF2-40B4-BE49-F238E27FC236}">
                <a16:creationId xmlns:a16="http://schemas.microsoft.com/office/drawing/2014/main" id="{5EB3D62D-F432-59EF-446C-709954783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155D9338-4725-878E-2751-068CD8AA56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Rationales Behind </a:t>
            </a:r>
            <a:br>
              <a:rPr lang="en-US" altLang="en-US"/>
            </a:br>
            <a:r>
              <a:rPr lang="en-US" altLang="en-US"/>
              <a:t>the Sentence Writing Strategy</a:t>
            </a:r>
          </a:p>
        </p:txBody>
      </p:sp>
      <p:sp>
        <p:nvSpPr>
          <p:cNvPr id="37892" name="Rectangle 5">
            <a:extLst>
              <a:ext uri="{FF2B5EF4-FFF2-40B4-BE49-F238E27FC236}">
                <a16:creationId xmlns:a16="http://schemas.microsoft.com/office/drawing/2014/main" id="{92A66101-8D74-FA5D-4D9A-2D9A545531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200"/>
              <a:t>Students often do not know how to structure their sentences. The formulas give them this structure.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Students often do not know how to approach a writing task. The strategy gives them a simple, 4-step approach to a writing task.</a:t>
            </a:r>
          </a:p>
          <a:p>
            <a:pPr eaLnBrk="1" hangingPunct="1"/>
            <a:endParaRPr lang="en-US" altLang="en-US" sz="2200"/>
          </a:p>
          <a:p>
            <a:pPr eaLnBrk="1" hangingPunct="1"/>
            <a:r>
              <a:rPr lang="en-US" altLang="en-US" sz="2200"/>
              <a:t>Writing is often a difficult task for students. Students learn through practice to write fluently and to get pleasure from writing activities.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ED9269B9-ADED-4204-1344-5C8E97320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3">
            <a:extLst>
              <a:ext uri="{FF2B5EF4-FFF2-40B4-BE49-F238E27FC236}">
                <a16:creationId xmlns:a16="http://schemas.microsoft.com/office/drawing/2014/main" id="{A4AC04CA-82D3-EFFE-CF4A-0295F67D88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FE5D45F-092C-1E43-B76F-C4AB67AFCEDD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13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D2B45E8D-9259-D571-D82C-332A45FF8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1CF9A2F2-6370-9681-0720-DDAF327285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 Writing Results</a:t>
            </a:r>
          </a:p>
        </p:txBody>
      </p:sp>
      <p:grpSp>
        <p:nvGrpSpPr>
          <p:cNvPr id="38916" name="Group 20">
            <a:extLst>
              <a:ext uri="{FF2B5EF4-FFF2-40B4-BE49-F238E27FC236}">
                <a16:creationId xmlns:a16="http://schemas.microsoft.com/office/drawing/2014/main" id="{C0F68FB9-43DF-F38B-1697-E642B19B3AFA}"/>
              </a:ext>
            </a:extLst>
          </p:cNvPr>
          <p:cNvGrpSpPr>
            <a:grpSpLocks/>
          </p:cNvGrpSpPr>
          <p:nvPr/>
        </p:nvGrpSpPr>
        <p:grpSpPr bwMode="auto">
          <a:xfrm>
            <a:off x="1276350" y="1584325"/>
            <a:ext cx="7124700" cy="3943350"/>
            <a:chOff x="804" y="998"/>
            <a:chExt cx="4488" cy="2484"/>
          </a:xfrm>
        </p:grpSpPr>
        <p:sp>
          <p:nvSpPr>
            <p:cNvPr id="38918" name="Rectangle 8">
              <a:extLst>
                <a:ext uri="{FF2B5EF4-FFF2-40B4-BE49-F238E27FC236}">
                  <a16:creationId xmlns:a16="http://schemas.microsoft.com/office/drawing/2014/main" id="{D9AD8B3B-4B00-D879-0404-F03B8E06AC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9" y="998"/>
              <a:ext cx="93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Percentage</a:t>
              </a:r>
            </a:p>
            <a:p>
              <a:pPr algn="ct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Complete</a:t>
              </a:r>
            </a:p>
            <a:p>
              <a:pPr algn="ct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Sentences</a:t>
              </a:r>
            </a:p>
          </p:txBody>
        </p:sp>
        <p:sp>
          <p:nvSpPr>
            <p:cNvPr id="38919" name="Rectangle 10">
              <a:extLst>
                <a:ext uri="{FF2B5EF4-FFF2-40B4-BE49-F238E27FC236}">
                  <a16:creationId xmlns:a16="http://schemas.microsoft.com/office/drawing/2014/main" id="{8D836B26-3366-2841-93B5-F45781702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6" y="1804"/>
              <a:ext cx="1059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Pretest in</a:t>
              </a:r>
            </a:p>
            <a:p>
              <a:pPr algn="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support class</a:t>
              </a:r>
            </a:p>
          </p:txBody>
        </p:sp>
        <p:sp>
          <p:nvSpPr>
            <p:cNvPr id="38920" name="Rectangle 11">
              <a:extLst>
                <a:ext uri="{FF2B5EF4-FFF2-40B4-BE49-F238E27FC236}">
                  <a16:creationId xmlns:a16="http://schemas.microsoft.com/office/drawing/2014/main" id="{38CF4B51-E165-165F-1AC0-8C694F1265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6" y="1864"/>
              <a:ext cx="21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400" b="1">
                  <a:solidFill>
                    <a:srgbClr val="000000"/>
                  </a:solidFill>
                  <a:latin typeface="Arial" panose="020B0604020202020204" pitchFamily="34" charset="0"/>
                </a:rPr>
                <a:t>70%	  18%</a:t>
              </a:r>
            </a:p>
          </p:txBody>
        </p:sp>
        <p:sp>
          <p:nvSpPr>
            <p:cNvPr id="38921" name="Rectangle 12">
              <a:extLst>
                <a:ext uri="{FF2B5EF4-FFF2-40B4-BE49-F238E27FC236}">
                  <a16:creationId xmlns:a16="http://schemas.microsoft.com/office/drawing/2014/main" id="{E6E01349-A99E-AA6E-4EAE-73E77728E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" y="2688"/>
              <a:ext cx="1856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Regular classroom products after Generalization Stage</a:t>
              </a:r>
            </a:p>
          </p:txBody>
        </p:sp>
        <p:sp>
          <p:nvSpPr>
            <p:cNvPr id="38922" name="Rectangle 13">
              <a:extLst>
                <a:ext uri="{FF2B5EF4-FFF2-40B4-BE49-F238E27FC236}">
                  <a16:creationId xmlns:a16="http://schemas.microsoft.com/office/drawing/2014/main" id="{E01423D9-FDE6-CE7F-0D4D-B21ECE941C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4" y="2778"/>
              <a:ext cx="216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4400" b="1">
                  <a:solidFill>
                    <a:srgbClr val="000000"/>
                  </a:solidFill>
                  <a:latin typeface="Arial" panose="020B0604020202020204" pitchFamily="34" charset="0"/>
                </a:rPr>
                <a:t>98%	  58%</a:t>
              </a:r>
            </a:p>
          </p:txBody>
        </p:sp>
        <p:grpSp>
          <p:nvGrpSpPr>
            <p:cNvPr id="38923" name="Group 14">
              <a:extLst>
                <a:ext uri="{FF2B5EF4-FFF2-40B4-BE49-F238E27FC236}">
                  <a16:creationId xmlns:a16="http://schemas.microsoft.com/office/drawing/2014/main" id="{A65272C6-69B7-0AB8-E589-60DC2A4796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88" y="1655"/>
              <a:ext cx="2604" cy="1827"/>
              <a:chOff x="2384" y="1922"/>
              <a:chExt cx="2604" cy="1827"/>
            </a:xfrm>
          </p:grpSpPr>
          <p:sp>
            <p:nvSpPr>
              <p:cNvPr id="38925" name="Rectangle 15">
                <a:extLst>
                  <a:ext uri="{FF2B5EF4-FFF2-40B4-BE49-F238E27FC236}">
                    <a16:creationId xmlns:a16="http://schemas.microsoft.com/office/drawing/2014/main" id="{674200B3-B09A-FB7B-04A3-304DBFCA7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84" y="1922"/>
                <a:ext cx="2604" cy="1827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8926" name="Line 16">
                <a:extLst>
                  <a:ext uri="{FF2B5EF4-FFF2-40B4-BE49-F238E27FC236}">
                    <a16:creationId xmlns:a16="http://schemas.microsoft.com/office/drawing/2014/main" id="{2B3EF7C9-D483-EF5A-268A-5BB1B5BD0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86" y="1922"/>
                <a:ext cx="0" cy="18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27" name="Line 17">
                <a:extLst>
                  <a:ext uri="{FF2B5EF4-FFF2-40B4-BE49-F238E27FC236}">
                    <a16:creationId xmlns:a16="http://schemas.microsoft.com/office/drawing/2014/main" id="{42DC48D4-D299-D4B7-673B-7E2FC74B47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84" y="2835"/>
                <a:ext cx="260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8924" name="Rectangle 18">
              <a:extLst>
                <a:ext uri="{FF2B5EF4-FFF2-40B4-BE49-F238E27FC236}">
                  <a16:creationId xmlns:a16="http://schemas.microsoft.com/office/drawing/2014/main" id="{3453E738-E2DA-C008-5B9B-5417878DF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998"/>
              <a:ext cx="1005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Percentage</a:t>
              </a:r>
            </a:p>
            <a:p>
              <a:pPr algn="ct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Complicated</a:t>
              </a:r>
            </a:p>
            <a:p>
              <a:pPr algn="ctr"/>
              <a:r>
                <a:rPr lang="en-US" altLang="en-US" sz="2000">
                  <a:solidFill>
                    <a:srgbClr val="000000"/>
                  </a:solidFill>
                  <a:latin typeface="Arial" panose="020B0604020202020204" pitchFamily="34" charset="0"/>
                </a:rPr>
                <a:t>Sentences</a:t>
              </a:r>
            </a:p>
          </p:txBody>
        </p:sp>
      </p:grpSp>
      <p:pic>
        <p:nvPicPr>
          <p:cNvPr id="38917" name="Picture 15">
            <a:extLst>
              <a:ext uri="{FF2B5EF4-FFF2-40B4-BE49-F238E27FC236}">
                <a16:creationId xmlns:a16="http://schemas.microsoft.com/office/drawing/2014/main" id="{5ADEFB93-316F-C48A-8AE8-4474D2AFD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>
            <a:extLst>
              <a:ext uri="{FF2B5EF4-FFF2-40B4-BE49-F238E27FC236}">
                <a16:creationId xmlns:a16="http://schemas.microsoft.com/office/drawing/2014/main" id="{1BD25130-C789-CB56-C165-D72450EC99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B9E321-AAB4-1A49-BA50-EA7EA345F1C1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9939" name="Footer Placeholder 4">
            <a:extLst>
              <a:ext uri="{FF2B5EF4-FFF2-40B4-BE49-F238E27FC236}">
                <a16:creationId xmlns:a16="http://schemas.microsoft.com/office/drawing/2014/main" id="{023E22E6-3FD2-2F6A-49A3-F2115B7C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pic>
        <p:nvPicPr>
          <p:cNvPr id="39940" name="Picture 3">
            <a:extLst>
              <a:ext uri="{FF2B5EF4-FFF2-40B4-BE49-F238E27FC236}">
                <a16:creationId xmlns:a16="http://schemas.microsoft.com/office/drawing/2014/main" id="{B6FB4EA4-4E8F-6C99-ED88-2ED66881B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106363"/>
            <a:ext cx="73056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>
            <a:extLst>
              <a:ext uri="{FF2B5EF4-FFF2-40B4-BE49-F238E27FC236}">
                <a16:creationId xmlns:a16="http://schemas.microsoft.com/office/drawing/2014/main" id="{E43B7ED0-E5CE-320F-0EF7-1692F58F46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3">
            <a:extLst>
              <a:ext uri="{FF2B5EF4-FFF2-40B4-BE49-F238E27FC236}">
                <a16:creationId xmlns:a16="http://schemas.microsoft.com/office/drawing/2014/main" id="{1BFDA4EB-07EC-7A81-754A-F18830DAFA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8B429A-1220-334F-85F9-18E89B920F96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1986" name="Footer Placeholder 4">
            <a:extLst>
              <a:ext uri="{FF2B5EF4-FFF2-40B4-BE49-F238E27FC236}">
                <a16:creationId xmlns:a16="http://schemas.microsoft.com/office/drawing/2014/main" id="{0FD4ACA5-9FDC-5FD5-A268-61C728FD9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382E0ABA-6AC7-FE1B-1E6F-917696119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Adaptation of Instruction</a:t>
            </a:r>
          </a:p>
        </p:txBody>
      </p:sp>
      <p:sp>
        <p:nvSpPr>
          <p:cNvPr id="41988" name="Rectangle 5">
            <a:extLst>
              <a:ext uri="{FF2B5EF4-FFF2-40B4-BE49-F238E27FC236}">
                <a16:creationId xmlns:a16="http://schemas.microsoft.com/office/drawing/2014/main" id="{B6E8870E-9222-7923-FF55-309942FFC0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/>
              <a:t>Instruction can be adapted: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Within one grade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Across grade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 individual 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 small group 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 large group instruction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 the elementary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 the secondary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/>
              <a:t>To the post-secondary level</a:t>
            </a:r>
          </a:p>
        </p:txBody>
      </p:sp>
      <p:pic>
        <p:nvPicPr>
          <p:cNvPr id="41989" name="Picture 5">
            <a:extLst>
              <a:ext uri="{FF2B5EF4-FFF2-40B4-BE49-F238E27FC236}">
                <a16:creationId xmlns:a16="http://schemas.microsoft.com/office/drawing/2014/main" id="{2977225B-E2E1-6288-43FC-D38D5EA999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3">
            <a:extLst>
              <a:ext uri="{FF2B5EF4-FFF2-40B4-BE49-F238E27FC236}">
                <a16:creationId xmlns:a16="http://schemas.microsoft.com/office/drawing/2014/main" id="{079397CC-B3FC-4559-70C4-9319ED117A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D7DBEBC-3782-674A-9566-D39C4E31B150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16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3010" name="Footer Placeholder 4">
            <a:extLst>
              <a:ext uri="{FF2B5EF4-FFF2-40B4-BE49-F238E27FC236}">
                <a16:creationId xmlns:a16="http://schemas.microsoft.com/office/drawing/2014/main" id="{9602BB8E-0214-F21B-19C8-1DBD79BE6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3011" name="Rectangle 4">
            <a:extLst>
              <a:ext uri="{FF2B5EF4-FFF2-40B4-BE49-F238E27FC236}">
                <a16:creationId xmlns:a16="http://schemas.microsoft.com/office/drawing/2014/main" id="{CA564534-7CDC-645B-E3AB-619DAC2BE7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Instructor</a:t>
            </a:r>
            <a:r>
              <a:rPr lang="ja-JP" altLang="en-US"/>
              <a:t>’</a:t>
            </a:r>
            <a:r>
              <a:rPr lang="en-US" altLang="ja-JP"/>
              <a:t>s Manual Contents</a:t>
            </a:r>
            <a:endParaRPr lang="en-US" altLang="en-US"/>
          </a:p>
        </p:txBody>
      </p:sp>
      <p:sp>
        <p:nvSpPr>
          <p:cNvPr id="43012" name="Rectangle 5">
            <a:extLst>
              <a:ext uri="{FF2B5EF4-FFF2-40B4-BE49-F238E27FC236}">
                <a16:creationId xmlns:a16="http://schemas.microsoft.com/office/drawing/2014/main" id="{0C1906DD-9EEE-F62E-1C97-4B58131D1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200"/>
              <a:t>Introduction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200"/>
              <a:t>Instructional Methods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200"/>
              <a:t>Appendix A:  Evaluation Guidelines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200"/>
              <a:t>Appendix B:  Instructional Materials</a:t>
            </a:r>
          </a:p>
          <a:p>
            <a:pPr eaLnBrk="1" hangingPunct="1">
              <a:lnSpc>
                <a:spcPct val="200000"/>
              </a:lnSpc>
              <a:buFontTx/>
              <a:buNone/>
            </a:pPr>
            <a:r>
              <a:rPr lang="en-US" altLang="en-US" sz="2200"/>
              <a:t>Appendix C:  Enrichment Activities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28D084A6-256A-C09D-2C68-B716D7826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3">
            <a:extLst>
              <a:ext uri="{FF2B5EF4-FFF2-40B4-BE49-F238E27FC236}">
                <a16:creationId xmlns:a16="http://schemas.microsoft.com/office/drawing/2014/main" id="{375BA482-F828-1BB3-7562-362D7D723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00112B7-4F8D-6042-918D-EBC798987494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17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4034" name="Footer Placeholder 4">
            <a:extLst>
              <a:ext uri="{FF2B5EF4-FFF2-40B4-BE49-F238E27FC236}">
                <a16:creationId xmlns:a16="http://schemas.microsoft.com/office/drawing/2014/main" id="{CEE85344-3115-8539-0990-43AACA69F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950B3906-8F39-D46E-5E3F-6BF9483CD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Instructor</a:t>
            </a:r>
            <a:r>
              <a:rPr lang="ja-JP" altLang="en-US"/>
              <a:t>’</a:t>
            </a:r>
            <a:r>
              <a:rPr lang="en-US" altLang="ja-JP"/>
              <a:t>s Manual Contents</a:t>
            </a:r>
            <a:endParaRPr lang="en-US" altLang="en-US"/>
          </a:p>
        </p:txBody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6CEE7337-454A-6E23-2FEE-AEF267DFC2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Instructional Methods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Stage 1:  Pretest and Make Commitments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Stage 2:  Describe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Stage 3:  Model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Stage 4:  Verbal Practice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Stage 5:  Controlled Practice and Feedback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	Stage 6:  Advanced Practice/Post-test and 			    Feedback</a:t>
            </a:r>
          </a:p>
        </p:txBody>
      </p:sp>
      <p:pic>
        <p:nvPicPr>
          <p:cNvPr id="44037" name="Picture 5">
            <a:extLst>
              <a:ext uri="{FF2B5EF4-FFF2-40B4-BE49-F238E27FC236}">
                <a16:creationId xmlns:a16="http://schemas.microsoft.com/office/drawing/2014/main" id="{90839256-4F22-B07E-E41D-8599EB174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3">
            <a:extLst>
              <a:ext uri="{FF2B5EF4-FFF2-40B4-BE49-F238E27FC236}">
                <a16:creationId xmlns:a16="http://schemas.microsoft.com/office/drawing/2014/main" id="{C674B391-7914-FE8B-94C6-8440B4C56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58CCB89-B3AB-7747-9818-DF531CAA31AF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18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5058" name="Footer Placeholder 4">
            <a:extLst>
              <a:ext uri="{FF2B5EF4-FFF2-40B4-BE49-F238E27FC236}">
                <a16:creationId xmlns:a16="http://schemas.microsoft.com/office/drawing/2014/main" id="{93E957DE-2811-6843-2EF1-C1A30427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A116B96E-D5AE-AC61-8C84-8A76F33E9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Instructor</a:t>
            </a:r>
            <a:r>
              <a:rPr lang="ja-JP" altLang="en-US"/>
              <a:t>’</a:t>
            </a:r>
            <a:r>
              <a:rPr lang="en-US" altLang="ja-JP"/>
              <a:t>s Manual Contents</a:t>
            </a:r>
            <a:endParaRPr lang="en-US" altLang="en-US"/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4B3F289-2499-6C3C-2F7D-15AD20595F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Instructional Methods  </a:t>
            </a:r>
            <a:r>
              <a:rPr lang="en-US" altLang="en-US" sz="2000"/>
              <a:t>(cont.)</a:t>
            </a:r>
            <a:endParaRPr lang="en-US" altLang="en-US"/>
          </a:p>
          <a:p>
            <a:pPr lvl="1" eaLnBrk="1" hangingPunct="1">
              <a:buFontTx/>
              <a:buNone/>
            </a:pPr>
            <a:r>
              <a:rPr lang="en-US" altLang="en-US"/>
              <a:t>		Stage 7:  Make Commitments for Generalization</a:t>
            </a:r>
          </a:p>
          <a:p>
            <a:pPr lvl="1" eaLnBrk="1" hangingPunct="1">
              <a:buFontTx/>
              <a:buNone/>
            </a:pPr>
            <a:r>
              <a:rPr lang="en-US" altLang="en-US"/>
              <a:t>		Stage 8:  Generalization</a:t>
            </a:r>
          </a:p>
          <a:p>
            <a:pPr lvl="2" eaLnBrk="1" hangingPunct="1">
              <a:buFontTx/>
              <a:buNone/>
            </a:pPr>
            <a:r>
              <a:rPr lang="en-US" altLang="en-US"/>
              <a:t>		Phase I:  Orientation</a:t>
            </a:r>
          </a:p>
          <a:p>
            <a:pPr lvl="2" eaLnBrk="1" hangingPunct="1">
              <a:buFontTx/>
              <a:buNone/>
            </a:pPr>
            <a:r>
              <a:rPr lang="en-US" altLang="en-US"/>
              <a:t>		Phase II:  Activation</a:t>
            </a:r>
          </a:p>
          <a:p>
            <a:pPr lvl="2" eaLnBrk="1" hangingPunct="1">
              <a:buFontTx/>
              <a:buNone/>
            </a:pPr>
            <a:r>
              <a:rPr lang="en-US" altLang="en-US"/>
              <a:t>		Phase III:  Adaptation</a:t>
            </a:r>
          </a:p>
          <a:p>
            <a:pPr lvl="2" eaLnBrk="1" hangingPunct="1">
              <a:buFontTx/>
              <a:buNone/>
            </a:pPr>
            <a:r>
              <a:rPr lang="en-US" altLang="en-US"/>
              <a:t>		Phase IV:  Maintenance</a:t>
            </a:r>
          </a:p>
        </p:txBody>
      </p:sp>
      <p:pic>
        <p:nvPicPr>
          <p:cNvPr id="45061" name="Picture 5">
            <a:extLst>
              <a:ext uri="{FF2B5EF4-FFF2-40B4-BE49-F238E27FC236}">
                <a16:creationId xmlns:a16="http://schemas.microsoft.com/office/drawing/2014/main" id="{3BCA6316-7BB7-A045-2CDA-47111B3D6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3">
            <a:extLst>
              <a:ext uri="{FF2B5EF4-FFF2-40B4-BE49-F238E27FC236}">
                <a16:creationId xmlns:a16="http://schemas.microsoft.com/office/drawing/2014/main" id="{4D7944C0-597A-A360-C69C-26BF3E653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2B374E3-2BC1-E040-A609-4302D2B15F33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19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6082" name="Footer Placeholder 4">
            <a:extLst>
              <a:ext uri="{FF2B5EF4-FFF2-40B4-BE49-F238E27FC236}">
                <a16:creationId xmlns:a16="http://schemas.microsoft.com/office/drawing/2014/main" id="{CDD87AA9-6F5B-33DC-9C99-AFD816E4A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88D3CCC-1950-6EEA-09E8-D73A654F7E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Instructor</a:t>
            </a:r>
            <a:r>
              <a:rPr lang="ja-JP" altLang="en-US"/>
              <a:t>’</a:t>
            </a:r>
            <a:r>
              <a:rPr lang="en-US" altLang="ja-JP"/>
              <a:t>s Manual Contents</a:t>
            </a:r>
            <a:endParaRPr lang="en-US" altLang="en-US"/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66621233-B0F3-AD60-AF07-AC537FAF4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/>
              <a:t>Instructional Methods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1:  Pretest and Make Commitments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2:  Describe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3:  Model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4:  Verbal Practice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5:  Controlled Practice and Feedback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6:  Advanced Practice/Post-test and 			    Feedback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7:  Make Commitments for Generalization</a:t>
            </a:r>
          </a:p>
          <a:p>
            <a:pPr lvl="2" eaLnBrk="1" hangingPunct="1">
              <a:buFontTx/>
              <a:buNone/>
            </a:pPr>
            <a:r>
              <a:rPr lang="en-US" altLang="en-US" dirty="0"/>
              <a:t>		Stage 8:  Generalization</a:t>
            </a:r>
          </a:p>
        </p:txBody>
      </p:sp>
      <p:sp>
        <p:nvSpPr>
          <p:cNvPr id="46085" name="AutoShape 5">
            <a:extLst>
              <a:ext uri="{FF2B5EF4-FFF2-40B4-BE49-F238E27FC236}">
                <a16:creationId xmlns:a16="http://schemas.microsoft.com/office/drawing/2014/main" id="{8EA0AB39-87D1-1395-84B3-93A82DE0984C}"/>
              </a:ext>
            </a:extLst>
          </p:cNvPr>
          <p:cNvSpPr>
            <a:spLocks/>
          </p:cNvSpPr>
          <p:nvPr/>
        </p:nvSpPr>
        <p:spPr bwMode="auto">
          <a:xfrm>
            <a:off x="2071688" y="2092325"/>
            <a:ext cx="454025" cy="2979738"/>
          </a:xfrm>
          <a:prstGeom prst="leftBrace">
            <a:avLst>
              <a:gd name="adj1" fmla="val 5469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AE577705-CE52-BE39-A729-08A0484DE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3750" y="3019425"/>
            <a:ext cx="14366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Arial" panose="020B0604020202020204" pitchFamily="34" charset="0"/>
              </a:rPr>
              <a:t>For Parts</a:t>
            </a:r>
          </a:p>
          <a:p>
            <a:r>
              <a:rPr lang="en-US" altLang="en-US">
                <a:latin typeface="Arial" panose="020B0604020202020204" pitchFamily="34" charset="0"/>
              </a:rPr>
              <a:t>I, II, III,</a:t>
            </a:r>
          </a:p>
          <a:p>
            <a:r>
              <a:rPr lang="en-US" altLang="en-US">
                <a:latin typeface="Arial" panose="020B0604020202020204" pitchFamily="34" charset="0"/>
              </a:rPr>
              <a:t>and IV.</a:t>
            </a:r>
          </a:p>
        </p:txBody>
      </p:sp>
      <p:pic>
        <p:nvPicPr>
          <p:cNvPr id="46087" name="Picture 7">
            <a:extLst>
              <a:ext uri="{FF2B5EF4-FFF2-40B4-BE49-F238E27FC236}">
                <a16:creationId xmlns:a16="http://schemas.microsoft.com/office/drawing/2014/main" id="{0B910164-448B-322B-0C41-651858423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3">
            <a:extLst>
              <a:ext uri="{FF2B5EF4-FFF2-40B4-BE49-F238E27FC236}">
                <a16:creationId xmlns:a16="http://schemas.microsoft.com/office/drawing/2014/main" id="{1EF8614D-C205-2370-2FBC-8520CFBA91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31D37E-2F94-E145-A5D5-0597C17508DA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5294BA71-5B99-9FE5-9302-71498344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29699" name="Rectangle 4">
            <a:extLst>
              <a:ext uri="{FF2B5EF4-FFF2-40B4-BE49-F238E27FC236}">
                <a16:creationId xmlns:a16="http://schemas.microsoft.com/office/drawing/2014/main" id="{F950C2DD-8870-B1F7-7C13-D8FF67CBF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Purpose</a:t>
            </a:r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65CDC128-4EA6-C8BF-E2B7-0C9B6FB0DE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/>
              <a:t>To explain, model, and practice the Sentence Writing Strategy.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0052CE84-80B6-2F70-B469-244DBC6F25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3">
            <a:extLst>
              <a:ext uri="{FF2B5EF4-FFF2-40B4-BE49-F238E27FC236}">
                <a16:creationId xmlns:a16="http://schemas.microsoft.com/office/drawing/2014/main" id="{4828159B-ED58-0CC9-28F6-289335C0EC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40AC39-9995-3E46-9777-BE021C155C3D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20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7106" name="Footer Placeholder 4">
            <a:extLst>
              <a:ext uri="{FF2B5EF4-FFF2-40B4-BE49-F238E27FC236}">
                <a16:creationId xmlns:a16="http://schemas.microsoft.com/office/drawing/2014/main" id="{5B2694AA-6685-2FA1-8E06-F00AB08CB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94FE2842-0C79-DFB9-3E3A-3FF94133D2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Folder Contents</a:t>
            </a:r>
          </a:p>
        </p:txBody>
      </p:sp>
      <p:sp>
        <p:nvSpPr>
          <p:cNvPr id="47108" name="Rectangle 5">
            <a:extLst>
              <a:ext uri="{FF2B5EF4-FFF2-40B4-BE49-F238E27FC236}">
                <a16:creationId xmlns:a16="http://schemas.microsoft.com/office/drawing/2014/main" id="{0CBD2731-C49F-F7A2-8428-62714EBB46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altLang="en-US"/>
              <a:t>Envelope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altLang="en-US"/>
              <a:t>Pretest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altLang="en-US"/>
              <a:t>Part I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altLang="en-US"/>
              <a:t>Part II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altLang="en-US"/>
              <a:t>Part III</a:t>
            </a:r>
          </a:p>
          <a:p>
            <a:pPr lvl="1" eaLnBrk="1" hangingPunct="1">
              <a:lnSpc>
                <a:spcPct val="170000"/>
              </a:lnSpc>
              <a:buFontTx/>
              <a:buNone/>
            </a:pPr>
            <a:r>
              <a:rPr lang="en-US" altLang="en-US"/>
              <a:t>Part IV</a:t>
            </a:r>
          </a:p>
        </p:txBody>
      </p:sp>
      <p:pic>
        <p:nvPicPr>
          <p:cNvPr id="47109" name="Picture 5">
            <a:extLst>
              <a:ext uri="{FF2B5EF4-FFF2-40B4-BE49-F238E27FC236}">
                <a16:creationId xmlns:a16="http://schemas.microsoft.com/office/drawing/2014/main" id="{1770A65F-7955-7C4B-2FE2-5153384C3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3">
            <a:extLst>
              <a:ext uri="{FF2B5EF4-FFF2-40B4-BE49-F238E27FC236}">
                <a16:creationId xmlns:a16="http://schemas.microsoft.com/office/drawing/2014/main" id="{CD2242C5-26AB-6DD4-F7FF-95897ECD5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02AD02B-0CAB-D54D-A7CC-90B87B4C766D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8130" name="Footer Placeholder 4">
            <a:extLst>
              <a:ext uri="{FF2B5EF4-FFF2-40B4-BE49-F238E27FC236}">
                <a16:creationId xmlns:a16="http://schemas.microsoft.com/office/drawing/2014/main" id="{0422CD85-C9F8-9695-F9D3-F9DFF7CF4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2FDBB520-D61D-BED1-BE5D-2C7AA00791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Folder Contents</a:t>
            </a: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38E7CD3-F709-21AD-9866-72C3CE48A0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 sz="3000"/>
              <a:t>Part I:	Simple Sentences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 sz="3000"/>
              <a:t>	Progress Chart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 sz="3000"/>
              <a:t>	Assignment Sheet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 sz="3000"/>
              <a:t>	Tabs for: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 sz="3000"/>
              <a:t>		</a:t>
            </a:r>
            <a:r>
              <a:rPr lang="en-US" altLang="en-US"/>
              <a:t>Cue Cards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/>
              <a:t>		Controlled Practice Attempts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/>
              <a:t>		Advanced Practice Attempts</a:t>
            </a:r>
          </a:p>
          <a:p>
            <a:pPr marL="1373188" indent="-1373188" eaLnBrk="1" hangingPunct="1">
              <a:lnSpc>
                <a:spcPct val="90000"/>
              </a:lnSpc>
              <a:buFontTx/>
              <a:buNone/>
              <a:tabLst>
                <a:tab pos="2060575" algn="l"/>
              </a:tabLst>
            </a:pPr>
            <a:r>
              <a:rPr lang="en-US" altLang="en-US"/>
              <a:t>		Generalization Attempts</a:t>
            </a:r>
            <a:endParaRPr lang="en-US" altLang="en-US" sz="3000"/>
          </a:p>
        </p:txBody>
      </p:sp>
      <p:pic>
        <p:nvPicPr>
          <p:cNvPr id="48133" name="Picture 5">
            <a:extLst>
              <a:ext uri="{FF2B5EF4-FFF2-40B4-BE49-F238E27FC236}">
                <a16:creationId xmlns:a16="http://schemas.microsoft.com/office/drawing/2014/main" id="{BE7EF95B-4222-A419-379B-4E6BBF385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3">
            <a:extLst>
              <a:ext uri="{FF2B5EF4-FFF2-40B4-BE49-F238E27FC236}">
                <a16:creationId xmlns:a16="http://schemas.microsoft.com/office/drawing/2014/main" id="{0E92BA70-9225-5A36-A030-15A978257B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39B05EC-C14C-A345-807A-AAEC3793D91B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22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49154" name="Footer Placeholder 4">
            <a:extLst>
              <a:ext uri="{FF2B5EF4-FFF2-40B4-BE49-F238E27FC236}">
                <a16:creationId xmlns:a16="http://schemas.microsoft.com/office/drawing/2014/main" id="{F629B1D3-6CC6-018A-E2AC-1B2F1B99E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A6C3473-FBB8-C74C-841E-410EB9460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Folder Contents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73445E04-B31C-3810-73FE-585AB81973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Part II:	Compound Sentences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Progress Chart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Assignment Sheet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Tabs for same items as Part I</a:t>
            </a:r>
          </a:p>
        </p:txBody>
      </p:sp>
      <p:pic>
        <p:nvPicPr>
          <p:cNvPr id="49157" name="Picture 5">
            <a:extLst>
              <a:ext uri="{FF2B5EF4-FFF2-40B4-BE49-F238E27FC236}">
                <a16:creationId xmlns:a16="http://schemas.microsoft.com/office/drawing/2014/main" id="{8B0C7891-02AB-EC16-A265-87B26555FE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3">
            <a:extLst>
              <a:ext uri="{FF2B5EF4-FFF2-40B4-BE49-F238E27FC236}">
                <a16:creationId xmlns:a16="http://schemas.microsoft.com/office/drawing/2014/main" id="{6D96376C-C3BA-BF1D-59C4-D65BA032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3478C57-84EC-3743-9BA7-B17D77ED4110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23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0178" name="Footer Placeholder 4">
            <a:extLst>
              <a:ext uri="{FF2B5EF4-FFF2-40B4-BE49-F238E27FC236}">
                <a16:creationId xmlns:a16="http://schemas.microsoft.com/office/drawing/2014/main" id="{E3ABC50D-7929-19E7-F289-A298CAB17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73EFCDC-049F-4130-C404-E74C008089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Folder Contents</a:t>
            </a: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5B594D9-F7E3-3300-F5B7-D38FBEC214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Part III:	Complex Sentences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Progress Chart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Assignment Sheet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Tabs for same items as Part I</a:t>
            </a:r>
          </a:p>
        </p:txBody>
      </p:sp>
      <p:pic>
        <p:nvPicPr>
          <p:cNvPr id="50181" name="Picture 5">
            <a:extLst>
              <a:ext uri="{FF2B5EF4-FFF2-40B4-BE49-F238E27FC236}">
                <a16:creationId xmlns:a16="http://schemas.microsoft.com/office/drawing/2014/main" id="{9370AAA1-71EE-B9B0-B5A7-97E73BE4E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Number Placeholder 3">
            <a:extLst>
              <a:ext uri="{FF2B5EF4-FFF2-40B4-BE49-F238E27FC236}">
                <a16:creationId xmlns:a16="http://schemas.microsoft.com/office/drawing/2014/main" id="{55E1B5D6-BA9D-DE51-309F-91FAD76EE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018DE9E-FE4D-6543-815B-EFBA3726F619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24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1202" name="Footer Placeholder 4">
            <a:extLst>
              <a:ext uri="{FF2B5EF4-FFF2-40B4-BE49-F238E27FC236}">
                <a16:creationId xmlns:a16="http://schemas.microsoft.com/office/drawing/2014/main" id="{9F367AF5-768B-3C9B-DCD3-39699F007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CF310AAE-0163-B4BA-CA2B-3B1BC0F24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Student Folder Contents</a:t>
            </a:r>
          </a:p>
        </p:txBody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C5D7352D-FA66-68B9-447D-DE3FA3997D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Part IV:	Compound-Complex Sentences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Progress Chart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Assignment Sheet</a:t>
            </a:r>
          </a:p>
          <a:p>
            <a:pPr marL="1593850" indent="-1593850"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	Tabs for same items as Part I</a:t>
            </a:r>
          </a:p>
        </p:txBody>
      </p:sp>
      <p:pic>
        <p:nvPicPr>
          <p:cNvPr id="51205" name="Picture 5">
            <a:extLst>
              <a:ext uri="{FF2B5EF4-FFF2-40B4-BE49-F238E27FC236}">
                <a16:creationId xmlns:a16="http://schemas.microsoft.com/office/drawing/2014/main" id="{44AF5E5B-5B5B-0107-0146-3590E47F3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>
            <a:extLst>
              <a:ext uri="{FF2B5EF4-FFF2-40B4-BE49-F238E27FC236}">
                <a16:creationId xmlns:a16="http://schemas.microsoft.com/office/drawing/2014/main" id="{9871C135-E937-4F64-8577-2A30D5418C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D26E361-E5D5-1947-88D9-B7A20D2A616C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25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Footer Placeholder 4">
            <a:extLst>
              <a:ext uri="{FF2B5EF4-FFF2-40B4-BE49-F238E27FC236}">
                <a16:creationId xmlns:a16="http://schemas.microsoft.com/office/drawing/2014/main" id="{72E8FB02-7B1C-5544-038F-7CD4E2CFC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2228" name="Text Box 5">
            <a:extLst>
              <a:ext uri="{FF2B5EF4-FFF2-40B4-BE49-F238E27FC236}">
                <a16:creationId xmlns:a16="http://schemas.microsoft.com/office/drawing/2014/main" id="{1665F710-2088-ECF4-C59A-C5F3C9D44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50800"/>
            <a:ext cx="6170613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Instructional Sequence </a:t>
            </a:r>
          </a:p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for the Sentence Writing Strategy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34E51D24-2C17-B678-8214-56BF7EB5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993775"/>
            <a:ext cx="3613150" cy="542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0" name="Text Box 4">
            <a:extLst>
              <a:ext uri="{FF2B5EF4-FFF2-40B4-BE49-F238E27FC236}">
                <a16:creationId xmlns:a16="http://schemas.microsoft.com/office/drawing/2014/main" id="{E7106A7D-A7BC-E1D1-AA6B-0A4EE4A13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5725" y="1066800"/>
            <a:ext cx="3586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Pretest for all Sentence Types</a:t>
            </a:r>
          </a:p>
        </p:txBody>
      </p:sp>
      <p:sp>
        <p:nvSpPr>
          <p:cNvPr id="52231" name="Rectangle 6">
            <a:extLst>
              <a:ext uri="{FF2B5EF4-FFF2-40B4-BE49-F238E27FC236}">
                <a16:creationId xmlns:a16="http://schemas.microsoft.com/office/drawing/2014/main" id="{C8FD2DFA-FFA5-8003-4751-624C5554A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2657475"/>
            <a:ext cx="3613150" cy="542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2" name="Text Box 7">
            <a:extLst>
              <a:ext uri="{FF2B5EF4-FFF2-40B4-BE49-F238E27FC236}">
                <a16:creationId xmlns:a16="http://schemas.microsoft.com/office/drawing/2014/main" id="{D4CA7B6F-03D9-009A-F989-4FAD38E20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0413" y="2730500"/>
            <a:ext cx="22320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Simple Sentences</a:t>
            </a:r>
          </a:p>
        </p:txBody>
      </p:sp>
      <p:sp>
        <p:nvSpPr>
          <p:cNvPr id="52233" name="Rectangle 8">
            <a:extLst>
              <a:ext uri="{FF2B5EF4-FFF2-40B4-BE49-F238E27FC236}">
                <a16:creationId xmlns:a16="http://schemas.microsoft.com/office/drawing/2014/main" id="{38886F1B-B189-5EF2-963C-842C40E3AA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6513" y="4322763"/>
            <a:ext cx="3613150" cy="542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4" name="Text Box 9">
            <a:extLst>
              <a:ext uri="{FF2B5EF4-FFF2-40B4-BE49-F238E27FC236}">
                <a16:creationId xmlns:a16="http://schemas.microsoft.com/office/drawing/2014/main" id="{93B7CB7D-6990-676D-A517-DE4A14BE9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4306888"/>
            <a:ext cx="26971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Compound Sentences</a:t>
            </a:r>
          </a:p>
          <a:p>
            <a:pPr algn="ctr">
              <a:lnSpc>
                <a:spcPct val="90000"/>
              </a:lnSpc>
            </a:pPr>
            <a:r>
              <a:rPr lang="en-US" altLang="en-US" sz="1400">
                <a:latin typeface="Arial" panose="020B0604020202020204" pitchFamily="34" charset="0"/>
              </a:rPr>
              <a:t>(Review Simple &amp; Compound)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2235" name="Line 10">
            <a:extLst>
              <a:ext uri="{FF2B5EF4-FFF2-40B4-BE49-F238E27FC236}">
                <a16:creationId xmlns:a16="http://schemas.microsoft.com/office/drawing/2014/main" id="{C8302804-9CD2-B043-368D-3567427BA0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15367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1">
            <a:extLst>
              <a:ext uri="{FF2B5EF4-FFF2-40B4-BE49-F238E27FC236}">
                <a16:creationId xmlns:a16="http://schemas.microsoft.com/office/drawing/2014/main" id="{D8957CC6-2D0D-0E36-5DF2-F0C98ED754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23272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AutoShape 12">
            <a:extLst>
              <a:ext uri="{FF2B5EF4-FFF2-40B4-BE49-F238E27FC236}">
                <a16:creationId xmlns:a16="http://schemas.microsoft.com/office/drawing/2014/main" id="{C3E9E5BE-CBA5-0558-B20F-7741A9345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18288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38" name="Line 13">
            <a:extLst>
              <a:ext uri="{FF2B5EF4-FFF2-40B4-BE49-F238E27FC236}">
                <a16:creationId xmlns:a16="http://schemas.microsoft.com/office/drawing/2014/main" id="{F546355C-8973-605B-ABA3-F2729127517C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563" y="2066925"/>
            <a:ext cx="149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Text Box 14">
            <a:extLst>
              <a:ext uri="{FF2B5EF4-FFF2-40B4-BE49-F238E27FC236}">
                <a16:creationId xmlns:a16="http://schemas.microsoft.com/office/drawing/2014/main" id="{EB696D06-C5A6-B57A-B676-D20D6C70E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959475"/>
            <a:ext cx="337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Continue to Part III</a:t>
            </a:r>
          </a:p>
        </p:txBody>
      </p:sp>
      <p:sp>
        <p:nvSpPr>
          <p:cNvPr id="52240" name="Text Box 15">
            <a:extLst>
              <a:ext uri="{FF2B5EF4-FFF2-40B4-BE49-F238E27FC236}">
                <a16:creationId xmlns:a16="http://schemas.microsoft.com/office/drawing/2014/main" id="{D5F56413-4B62-EE0C-FC6A-A01AC84EA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17430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2241" name="Text Box 16">
            <a:extLst>
              <a:ext uri="{FF2B5EF4-FFF2-40B4-BE49-F238E27FC236}">
                <a16:creationId xmlns:a16="http://schemas.microsoft.com/office/drawing/2014/main" id="{6048F386-D46C-90C0-8816-B67DBEBF2E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22367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2242" name="Line 17">
            <a:extLst>
              <a:ext uri="{FF2B5EF4-FFF2-40B4-BE49-F238E27FC236}">
                <a16:creationId xmlns:a16="http://schemas.microsoft.com/office/drawing/2014/main" id="{48F82A33-DE81-79C2-72A3-FF2741AC21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32258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18">
            <a:extLst>
              <a:ext uri="{FF2B5EF4-FFF2-40B4-BE49-F238E27FC236}">
                <a16:creationId xmlns:a16="http://schemas.microsoft.com/office/drawing/2014/main" id="{32D42037-0623-4AFA-560D-0DE8D0E65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40163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AutoShape 19">
            <a:extLst>
              <a:ext uri="{FF2B5EF4-FFF2-40B4-BE49-F238E27FC236}">
                <a16:creationId xmlns:a16="http://schemas.microsoft.com/office/drawing/2014/main" id="{6BA658DF-5E36-2C81-60E7-4FF61414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35179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45" name="Line 20">
            <a:extLst>
              <a:ext uri="{FF2B5EF4-FFF2-40B4-BE49-F238E27FC236}">
                <a16:creationId xmlns:a16="http://schemas.microsoft.com/office/drawing/2014/main" id="{A21A6FDB-9947-1DFB-CE82-757654ABAC7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563" y="3756025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6" name="Text Box 22">
            <a:extLst>
              <a:ext uri="{FF2B5EF4-FFF2-40B4-BE49-F238E27FC236}">
                <a16:creationId xmlns:a16="http://schemas.microsoft.com/office/drawing/2014/main" id="{6860A46B-4D3C-5583-EA46-7D80258C8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34321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2247" name="Text Box 23">
            <a:extLst>
              <a:ext uri="{FF2B5EF4-FFF2-40B4-BE49-F238E27FC236}">
                <a16:creationId xmlns:a16="http://schemas.microsoft.com/office/drawing/2014/main" id="{3087847B-C580-FA7E-CFD2-3DA744FF5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39258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2248" name="Line 25">
            <a:extLst>
              <a:ext uri="{FF2B5EF4-FFF2-40B4-BE49-F238E27FC236}">
                <a16:creationId xmlns:a16="http://schemas.microsoft.com/office/drawing/2014/main" id="{888F330B-DDCD-0D24-DBEC-3AAE39EC11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2928938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Line 26">
            <a:extLst>
              <a:ext uri="{FF2B5EF4-FFF2-40B4-BE49-F238E27FC236}">
                <a16:creationId xmlns:a16="http://schemas.microsoft.com/office/drawing/2014/main" id="{62340954-89C7-C5FC-E2EA-67C0B24A740C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2930525"/>
            <a:ext cx="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Text Box 27">
            <a:extLst>
              <a:ext uri="{FF2B5EF4-FFF2-40B4-BE49-F238E27FC236}">
                <a16:creationId xmlns:a16="http://schemas.microsoft.com/office/drawing/2014/main" id="{D373B081-0A4B-4A9D-B5AA-831E13F9F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18415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2251" name="Text Box 31">
            <a:extLst>
              <a:ext uri="{FF2B5EF4-FFF2-40B4-BE49-F238E27FC236}">
                <a16:creationId xmlns:a16="http://schemas.microsoft.com/office/drawing/2014/main" id="{3FAD44DC-5A10-0A18-6C89-8541D6B47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35306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2252" name="Text Box 33">
            <a:extLst>
              <a:ext uri="{FF2B5EF4-FFF2-40B4-BE49-F238E27FC236}">
                <a16:creationId xmlns:a16="http://schemas.microsoft.com/office/drawing/2014/main" id="{CADAA3B9-BB27-8FF3-9999-8E350BB9C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8" y="2716213"/>
            <a:ext cx="925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Part I:</a:t>
            </a:r>
          </a:p>
        </p:txBody>
      </p:sp>
      <p:sp>
        <p:nvSpPr>
          <p:cNvPr id="52253" name="Text Box 34">
            <a:extLst>
              <a:ext uri="{FF2B5EF4-FFF2-40B4-BE49-F238E27FC236}">
                <a16:creationId xmlns:a16="http://schemas.microsoft.com/office/drawing/2014/main" id="{11E48B54-399D-5A6B-D862-30C3C6786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063" y="4379913"/>
            <a:ext cx="12334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Part II:</a:t>
            </a:r>
          </a:p>
        </p:txBody>
      </p:sp>
      <p:sp>
        <p:nvSpPr>
          <p:cNvPr id="52254" name="Line 37">
            <a:extLst>
              <a:ext uri="{FF2B5EF4-FFF2-40B4-BE49-F238E27FC236}">
                <a16:creationId xmlns:a16="http://schemas.microsoft.com/office/drawing/2014/main" id="{A274C261-FE2B-2B20-D820-68CA8DFB8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48768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5" name="Line 38">
            <a:extLst>
              <a:ext uri="{FF2B5EF4-FFF2-40B4-BE49-F238E27FC236}">
                <a16:creationId xmlns:a16="http://schemas.microsoft.com/office/drawing/2014/main" id="{41F65515-7635-95F7-E65B-D65F7E9591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56673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6" name="AutoShape 39">
            <a:extLst>
              <a:ext uri="{FF2B5EF4-FFF2-40B4-BE49-F238E27FC236}">
                <a16:creationId xmlns:a16="http://schemas.microsoft.com/office/drawing/2014/main" id="{0495E66D-77E0-F3F6-9141-AE60591DD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51689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2257" name="Line 40">
            <a:extLst>
              <a:ext uri="{FF2B5EF4-FFF2-40B4-BE49-F238E27FC236}">
                <a16:creationId xmlns:a16="http://schemas.microsoft.com/office/drawing/2014/main" id="{5E8DA981-245C-6F0E-2F8D-5138DDE019E6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563" y="5407025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8" name="Text Box 41">
            <a:extLst>
              <a:ext uri="{FF2B5EF4-FFF2-40B4-BE49-F238E27FC236}">
                <a16:creationId xmlns:a16="http://schemas.microsoft.com/office/drawing/2014/main" id="{8A988950-5374-8483-580F-CBFAAFA9A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50831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2259" name="Text Box 42">
            <a:extLst>
              <a:ext uri="{FF2B5EF4-FFF2-40B4-BE49-F238E27FC236}">
                <a16:creationId xmlns:a16="http://schemas.microsoft.com/office/drawing/2014/main" id="{B5546ED9-CCCC-6241-D87F-82D0979B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55768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2260" name="Line 43">
            <a:extLst>
              <a:ext uri="{FF2B5EF4-FFF2-40B4-BE49-F238E27FC236}">
                <a16:creationId xmlns:a16="http://schemas.microsoft.com/office/drawing/2014/main" id="{0B942095-6815-0518-4533-1C4E0F7BAAE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4579938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1" name="Line 44">
            <a:extLst>
              <a:ext uri="{FF2B5EF4-FFF2-40B4-BE49-F238E27FC236}">
                <a16:creationId xmlns:a16="http://schemas.microsoft.com/office/drawing/2014/main" id="{B092E888-7D2B-B3F2-7D32-F34F95D68E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4581525"/>
            <a:ext cx="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62" name="Text Box 45">
            <a:extLst>
              <a:ext uri="{FF2B5EF4-FFF2-40B4-BE49-F238E27FC236}">
                <a16:creationId xmlns:a16="http://schemas.microsoft.com/office/drawing/2014/main" id="{8E12C349-6B79-C425-3654-F8B253D0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51816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2263" name="Text Box 46">
            <a:extLst>
              <a:ext uri="{FF2B5EF4-FFF2-40B4-BE49-F238E27FC236}">
                <a16:creationId xmlns:a16="http://schemas.microsoft.com/office/drawing/2014/main" id="{EC94276C-B014-6B2E-B731-550688BEA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3213" y="1533525"/>
            <a:ext cx="1739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Go to Another Strategy</a:t>
            </a:r>
          </a:p>
        </p:txBody>
      </p:sp>
      <p:pic>
        <p:nvPicPr>
          <p:cNvPr id="52264" name="Picture 40">
            <a:extLst>
              <a:ext uri="{FF2B5EF4-FFF2-40B4-BE49-F238E27FC236}">
                <a16:creationId xmlns:a16="http://schemas.microsoft.com/office/drawing/2014/main" id="{E54B7A9D-39A8-B94D-B521-157226F68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>
            <a:extLst>
              <a:ext uri="{FF2B5EF4-FFF2-40B4-BE49-F238E27FC236}">
                <a16:creationId xmlns:a16="http://schemas.microsoft.com/office/drawing/2014/main" id="{CF42440C-CF49-247E-7A72-121E825C2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C00E263-451D-2F49-B3B5-35BA4B86810A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26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Footer Placeholder 4">
            <a:extLst>
              <a:ext uri="{FF2B5EF4-FFF2-40B4-BE49-F238E27FC236}">
                <a16:creationId xmlns:a16="http://schemas.microsoft.com/office/drawing/2014/main" id="{9E425FE5-E515-9419-EAD4-3C0A2E2F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4276" name="Text Box 2">
            <a:extLst>
              <a:ext uri="{FF2B5EF4-FFF2-40B4-BE49-F238E27FC236}">
                <a16:creationId xmlns:a16="http://schemas.microsoft.com/office/drawing/2014/main" id="{5ACBFC47-B51C-CE80-258D-FE819DEEE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0800"/>
            <a:ext cx="6170612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Instructional Sequence </a:t>
            </a:r>
          </a:p>
          <a:p>
            <a:pPr algn="ctr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Arial" panose="020B0604020202020204" pitchFamily="34" charset="0"/>
              </a:rPr>
              <a:t>for the Sentence Writing Strategy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EF479C07-7F00-95EE-55BC-306BB0AAD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1870075"/>
            <a:ext cx="3613150" cy="542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8" name="Rectangle 5">
            <a:extLst>
              <a:ext uri="{FF2B5EF4-FFF2-40B4-BE49-F238E27FC236}">
                <a16:creationId xmlns:a16="http://schemas.microsoft.com/office/drawing/2014/main" id="{4CB344EB-B6C5-53B3-0171-89C032777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09850" y="3533775"/>
            <a:ext cx="3613150" cy="5429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79" name="Line 9">
            <a:extLst>
              <a:ext uri="{FF2B5EF4-FFF2-40B4-BE49-F238E27FC236}">
                <a16:creationId xmlns:a16="http://schemas.microsoft.com/office/drawing/2014/main" id="{C6C1E2C7-4A5A-D131-805C-05361E3BE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24130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Line 10">
            <a:extLst>
              <a:ext uri="{FF2B5EF4-FFF2-40B4-BE49-F238E27FC236}">
                <a16:creationId xmlns:a16="http://schemas.microsoft.com/office/drawing/2014/main" id="{A6E62DD5-1061-C54C-8E19-DCC4133E8B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32035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1" name="AutoShape 11">
            <a:extLst>
              <a:ext uri="{FF2B5EF4-FFF2-40B4-BE49-F238E27FC236}">
                <a16:creationId xmlns:a16="http://schemas.microsoft.com/office/drawing/2014/main" id="{E04B77A5-A630-AFD8-D4CC-6109D066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27051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2" name="Text Box 13">
            <a:extLst>
              <a:ext uri="{FF2B5EF4-FFF2-40B4-BE49-F238E27FC236}">
                <a16:creationId xmlns:a16="http://schemas.microsoft.com/office/drawing/2014/main" id="{0F7488F0-0EDE-7B5B-23FF-3A8BA84E4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050" y="5299075"/>
            <a:ext cx="337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Go to Another Strategy</a:t>
            </a:r>
          </a:p>
        </p:txBody>
      </p:sp>
      <p:sp>
        <p:nvSpPr>
          <p:cNvPr id="54283" name="Line 16">
            <a:extLst>
              <a:ext uri="{FF2B5EF4-FFF2-40B4-BE49-F238E27FC236}">
                <a16:creationId xmlns:a16="http://schemas.microsoft.com/office/drawing/2014/main" id="{0D6F618F-EDA3-3A19-B016-188956E3BB3E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41021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17">
            <a:extLst>
              <a:ext uri="{FF2B5EF4-FFF2-40B4-BE49-F238E27FC236}">
                <a16:creationId xmlns:a16="http://schemas.microsoft.com/office/drawing/2014/main" id="{6CB46DFE-D939-3102-356D-DBAC47146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4391025" y="48926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AutoShape 18">
            <a:extLst>
              <a:ext uri="{FF2B5EF4-FFF2-40B4-BE49-F238E27FC236}">
                <a16:creationId xmlns:a16="http://schemas.microsoft.com/office/drawing/2014/main" id="{FEDDC031-6B67-662B-2F84-55A58E058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8988" y="43942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4286" name="Line 19">
            <a:extLst>
              <a:ext uri="{FF2B5EF4-FFF2-40B4-BE49-F238E27FC236}">
                <a16:creationId xmlns:a16="http://schemas.microsoft.com/office/drawing/2014/main" id="{EC6E4D8F-870C-39D0-B7F3-D703DEA0522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563" y="4632325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Text Box 20">
            <a:extLst>
              <a:ext uri="{FF2B5EF4-FFF2-40B4-BE49-F238E27FC236}">
                <a16:creationId xmlns:a16="http://schemas.microsoft.com/office/drawing/2014/main" id="{75509EAD-E77B-7F4C-7FA7-EC074EF7D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3084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4288" name="Text Box 21">
            <a:extLst>
              <a:ext uri="{FF2B5EF4-FFF2-40B4-BE49-F238E27FC236}">
                <a16:creationId xmlns:a16="http://schemas.microsoft.com/office/drawing/2014/main" id="{22AD5631-8E1E-9584-0457-2FA4A1411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48021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4289" name="Line 22">
            <a:extLst>
              <a:ext uri="{FF2B5EF4-FFF2-40B4-BE49-F238E27FC236}">
                <a16:creationId xmlns:a16="http://schemas.microsoft.com/office/drawing/2014/main" id="{7BDF26D9-FC07-BF9D-4841-CFF728124B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3805238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23">
            <a:extLst>
              <a:ext uri="{FF2B5EF4-FFF2-40B4-BE49-F238E27FC236}">
                <a16:creationId xmlns:a16="http://schemas.microsoft.com/office/drawing/2014/main" id="{DF197FC8-966F-EAC6-557D-480C98B8842E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3806825"/>
            <a:ext cx="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Text Box 24">
            <a:extLst>
              <a:ext uri="{FF2B5EF4-FFF2-40B4-BE49-F238E27FC236}">
                <a16:creationId xmlns:a16="http://schemas.microsoft.com/office/drawing/2014/main" id="{86DC741B-DAE4-AE9E-7714-79F13DF10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27178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4292" name="Text Box 25">
            <a:extLst>
              <a:ext uri="{FF2B5EF4-FFF2-40B4-BE49-F238E27FC236}">
                <a16:creationId xmlns:a16="http://schemas.microsoft.com/office/drawing/2014/main" id="{D43300F8-3A62-54A7-745C-EFABE8F1F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44069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4293" name="Text Box 26">
            <a:extLst>
              <a:ext uri="{FF2B5EF4-FFF2-40B4-BE49-F238E27FC236}">
                <a16:creationId xmlns:a16="http://schemas.microsoft.com/office/drawing/2014/main" id="{96E8E69D-AACA-312F-C532-60ACA318A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8" y="3592513"/>
            <a:ext cx="1985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Part IV:</a:t>
            </a:r>
          </a:p>
        </p:txBody>
      </p:sp>
      <p:sp>
        <p:nvSpPr>
          <p:cNvPr id="54294" name="Text Box 38">
            <a:extLst>
              <a:ext uri="{FF2B5EF4-FFF2-40B4-BE49-F238E27FC236}">
                <a16:creationId xmlns:a16="http://schemas.microsoft.com/office/drawing/2014/main" id="{973FD121-4119-C827-5619-C4434818E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0" y="1854200"/>
            <a:ext cx="341471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Complex Sentences</a:t>
            </a:r>
          </a:p>
          <a:p>
            <a:pPr algn="ctr">
              <a:lnSpc>
                <a:spcPct val="90000"/>
              </a:lnSpc>
            </a:pPr>
            <a:r>
              <a:rPr lang="en-US" altLang="en-US" sz="1400">
                <a:latin typeface="Arial" panose="020B0604020202020204" pitchFamily="34" charset="0"/>
              </a:rPr>
              <a:t>(Review Simple, Compound, &amp; Complex)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54295" name="Line 39">
            <a:extLst>
              <a:ext uri="{FF2B5EF4-FFF2-40B4-BE49-F238E27FC236}">
                <a16:creationId xmlns:a16="http://schemas.microsoft.com/office/drawing/2014/main" id="{BA266581-DAD5-9E43-3A05-2BDEB7DF1A09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563" y="2930525"/>
            <a:ext cx="18367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Text Box 40">
            <a:extLst>
              <a:ext uri="{FF2B5EF4-FFF2-40B4-BE49-F238E27FC236}">
                <a16:creationId xmlns:a16="http://schemas.microsoft.com/office/drawing/2014/main" id="{14257368-F12D-6FDA-641E-1BA74E17F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26066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4297" name="Line 41">
            <a:extLst>
              <a:ext uri="{FF2B5EF4-FFF2-40B4-BE49-F238E27FC236}">
                <a16:creationId xmlns:a16="http://schemas.microsoft.com/office/drawing/2014/main" id="{BEAAD616-CFB4-DB5C-300E-B1BB9BC39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6650" y="2103438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42">
            <a:extLst>
              <a:ext uri="{FF2B5EF4-FFF2-40B4-BE49-F238E27FC236}">
                <a16:creationId xmlns:a16="http://schemas.microsoft.com/office/drawing/2014/main" id="{62406E9E-B266-1C32-CAE7-2D8D283EA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215188" y="2105025"/>
            <a:ext cx="0" cy="825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Text Box 43">
            <a:extLst>
              <a:ext uri="{FF2B5EF4-FFF2-40B4-BE49-F238E27FC236}">
                <a16:creationId xmlns:a16="http://schemas.microsoft.com/office/drawing/2014/main" id="{584232A0-3265-49A7-E041-659958A29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3124200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4300" name="Text Box 44">
            <a:extLst>
              <a:ext uri="{FF2B5EF4-FFF2-40B4-BE49-F238E27FC236}">
                <a16:creationId xmlns:a16="http://schemas.microsoft.com/office/drawing/2014/main" id="{24437341-0BEC-B998-1E5A-DD7C3CAAF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928813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Part III:</a:t>
            </a:r>
          </a:p>
        </p:txBody>
      </p:sp>
      <p:sp>
        <p:nvSpPr>
          <p:cNvPr id="54301" name="Text Box 45">
            <a:extLst>
              <a:ext uri="{FF2B5EF4-FFF2-40B4-BE49-F238E27FC236}">
                <a16:creationId xmlns:a16="http://schemas.microsoft.com/office/drawing/2014/main" id="{0FDDA245-1259-7B96-71A9-756460E6A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0" y="3506788"/>
            <a:ext cx="37846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2000">
                <a:latin typeface="Arial" panose="020B0604020202020204" pitchFamily="34" charset="0"/>
              </a:rPr>
              <a:t>Compound-Complex Sentences</a:t>
            </a:r>
          </a:p>
          <a:p>
            <a:pPr algn="ctr">
              <a:lnSpc>
                <a:spcPct val="90000"/>
              </a:lnSpc>
            </a:pPr>
            <a:r>
              <a:rPr lang="en-US" altLang="en-US" sz="1400">
                <a:latin typeface="Arial" panose="020B0604020202020204" pitchFamily="34" charset="0"/>
              </a:rPr>
              <a:t>(Final Review)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pic>
        <p:nvPicPr>
          <p:cNvPr id="54302" name="Picture 29">
            <a:extLst>
              <a:ext uri="{FF2B5EF4-FFF2-40B4-BE49-F238E27FC236}">
                <a16:creationId xmlns:a16="http://schemas.microsoft.com/office/drawing/2014/main" id="{15402618-E4D0-89E2-27B5-241A7F78B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>
            <a:extLst>
              <a:ext uri="{FF2B5EF4-FFF2-40B4-BE49-F238E27FC236}">
                <a16:creationId xmlns:a16="http://schemas.microsoft.com/office/drawing/2014/main" id="{4AD9328C-D18A-0B10-E96C-F35F4B6BB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33C6630-4A15-D941-A2C3-C57ED4AEF43D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27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56322" name="Footer Placeholder 4">
            <a:extLst>
              <a:ext uri="{FF2B5EF4-FFF2-40B4-BE49-F238E27FC236}">
                <a16:creationId xmlns:a16="http://schemas.microsoft.com/office/drawing/2014/main" id="{EDFBD42F-0C13-5B3C-5F0E-6914E70BE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6323" name="Rectangle 4">
            <a:extLst>
              <a:ext uri="{FF2B5EF4-FFF2-40B4-BE49-F238E27FC236}">
                <a16:creationId xmlns:a16="http://schemas.microsoft.com/office/drawing/2014/main" id="{27E91295-A51B-34F6-1C85-4EDA593DC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Parts of the Instruction</a:t>
            </a:r>
          </a:p>
        </p:txBody>
      </p:sp>
      <p:sp>
        <p:nvSpPr>
          <p:cNvPr id="56324" name="Rectangle 5">
            <a:extLst>
              <a:ext uri="{FF2B5EF4-FFF2-40B4-BE49-F238E27FC236}">
                <a16:creationId xmlns:a16="http://schemas.microsoft.com/office/drawing/2014/main" id="{577FF5B0-5292-AD6E-2088-4FCF10593B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220000"/>
              </a:lnSpc>
              <a:buFontTx/>
              <a:buNone/>
              <a:tabLst>
                <a:tab pos="1376363" algn="ctr"/>
                <a:tab pos="6108700" algn="ctr"/>
              </a:tabLst>
            </a:pPr>
            <a:r>
              <a:rPr lang="en-US" altLang="en-US" sz="2000" u="sng"/>
              <a:t>		Parts	# of Types</a:t>
            </a:r>
          </a:p>
          <a:p>
            <a:pPr eaLnBrk="1" hangingPunct="1">
              <a:lnSpc>
                <a:spcPct val="220000"/>
              </a:lnSpc>
              <a:buFontTx/>
              <a:buNone/>
              <a:tabLst>
                <a:tab pos="1376363" algn="ctr"/>
                <a:tab pos="6108700" algn="ctr"/>
              </a:tabLst>
            </a:pPr>
            <a:r>
              <a:rPr lang="en-US" altLang="en-US" sz="2200"/>
              <a:t>Simple Sentences	4</a:t>
            </a:r>
          </a:p>
          <a:p>
            <a:pPr eaLnBrk="1" hangingPunct="1">
              <a:lnSpc>
                <a:spcPct val="220000"/>
              </a:lnSpc>
              <a:buFontTx/>
              <a:buNone/>
              <a:tabLst>
                <a:tab pos="1376363" algn="ctr"/>
                <a:tab pos="6108700" algn="ctr"/>
              </a:tabLst>
            </a:pPr>
            <a:r>
              <a:rPr lang="en-US" altLang="en-US" sz="2200"/>
              <a:t>Compound Sentences	2</a:t>
            </a:r>
          </a:p>
          <a:p>
            <a:pPr eaLnBrk="1" hangingPunct="1">
              <a:lnSpc>
                <a:spcPct val="220000"/>
              </a:lnSpc>
              <a:buFontTx/>
              <a:buNone/>
              <a:tabLst>
                <a:tab pos="1376363" algn="ctr"/>
                <a:tab pos="6108700" algn="ctr"/>
              </a:tabLst>
            </a:pPr>
            <a:r>
              <a:rPr lang="en-US" altLang="en-US" sz="2200"/>
              <a:t>Complex Sentences	2</a:t>
            </a:r>
          </a:p>
          <a:p>
            <a:pPr eaLnBrk="1" hangingPunct="1">
              <a:lnSpc>
                <a:spcPct val="220000"/>
              </a:lnSpc>
              <a:buFontTx/>
              <a:buNone/>
              <a:tabLst>
                <a:tab pos="1376363" algn="ctr"/>
                <a:tab pos="6108700" algn="ctr"/>
              </a:tabLst>
            </a:pPr>
            <a:r>
              <a:rPr lang="en-US" altLang="en-US" sz="2200"/>
              <a:t>Compound-Complex Sentences	6</a:t>
            </a:r>
          </a:p>
        </p:txBody>
      </p:sp>
      <p:pic>
        <p:nvPicPr>
          <p:cNvPr id="56325" name="Picture 5">
            <a:extLst>
              <a:ext uri="{FF2B5EF4-FFF2-40B4-BE49-F238E27FC236}">
                <a16:creationId xmlns:a16="http://schemas.microsoft.com/office/drawing/2014/main" id="{B8C2F7DF-D203-9860-3411-A7BB6F63C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>
            <a:extLst>
              <a:ext uri="{FF2B5EF4-FFF2-40B4-BE49-F238E27FC236}">
                <a16:creationId xmlns:a16="http://schemas.microsoft.com/office/drawing/2014/main" id="{654AE699-DD6A-8670-FF79-2795D8C9EE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68ECDB0-E29E-9A4F-8D60-77C48FB46467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28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7347" name="Footer Placeholder 4">
            <a:extLst>
              <a:ext uri="{FF2B5EF4-FFF2-40B4-BE49-F238E27FC236}">
                <a16:creationId xmlns:a16="http://schemas.microsoft.com/office/drawing/2014/main" id="{4A6A7431-D4AB-92CE-E27E-9B4586A1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7348" name="Line 48">
            <a:extLst>
              <a:ext uri="{FF2B5EF4-FFF2-40B4-BE49-F238E27FC236}">
                <a16:creationId xmlns:a16="http://schemas.microsoft.com/office/drawing/2014/main" id="{907DB865-C604-640A-0230-471ADF68283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35306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9" name="Line 45">
            <a:extLst>
              <a:ext uri="{FF2B5EF4-FFF2-40B4-BE49-F238E27FC236}">
                <a16:creationId xmlns:a16="http://schemas.microsoft.com/office/drawing/2014/main" id="{9A74B2E3-A8A8-4514-05ED-77A0C79A2C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2951163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Rectangle 42">
            <a:extLst>
              <a:ext uri="{FF2B5EF4-FFF2-40B4-BE49-F238E27FC236}">
                <a16:creationId xmlns:a16="http://schemas.microsoft.com/office/drawing/2014/main" id="{54A3845C-2642-EA1B-AEDD-9469482F8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2709863"/>
            <a:ext cx="3613150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1" name="Rectangle 44">
            <a:extLst>
              <a:ext uri="{FF2B5EF4-FFF2-40B4-BE49-F238E27FC236}">
                <a16:creationId xmlns:a16="http://schemas.microsoft.com/office/drawing/2014/main" id="{E3F2F3DF-A381-AF34-14DD-E278545AE3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252788"/>
            <a:ext cx="3613150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2" name="Rectangle 47">
            <a:extLst>
              <a:ext uri="{FF2B5EF4-FFF2-40B4-BE49-F238E27FC236}">
                <a16:creationId xmlns:a16="http://schemas.microsoft.com/office/drawing/2014/main" id="{12A1B88E-E501-D67C-A81B-C87AEB9C6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819525"/>
            <a:ext cx="3613150" cy="36988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3" name="Text Box 4">
            <a:extLst>
              <a:ext uri="{FF2B5EF4-FFF2-40B4-BE49-F238E27FC236}">
                <a16:creationId xmlns:a16="http://schemas.microsoft.com/office/drawing/2014/main" id="{7B69020C-F52B-63FA-CE76-5D5E8DACD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4313" y="1219200"/>
            <a:ext cx="989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Pretest</a:t>
            </a:r>
          </a:p>
        </p:txBody>
      </p:sp>
      <p:sp>
        <p:nvSpPr>
          <p:cNvPr id="57354" name="Rectangle 3">
            <a:extLst>
              <a:ext uri="{FF2B5EF4-FFF2-40B4-BE49-F238E27FC236}">
                <a16:creationId xmlns:a16="http://schemas.microsoft.com/office/drawing/2014/main" id="{3704E0C1-ABFB-CDBB-D3BD-EBFCBD259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1235075"/>
            <a:ext cx="3613150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5" name="Text Box 6">
            <a:extLst>
              <a:ext uri="{FF2B5EF4-FFF2-40B4-BE49-F238E27FC236}">
                <a16:creationId xmlns:a16="http://schemas.microsoft.com/office/drawing/2014/main" id="{F9897E03-4208-CF39-08A2-D6F489AA8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2695575"/>
            <a:ext cx="1185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Describe</a:t>
            </a:r>
          </a:p>
        </p:txBody>
      </p:sp>
      <p:sp>
        <p:nvSpPr>
          <p:cNvPr id="57356" name="Line 9">
            <a:extLst>
              <a:ext uri="{FF2B5EF4-FFF2-40B4-BE49-F238E27FC236}">
                <a16:creationId xmlns:a16="http://schemas.microsoft.com/office/drawing/2014/main" id="{67B34332-3A39-7839-24C2-D912620AB1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16256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0">
            <a:extLst>
              <a:ext uri="{FF2B5EF4-FFF2-40B4-BE49-F238E27FC236}">
                <a16:creationId xmlns:a16="http://schemas.microsoft.com/office/drawing/2014/main" id="{0A45DA76-B3AB-E59C-8291-42125B3AB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24161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AutoShape 11">
            <a:extLst>
              <a:ext uri="{FF2B5EF4-FFF2-40B4-BE49-F238E27FC236}">
                <a16:creationId xmlns:a16="http://schemas.microsoft.com/office/drawing/2014/main" id="{73BC8C1F-7963-1B09-CE5B-AE8F22D6F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19177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59" name="Line 12">
            <a:extLst>
              <a:ext uri="{FF2B5EF4-FFF2-40B4-BE49-F238E27FC236}">
                <a16:creationId xmlns:a16="http://schemas.microsoft.com/office/drawing/2014/main" id="{AF8A7F4C-F4B6-4183-A004-EA1BB5AC3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2155825"/>
            <a:ext cx="14922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0" name="Text Box 14">
            <a:extLst>
              <a:ext uri="{FF2B5EF4-FFF2-40B4-BE49-F238E27FC236}">
                <a16:creationId xmlns:a16="http://schemas.microsoft.com/office/drawing/2014/main" id="{69D4D683-9738-FE9E-4F19-09FB00F937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8319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7361" name="Text Box 15">
            <a:extLst>
              <a:ext uri="{FF2B5EF4-FFF2-40B4-BE49-F238E27FC236}">
                <a16:creationId xmlns:a16="http://schemas.microsoft.com/office/drawing/2014/main" id="{5A273EE3-1C0D-17BF-2EDB-A13620AD0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23256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7362" name="Line 22">
            <a:extLst>
              <a:ext uri="{FF2B5EF4-FFF2-40B4-BE49-F238E27FC236}">
                <a16:creationId xmlns:a16="http://schemas.microsoft.com/office/drawing/2014/main" id="{BA468556-5A83-454B-37BA-B4FC2BC7139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8250" y="3983038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3" name="Line 23">
            <a:extLst>
              <a:ext uri="{FF2B5EF4-FFF2-40B4-BE49-F238E27FC236}">
                <a16:creationId xmlns:a16="http://schemas.microsoft.com/office/drawing/2014/main" id="{ADCC2FFF-A553-A86B-AA8C-EE86FBEDAE6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3984625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64" name="Text Box 24">
            <a:extLst>
              <a:ext uri="{FF2B5EF4-FFF2-40B4-BE49-F238E27FC236}">
                <a16:creationId xmlns:a16="http://schemas.microsoft.com/office/drawing/2014/main" id="{2612EA57-2FA5-CE95-1BBE-D52BFC38E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19304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7365" name="Text Box 26">
            <a:extLst>
              <a:ext uri="{FF2B5EF4-FFF2-40B4-BE49-F238E27FC236}">
                <a16:creationId xmlns:a16="http://schemas.microsoft.com/office/drawing/2014/main" id="{DE4BF023-78A5-28A2-8EA8-2ADB75C584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606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2:</a:t>
            </a:r>
          </a:p>
        </p:txBody>
      </p:sp>
      <p:sp>
        <p:nvSpPr>
          <p:cNvPr id="57366" name="Text Box 37">
            <a:extLst>
              <a:ext uri="{FF2B5EF4-FFF2-40B4-BE49-F238E27FC236}">
                <a16:creationId xmlns:a16="http://schemas.microsoft.com/office/drawing/2014/main" id="{A3A9BA9C-DA1F-4D0D-E6AC-6BA4D38FFC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4813" y="1622425"/>
            <a:ext cx="17399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Go to Another Strategy</a:t>
            </a:r>
          </a:p>
        </p:txBody>
      </p:sp>
      <p:sp>
        <p:nvSpPr>
          <p:cNvPr id="57367" name="Text Box 39">
            <a:extLst>
              <a:ext uri="{FF2B5EF4-FFF2-40B4-BE49-F238E27FC236}">
                <a16:creationId xmlns:a16="http://schemas.microsoft.com/office/drawing/2014/main" id="{A5984A4A-E805-29BC-DBFD-655E80AD82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216025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1:</a:t>
            </a:r>
          </a:p>
        </p:txBody>
      </p:sp>
      <p:sp>
        <p:nvSpPr>
          <p:cNvPr id="57368" name="Text Box 43">
            <a:extLst>
              <a:ext uri="{FF2B5EF4-FFF2-40B4-BE49-F238E27FC236}">
                <a16:creationId xmlns:a16="http://schemas.microsoft.com/office/drawing/2014/main" id="{C514EF73-C1AB-A49F-ECAF-A878A4DD4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3238500"/>
            <a:ext cx="876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Model</a:t>
            </a:r>
          </a:p>
        </p:txBody>
      </p:sp>
      <p:sp>
        <p:nvSpPr>
          <p:cNvPr id="57369" name="Text Box 46">
            <a:extLst>
              <a:ext uri="{FF2B5EF4-FFF2-40B4-BE49-F238E27FC236}">
                <a16:creationId xmlns:a16="http://schemas.microsoft.com/office/drawing/2014/main" id="{0724F07A-01AC-955F-C21A-297BFA28D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5525" y="3805238"/>
            <a:ext cx="1906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Verbal Practice</a:t>
            </a:r>
          </a:p>
        </p:txBody>
      </p:sp>
      <p:sp>
        <p:nvSpPr>
          <p:cNvPr id="57370" name="Line 49">
            <a:extLst>
              <a:ext uri="{FF2B5EF4-FFF2-40B4-BE49-F238E27FC236}">
                <a16:creationId xmlns:a16="http://schemas.microsoft.com/office/drawing/2014/main" id="{52C84189-2B19-F72E-79EE-B262D6D929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41910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1" name="Line 50">
            <a:extLst>
              <a:ext uri="{FF2B5EF4-FFF2-40B4-BE49-F238E27FC236}">
                <a16:creationId xmlns:a16="http://schemas.microsoft.com/office/drawing/2014/main" id="{EF6FF2BB-B81D-8E05-EEB0-A79FB756260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49815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2" name="AutoShape 51">
            <a:extLst>
              <a:ext uri="{FF2B5EF4-FFF2-40B4-BE49-F238E27FC236}">
                <a16:creationId xmlns:a16="http://schemas.microsoft.com/office/drawing/2014/main" id="{ACCB4C6F-1948-E4D8-2946-14D71D005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44831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7373" name="Line 52">
            <a:extLst>
              <a:ext uri="{FF2B5EF4-FFF2-40B4-BE49-F238E27FC236}">
                <a16:creationId xmlns:a16="http://schemas.microsoft.com/office/drawing/2014/main" id="{55632675-EF59-ED0A-6587-D4F7DFFE155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4721225"/>
            <a:ext cx="1838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74" name="Text Box 53">
            <a:extLst>
              <a:ext uri="{FF2B5EF4-FFF2-40B4-BE49-F238E27FC236}">
                <a16:creationId xmlns:a16="http://schemas.microsoft.com/office/drawing/2014/main" id="{4814B0A7-4AA3-D930-67EC-497BCFED2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4397375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7375" name="Text Box 54">
            <a:extLst>
              <a:ext uri="{FF2B5EF4-FFF2-40B4-BE49-F238E27FC236}">
                <a16:creationId xmlns:a16="http://schemas.microsoft.com/office/drawing/2014/main" id="{390224BC-D51A-1C81-E436-9396FAD39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48910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7376" name="Text Box 55">
            <a:extLst>
              <a:ext uri="{FF2B5EF4-FFF2-40B4-BE49-F238E27FC236}">
                <a16:creationId xmlns:a16="http://schemas.microsoft.com/office/drawing/2014/main" id="{50729A7B-3F5D-FD8A-A8F1-63952F9CB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4958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7377" name="Text Box 56">
            <a:extLst>
              <a:ext uri="{FF2B5EF4-FFF2-40B4-BE49-F238E27FC236}">
                <a16:creationId xmlns:a16="http://schemas.microsoft.com/office/drawing/2014/main" id="{024991C7-3D78-D3EC-2796-E4F1C593B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3227388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3:</a:t>
            </a:r>
          </a:p>
        </p:txBody>
      </p:sp>
      <p:sp>
        <p:nvSpPr>
          <p:cNvPr id="57378" name="Text Box 57">
            <a:extLst>
              <a:ext uri="{FF2B5EF4-FFF2-40B4-BE49-F238E27FC236}">
                <a16:creationId xmlns:a16="http://schemas.microsoft.com/office/drawing/2014/main" id="{0AC19B76-1E12-0EFF-CFF1-6A1D2DC40A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379412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4:</a:t>
            </a:r>
          </a:p>
        </p:txBody>
      </p:sp>
      <p:sp>
        <p:nvSpPr>
          <p:cNvPr id="57379" name="Text Box 58">
            <a:extLst>
              <a:ext uri="{FF2B5EF4-FFF2-40B4-BE49-F238E27FC236}">
                <a16:creationId xmlns:a16="http://schemas.microsoft.com/office/drawing/2014/main" id="{0C40EA32-4233-6853-64A8-2985CAC1E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5441950"/>
            <a:ext cx="337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Continue to Stage 5</a:t>
            </a:r>
          </a:p>
        </p:txBody>
      </p:sp>
      <p:sp>
        <p:nvSpPr>
          <p:cNvPr id="57380" name="Rectangle 59">
            <a:extLst>
              <a:ext uri="{FF2B5EF4-FFF2-40B4-BE49-F238E27FC236}">
                <a16:creationId xmlns:a16="http://schemas.microsoft.com/office/drawing/2014/main" id="{66F748E0-9D10-2A4E-8945-214891B5E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95325" y="1651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Stages of Instruction</a:t>
            </a:r>
          </a:p>
        </p:txBody>
      </p:sp>
      <p:pic>
        <p:nvPicPr>
          <p:cNvPr id="57381" name="Picture 37">
            <a:extLst>
              <a:ext uri="{FF2B5EF4-FFF2-40B4-BE49-F238E27FC236}">
                <a16:creationId xmlns:a16="http://schemas.microsoft.com/office/drawing/2014/main" id="{270E1A96-964F-DDE3-5795-9617D7076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>
            <a:extLst>
              <a:ext uri="{FF2B5EF4-FFF2-40B4-BE49-F238E27FC236}">
                <a16:creationId xmlns:a16="http://schemas.microsoft.com/office/drawing/2014/main" id="{500014CA-11C2-C5E1-09C5-F792595F9B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FED6D4B-EE83-4A4E-9D39-A608F668E9D3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29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9395" name="Footer Placeholder 4">
            <a:extLst>
              <a:ext uri="{FF2B5EF4-FFF2-40B4-BE49-F238E27FC236}">
                <a16:creationId xmlns:a16="http://schemas.microsoft.com/office/drawing/2014/main" id="{53C8FBBE-2765-1207-E228-9A5B4C302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4A18DA74-E1DB-70FB-BC10-ADB9A3185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6213" y="3179763"/>
            <a:ext cx="3613150" cy="36988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7" name="Text Box 7">
            <a:extLst>
              <a:ext uri="{FF2B5EF4-FFF2-40B4-BE49-F238E27FC236}">
                <a16:creationId xmlns:a16="http://schemas.microsoft.com/office/drawing/2014/main" id="{B95E46E8-7BC5-2D6B-5B63-CAA9BD72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8675" y="1689100"/>
            <a:ext cx="2330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Controlled Practice</a:t>
            </a:r>
          </a:p>
        </p:txBody>
      </p:sp>
      <p:sp>
        <p:nvSpPr>
          <p:cNvPr id="59398" name="Rectangle 8">
            <a:extLst>
              <a:ext uri="{FF2B5EF4-FFF2-40B4-BE49-F238E27FC236}">
                <a16:creationId xmlns:a16="http://schemas.microsoft.com/office/drawing/2014/main" id="{0113A01A-6373-27F6-3AD9-C02726E3E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5738" y="1704975"/>
            <a:ext cx="3613150" cy="3698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399" name="Text Box 9">
            <a:extLst>
              <a:ext uri="{FF2B5EF4-FFF2-40B4-BE49-F238E27FC236}">
                <a16:creationId xmlns:a16="http://schemas.microsoft.com/office/drawing/2014/main" id="{47AFEBFC-F3BE-532E-8022-EA5C488E5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375" y="3165475"/>
            <a:ext cx="3784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Arial" panose="020B0604020202020204" pitchFamily="34" charset="0"/>
              </a:rPr>
              <a:t>Advanced Practice and Posttest</a:t>
            </a:r>
          </a:p>
        </p:txBody>
      </p:sp>
      <p:sp>
        <p:nvSpPr>
          <p:cNvPr id="59400" name="Line 10">
            <a:extLst>
              <a:ext uri="{FF2B5EF4-FFF2-40B4-BE49-F238E27FC236}">
                <a16:creationId xmlns:a16="http://schemas.microsoft.com/office/drawing/2014/main" id="{68629F3C-BE23-48EF-21AA-7CBC759AC88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20955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1" name="Line 11">
            <a:extLst>
              <a:ext uri="{FF2B5EF4-FFF2-40B4-BE49-F238E27FC236}">
                <a16:creationId xmlns:a16="http://schemas.microsoft.com/office/drawing/2014/main" id="{C6DA4CBB-CC33-2BF3-91AE-3F6457FF08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28860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2" name="AutoShape 12">
            <a:extLst>
              <a:ext uri="{FF2B5EF4-FFF2-40B4-BE49-F238E27FC236}">
                <a16:creationId xmlns:a16="http://schemas.microsoft.com/office/drawing/2014/main" id="{B912704A-BC51-E9DF-5997-8CD9A752C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2387600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03" name="Text Box 15">
            <a:extLst>
              <a:ext uri="{FF2B5EF4-FFF2-40B4-BE49-F238E27FC236}">
                <a16:creationId xmlns:a16="http://schemas.microsoft.com/office/drawing/2014/main" id="{24004335-58A4-E28D-478F-D01677D59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27955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9404" name="Text Box 18">
            <a:extLst>
              <a:ext uri="{FF2B5EF4-FFF2-40B4-BE49-F238E27FC236}">
                <a16:creationId xmlns:a16="http://schemas.microsoft.com/office/drawing/2014/main" id="{07BE4B9C-B050-C763-6E36-E589B0695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24003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9405" name="Text Box 19">
            <a:extLst>
              <a:ext uri="{FF2B5EF4-FFF2-40B4-BE49-F238E27FC236}">
                <a16:creationId xmlns:a16="http://schemas.microsoft.com/office/drawing/2014/main" id="{4F56D724-6850-B1C7-8E58-D255DBA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3143250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6:</a:t>
            </a:r>
          </a:p>
        </p:txBody>
      </p:sp>
      <p:sp>
        <p:nvSpPr>
          <p:cNvPr id="59406" name="Text Box 21">
            <a:extLst>
              <a:ext uri="{FF2B5EF4-FFF2-40B4-BE49-F238E27FC236}">
                <a16:creationId xmlns:a16="http://schemas.microsoft.com/office/drawing/2014/main" id="{200E773E-E768-AB4C-C587-DA5E47A3A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900" y="1685925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5:</a:t>
            </a:r>
          </a:p>
        </p:txBody>
      </p:sp>
      <p:sp>
        <p:nvSpPr>
          <p:cNvPr id="59407" name="Text Box 33">
            <a:extLst>
              <a:ext uri="{FF2B5EF4-FFF2-40B4-BE49-F238E27FC236}">
                <a16:creationId xmlns:a16="http://schemas.microsoft.com/office/drawing/2014/main" id="{8A26BF4F-792A-643A-B571-AC97D4032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4718050"/>
            <a:ext cx="337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Continue to Stage 7</a:t>
            </a:r>
          </a:p>
        </p:txBody>
      </p:sp>
      <p:sp>
        <p:nvSpPr>
          <p:cNvPr id="59408" name="Line 34">
            <a:extLst>
              <a:ext uri="{FF2B5EF4-FFF2-40B4-BE49-F238E27FC236}">
                <a16:creationId xmlns:a16="http://schemas.microsoft.com/office/drawing/2014/main" id="{F8A317A2-110C-A61F-FE06-3CFB450700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8250" y="1889125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9" name="Line 35">
            <a:extLst>
              <a:ext uri="{FF2B5EF4-FFF2-40B4-BE49-F238E27FC236}">
                <a16:creationId xmlns:a16="http://schemas.microsoft.com/office/drawing/2014/main" id="{6F79C048-9F16-4510-C2F8-CC0D06542D6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1890713"/>
            <a:ext cx="0" cy="725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0" name="Line 36">
            <a:extLst>
              <a:ext uri="{FF2B5EF4-FFF2-40B4-BE49-F238E27FC236}">
                <a16:creationId xmlns:a16="http://schemas.microsoft.com/office/drawing/2014/main" id="{06D6C2C5-ECA4-ED63-6CA7-694416C374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2627313"/>
            <a:ext cx="1838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1" name="Text Box 37">
            <a:extLst>
              <a:ext uri="{FF2B5EF4-FFF2-40B4-BE49-F238E27FC236}">
                <a16:creationId xmlns:a16="http://schemas.microsoft.com/office/drawing/2014/main" id="{05050466-17BA-6FC7-7BE7-7ED4E5F668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23034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9412" name="Line 38">
            <a:extLst>
              <a:ext uri="{FF2B5EF4-FFF2-40B4-BE49-F238E27FC236}">
                <a16:creationId xmlns:a16="http://schemas.microsoft.com/office/drawing/2014/main" id="{5A7F1AFF-D96F-78BE-E17F-CF716D6276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18250" y="3338513"/>
            <a:ext cx="9985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3" name="Line 39">
            <a:extLst>
              <a:ext uri="{FF2B5EF4-FFF2-40B4-BE49-F238E27FC236}">
                <a16:creationId xmlns:a16="http://schemas.microsoft.com/office/drawing/2014/main" id="{C639B0FA-472C-2B8E-AE98-D81DE40171B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6788" y="3340100"/>
            <a:ext cx="0" cy="725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4" name="Line 40">
            <a:extLst>
              <a:ext uri="{FF2B5EF4-FFF2-40B4-BE49-F238E27FC236}">
                <a16:creationId xmlns:a16="http://schemas.microsoft.com/office/drawing/2014/main" id="{6F7D87FA-E765-989C-1BB6-7D4E32803B8F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35464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41">
            <a:extLst>
              <a:ext uri="{FF2B5EF4-FFF2-40B4-BE49-F238E27FC236}">
                <a16:creationId xmlns:a16="http://schemas.microsoft.com/office/drawing/2014/main" id="{7B31489A-5328-A2F0-32CB-D45838173F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2625" y="43370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AutoShape 42">
            <a:extLst>
              <a:ext uri="{FF2B5EF4-FFF2-40B4-BE49-F238E27FC236}">
                <a16:creationId xmlns:a16="http://schemas.microsoft.com/office/drawing/2014/main" id="{ABDE8D9C-FB04-279F-5DB1-F1C1EEC85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0588" y="3838575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9417" name="Line 43">
            <a:extLst>
              <a:ext uri="{FF2B5EF4-FFF2-40B4-BE49-F238E27FC236}">
                <a16:creationId xmlns:a16="http://schemas.microsoft.com/office/drawing/2014/main" id="{C436AA49-7B66-1320-804E-BC0218299AD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1163" y="4076700"/>
            <a:ext cx="1838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Text Box 44">
            <a:extLst>
              <a:ext uri="{FF2B5EF4-FFF2-40B4-BE49-F238E27FC236}">
                <a16:creationId xmlns:a16="http://schemas.microsoft.com/office/drawing/2014/main" id="{1E3C027B-F86E-14A9-AD54-B2AAF068B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3752850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59419" name="Text Box 45">
            <a:extLst>
              <a:ext uri="{FF2B5EF4-FFF2-40B4-BE49-F238E27FC236}">
                <a16:creationId xmlns:a16="http://schemas.microsoft.com/office/drawing/2014/main" id="{1476C4AE-1E61-6740-6032-56A00F93B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2300" y="42465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59420" name="Text Box 46">
            <a:extLst>
              <a:ext uri="{FF2B5EF4-FFF2-40B4-BE49-F238E27FC236}">
                <a16:creationId xmlns:a16="http://schemas.microsoft.com/office/drawing/2014/main" id="{1428F4DF-8C8B-2FE0-0A93-37C47181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3851275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59421" name="Rectangle 47">
            <a:extLst>
              <a:ext uri="{FF2B5EF4-FFF2-40B4-BE49-F238E27FC236}">
                <a16:creationId xmlns:a16="http://schemas.microsoft.com/office/drawing/2014/main" id="{8C2AA8CC-0AEF-975C-F88F-A9CB463F69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76275" y="320675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Stages of Instruction</a:t>
            </a:r>
          </a:p>
        </p:txBody>
      </p:sp>
      <p:pic>
        <p:nvPicPr>
          <p:cNvPr id="59422" name="Picture 29">
            <a:extLst>
              <a:ext uri="{FF2B5EF4-FFF2-40B4-BE49-F238E27FC236}">
                <a16:creationId xmlns:a16="http://schemas.microsoft.com/office/drawing/2014/main" id="{79659C6C-3347-4BD5-3A5B-B7698E526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3">
            <a:extLst>
              <a:ext uri="{FF2B5EF4-FFF2-40B4-BE49-F238E27FC236}">
                <a16:creationId xmlns:a16="http://schemas.microsoft.com/office/drawing/2014/main" id="{5CE7E80C-6F26-6D91-B24B-5641CDC061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0B3BB76-4644-3D4D-B765-78DF3DED3E65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54FA7FE1-BD4E-63A3-B92F-0C69FD107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B3FFACC5-889B-6367-FA08-065F849650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8BA9440C-3CCB-41B7-3521-9D0D6D1264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  <a:buFontTx/>
              <a:buNone/>
              <a:tabLst>
                <a:tab pos="2112963" algn="l"/>
              </a:tabLst>
            </a:pPr>
            <a:r>
              <a:rPr lang="en-US" altLang="en-US" sz="2200"/>
              <a:t>After this session, you will be able to: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tabLst>
                <a:tab pos="2112963" algn="l"/>
              </a:tabLst>
            </a:pPr>
            <a:r>
              <a:rPr lang="en-US" altLang="en-US" sz="2000"/>
              <a:t>Explain the </a:t>
            </a:r>
            <a:r>
              <a:rPr lang="en-US" altLang="en-US" sz="2000" i="1"/>
              <a:t>Sentence Writing Strategy</a:t>
            </a:r>
            <a:r>
              <a:rPr lang="en-US" altLang="en-US" sz="2000"/>
              <a:t>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tabLst>
                <a:tab pos="2112963" algn="l"/>
              </a:tabLst>
            </a:pPr>
            <a:r>
              <a:rPr lang="en-US" altLang="en-US" sz="2000"/>
              <a:t>State rationales for teaching the </a:t>
            </a:r>
            <a:r>
              <a:rPr lang="en-US" altLang="en-US" sz="2000" i="1"/>
              <a:t>Sentence Writing Strategy</a:t>
            </a:r>
            <a:r>
              <a:rPr lang="en-US" altLang="en-US" sz="2000"/>
              <a:t> to low-achieving students and students with learning disabilities.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tabLst>
                <a:tab pos="2112963" algn="l"/>
              </a:tabLst>
            </a:pPr>
            <a:r>
              <a:rPr lang="en-US" altLang="en-US" sz="2000"/>
              <a:t>Describe and model the </a:t>
            </a:r>
            <a:r>
              <a:rPr lang="en-US" altLang="en-US" sz="2000" i="1"/>
              <a:t>Sentence Writing Strategy.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tabLst>
                <a:tab pos="2112963" algn="l"/>
              </a:tabLst>
            </a:pPr>
            <a:r>
              <a:rPr lang="en-US" altLang="en-US" sz="2000"/>
              <a:t>Score student pretests, practice lessons, and posttests.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tabLst>
                <a:tab pos="2112963" algn="l"/>
              </a:tabLst>
            </a:pPr>
            <a:r>
              <a:rPr lang="en-US" altLang="en-US" sz="2000"/>
              <a:t>Implement the </a:t>
            </a:r>
            <a:r>
              <a:rPr lang="en-US" altLang="en-US" sz="2000" i="1"/>
              <a:t>Sentence Writing Strategy</a:t>
            </a:r>
            <a:r>
              <a:rPr lang="en-US" altLang="en-US" sz="2000"/>
              <a:t> instruction.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tabLst>
                <a:tab pos="2112963" algn="l"/>
              </a:tabLst>
            </a:pPr>
            <a:endParaRPr lang="en-US" altLang="en-US" sz="2000"/>
          </a:p>
        </p:txBody>
      </p:sp>
      <p:pic>
        <p:nvPicPr>
          <p:cNvPr id="31749" name="Picture 5">
            <a:extLst>
              <a:ext uri="{FF2B5EF4-FFF2-40B4-BE49-F238E27FC236}">
                <a16:creationId xmlns:a16="http://schemas.microsoft.com/office/drawing/2014/main" id="{C5687234-EF7C-8A38-B103-82BF9288A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>
            <a:extLst>
              <a:ext uri="{FF2B5EF4-FFF2-40B4-BE49-F238E27FC236}">
                <a16:creationId xmlns:a16="http://schemas.microsoft.com/office/drawing/2014/main" id="{B6274D45-48F6-8802-A0C2-8234705943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A49A7BC-E6F5-5A45-83D7-DDB9F772650C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30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1443" name="Footer Placeholder 4">
            <a:extLst>
              <a:ext uri="{FF2B5EF4-FFF2-40B4-BE49-F238E27FC236}">
                <a16:creationId xmlns:a16="http://schemas.microsoft.com/office/drawing/2014/main" id="{CE8440E2-6041-DF89-1B82-7EEB91F77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DA99BBDD-5C49-DB3B-991C-7512E889C5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0488" y="3192463"/>
            <a:ext cx="3613150" cy="13573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5" name="Text Box 3">
            <a:extLst>
              <a:ext uri="{FF2B5EF4-FFF2-40B4-BE49-F238E27FC236}">
                <a16:creationId xmlns:a16="http://schemas.microsoft.com/office/drawing/2014/main" id="{D0332CF2-1529-F396-8793-685303619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2425" y="1349375"/>
            <a:ext cx="30559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Make Commitments</a:t>
            </a:r>
          </a:p>
          <a:p>
            <a:pPr algn="ctr"/>
            <a:r>
              <a:rPr lang="en-US" altLang="en-US" sz="2000">
                <a:latin typeface="Arial" panose="020B0604020202020204" pitchFamily="34" charset="0"/>
              </a:rPr>
              <a:t>for Generalization</a:t>
            </a:r>
          </a:p>
        </p:txBody>
      </p:sp>
      <p:sp>
        <p:nvSpPr>
          <p:cNvPr id="61446" name="Rectangle 4">
            <a:extLst>
              <a:ext uri="{FF2B5EF4-FFF2-40B4-BE49-F238E27FC236}">
                <a16:creationId xmlns:a16="http://schemas.microsoft.com/office/drawing/2014/main" id="{EDCCEF92-834B-9B0F-9885-B7A0EFC11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1362075"/>
            <a:ext cx="3613150" cy="7254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47" name="Text Box 5">
            <a:extLst>
              <a:ext uri="{FF2B5EF4-FFF2-40B4-BE49-F238E27FC236}">
                <a16:creationId xmlns:a16="http://schemas.microsoft.com/office/drawing/2014/main" id="{2D0A2416-4476-66FA-0A94-FC93A1E4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450" y="3178175"/>
            <a:ext cx="182245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Generalization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Orientation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Activation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Adaptation</a:t>
            </a:r>
          </a:p>
          <a:p>
            <a:pPr algn="ctr"/>
            <a:r>
              <a:rPr lang="en-US" altLang="en-US" sz="1600">
                <a:latin typeface="Arial" panose="020B0604020202020204" pitchFamily="34" charset="0"/>
              </a:rPr>
              <a:t>Maintenance</a:t>
            </a:r>
            <a:endParaRPr lang="en-US" altLang="en-US" sz="2000">
              <a:latin typeface="Arial" panose="020B0604020202020204" pitchFamily="34" charset="0"/>
            </a:endParaRPr>
          </a:p>
        </p:txBody>
      </p:sp>
      <p:sp>
        <p:nvSpPr>
          <p:cNvPr id="61448" name="Line 6">
            <a:extLst>
              <a:ext uri="{FF2B5EF4-FFF2-40B4-BE49-F238E27FC236}">
                <a16:creationId xmlns:a16="http://schemas.microsoft.com/office/drawing/2014/main" id="{88E7D870-8651-8F08-6CE4-7115A9DF00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210820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49" name="Line 7">
            <a:extLst>
              <a:ext uri="{FF2B5EF4-FFF2-40B4-BE49-F238E27FC236}">
                <a16:creationId xmlns:a16="http://schemas.microsoft.com/office/drawing/2014/main" id="{633813C5-AA46-814B-E09F-DDEB9B19A7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2835275"/>
            <a:ext cx="0" cy="358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Text Box 9">
            <a:extLst>
              <a:ext uri="{FF2B5EF4-FFF2-40B4-BE49-F238E27FC236}">
                <a16:creationId xmlns:a16="http://schemas.microsoft.com/office/drawing/2014/main" id="{168D3FA6-3176-1844-4829-FA199A18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2808288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61451" name="Text Box 10">
            <a:extLst>
              <a:ext uri="{FF2B5EF4-FFF2-40B4-BE49-F238E27FC236}">
                <a16:creationId xmlns:a16="http://schemas.microsoft.com/office/drawing/2014/main" id="{BECB2959-B967-1488-D81D-2747A949A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2363" y="2425700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Goal Set</a:t>
            </a:r>
          </a:p>
        </p:txBody>
      </p:sp>
      <p:sp>
        <p:nvSpPr>
          <p:cNvPr id="61452" name="Text Box 11">
            <a:extLst>
              <a:ext uri="{FF2B5EF4-FFF2-40B4-BE49-F238E27FC236}">
                <a16:creationId xmlns:a16="http://schemas.microsoft.com/office/drawing/2014/main" id="{498FEE3B-3FEE-80CE-B740-B533A584E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3625850"/>
            <a:ext cx="1468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8:</a:t>
            </a:r>
          </a:p>
        </p:txBody>
      </p:sp>
      <p:sp>
        <p:nvSpPr>
          <p:cNvPr id="61453" name="Text Box 12">
            <a:extLst>
              <a:ext uri="{FF2B5EF4-FFF2-40B4-BE49-F238E27FC236}">
                <a16:creationId xmlns:a16="http://schemas.microsoft.com/office/drawing/2014/main" id="{FA94A53B-C3D7-14A1-A46A-751DCDEC0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75" y="1520825"/>
            <a:ext cx="15049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2000">
                <a:latin typeface="Arial" panose="020B0604020202020204" pitchFamily="34" charset="0"/>
              </a:rPr>
              <a:t>Stage 7:</a:t>
            </a:r>
          </a:p>
        </p:txBody>
      </p:sp>
      <p:sp>
        <p:nvSpPr>
          <p:cNvPr id="61454" name="Text Box 13">
            <a:extLst>
              <a:ext uri="{FF2B5EF4-FFF2-40B4-BE49-F238E27FC236}">
                <a16:creationId xmlns:a16="http://schemas.microsoft.com/office/drawing/2014/main" id="{F620214F-27A4-C2F4-7FEC-1E391ACC6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5734050"/>
            <a:ext cx="3379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Go to Another Strategy</a:t>
            </a:r>
          </a:p>
        </p:txBody>
      </p:sp>
      <p:sp>
        <p:nvSpPr>
          <p:cNvPr id="61455" name="Line 14">
            <a:extLst>
              <a:ext uri="{FF2B5EF4-FFF2-40B4-BE49-F238E27FC236}">
                <a16:creationId xmlns:a16="http://schemas.microsoft.com/office/drawing/2014/main" id="{93596B9B-8138-1C3B-E4A9-EE214C2C9D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32525" y="1717675"/>
            <a:ext cx="6159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6" name="Line 15">
            <a:extLst>
              <a:ext uri="{FF2B5EF4-FFF2-40B4-BE49-F238E27FC236}">
                <a16:creationId xmlns:a16="http://schemas.microsoft.com/office/drawing/2014/main" id="{781A11A9-061D-3D38-3FE7-480F565E2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61175" y="1717675"/>
            <a:ext cx="0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7" name="Line 16">
            <a:extLst>
              <a:ext uri="{FF2B5EF4-FFF2-40B4-BE49-F238E27FC236}">
                <a16:creationId xmlns:a16="http://schemas.microsoft.com/office/drawing/2014/main" id="{567E533A-9A2D-CBA0-EA74-2F2B7F9E49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5563" y="2640013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Text Box 17">
            <a:extLst>
              <a:ext uri="{FF2B5EF4-FFF2-40B4-BE49-F238E27FC236}">
                <a16:creationId xmlns:a16="http://schemas.microsoft.com/office/drawing/2014/main" id="{1EFEAA35-FF90-0082-4B83-DA09B3D2A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23161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61459" name="Line 20">
            <a:extLst>
              <a:ext uri="{FF2B5EF4-FFF2-40B4-BE49-F238E27FC236}">
                <a16:creationId xmlns:a16="http://schemas.microsoft.com/office/drawing/2014/main" id="{CF50273C-84A1-6C42-AD86-C0656FD6E2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4562475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0" name="Line 21">
            <a:extLst>
              <a:ext uri="{FF2B5EF4-FFF2-40B4-BE49-F238E27FC236}">
                <a16:creationId xmlns:a16="http://schemas.microsoft.com/office/drawing/2014/main" id="{C3367BD6-84C2-2879-C0AB-9E55CDE189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6900" y="5353050"/>
            <a:ext cx="0" cy="3333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1" name="AutoShape 22">
            <a:extLst>
              <a:ext uri="{FF2B5EF4-FFF2-40B4-BE49-F238E27FC236}">
                <a16:creationId xmlns:a16="http://schemas.microsoft.com/office/drawing/2014/main" id="{DD3CA6CA-AD03-FB7F-4479-074FF298A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4854575"/>
            <a:ext cx="2108200" cy="469900"/>
          </a:xfrm>
          <a:prstGeom prst="flowChartDecision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2" name="Line 23">
            <a:extLst>
              <a:ext uri="{FF2B5EF4-FFF2-40B4-BE49-F238E27FC236}">
                <a16:creationId xmlns:a16="http://schemas.microsoft.com/office/drawing/2014/main" id="{9CEED97A-75AB-CDA2-3503-A1287A697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5438" y="5092700"/>
            <a:ext cx="1838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3" name="Text Box 24">
            <a:extLst>
              <a:ext uri="{FF2B5EF4-FFF2-40B4-BE49-F238E27FC236}">
                <a16:creationId xmlns:a16="http://schemas.microsoft.com/office/drawing/2014/main" id="{207DF2F7-AC03-0228-71E3-C0C4B565B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450" y="4768850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No</a:t>
            </a:r>
          </a:p>
        </p:txBody>
      </p:sp>
      <p:sp>
        <p:nvSpPr>
          <p:cNvPr id="61464" name="Text Box 25">
            <a:extLst>
              <a:ext uri="{FF2B5EF4-FFF2-40B4-BE49-F238E27FC236}">
                <a16:creationId xmlns:a16="http://schemas.microsoft.com/office/drawing/2014/main" id="{E9FE6620-D40E-CFCC-2256-8BE7D7905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5262563"/>
            <a:ext cx="72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Yes</a:t>
            </a:r>
          </a:p>
        </p:txBody>
      </p:sp>
      <p:sp>
        <p:nvSpPr>
          <p:cNvPr id="61465" name="Text Box 26">
            <a:extLst>
              <a:ext uri="{FF2B5EF4-FFF2-40B4-BE49-F238E27FC236}">
                <a16:creationId xmlns:a16="http://schemas.microsoft.com/office/drawing/2014/main" id="{912B1994-0979-10C0-DC49-CCFA573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463" y="4867275"/>
            <a:ext cx="1443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000">
                <a:latin typeface="Arial" panose="020B0604020202020204" pitchFamily="34" charset="0"/>
              </a:rPr>
              <a:t>Mastery</a:t>
            </a:r>
          </a:p>
        </p:txBody>
      </p:sp>
      <p:sp>
        <p:nvSpPr>
          <p:cNvPr id="61466" name="AutoShape 27">
            <a:extLst>
              <a:ext uri="{FF2B5EF4-FFF2-40B4-BE49-F238E27FC236}">
                <a16:creationId xmlns:a16="http://schemas.microsoft.com/office/drawing/2014/main" id="{53AC84D0-2ABC-4362-3953-0166429FF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2417763"/>
            <a:ext cx="1466850" cy="419100"/>
          </a:xfrm>
          <a:prstGeom prst="roundRect">
            <a:avLst>
              <a:gd name="adj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1467" name="Line 28">
            <a:extLst>
              <a:ext uri="{FF2B5EF4-FFF2-40B4-BE49-F238E27FC236}">
                <a16:creationId xmlns:a16="http://schemas.microsoft.com/office/drawing/2014/main" id="{A2A75D97-BCFB-C41D-5710-8789023D63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224713" y="1370013"/>
            <a:ext cx="0" cy="37226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8" name="Text Box 29">
            <a:extLst>
              <a:ext uri="{FF2B5EF4-FFF2-40B4-BE49-F238E27FC236}">
                <a16:creationId xmlns:a16="http://schemas.microsoft.com/office/drawing/2014/main" id="{3E5D3D2B-5BF5-6236-0F6B-2F77DD4559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9163" y="358775"/>
            <a:ext cx="1320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</a:rPr>
              <a:t>To Stage 2</a:t>
            </a:r>
          </a:p>
        </p:txBody>
      </p:sp>
      <p:sp>
        <p:nvSpPr>
          <p:cNvPr id="61469" name="Line 30">
            <a:extLst>
              <a:ext uri="{FF2B5EF4-FFF2-40B4-BE49-F238E27FC236}">
                <a16:creationId xmlns:a16="http://schemas.microsoft.com/office/drawing/2014/main" id="{6E2E137B-916F-2197-EA9D-5CD3567453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39088" y="714375"/>
            <a:ext cx="0" cy="31321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0" name="Line 31">
            <a:extLst>
              <a:ext uri="{FF2B5EF4-FFF2-40B4-BE49-F238E27FC236}">
                <a16:creationId xmlns:a16="http://schemas.microsoft.com/office/drawing/2014/main" id="{2D4D3860-5A06-B42D-3784-83F9057F3CA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32525" y="3848100"/>
            <a:ext cx="172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1" name="Text Box 32">
            <a:extLst>
              <a:ext uri="{FF2B5EF4-FFF2-40B4-BE49-F238E27FC236}">
                <a16:creationId xmlns:a16="http://schemas.microsoft.com/office/drawing/2014/main" id="{F5362FBF-7CC3-42A5-C2BA-36B5AFD6BFAF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00031" y="1983582"/>
            <a:ext cx="3176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Arial" panose="020B0604020202020204" pitchFamily="34" charset="0"/>
              </a:rPr>
              <a:t>During Activation Activities, students can start instruction on another sentence type.</a:t>
            </a:r>
          </a:p>
        </p:txBody>
      </p:sp>
      <p:sp>
        <p:nvSpPr>
          <p:cNvPr id="61472" name="Text Box 33">
            <a:extLst>
              <a:ext uri="{FF2B5EF4-FFF2-40B4-BE49-F238E27FC236}">
                <a16:creationId xmlns:a16="http://schemas.microsoft.com/office/drawing/2014/main" id="{F7F4E4B2-A197-8D4B-1599-6267827C1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4788" y="1014413"/>
            <a:ext cx="132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anose="020B0604020202020204" pitchFamily="34" charset="0"/>
              </a:rPr>
              <a:t>To Stage 6</a:t>
            </a:r>
          </a:p>
        </p:txBody>
      </p:sp>
      <p:sp>
        <p:nvSpPr>
          <p:cNvPr id="61473" name="Rectangle 34">
            <a:extLst>
              <a:ext uri="{FF2B5EF4-FFF2-40B4-BE49-F238E27FC236}">
                <a16:creationId xmlns:a16="http://schemas.microsoft.com/office/drawing/2014/main" id="{A313DA07-AAF0-D88D-413A-DF09B5B0B7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50875" y="119063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Stages of Instruction</a:t>
            </a:r>
          </a:p>
        </p:txBody>
      </p:sp>
      <p:pic>
        <p:nvPicPr>
          <p:cNvPr id="61474" name="Picture 33">
            <a:extLst>
              <a:ext uri="{FF2B5EF4-FFF2-40B4-BE49-F238E27FC236}">
                <a16:creationId xmlns:a16="http://schemas.microsoft.com/office/drawing/2014/main" id="{E1CD0522-0359-BA63-C5F6-BC77FC1C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Number Placeholder 3">
            <a:extLst>
              <a:ext uri="{FF2B5EF4-FFF2-40B4-BE49-F238E27FC236}">
                <a16:creationId xmlns:a16="http://schemas.microsoft.com/office/drawing/2014/main" id="{A7F2674D-A12F-C574-87AC-01A0C685D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634310E-CB93-7C4C-A8AE-D8FC9899FE57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31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3490" name="Footer Placeholder 4">
            <a:extLst>
              <a:ext uri="{FF2B5EF4-FFF2-40B4-BE49-F238E27FC236}">
                <a16:creationId xmlns:a16="http://schemas.microsoft.com/office/drawing/2014/main" id="{5BEE5C00-A4F1-16C8-05B0-C3D88FE7C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3491" name="Rectangle 4">
            <a:extLst>
              <a:ext uri="{FF2B5EF4-FFF2-40B4-BE49-F238E27FC236}">
                <a16:creationId xmlns:a16="http://schemas.microsoft.com/office/drawing/2014/main" id="{C8667B27-21F3-1836-F1FD-25A8FFBA4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Selecting Students for the Proficiency </a:t>
            </a:r>
            <a:br>
              <a:rPr lang="en-US" altLang="en-US" sz="3600"/>
            </a:br>
            <a:r>
              <a:rPr lang="en-US" altLang="en-US" sz="3600"/>
              <a:t>in the Sentence Writing Strategy Program</a:t>
            </a:r>
            <a:endParaRPr lang="en-US" altLang="en-US"/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EF73022D-23E0-9777-962F-45E18A3A94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92175" y="1349375"/>
            <a:ext cx="7620000" cy="4953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/>
              <a:t>Students must be able to write words legibly in print or script.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/>
              <a:t>Students must be able to spell enough words such that a sentence can be deciphered by a teacher.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en-US"/>
              <a:t>Students should be able to identify subjects and verbs.</a:t>
            </a:r>
          </a:p>
        </p:txBody>
      </p:sp>
      <p:pic>
        <p:nvPicPr>
          <p:cNvPr id="63493" name="Picture 5">
            <a:extLst>
              <a:ext uri="{FF2B5EF4-FFF2-40B4-BE49-F238E27FC236}">
                <a16:creationId xmlns:a16="http://schemas.microsoft.com/office/drawing/2014/main" id="{D1ABA560-1140-5205-856C-3774881AA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3">
            <a:extLst>
              <a:ext uri="{FF2B5EF4-FFF2-40B4-BE49-F238E27FC236}">
                <a16:creationId xmlns:a16="http://schemas.microsoft.com/office/drawing/2014/main" id="{85F39E5D-0F68-562D-01EF-D4CA46292A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CDB5F3F-40D6-454A-8DC5-6F38910842CC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32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8AD6EFC-6B2B-7296-EF7A-2F908F5D3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B7DCDD16-4172-58EA-C4C0-2F30563A3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97B58236-E5B6-99F2-FED3-4FC2C2594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490663" algn="l"/>
              </a:tabLst>
            </a:pPr>
            <a:r>
              <a:rPr lang="en-US" altLang="en-US" dirty="0"/>
              <a:t>Stage 1:	Pretest and Make Commitments </a:t>
            </a:r>
          </a:p>
          <a:p>
            <a:pPr marL="920750" lvl="1" indent="-233363" eaLnBrk="1" hangingPunct="1">
              <a:tabLst>
                <a:tab pos="1490663" algn="l"/>
              </a:tabLst>
            </a:pPr>
            <a:r>
              <a:rPr lang="en-US" altLang="en-US" dirty="0"/>
              <a:t>Obtain measures of current abilities</a:t>
            </a:r>
          </a:p>
          <a:p>
            <a:pPr marL="920750" lvl="1" indent="-233363" eaLnBrk="1" hangingPunct="1">
              <a:tabLst>
                <a:tab pos="1490663" algn="l"/>
              </a:tabLst>
            </a:pPr>
            <a:r>
              <a:rPr lang="en-US" altLang="en-US" dirty="0"/>
              <a:t>Make the student aware of inefficient/ineffective habits</a:t>
            </a:r>
          </a:p>
          <a:p>
            <a:pPr marL="920750" lvl="1" indent="-233363" eaLnBrk="1" hangingPunct="1">
              <a:tabLst>
                <a:tab pos="1490663" algn="l"/>
              </a:tabLst>
            </a:pPr>
            <a:r>
              <a:rPr lang="en-US" altLang="en-US" dirty="0"/>
              <a:t>Obtain student’</a:t>
            </a:r>
            <a:r>
              <a:rPr lang="en-US" altLang="ja-JP" dirty="0"/>
              <a:t>s commitment to learn</a:t>
            </a:r>
          </a:p>
          <a:p>
            <a:pPr marL="920750" lvl="1" indent="-233363" eaLnBrk="1" hangingPunct="1">
              <a:tabLst>
                <a:tab pos="1490663" algn="l"/>
              </a:tabLst>
            </a:pPr>
            <a:r>
              <a:rPr lang="en-US" altLang="en-US" dirty="0"/>
              <a:t>Make a commitment to help the student learn</a:t>
            </a:r>
          </a:p>
        </p:txBody>
      </p:sp>
      <p:pic>
        <p:nvPicPr>
          <p:cNvPr id="64517" name="Picture 5">
            <a:extLst>
              <a:ext uri="{FF2B5EF4-FFF2-40B4-BE49-F238E27FC236}">
                <a16:creationId xmlns:a16="http://schemas.microsoft.com/office/drawing/2014/main" id="{53A8EE5F-1670-68B1-FAEA-233DA608C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Number Placeholder 3">
            <a:extLst>
              <a:ext uri="{FF2B5EF4-FFF2-40B4-BE49-F238E27FC236}">
                <a16:creationId xmlns:a16="http://schemas.microsoft.com/office/drawing/2014/main" id="{360904EC-9521-2735-90BE-BB05997EE4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17887F7-D1B2-AB4F-B167-544AC5AA3BDB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33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FDCEB65-C90B-D94C-A21D-84F2E42C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200ACBD9-BBA4-1B0B-8BC5-B694F25D3A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DFED6B9F-11A0-1DF2-EC3F-2CAD28AD54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744538" eaLnBrk="1" hangingPunct="1">
              <a:buFontTx/>
              <a:buNone/>
              <a:tabLst>
                <a:tab pos="1490663" algn="l"/>
              </a:tabLst>
            </a:pPr>
            <a:r>
              <a:rPr lang="en-US" altLang="en-US"/>
              <a:t>Stage 2:	Describe</a:t>
            </a:r>
          </a:p>
          <a:p>
            <a:pPr marL="920750" lvl="1" indent="-233363" defTabSz="744538" eaLnBrk="1" hangingPunct="1">
              <a:tabLst>
                <a:tab pos="1490663" algn="l"/>
              </a:tabLst>
            </a:pPr>
            <a:r>
              <a:rPr lang="en-US" altLang="en-US"/>
              <a:t>Give rationales for using the strategy</a:t>
            </a:r>
          </a:p>
          <a:p>
            <a:pPr marL="920750" lvl="1" indent="-233363" defTabSz="744538" eaLnBrk="1" hangingPunct="1">
              <a:tabLst>
                <a:tab pos="1490663" algn="l"/>
              </a:tabLst>
            </a:pPr>
            <a:r>
              <a:rPr lang="en-US" altLang="en-US"/>
              <a:t>Give general characteristics of situations</a:t>
            </a:r>
          </a:p>
          <a:p>
            <a:pPr marL="920750" lvl="1" indent="-233363" defTabSz="744538" eaLnBrk="1" hangingPunct="1">
              <a:tabLst>
                <a:tab pos="1490663" algn="l"/>
              </a:tabLst>
            </a:pPr>
            <a:r>
              <a:rPr lang="en-US" altLang="en-US"/>
              <a:t>Solicit example situations</a:t>
            </a:r>
          </a:p>
          <a:p>
            <a:pPr marL="920750" lvl="1" indent="-233363" defTabSz="744538" eaLnBrk="1" hangingPunct="1">
              <a:tabLst>
                <a:tab pos="1490663" algn="l"/>
              </a:tabLst>
            </a:pPr>
            <a:r>
              <a:rPr lang="en-US" altLang="en-US"/>
              <a:t>Describe results that can be expected</a:t>
            </a:r>
          </a:p>
          <a:p>
            <a:pPr marL="920750" lvl="1" indent="-233363" defTabSz="744538" eaLnBrk="1" hangingPunct="1">
              <a:tabLst>
                <a:tab pos="1490663" algn="l"/>
              </a:tabLst>
            </a:pPr>
            <a:r>
              <a:rPr lang="en-US" altLang="en-US"/>
              <a:t>Supervise goal setting</a:t>
            </a:r>
          </a:p>
          <a:p>
            <a:pPr marL="920750" lvl="1" indent="-233363" defTabSz="744538" eaLnBrk="1" hangingPunct="1">
              <a:tabLst>
                <a:tab pos="1490663" algn="l"/>
              </a:tabLst>
            </a:pPr>
            <a:r>
              <a:rPr lang="en-US" altLang="en-US"/>
              <a:t>Describe the steps of the strategy</a:t>
            </a:r>
          </a:p>
        </p:txBody>
      </p:sp>
      <p:pic>
        <p:nvPicPr>
          <p:cNvPr id="65541" name="Picture 5">
            <a:extLst>
              <a:ext uri="{FF2B5EF4-FFF2-40B4-BE49-F238E27FC236}">
                <a16:creationId xmlns:a16="http://schemas.microsoft.com/office/drawing/2014/main" id="{123F3EF4-F20A-9CC2-258A-B1C64ADC3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3">
            <a:extLst>
              <a:ext uri="{FF2B5EF4-FFF2-40B4-BE49-F238E27FC236}">
                <a16:creationId xmlns:a16="http://schemas.microsoft.com/office/drawing/2014/main" id="{C10D1D0F-6EFE-3429-5C60-56FBC05B4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EB14D67-89F1-9A4F-81E9-D47C98EA7B81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34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66EE55DE-87E0-3E26-7543-EAAC7119B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C3028996-7D7C-B3D9-7B51-BA5B82D67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56566E40-05B1-1E7D-F06C-4C15E2EF27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defTabSz="174625" eaLnBrk="1" hangingPunct="1">
              <a:buFontTx/>
              <a:buNone/>
              <a:tabLst>
                <a:tab pos="1541463" algn="l"/>
              </a:tabLst>
            </a:pPr>
            <a:r>
              <a:rPr lang="en-US" altLang="en-US"/>
              <a:t>Stage 3:	Model</a:t>
            </a:r>
          </a:p>
          <a:p>
            <a:pPr marL="920750" lvl="1" indent="-233363" defTabSz="174625" eaLnBrk="1" hangingPunct="1">
              <a:tabLst>
                <a:tab pos="1541463" algn="l"/>
              </a:tabLst>
            </a:pPr>
            <a:r>
              <a:rPr lang="en-US" altLang="en-US"/>
              <a:t>Demonstrate the entire strategy </a:t>
            </a:r>
            <a:r>
              <a:rPr lang="ja-JP" altLang="en-US"/>
              <a:t>“</a:t>
            </a:r>
            <a:r>
              <a:rPr lang="en-US" altLang="ja-JP"/>
              <a:t>Thinking Aloud</a:t>
            </a:r>
            <a:r>
              <a:rPr lang="ja-JP" altLang="en-US"/>
              <a:t>”</a:t>
            </a:r>
            <a:endParaRPr lang="en-US" altLang="ja-JP"/>
          </a:p>
          <a:p>
            <a:pPr marL="920750" lvl="1" indent="-233363" defTabSz="174625" eaLnBrk="1" hangingPunct="1">
              <a:tabLst>
                <a:tab pos="1541463" algn="l"/>
              </a:tabLst>
            </a:pPr>
            <a:r>
              <a:rPr lang="en-US" altLang="en-US"/>
              <a:t>Involve the students in the demonstration</a:t>
            </a:r>
          </a:p>
        </p:txBody>
      </p:sp>
      <p:pic>
        <p:nvPicPr>
          <p:cNvPr id="66565" name="Picture 5">
            <a:extLst>
              <a:ext uri="{FF2B5EF4-FFF2-40B4-BE49-F238E27FC236}">
                <a16:creationId xmlns:a16="http://schemas.microsoft.com/office/drawing/2014/main" id="{948F6CEF-ED45-5A73-5CD2-1DE28B1042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>
            <a:extLst>
              <a:ext uri="{FF2B5EF4-FFF2-40B4-BE49-F238E27FC236}">
                <a16:creationId xmlns:a16="http://schemas.microsoft.com/office/drawing/2014/main" id="{1277829C-BF07-1C05-E278-5EE0F2D1C2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304A159-938E-ED4C-A15A-AA8EEF6FD511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35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7586" name="Footer Placeholder 4">
            <a:extLst>
              <a:ext uri="{FF2B5EF4-FFF2-40B4-BE49-F238E27FC236}">
                <a16:creationId xmlns:a16="http://schemas.microsoft.com/office/drawing/2014/main" id="{2A9B64DC-276B-3C75-42F0-BB07C148C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88D06D80-4765-7246-B86E-4804CD9E0A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4B1FB1D1-C3CF-2A08-7A38-E58B3F5F46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490663" algn="l"/>
              </a:tabLst>
            </a:pPr>
            <a:r>
              <a:rPr lang="en-US" altLang="en-US"/>
              <a:t>Stage 4:	Verbal Practice</a:t>
            </a:r>
          </a:p>
          <a:p>
            <a:pPr marL="920750" lvl="1" indent="-236538" eaLnBrk="1" hangingPunct="1">
              <a:tabLst>
                <a:tab pos="1490663" algn="l"/>
              </a:tabLst>
            </a:pPr>
            <a:r>
              <a:rPr lang="en-US" altLang="en-US"/>
              <a:t>Lead verbal elaboration exercise</a:t>
            </a:r>
          </a:p>
          <a:p>
            <a:pPr marL="920750" lvl="1" indent="-236538" eaLnBrk="1" hangingPunct="1">
              <a:tabLst>
                <a:tab pos="1490663" algn="l"/>
              </a:tabLst>
            </a:pPr>
            <a:r>
              <a:rPr lang="en-US" altLang="en-US"/>
              <a:t>Lead rapid-fire verbal rehearsal exercise</a:t>
            </a:r>
          </a:p>
          <a:p>
            <a:pPr marL="920750" lvl="1" indent="-236538" eaLnBrk="1" hangingPunct="1">
              <a:tabLst>
                <a:tab pos="1490663" algn="l"/>
              </a:tabLst>
            </a:pPr>
            <a:r>
              <a:rPr lang="en-US" altLang="en-US"/>
              <a:t>Require mastery</a:t>
            </a:r>
          </a:p>
        </p:txBody>
      </p:sp>
      <p:pic>
        <p:nvPicPr>
          <p:cNvPr id="67589" name="Picture 5">
            <a:extLst>
              <a:ext uri="{FF2B5EF4-FFF2-40B4-BE49-F238E27FC236}">
                <a16:creationId xmlns:a16="http://schemas.microsoft.com/office/drawing/2014/main" id="{98839BDD-5B55-9764-5673-7322FBB5B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>
            <a:extLst>
              <a:ext uri="{FF2B5EF4-FFF2-40B4-BE49-F238E27FC236}">
                <a16:creationId xmlns:a16="http://schemas.microsoft.com/office/drawing/2014/main" id="{DA231234-CA87-C67F-612C-366ADC73AAB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6C56EED-FB20-A44A-80EE-D2D66E8B4A9D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36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C1661BFB-5314-2EAB-289C-E5192BAF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0E57D022-F612-7959-D625-155ADCE59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2B4DA4A9-433A-DAA5-3EE8-0D8A2C5BA2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541463" algn="l"/>
              </a:tabLst>
            </a:pPr>
            <a:r>
              <a:rPr lang="en-US" altLang="en-US"/>
              <a:t>Stage 5:	Controlled Practice and Feedback</a:t>
            </a:r>
          </a:p>
          <a:p>
            <a:pPr marL="920750" lvl="1" indent="-234950" eaLnBrk="1" hangingPunct="1">
              <a:tabLst>
                <a:tab pos="1541463" algn="l"/>
              </a:tabLst>
            </a:pPr>
            <a:r>
              <a:rPr lang="en-US" altLang="en-US"/>
              <a:t>Supervise practice on writing sentences on worksheets</a:t>
            </a:r>
          </a:p>
          <a:p>
            <a:pPr marL="920750" lvl="1" indent="-234950" eaLnBrk="1" hangingPunct="1">
              <a:tabLst>
                <a:tab pos="1541463" algn="l"/>
              </a:tabLst>
            </a:pPr>
            <a:r>
              <a:rPr lang="en-US" altLang="en-US"/>
              <a:t>Provide positive and corrective feedback to individuals</a:t>
            </a:r>
          </a:p>
          <a:p>
            <a:pPr marL="920750" lvl="1" indent="-234950" eaLnBrk="1" hangingPunct="1">
              <a:tabLst>
                <a:tab pos="1541463" algn="l"/>
              </a:tabLst>
            </a:pPr>
            <a:r>
              <a:rPr lang="en-US" altLang="en-US"/>
              <a:t>Require mastery</a:t>
            </a:r>
          </a:p>
        </p:txBody>
      </p:sp>
      <p:pic>
        <p:nvPicPr>
          <p:cNvPr id="68613" name="Picture 5">
            <a:extLst>
              <a:ext uri="{FF2B5EF4-FFF2-40B4-BE49-F238E27FC236}">
                <a16:creationId xmlns:a16="http://schemas.microsoft.com/office/drawing/2014/main" id="{2166C987-419F-78C4-C1BD-2A62391B43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>
            <a:extLst>
              <a:ext uri="{FF2B5EF4-FFF2-40B4-BE49-F238E27FC236}">
                <a16:creationId xmlns:a16="http://schemas.microsoft.com/office/drawing/2014/main" id="{53B716C6-7267-BB5C-6B93-EFEACCB0F1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D0FBB60-87C8-5546-92B6-CB029F80C277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37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170762ED-88E5-E150-F6EE-4627FBC32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BF4602F-99F9-128C-F85D-01CD7191D5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E892B3DB-A5E9-7FFE-79DB-3B7611AF59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  <a:tabLst>
                <a:tab pos="1490663" algn="l"/>
              </a:tabLst>
            </a:pPr>
            <a:r>
              <a:rPr lang="en-US" altLang="en-US"/>
              <a:t>Stage 6:	Advanced Practice, Posttest, and Feedback</a:t>
            </a:r>
          </a:p>
          <a:p>
            <a:pPr marL="925513" lvl="1" indent="-238125" eaLnBrk="1" hangingPunct="1">
              <a:tabLst>
                <a:tab pos="1490663" algn="l"/>
              </a:tabLst>
            </a:pPr>
            <a:r>
              <a:rPr lang="en-US" altLang="en-US"/>
              <a:t>Supervise practice on writing sentences about a topic</a:t>
            </a:r>
          </a:p>
          <a:p>
            <a:pPr marL="925513" lvl="1" indent="-238125" eaLnBrk="1" hangingPunct="1">
              <a:tabLst>
                <a:tab pos="1490663" algn="l"/>
              </a:tabLst>
            </a:pPr>
            <a:r>
              <a:rPr lang="en-US" altLang="en-US"/>
              <a:t>Provide positive and corrective feedback to individuals</a:t>
            </a:r>
          </a:p>
          <a:p>
            <a:pPr marL="925513" lvl="1" indent="-238125" eaLnBrk="1" hangingPunct="1">
              <a:tabLst>
                <a:tab pos="1490663" algn="l"/>
              </a:tabLst>
            </a:pPr>
            <a:r>
              <a:rPr lang="en-US" altLang="en-US"/>
              <a:t>Require mastery</a:t>
            </a:r>
          </a:p>
        </p:txBody>
      </p:sp>
      <p:pic>
        <p:nvPicPr>
          <p:cNvPr id="69637" name="Picture 5">
            <a:extLst>
              <a:ext uri="{FF2B5EF4-FFF2-40B4-BE49-F238E27FC236}">
                <a16:creationId xmlns:a16="http://schemas.microsoft.com/office/drawing/2014/main" id="{7D84F84A-1F7D-6168-53C8-5CDFF9123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3">
            <a:extLst>
              <a:ext uri="{FF2B5EF4-FFF2-40B4-BE49-F238E27FC236}">
                <a16:creationId xmlns:a16="http://schemas.microsoft.com/office/drawing/2014/main" id="{AA5ACA5B-B124-FEB6-C937-1B3FB70F2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80E4CB4-C198-8445-A3C6-14BE7EC3BED6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38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AA79A3B1-37EF-E83C-A0A7-9495B535B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2EB954F-9EBB-F317-6C5D-6003BF0A5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Acquisition Stages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34BFB60-3CD7-D2C8-5FC3-6A8D43CE43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71538" y="1341438"/>
            <a:ext cx="7772400" cy="49530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1490663" algn="l"/>
              </a:tabLst>
            </a:pPr>
            <a:r>
              <a:rPr lang="en-US" altLang="en-US" dirty="0"/>
              <a:t>Stage 7:	Make Commitments for Generalization</a:t>
            </a:r>
          </a:p>
          <a:p>
            <a:pPr marL="925513" lvl="1" indent="-238125" eaLnBrk="1" hangingPunct="1">
              <a:tabLst>
                <a:tab pos="1490663" algn="l"/>
              </a:tabLst>
            </a:pPr>
            <a:r>
              <a:rPr lang="en-US" altLang="en-US" dirty="0"/>
              <a:t>Review individual measures of progress</a:t>
            </a:r>
          </a:p>
          <a:p>
            <a:pPr marL="925513" lvl="1" indent="-238125" eaLnBrk="1" hangingPunct="1">
              <a:tabLst>
                <a:tab pos="1490663" algn="l"/>
              </a:tabLst>
            </a:pPr>
            <a:r>
              <a:rPr lang="en-US" altLang="en-US" dirty="0"/>
              <a:t>Make the student aware of progress</a:t>
            </a:r>
          </a:p>
          <a:p>
            <a:pPr marL="925513" lvl="1" indent="-238125" eaLnBrk="1" hangingPunct="1">
              <a:tabLst>
                <a:tab pos="1490663" algn="l"/>
              </a:tabLst>
            </a:pPr>
            <a:r>
              <a:rPr lang="en-US" altLang="en-US" dirty="0"/>
              <a:t>Obtain the student</a:t>
            </a:r>
            <a:r>
              <a:rPr lang="ja-JP" altLang="en-US"/>
              <a:t>’</a:t>
            </a:r>
            <a:r>
              <a:rPr lang="en-US" altLang="ja-JP" dirty="0"/>
              <a:t>s commitment to generalize</a:t>
            </a:r>
            <a:endParaRPr lang="en-US" altLang="en-US" dirty="0"/>
          </a:p>
        </p:txBody>
      </p:sp>
      <p:pic>
        <p:nvPicPr>
          <p:cNvPr id="70661" name="Picture 5">
            <a:extLst>
              <a:ext uri="{FF2B5EF4-FFF2-40B4-BE49-F238E27FC236}">
                <a16:creationId xmlns:a16="http://schemas.microsoft.com/office/drawing/2014/main" id="{A5202FD7-B0E1-2FE3-478A-21269799A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3">
            <a:extLst>
              <a:ext uri="{FF2B5EF4-FFF2-40B4-BE49-F238E27FC236}">
                <a16:creationId xmlns:a16="http://schemas.microsoft.com/office/drawing/2014/main" id="{A5088894-D14F-38CA-FA41-F2D1957E98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042E9531-47E0-AD45-86EB-89C8A605A7B5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39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CA796780-C1CF-34BE-20CC-147F0932A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71683" name="Rectangle 4">
            <a:extLst>
              <a:ext uri="{FF2B5EF4-FFF2-40B4-BE49-F238E27FC236}">
                <a16:creationId xmlns:a16="http://schemas.microsoft.com/office/drawing/2014/main" id="{C7018FF0-29D3-DF1A-8E9D-575272CB5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Topic List</a:t>
            </a:r>
          </a:p>
        </p:txBody>
      </p:sp>
      <p:sp>
        <p:nvSpPr>
          <p:cNvPr id="71684" name="Rectangle 5">
            <a:extLst>
              <a:ext uri="{FF2B5EF4-FFF2-40B4-BE49-F238E27FC236}">
                <a16:creationId xmlns:a16="http://schemas.microsoft.com/office/drawing/2014/main" id="{8982993D-3E88-74E4-5529-9B5749CF6D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My Favorite Superhero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The Best Movie Ever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Great Video games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Funny TikTok Videos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The Best TV Series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My Favorite Sport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My Favorite Subject in School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An Online Influencer I Like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Current Events</a:t>
            </a:r>
          </a:p>
          <a:p>
            <a:pPr marL="0" indent="0" algn="ctr">
              <a:buNone/>
            </a:pPr>
            <a:r>
              <a:rPr lang="en-US" sz="2400" b="1" dirty="0">
                <a:solidFill>
                  <a:srgbClr val="211D1E"/>
                </a:solidFill>
                <a:effectLst/>
                <a:latin typeface="Palatino" pitchFamily="2" charset="77"/>
              </a:rPr>
              <a:t>The Best Music</a:t>
            </a:r>
            <a:endParaRPr lang="en-US" sz="2400" dirty="0">
              <a:solidFill>
                <a:srgbClr val="211D1E"/>
              </a:solidFill>
              <a:effectLst/>
              <a:latin typeface="Palatino" pitchFamily="2" charset="77"/>
            </a:endParaRPr>
          </a:p>
        </p:txBody>
      </p:sp>
      <p:pic>
        <p:nvPicPr>
          <p:cNvPr id="71685" name="Picture 5">
            <a:extLst>
              <a:ext uri="{FF2B5EF4-FFF2-40B4-BE49-F238E27FC236}">
                <a16:creationId xmlns:a16="http://schemas.microsoft.com/office/drawing/2014/main" id="{C8B930E1-D5E0-64F7-BE18-8D7A0ADF6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3">
            <a:extLst>
              <a:ext uri="{FF2B5EF4-FFF2-40B4-BE49-F238E27FC236}">
                <a16:creationId xmlns:a16="http://schemas.microsoft.com/office/drawing/2014/main" id="{F011C40E-B1D4-69E2-A22A-F6751E7D48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26C6BC7-A2E4-3E4A-AB10-9CF0E281352D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4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2770" name="Footer Placeholder 4">
            <a:extLst>
              <a:ext uri="{FF2B5EF4-FFF2-40B4-BE49-F238E27FC236}">
                <a16:creationId xmlns:a16="http://schemas.microsoft.com/office/drawing/2014/main" id="{6688256F-7370-4533-88C5-E14F70FF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8C41E0E-B7D1-A02B-6952-018685C6A1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 Writing </a:t>
            </a:r>
            <a:br>
              <a:rPr lang="en-US" altLang="en-US"/>
            </a:br>
            <a:r>
              <a:rPr lang="en-US" altLang="en-US"/>
              <a:t>Strategy Outline</a:t>
            </a:r>
          </a:p>
        </p:txBody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44816698-DE68-24B5-FD7A-2F658D59DE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69913" indent="-569913" eaLnBrk="1" hangingPunct="1">
              <a:lnSpc>
                <a:spcPct val="140000"/>
              </a:lnSpc>
              <a:buFontTx/>
              <a:buNone/>
            </a:pPr>
            <a:r>
              <a:rPr lang="en-US" altLang="en-US" sz="2200"/>
              <a:t>Advance Organizer</a:t>
            </a:r>
          </a:p>
          <a:p>
            <a:pPr marL="569913" indent="-569913" eaLnBrk="1" hangingPunct="1">
              <a:lnSpc>
                <a:spcPct val="140000"/>
              </a:lnSpc>
              <a:buFontTx/>
              <a:buNone/>
            </a:pPr>
            <a:r>
              <a:rPr lang="en-US" altLang="en-US" sz="2200"/>
              <a:t>I.	Sentence Writing Strategy Overview</a:t>
            </a:r>
          </a:p>
          <a:p>
            <a:pPr marL="569913" indent="-569913" eaLnBrk="1" hangingPunct="1">
              <a:lnSpc>
                <a:spcPct val="140000"/>
              </a:lnSpc>
              <a:buFontTx/>
              <a:buNone/>
            </a:pPr>
            <a:r>
              <a:rPr lang="en-US" altLang="en-US" sz="2200"/>
              <a:t>II.	Materials and Organization</a:t>
            </a:r>
          </a:p>
          <a:p>
            <a:pPr marL="569913" indent="-569913" eaLnBrk="1" hangingPunct="1">
              <a:lnSpc>
                <a:spcPct val="140000"/>
              </a:lnSpc>
              <a:buFontTx/>
              <a:buNone/>
            </a:pPr>
            <a:r>
              <a:rPr lang="en-US" altLang="en-US" sz="2200"/>
              <a:t>III. Step-by-Step run through the Sentence Writing Strategy </a:t>
            </a:r>
          </a:p>
          <a:p>
            <a:pPr marL="969963" lvl="1" eaLnBrk="1" hangingPunct="1"/>
            <a:r>
              <a:rPr lang="en-US" altLang="en-US" sz="2000"/>
              <a:t>Role-play practice</a:t>
            </a:r>
          </a:p>
          <a:p>
            <a:pPr marL="969963" lvl="1" eaLnBrk="1" hangingPunct="1"/>
            <a:r>
              <a:rPr lang="en-US" altLang="en-US" sz="2000"/>
              <a:t>Scoring Practice</a:t>
            </a: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5A19D986-DAEE-557B-843C-CA98B50E1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Footer Placeholder 4">
            <a:extLst>
              <a:ext uri="{FF2B5EF4-FFF2-40B4-BE49-F238E27FC236}">
                <a16:creationId xmlns:a16="http://schemas.microsoft.com/office/drawing/2014/main" id="{2952EFE3-81EF-1E9D-6DE5-E735ED16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1856"/>
            <a:ext cx="2270589" cy="3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40</a:t>
            </a:r>
          </a:p>
          <a:p>
            <a:endParaRPr lang="en-US" altLang="en-US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B04F1A21-47D9-2D40-1EE6-363530B3F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DDC375-A814-8D27-BC3A-3C655AF50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4985" y="0"/>
            <a:ext cx="50140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69AC3C-BD56-77A4-52D7-84A0F931E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985" y="0"/>
            <a:ext cx="5014030" cy="6858000"/>
          </a:xfrm>
          <a:prstGeom prst="rect">
            <a:avLst/>
          </a:prstGeom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A434C44-30F2-7B9E-1DA6-30EC36104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041856"/>
            <a:ext cx="2270589" cy="397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41</a:t>
            </a:r>
          </a:p>
          <a:p>
            <a:endParaRPr lang="en-US" altLang="en-US" sz="1000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</p:spTree>
    <p:extLst>
      <p:ext uri="{BB962C8B-B14F-4D97-AF65-F5344CB8AC3E}">
        <p14:creationId xmlns:p14="http://schemas.microsoft.com/office/powerpoint/2010/main" val="2075396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>
            <a:extLst>
              <a:ext uri="{FF2B5EF4-FFF2-40B4-BE49-F238E27FC236}">
                <a16:creationId xmlns:a16="http://schemas.microsoft.com/office/drawing/2014/main" id="{5978A2FC-AA26-7A4C-2FC3-75104F1F46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08CF586-9416-154E-882B-B7CDE577F531}" type="slidenum">
              <a:rPr lang="en-US" altLang="en-US" sz="1000">
                <a:solidFill>
                  <a:schemeClr val="tx2"/>
                </a:solidFill>
                <a:latin typeface="Arial" panose="020B0604020202020204" pitchFamily="34" charset="0"/>
              </a:rPr>
              <a:pPr/>
              <a:t>42</a:t>
            </a:fld>
            <a:endParaRPr lang="en-US" altLang="en-US" sz="10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74755" name="Footer Placeholder 4">
            <a:extLst>
              <a:ext uri="{FF2B5EF4-FFF2-40B4-BE49-F238E27FC236}">
                <a16:creationId xmlns:a16="http://schemas.microsoft.com/office/drawing/2014/main" id="{6F8ECC0C-F384-D5AE-B5F0-47DC23A3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tx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pic>
        <p:nvPicPr>
          <p:cNvPr id="74756" name="Picture 8">
            <a:extLst>
              <a:ext uri="{FF2B5EF4-FFF2-40B4-BE49-F238E27FC236}">
                <a16:creationId xmlns:a16="http://schemas.microsoft.com/office/drawing/2014/main" id="{908CC6F9-01F4-06C2-D36A-56CA6F296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>
            <a:fillRect/>
          </a:stretch>
        </p:blipFill>
        <p:spPr bwMode="auto">
          <a:xfrm>
            <a:off x="566738" y="373063"/>
            <a:ext cx="8013700" cy="593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4">
            <a:extLst>
              <a:ext uri="{FF2B5EF4-FFF2-40B4-BE49-F238E27FC236}">
                <a16:creationId xmlns:a16="http://schemas.microsoft.com/office/drawing/2014/main" id="{1B607432-2904-ABDD-68BB-09BEAA8E7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538" y="6240463"/>
            <a:ext cx="11366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Number Placeholder 3">
            <a:extLst>
              <a:ext uri="{FF2B5EF4-FFF2-40B4-BE49-F238E27FC236}">
                <a16:creationId xmlns:a16="http://schemas.microsoft.com/office/drawing/2014/main" id="{F760F785-F845-9479-2417-EE19350C82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4D4B0B5-E878-DD47-9B9A-5A2B7DF9CF4C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2C0C4804-314D-CDB1-CE0B-EB2E7B1E6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3032589-2F74-CBB0-902D-931CCDD0AF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Sentence Writing </a:t>
            </a:r>
            <a:br>
              <a:rPr lang="en-US" altLang="en-US"/>
            </a:br>
            <a:r>
              <a:rPr lang="en-US" altLang="en-US"/>
              <a:t>Strategy Outline</a:t>
            </a: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0511BC7C-0F05-CCBF-675A-356A2A91B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/>
              <a:t>IV.	Incorporation into IEPs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/>
              <a:t>V.		Problem Solving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/>
              <a:t>VI.	Planning for Implementation</a:t>
            </a:r>
          </a:p>
          <a:p>
            <a:pPr eaLnBrk="1" hangingPunct="1">
              <a:lnSpc>
                <a:spcPct val="140000"/>
              </a:lnSpc>
              <a:buFontTx/>
              <a:buNone/>
            </a:pPr>
            <a:r>
              <a:rPr lang="en-US" altLang="en-US"/>
              <a:t>Post Organizer</a:t>
            </a:r>
          </a:p>
        </p:txBody>
      </p:sp>
      <p:pic>
        <p:nvPicPr>
          <p:cNvPr id="33797" name="Picture 5">
            <a:extLst>
              <a:ext uri="{FF2B5EF4-FFF2-40B4-BE49-F238E27FC236}">
                <a16:creationId xmlns:a16="http://schemas.microsoft.com/office/drawing/2014/main" id="{27646B70-7B29-D95C-5B20-3A476E924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Number Placeholder 3">
            <a:extLst>
              <a:ext uri="{FF2B5EF4-FFF2-40B4-BE49-F238E27FC236}">
                <a16:creationId xmlns:a16="http://schemas.microsoft.com/office/drawing/2014/main" id="{8B3E5167-E545-2397-8CF2-DD8072DCD0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E318CB-896D-3340-AA88-EE5D57DFBCE2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1D697BFE-8756-7656-91DF-90858BBD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18464A3F-3396-27F3-DAED-E963B11DAB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Demands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id="{4BE328B4-2DD5-D4E6-2013-D25FAAB0A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Students must</a:t>
            </a:r>
          </a:p>
          <a:p>
            <a:pPr lvl="1" eaLnBrk="1" hangingPunct="1"/>
            <a:r>
              <a:rPr lang="en-US" altLang="en-US"/>
              <a:t>Express their ideas</a:t>
            </a:r>
          </a:p>
          <a:p>
            <a:pPr lvl="1" eaLnBrk="1" hangingPunct="1"/>
            <a:r>
              <a:rPr lang="en-US" altLang="en-US"/>
              <a:t>Express their opinions</a:t>
            </a:r>
          </a:p>
          <a:p>
            <a:pPr lvl="1" eaLnBrk="1" hangingPunct="1"/>
            <a:r>
              <a:rPr lang="en-US" altLang="en-US"/>
              <a:t>Demonstrate their knowledge in writing in:</a:t>
            </a:r>
          </a:p>
          <a:p>
            <a:pPr lvl="2" eaLnBrk="1" hangingPunct="1"/>
            <a:r>
              <a:rPr lang="en-US" altLang="en-US"/>
              <a:t>Book reports</a:t>
            </a:r>
          </a:p>
          <a:p>
            <a:pPr lvl="2" eaLnBrk="1" hangingPunct="1"/>
            <a:r>
              <a:rPr lang="en-US" altLang="en-US"/>
              <a:t>Themes</a:t>
            </a:r>
          </a:p>
          <a:p>
            <a:pPr lvl="2" eaLnBrk="1" hangingPunct="1"/>
            <a:r>
              <a:rPr lang="en-US" altLang="en-US"/>
              <a:t>Research papers</a:t>
            </a:r>
          </a:p>
          <a:p>
            <a:pPr lvl="2" eaLnBrk="1" hangingPunct="1"/>
            <a:r>
              <a:rPr lang="en-US" altLang="en-US"/>
              <a:t>Answers to chapter questions</a:t>
            </a:r>
          </a:p>
          <a:p>
            <a:pPr lvl="2" eaLnBrk="1" hangingPunct="1"/>
            <a:r>
              <a:rPr lang="en-US" altLang="en-US"/>
              <a:t>Answers on tests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0A36AEEB-4AB4-0EA6-FA69-C0A46A6F7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3">
            <a:extLst>
              <a:ext uri="{FF2B5EF4-FFF2-40B4-BE49-F238E27FC236}">
                <a16:creationId xmlns:a16="http://schemas.microsoft.com/office/drawing/2014/main" id="{D8BA8688-0BEC-9AD0-7010-F8E3417849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F87652-1B46-5D43-B118-C0611ED577A4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AA5E20E6-79BD-6E5C-71F5-8438F96A4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35843" name="Rectangle 4">
            <a:extLst>
              <a:ext uri="{FF2B5EF4-FFF2-40B4-BE49-F238E27FC236}">
                <a16:creationId xmlns:a16="http://schemas.microsoft.com/office/drawing/2014/main" id="{CD6C9FF5-6639-16B0-6F2F-342F2FF9E5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Purpose of the Sentence </a:t>
            </a:r>
            <a:br>
              <a:rPr lang="en-US" altLang="en-US"/>
            </a:br>
            <a:r>
              <a:rPr lang="en-US" altLang="en-US"/>
              <a:t>Writing Strategy Program</a:t>
            </a:r>
          </a:p>
        </p:txBody>
      </p:sp>
      <p:sp>
        <p:nvSpPr>
          <p:cNvPr id="35844" name="Rectangle 5">
            <a:extLst>
              <a:ext uri="{FF2B5EF4-FFF2-40B4-BE49-F238E27FC236}">
                <a16:creationId xmlns:a16="http://schemas.microsoft.com/office/drawing/2014/main" id="{AAEB48FC-797E-A6CF-E1E1-42602BE2B0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 teach students basic vocabulary associated with sentence writing.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To enable students to write a variety of sentences with fluency.</a:t>
            </a:r>
          </a:p>
          <a:p>
            <a:pPr lvl="1" eaLnBrk="1" hangingPunct="1"/>
            <a:endParaRPr lang="en-US" altLang="en-US"/>
          </a:p>
          <a:p>
            <a:pPr eaLnBrk="1" hangingPunct="1"/>
            <a:r>
              <a:rPr lang="en-US" altLang="en-US"/>
              <a:t>To give students the prerequisite skills for more advanced writing strategies.</a:t>
            </a:r>
          </a:p>
        </p:txBody>
      </p:sp>
      <p:pic>
        <p:nvPicPr>
          <p:cNvPr id="35845" name="Picture 5">
            <a:extLst>
              <a:ext uri="{FF2B5EF4-FFF2-40B4-BE49-F238E27FC236}">
                <a16:creationId xmlns:a16="http://schemas.microsoft.com/office/drawing/2014/main" id="{EF8345A2-A5DB-5CD4-DBF2-50F961A6D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Number Placeholder 3">
            <a:extLst>
              <a:ext uri="{FF2B5EF4-FFF2-40B4-BE49-F238E27FC236}">
                <a16:creationId xmlns:a16="http://schemas.microsoft.com/office/drawing/2014/main" id="{EF5DD3DD-862D-20C4-4D2A-94F8093684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E14A0E9-96B5-CC4A-9879-A255D14108D4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8850" name="Footer Placeholder 4">
            <a:extLst>
              <a:ext uri="{FF2B5EF4-FFF2-40B4-BE49-F238E27FC236}">
                <a16:creationId xmlns:a16="http://schemas.microsoft.com/office/drawing/2014/main" id="{E2E65A70-BB45-601D-7871-F607AF374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4F288F0A-9989-8B65-5D3E-303810A0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3500" y="27114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2" name="Rectangle 3">
            <a:extLst>
              <a:ext uri="{FF2B5EF4-FFF2-40B4-BE49-F238E27FC236}">
                <a16:creationId xmlns:a16="http://schemas.microsoft.com/office/drawing/2014/main" id="{4A4F5E6C-A814-898F-6C86-84565A78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13" y="32559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3" name="Rectangle 4">
            <a:extLst>
              <a:ext uri="{FF2B5EF4-FFF2-40B4-BE49-F238E27FC236}">
                <a16:creationId xmlns:a16="http://schemas.microsoft.com/office/drawing/2014/main" id="{32CD82AA-8E64-9068-BB2E-DAF7B0B0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8100" y="37941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4" name="Rectangle 5">
            <a:extLst>
              <a:ext uri="{FF2B5EF4-FFF2-40B4-BE49-F238E27FC236}">
                <a16:creationId xmlns:a16="http://schemas.microsoft.com/office/drawing/2014/main" id="{B2A2EF59-9918-EBE3-472A-E9AC5549D8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5400" y="43370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5" name="Rectangle 6">
            <a:extLst>
              <a:ext uri="{FF2B5EF4-FFF2-40B4-BE49-F238E27FC236}">
                <a16:creationId xmlns:a16="http://schemas.microsoft.com/office/drawing/2014/main" id="{4038F40F-5403-C91C-1604-0C46C1803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1113" y="47672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6" name="Rectangle 7">
            <a:extLst>
              <a:ext uri="{FF2B5EF4-FFF2-40B4-BE49-F238E27FC236}">
                <a16:creationId xmlns:a16="http://schemas.microsoft.com/office/drawing/2014/main" id="{E4F906EE-1993-E360-F09F-146CF5551D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49657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7" name="Rectangle 8">
            <a:extLst>
              <a:ext uri="{FF2B5EF4-FFF2-40B4-BE49-F238E27FC236}">
                <a16:creationId xmlns:a16="http://schemas.microsoft.com/office/drawing/2014/main" id="{20CF4513-0E0F-5EA6-9CAC-16BB0DB5A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0475" y="5389563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8858" name="Rectangle 9">
            <a:extLst>
              <a:ext uri="{FF2B5EF4-FFF2-40B4-BE49-F238E27FC236}">
                <a16:creationId xmlns:a16="http://schemas.microsoft.com/office/drawing/2014/main" id="{51365170-5890-07CF-0E8C-7C9E39171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425" y="2335213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1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8859" name="Rectangle 10">
            <a:extLst>
              <a:ext uri="{FF2B5EF4-FFF2-40B4-BE49-F238E27FC236}">
                <a16:creationId xmlns:a16="http://schemas.microsoft.com/office/drawing/2014/main" id="{7957B175-9BBC-3C44-234D-655850F77C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Strategies Curriculum</a:t>
            </a:r>
          </a:p>
        </p:txBody>
      </p:sp>
      <p:sp>
        <p:nvSpPr>
          <p:cNvPr id="78860" name="Rectangle 11">
            <a:extLst>
              <a:ext uri="{FF2B5EF4-FFF2-40B4-BE49-F238E27FC236}">
                <a16:creationId xmlns:a16="http://schemas.microsoft.com/office/drawing/2014/main" id="{611FFBA8-B4D5-A368-157B-3CC81BD7D8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39888"/>
            <a:ext cx="7772400" cy="396240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FontTx/>
              <a:buNone/>
            </a:pPr>
            <a:r>
              <a:rPr lang="en-US" altLang="en-US" sz="2200"/>
              <a:t>Acquisition 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Word Identification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Paraphrasing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Fundamentals of Paraphrasing &amp; Summarizing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Self-Questioning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Visual Imagery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Word Mapping</a:t>
            </a:r>
          </a:p>
          <a:p>
            <a:pPr lvl="1" eaLnBrk="1" hangingPunct="1">
              <a:lnSpc>
                <a:spcPct val="160000"/>
              </a:lnSpc>
            </a:pPr>
            <a:r>
              <a:rPr lang="en-US" altLang="en-US" sz="2000"/>
              <a:t>Inference</a:t>
            </a:r>
          </a:p>
        </p:txBody>
      </p:sp>
      <p:pic>
        <p:nvPicPr>
          <p:cNvPr id="78861" name="Picture 13">
            <a:extLst>
              <a:ext uri="{FF2B5EF4-FFF2-40B4-BE49-F238E27FC236}">
                <a16:creationId xmlns:a16="http://schemas.microsoft.com/office/drawing/2014/main" id="{98C131C3-A134-343A-114D-FA517406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Number Placeholder 3">
            <a:extLst>
              <a:ext uri="{FF2B5EF4-FFF2-40B4-BE49-F238E27FC236}">
                <a16:creationId xmlns:a16="http://schemas.microsoft.com/office/drawing/2014/main" id="{9AB6A1F8-4EE0-8F08-D45F-F161C13D14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CFE1735-EA0C-514C-8780-5F606C1FF3A5}" type="slidenum"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0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79874" name="Footer Placeholder 4">
            <a:extLst>
              <a:ext uri="{FF2B5EF4-FFF2-40B4-BE49-F238E27FC236}">
                <a16:creationId xmlns:a16="http://schemas.microsoft.com/office/drawing/2014/main" id="{456FD506-407F-C8D5-8B32-B74F33CE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dirty="0">
                <a:solidFill>
                  <a:schemeClr val="accent2"/>
                </a:solidFill>
                <a:latin typeface="Arial" panose="020B0604020202020204" pitchFamily="34" charset="0"/>
              </a:rPr>
              <a:t>University of Kansas Center for Research on Learning</a:t>
            </a: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03FD16B8-8A4C-E297-C17A-22744D981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7200" y="295275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4ABD569F-190D-E979-1BDC-6EEF8A0EC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34544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7" name="Rectangle 4">
            <a:extLst>
              <a:ext uri="{FF2B5EF4-FFF2-40B4-BE49-F238E27FC236}">
                <a16:creationId xmlns:a16="http://schemas.microsoft.com/office/drawing/2014/main" id="{5F82792C-7436-E691-F24C-7F6004E7E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00" y="3629025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8" name="Rectangle 5">
            <a:extLst>
              <a:ext uri="{FF2B5EF4-FFF2-40B4-BE49-F238E27FC236}">
                <a16:creationId xmlns:a16="http://schemas.microsoft.com/office/drawing/2014/main" id="{2FBB95F9-9683-819E-7CFB-CEC39E8B1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2100" y="4064000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9" name="Rectangle 6">
            <a:extLst>
              <a:ext uri="{FF2B5EF4-FFF2-40B4-BE49-F238E27FC236}">
                <a16:creationId xmlns:a16="http://schemas.microsoft.com/office/drawing/2014/main" id="{40273EEC-0768-C7FA-4AD8-20689FD1F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5900" y="45926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80" name="Rectangle 7">
            <a:extLst>
              <a:ext uri="{FF2B5EF4-FFF2-40B4-BE49-F238E27FC236}">
                <a16:creationId xmlns:a16="http://schemas.microsoft.com/office/drawing/2014/main" id="{B803DC2A-3D67-52CC-4CD9-E1619C55D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2775" y="478313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81" name="Rectangle 8">
            <a:extLst>
              <a:ext uri="{FF2B5EF4-FFF2-40B4-BE49-F238E27FC236}">
                <a16:creationId xmlns:a16="http://schemas.microsoft.com/office/drawing/2014/main" id="{839C688D-8964-6ED7-BF77-7B3B817B9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9700" y="5259388"/>
            <a:ext cx="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82" name="Rectangle 9">
            <a:extLst>
              <a:ext uri="{FF2B5EF4-FFF2-40B4-BE49-F238E27FC236}">
                <a16:creationId xmlns:a16="http://schemas.microsoft.com/office/drawing/2014/main" id="{507F5A69-1B20-2EC0-5802-71CD2F234F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Learning Strategies Curriculum</a:t>
            </a:r>
          </a:p>
        </p:txBody>
      </p:sp>
      <p:sp>
        <p:nvSpPr>
          <p:cNvPr id="79883" name="Rectangle 10">
            <a:extLst>
              <a:ext uri="{FF2B5EF4-FFF2-40B4-BE49-F238E27FC236}">
                <a16:creationId xmlns:a16="http://schemas.microsoft.com/office/drawing/2014/main" id="{2CA44743-9550-112B-73A0-777C09EA0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/>
              <a:t>Storage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First-Letter Mnemonic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Paired Associates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Listening and Note-Taking</a:t>
            </a:r>
          </a:p>
          <a:p>
            <a:pPr lvl="1" eaLnBrk="1" hangingPunct="1">
              <a:lnSpc>
                <a:spcPct val="150000"/>
              </a:lnSpc>
            </a:pPr>
            <a:r>
              <a:rPr lang="en-US" altLang="en-US"/>
              <a:t>LINCS</a:t>
            </a:r>
          </a:p>
        </p:txBody>
      </p:sp>
      <p:pic>
        <p:nvPicPr>
          <p:cNvPr id="79884" name="Picture 12">
            <a:extLst>
              <a:ext uri="{FF2B5EF4-FFF2-40B4-BE49-F238E27FC236}">
                <a16:creationId xmlns:a16="http://schemas.microsoft.com/office/drawing/2014/main" id="{C7058371-92F3-B80C-D708-2CE1DC823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5868988"/>
            <a:ext cx="163512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_no KU Template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SIM_no KU 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IM_no KU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IM_no KU Template2">
  <a:themeElements>
    <a:clrScheme name="">
      <a:dk1>
        <a:srgbClr val="000000"/>
      </a:dk1>
      <a:lt1>
        <a:srgbClr val="FFFFFF"/>
      </a:lt1>
      <a:dk2>
        <a:srgbClr val="601314"/>
      </a:dk2>
      <a:lt2>
        <a:srgbClr val="808080"/>
      </a:lt2>
      <a:accent1>
        <a:srgbClr val="DC5A21"/>
      </a:accent1>
      <a:accent2>
        <a:srgbClr val="FFFFFF"/>
      </a:accent2>
      <a:accent3>
        <a:srgbClr val="FFFFFF"/>
      </a:accent3>
      <a:accent4>
        <a:srgbClr val="000000"/>
      </a:accent4>
      <a:accent5>
        <a:srgbClr val="EBB5AB"/>
      </a:accent5>
      <a:accent6>
        <a:srgbClr val="E7E7E7"/>
      </a:accent6>
      <a:hlink>
        <a:srgbClr val="495B60"/>
      </a:hlink>
      <a:folHlink>
        <a:srgbClr val="5FB3D9"/>
      </a:folHlink>
    </a:clrScheme>
    <a:fontScheme name="SIM_no KU Template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IM_no KU 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M_no KU 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M_no KU 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Bonsai:CE/LS - CD-ROMS:SIM_no KU Template2.pot</Template>
  <TotalTime>2103</TotalTime>
  <Words>1837</Words>
  <Application>Microsoft Macintosh PowerPoint</Application>
  <PresentationFormat>On-screen Show (4:3)</PresentationFormat>
  <Paragraphs>432</Paragraphs>
  <Slides>42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Times New Roman</vt:lpstr>
      <vt:lpstr>ＭＳ Ｐゴシック</vt:lpstr>
      <vt:lpstr>Arial</vt:lpstr>
      <vt:lpstr>Times</vt:lpstr>
      <vt:lpstr>SIM_no KU Template</vt:lpstr>
      <vt:lpstr>SIM_no KU Template2</vt:lpstr>
      <vt:lpstr>Proficiency in the Sentence Writing Strategy</vt:lpstr>
      <vt:lpstr>Purpose</vt:lpstr>
      <vt:lpstr>Objectives</vt:lpstr>
      <vt:lpstr>Sentence Writing  Strategy Outline</vt:lpstr>
      <vt:lpstr>Sentence Writing  Strategy Outline</vt:lpstr>
      <vt:lpstr>Setting Demands</vt:lpstr>
      <vt:lpstr>Purpose of the Sentence  Writing Strategy Program</vt:lpstr>
      <vt:lpstr>Learning Strategies Curriculum</vt:lpstr>
      <vt:lpstr>Learning Strategies Curriculum</vt:lpstr>
      <vt:lpstr>Learning Strategies Curriculum</vt:lpstr>
      <vt:lpstr>The Strategy in a Nutshell</vt:lpstr>
      <vt:lpstr>Rationales Behind  the Sentence Writing Strategy</vt:lpstr>
      <vt:lpstr>Sentence Writing Results</vt:lpstr>
      <vt:lpstr>PowerPoint Presentation</vt:lpstr>
      <vt:lpstr>Adaptation of Instruction</vt:lpstr>
      <vt:lpstr>Instructor’s Manual Contents</vt:lpstr>
      <vt:lpstr>Instructor’s Manual Contents</vt:lpstr>
      <vt:lpstr>Instructor’s Manual Contents</vt:lpstr>
      <vt:lpstr>Instructor’s Manual Contents</vt:lpstr>
      <vt:lpstr>Student Folder Contents</vt:lpstr>
      <vt:lpstr>Student Folder Contents</vt:lpstr>
      <vt:lpstr>Student Folder Contents</vt:lpstr>
      <vt:lpstr>Student Folder Contents</vt:lpstr>
      <vt:lpstr>Student Folder Contents</vt:lpstr>
      <vt:lpstr>PowerPoint Presentation</vt:lpstr>
      <vt:lpstr>PowerPoint Presentation</vt:lpstr>
      <vt:lpstr>Parts of the Instruction</vt:lpstr>
      <vt:lpstr>Stages of Instruction</vt:lpstr>
      <vt:lpstr>Stages of Instruction</vt:lpstr>
      <vt:lpstr>Stages of Instruction</vt:lpstr>
      <vt:lpstr>Selecting Students for the Proficiency  in the Sentence Writing Strategy Program</vt:lpstr>
      <vt:lpstr>Acquisition Stages</vt:lpstr>
      <vt:lpstr>Acquisition Stages</vt:lpstr>
      <vt:lpstr>Acquisition Stages</vt:lpstr>
      <vt:lpstr>Acquisition Stages</vt:lpstr>
      <vt:lpstr>Acquisition Stages</vt:lpstr>
      <vt:lpstr>Acquisition Stages</vt:lpstr>
      <vt:lpstr>Acquisition Stages</vt:lpstr>
      <vt:lpstr>Topic List</vt:lpstr>
      <vt:lpstr>PowerPoint Presentation</vt:lpstr>
      <vt:lpstr>PowerPoint Presentation</vt:lpstr>
      <vt:lpstr>PowerPoint Presentation</vt:lpstr>
    </vt:vector>
  </TitlesOfParts>
  <Company>Center for Research on Learning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WARNING:</dc:title>
  <dc:creator>Brian Staats</dc:creator>
  <cp:lastModifiedBy>Allen, Peony L.</cp:lastModifiedBy>
  <cp:revision>134</cp:revision>
  <dcterms:created xsi:type="dcterms:W3CDTF">1999-10-28T19:56:04Z</dcterms:created>
  <dcterms:modified xsi:type="dcterms:W3CDTF">2024-03-07T19:33:13Z</dcterms:modified>
</cp:coreProperties>
</file>