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9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FD94B-C497-304A-8146-0E2263F49BC6}" type="datetimeFigureOut">
              <a:rPr lang="en-US" smtClean="0"/>
              <a:t>5/21/21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380CD-04E1-C84E-8C21-2C19DFF36D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C64BE-63C2-D14F-8F7E-FAB80301E76D}" type="slidenum">
              <a:rPr lang="en-US">
                <a:latin typeface="Arial" pitchFamily="4" charset="0"/>
                <a:ea typeface="ＭＳ Ｐゴシック" pitchFamily="4" charset="-128"/>
                <a:cs typeface="ＭＳ Ｐゴシック" pitchFamily="4" charset="-128"/>
              </a:rPr>
              <a:pPr/>
              <a:t>1</a:t>
            </a:fld>
            <a:endParaRPr lang="en-US">
              <a:latin typeface="Arial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4" charset="0"/>
              <a:ea typeface="ＭＳ Ｐゴシック" pitchFamily="4" charset="-128"/>
              <a:cs typeface="ＭＳ Ｐゴシック" pitchFamily="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4CAB-FBDF-4947-8E0E-DF5BEE0ABC92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7ABC1-ACFE-1946-8C1A-BE6B8045D4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4CAB-FBDF-4947-8E0E-DF5BEE0ABC92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7ABC1-ACFE-1946-8C1A-BE6B8045D4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4CAB-FBDF-4947-8E0E-DF5BEE0ABC92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7ABC1-ACFE-1946-8C1A-BE6B8045D4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4CAB-FBDF-4947-8E0E-DF5BEE0ABC92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7ABC1-ACFE-1946-8C1A-BE6B8045D4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4CAB-FBDF-4947-8E0E-DF5BEE0ABC92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7ABC1-ACFE-1946-8C1A-BE6B8045D4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4CAB-FBDF-4947-8E0E-DF5BEE0ABC92}" type="datetimeFigureOut">
              <a:rPr lang="en-US" smtClean="0"/>
              <a:t>5/21/21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7ABC1-ACFE-1946-8C1A-BE6B8045D4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4CAB-FBDF-4947-8E0E-DF5BEE0ABC92}" type="datetimeFigureOut">
              <a:rPr lang="en-US" smtClean="0"/>
              <a:t>5/21/21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7ABC1-ACFE-1946-8C1A-BE6B8045D4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4CAB-FBDF-4947-8E0E-DF5BEE0ABC92}" type="datetimeFigureOut">
              <a:rPr lang="en-US" smtClean="0"/>
              <a:t>5/21/21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7ABC1-ACFE-1946-8C1A-BE6B8045D4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4CAB-FBDF-4947-8E0E-DF5BEE0ABC92}" type="datetimeFigureOut">
              <a:rPr lang="en-US" smtClean="0"/>
              <a:t>5/21/21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7ABC1-ACFE-1946-8C1A-BE6B8045D4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4CAB-FBDF-4947-8E0E-DF5BEE0ABC92}" type="datetimeFigureOut">
              <a:rPr lang="en-US" smtClean="0"/>
              <a:t>5/21/21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7ABC1-ACFE-1946-8C1A-BE6B8045D4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4CAB-FBDF-4947-8E0E-DF5BEE0ABC92}" type="datetimeFigureOut">
              <a:rPr lang="en-US" smtClean="0"/>
              <a:t>5/21/21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7ABC1-ACFE-1946-8C1A-BE6B8045D4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34CAB-FBDF-4947-8E0E-DF5BEE0ABC92}" type="datetimeFigureOut">
              <a:rPr lang="en-US" smtClean="0"/>
              <a:t>5/21/21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7ABC1-ACFE-1946-8C1A-BE6B8045D4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423863" y="673100"/>
            <a:ext cx="8267700" cy="87312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368300" y="6038850"/>
            <a:ext cx="8389938" cy="7366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3173413" y="200025"/>
            <a:ext cx="2641600" cy="8651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500" b="1" dirty="0" smtClean="0">
                <a:latin typeface="Times New Roman" pitchFamily="4" charset="0"/>
              </a:rPr>
              <a:t>Literacy Leadership Teams:</a:t>
            </a:r>
          </a:p>
          <a:p>
            <a:pPr algn="ctr"/>
            <a:r>
              <a:rPr lang="en-US" sz="1500" b="1" dirty="0" smtClean="0">
                <a:latin typeface="Times New Roman" pitchFamily="4" charset="0"/>
              </a:rPr>
              <a:t>A Driving Force for Change</a:t>
            </a:r>
            <a:endParaRPr lang="en-US" sz="1500" b="1" dirty="0">
              <a:latin typeface="Times New Roman" pitchFamily="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95288" y="2744788"/>
            <a:ext cx="2755900" cy="998537"/>
            <a:chOff x="436" y="1512"/>
            <a:chExt cx="1603" cy="384"/>
          </a:xfrm>
        </p:grpSpPr>
        <p:sp>
          <p:nvSpPr>
            <p:cNvPr id="26670" name="AutoShape 6"/>
            <p:cNvSpPr>
              <a:spLocks noChangeArrowheads="1"/>
            </p:cNvSpPr>
            <p:nvPr/>
          </p:nvSpPr>
          <p:spPr bwMode="auto">
            <a:xfrm>
              <a:off x="436" y="1512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71" name="Oval 7"/>
            <p:cNvSpPr>
              <a:spLocks noChangeArrowheads="1"/>
            </p:cNvSpPr>
            <p:nvPr/>
          </p:nvSpPr>
          <p:spPr bwMode="auto">
            <a:xfrm>
              <a:off x="1911" y="1640"/>
              <a:ext cx="128" cy="1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630" name="AutoShape 8"/>
          <p:cNvSpPr>
            <a:spLocks noChangeArrowheads="1"/>
          </p:cNvSpPr>
          <p:nvPr/>
        </p:nvSpPr>
        <p:spPr bwMode="auto">
          <a:xfrm>
            <a:off x="493713" y="1579563"/>
            <a:ext cx="2641600" cy="998537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Learning Lessons</a:t>
            </a:r>
          </a:p>
          <a:p>
            <a:pPr algn="ctr"/>
            <a:r>
              <a:rPr lang="en-US" dirty="0" smtClean="0"/>
              <a:t>Along the Way</a:t>
            </a:r>
            <a:endParaRPr lang="en-US" dirty="0"/>
          </a:p>
        </p:txBody>
      </p:sp>
      <p:sp>
        <p:nvSpPr>
          <p:cNvPr id="26631" name="AutoShape 9"/>
          <p:cNvSpPr>
            <a:spLocks noChangeArrowheads="1"/>
          </p:cNvSpPr>
          <p:nvPr/>
        </p:nvSpPr>
        <p:spPr bwMode="auto">
          <a:xfrm>
            <a:off x="642938" y="1628775"/>
            <a:ext cx="438150" cy="115888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AutoShape 10"/>
          <p:cNvSpPr>
            <a:spLocks noChangeArrowheads="1"/>
          </p:cNvSpPr>
          <p:nvPr/>
        </p:nvSpPr>
        <p:spPr bwMode="auto">
          <a:xfrm>
            <a:off x="3308350" y="1579563"/>
            <a:ext cx="2641600" cy="998537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Making Adjustments</a:t>
            </a:r>
          </a:p>
          <a:p>
            <a:pPr algn="ctr"/>
            <a:r>
              <a:rPr lang="en-US" dirty="0" smtClean="0"/>
              <a:t>During Times of Change</a:t>
            </a:r>
            <a:endParaRPr lang="en-US" dirty="0"/>
          </a:p>
        </p:txBody>
      </p:sp>
      <p:sp>
        <p:nvSpPr>
          <p:cNvPr id="26633" name="AutoShape 11"/>
          <p:cNvSpPr>
            <a:spLocks noChangeArrowheads="1"/>
          </p:cNvSpPr>
          <p:nvPr/>
        </p:nvSpPr>
        <p:spPr bwMode="auto">
          <a:xfrm>
            <a:off x="3459163" y="1628775"/>
            <a:ext cx="438150" cy="115888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AutoShape 12"/>
          <p:cNvSpPr>
            <a:spLocks noChangeArrowheads="1"/>
          </p:cNvSpPr>
          <p:nvPr/>
        </p:nvSpPr>
        <p:spPr bwMode="auto">
          <a:xfrm>
            <a:off x="6126163" y="1579563"/>
            <a:ext cx="2643187" cy="998537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mtClean="0"/>
              <a:t>Planning Next Steps</a:t>
            </a:r>
            <a:endParaRPr lang="en-US"/>
          </a:p>
        </p:txBody>
      </p:sp>
      <p:sp>
        <p:nvSpPr>
          <p:cNvPr id="26635" name="AutoShape 13"/>
          <p:cNvSpPr>
            <a:spLocks noChangeArrowheads="1"/>
          </p:cNvSpPr>
          <p:nvPr/>
        </p:nvSpPr>
        <p:spPr bwMode="auto">
          <a:xfrm>
            <a:off x="6275388" y="1628775"/>
            <a:ext cx="441325" cy="115888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6" name="Rectangle 14"/>
          <p:cNvSpPr>
            <a:spLocks noChangeArrowheads="1"/>
          </p:cNvSpPr>
          <p:nvPr/>
        </p:nvSpPr>
        <p:spPr bwMode="auto">
          <a:xfrm>
            <a:off x="406400" y="17145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/>
              <a:t>The FRAME</a:t>
            </a:r>
          </a:p>
        </p:txBody>
      </p:sp>
      <p:sp>
        <p:nvSpPr>
          <p:cNvPr id="26637" name="Rectangle 15"/>
          <p:cNvSpPr>
            <a:spLocks noChangeArrowheads="1"/>
          </p:cNvSpPr>
          <p:nvPr/>
        </p:nvSpPr>
        <p:spPr bwMode="auto">
          <a:xfrm>
            <a:off x="3951288" y="241300"/>
            <a:ext cx="7905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b="1"/>
              <a:t>Key Topic</a:t>
            </a:r>
          </a:p>
        </p:txBody>
      </p:sp>
      <p:sp>
        <p:nvSpPr>
          <p:cNvPr id="26638" name="Rectangle 16"/>
          <p:cNvSpPr>
            <a:spLocks noChangeArrowheads="1"/>
          </p:cNvSpPr>
          <p:nvPr/>
        </p:nvSpPr>
        <p:spPr bwMode="auto">
          <a:xfrm>
            <a:off x="1303338" y="1595438"/>
            <a:ext cx="877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Main idea</a:t>
            </a:r>
          </a:p>
        </p:txBody>
      </p:sp>
      <p:sp>
        <p:nvSpPr>
          <p:cNvPr id="26639" name="Rectangle 17"/>
          <p:cNvSpPr>
            <a:spLocks noChangeArrowheads="1"/>
          </p:cNvSpPr>
          <p:nvPr/>
        </p:nvSpPr>
        <p:spPr bwMode="auto">
          <a:xfrm>
            <a:off x="5843588" y="660400"/>
            <a:ext cx="7985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b="1"/>
              <a:t>is about…</a:t>
            </a:r>
          </a:p>
        </p:txBody>
      </p:sp>
      <p:sp>
        <p:nvSpPr>
          <p:cNvPr id="26640" name="Rectangle 18"/>
          <p:cNvSpPr>
            <a:spLocks noChangeArrowheads="1"/>
          </p:cNvSpPr>
          <p:nvPr/>
        </p:nvSpPr>
        <p:spPr bwMode="auto">
          <a:xfrm>
            <a:off x="1446213" y="5830888"/>
            <a:ext cx="48656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/>
              <a:t>So What? (What’s important to understand about this?)</a:t>
            </a:r>
          </a:p>
        </p:txBody>
      </p:sp>
      <p:sp>
        <p:nvSpPr>
          <p:cNvPr id="26641" name="Rectangle 19"/>
          <p:cNvSpPr>
            <a:spLocks noChangeArrowheads="1"/>
          </p:cNvSpPr>
          <p:nvPr/>
        </p:nvSpPr>
        <p:spPr bwMode="auto">
          <a:xfrm>
            <a:off x="730250" y="2514600"/>
            <a:ext cx="1577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b="1"/>
              <a:t>Essential details</a:t>
            </a:r>
          </a:p>
        </p:txBody>
      </p:sp>
      <p:sp>
        <p:nvSpPr>
          <p:cNvPr id="26642" name="Rectangle 20"/>
          <p:cNvSpPr>
            <a:spLocks noChangeArrowheads="1"/>
          </p:cNvSpPr>
          <p:nvPr/>
        </p:nvSpPr>
        <p:spPr bwMode="auto">
          <a:xfrm>
            <a:off x="4116388" y="1595438"/>
            <a:ext cx="877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Main idea</a:t>
            </a:r>
          </a:p>
        </p:txBody>
      </p:sp>
      <p:sp>
        <p:nvSpPr>
          <p:cNvPr id="26643" name="Rectangle 21"/>
          <p:cNvSpPr>
            <a:spLocks noChangeArrowheads="1"/>
          </p:cNvSpPr>
          <p:nvPr/>
        </p:nvSpPr>
        <p:spPr bwMode="auto">
          <a:xfrm>
            <a:off x="3541713" y="2514600"/>
            <a:ext cx="1577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b="1"/>
              <a:t>Essential details</a:t>
            </a:r>
          </a:p>
        </p:txBody>
      </p:sp>
      <p:sp>
        <p:nvSpPr>
          <p:cNvPr id="26644" name="Rectangle 22"/>
          <p:cNvSpPr>
            <a:spLocks noChangeArrowheads="1"/>
          </p:cNvSpPr>
          <p:nvPr/>
        </p:nvSpPr>
        <p:spPr bwMode="auto">
          <a:xfrm>
            <a:off x="6400800" y="2551113"/>
            <a:ext cx="1577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/>
              <a:t>Essential details</a:t>
            </a:r>
          </a:p>
        </p:txBody>
      </p:sp>
      <p:sp>
        <p:nvSpPr>
          <p:cNvPr id="26645" name="Rectangle 23"/>
          <p:cNvSpPr>
            <a:spLocks noChangeArrowheads="1"/>
          </p:cNvSpPr>
          <p:nvPr/>
        </p:nvSpPr>
        <p:spPr bwMode="auto">
          <a:xfrm>
            <a:off x="6927850" y="1595438"/>
            <a:ext cx="877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Main idea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95288" y="3795713"/>
            <a:ext cx="2755900" cy="998537"/>
            <a:chOff x="436" y="1512"/>
            <a:chExt cx="1603" cy="384"/>
          </a:xfrm>
        </p:grpSpPr>
        <p:sp>
          <p:nvSpPr>
            <p:cNvPr id="26668" name="AutoShape 25"/>
            <p:cNvSpPr>
              <a:spLocks noChangeArrowheads="1"/>
            </p:cNvSpPr>
            <p:nvPr/>
          </p:nvSpPr>
          <p:spPr bwMode="auto">
            <a:xfrm>
              <a:off x="436" y="1512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9" name="Oval 26"/>
            <p:cNvSpPr>
              <a:spLocks noChangeArrowheads="1"/>
            </p:cNvSpPr>
            <p:nvPr/>
          </p:nvSpPr>
          <p:spPr bwMode="auto">
            <a:xfrm>
              <a:off x="1911" y="1640"/>
              <a:ext cx="128" cy="1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95288" y="4843463"/>
            <a:ext cx="2755900" cy="998537"/>
            <a:chOff x="436" y="1512"/>
            <a:chExt cx="1603" cy="384"/>
          </a:xfrm>
        </p:grpSpPr>
        <p:sp>
          <p:nvSpPr>
            <p:cNvPr id="26666" name="AutoShape 28"/>
            <p:cNvSpPr>
              <a:spLocks noChangeArrowheads="1"/>
            </p:cNvSpPr>
            <p:nvPr/>
          </p:nvSpPr>
          <p:spPr bwMode="auto">
            <a:xfrm>
              <a:off x="436" y="1512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7" name="Oval 29"/>
            <p:cNvSpPr>
              <a:spLocks noChangeArrowheads="1"/>
            </p:cNvSpPr>
            <p:nvPr/>
          </p:nvSpPr>
          <p:spPr bwMode="auto">
            <a:xfrm>
              <a:off x="1911" y="1640"/>
              <a:ext cx="128" cy="1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3294063" y="2751138"/>
            <a:ext cx="2755900" cy="1000125"/>
            <a:chOff x="436" y="1512"/>
            <a:chExt cx="1603" cy="384"/>
          </a:xfrm>
        </p:grpSpPr>
        <p:sp>
          <p:nvSpPr>
            <p:cNvPr id="26664" name="AutoShape 31"/>
            <p:cNvSpPr>
              <a:spLocks noChangeArrowheads="1"/>
            </p:cNvSpPr>
            <p:nvPr/>
          </p:nvSpPr>
          <p:spPr bwMode="auto">
            <a:xfrm>
              <a:off x="436" y="1512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5" name="Oval 32"/>
            <p:cNvSpPr>
              <a:spLocks noChangeArrowheads="1"/>
            </p:cNvSpPr>
            <p:nvPr/>
          </p:nvSpPr>
          <p:spPr bwMode="auto">
            <a:xfrm>
              <a:off x="1911" y="1640"/>
              <a:ext cx="128" cy="1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3294063" y="3803650"/>
            <a:ext cx="2755900" cy="998538"/>
            <a:chOff x="436" y="1512"/>
            <a:chExt cx="1603" cy="384"/>
          </a:xfrm>
        </p:grpSpPr>
        <p:sp>
          <p:nvSpPr>
            <p:cNvPr id="26662" name="AutoShape 34"/>
            <p:cNvSpPr>
              <a:spLocks noChangeArrowheads="1"/>
            </p:cNvSpPr>
            <p:nvPr/>
          </p:nvSpPr>
          <p:spPr bwMode="auto">
            <a:xfrm>
              <a:off x="436" y="1512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3" name="Oval 35"/>
            <p:cNvSpPr>
              <a:spLocks noChangeArrowheads="1"/>
            </p:cNvSpPr>
            <p:nvPr/>
          </p:nvSpPr>
          <p:spPr bwMode="auto">
            <a:xfrm>
              <a:off x="1911" y="1640"/>
              <a:ext cx="128" cy="1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3294063" y="4851400"/>
            <a:ext cx="2755900" cy="998538"/>
            <a:chOff x="436" y="1512"/>
            <a:chExt cx="1603" cy="384"/>
          </a:xfrm>
        </p:grpSpPr>
        <p:sp>
          <p:nvSpPr>
            <p:cNvPr id="26660" name="AutoShape 37"/>
            <p:cNvSpPr>
              <a:spLocks noChangeArrowheads="1"/>
            </p:cNvSpPr>
            <p:nvPr/>
          </p:nvSpPr>
          <p:spPr bwMode="auto">
            <a:xfrm>
              <a:off x="436" y="1512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1" name="Oval 38"/>
            <p:cNvSpPr>
              <a:spLocks noChangeArrowheads="1"/>
            </p:cNvSpPr>
            <p:nvPr/>
          </p:nvSpPr>
          <p:spPr bwMode="auto">
            <a:xfrm>
              <a:off x="1911" y="1640"/>
              <a:ext cx="128" cy="1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6180138" y="2743200"/>
            <a:ext cx="2755900" cy="993775"/>
            <a:chOff x="436" y="1512"/>
            <a:chExt cx="1603" cy="384"/>
          </a:xfrm>
        </p:grpSpPr>
        <p:sp>
          <p:nvSpPr>
            <p:cNvPr id="26658" name="AutoShape 40"/>
            <p:cNvSpPr>
              <a:spLocks noChangeArrowheads="1"/>
            </p:cNvSpPr>
            <p:nvPr/>
          </p:nvSpPr>
          <p:spPr bwMode="auto">
            <a:xfrm>
              <a:off x="436" y="1512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9" name="Oval 41"/>
            <p:cNvSpPr>
              <a:spLocks noChangeArrowheads="1"/>
            </p:cNvSpPr>
            <p:nvPr/>
          </p:nvSpPr>
          <p:spPr bwMode="auto">
            <a:xfrm>
              <a:off x="1911" y="1640"/>
              <a:ext cx="128" cy="1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6180138" y="3776663"/>
            <a:ext cx="2755900" cy="998537"/>
            <a:chOff x="436" y="1512"/>
            <a:chExt cx="1603" cy="384"/>
          </a:xfrm>
        </p:grpSpPr>
        <p:sp>
          <p:nvSpPr>
            <p:cNvPr id="26656" name="AutoShape 43"/>
            <p:cNvSpPr>
              <a:spLocks noChangeArrowheads="1"/>
            </p:cNvSpPr>
            <p:nvPr/>
          </p:nvSpPr>
          <p:spPr bwMode="auto">
            <a:xfrm>
              <a:off x="436" y="1512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7" name="Oval 44"/>
            <p:cNvSpPr>
              <a:spLocks noChangeArrowheads="1"/>
            </p:cNvSpPr>
            <p:nvPr/>
          </p:nvSpPr>
          <p:spPr bwMode="auto">
            <a:xfrm>
              <a:off x="1911" y="1640"/>
              <a:ext cx="128" cy="1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45"/>
          <p:cNvGrpSpPr>
            <a:grpSpLocks/>
          </p:cNvGrpSpPr>
          <p:nvPr/>
        </p:nvGrpSpPr>
        <p:grpSpPr bwMode="auto">
          <a:xfrm>
            <a:off x="6180138" y="4837113"/>
            <a:ext cx="2755900" cy="1000125"/>
            <a:chOff x="436" y="1512"/>
            <a:chExt cx="1603" cy="384"/>
          </a:xfrm>
        </p:grpSpPr>
        <p:sp>
          <p:nvSpPr>
            <p:cNvPr id="26654" name="AutoShape 46"/>
            <p:cNvSpPr>
              <a:spLocks noChangeArrowheads="1"/>
            </p:cNvSpPr>
            <p:nvPr/>
          </p:nvSpPr>
          <p:spPr bwMode="auto">
            <a:xfrm>
              <a:off x="436" y="1512"/>
              <a:ext cx="1536" cy="38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5" name="Oval 47"/>
            <p:cNvSpPr>
              <a:spLocks noChangeArrowheads="1"/>
            </p:cNvSpPr>
            <p:nvPr/>
          </p:nvSpPr>
          <p:spPr bwMode="auto">
            <a:xfrm>
              <a:off x="1911" y="1640"/>
              <a:ext cx="128" cy="1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55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Pam Leitzell</dc:creator>
  <cp:lastModifiedBy>Pam Leitzell</cp:lastModifiedBy>
  <cp:revision>1</cp:revision>
  <dcterms:created xsi:type="dcterms:W3CDTF">2021-05-21T13:54:19Z</dcterms:created>
  <dcterms:modified xsi:type="dcterms:W3CDTF">2021-05-21T13:58:49Z</dcterms:modified>
</cp:coreProperties>
</file>