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52A7-CCCA-48D5-9CDF-3C42832C1F8F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34B7-2E13-425A-A4D3-163F6970D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14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52A7-CCCA-48D5-9CDF-3C42832C1F8F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34B7-2E13-425A-A4D3-163F6970D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73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52A7-CCCA-48D5-9CDF-3C42832C1F8F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34B7-2E13-425A-A4D3-163F6970D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5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52A7-CCCA-48D5-9CDF-3C42832C1F8F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34B7-2E13-425A-A4D3-163F6970D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8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52A7-CCCA-48D5-9CDF-3C42832C1F8F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34B7-2E13-425A-A4D3-163F6970D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7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52A7-CCCA-48D5-9CDF-3C42832C1F8F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34B7-2E13-425A-A4D3-163F6970D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97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52A7-CCCA-48D5-9CDF-3C42832C1F8F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34B7-2E13-425A-A4D3-163F6970D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52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52A7-CCCA-48D5-9CDF-3C42832C1F8F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34B7-2E13-425A-A4D3-163F6970D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32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52A7-CCCA-48D5-9CDF-3C42832C1F8F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34B7-2E13-425A-A4D3-163F6970D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32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52A7-CCCA-48D5-9CDF-3C42832C1F8F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34B7-2E13-425A-A4D3-163F6970D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23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52A7-CCCA-48D5-9CDF-3C42832C1F8F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C34B7-2E13-425A-A4D3-163F6970D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5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652A7-CCCA-48D5-9CDF-3C42832C1F8F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34B7-2E13-425A-A4D3-163F6970D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9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>
                <a:solidFill>
                  <a:schemeClr val="tx2"/>
                </a:solidFill>
              </a:rPr>
              <a:t>University of Kansas Center for Research on Learning  2002</a:t>
            </a:r>
          </a:p>
        </p:txBody>
      </p:sp>
      <p:sp>
        <p:nvSpPr>
          <p:cNvPr id="8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Framing  Overhead #  </a:t>
            </a:r>
            <a:fld id="{8AE3E336-1139-49D0-BD31-2CE93FE752F6}" type="slidenum">
              <a:rPr lang="en-US"/>
              <a:pPr>
                <a:defRPr/>
              </a:pPr>
              <a:t>1</a:t>
            </a:fld>
            <a:endParaRPr lang="en-US"/>
          </a:p>
        </p:txBody>
      </p:sp>
      <p:grpSp>
        <p:nvGrpSpPr>
          <p:cNvPr id="51206" name="Group 4"/>
          <p:cNvGrpSpPr>
            <a:grpSpLocks/>
          </p:cNvGrpSpPr>
          <p:nvPr/>
        </p:nvGrpSpPr>
        <p:grpSpPr bwMode="auto">
          <a:xfrm>
            <a:off x="679450" y="79375"/>
            <a:ext cx="7743825" cy="6184900"/>
            <a:chOff x="428" y="140"/>
            <a:chExt cx="4878" cy="3896"/>
          </a:xfrm>
        </p:grpSpPr>
        <p:sp>
          <p:nvSpPr>
            <p:cNvPr id="51209" name="AutoShape 5"/>
            <p:cNvSpPr>
              <a:spLocks noChangeArrowheads="1"/>
            </p:cNvSpPr>
            <p:nvPr/>
          </p:nvSpPr>
          <p:spPr bwMode="auto">
            <a:xfrm>
              <a:off x="438" y="420"/>
              <a:ext cx="4806" cy="432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200" dirty="0">
                <a:latin typeface="Comic Sans MS" charset="0"/>
              </a:endParaRPr>
            </a:p>
          </p:txBody>
        </p:sp>
        <p:sp>
          <p:nvSpPr>
            <p:cNvPr id="51210" name="AutoShape 6"/>
            <p:cNvSpPr>
              <a:spLocks noChangeArrowheads="1"/>
            </p:cNvSpPr>
            <p:nvPr/>
          </p:nvSpPr>
          <p:spPr bwMode="auto">
            <a:xfrm>
              <a:off x="428" y="3604"/>
              <a:ext cx="4878" cy="432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>
                  <a:latin typeface="Comic Sans MS" charset="0"/>
                </a:rPr>
                <a:t>.</a:t>
              </a:r>
              <a:endParaRPr lang="en-US" sz="1600" dirty="0">
                <a:latin typeface="Comic Sans MS" charset="0"/>
              </a:endParaRPr>
            </a:p>
          </p:txBody>
        </p:sp>
        <p:sp>
          <p:nvSpPr>
            <p:cNvPr id="51211" name="AutoShape 7"/>
            <p:cNvSpPr>
              <a:spLocks noChangeArrowheads="1"/>
            </p:cNvSpPr>
            <p:nvPr/>
          </p:nvSpPr>
          <p:spPr bwMode="auto">
            <a:xfrm>
              <a:off x="2036" y="164"/>
              <a:ext cx="1536" cy="45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>
                  <a:latin typeface="Comic Sans MS" charset="0"/>
                </a:rPr>
                <a:t/>
              </a:r>
              <a:br>
                <a:rPr lang="en-US" sz="1600" dirty="0" smtClean="0">
                  <a:latin typeface="Comic Sans MS" charset="0"/>
                </a:rPr>
              </a:br>
              <a:r>
                <a:rPr lang="en-US" sz="1400" dirty="0" err="1" smtClean="0">
                  <a:latin typeface="Comic Sans MS" charset="0"/>
                </a:rPr>
                <a:t>FRAMing</a:t>
              </a:r>
              <a:r>
                <a:rPr lang="en-US" sz="1400" dirty="0" smtClean="0">
                  <a:latin typeface="Comic Sans MS" charset="0"/>
                </a:rPr>
                <a:t> </a:t>
              </a:r>
              <a:r>
                <a:rPr lang="en-US" sz="1400" dirty="0" err="1" smtClean="0">
                  <a:latin typeface="Comic Sans MS" charset="0"/>
                </a:rPr>
                <a:t>Rountine</a:t>
              </a:r>
              <a:endParaRPr lang="en-US" sz="1400" dirty="0" smtClean="0">
                <a:latin typeface="Comic Sans MS" charset="0"/>
              </a:endParaRPr>
            </a:p>
            <a:p>
              <a:pPr algn="ctr"/>
              <a:r>
                <a:rPr lang="en-US" sz="1400" dirty="0" smtClean="0">
                  <a:latin typeface="Comic Sans MS" charset="0"/>
                </a:rPr>
                <a:t>Manual Review</a:t>
              </a:r>
              <a:endParaRPr lang="en-US" sz="1400" dirty="0">
                <a:latin typeface="Comic Sans MS" charset="0"/>
              </a:endParaRPr>
            </a:p>
          </p:txBody>
        </p:sp>
        <p:sp>
          <p:nvSpPr>
            <p:cNvPr id="51212" name="Rectangle 8"/>
            <p:cNvSpPr>
              <a:spLocks noChangeArrowheads="1"/>
            </p:cNvSpPr>
            <p:nvPr/>
          </p:nvSpPr>
          <p:spPr bwMode="auto">
            <a:xfrm>
              <a:off x="499" y="178"/>
              <a:ext cx="15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 dirty="0">
                  <a:latin typeface="Arial" charset="0"/>
                </a:rPr>
                <a:t>The FRAME Routine</a:t>
              </a:r>
            </a:p>
          </p:txBody>
        </p:sp>
        <p:sp>
          <p:nvSpPr>
            <p:cNvPr id="51213" name="Rectangle 9"/>
            <p:cNvSpPr>
              <a:spLocks noChangeArrowheads="1"/>
            </p:cNvSpPr>
            <p:nvPr/>
          </p:nvSpPr>
          <p:spPr bwMode="auto">
            <a:xfrm>
              <a:off x="2543" y="140"/>
              <a:ext cx="49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Arial" charset="0"/>
                </a:rPr>
                <a:t>Key Topic</a:t>
              </a:r>
            </a:p>
          </p:txBody>
        </p:sp>
        <p:sp>
          <p:nvSpPr>
            <p:cNvPr id="51214" name="Rectangle 10"/>
            <p:cNvSpPr>
              <a:spLocks noChangeArrowheads="1"/>
            </p:cNvSpPr>
            <p:nvPr/>
          </p:nvSpPr>
          <p:spPr bwMode="auto">
            <a:xfrm>
              <a:off x="3545" y="403"/>
              <a:ext cx="50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Arial" charset="0"/>
                </a:rPr>
                <a:t>is about…</a:t>
              </a:r>
            </a:p>
          </p:txBody>
        </p:sp>
        <p:sp>
          <p:nvSpPr>
            <p:cNvPr id="51215" name="Rectangle 11"/>
            <p:cNvSpPr>
              <a:spLocks noChangeArrowheads="1"/>
            </p:cNvSpPr>
            <p:nvPr/>
          </p:nvSpPr>
          <p:spPr bwMode="auto">
            <a:xfrm>
              <a:off x="1359" y="3430"/>
              <a:ext cx="30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1">
                  <a:latin typeface="Arial" charset="0"/>
                </a:rPr>
                <a:t>So What? (What’s important to understand about this?)</a:t>
              </a:r>
            </a:p>
          </p:txBody>
        </p:sp>
        <p:grpSp>
          <p:nvGrpSpPr>
            <p:cNvPr id="51216" name="Group 12"/>
            <p:cNvGrpSpPr>
              <a:grpSpLocks/>
            </p:cNvGrpSpPr>
            <p:nvPr/>
          </p:nvGrpSpPr>
          <p:grpSpPr bwMode="auto">
            <a:xfrm>
              <a:off x="4051" y="890"/>
              <a:ext cx="1123" cy="2350"/>
              <a:chOff x="3711" y="890"/>
              <a:chExt cx="1123" cy="2350"/>
            </a:xfrm>
          </p:grpSpPr>
          <p:sp>
            <p:nvSpPr>
              <p:cNvPr id="51268" name="AutoShape 13"/>
              <p:cNvSpPr>
                <a:spLocks noChangeArrowheads="1"/>
              </p:cNvSpPr>
              <p:nvPr/>
            </p:nvSpPr>
            <p:spPr bwMode="auto">
              <a:xfrm>
                <a:off x="3711" y="914"/>
                <a:ext cx="1048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400" b="1" dirty="0">
                  <a:latin typeface="Comic Sans MS" charset="0"/>
                </a:endParaRPr>
              </a:p>
            </p:txBody>
          </p:sp>
          <p:sp>
            <p:nvSpPr>
              <p:cNvPr id="51269" name="AutoShape 14"/>
              <p:cNvSpPr>
                <a:spLocks noChangeArrowheads="1"/>
              </p:cNvSpPr>
              <p:nvPr/>
            </p:nvSpPr>
            <p:spPr bwMode="auto">
              <a:xfrm>
                <a:off x="3745" y="933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0" name="Rectangle 15"/>
              <p:cNvSpPr>
                <a:spLocks noChangeArrowheads="1"/>
              </p:cNvSpPr>
              <p:nvPr/>
            </p:nvSpPr>
            <p:spPr bwMode="auto">
              <a:xfrm>
                <a:off x="3824" y="1358"/>
                <a:ext cx="86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 b="1">
                    <a:latin typeface="Arial" charset="0"/>
                  </a:rPr>
                  <a:t>Essential details</a:t>
                </a:r>
              </a:p>
            </p:txBody>
          </p:sp>
          <p:sp>
            <p:nvSpPr>
              <p:cNvPr id="51271" name="Rectangle 16"/>
              <p:cNvSpPr>
                <a:spLocks noChangeArrowheads="1"/>
              </p:cNvSpPr>
              <p:nvPr/>
            </p:nvSpPr>
            <p:spPr bwMode="auto">
              <a:xfrm>
                <a:off x="3893" y="890"/>
                <a:ext cx="479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00" b="1">
                    <a:latin typeface="Arial" charset="0"/>
                  </a:rPr>
                  <a:t>Main idea</a:t>
                </a:r>
              </a:p>
            </p:txBody>
          </p:sp>
          <p:grpSp>
            <p:nvGrpSpPr>
              <p:cNvPr id="51272" name="Group 17"/>
              <p:cNvGrpSpPr>
                <a:grpSpLocks/>
              </p:cNvGrpSpPr>
              <p:nvPr/>
            </p:nvGrpSpPr>
            <p:grpSpPr bwMode="auto">
              <a:xfrm>
                <a:off x="3727" y="1512"/>
                <a:ext cx="1107" cy="384"/>
                <a:chOff x="3727" y="1512"/>
                <a:chExt cx="1107" cy="384"/>
              </a:xfrm>
            </p:grpSpPr>
            <p:sp>
              <p:nvSpPr>
                <p:cNvPr id="51282" name="AutoShape 18"/>
                <p:cNvSpPr>
                  <a:spLocks noChangeArrowheads="1"/>
                </p:cNvSpPr>
                <p:nvPr/>
              </p:nvSpPr>
              <p:spPr bwMode="auto">
                <a:xfrm>
                  <a:off x="3727" y="1512"/>
                  <a:ext cx="1048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sz="1200" dirty="0">
                    <a:latin typeface="Comic Sans MS" charset="0"/>
                  </a:endParaRPr>
                </a:p>
              </p:txBody>
            </p:sp>
            <p:sp>
              <p:nvSpPr>
                <p:cNvPr id="51283" name="Oval 19"/>
                <p:cNvSpPr>
                  <a:spLocks noChangeArrowheads="1"/>
                </p:cNvSpPr>
                <p:nvPr/>
              </p:nvSpPr>
              <p:spPr bwMode="auto">
                <a:xfrm>
                  <a:off x="4706" y="162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1273" name="Group 20"/>
              <p:cNvGrpSpPr>
                <a:grpSpLocks/>
              </p:cNvGrpSpPr>
              <p:nvPr/>
            </p:nvGrpSpPr>
            <p:grpSpPr bwMode="auto">
              <a:xfrm>
                <a:off x="3727" y="1960"/>
                <a:ext cx="1107" cy="384"/>
                <a:chOff x="3727" y="1512"/>
                <a:chExt cx="1107" cy="384"/>
              </a:xfrm>
            </p:grpSpPr>
            <p:sp>
              <p:nvSpPr>
                <p:cNvPr id="51280" name="AutoShape 21"/>
                <p:cNvSpPr>
                  <a:spLocks noChangeArrowheads="1"/>
                </p:cNvSpPr>
                <p:nvPr/>
              </p:nvSpPr>
              <p:spPr bwMode="auto">
                <a:xfrm>
                  <a:off x="3727" y="1512"/>
                  <a:ext cx="1048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sz="1200" dirty="0">
                    <a:latin typeface="Comic Sans MS" charset="0"/>
                  </a:endParaRPr>
                </a:p>
              </p:txBody>
            </p:sp>
            <p:sp>
              <p:nvSpPr>
                <p:cNvPr id="51281" name="Oval 22"/>
                <p:cNvSpPr>
                  <a:spLocks noChangeArrowheads="1"/>
                </p:cNvSpPr>
                <p:nvPr/>
              </p:nvSpPr>
              <p:spPr bwMode="auto">
                <a:xfrm>
                  <a:off x="4706" y="162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1274" name="Group 23"/>
              <p:cNvGrpSpPr>
                <a:grpSpLocks/>
              </p:cNvGrpSpPr>
              <p:nvPr/>
            </p:nvGrpSpPr>
            <p:grpSpPr bwMode="auto">
              <a:xfrm>
                <a:off x="3727" y="2408"/>
                <a:ext cx="1107" cy="384"/>
                <a:chOff x="3727" y="1512"/>
                <a:chExt cx="1107" cy="384"/>
              </a:xfrm>
            </p:grpSpPr>
            <p:sp>
              <p:nvSpPr>
                <p:cNvPr id="51278" name="AutoShape 24"/>
                <p:cNvSpPr>
                  <a:spLocks noChangeArrowheads="1"/>
                </p:cNvSpPr>
                <p:nvPr/>
              </p:nvSpPr>
              <p:spPr bwMode="auto">
                <a:xfrm>
                  <a:off x="3727" y="1512"/>
                  <a:ext cx="1048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1200" dirty="0">
                    <a:latin typeface="Comic Sans MS" charset="0"/>
                  </a:endParaRPr>
                </a:p>
              </p:txBody>
            </p:sp>
            <p:sp>
              <p:nvSpPr>
                <p:cNvPr id="51279" name="Oval 25"/>
                <p:cNvSpPr>
                  <a:spLocks noChangeArrowheads="1"/>
                </p:cNvSpPr>
                <p:nvPr/>
              </p:nvSpPr>
              <p:spPr bwMode="auto">
                <a:xfrm>
                  <a:off x="4706" y="162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1275" name="Group 26"/>
              <p:cNvGrpSpPr>
                <a:grpSpLocks/>
              </p:cNvGrpSpPr>
              <p:nvPr/>
            </p:nvGrpSpPr>
            <p:grpSpPr bwMode="auto">
              <a:xfrm>
                <a:off x="3727" y="2856"/>
                <a:ext cx="1107" cy="384"/>
                <a:chOff x="3727" y="1512"/>
                <a:chExt cx="1107" cy="384"/>
              </a:xfrm>
            </p:grpSpPr>
            <p:sp>
              <p:nvSpPr>
                <p:cNvPr id="51276" name="AutoShape 27"/>
                <p:cNvSpPr>
                  <a:spLocks noChangeArrowheads="1"/>
                </p:cNvSpPr>
                <p:nvPr/>
              </p:nvSpPr>
              <p:spPr bwMode="auto">
                <a:xfrm>
                  <a:off x="3727" y="1512"/>
                  <a:ext cx="1048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1277" name="Oval 28"/>
                <p:cNvSpPr>
                  <a:spLocks noChangeArrowheads="1"/>
                </p:cNvSpPr>
                <p:nvPr/>
              </p:nvSpPr>
              <p:spPr bwMode="auto">
                <a:xfrm>
                  <a:off x="4706" y="162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1217" name="Group 29"/>
            <p:cNvGrpSpPr>
              <a:grpSpLocks/>
            </p:cNvGrpSpPr>
            <p:nvPr/>
          </p:nvGrpSpPr>
          <p:grpSpPr bwMode="auto">
            <a:xfrm>
              <a:off x="2867" y="890"/>
              <a:ext cx="1123" cy="2350"/>
              <a:chOff x="3711" y="890"/>
              <a:chExt cx="1123" cy="2350"/>
            </a:xfrm>
          </p:grpSpPr>
          <p:sp>
            <p:nvSpPr>
              <p:cNvPr id="51252" name="AutoShape 30"/>
              <p:cNvSpPr>
                <a:spLocks noChangeArrowheads="1"/>
              </p:cNvSpPr>
              <p:nvPr/>
            </p:nvSpPr>
            <p:spPr bwMode="auto">
              <a:xfrm>
                <a:off x="3711" y="914"/>
                <a:ext cx="1048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mic Sans MS" charset="0"/>
                </a:endParaRPr>
              </a:p>
            </p:txBody>
          </p:sp>
          <p:sp>
            <p:nvSpPr>
              <p:cNvPr id="51253" name="AutoShape 31"/>
              <p:cNvSpPr>
                <a:spLocks noChangeArrowheads="1"/>
              </p:cNvSpPr>
              <p:nvPr/>
            </p:nvSpPr>
            <p:spPr bwMode="auto">
              <a:xfrm>
                <a:off x="3745" y="933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4" name="Rectangle 32"/>
              <p:cNvSpPr>
                <a:spLocks noChangeArrowheads="1"/>
              </p:cNvSpPr>
              <p:nvPr/>
            </p:nvSpPr>
            <p:spPr bwMode="auto">
              <a:xfrm>
                <a:off x="3824" y="1358"/>
                <a:ext cx="86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 b="1">
                    <a:latin typeface="Arial" charset="0"/>
                  </a:rPr>
                  <a:t>Essential details</a:t>
                </a:r>
              </a:p>
            </p:txBody>
          </p:sp>
          <p:sp>
            <p:nvSpPr>
              <p:cNvPr id="51255" name="Rectangle 33"/>
              <p:cNvSpPr>
                <a:spLocks noChangeArrowheads="1"/>
              </p:cNvSpPr>
              <p:nvPr/>
            </p:nvSpPr>
            <p:spPr bwMode="auto">
              <a:xfrm>
                <a:off x="3893" y="890"/>
                <a:ext cx="479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00" b="1">
                    <a:latin typeface="Arial" charset="0"/>
                  </a:rPr>
                  <a:t>Main idea</a:t>
                </a:r>
              </a:p>
            </p:txBody>
          </p:sp>
          <p:grpSp>
            <p:nvGrpSpPr>
              <p:cNvPr id="51256" name="Group 34"/>
              <p:cNvGrpSpPr>
                <a:grpSpLocks/>
              </p:cNvGrpSpPr>
              <p:nvPr/>
            </p:nvGrpSpPr>
            <p:grpSpPr bwMode="auto">
              <a:xfrm>
                <a:off x="3727" y="1512"/>
                <a:ext cx="1107" cy="384"/>
                <a:chOff x="3727" y="1512"/>
                <a:chExt cx="1107" cy="384"/>
              </a:xfrm>
            </p:grpSpPr>
            <p:sp>
              <p:nvSpPr>
                <p:cNvPr id="51266" name="AutoShape 35"/>
                <p:cNvSpPr>
                  <a:spLocks noChangeArrowheads="1"/>
                </p:cNvSpPr>
                <p:nvPr/>
              </p:nvSpPr>
              <p:spPr bwMode="auto">
                <a:xfrm>
                  <a:off x="3727" y="1512"/>
                  <a:ext cx="1048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sz="2000" dirty="0"/>
                </a:p>
              </p:txBody>
            </p:sp>
            <p:sp>
              <p:nvSpPr>
                <p:cNvPr id="51267" name="Oval 36"/>
                <p:cNvSpPr>
                  <a:spLocks noChangeArrowheads="1"/>
                </p:cNvSpPr>
                <p:nvPr/>
              </p:nvSpPr>
              <p:spPr bwMode="auto">
                <a:xfrm>
                  <a:off x="4706" y="162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1257" name="Group 37"/>
              <p:cNvGrpSpPr>
                <a:grpSpLocks/>
              </p:cNvGrpSpPr>
              <p:nvPr/>
            </p:nvGrpSpPr>
            <p:grpSpPr bwMode="auto">
              <a:xfrm>
                <a:off x="3727" y="1960"/>
                <a:ext cx="1107" cy="384"/>
                <a:chOff x="3727" y="1512"/>
                <a:chExt cx="1107" cy="384"/>
              </a:xfrm>
            </p:grpSpPr>
            <p:sp>
              <p:nvSpPr>
                <p:cNvPr id="51264" name="AutoShape 38"/>
                <p:cNvSpPr>
                  <a:spLocks noChangeArrowheads="1"/>
                </p:cNvSpPr>
                <p:nvPr/>
              </p:nvSpPr>
              <p:spPr bwMode="auto">
                <a:xfrm>
                  <a:off x="3727" y="1512"/>
                  <a:ext cx="1048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</a:pPr>
                  <a:endParaRPr lang="en-US" sz="1200" dirty="0">
                    <a:latin typeface="Comic Sans MS" charset="0"/>
                  </a:endParaRPr>
                </a:p>
              </p:txBody>
            </p:sp>
            <p:sp>
              <p:nvSpPr>
                <p:cNvPr id="51265" name="Oval 39"/>
                <p:cNvSpPr>
                  <a:spLocks noChangeArrowheads="1"/>
                </p:cNvSpPr>
                <p:nvPr/>
              </p:nvSpPr>
              <p:spPr bwMode="auto">
                <a:xfrm>
                  <a:off x="4706" y="162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1258" name="Group 40"/>
              <p:cNvGrpSpPr>
                <a:grpSpLocks/>
              </p:cNvGrpSpPr>
              <p:nvPr/>
            </p:nvGrpSpPr>
            <p:grpSpPr bwMode="auto">
              <a:xfrm>
                <a:off x="3727" y="2408"/>
                <a:ext cx="1107" cy="384"/>
                <a:chOff x="3727" y="1512"/>
                <a:chExt cx="1107" cy="384"/>
              </a:xfrm>
            </p:grpSpPr>
            <p:sp>
              <p:nvSpPr>
                <p:cNvPr id="51262" name="AutoShape 41"/>
                <p:cNvSpPr>
                  <a:spLocks noChangeArrowheads="1"/>
                </p:cNvSpPr>
                <p:nvPr/>
              </p:nvSpPr>
              <p:spPr bwMode="auto">
                <a:xfrm>
                  <a:off x="3727" y="1512"/>
                  <a:ext cx="1048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</a:pPr>
                  <a:endParaRPr lang="en-US" sz="1200" dirty="0">
                    <a:latin typeface="Comic Sans MS" charset="0"/>
                  </a:endParaRPr>
                </a:p>
              </p:txBody>
            </p:sp>
            <p:sp>
              <p:nvSpPr>
                <p:cNvPr id="51263" name="Oval 42"/>
                <p:cNvSpPr>
                  <a:spLocks noChangeArrowheads="1"/>
                </p:cNvSpPr>
                <p:nvPr/>
              </p:nvSpPr>
              <p:spPr bwMode="auto">
                <a:xfrm>
                  <a:off x="4706" y="162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1259" name="Group 43"/>
              <p:cNvGrpSpPr>
                <a:grpSpLocks/>
              </p:cNvGrpSpPr>
              <p:nvPr/>
            </p:nvGrpSpPr>
            <p:grpSpPr bwMode="auto">
              <a:xfrm>
                <a:off x="3727" y="2856"/>
                <a:ext cx="1107" cy="384"/>
                <a:chOff x="3727" y="1512"/>
                <a:chExt cx="1107" cy="384"/>
              </a:xfrm>
            </p:grpSpPr>
            <p:sp>
              <p:nvSpPr>
                <p:cNvPr id="51260" name="AutoShape 44"/>
                <p:cNvSpPr>
                  <a:spLocks noChangeArrowheads="1"/>
                </p:cNvSpPr>
                <p:nvPr/>
              </p:nvSpPr>
              <p:spPr bwMode="auto">
                <a:xfrm>
                  <a:off x="3727" y="1512"/>
                  <a:ext cx="1048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</a:pPr>
                  <a:endParaRPr lang="en-US" sz="1200" dirty="0">
                    <a:latin typeface="Comic Sans MS" charset="0"/>
                  </a:endParaRPr>
                </a:p>
              </p:txBody>
            </p:sp>
            <p:sp>
              <p:nvSpPr>
                <p:cNvPr id="51261" name="Oval 45"/>
                <p:cNvSpPr>
                  <a:spLocks noChangeArrowheads="1"/>
                </p:cNvSpPr>
                <p:nvPr/>
              </p:nvSpPr>
              <p:spPr bwMode="auto">
                <a:xfrm>
                  <a:off x="4706" y="162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1218" name="Group 46"/>
            <p:cNvGrpSpPr>
              <a:grpSpLocks/>
            </p:cNvGrpSpPr>
            <p:nvPr/>
          </p:nvGrpSpPr>
          <p:grpSpPr bwMode="auto">
            <a:xfrm>
              <a:off x="1715" y="890"/>
              <a:ext cx="1123" cy="2350"/>
              <a:chOff x="3711" y="890"/>
              <a:chExt cx="1123" cy="2350"/>
            </a:xfrm>
          </p:grpSpPr>
          <p:sp>
            <p:nvSpPr>
              <p:cNvPr id="51236" name="AutoShape 47"/>
              <p:cNvSpPr>
                <a:spLocks noChangeArrowheads="1"/>
              </p:cNvSpPr>
              <p:nvPr/>
            </p:nvSpPr>
            <p:spPr bwMode="auto">
              <a:xfrm>
                <a:off x="3711" y="914"/>
                <a:ext cx="1048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400" b="1" dirty="0">
                  <a:latin typeface="Comic Sans MS" charset="0"/>
                </a:endParaRPr>
              </a:p>
            </p:txBody>
          </p:sp>
          <p:sp>
            <p:nvSpPr>
              <p:cNvPr id="51237" name="AutoShape 48"/>
              <p:cNvSpPr>
                <a:spLocks noChangeArrowheads="1"/>
              </p:cNvSpPr>
              <p:nvPr/>
            </p:nvSpPr>
            <p:spPr bwMode="auto">
              <a:xfrm>
                <a:off x="3745" y="933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38" name="Rectangle 49"/>
              <p:cNvSpPr>
                <a:spLocks noChangeArrowheads="1"/>
              </p:cNvSpPr>
              <p:nvPr/>
            </p:nvSpPr>
            <p:spPr bwMode="auto">
              <a:xfrm>
                <a:off x="3824" y="1358"/>
                <a:ext cx="86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 b="1">
                    <a:latin typeface="Arial" charset="0"/>
                  </a:rPr>
                  <a:t>Essential details</a:t>
                </a:r>
              </a:p>
            </p:txBody>
          </p:sp>
          <p:sp>
            <p:nvSpPr>
              <p:cNvPr id="51239" name="Rectangle 50"/>
              <p:cNvSpPr>
                <a:spLocks noChangeArrowheads="1"/>
              </p:cNvSpPr>
              <p:nvPr/>
            </p:nvSpPr>
            <p:spPr bwMode="auto">
              <a:xfrm>
                <a:off x="3893" y="890"/>
                <a:ext cx="479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00" b="1">
                    <a:latin typeface="Arial" charset="0"/>
                  </a:rPr>
                  <a:t>Main idea</a:t>
                </a:r>
              </a:p>
            </p:txBody>
          </p:sp>
          <p:grpSp>
            <p:nvGrpSpPr>
              <p:cNvPr id="51240" name="Group 51"/>
              <p:cNvGrpSpPr>
                <a:grpSpLocks/>
              </p:cNvGrpSpPr>
              <p:nvPr/>
            </p:nvGrpSpPr>
            <p:grpSpPr bwMode="auto">
              <a:xfrm>
                <a:off x="3727" y="1512"/>
                <a:ext cx="1107" cy="384"/>
                <a:chOff x="3727" y="1512"/>
                <a:chExt cx="1107" cy="384"/>
              </a:xfrm>
            </p:grpSpPr>
            <p:sp>
              <p:nvSpPr>
                <p:cNvPr id="51250" name="AutoShape 52"/>
                <p:cNvSpPr>
                  <a:spLocks noChangeArrowheads="1"/>
                </p:cNvSpPr>
                <p:nvPr/>
              </p:nvSpPr>
              <p:spPr bwMode="auto">
                <a:xfrm>
                  <a:off x="3727" y="1512"/>
                  <a:ext cx="1048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1200" dirty="0">
                    <a:latin typeface="Comic Sans MS" charset="0"/>
                  </a:endParaRPr>
                </a:p>
              </p:txBody>
            </p:sp>
            <p:sp>
              <p:nvSpPr>
                <p:cNvPr id="51251" name="Oval 53"/>
                <p:cNvSpPr>
                  <a:spLocks noChangeArrowheads="1"/>
                </p:cNvSpPr>
                <p:nvPr/>
              </p:nvSpPr>
              <p:spPr bwMode="auto">
                <a:xfrm>
                  <a:off x="4706" y="162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1241" name="Group 54"/>
              <p:cNvGrpSpPr>
                <a:grpSpLocks/>
              </p:cNvGrpSpPr>
              <p:nvPr/>
            </p:nvGrpSpPr>
            <p:grpSpPr bwMode="auto">
              <a:xfrm>
                <a:off x="3727" y="1960"/>
                <a:ext cx="1107" cy="384"/>
                <a:chOff x="3727" y="1512"/>
                <a:chExt cx="1107" cy="384"/>
              </a:xfrm>
            </p:grpSpPr>
            <p:sp>
              <p:nvSpPr>
                <p:cNvPr id="51248" name="AutoShape 55"/>
                <p:cNvSpPr>
                  <a:spLocks noChangeArrowheads="1"/>
                </p:cNvSpPr>
                <p:nvPr/>
              </p:nvSpPr>
              <p:spPr bwMode="auto">
                <a:xfrm>
                  <a:off x="3727" y="1512"/>
                  <a:ext cx="1048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sz="1200" dirty="0">
                    <a:latin typeface="Comic Sans MS" charset="0"/>
                  </a:endParaRPr>
                </a:p>
              </p:txBody>
            </p:sp>
            <p:sp>
              <p:nvSpPr>
                <p:cNvPr id="51249" name="Oval 56"/>
                <p:cNvSpPr>
                  <a:spLocks noChangeArrowheads="1"/>
                </p:cNvSpPr>
                <p:nvPr/>
              </p:nvSpPr>
              <p:spPr bwMode="auto">
                <a:xfrm>
                  <a:off x="4706" y="162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1242" name="Group 57"/>
              <p:cNvGrpSpPr>
                <a:grpSpLocks/>
              </p:cNvGrpSpPr>
              <p:nvPr/>
            </p:nvGrpSpPr>
            <p:grpSpPr bwMode="auto">
              <a:xfrm>
                <a:off x="3727" y="2408"/>
                <a:ext cx="1107" cy="384"/>
                <a:chOff x="3727" y="1512"/>
                <a:chExt cx="1107" cy="384"/>
              </a:xfrm>
            </p:grpSpPr>
            <p:sp>
              <p:nvSpPr>
                <p:cNvPr id="51246" name="AutoShape 58"/>
                <p:cNvSpPr>
                  <a:spLocks noChangeArrowheads="1"/>
                </p:cNvSpPr>
                <p:nvPr/>
              </p:nvSpPr>
              <p:spPr bwMode="auto">
                <a:xfrm>
                  <a:off x="3727" y="1512"/>
                  <a:ext cx="1048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sz="1200" dirty="0">
                    <a:latin typeface="Comic Sans MS" charset="0"/>
                  </a:endParaRPr>
                </a:p>
              </p:txBody>
            </p:sp>
            <p:sp>
              <p:nvSpPr>
                <p:cNvPr id="51247" name="Oval 59"/>
                <p:cNvSpPr>
                  <a:spLocks noChangeArrowheads="1"/>
                </p:cNvSpPr>
                <p:nvPr/>
              </p:nvSpPr>
              <p:spPr bwMode="auto">
                <a:xfrm>
                  <a:off x="4706" y="162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1243" name="Group 60"/>
              <p:cNvGrpSpPr>
                <a:grpSpLocks/>
              </p:cNvGrpSpPr>
              <p:nvPr/>
            </p:nvGrpSpPr>
            <p:grpSpPr bwMode="auto">
              <a:xfrm>
                <a:off x="3727" y="2856"/>
                <a:ext cx="1107" cy="384"/>
                <a:chOff x="3727" y="1512"/>
                <a:chExt cx="1107" cy="384"/>
              </a:xfrm>
            </p:grpSpPr>
            <p:sp>
              <p:nvSpPr>
                <p:cNvPr id="51244" name="AutoShape 61"/>
                <p:cNvSpPr>
                  <a:spLocks noChangeArrowheads="1"/>
                </p:cNvSpPr>
                <p:nvPr/>
              </p:nvSpPr>
              <p:spPr bwMode="auto">
                <a:xfrm>
                  <a:off x="3727" y="1512"/>
                  <a:ext cx="1048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</a:pPr>
                  <a:endParaRPr lang="en-US" sz="1200" dirty="0">
                    <a:latin typeface="Comic Sans MS" charset="0"/>
                  </a:endParaRPr>
                </a:p>
              </p:txBody>
            </p:sp>
            <p:sp>
              <p:nvSpPr>
                <p:cNvPr id="51245" name="Oval 62"/>
                <p:cNvSpPr>
                  <a:spLocks noChangeArrowheads="1"/>
                </p:cNvSpPr>
                <p:nvPr/>
              </p:nvSpPr>
              <p:spPr bwMode="auto">
                <a:xfrm>
                  <a:off x="4706" y="162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1219" name="Group 63"/>
            <p:cNvGrpSpPr>
              <a:grpSpLocks/>
            </p:cNvGrpSpPr>
            <p:nvPr/>
          </p:nvGrpSpPr>
          <p:grpSpPr bwMode="auto">
            <a:xfrm>
              <a:off x="555" y="890"/>
              <a:ext cx="1123" cy="2350"/>
              <a:chOff x="3711" y="890"/>
              <a:chExt cx="1123" cy="2350"/>
            </a:xfrm>
          </p:grpSpPr>
          <p:sp>
            <p:nvSpPr>
              <p:cNvPr id="51220" name="AutoShape 64"/>
              <p:cNvSpPr>
                <a:spLocks noChangeArrowheads="1"/>
              </p:cNvSpPr>
              <p:nvPr/>
            </p:nvSpPr>
            <p:spPr bwMode="auto">
              <a:xfrm>
                <a:off x="3711" y="914"/>
                <a:ext cx="1048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600" b="1" dirty="0">
                  <a:latin typeface="Comic Sans MS" charset="0"/>
                </a:endParaRPr>
              </a:p>
            </p:txBody>
          </p:sp>
          <p:sp>
            <p:nvSpPr>
              <p:cNvPr id="51221" name="AutoShape 65"/>
              <p:cNvSpPr>
                <a:spLocks noChangeArrowheads="1"/>
              </p:cNvSpPr>
              <p:nvPr/>
            </p:nvSpPr>
            <p:spPr bwMode="auto">
              <a:xfrm>
                <a:off x="3745" y="933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22" name="Rectangle 66"/>
              <p:cNvSpPr>
                <a:spLocks noChangeArrowheads="1"/>
              </p:cNvSpPr>
              <p:nvPr/>
            </p:nvSpPr>
            <p:spPr bwMode="auto">
              <a:xfrm>
                <a:off x="3824" y="1358"/>
                <a:ext cx="86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 b="1">
                    <a:latin typeface="Arial" charset="0"/>
                  </a:rPr>
                  <a:t>Essential details</a:t>
                </a:r>
              </a:p>
            </p:txBody>
          </p:sp>
          <p:sp>
            <p:nvSpPr>
              <p:cNvPr id="51223" name="Rectangle 67"/>
              <p:cNvSpPr>
                <a:spLocks noChangeArrowheads="1"/>
              </p:cNvSpPr>
              <p:nvPr/>
            </p:nvSpPr>
            <p:spPr bwMode="auto">
              <a:xfrm>
                <a:off x="3893" y="890"/>
                <a:ext cx="479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000" b="1">
                    <a:latin typeface="Arial" charset="0"/>
                  </a:rPr>
                  <a:t>Main idea</a:t>
                </a:r>
              </a:p>
            </p:txBody>
          </p:sp>
          <p:grpSp>
            <p:nvGrpSpPr>
              <p:cNvPr id="51224" name="Group 68"/>
              <p:cNvGrpSpPr>
                <a:grpSpLocks/>
              </p:cNvGrpSpPr>
              <p:nvPr/>
            </p:nvGrpSpPr>
            <p:grpSpPr bwMode="auto">
              <a:xfrm>
                <a:off x="3727" y="1512"/>
                <a:ext cx="1107" cy="384"/>
                <a:chOff x="3727" y="1512"/>
                <a:chExt cx="1107" cy="384"/>
              </a:xfrm>
            </p:grpSpPr>
            <p:sp>
              <p:nvSpPr>
                <p:cNvPr id="51234" name="AutoShape 69"/>
                <p:cNvSpPr>
                  <a:spLocks noChangeArrowheads="1"/>
                </p:cNvSpPr>
                <p:nvPr/>
              </p:nvSpPr>
              <p:spPr bwMode="auto">
                <a:xfrm>
                  <a:off x="3727" y="1512"/>
                  <a:ext cx="1048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sz="1200" dirty="0">
                    <a:latin typeface="Comic Sans MS" charset="0"/>
                  </a:endParaRPr>
                </a:p>
              </p:txBody>
            </p:sp>
            <p:sp>
              <p:nvSpPr>
                <p:cNvPr id="51235" name="Oval 70"/>
                <p:cNvSpPr>
                  <a:spLocks noChangeArrowheads="1"/>
                </p:cNvSpPr>
                <p:nvPr/>
              </p:nvSpPr>
              <p:spPr bwMode="auto">
                <a:xfrm>
                  <a:off x="4706" y="162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1225" name="Group 71"/>
              <p:cNvGrpSpPr>
                <a:grpSpLocks/>
              </p:cNvGrpSpPr>
              <p:nvPr/>
            </p:nvGrpSpPr>
            <p:grpSpPr bwMode="auto">
              <a:xfrm>
                <a:off x="3727" y="1960"/>
                <a:ext cx="1107" cy="384"/>
                <a:chOff x="3727" y="1512"/>
                <a:chExt cx="1107" cy="384"/>
              </a:xfrm>
            </p:grpSpPr>
            <p:sp>
              <p:nvSpPr>
                <p:cNvPr id="51232" name="AutoShape 72"/>
                <p:cNvSpPr>
                  <a:spLocks noChangeArrowheads="1"/>
                </p:cNvSpPr>
                <p:nvPr/>
              </p:nvSpPr>
              <p:spPr bwMode="auto">
                <a:xfrm>
                  <a:off x="3727" y="1512"/>
                  <a:ext cx="1048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1400" dirty="0">
                    <a:latin typeface="Comic Sans MS" charset="0"/>
                  </a:endParaRPr>
                </a:p>
              </p:txBody>
            </p:sp>
            <p:sp>
              <p:nvSpPr>
                <p:cNvPr id="51233" name="Oval 73"/>
                <p:cNvSpPr>
                  <a:spLocks noChangeArrowheads="1"/>
                </p:cNvSpPr>
                <p:nvPr/>
              </p:nvSpPr>
              <p:spPr bwMode="auto">
                <a:xfrm>
                  <a:off x="4706" y="162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1226" name="Group 74"/>
              <p:cNvGrpSpPr>
                <a:grpSpLocks/>
              </p:cNvGrpSpPr>
              <p:nvPr/>
            </p:nvGrpSpPr>
            <p:grpSpPr bwMode="auto">
              <a:xfrm>
                <a:off x="3727" y="2408"/>
                <a:ext cx="1107" cy="384"/>
                <a:chOff x="3727" y="1512"/>
                <a:chExt cx="1107" cy="384"/>
              </a:xfrm>
            </p:grpSpPr>
            <p:sp>
              <p:nvSpPr>
                <p:cNvPr id="51230" name="AutoShape 75"/>
                <p:cNvSpPr>
                  <a:spLocks noChangeArrowheads="1"/>
                </p:cNvSpPr>
                <p:nvPr/>
              </p:nvSpPr>
              <p:spPr bwMode="auto">
                <a:xfrm>
                  <a:off x="3727" y="1512"/>
                  <a:ext cx="1048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</a:pPr>
                  <a:endParaRPr lang="en-US" dirty="0"/>
                </a:p>
              </p:txBody>
            </p:sp>
            <p:sp>
              <p:nvSpPr>
                <p:cNvPr id="51231" name="Oval 76"/>
                <p:cNvSpPr>
                  <a:spLocks noChangeArrowheads="1"/>
                </p:cNvSpPr>
                <p:nvPr/>
              </p:nvSpPr>
              <p:spPr bwMode="auto">
                <a:xfrm>
                  <a:off x="4706" y="162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1227" name="Group 77"/>
              <p:cNvGrpSpPr>
                <a:grpSpLocks/>
              </p:cNvGrpSpPr>
              <p:nvPr/>
            </p:nvGrpSpPr>
            <p:grpSpPr bwMode="auto">
              <a:xfrm>
                <a:off x="3727" y="2856"/>
                <a:ext cx="1107" cy="384"/>
                <a:chOff x="3727" y="1512"/>
                <a:chExt cx="1107" cy="384"/>
              </a:xfrm>
            </p:grpSpPr>
            <p:sp>
              <p:nvSpPr>
                <p:cNvPr id="51228" name="AutoShape 78"/>
                <p:cNvSpPr>
                  <a:spLocks noChangeArrowheads="1"/>
                </p:cNvSpPr>
                <p:nvPr/>
              </p:nvSpPr>
              <p:spPr bwMode="auto">
                <a:xfrm>
                  <a:off x="3727" y="1512"/>
                  <a:ext cx="1048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1200" dirty="0">
                    <a:latin typeface="Comic Sans MS" charset="0"/>
                  </a:endParaRPr>
                </a:p>
              </p:txBody>
            </p:sp>
            <p:sp>
              <p:nvSpPr>
                <p:cNvPr id="51229" name="Oval 79"/>
                <p:cNvSpPr>
                  <a:spLocks noChangeArrowheads="1"/>
                </p:cNvSpPr>
                <p:nvPr/>
              </p:nvSpPr>
              <p:spPr bwMode="auto">
                <a:xfrm>
                  <a:off x="4706" y="162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51208" name="Rectangle 81"/>
          <p:cNvSpPr>
            <a:spLocks noChangeArrowheads="1"/>
          </p:cNvSpPr>
          <p:nvPr/>
        </p:nvSpPr>
        <p:spPr bwMode="auto">
          <a:xfrm>
            <a:off x="1684338" y="5243513"/>
            <a:ext cx="18415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1200">
              <a:latin typeface="Comic Sans MS" charset="0"/>
            </a:endParaRPr>
          </a:p>
          <a:p>
            <a:endParaRPr lang="en-US" sz="1200">
              <a:latin typeface="Comic Sans MS" charset="0"/>
            </a:endParaRPr>
          </a:p>
          <a:p>
            <a:endParaRPr lang="en-US" sz="1200">
              <a:latin typeface="Comic Sans MS" charset="0"/>
            </a:endParaRPr>
          </a:p>
          <a:p>
            <a:endParaRPr lang="en-US" sz="1200">
              <a:latin typeface="Comic Sans MS" charset="0"/>
            </a:endParaRPr>
          </a:p>
          <a:p>
            <a:endParaRPr lang="en-US" sz="1200">
              <a:latin typeface="Comic Sans MS" charset="0"/>
            </a:endParaRPr>
          </a:p>
          <a:p>
            <a:endParaRPr lang="en-US" sz="1200">
              <a:latin typeface="Comic Sans MS" charset="0"/>
            </a:endParaRPr>
          </a:p>
          <a:p>
            <a:endParaRPr lang="en-US" sz="1200">
              <a:latin typeface="Comic Sans MS" charset="0"/>
            </a:endParaRPr>
          </a:p>
          <a:p>
            <a:endParaRPr lang="en-US" sz="1200">
              <a:latin typeface="Comic Sans MS" charset="0"/>
            </a:endParaRPr>
          </a:p>
          <a:p>
            <a:endParaRPr lang="en-US" sz="1200">
              <a:latin typeface="Comic Sans MS" charset="0"/>
            </a:endParaRPr>
          </a:p>
          <a:p>
            <a:endParaRPr lang="en-US" sz="1200">
              <a:latin typeface="Comic Sans MS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2297" y="1402557"/>
            <a:ext cx="15823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Get Ready </a:t>
            </a:r>
          </a:p>
          <a:p>
            <a:pPr algn="ctr"/>
            <a:r>
              <a:rPr lang="en-US" sz="1200" dirty="0" smtClean="0"/>
              <a:t>(pgs.</a:t>
            </a:r>
            <a:r>
              <a:rPr lang="en-US" sz="1050" dirty="0" smtClean="0"/>
              <a:t>16-23)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93857" y="1363702"/>
            <a:ext cx="15255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Get Set </a:t>
            </a:r>
          </a:p>
          <a:p>
            <a:pPr algn="ctr"/>
            <a:r>
              <a:rPr lang="en-US" sz="1200" dirty="0" smtClean="0"/>
              <a:t>(pgs.</a:t>
            </a:r>
            <a:r>
              <a:rPr lang="en-US" sz="1050" dirty="0" smtClean="0"/>
              <a:t>24-31)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13217" y="1342593"/>
            <a:ext cx="14843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Go </a:t>
            </a:r>
          </a:p>
          <a:p>
            <a:pPr algn="ctr"/>
            <a:r>
              <a:rPr lang="en-US" sz="1200" dirty="0" smtClean="0"/>
              <a:t>(pgs.</a:t>
            </a:r>
            <a:r>
              <a:rPr lang="en-US" sz="1050" dirty="0" smtClean="0"/>
              <a:t>32-43)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84938" y="1382712"/>
            <a:ext cx="15033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Win</a:t>
            </a:r>
          </a:p>
          <a:p>
            <a:pPr algn="ctr"/>
            <a:r>
              <a:rPr lang="en-US" sz="1200" dirty="0" smtClean="0"/>
              <a:t>(pgs.</a:t>
            </a:r>
            <a:r>
              <a:rPr lang="en-US" sz="1050" dirty="0" smtClean="0"/>
              <a:t>44-46)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881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67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Shepherd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Belinda Mitchell</dc:creator>
  <cp:lastModifiedBy>Belinda Mitchell</cp:lastModifiedBy>
  <cp:revision>3</cp:revision>
  <dcterms:created xsi:type="dcterms:W3CDTF">2013-04-15T17:29:12Z</dcterms:created>
  <dcterms:modified xsi:type="dcterms:W3CDTF">2013-04-17T18:22:36Z</dcterms:modified>
</cp:coreProperties>
</file>