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9A60D-7CA3-4D65-8358-43587661AD78}" type="datetimeFigureOut">
              <a:rPr lang="en-US" smtClean="0"/>
              <a:t>7/16/19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C2811-4766-4AC6-B000-93BC3E4B7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8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Pre-assess-Turn</a:t>
            </a:r>
            <a:r>
              <a:rPr lang="en-US" baseline="0" dirty="0"/>
              <a:t> to your neighbor and identify one thing you know about anxiety in children, caterpillars, taking care of aging parents, cue do review etc. </a:t>
            </a:r>
          </a:p>
          <a:p>
            <a:r>
              <a:rPr lang="en-US" baseline="0" dirty="0"/>
              <a:t>Show me 1-5 fingers how confident you are in  knowing about….</a:t>
            </a:r>
          </a:p>
          <a:p>
            <a:r>
              <a:rPr lang="en-US" baseline="0" dirty="0"/>
              <a:t>Draw an illustration to represent your understanding of …..</a:t>
            </a:r>
          </a:p>
          <a:p>
            <a:r>
              <a:rPr lang="en-US" baseline="0" dirty="0"/>
              <a:t>4 corners…..</a:t>
            </a:r>
          </a:p>
          <a:p>
            <a:r>
              <a:rPr lang="en-US" baseline="0" dirty="0"/>
              <a:t>Model-Bring a picture or 3D model of what you will discuss, ask someone to act out, use a drawing on the board</a:t>
            </a:r>
          </a:p>
          <a:p>
            <a:r>
              <a:rPr lang="en-US" baseline="0" dirty="0"/>
              <a:t>KWL chart</a:t>
            </a:r>
          </a:p>
          <a:p>
            <a:r>
              <a:rPr lang="en-US" baseline="0" dirty="0"/>
              <a:t>Note-taking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C2811-4766-4AC6-B000-93BC3E4B73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7/16/19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7/16/19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l-YYqjhVi4&amp;feature=player_embedd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Cue Do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Patty Kohler-Evans, Morgan Bullard, </a:t>
            </a:r>
            <a:r>
              <a:rPr lang="en-US" dirty="0" err="1"/>
              <a:t>Chayla</a:t>
            </a:r>
            <a:r>
              <a:rPr lang="en-US" dirty="0"/>
              <a:t> Rutledge</a:t>
            </a:r>
          </a:p>
        </p:txBody>
      </p:sp>
    </p:spTree>
    <p:extLst>
      <p:ext uri="{BB962C8B-B14F-4D97-AF65-F5344CB8AC3E}">
        <p14:creationId xmlns:p14="http://schemas.microsoft.com/office/powerpoint/2010/main" val="404452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understanding of the content</a:t>
            </a:r>
          </a:p>
          <a:p>
            <a:r>
              <a:rPr lang="en-US" dirty="0"/>
              <a:t>Ask questions about how processes used helped them learn</a:t>
            </a:r>
          </a:p>
          <a:p>
            <a:r>
              <a:rPr lang="en-US" dirty="0"/>
              <a:t>Get feedback regarding unresolved concerns, areas of misunderstanding</a:t>
            </a:r>
          </a:p>
          <a:p>
            <a:r>
              <a:rPr lang="en-US" dirty="0"/>
              <a:t>Examples of ideas to wrap up class:</a:t>
            </a:r>
          </a:p>
          <a:p>
            <a:pPr lvl="1"/>
            <a:r>
              <a:rPr lang="en-US" dirty="0"/>
              <a:t>Ticket out</a:t>
            </a:r>
          </a:p>
          <a:p>
            <a:pPr lvl="1"/>
            <a:r>
              <a:rPr lang="en-US" dirty="0"/>
              <a:t>Write the big idea and a question</a:t>
            </a:r>
          </a:p>
          <a:p>
            <a:pPr lvl="1"/>
            <a:r>
              <a:rPr lang="en-US" dirty="0"/>
              <a:t>Complete discovery card</a:t>
            </a:r>
          </a:p>
          <a:p>
            <a:pPr lvl="1"/>
            <a:r>
              <a:rPr lang="en-US" dirty="0"/>
              <a:t>Work in small group to develop summary statement</a:t>
            </a:r>
          </a:p>
          <a:p>
            <a:pPr lvl="1"/>
            <a:r>
              <a:rPr lang="en-US" dirty="0"/>
              <a:t>Use group response to indicate level of comfort</a:t>
            </a:r>
          </a:p>
          <a:p>
            <a:pPr lvl="1"/>
            <a:r>
              <a:rPr lang="en-US" dirty="0"/>
              <a:t>Complete “L” section of KWL chart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Time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99" y="2247900"/>
            <a:ext cx="4202697" cy="3194050"/>
          </a:xfrm>
        </p:spPr>
      </p:pic>
    </p:spTree>
    <p:extLst>
      <p:ext uri="{BB962C8B-B14F-4D97-AF65-F5344CB8AC3E}">
        <p14:creationId xmlns:p14="http://schemas.microsoft.com/office/powerpoint/2010/main" val="313220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524" y="1597025"/>
            <a:ext cx="4575175" cy="4575175"/>
          </a:xfrm>
        </p:spPr>
      </p:pic>
    </p:spTree>
    <p:extLst>
      <p:ext uri="{BB962C8B-B14F-4D97-AF65-F5344CB8AC3E}">
        <p14:creationId xmlns:p14="http://schemas.microsoft.com/office/powerpoint/2010/main" val="3129224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for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Purpose of Study</a:t>
            </a:r>
          </a:p>
          <a:p>
            <a:r>
              <a:rPr lang="en-US" dirty="0"/>
              <a:t>Sequence 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Cue-Do-Review Model</a:t>
            </a:r>
          </a:p>
          <a:p>
            <a:r>
              <a:rPr lang="en-US" dirty="0"/>
              <a:t>Processing Time </a:t>
            </a:r>
          </a:p>
          <a:p>
            <a:r>
              <a:rPr lang="en-US" dirty="0"/>
              <a:t>Questions/Thoughts/Comments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8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 Examine effects of Cue Do Review sequence on teaching assistant and student perceptions of learning</a:t>
            </a:r>
          </a:p>
          <a:p>
            <a:r>
              <a:rPr lang="en-US" dirty="0"/>
              <a:t>Process: </a:t>
            </a:r>
          </a:p>
          <a:p>
            <a:pPr lvl="1"/>
            <a:r>
              <a:rPr lang="en-US" dirty="0"/>
              <a:t>TAs complete survey</a:t>
            </a:r>
          </a:p>
          <a:p>
            <a:pPr lvl="1"/>
            <a:r>
              <a:rPr lang="en-US" dirty="0"/>
              <a:t>Students complete survey</a:t>
            </a:r>
          </a:p>
          <a:p>
            <a:pPr lvl="1"/>
            <a:r>
              <a:rPr lang="en-US" dirty="0"/>
              <a:t>TAs participate in short professional development session </a:t>
            </a:r>
          </a:p>
          <a:p>
            <a:pPr lvl="1"/>
            <a:r>
              <a:rPr lang="en-US" dirty="0"/>
              <a:t>TAs implement Cue Do Review sequence</a:t>
            </a:r>
          </a:p>
          <a:p>
            <a:pPr lvl="2"/>
            <a:r>
              <a:rPr lang="en-US" dirty="0"/>
              <a:t>TAs are provided a fidelity checklist</a:t>
            </a:r>
          </a:p>
          <a:p>
            <a:pPr lvl="1"/>
            <a:r>
              <a:rPr lang="en-US" dirty="0"/>
              <a:t>Both TAs and students complete a final survey</a:t>
            </a:r>
          </a:p>
          <a:p>
            <a:pPr lvl="2"/>
            <a:r>
              <a:rPr lang="en-US" dirty="0"/>
              <a:t>ALL responses are anonymous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5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 Do </a:t>
            </a:r>
            <a:r>
              <a:rPr lang="en-US"/>
              <a:t>Review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buFont typeface="Wingdings 3" charset="2"/>
              <a:buChar char="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Cue</a:t>
            </a:r>
          </a:p>
          <a:p>
            <a:pPr lvl="1">
              <a:lnSpc>
                <a:spcPct val="13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>
                <a:solidFill>
                  <a:srgbClr val="201535"/>
                </a:solidFill>
              </a:rPr>
              <a:t>Provide students with what routine/process will be used.</a:t>
            </a:r>
          </a:p>
          <a:p>
            <a:pPr lvl="1">
              <a:lnSpc>
                <a:spcPct val="13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buFont typeface="Wingdings 3" charset="2"/>
              <a:buChar char="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</a:p>
          <a:p>
            <a:pPr lvl="1">
              <a:lnSpc>
                <a:spcPct val="13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>
                <a:solidFill>
                  <a:srgbClr val="201535"/>
                </a:solidFill>
              </a:rPr>
              <a:t>The routine/process.</a:t>
            </a:r>
          </a:p>
          <a:p>
            <a:pPr lvl="1">
              <a:lnSpc>
                <a:spcPct val="13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endParaRPr lang="en-US" altLang="en-US" sz="1000" dirty="0">
              <a:solidFill>
                <a:srgbClr val="201535"/>
              </a:solidFill>
            </a:endParaRPr>
          </a:p>
          <a:p>
            <a:pPr>
              <a:lnSpc>
                <a:spcPct val="130000"/>
              </a:lnSpc>
              <a:buFont typeface="Wingdings 3" charset="2"/>
              <a:buChar char=""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</a:t>
            </a:r>
          </a:p>
          <a:p>
            <a:pPr lvl="1">
              <a:lnSpc>
                <a:spcPct val="130000"/>
              </a:lnSpc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sz="2400" dirty="0">
                <a:solidFill>
                  <a:srgbClr val="201535"/>
                </a:solidFill>
              </a:rPr>
              <a:t>The information and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7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Student Perceptions Before and After Cue-Do-Review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significance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well the student believed they would retain the material taught in class that day</a:t>
            </a:r>
          </a:p>
          <a:p>
            <a:r>
              <a:rPr lang="en-US" dirty="0"/>
              <a:t>Significant Differences Before and After Implementation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perceptions of their understanding of the class material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Students’ perceptions of degree to which the instructor helped the student understand the processes and expectations of the classroom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to which the instructor helped the students understand the content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perceived effectiveness of the instructors teaching methods</a:t>
            </a:r>
          </a:p>
        </p:txBody>
      </p:sp>
    </p:spTree>
    <p:extLst>
      <p:ext uri="{BB962C8B-B14F-4D97-AF65-F5344CB8AC3E}">
        <p14:creationId xmlns:p14="http://schemas.microsoft.com/office/powerpoint/2010/main" val="157039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of Teaching Assistant Perceptions Before and After Cue-Do-Review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significance </a:t>
            </a:r>
          </a:p>
          <a:p>
            <a:pPr lvl="1"/>
            <a:r>
              <a:rPr lang="en-US" dirty="0"/>
              <a:t>Teaching assistant perceptions in the students’ ability to retain the information presented</a:t>
            </a:r>
          </a:p>
          <a:p>
            <a:pPr lvl="1"/>
            <a:r>
              <a:rPr lang="en-US" dirty="0"/>
              <a:t>Teaching assistants’ perceptions of degree to which the students understood the materials presented in class</a:t>
            </a:r>
          </a:p>
          <a:p>
            <a:pPr lvl="1"/>
            <a:r>
              <a:rPr lang="en-US" dirty="0"/>
              <a:t>The teaching assistants’ perceptions of how helpful the course was for advancing students’ subject matter</a:t>
            </a:r>
          </a:p>
          <a:p>
            <a:pPr lvl="1"/>
            <a:r>
              <a:rPr lang="en-US" dirty="0"/>
              <a:t>The teaching assistants’ perceptions of the degree to which the students understood the class expectations</a:t>
            </a:r>
          </a:p>
          <a:p>
            <a:pPr lvl="1"/>
            <a:r>
              <a:rPr lang="en-US" dirty="0"/>
              <a:t>The teaching assistants’ perceptions of the degree to which the teacher helped the students understand the content</a:t>
            </a:r>
          </a:p>
          <a:p>
            <a:pPr lvl="1"/>
            <a:r>
              <a:rPr lang="en-US" dirty="0"/>
              <a:t>The teaching assistants’ perceptions of how effective they believed their teaching methods </a:t>
            </a:r>
          </a:p>
        </p:txBody>
      </p:sp>
    </p:spTree>
    <p:extLst>
      <p:ext uri="{BB962C8B-B14F-4D97-AF65-F5344CB8AC3E}">
        <p14:creationId xmlns:p14="http://schemas.microsoft.com/office/powerpoint/2010/main" val="271362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Student Perceptions of Learning</a:t>
            </a:r>
          </a:p>
          <a:p>
            <a:r>
              <a:rPr lang="en-US" dirty="0"/>
              <a:t>Did not increase teaching assistant perceptions; however, teaching assistants may not have realized the overall impact that Cue-Do-Review was having </a:t>
            </a:r>
          </a:p>
          <a:p>
            <a:r>
              <a:rPr lang="en-US" dirty="0"/>
              <a:t>Future Directions</a:t>
            </a:r>
          </a:p>
          <a:p>
            <a:pPr lvl="1"/>
            <a:r>
              <a:rPr lang="en-US" dirty="0"/>
              <a:t>Do this study with a larger sample size </a:t>
            </a:r>
          </a:p>
          <a:p>
            <a:pPr lvl="1"/>
            <a:r>
              <a:rPr lang="en-US" dirty="0"/>
              <a:t>Do this study with experienced classroom teachers </a:t>
            </a:r>
            <a:r>
              <a:rPr lang="en-US"/>
              <a:t>across disciplines</a:t>
            </a:r>
          </a:p>
        </p:txBody>
      </p:sp>
    </p:spTree>
    <p:extLst>
      <p:ext uri="{BB962C8B-B14F-4D97-AF65-F5344CB8AC3E}">
        <p14:creationId xmlns:p14="http://schemas.microsoft.com/office/powerpoint/2010/main" val="343756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Name the process you will be using </a:t>
            </a:r>
          </a:p>
          <a:p>
            <a:r>
              <a:rPr lang="en-US" dirty="0"/>
              <a:t>Identify what is about to be learned</a:t>
            </a:r>
          </a:p>
          <a:p>
            <a:r>
              <a:rPr lang="en-US" dirty="0"/>
              <a:t>Connect current learning to previously learned information</a:t>
            </a:r>
          </a:p>
          <a:p>
            <a:r>
              <a:rPr lang="en-US" dirty="0"/>
              <a:t>Explain how the process(</a:t>
            </a:r>
            <a:r>
              <a:rPr lang="en-US" dirty="0" err="1"/>
              <a:t>es</a:t>
            </a:r>
            <a:r>
              <a:rPr lang="en-US" dirty="0"/>
              <a:t>) will enhance learning</a:t>
            </a:r>
          </a:p>
          <a:p>
            <a:r>
              <a:rPr lang="en-US" dirty="0"/>
              <a:t>Specify what students need to do to participate in class</a:t>
            </a:r>
          </a:p>
          <a:p>
            <a:r>
              <a:rPr lang="en-US" dirty="0"/>
              <a:t>Engage students in discussion</a:t>
            </a:r>
          </a:p>
          <a:p>
            <a:r>
              <a:rPr lang="en-US" dirty="0"/>
              <a:t>Examples of ideas to introduce class:</a:t>
            </a:r>
          </a:p>
          <a:p>
            <a:pPr lvl="1"/>
            <a:r>
              <a:rPr lang="en-US" dirty="0"/>
              <a:t>Pre-assessment</a:t>
            </a:r>
          </a:p>
          <a:p>
            <a:pPr lvl="1"/>
            <a:r>
              <a:rPr lang="en-US" dirty="0"/>
              <a:t>Video to generate interest: </a:t>
            </a:r>
            <a:r>
              <a:rPr lang="en-US" dirty="0">
                <a:hlinkClick r:id="rId3"/>
              </a:rPr>
              <a:t>https://www.youtube.com/watch?v=9l-YYqjhVi4&amp;feature=player_embedded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Model</a:t>
            </a:r>
          </a:p>
          <a:p>
            <a:pPr lvl="1"/>
            <a:r>
              <a:rPr lang="en-US" dirty="0"/>
              <a:t>KWL chart</a:t>
            </a:r>
          </a:p>
          <a:p>
            <a:pPr lvl="1"/>
            <a:r>
              <a:rPr lang="en-US" dirty="0"/>
              <a:t>Pose question to think about throughout lesson</a:t>
            </a:r>
          </a:p>
          <a:p>
            <a:pPr lvl="1"/>
            <a:r>
              <a:rPr lang="en-US" dirty="0"/>
              <a:t>411 Activity (4 things you know, 1 question you have, 1 thing you are unsure of)</a:t>
            </a:r>
          </a:p>
        </p:txBody>
      </p:sp>
    </p:spTree>
    <p:extLst>
      <p:ext uri="{BB962C8B-B14F-4D97-AF65-F5344CB8AC3E}">
        <p14:creationId xmlns:p14="http://schemas.microsoft.com/office/powerpoint/2010/main" val="176633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the content using the processes you named in </a:t>
            </a:r>
            <a:r>
              <a:rPr lang="en-US" b="1" dirty="0"/>
              <a:t>Cue</a:t>
            </a:r>
          </a:p>
          <a:p>
            <a:r>
              <a:rPr lang="en-US" dirty="0"/>
              <a:t>The </a:t>
            </a:r>
            <a:r>
              <a:rPr lang="en-US" b="1" dirty="0"/>
              <a:t>Do</a:t>
            </a:r>
            <a:r>
              <a:rPr lang="en-US" dirty="0"/>
              <a:t> part of the lesson is the part that gets most of your attention</a:t>
            </a:r>
          </a:p>
          <a:p>
            <a:r>
              <a:rPr lang="en-US" b="1" dirty="0"/>
              <a:t>Do</a:t>
            </a:r>
            <a:r>
              <a:rPr lang="en-US" dirty="0"/>
              <a:t> includes activities, lectures, labs, discussions, group work etc. </a:t>
            </a:r>
          </a:p>
        </p:txBody>
      </p:sp>
    </p:spTree>
    <p:extLst>
      <p:ext uri="{BB962C8B-B14F-4D97-AF65-F5344CB8AC3E}">
        <p14:creationId xmlns:p14="http://schemas.microsoft.com/office/powerpoint/2010/main" val="4167393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135</TotalTime>
  <Words>652</Words>
  <Application>Microsoft Macintosh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Bookman Old Style</vt:lpstr>
      <vt:lpstr>Calibri</vt:lpstr>
      <vt:lpstr>Century Gothic</vt:lpstr>
      <vt:lpstr>Times New Roman</vt:lpstr>
      <vt:lpstr>Wingdings</vt:lpstr>
      <vt:lpstr>Wingdings 3</vt:lpstr>
      <vt:lpstr>Wood Type</vt:lpstr>
      <vt:lpstr>Cue Do Review</vt:lpstr>
      <vt:lpstr>Content for Presentation</vt:lpstr>
      <vt:lpstr>Purpose of Study</vt:lpstr>
      <vt:lpstr>Cue Do Review Sequence</vt:lpstr>
      <vt:lpstr>Results of Student Perceptions Before and After Cue-Do-Review</vt:lpstr>
      <vt:lpstr>Results of Teaching Assistant Perceptions Before and After Cue-Do-Review</vt:lpstr>
      <vt:lpstr>Overall Conclusions </vt:lpstr>
      <vt:lpstr>Cue</vt:lpstr>
      <vt:lpstr>Do</vt:lpstr>
      <vt:lpstr>Review</vt:lpstr>
      <vt:lpstr>Processing Time</vt:lpstr>
      <vt:lpstr>Wrap-Up and Questions</vt:lpstr>
    </vt:vector>
  </TitlesOfParts>
  <Company>University of Central Arkansas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 Do Review</dc:title>
  <dc:creator>Patricia Kohler-Evans</dc:creator>
  <cp:lastModifiedBy>Blanchard Keith Ben-Hanania Lenz</cp:lastModifiedBy>
  <cp:revision>17</cp:revision>
  <dcterms:created xsi:type="dcterms:W3CDTF">2018-02-09T22:00:38Z</dcterms:created>
  <dcterms:modified xsi:type="dcterms:W3CDTF">2019-07-16T15:14:56Z</dcterms:modified>
</cp:coreProperties>
</file>