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BA65A-CBEB-49AF-BD94-D75A26BA7D1E}" type="datetimeFigureOut">
              <a:rPr lang="en-US" smtClean="0"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F42CF-EFAE-413F-83A1-33CE0D7AE8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5800" y="304800"/>
            <a:ext cx="7867650" cy="5919788"/>
            <a:chOff x="400" y="162"/>
            <a:chExt cx="4956" cy="3729"/>
          </a:xfrm>
        </p:grpSpPr>
        <p:sp>
          <p:nvSpPr>
            <p:cNvPr id="7177" name="Rectangle 3"/>
            <p:cNvSpPr>
              <a:spLocks noChangeArrowheads="1"/>
            </p:cNvSpPr>
            <p:nvPr/>
          </p:nvSpPr>
          <p:spPr bwMode="auto">
            <a:xfrm>
              <a:off x="400" y="549"/>
              <a:ext cx="4941" cy="334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Line 4"/>
            <p:cNvSpPr>
              <a:spLocks noChangeShapeType="1"/>
            </p:cNvSpPr>
            <p:nvPr/>
          </p:nvSpPr>
          <p:spPr bwMode="auto">
            <a:xfrm flipH="1">
              <a:off x="400" y="1545"/>
              <a:ext cx="30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Line 5"/>
            <p:cNvSpPr>
              <a:spLocks noChangeShapeType="1"/>
            </p:cNvSpPr>
            <p:nvPr/>
          </p:nvSpPr>
          <p:spPr bwMode="auto">
            <a:xfrm>
              <a:off x="3490" y="557"/>
              <a:ext cx="0" cy="33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Rectangle 6"/>
            <p:cNvSpPr>
              <a:spLocks noChangeArrowheads="1"/>
            </p:cNvSpPr>
            <p:nvPr/>
          </p:nvSpPr>
          <p:spPr bwMode="auto">
            <a:xfrm>
              <a:off x="404" y="354"/>
              <a:ext cx="1480" cy="1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Line 7"/>
            <p:cNvSpPr>
              <a:spLocks noChangeShapeType="1"/>
            </p:cNvSpPr>
            <p:nvPr/>
          </p:nvSpPr>
          <p:spPr bwMode="auto">
            <a:xfrm>
              <a:off x="404" y="340"/>
              <a:ext cx="14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Text Box 8"/>
            <p:cNvSpPr txBox="1">
              <a:spLocks noChangeArrowheads="1"/>
            </p:cNvSpPr>
            <p:nvPr/>
          </p:nvSpPr>
          <p:spPr bwMode="auto">
            <a:xfrm>
              <a:off x="406" y="190"/>
              <a:ext cx="44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/>
                <a:t>Teacher(s):</a:t>
              </a:r>
            </a:p>
          </p:txBody>
        </p:sp>
        <p:sp>
          <p:nvSpPr>
            <p:cNvPr id="7183" name="Text Box 9"/>
            <p:cNvSpPr txBox="1">
              <a:spLocks noChangeArrowheads="1"/>
            </p:cNvSpPr>
            <p:nvPr/>
          </p:nvSpPr>
          <p:spPr bwMode="auto">
            <a:xfrm>
              <a:off x="406" y="342"/>
              <a:ext cx="28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/>
                <a:t>Time:</a:t>
              </a:r>
            </a:p>
          </p:txBody>
        </p:sp>
        <p:sp>
          <p:nvSpPr>
            <p:cNvPr id="7184" name="Text Box 10"/>
            <p:cNvSpPr txBox="1">
              <a:spLocks noChangeArrowheads="1"/>
            </p:cNvSpPr>
            <p:nvPr/>
          </p:nvSpPr>
          <p:spPr bwMode="auto">
            <a:xfrm>
              <a:off x="1846" y="162"/>
              <a:ext cx="2087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1600" b="1"/>
                <a:t>The</a:t>
              </a:r>
              <a:endParaRPr lang="en-US" sz="2800" b="1"/>
            </a:p>
            <a:p>
              <a:pPr>
                <a:lnSpc>
                  <a:spcPct val="70000"/>
                </a:lnSpc>
              </a:pPr>
              <a:r>
                <a:rPr lang="en-US" sz="3200" b="1"/>
                <a:t>Course Organizer</a:t>
              </a:r>
              <a:endParaRPr lang="en-US" sz="2800" b="1"/>
            </a:p>
          </p:txBody>
        </p:sp>
        <p:sp>
          <p:nvSpPr>
            <p:cNvPr id="7185" name="Rectangle 11"/>
            <p:cNvSpPr>
              <a:spLocks noChangeArrowheads="1"/>
            </p:cNvSpPr>
            <p:nvPr/>
          </p:nvSpPr>
          <p:spPr bwMode="auto">
            <a:xfrm>
              <a:off x="3876" y="184"/>
              <a:ext cx="1480" cy="3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Line 12"/>
            <p:cNvSpPr>
              <a:spLocks noChangeShapeType="1"/>
            </p:cNvSpPr>
            <p:nvPr/>
          </p:nvSpPr>
          <p:spPr bwMode="auto">
            <a:xfrm>
              <a:off x="3876" y="344"/>
              <a:ext cx="14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Text Box 13"/>
            <p:cNvSpPr txBox="1">
              <a:spLocks noChangeArrowheads="1"/>
            </p:cNvSpPr>
            <p:nvPr/>
          </p:nvSpPr>
          <p:spPr bwMode="auto">
            <a:xfrm>
              <a:off x="3874" y="190"/>
              <a:ext cx="356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/>
                <a:t>Student:</a:t>
              </a:r>
            </a:p>
          </p:txBody>
        </p:sp>
        <p:sp>
          <p:nvSpPr>
            <p:cNvPr id="7188" name="Text Box 14"/>
            <p:cNvSpPr txBox="1">
              <a:spLocks noChangeArrowheads="1"/>
            </p:cNvSpPr>
            <p:nvPr/>
          </p:nvSpPr>
          <p:spPr bwMode="auto">
            <a:xfrm>
              <a:off x="3874" y="342"/>
              <a:ext cx="52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/>
                <a:t>Course Dates:</a:t>
              </a:r>
            </a:p>
          </p:txBody>
        </p:sp>
        <p:sp>
          <p:nvSpPr>
            <p:cNvPr id="7189" name="Rectangle 15"/>
            <p:cNvSpPr>
              <a:spLocks noChangeArrowheads="1"/>
            </p:cNvSpPr>
            <p:nvPr/>
          </p:nvSpPr>
          <p:spPr bwMode="auto">
            <a:xfrm>
              <a:off x="3532" y="596"/>
              <a:ext cx="176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Oval 16"/>
            <p:cNvSpPr>
              <a:spLocks noChangeArrowheads="1"/>
            </p:cNvSpPr>
            <p:nvPr/>
          </p:nvSpPr>
          <p:spPr bwMode="auto">
            <a:xfrm>
              <a:off x="3764" y="620"/>
              <a:ext cx="104" cy="1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Text Box 17"/>
            <p:cNvSpPr txBox="1">
              <a:spLocks noChangeArrowheads="1"/>
            </p:cNvSpPr>
            <p:nvPr/>
          </p:nvSpPr>
          <p:spPr bwMode="auto">
            <a:xfrm>
              <a:off x="610" y="611"/>
              <a:ext cx="77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This Course:</a:t>
              </a:r>
            </a:p>
          </p:txBody>
        </p:sp>
        <p:sp>
          <p:nvSpPr>
            <p:cNvPr id="7192" name="Oval 18"/>
            <p:cNvSpPr>
              <a:spLocks noChangeArrowheads="1"/>
            </p:cNvSpPr>
            <p:nvPr/>
          </p:nvSpPr>
          <p:spPr bwMode="auto">
            <a:xfrm>
              <a:off x="508" y="660"/>
              <a:ext cx="104" cy="1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Oval 19"/>
            <p:cNvSpPr>
              <a:spLocks noChangeArrowheads="1"/>
            </p:cNvSpPr>
            <p:nvPr/>
          </p:nvSpPr>
          <p:spPr bwMode="auto">
            <a:xfrm>
              <a:off x="1144" y="1604"/>
              <a:ext cx="104" cy="1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Text Box 20"/>
            <p:cNvSpPr txBox="1">
              <a:spLocks noChangeArrowheads="1"/>
            </p:cNvSpPr>
            <p:nvPr/>
          </p:nvSpPr>
          <p:spPr bwMode="auto">
            <a:xfrm>
              <a:off x="1246" y="1562"/>
              <a:ext cx="10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Course Questions:</a:t>
              </a:r>
            </a:p>
          </p:txBody>
        </p:sp>
        <p:sp>
          <p:nvSpPr>
            <p:cNvPr id="7195" name="AutoShape 21"/>
            <p:cNvSpPr>
              <a:spLocks noChangeArrowheads="1"/>
            </p:cNvSpPr>
            <p:nvPr/>
          </p:nvSpPr>
          <p:spPr bwMode="auto">
            <a:xfrm>
              <a:off x="572" y="1032"/>
              <a:ext cx="2736" cy="400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AutoShape 22"/>
            <p:cNvSpPr>
              <a:spLocks noChangeArrowheads="1"/>
            </p:cNvSpPr>
            <p:nvPr/>
          </p:nvSpPr>
          <p:spPr bwMode="auto">
            <a:xfrm>
              <a:off x="516" y="1128"/>
              <a:ext cx="320" cy="21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Text Box 23"/>
            <p:cNvSpPr txBox="1">
              <a:spLocks noChangeArrowheads="1"/>
            </p:cNvSpPr>
            <p:nvPr/>
          </p:nvSpPr>
          <p:spPr bwMode="auto">
            <a:xfrm>
              <a:off x="529" y="1111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/>
                <a:t>is</a:t>
              </a:r>
            </a:p>
            <a:p>
              <a:pPr algn="ctr"/>
              <a:r>
                <a:rPr lang="en-US" sz="1000"/>
                <a:t>about</a:t>
              </a:r>
            </a:p>
          </p:txBody>
        </p:sp>
      </p:grpSp>
      <p:sp>
        <p:nvSpPr>
          <p:cNvPr id="7171" name="TextBox 25"/>
          <p:cNvSpPr txBox="1">
            <a:spLocks noChangeArrowheads="1"/>
          </p:cNvSpPr>
          <p:nvPr/>
        </p:nvSpPr>
        <p:spPr bwMode="auto">
          <a:xfrm>
            <a:off x="6400800" y="9144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Course Schedule</a:t>
            </a:r>
          </a:p>
        </p:txBody>
      </p:sp>
      <p:sp>
        <p:nvSpPr>
          <p:cNvPr id="7172" name="TextBox 26"/>
          <p:cNvSpPr txBox="1">
            <a:spLocks noChangeArrowheads="1"/>
          </p:cNvSpPr>
          <p:nvPr/>
        </p:nvSpPr>
        <p:spPr bwMode="auto">
          <a:xfrm>
            <a:off x="5791200" y="1295400"/>
            <a:ext cx="25908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600"/>
              <a:t>Day One: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KUCRL Research/SIM Overview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Adolescent Literacy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The Framing Routine</a:t>
            </a:r>
          </a:p>
          <a:p>
            <a:pPr marL="342900" indent="-342900"/>
            <a:r>
              <a:rPr lang="en-US" sz="1600"/>
              <a:t>Day Two: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Content Lit Continuum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The Big 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Change &amp; Systems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Building Capacity/SIM as a connector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Question Exploration Routine</a:t>
            </a:r>
          </a:p>
          <a:p>
            <a:pPr marL="342900" indent="-342900"/>
            <a:r>
              <a:rPr lang="en-US" sz="1600"/>
              <a:t>Day Three: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Instructional Leadership &amp; Administrative Leverage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SMARTER Planning &amp;Leadership Plan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/>
              <a:t>Optional afternoon w/ teachers in Content  Enhancement Course</a:t>
            </a:r>
          </a:p>
        </p:txBody>
      </p:sp>
      <p:sp>
        <p:nvSpPr>
          <p:cNvPr id="7173" name="TextBox 27"/>
          <p:cNvSpPr txBox="1">
            <a:spLocks noChangeArrowheads="1"/>
          </p:cNvSpPr>
          <p:nvPr/>
        </p:nvSpPr>
        <p:spPr bwMode="auto">
          <a:xfrm>
            <a:off x="990600" y="2819400"/>
            <a:ext cx="4495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Garamond" pitchFamily="18" charset="0"/>
              <a:buAutoNum type="arabicPeriod"/>
            </a:pPr>
            <a:r>
              <a:rPr lang="en-US"/>
              <a:t>How/Why….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en-US"/>
          </a:p>
          <a:p>
            <a:pPr marL="342900" indent="-342900">
              <a:buFont typeface="Garamond" pitchFamily="18" charset="0"/>
              <a:buAutoNum type="arabicPeriod"/>
            </a:pPr>
            <a:r>
              <a:rPr lang="en-US"/>
              <a:t>How/Why…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en-US"/>
          </a:p>
          <a:p>
            <a:pPr marL="342900" indent="-342900">
              <a:buFont typeface="Garamond" pitchFamily="18" charset="0"/>
              <a:buAutoNum type="arabicPeriod"/>
            </a:pPr>
            <a:r>
              <a:rPr lang="en-US"/>
              <a:t>How/Why…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en-US"/>
          </a:p>
          <a:p>
            <a:pPr marL="342900" indent="-342900">
              <a:buFont typeface="Garamond" pitchFamily="18" charset="0"/>
              <a:buAutoNum type="arabicPeriod"/>
            </a:pPr>
            <a:r>
              <a:rPr lang="en-US"/>
              <a:t>How/Why…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en-US"/>
          </a:p>
          <a:p>
            <a:pPr marL="342900" indent="-342900">
              <a:buFont typeface="Garamond" pitchFamily="18" charset="0"/>
              <a:buAutoNum type="arabicPeriod"/>
            </a:pPr>
            <a:r>
              <a:rPr lang="en-US"/>
              <a:t>How/Why…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en-US"/>
          </a:p>
          <a:p>
            <a:pPr marL="342900" indent="-342900">
              <a:buFont typeface="Garamond" pitchFamily="18" charset="0"/>
              <a:buAutoNum type="arabicPeriod"/>
            </a:pPr>
            <a:r>
              <a:rPr lang="en-US"/>
              <a:t>How/Why…</a:t>
            </a:r>
          </a:p>
        </p:txBody>
      </p:sp>
      <p:sp>
        <p:nvSpPr>
          <p:cNvPr id="7174" name="TextBox 28"/>
          <p:cNvSpPr txBox="1">
            <a:spLocks noChangeArrowheads="1"/>
          </p:cNvSpPr>
          <p:nvPr/>
        </p:nvSpPr>
        <p:spPr bwMode="auto">
          <a:xfrm>
            <a:off x="2362200" y="1066800"/>
            <a:ext cx="304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SIM for Administrators</a:t>
            </a:r>
          </a:p>
        </p:txBody>
      </p:sp>
      <p:sp>
        <p:nvSpPr>
          <p:cNvPr id="7175" name="TextBox 29"/>
          <p:cNvSpPr txBox="1">
            <a:spLocks noChangeArrowheads="1"/>
          </p:cNvSpPr>
          <p:nvPr/>
        </p:nvSpPr>
        <p:spPr bwMode="auto">
          <a:xfrm rot="10800000" flipV="1">
            <a:off x="1371600" y="2667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R. Davenport</a:t>
            </a:r>
          </a:p>
        </p:txBody>
      </p:sp>
      <p:sp>
        <p:nvSpPr>
          <p:cNvPr id="7176" name="Footer Placeholder 2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Garamond" pitchFamily="18" charset="0"/>
                <a:ea typeface="ＭＳ Ｐゴシック" pitchFamily="34" charset="-128"/>
              </a:rPr>
              <a:t>R. Davenport,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42938" y="287338"/>
            <a:ext cx="7848600" cy="4284662"/>
            <a:chOff x="405" y="181"/>
            <a:chExt cx="4944" cy="2727"/>
          </a:xfrm>
        </p:grpSpPr>
        <p:sp>
          <p:nvSpPr>
            <p:cNvPr id="8216" name="Line 3"/>
            <p:cNvSpPr>
              <a:spLocks noChangeShapeType="1"/>
            </p:cNvSpPr>
            <p:nvPr/>
          </p:nvSpPr>
          <p:spPr bwMode="auto">
            <a:xfrm>
              <a:off x="2835" y="41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Line 4"/>
            <p:cNvSpPr>
              <a:spLocks noChangeShapeType="1"/>
            </p:cNvSpPr>
            <p:nvPr/>
          </p:nvSpPr>
          <p:spPr bwMode="auto">
            <a:xfrm>
              <a:off x="2839" y="553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Line 5"/>
            <p:cNvSpPr>
              <a:spLocks noChangeShapeType="1"/>
            </p:cNvSpPr>
            <p:nvPr/>
          </p:nvSpPr>
          <p:spPr bwMode="auto">
            <a:xfrm>
              <a:off x="4851" y="521"/>
              <a:ext cx="0" cy="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Line 6"/>
            <p:cNvSpPr>
              <a:spLocks noChangeShapeType="1"/>
            </p:cNvSpPr>
            <p:nvPr/>
          </p:nvSpPr>
          <p:spPr bwMode="auto">
            <a:xfrm>
              <a:off x="907" y="521"/>
              <a:ext cx="0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Line 7"/>
            <p:cNvSpPr>
              <a:spLocks noChangeShapeType="1"/>
            </p:cNvSpPr>
            <p:nvPr/>
          </p:nvSpPr>
          <p:spPr bwMode="auto">
            <a:xfrm>
              <a:off x="2875" y="1621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AutoShape 8"/>
            <p:cNvSpPr>
              <a:spLocks noChangeArrowheads="1"/>
            </p:cNvSpPr>
            <p:nvPr/>
          </p:nvSpPr>
          <p:spPr bwMode="auto">
            <a:xfrm>
              <a:off x="1609" y="1730"/>
              <a:ext cx="2545" cy="949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Rectangle 9"/>
            <p:cNvSpPr>
              <a:spLocks noChangeArrowheads="1"/>
            </p:cNvSpPr>
            <p:nvPr/>
          </p:nvSpPr>
          <p:spPr bwMode="auto">
            <a:xfrm>
              <a:off x="4250" y="661"/>
              <a:ext cx="1099" cy="96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Rectangle 10"/>
            <p:cNvSpPr>
              <a:spLocks noChangeArrowheads="1"/>
            </p:cNvSpPr>
            <p:nvPr/>
          </p:nvSpPr>
          <p:spPr bwMode="auto">
            <a:xfrm>
              <a:off x="405" y="661"/>
              <a:ext cx="1088" cy="96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Rectangle 11"/>
            <p:cNvSpPr>
              <a:spLocks noChangeArrowheads="1"/>
            </p:cNvSpPr>
            <p:nvPr/>
          </p:nvSpPr>
          <p:spPr bwMode="auto">
            <a:xfrm>
              <a:off x="1621" y="181"/>
              <a:ext cx="2544" cy="28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Rectangle 12"/>
            <p:cNvSpPr>
              <a:spLocks noChangeArrowheads="1"/>
            </p:cNvSpPr>
            <p:nvPr/>
          </p:nvSpPr>
          <p:spPr bwMode="auto">
            <a:xfrm>
              <a:off x="1616" y="661"/>
              <a:ext cx="2533" cy="96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Rectangle 13"/>
            <p:cNvSpPr>
              <a:spLocks noChangeArrowheads="1"/>
            </p:cNvSpPr>
            <p:nvPr/>
          </p:nvSpPr>
          <p:spPr bwMode="auto">
            <a:xfrm>
              <a:off x="405" y="186"/>
              <a:ext cx="1088" cy="27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Rectangle 14"/>
            <p:cNvSpPr>
              <a:spLocks noChangeArrowheads="1"/>
            </p:cNvSpPr>
            <p:nvPr/>
          </p:nvSpPr>
          <p:spPr bwMode="auto">
            <a:xfrm>
              <a:off x="485" y="597"/>
              <a:ext cx="939" cy="2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Oval 15"/>
            <p:cNvSpPr>
              <a:spLocks noChangeArrowheads="1"/>
            </p:cNvSpPr>
            <p:nvPr/>
          </p:nvSpPr>
          <p:spPr bwMode="auto">
            <a:xfrm>
              <a:off x="525" y="624"/>
              <a:ext cx="104" cy="1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Text Box 16"/>
            <p:cNvSpPr txBox="1">
              <a:spLocks noChangeArrowheads="1"/>
            </p:cNvSpPr>
            <p:nvPr/>
          </p:nvSpPr>
          <p:spPr bwMode="auto">
            <a:xfrm>
              <a:off x="641" y="590"/>
              <a:ext cx="65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/>
                <a:t>Community</a:t>
              </a:r>
            </a:p>
            <a:p>
              <a:pPr algn="ctr">
                <a:lnSpc>
                  <a:spcPct val="80000"/>
                </a:lnSpc>
              </a:pPr>
              <a:r>
                <a:rPr lang="en-US" sz="1400"/>
                <a:t>Principles</a:t>
              </a:r>
            </a:p>
          </p:txBody>
        </p:sp>
        <p:sp>
          <p:nvSpPr>
            <p:cNvPr id="8230" name="Rectangle 17"/>
            <p:cNvSpPr>
              <a:spLocks noChangeArrowheads="1"/>
            </p:cNvSpPr>
            <p:nvPr/>
          </p:nvSpPr>
          <p:spPr bwMode="auto">
            <a:xfrm>
              <a:off x="1707" y="597"/>
              <a:ext cx="2352" cy="2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Oval 18"/>
            <p:cNvSpPr>
              <a:spLocks noChangeArrowheads="1"/>
            </p:cNvSpPr>
            <p:nvPr/>
          </p:nvSpPr>
          <p:spPr bwMode="auto">
            <a:xfrm>
              <a:off x="2337" y="651"/>
              <a:ext cx="104" cy="1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Text Box 19"/>
            <p:cNvSpPr txBox="1">
              <a:spLocks noChangeArrowheads="1"/>
            </p:cNvSpPr>
            <p:nvPr/>
          </p:nvSpPr>
          <p:spPr bwMode="auto">
            <a:xfrm>
              <a:off x="2421" y="626"/>
              <a:ext cx="975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/>
                <a:t>Learning Rituals</a:t>
              </a:r>
            </a:p>
          </p:txBody>
        </p:sp>
        <p:sp>
          <p:nvSpPr>
            <p:cNvPr id="8233" name="Text Box 20"/>
            <p:cNvSpPr txBox="1">
              <a:spLocks noChangeArrowheads="1"/>
            </p:cNvSpPr>
            <p:nvPr/>
          </p:nvSpPr>
          <p:spPr bwMode="auto">
            <a:xfrm>
              <a:off x="415" y="202"/>
              <a:ext cx="1060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/>
                <a:t>Course Map</a:t>
              </a:r>
            </a:p>
          </p:txBody>
        </p:sp>
        <p:sp>
          <p:nvSpPr>
            <p:cNvPr id="8234" name="Text Box 21"/>
            <p:cNvSpPr txBox="1">
              <a:spLocks noChangeArrowheads="1"/>
            </p:cNvSpPr>
            <p:nvPr/>
          </p:nvSpPr>
          <p:spPr bwMode="auto">
            <a:xfrm>
              <a:off x="1629" y="205"/>
              <a:ext cx="52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000"/>
                <a:t>This Course:</a:t>
              </a:r>
            </a:p>
          </p:txBody>
        </p:sp>
        <p:sp>
          <p:nvSpPr>
            <p:cNvPr id="8235" name="Text Box 22"/>
            <p:cNvSpPr txBox="1">
              <a:spLocks noChangeArrowheads="1"/>
            </p:cNvSpPr>
            <p:nvPr/>
          </p:nvSpPr>
          <p:spPr bwMode="auto">
            <a:xfrm>
              <a:off x="2649" y="450"/>
              <a:ext cx="38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000"/>
                <a:t>includes</a:t>
              </a:r>
            </a:p>
          </p:txBody>
        </p:sp>
        <p:sp>
          <p:nvSpPr>
            <p:cNvPr id="8236" name="Rectangle 23"/>
            <p:cNvSpPr>
              <a:spLocks noChangeArrowheads="1"/>
            </p:cNvSpPr>
            <p:nvPr/>
          </p:nvSpPr>
          <p:spPr bwMode="auto">
            <a:xfrm>
              <a:off x="4325" y="587"/>
              <a:ext cx="939" cy="2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Oval 24"/>
            <p:cNvSpPr>
              <a:spLocks noChangeArrowheads="1"/>
            </p:cNvSpPr>
            <p:nvPr/>
          </p:nvSpPr>
          <p:spPr bwMode="auto">
            <a:xfrm>
              <a:off x="4365" y="606"/>
              <a:ext cx="104" cy="1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Text Box 25"/>
            <p:cNvSpPr txBox="1">
              <a:spLocks noChangeArrowheads="1"/>
            </p:cNvSpPr>
            <p:nvPr/>
          </p:nvSpPr>
          <p:spPr bwMode="auto">
            <a:xfrm>
              <a:off x="4465" y="576"/>
              <a:ext cx="688" cy="27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/>
                <a:t>Performance</a:t>
              </a:r>
            </a:p>
            <a:p>
              <a:pPr algn="ctr">
                <a:lnSpc>
                  <a:spcPct val="80000"/>
                </a:lnSpc>
              </a:pPr>
              <a:r>
                <a:rPr lang="en-US" sz="1400"/>
                <a:t>Options</a:t>
              </a:r>
            </a:p>
          </p:txBody>
        </p:sp>
        <p:sp>
          <p:nvSpPr>
            <p:cNvPr id="8239" name="Rectangle 26"/>
            <p:cNvSpPr>
              <a:spLocks noChangeArrowheads="1"/>
            </p:cNvSpPr>
            <p:nvPr/>
          </p:nvSpPr>
          <p:spPr bwMode="auto">
            <a:xfrm>
              <a:off x="4245" y="181"/>
              <a:ext cx="1104" cy="28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0" name="Text Box 27"/>
            <p:cNvSpPr txBox="1">
              <a:spLocks noChangeArrowheads="1"/>
            </p:cNvSpPr>
            <p:nvPr/>
          </p:nvSpPr>
          <p:spPr bwMode="auto">
            <a:xfrm>
              <a:off x="4246" y="206"/>
              <a:ext cx="38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000"/>
                <a:t>Student:</a:t>
              </a:r>
            </a:p>
          </p:txBody>
        </p:sp>
        <p:sp>
          <p:nvSpPr>
            <p:cNvPr id="8241" name="AutoShape 28"/>
            <p:cNvSpPr>
              <a:spLocks noChangeArrowheads="1"/>
            </p:cNvSpPr>
            <p:nvPr/>
          </p:nvSpPr>
          <p:spPr bwMode="auto">
            <a:xfrm rot="5400000" flipH="1">
              <a:off x="1491" y="779"/>
              <a:ext cx="144" cy="125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AutoShape 29"/>
            <p:cNvSpPr>
              <a:spLocks noChangeArrowheads="1"/>
            </p:cNvSpPr>
            <p:nvPr/>
          </p:nvSpPr>
          <p:spPr bwMode="auto">
            <a:xfrm rot="5400000" flipH="1">
              <a:off x="1491" y="1030"/>
              <a:ext cx="144" cy="125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AutoShape 30"/>
            <p:cNvSpPr>
              <a:spLocks noChangeArrowheads="1"/>
            </p:cNvSpPr>
            <p:nvPr/>
          </p:nvSpPr>
          <p:spPr bwMode="auto">
            <a:xfrm rot="5400000" flipH="1">
              <a:off x="1491" y="1286"/>
              <a:ext cx="144" cy="125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Rectangle 31"/>
            <p:cNvSpPr>
              <a:spLocks noChangeArrowheads="1"/>
            </p:cNvSpPr>
            <p:nvPr/>
          </p:nvSpPr>
          <p:spPr bwMode="auto">
            <a:xfrm>
              <a:off x="2298" y="1680"/>
              <a:ext cx="1216" cy="16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Oval 32"/>
            <p:cNvSpPr>
              <a:spLocks noChangeArrowheads="1"/>
            </p:cNvSpPr>
            <p:nvPr/>
          </p:nvSpPr>
          <p:spPr bwMode="auto">
            <a:xfrm>
              <a:off x="2368" y="1704"/>
              <a:ext cx="104" cy="1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Text Box 33"/>
            <p:cNvSpPr txBox="1">
              <a:spLocks noChangeArrowheads="1"/>
            </p:cNvSpPr>
            <p:nvPr/>
          </p:nvSpPr>
          <p:spPr bwMode="auto">
            <a:xfrm>
              <a:off x="2481" y="1689"/>
              <a:ext cx="89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/>
                <a:t>Critical Concepts</a:t>
              </a:r>
            </a:p>
          </p:txBody>
        </p:sp>
        <p:sp>
          <p:nvSpPr>
            <p:cNvPr id="8247" name="AutoShape 34"/>
            <p:cNvSpPr>
              <a:spLocks noChangeArrowheads="1"/>
            </p:cNvSpPr>
            <p:nvPr/>
          </p:nvSpPr>
          <p:spPr bwMode="auto">
            <a:xfrm>
              <a:off x="2314" y="2600"/>
              <a:ext cx="1126" cy="27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248" name="Oval 35"/>
            <p:cNvSpPr>
              <a:spLocks noChangeArrowheads="1"/>
            </p:cNvSpPr>
            <p:nvPr/>
          </p:nvSpPr>
          <p:spPr bwMode="auto">
            <a:xfrm>
              <a:off x="2443" y="2648"/>
              <a:ext cx="104" cy="1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9" name="Text Box 36"/>
            <p:cNvSpPr txBox="1">
              <a:spLocks noChangeArrowheads="1"/>
            </p:cNvSpPr>
            <p:nvPr/>
          </p:nvSpPr>
          <p:spPr bwMode="auto">
            <a:xfrm>
              <a:off x="2544" y="2635"/>
              <a:ext cx="75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200"/>
                <a:t>Learned in these</a:t>
              </a:r>
              <a:endParaRPr lang="en-US" sz="1400"/>
            </a:p>
            <a:p>
              <a:pPr algn="ctr">
                <a:lnSpc>
                  <a:spcPct val="80000"/>
                </a:lnSpc>
              </a:pPr>
              <a:r>
                <a:rPr lang="en-US" sz="1600"/>
                <a:t>Units</a:t>
              </a:r>
            </a:p>
          </p:txBody>
        </p:sp>
        <p:sp>
          <p:nvSpPr>
            <p:cNvPr id="8250" name="Line 37"/>
            <p:cNvSpPr>
              <a:spLocks noChangeShapeType="1"/>
            </p:cNvSpPr>
            <p:nvPr/>
          </p:nvSpPr>
          <p:spPr bwMode="auto">
            <a:xfrm>
              <a:off x="3024" y="520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1" name="Line 38"/>
            <p:cNvSpPr>
              <a:spLocks noChangeShapeType="1"/>
            </p:cNvSpPr>
            <p:nvPr/>
          </p:nvSpPr>
          <p:spPr bwMode="auto">
            <a:xfrm>
              <a:off x="912" y="520"/>
              <a:ext cx="1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5" name="TextBox 38"/>
          <p:cNvSpPr txBox="1">
            <a:spLocks noChangeArrowheads="1"/>
          </p:cNvSpPr>
          <p:nvPr/>
        </p:nvSpPr>
        <p:spPr bwMode="auto">
          <a:xfrm>
            <a:off x="3429000" y="381000"/>
            <a:ext cx="289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SIM for Administrators</a:t>
            </a:r>
          </a:p>
        </p:txBody>
      </p:sp>
      <p:sp>
        <p:nvSpPr>
          <p:cNvPr id="8196" name="TextBox 39"/>
          <p:cNvSpPr txBox="1">
            <a:spLocks noChangeArrowheads="1"/>
          </p:cNvSpPr>
          <p:nvPr/>
        </p:nvSpPr>
        <p:spPr bwMode="auto">
          <a:xfrm>
            <a:off x="685800" y="137160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__________</a:t>
            </a:r>
          </a:p>
          <a:p>
            <a:r>
              <a:rPr lang="en-US"/>
              <a:t>__________</a:t>
            </a:r>
          </a:p>
          <a:p>
            <a:r>
              <a:rPr lang="en-US"/>
              <a:t>__________</a:t>
            </a:r>
          </a:p>
          <a:p>
            <a:r>
              <a:rPr lang="en-US"/>
              <a:t>__________</a:t>
            </a:r>
          </a:p>
        </p:txBody>
      </p:sp>
      <p:sp>
        <p:nvSpPr>
          <p:cNvPr id="8197" name="TextBox 40"/>
          <p:cNvSpPr txBox="1">
            <a:spLocks noChangeArrowheads="1"/>
          </p:cNvSpPr>
          <p:nvPr/>
        </p:nvSpPr>
        <p:spPr bwMode="auto">
          <a:xfrm>
            <a:off x="2819400" y="1371600"/>
            <a:ext cx="1600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Course Organizer</a:t>
            </a:r>
          </a:p>
          <a:p>
            <a:r>
              <a:rPr lang="en-US" sz="1400"/>
              <a:t>______________</a:t>
            </a:r>
          </a:p>
          <a:p>
            <a:r>
              <a:rPr lang="en-US" sz="1400"/>
              <a:t>______________</a:t>
            </a:r>
          </a:p>
          <a:p>
            <a:r>
              <a:rPr lang="en-US" sz="1400"/>
              <a:t>______________</a:t>
            </a:r>
          </a:p>
        </p:txBody>
      </p:sp>
      <p:sp>
        <p:nvSpPr>
          <p:cNvPr id="8198" name="TextBox 41"/>
          <p:cNvSpPr txBox="1">
            <a:spLocks noChangeArrowheads="1"/>
          </p:cNvSpPr>
          <p:nvPr/>
        </p:nvSpPr>
        <p:spPr bwMode="auto">
          <a:xfrm>
            <a:off x="4495800" y="1371600"/>
            <a:ext cx="1981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______________</a:t>
            </a:r>
          </a:p>
          <a:p>
            <a:r>
              <a:rPr lang="en-US"/>
              <a:t>______________</a:t>
            </a:r>
          </a:p>
          <a:p>
            <a:r>
              <a:rPr lang="en-US"/>
              <a:t>______________</a:t>
            </a:r>
          </a:p>
          <a:p>
            <a:r>
              <a:rPr lang="en-US"/>
              <a:t>______________</a:t>
            </a:r>
          </a:p>
        </p:txBody>
      </p:sp>
      <p:sp>
        <p:nvSpPr>
          <p:cNvPr id="8199" name="TextBox 42"/>
          <p:cNvSpPr txBox="1">
            <a:spLocks noChangeArrowheads="1"/>
          </p:cNvSpPr>
          <p:nvPr/>
        </p:nvSpPr>
        <p:spPr bwMode="auto">
          <a:xfrm>
            <a:off x="6858000" y="1371600"/>
            <a:ext cx="1828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Active Participation  </a:t>
            </a:r>
          </a:p>
          <a:p>
            <a:r>
              <a:rPr lang="en-US" sz="1600"/>
              <a:t>______________</a:t>
            </a:r>
          </a:p>
          <a:p>
            <a:r>
              <a:rPr lang="en-US" sz="1600"/>
              <a:t>______________</a:t>
            </a:r>
          </a:p>
          <a:p>
            <a:r>
              <a:rPr lang="en-US" sz="1600"/>
              <a:t>______________</a:t>
            </a:r>
          </a:p>
        </p:txBody>
      </p:sp>
      <p:sp>
        <p:nvSpPr>
          <p:cNvPr id="8200" name="TextBox 43"/>
          <p:cNvSpPr txBox="1">
            <a:spLocks noChangeArrowheads="1"/>
          </p:cNvSpPr>
          <p:nvPr/>
        </p:nvSpPr>
        <p:spPr bwMode="auto">
          <a:xfrm>
            <a:off x="2895600" y="2971800"/>
            <a:ext cx="1676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___________</a:t>
            </a:r>
          </a:p>
          <a:p>
            <a:r>
              <a:rPr lang="en-US"/>
              <a:t>___________</a:t>
            </a:r>
          </a:p>
          <a:p>
            <a:r>
              <a:rPr lang="en-US"/>
              <a:t>___________</a:t>
            </a:r>
          </a:p>
          <a:p>
            <a:r>
              <a:rPr lang="en-US"/>
              <a:t>___________</a:t>
            </a:r>
          </a:p>
        </p:txBody>
      </p:sp>
      <p:sp>
        <p:nvSpPr>
          <p:cNvPr id="8201" name="TextBox 44"/>
          <p:cNvSpPr txBox="1">
            <a:spLocks noChangeArrowheads="1"/>
          </p:cNvSpPr>
          <p:nvPr/>
        </p:nvSpPr>
        <p:spPr bwMode="auto">
          <a:xfrm>
            <a:off x="4724400" y="2971800"/>
            <a:ext cx="1600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___________</a:t>
            </a:r>
          </a:p>
          <a:p>
            <a:r>
              <a:rPr lang="en-US"/>
              <a:t>___________</a:t>
            </a:r>
          </a:p>
          <a:p>
            <a:r>
              <a:rPr lang="en-US"/>
              <a:t>____________</a:t>
            </a:r>
          </a:p>
        </p:txBody>
      </p:sp>
      <p:cxnSp>
        <p:nvCxnSpPr>
          <p:cNvPr id="47" name="Straight Connector 46"/>
          <p:cNvCxnSpPr>
            <a:endCxn id="8206" idx="3"/>
          </p:cNvCxnSpPr>
          <p:nvPr/>
        </p:nvCxnSpPr>
        <p:spPr>
          <a:xfrm rot="10800000" flipV="1">
            <a:off x="2057400" y="4267200"/>
            <a:ext cx="1539875" cy="444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304800" y="4343400"/>
            <a:ext cx="1752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SIM &amp; Elimination of the “gap”</a:t>
            </a:r>
          </a:p>
        </p:txBody>
      </p:sp>
      <p:cxnSp>
        <p:nvCxnSpPr>
          <p:cNvPr id="50" name="Straight Connector 49"/>
          <p:cNvCxnSpPr/>
          <p:nvPr/>
        </p:nvCxnSpPr>
        <p:spPr>
          <a:xfrm rot="10800000" flipV="1">
            <a:off x="3124200" y="4572000"/>
            <a:ext cx="762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676400" y="5257800"/>
            <a:ext cx="16764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06" name="TextBox 55"/>
          <p:cNvSpPr txBox="1">
            <a:spLocks noChangeArrowheads="1"/>
          </p:cNvSpPr>
          <p:nvPr/>
        </p:nvSpPr>
        <p:spPr bwMode="auto">
          <a:xfrm>
            <a:off x="304800" y="44196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SIM &amp; Elimination of the “gap”</a:t>
            </a:r>
          </a:p>
        </p:txBody>
      </p:sp>
      <p:cxnSp>
        <p:nvCxnSpPr>
          <p:cNvPr id="59" name="Straight Connector 58"/>
          <p:cNvCxnSpPr>
            <a:endCxn id="61" idx="0"/>
          </p:cNvCxnSpPr>
          <p:nvPr/>
        </p:nvCxnSpPr>
        <p:spPr>
          <a:xfrm rot="5400000">
            <a:off x="4076700" y="4838700"/>
            <a:ext cx="685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3581400" y="5257800"/>
            <a:ext cx="15240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 rot="16200000" flipH="1">
            <a:off x="4991100" y="461010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5257800" y="5257800"/>
            <a:ext cx="15240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5410200" y="4495800"/>
            <a:ext cx="1676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7010400" y="5257800"/>
            <a:ext cx="14478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79" name="Straight Connector 78"/>
          <p:cNvCxnSpPr>
            <a:stCxn id="8247" idx="3"/>
          </p:cNvCxnSpPr>
          <p:nvPr/>
        </p:nvCxnSpPr>
        <p:spPr>
          <a:xfrm>
            <a:off x="5461000" y="4306888"/>
            <a:ext cx="1930400" cy="112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81"/>
          <p:cNvSpPr/>
          <p:nvPr/>
        </p:nvSpPr>
        <p:spPr>
          <a:xfrm>
            <a:off x="7391400" y="4191000"/>
            <a:ext cx="1371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15" name="Footer Placeholder 5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Garamond" pitchFamily="18" charset="0"/>
                <a:ea typeface="ＭＳ Ｐゴシック" pitchFamily="34" charset="-128"/>
              </a:rPr>
              <a:t>R. Davenport,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On-screen Show (4:3)</PresentationFormat>
  <Paragraphs>78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Your User Name</cp:lastModifiedBy>
  <cp:revision>1</cp:revision>
  <dcterms:created xsi:type="dcterms:W3CDTF">2010-05-02T21:11:52Z</dcterms:created>
  <dcterms:modified xsi:type="dcterms:W3CDTF">2010-05-02T21:13:37Z</dcterms:modified>
</cp:coreProperties>
</file>