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4FEC-C414-49DC-B99E-97517C8F1658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CFE38-CA9E-4158-9690-DDB486B9A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EF7FA-B0C6-4AE6-A080-96F86CDB3485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21B4A-530B-46A2-8798-582FD578C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E8965-D8B4-475F-AF64-0B17C46D5CD1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8BE-E4DD-4830-9637-8C5DC046AB27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4B99-23DF-40EF-AD20-B65CEBDEBD93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FA72-1712-48A2-825B-941C2CE4DB85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470C-DB83-4098-8D2C-B4E710508BE3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082A-B1A6-4020-943B-23F2BD01FA3A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7392-AB68-4C9E-A309-CF2702C07B73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45743-AC65-4875-B7F5-F1AEDA90A239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4C0A-7572-4F92-B111-5DE0EF49393B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F22B-4E8C-40ED-B381-010205D7EFED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3D18-52E1-4DAA-AA5E-FC2719BFDE5B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C145-87AB-4CFC-AD86-32A8942D5B70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Deb Fagan (2007)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D09CC-9A0B-4494-9E3A-AC171D112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945" y="879765"/>
            <a:ext cx="7772400" cy="2762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Strategic Instruction Model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Content Enhancement Routines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Keys to Success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1219200"/>
          </a:xfrm>
        </p:spPr>
        <p:txBody>
          <a:bodyPr>
            <a:normAutofit fontScale="92500" lnSpcReduction="10000"/>
          </a:bodyPr>
          <a:lstStyle/>
          <a:p>
            <a:r>
              <a:rPr lang="en-US" sz="2400" i="1" dirty="0" smtClean="0"/>
              <a:t> </a:t>
            </a:r>
          </a:p>
          <a:p>
            <a:r>
              <a:rPr lang="en-US" sz="2400" i="1" dirty="0" smtClean="0"/>
              <a:t> Deb Fagan, SIM Professional Developer</a:t>
            </a:r>
          </a:p>
          <a:p>
            <a:r>
              <a:rPr lang="en-US" sz="2400" i="1" dirty="0" smtClean="0"/>
              <a:t>Source: </a:t>
            </a:r>
            <a:r>
              <a:rPr lang="en-US" sz="2400" i="1" dirty="0" err="1" smtClean="0"/>
              <a:t>StrateNet</a:t>
            </a:r>
            <a:r>
              <a:rPr lang="en-US" sz="2400" i="1" dirty="0" smtClean="0"/>
              <a:t> article (2000)</a:t>
            </a:r>
          </a:p>
          <a:p>
            <a:endParaRPr lang="en-US" sz="2400" i="1" dirty="0"/>
          </a:p>
        </p:txBody>
      </p:sp>
      <p:pic>
        <p:nvPicPr>
          <p:cNvPr id="5" name="Picture 2" descr="C:\Users\gabfagan\AppData\Local\Microsoft\Windows\Temporary Internet Files\Content.IE5\D175FIIA\Key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24664">
            <a:off x="5979758" y="3556185"/>
            <a:ext cx="2678814" cy="1344148"/>
          </a:xfrm>
          <a:prstGeom prst="rect">
            <a:avLst/>
          </a:prstGeom>
          <a:noFill/>
        </p:spPr>
      </p:pic>
      <p:pic>
        <p:nvPicPr>
          <p:cNvPr id="6" name="Picture 2" descr="C:\Users\gabfagan\AppData\Local\Microsoft\Windows\Temporary Internet Files\Content.IE5\D175FIIA\Key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40431">
            <a:off x="939737" y="3805728"/>
            <a:ext cx="3074830" cy="1542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Warning Signs…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Students are lost when the device is used.</a:t>
            </a:r>
          </a:p>
          <a:p>
            <a:r>
              <a:rPr lang="en-US" sz="2800" dirty="0" smtClean="0"/>
              <a:t>Students are not aware that the device is being used to help them learn: they must be </a:t>
            </a:r>
            <a:r>
              <a:rPr lang="en-US" sz="2800" i="1" dirty="0" smtClean="0"/>
              <a:t>dragged </a:t>
            </a:r>
            <a:r>
              <a:rPr lang="en-US" sz="2800" dirty="0" smtClean="0"/>
              <a:t>through by the teacher; only some students are participating/partnering.</a:t>
            </a:r>
          </a:p>
          <a:p>
            <a:r>
              <a:rPr lang="en-US" sz="2800" dirty="0" smtClean="0"/>
              <a:t>Students moan when teacher cues the routine.</a:t>
            </a:r>
          </a:p>
          <a:p>
            <a:r>
              <a:rPr lang="en-US" sz="2800" dirty="0" smtClean="0"/>
              <a:t>Students complain that the routine is a waste of time or too hard. </a:t>
            </a:r>
          </a:p>
          <a:p>
            <a:r>
              <a:rPr lang="en-US" sz="2800" dirty="0" smtClean="0"/>
              <a:t>Students make few attempts to take notes or complete any work related to the device.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ransition advTm="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---</a:t>
            </a:r>
            <a:r>
              <a:rPr lang="en-US" b="1" dirty="0" smtClean="0">
                <a:solidFill>
                  <a:srgbClr val="FF0000"/>
                </a:solidFill>
              </a:rPr>
              <a:t>Warning signs: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Students cannot explore the content  without the use of a specific graphic,  manipulation of the CER device by the teacher confuses them.</a:t>
            </a:r>
          </a:p>
          <a:p>
            <a:r>
              <a:rPr lang="en-US" sz="2800" dirty="0" smtClean="0"/>
              <a:t>Students cannot explain the information on the device; they cannot take the information from the device and use it in different ways.</a:t>
            </a:r>
          </a:p>
          <a:p>
            <a:r>
              <a:rPr lang="en-US" sz="2800" dirty="0" smtClean="0"/>
              <a:t>Students do not see the device as a tool they can use to help organize information and  perform learning tasks.</a:t>
            </a:r>
          </a:p>
          <a:p>
            <a:r>
              <a:rPr lang="en-US" sz="2800" dirty="0" smtClean="0"/>
              <a:t>Students do not see the strategy behind the use of the device and the routine; they see them as useful only to other students.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routine is </a:t>
            </a:r>
            <a:r>
              <a:rPr lang="en-US" b="1" i="1" dirty="0" smtClean="0"/>
              <a:t>explicitly</a:t>
            </a:r>
            <a:r>
              <a:rPr lang="en-US" dirty="0" smtClean="0"/>
              <a:t> introduced to the whole class.</a:t>
            </a:r>
          </a:p>
          <a:p>
            <a:r>
              <a:rPr lang="en-US" dirty="0" smtClean="0"/>
              <a:t>The routine is used </a:t>
            </a:r>
            <a:r>
              <a:rPr lang="en-US" b="1" i="1" dirty="0" smtClean="0"/>
              <a:t>regularly.</a:t>
            </a:r>
          </a:p>
          <a:p>
            <a:r>
              <a:rPr lang="en-US" dirty="0" smtClean="0"/>
              <a:t>The routine is </a:t>
            </a:r>
            <a:r>
              <a:rPr lang="en-US" b="1" i="1" dirty="0" smtClean="0"/>
              <a:t>adapted to meet the needs </a:t>
            </a:r>
            <a:r>
              <a:rPr lang="en-US" dirty="0" smtClean="0"/>
              <a:t>of students, the teacher’s style, and the content of the lesson or course.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use of the routine is varied </a:t>
            </a:r>
            <a:r>
              <a:rPr lang="en-US" dirty="0" smtClean="0"/>
              <a:t>to keep it motivating.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Keys: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routine is </a:t>
            </a:r>
            <a:r>
              <a:rPr lang="en-US" b="1" i="1" dirty="0" smtClean="0"/>
              <a:t>integrated</a:t>
            </a:r>
            <a:r>
              <a:rPr lang="en-US" dirty="0" smtClean="0"/>
              <a:t> with other powerful teaching tools to create synergy.</a:t>
            </a:r>
          </a:p>
          <a:p>
            <a:r>
              <a:rPr lang="en-US" dirty="0" smtClean="0"/>
              <a:t>Students become </a:t>
            </a:r>
            <a:r>
              <a:rPr lang="en-US" b="1" i="1" dirty="0" smtClean="0"/>
              <a:t>active partners </a:t>
            </a:r>
            <a:r>
              <a:rPr lang="en-US" dirty="0" smtClean="0"/>
              <a:t>with the teacher in improving learning.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gabfagan\AppData\Local\Microsoft\Windows\Temporary Internet Files\Content.IE5\3IWBE5C2\Lock_with_Key_by_pfunke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733800"/>
            <a:ext cx="4343400" cy="281940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classroom research to spread CER: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 a concept, lesson, or unit that you will be teaching.</a:t>
            </a:r>
          </a:p>
          <a:p>
            <a:r>
              <a:rPr lang="en-US" dirty="0" smtClean="0"/>
              <a:t>Select an experimental group; other sections of the same course can serve as your control group. </a:t>
            </a:r>
          </a:p>
          <a:p>
            <a:r>
              <a:rPr lang="en-US" dirty="0" smtClean="0"/>
              <a:t>Plan implementation of a selected teaching routine.</a:t>
            </a:r>
          </a:p>
          <a:p>
            <a:r>
              <a:rPr lang="en-US" dirty="0" smtClean="0"/>
              <a:t>Implement the teaching routine with your experimental group.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data and log observations.</a:t>
            </a:r>
          </a:p>
          <a:p>
            <a:r>
              <a:rPr lang="en-US" dirty="0" smtClean="0"/>
              <a:t>Share your results and findings with others!</a:t>
            </a:r>
          </a:p>
          <a:p>
            <a:pPr lvl="2">
              <a:buNone/>
            </a:pPr>
            <a:r>
              <a:rPr lang="en-US" sz="2800" i="1" dirty="0" smtClean="0"/>
              <a:t>Colleagues, administrators, specialists, department heads, curriculum directors etc..</a:t>
            </a:r>
            <a:endParaRPr lang="en-US" sz="2800" i="1" dirty="0"/>
          </a:p>
        </p:txBody>
      </p:sp>
      <p:pic>
        <p:nvPicPr>
          <p:cNvPr id="3074" name="Picture 2" descr="C:\Users\gabfagan\AppData\Local\Microsoft\Windows\Temporary Internet Files\Content.IE5\AWMMKAJO\blue-megaphone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55761">
            <a:off x="5184153" y="3858388"/>
            <a:ext cx="2392680" cy="2173832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Teacher </a:t>
            </a:r>
            <a:r>
              <a:rPr lang="en-US" dirty="0" smtClean="0"/>
              <a:t>generalization of CER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+++Good signs: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Preparation of the device is part of regular planning and devices are immediately and naturally considered as part of the overall teaching approach.</a:t>
            </a:r>
          </a:p>
          <a:p>
            <a:r>
              <a:rPr lang="en-US" sz="2800" dirty="0" smtClean="0"/>
              <a:t>The device is used for helping students understand different levels of the content.</a:t>
            </a:r>
          </a:p>
          <a:p>
            <a:r>
              <a:rPr lang="en-US" sz="2800" dirty="0" smtClean="0"/>
              <a:t>Class discussions emerge about how learning is taking place; why learning is easy or difficult, and how learning could be enhanced.</a:t>
            </a:r>
          </a:p>
          <a:p>
            <a:r>
              <a:rPr lang="en-US" sz="2800" dirty="0" smtClean="0"/>
              <a:t>The teacher talks with the students about how the device helps them use strategies for learning.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+++Good signs: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device is used consistently throughout the year; students tend to see the routine as a “comfort zone” for learning and taking risks to learn.</a:t>
            </a:r>
          </a:p>
          <a:p>
            <a:r>
              <a:rPr lang="en-US" sz="2800" dirty="0" smtClean="0"/>
              <a:t>Students know about the device and immediately know how to collaborate with the teacher.</a:t>
            </a:r>
          </a:p>
          <a:p>
            <a:r>
              <a:rPr lang="en-US" sz="2800" dirty="0" smtClean="0"/>
              <a:t>Extensive use of the routines promote reflective planning and more successful teaching.</a:t>
            </a:r>
          </a:p>
          <a:p>
            <a:r>
              <a:rPr lang="en-US" sz="2800" dirty="0" smtClean="0"/>
              <a:t>The information on the device is used repeatedly in important ways during instruction.</a:t>
            </a:r>
          </a:p>
          <a:p>
            <a:r>
              <a:rPr lang="en-US" sz="2800" dirty="0" smtClean="0"/>
              <a:t>The information on the device is a part of the evaluation of learning.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Student </a:t>
            </a:r>
            <a:r>
              <a:rPr lang="en-US" dirty="0" smtClean="0"/>
              <a:t>generalization of CER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+++Good signs: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Students know all about the devices after several uses and don’t need directions on how the routine will be used in class (questions are about content).</a:t>
            </a:r>
          </a:p>
          <a:p>
            <a:r>
              <a:rPr lang="en-US" sz="2800" dirty="0" smtClean="0"/>
              <a:t>Students are jumping ahead and predicting what is coming next.</a:t>
            </a:r>
          </a:p>
          <a:p>
            <a:r>
              <a:rPr lang="en-US" sz="2800" dirty="0" smtClean="0"/>
              <a:t>Students plan how the device could be used to help them learn the content where the teacher is NOT using the routine.</a:t>
            </a:r>
          </a:p>
          <a:p>
            <a:r>
              <a:rPr lang="en-US" sz="2800" dirty="0" smtClean="0"/>
              <a:t>Students are excited at the opportunity to study and understand important and difficult content.</a:t>
            </a:r>
          </a:p>
          <a:p>
            <a:r>
              <a:rPr lang="en-US" sz="2800" dirty="0" smtClean="0"/>
              <a:t>Students  can lead the teacher through the routine.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+++Good signs: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Students can explore the content using the process without having to use the specific device.</a:t>
            </a:r>
          </a:p>
          <a:p>
            <a:r>
              <a:rPr lang="en-US" sz="2800" dirty="0" smtClean="0"/>
              <a:t>Students can take the information presented on the device to complete assignments and tasks that demonstrate competence and understanding.</a:t>
            </a:r>
          </a:p>
          <a:p>
            <a:r>
              <a:rPr lang="en-US" sz="2800" dirty="0" smtClean="0"/>
              <a:t>Students recognize the value of a device and even request that the teacher use one to help them learn.</a:t>
            </a:r>
          </a:p>
          <a:p>
            <a:r>
              <a:rPr lang="en-US" sz="2800" dirty="0" smtClean="0"/>
              <a:t>Every student in a class sees a way to use the device to promote learning.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Deb Fagan (2007)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753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Strategic Instruction Model Content Enhancement Routines Keys to Success</vt:lpstr>
      <vt:lpstr>The Keys:</vt:lpstr>
      <vt:lpstr>More Keys:</vt:lpstr>
      <vt:lpstr>How to use classroom research to spread CER:</vt:lpstr>
      <vt:lpstr>Slide 5</vt:lpstr>
      <vt:lpstr>Teacher generalization of CER +++Good signs:</vt:lpstr>
      <vt:lpstr>+++Good signs:</vt:lpstr>
      <vt:lpstr>Student generalization of CER +++Good signs:</vt:lpstr>
      <vt:lpstr>+++Good signs:</vt:lpstr>
      <vt:lpstr>Warning Signs…</vt:lpstr>
      <vt:lpstr>---Warning signs: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Enhancement Routines Keys to Success</dc:title>
  <dc:creator>Gabrielle Fagan</dc:creator>
  <cp:lastModifiedBy>Gabrielle Fagan</cp:lastModifiedBy>
  <cp:revision>11</cp:revision>
  <dcterms:created xsi:type="dcterms:W3CDTF">2015-05-06T20:14:05Z</dcterms:created>
  <dcterms:modified xsi:type="dcterms:W3CDTF">2015-05-08T14:46:19Z</dcterms:modified>
</cp:coreProperties>
</file>