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67" r:id="rId2"/>
    <p:sldId id="269" r:id="rId3"/>
    <p:sldId id="268" r:id="rId4"/>
  </p:sldIdLst>
  <p:sldSz cx="9144000" cy="6858000" type="screen4x3"/>
  <p:notesSz cx="6858000" cy="91995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>
      <p:cViewPr varScale="1">
        <p:scale>
          <a:sx n="121" d="100"/>
          <a:sy n="121" d="100"/>
        </p:scale>
        <p:origin x="1904" y="1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997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997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3DF562-1B5D-4A2B-9F9C-5FD4C896A272}" type="datetimeFigureOut">
              <a:rPr lang="en-US" smtClean="0"/>
              <a:t>7/16/19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37988"/>
            <a:ext cx="2971800" cy="45997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737988"/>
            <a:ext cx="2971800" cy="45997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90E5BB-441F-47D5-83F3-3FC64AA7CF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9291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997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997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D2317B-8F12-47C2-AD75-CBEF7BB424C5}" type="datetimeFigureOut">
              <a:rPr lang="en-US" smtClean="0"/>
              <a:pPr/>
              <a:t>7/16/19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30300" y="690563"/>
            <a:ext cx="4597400" cy="34496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69793"/>
            <a:ext cx="5486400" cy="413980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37988"/>
            <a:ext cx="2971800" cy="45997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737988"/>
            <a:ext cx="2971800" cy="45997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731C98-D67F-4B0E-8CC7-ED6E34E53E9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7126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D06B0-728E-41F2-9582-712573720E0C}" type="datetimeFigureOut">
              <a:rPr lang="en-US" smtClean="0"/>
              <a:pPr/>
              <a:t>7/16/19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98D35-B77E-407B-BE08-F0A9CC047A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534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D06B0-728E-41F2-9582-712573720E0C}" type="datetimeFigureOut">
              <a:rPr lang="en-US" smtClean="0"/>
              <a:pPr/>
              <a:t>7/16/19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98D35-B77E-407B-BE08-F0A9CC047A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4088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D06B0-728E-41F2-9582-712573720E0C}" type="datetimeFigureOut">
              <a:rPr lang="en-US" smtClean="0"/>
              <a:pPr/>
              <a:t>7/16/19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98D35-B77E-407B-BE08-F0A9CC047A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3104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D06B0-728E-41F2-9582-712573720E0C}" type="datetimeFigureOut">
              <a:rPr lang="en-US" smtClean="0"/>
              <a:pPr/>
              <a:t>7/16/19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98D35-B77E-407B-BE08-F0A9CC047A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5806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D06B0-728E-41F2-9582-712573720E0C}" type="datetimeFigureOut">
              <a:rPr lang="en-US" smtClean="0"/>
              <a:pPr/>
              <a:t>7/16/19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98D35-B77E-407B-BE08-F0A9CC047A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3365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D06B0-728E-41F2-9582-712573720E0C}" type="datetimeFigureOut">
              <a:rPr lang="en-US" smtClean="0"/>
              <a:pPr/>
              <a:t>7/16/19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98D35-B77E-407B-BE08-F0A9CC047A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1781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D06B0-728E-41F2-9582-712573720E0C}" type="datetimeFigureOut">
              <a:rPr lang="en-US" smtClean="0"/>
              <a:pPr/>
              <a:t>7/16/19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98D35-B77E-407B-BE08-F0A9CC047A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14419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D06B0-728E-41F2-9582-712573720E0C}" type="datetimeFigureOut">
              <a:rPr lang="en-US" smtClean="0"/>
              <a:pPr/>
              <a:t>7/16/19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98D35-B77E-407B-BE08-F0A9CC047A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07554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D06B0-728E-41F2-9582-712573720E0C}" type="datetimeFigureOut">
              <a:rPr lang="en-US" smtClean="0"/>
              <a:pPr/>
              <a:t>7/16/19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98D35-B77E-407B-BE08-F0A9CC047A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9986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D06B0-728E-41F2-9582-712573720E0C}" type="datetimeFigureOut">
              <a:rPr lang="en-US" smtClean="0"/>
              <a:pPr/>
              <a:t>7/16/19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98D35-B77E-407B-BE08-F0A9CC047A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976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D06B0-728E-41F2-9582-712573720E0C}" type="datetimeFigureOut">
              <a:rPr lang="en-US" smtClean="0"/>
              <a:pPr/>
              <a:t>7/16/19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98D35-B77E-407B-BE08-F0A9CC047A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3027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5D06B0-728E-41F2-9582-712573720E0C}" type="datetimeFigureOut">
              <a:rPr lang="en-US" smtClean="0"/>
              <a:pPr/>
              <a:t>7/16/19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598D35-B77E-407B-BE08-F0A9CC047A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4087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960438"/>
          </a:xfrm>
          <a:ln w="38100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pPr algn="l"/>
            <a:r>
              <a:rPr lang="en-US" sz="8000" b="1" dirty="0"/>
              <a:t>Cue:</a:t>
            </a:r>
            <a:r>
              <a:rPr lang="en-US" dirty="0"/>
              <a:t> </a:t>
            </a:r>
            <a:r>
              <a:rPr lang="en-US" sz="3100" dirty="0"/>
              <a:t>(before constructing device with students)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76400"/>
            <a:ext cx="8382000" cy="49530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/>
              <a:t>1)  </a:t>
            </a:r>
            <a:r>
              <a:rPr lang="en-US" sz="3500" b="1" dirty="0"/>
              <a:t>Name</a:t>
            </a:r>
            <a:r>
              <a:rPr lang="en-US" sz="3500" dirty="0"/>
              <a:t> the Routine</a:t>
            </a:r>
          </a:p>
          <a:p>
            <a:pPr marL="0" indent="0">
              <a:buNone/>
            </a:pPr>
            <a:endParaRPr lang="en-US" sz="2600" dirty="0"/>
          </a:p>
          <a:p>
            <a:pPr marL="514350" indent="-514350">
              <a:buAutoNum type="arabicParenR" startAt="2"/>
            </a:pPr>
            <a:r>
              <a:rPr lang="en-US" sz="3500" b="1" dirty="0"/>
              <a:t>Explain</a:t>
            </a:r>
            <a:r>
              <a:rPr lang="en-US" sz="3500" dirty="0"/>
              <a:t> to students </a:t>
            </a:r>
            <a:r>
              <a:rPr lang="en-US" sz="3500" b="1" dirty="0"/>
              <a:t>how this will help </a:t>
            </a:r>
            <a:r>
              <a:rPr lang="en-US" sz="3500" dirty="0"/>
              <a:t>them </a:t>
            </a:r>
          </a:p>
          <a:p>
            <a:pPr marL="0" indent="0">
              <a:buNone/>
            </a:pPr>
            <a:r>
              <a:rPr lang="en-US" sz="3500" dirty="0"/>
              <a:t>      with learning goals</a:t>
            </a:r>
          </a:p>
          <a:p>
            <a:pPr marL="0" indent="0">
              <a:buNone/>
            </a:pPr>
            <a:endParaRPr lang="en-US" sz="2600" dirty="0"/>
          </a:p>
          <a:p>
            <a:pPr marL="514350" indent="-514350">
              <a:buAutoNum type="arabicParenR" startAt="3"/>
            </a:pPr>
            <a:r>
              <a:rPr lang="en-US" sz="3500" b="1" dirty="0"/>
              <a:t>Explain</a:t>
            </a:r>
            <a:r>
              <a:rPr lang="en-US" sz="3500" dirty="0"/>
              <a:t> to students </a:t>
            </a:r>
            <a:r>
              <a:rPr lang="en-US" sz="3500" b="1" dirty="0"/>
              <a:t>how they will participate</a:t>
            </a:r>
          </a:p>
          <a:p>
            <a:pPr marL="0" indent="0">
              <a:buNone/>
            </a:pPr>
            <a:r>
              <a:rPr lang="en-US" dirty="0"/>
              <a:t>   </a:t>
            </a:r>
            <a:r>
              <a:rPr lang="en-US"/>
              <a:t>	</a:t>
            </a:r>
            <a:r>
              <a:rPr lang="en-US" sz="3000" i="1"/>
              <a:t>such as:</a:t>
            </a:r>
            <a:endParaRPr lang="en-US" sz="3000" i="1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000" dirty="0"/>
              <a:t>“Make your paper look like mine”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000" dirty="0"/>
              <a:t>“We will turn and talk with a partner before we                           write on the device”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55713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  <a:ln w="57150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pPr algn="l"/>
            <a:r>
              <a:rPr lang="en-US" sz="8000" b="1" dirty="0"/>
              <a:t>Do:</a:t>
            </a:r>
            <a:r>
              <a:rPr lang="en-US" sz="8000" dirty="0"/>
              <a:t> </a:t>
            </a:r>
            <a:r>
              <a:rPr lang="en-US" sz="3100" dirty="0"/>
              <a:t>(while constructing device with students)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305800" cy="4525963"/>
          </a:xfrm>
        </p:spPr>
        <p:txBody>
          <a:bodyPr>
            <a:normAutofit/>
          </a:bodyPr>
          <a:lstStyle/>
          <a:p>
            <a:pPr marL="514350" indent="-514350">
              <a:buAutoNum type="arabicParenR" startAt="4"/>
            </a:pPr>
            <a:r>
              <a:rPr lang="en-US" b="1" dirty="0"/>
              <a:t> </a:t>
            </a:r>
            <a:r>
              <a:rPr lang="en-US" dirty="0"/>
              <a:t>Follow the </a:t>
            </a:r>
            <a:r>
              <a:rPr lang="en-US" b="1" dirty="0"/>
              <a:t>linking steps </a:t>
            </a:r>
            <a:r>
              <a:rPr lang="en-US" sz="2600" dirty="0"/>
              <a:t>(unique to each routine) </a:t>
            </a:r>
          </a:p>
          <a:p>
            <a:pPr marL="514350" indent="-514350">
              <a:buAutoNum type="arabicParenR" startAt="4"/>
            </a:pPr>
            <a:endParaRPr lang="en-US" sz="2400" dirty="0"/>
          </a:p>
          <a:p>
            <a:pPr marL="514350" indent="-514350">
              <a:buAutoNum type="arabicParenR" startAt="4"/>
            </a:pPr>
            <a:r>
              <a:rPr lang="en-US" b="1" dirty="0"/>
              <a:t> </a:t>
            </a:r>
            <a:r>
              <a:rPr lang="en-US" dirty="0"/>
              <a:t>Ask probing questions to </a:t>
            </a:r>
            <a:r>
              <a:rPr lang="en-US" b="1" dirty="0"/>
              <a:t>co-construct</a:t>
            </a:r>
            <a:r>
              <a:rPr lang="en-US" dirty="0"/>
              <a:t> the device   </a:t>
            </a:r>
            <a:r>
              <a:rPr lang="en-US" sz="2600" dirty="0"/>
              <a:t>(</a:t>
            </a:r>
            <a:r>
              <a:rPr lang="en-US" sz="2600" b="1" dirty="0"/>
              <a:t>GOAL:</a:t>
            </a:r>
            <a:r>
              <a:rPr lang="en-US" sz="2600" dirty="0"/>
              <a:t> students talk as much as the teacher)</a:t>
            </a:r>
          </a:p>
          <a:p>
            <a:pPr marL="0" indent="0">
              <a:buNone/>
            </a:pPr>
            <a:endParaRPr lang="en-US" sz="2400" dirty="0"/>
          </a:p>
          <a:p>
            <a:pPr marL="514350" indent="-514350">
              <a:buAutoNum type="arabicParenR" startAt="6"/>
            </a:pPr>
            <a:r>
              <a:rPr lang="en-US" b="1" dirty="0"/>
              <a:t> </a:t>
            </a:r>
            <a:r>
              <a:rPr lang="en-US" dirty="0"/>
              <a:t>Provide positive and corrective feedback to</a:t>
            </a:r>
          </a:p>
          <a:p>
            <a:pPr marL="0" indent="0">
              <a:buNone/>
            </a:pPr>
            <a:r>
              <a:rPr lang="en-US" dirty="0"/>
              <a:t>      </a:t>
            </a:r>
            <a:r>
              <a:rPr lang="en-US" b="1" dirty="0"/>
              <a:t>shape students’ contributions </a:t>
            </a:r>
            <a:r>
              <a:rPr lang="en-US" dirty="0"/>
              <a:t>for the device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40313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38100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pPr algn="l"/>
            <a:r>
              <a:rPr lang="en-US" sz="7200" b="1" dirty="0"/>
              <a:t>Review:</a:t>
            </a:r>
            <a:r>
              <a:rPr lang="en-US" dirty="0"/>
              <a:t> </a:t>
            </a:r>
            <a:r>
              <a:rPr lang="en-US" sz="3100" dirty="0"/>
              <a:t>(after constructing device)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7)  Ask</a:t>
            </a:r>
            <a:r>
              <a:rPr lang="en-US" dirty="0"/>
              <a:t> questions </a:t>
            </a:r>
            <a:r>
              <a:rPr lang="en-US" b="1" dirty="0"/>
              <a:t>about content </a:t>
            </a:r>
            <a:r>
              <a:rPr lang="en-US" dirty="0"/>
              <a:t>on the device</a:t>
            </a:r>
          </a:p>
          <a:p>
            <a:pPr marL="0" indent="0">
              <a:buNone/>
            </a:pPr>
            <a:endParaRPr lang="en-US" sz="2400" dirty="0"/>
          </a:p>
          <a:p>
            <a:pPr marL="514350" indent="-514350">
              <a:buAutoNum type="arabicParenR" startAt="8"/>
            </a:pPr>
            <a:r>
              <a:rPr lang="en-US" b="1" dirty="0"/>
              <a:t>Ask</a:t>
            </a:r>
            <a:r>
              <a:rPr lang="en-US" dirty="0"/>
              <a:t> questions about the learning process </a:t>
            </a:r>
          </a:p>
          <a:p>
            <a:pPr marL="0" indent="0">
              <a:buNone/>
            </a:pPr>
            <a:r>
              <a:rPr lang="en-US" dirty="0"/>
              <a:t>     and </a:t>
            </a:r>
            <a:r>
              <a:rPr lang="en-US" b="1" dirty="0"/>
              <a:t>how the device works</a:t>
            </a:r>
          </a:p>
          <a:p>
            <a:pPr marL="0" indent="0">
              <a:buNone/>
            </a:pPr>
            <a:endParaRPr lang="en-US" sz="2400" dirty="0"/>
          </a:p>
          <a:p>
            <a:pPr marL="514350" indent="-514350">
              <a:spcBef>
                <a:spcPts val="0"/>
              </a:spcBef>
              <a:buAutoNum type="arabicParenR" startAt="9"/>
            </a:pPr>
            <a:r>
              <a:rPr lang="en-US" b="1" dirty="0"/>
              <a:t>MODEL how to</a:t>
            </a:r>
            <a:r>
              <a:rPr lang="en-US" dirty="0"/>
              <a:t> use the device as a </a:t>
            </a:r>
            <a:r>
              <a:rPr lang="en-US" b="1" dirty="0"/>
              <a:t>study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  tool, support for in class assignments or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  homework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69574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</TotalTime>
  <Words>136</Words>
  <Application>Microsoft Macintosh PowerPoint</Application>
  <PresentationFormat>On-screen Show (4:3)</PresentationFormat>
  <Paragraphs>26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Cue: (before constructing device with students)</vt:lpstr>
      <vt:lpstr>Do: (while constructing device with students)</vt:lpstr>
      <vt:lpstr>Review: (after constructing device)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Mentoring and Communication</dc:title>
  <dc:creator>BITTLE, SHARON</dc:creator>
  <cp:lastModifiedBy>Blanchard Keith Ben-Hanania Lenz</cp:lastModifiedBy>
  <cp:revision>6</cp:revision>
  <dcterms:created xsi:type="dcterms:W3CDTF">2010-11-23T15:21:51Z</dcterms:created>
  <dcterms:modified xsi:type="dcterms:W3CDTF">2019-07-16T15:14:29Z</dcterms:modified>
</cp:coreProperties>
</file>