
<file path=[Content_Types].xml><?xml version="1.0" encoding="utf-8"?>
<Types xmlns="http://schemas.openxmlformats.org/package/2006/content-types">
  <Default Extension="xml" ContentType="application/xml"/>
  <Default Extension="jpeg" ContentType="image/jpeg"/>
  <Default Extension="wmf" ContentType="image/x-wmf"/>
  <Default Extension="rels" ContentType="application/vnd.openxmlformats-package.relationships+xml"/>
  <Default Extension="bin" ContentType="application/vnd.openxmlformats-officedocument.presentationml.printerSettings"/>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1"/>
  </p:notesMasterIdLst>
  <p:sldIdLst>
    <p:sldId id="288" r:id="rId2"/>
    <p:sldId id="289" r:id="rId3"/>
    <p:sldId id="290" r:id="rId4"/>
    <p:sldId id="291" r:id="rId5"/>
    <p:sldId id="292" r:id="rId6"/>
    <p:sldId id="342" r:id="rId7"/>
    <p:sldId id="343" r:id="rId8"/>
    <p:sldId id="298" r:id="rId9"/>
    <p:sldId id="299" r:id="rId10"/>
    <p:sldId id="300" r:id="rId11"/>
    <p:sldId id="301" r:id="rId12"/>
    <p:sldId id="302" r:id="rId13"/>
    <p:sldId id="344" r:id="rId14"/>
    <p:sldId id="345" r:id="rId15"/>
    <p:sldId id="312" r:id="rId16"/>
    <p:sldId id="313" r:id="rId17"/>
    <p:sldId id="314" r:id="rId18"/>
    <p:sldId id="315" r:id="rId19"/>
    <p:sldId id="316" r:id="rId20"/>
    <p:sldId id="317" r:id="rId21"/>
    <p:sldId id="348" r:id="rId22"/>
    <p:sldId id="319" r:id="rId23"/>
    <p:sldId id="357" r:id="rId24"/>
    <p:sldId id="349" r:id="rId25"/>
    <p:sldId id="350" r:id="rId26"/>
    <p:sldId id="351" r:id="rId27"/>
    <p:sldId id="352" r:id="rId28"/>
    <p:sldId id="325" r:id="rId29"/>
    <p:sldId id="358" r:id="rId30"/>
    <p:sldId id="326" r:id="rId31"/>
    <p:sldId id="353" r:id="rId32"/>
    <p:sldId id="359" r:id="rId33"/>
    <p:sldId id="354" r:id="rId34"/>
    <p:sldId id="355" r:id="rId35"/>
    <p:sldId id="332" r:id="rId36"/>
    <p:sldId id="356" r:id="rId37"/>
    <p:sldId id="334" r:id="rId38"/>
    <p:sldId id="335" r:id="rId39"/>
    <p:sldId id="336"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26" d="100"/>
          <a:sy n="126" d="100"/>
        </p:scale>
        <p:origin x="-168"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35" Type="http://schemas.openxmlformats.org/officeDocument/2006/relationships/slide" Target="slides/slide34.xml"/><Relationship Id="rId31" Type="http://schemas.openxmlformats.org/officeDocument/2006/relationships/slide" Target="slides/slide30.xml"/><Relationship Id="rId34" Type="http://schemas.openxmlformats.org/officeDocument/2006/relationships/slide" Target="slides/slide33.xml"/><Relationship Id="rId39" Type="http://schemas.openxmlformats.org/officeDocument/2006/relationships/slide" Target="slides/slide38.xml"/><Relationship Id="rId40" Type="http://schemas.openxmlformats.org/officeDocument/2006/relationships/slide" Target="slides/slide39.xml"/><Relationship Id="rId7" Type="http://schemas.openxmlformats.org/officeDocument/2006/relationships/slide" Target="slides/slide6.xml"/><Relationship Id="rId36" Type="http://schemas.openxmlformats.org/officeDocument/2006/relationships/slide" Target="slides/slide35.xml"/><Relationship Id="rId43" Type="http://schemas.openxmlformats.org/officeDocument/2006/relationships/presProps" Target="presProps.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slide" Target="slides/slide31.xml"/><Relationship Id="rId37" Type="http://schemas.openxmlformats.org/officeDocument/2006/relationships/slide" Target="slides/slide36.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theme" Target="theme/theme1.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42" Type="http://schemas.openxmlformats.org/officeDocument/2006/relationships/printerSettings" Target="printerSettings/printerSettings1.bin"/><Relationship Id="rId29" Type="http://schemas.openxmlformats.org/officeDocument/2006/relationships/slide" Target="slides/slide28.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slide" Target="slides/slide32.xml"/><Relationship Id="rId44" Type="http://schemas.openxmlformats.org/officeDocument/2006/relationships/viewProps" Target="viewProps.xml"/><Relationship Id="rId4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D91796-B372-3942-AE4D-A59B548B1970}" type="datetimeFigureOut">
              <a:rPr lang="en-US" smtClean="0"/>
              <a:pPr/>
              <a:t>7/12/11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B7F436-CDFB-4447-A7D5-52E044EE36BC}" type="slidenum">
              <a:rPr lang="en-US" smtClean="0"/>
              <a:pPr/>
              <a:t>‹#›</a:t>
            </a:fld>
            <a:endParaRPr lang="en-US"/>
          </a:p>
        </p:txBody>
      </p:sp>
    </p:spTree>
    <p:extLst>
      <p:ext uri="{BB962C8B-B14F-4D97-AF65-F5344CB8AC3E}">
        <p14:creationId xmlns:p14="http://schemas.microsoft.com/office/powerpoint/2010/main" val="170088484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B7F436-CDFB-4447-A7D5-52E044EE36BC}" type="slidenum">
              <a:rPr lang="en-US" smtClean="0"/>
              <a:pPr/>
              <a:t>1</a:t>
            </a:fld>
            <a:endParaRPr lang="en-US"/>
          </a:p>
        </p:txBody>
      </p:sp>
    </p:spTree>
    <p:extLst>
      <p:ext uri="{BB962C8B-B14F-4D97-AF65-F5344CB8AC3E}">
        <p14:creationId xmlns:p14="http://schemas.microsoft.com/office/powerpoint/2010/main" val="2307178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a:t>
            </a:r>
            <a:r>
              <a:rPr lang="en-US" baseline="0" dirty="0" smtClean="0"/>
              <a:t> need to be flexible as you score acceptable responses.  Students are likely to create abbreviations and symbols that are different yet acceptable.  Discussing possible answers helps all students learn.</a:t>
            </a:r>
          </a:p>
          <a:p>
            <a:endParaRPr lang="en-US" dirty="0"/>
          </a:p>
        </p:txBody>
      </p:sp>
      <p:sp>
        <p:nvSpPr>
          <p:cNvPr id="4" name="Slide Number Placeholder 3"/>
          <p:cNvSpPr>
            <a:spLocks noGrp="1"/>
          </p:cNvSpPr>
          <p:nvPr>
            <p:ph type="sldNum" sz="quarter" idx="10"/>
          </p:nvPr>
        </p:nvSpPr>
        <p:spPr/>
        <p:txBody>
          <a:bodyPr/>
          <a:lstStyle/>
          <a:p>
            <a:fld id="{04B7F436-CDFB-4447-A7D5-52E044EE36BC}" type="slidenum">
              <a:rPr lang="en-US" smtClean="0"/>
              <a:pPr/>
              <a:t>8</a:t>
            </a:fld>
            <a:endParaRPr lang="en-US"/>
          </a:p>
        </p:txBody>
      </p:sp>
    </p:spTree>
    <p:extLst>
      <p:ext uri="{BB962C8B-B14F-4D97-AF65-F5344CB8AC3E}">
        <p14:creationId xmlns:p14="http://schemas.microsoft.com/office/powerpoint/2010/main" val="3210741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Students are circling the key words that are essential to the lecture.  These key words should</a:t>
            </a:r>
            <a:r>
              <a:rPr lang="en-US" baseline="0" dirty="0" smtClean="0"/>
              <a:t> include abbreviations and symbols whenever possible.</a:t>
            </a:r>
          </a:p>
          <a:p>
            <a:pPr marL="171450" indent="-171450">
              <a:buFont typeface="Arial"/>
              <a:buChar char="•"/>
            </a:pPr>
            <a:r>
              <a:rPr lang="en-US" baseline="0" dirty="0" smtClean="0"/>
              <a:t>The lectures in Appendix B are very helpful for practicing the skills in this lesson as they are short, contain a large number of cues, and have key words that are easily identifiable.</a:t>
            </a:r>
            <a:endParaRPr lang="en-US" dirty="0"/>
          </a:p>
        </p:txBody>
      </p:sp>
      <p:sp>
        <p:nvSpPr>
          <p:cNvPr id="4" name="Slide Number Placeholder 3"/>
          <p:cNvSpPr>
            <a:spLocks noGrp="1"/>
          </p:cNvSpPr>
          <p:nvPr>
            <p:ph type="sldNum" sz="quarter" idx="10"/>
          </p:nvPr>
        </p:nvSpPr>
        <p:spPr/>
        <p:txBody>
          <a:bodyPr/>
          <a:lstStyle/>
          <a:p>
            <a:fld id="{04B7F436-CDFB-4447-A7D5-52E044EE36BC}" type="slidenum">
              <a:rPr lang="en-US" smtClean="0"/>
              <a:pPr/>
              <a:t>9</a:t>
            </a:fld>
            <a:endParaRPr lang="en-US"/>
          </a:p>
        </p:txBody>
      </p:sp>
    </p:spTree>
    <p:extLst>
      <p:ext uri="{BB962C8B-B14F-4D97-AF65-F5344CB8AC3E}">
        <p14:creationId xmlns:p14="http://schemas.microsoft.com/office/powerpoint/2010/main" val="3538568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Consider awarding note-taking supplies for students who are applying these skills in their notes.  In the high school validations study,</a:t>
            </a:r>
            <a:r>
              <a:rPr lang="en-US" baseline="0" dirty="0" smtClean="0"/>
              <a:t> outstanding student work samples were shared with the class and those recognized earned highlighters, tabs, and sticky notes.</a:t>
            </a:r>
          </a:p>
          <a:p>
            <a:endParaRPr lang="en-US" dirty="0"/>
          </a:p>
        </p:txBody>
      </p:sp>
      <p:sp>
        <p:nvSpPr>
          <p:cNvPr id="4" name="Slide Number Placeholder 3"/>
          <p:cNvSpPr>
            <a:spLocks noGrp="1"/>
          </p:cNvSpPr>
          <p:nvPr>
            <p:ph type="sldNum" sz="quarter" idx="10"/>
          </p:nvPr>
        </p:nvSpPr>
        <p:spPr/>
        <p:txBody>
          <a:bodyPr/>
          <a:lstStyle/>
          <a:p>
            <a:fld id="{04B7F436-CDFB-4447-A7D5-52E044EE36BC}" type="slidenum">
              <a:rPr lang="en-US" smtClean="0"/>
              <a:pPr/>
              <a:t>10</a:t>
            </a:fld>
            <a:endParaRPr lang="en-US"/>
          </a:p>
        </p:txBody>
      </p:sp>
    </p:spTree>
    <p:extLst>
      <p:ext uri="{BB962C8B-B14F-4D97-AF65-F5344CB8AC3E}">
        <p14:creationId xmlns:p14="http://schemas.microsoft.com/office/powerpoint/2010/main" val="1218238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a:t>
            </a:r>
            <a:r>
              <a:rPr lang="en-US" baseline="0" dirty="0" smtClean="0"/>
              <a:t> that spacers and crammers studied the same amount of time.  The only difference was that crammers did all their studying immediately before the first test, whereas spacers divided their studying over several days.</a:t>
            </a:r>
          </a:p>
          <a:p>
            <a:endParaRPr lang="en-US" dirty="0"/>
          </a:p>
        </p:txBody>
      </p:sp>
      <p:sp>
        <p:nvSpPr>
          <p:cNvPr id="4" name="Slide Number Placeholder 3"/>
          <p:cNvSpPr>
            <a:spLocks noGrp="1"/>
          </p:cNvSpPr>
          <p:nvPr>
            <p:ph type="sldNum" sz="quarter" idx="10"/>
          </p:nvPr>
        </p:nvSpPr>
        <p:spPr/>
        <p:txBody>
          <a:bodyPr/>
          <a:lstStyle/>
          <a:p>
            <a:fld id="{04B7F436-CDFB-4447-A7D5-52E044EE36BC}" type="slidenum">
              <a:rPr lang="en-US" smtClean="0"/>
              <a:pPr/>
              <a:t>20</a:t>
            </a:fld>
            <a:endParaRPr lang="en-US"/>
          </a:p>
        </p:txBody>
      </p:sp>
    </p:spTree>
    <p:extLst>
      <p:ext uri="{BB962C8B-B14F-4D97-AF65-F5344CB8AC3E}">
        <p14:creationId xmlns:p14="http://schemas.microsoft.com/office/powerpoint/2010/main" val="301613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B7F436-CDFB-4447-A7D5-52E044EE36BC}" type="slidenum">
              <a:rPr lang="en-US" smtClean="0"/>
              <a:pPr/>
              <a:t>22</a:t>
            </a:fld>
            <a:endParaRPr lang="en-US"/>
          </a:p>
        </p:txBody>
      </p:sp>
    </p:spTree>
    <p:extLst>
      <p:ext uri="{BB962C8B-B14F-4D97-AF65-F5344CB8AC3E}">
        <p14:creationId xmlns:p14="http://schemas.microsoft.com/office/powerpoint/2010/main" val="1917039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may want to focus</a:t>
            </a:r>
            <a:r>
              <a:rPr lang="en-US" baseline="0" dirty="0" smtClean="0"/>
              <a:t> on practicing one skill each day—for example, allow students 10 minutes to reread and highlight and develop questions on one day, and draw diagrams (if appropriate) the next day.</a:t>
            </a:r>
          </a:p>
          <a:p>
            <a:endParaRPr lang="en-US" dirty="0"/>
          </a:p>
        </p:txBody>
      </p:sp>
      <p:sp>
        <p:nvSpPr>
          <p:cNvPr id="4" name="Slide Number Placeholder 3"/>
          <p:cNvSpPr>
            <a:spLocks noGrp="1"/>
          </p:cNvSpPr>
          <p:nvPr>
            <p:ph type="sldNum" sz="quarter" idx="10"/>
          </p:nvPr>
        </p:nvSpPr>
        <p:spPr/>
        <p:txBody>
          <a:bodyPr/>
          <a:lstStyle/>
          <a:p>
            <a:fld id="{04B7F436-CDFB-4447-A7D5-52E044EE36BC}" type="slidenum">
              <a:rPr lang="en-US" smtClean="0"/>
              <a:pPr/>
              <a:t>37</a:t>
            </a:fld>
            <a:endParaRPr lang="en-US"/>
          </a:p>
        </p:txBody>
      </p:sp>
    </p:spTree>
    <p:extLst>
      <p:ext uri="{BB962C8B-B14F-4D97-AF65-F5344CB8AC3E}">
        <p14:creationId xmlns:p14="http://schemas.microsoft.com/office/powerpoint/2010/main" val="564634274"/>
      </p:ext>
    </p:extLst>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wmf"/><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w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9" descr="sim_2color_sig"/>
          <p:cNvPicPr>
            <a:picLocks noChangeAspect="1" noChangeArrowheads="1"/>
          </p:cNvPicPr>
          <p:nvPr/>
        </p:nvPicPr>
        <p:blipFill>
          <a:blip r:embed="rId2"/>
          <a:srcRect/>
          <a:stretch>
            <a:fillRect/>
          </a:stretch>
        </p:blipFill>
        <p:spPr bwMode="auto">
          <a:xfrm>
            <a:off x="228600" y="990600"/>
            <a:ext cx="2971800" cy="1711325"/>
          </a:xfrm>
          <a:prstGeom prst="rect">
            <a:avLst/>
          </a:prstGeom>
          <a:noFill/>
          <a:ln w="9525">
            <a:noFill/>
            <a:miter lim="800000"/>
            <a:headEnd/>
            <a:tailEnd/>
          </a:ln>
        </p:spPr>
      </p:pic>
      <p:pic>
        <p:nvPicPr>
          <p:cNvPr id="5" name="Picture 32"/>
          <p:cNvPicPr>
            <a:picLocks noChangeAspect="1" noChangeArrowheads="1"/>
          </p:cNvPicPr>
          <p:nvPr/>
        </p:nvPicPr>
        <p:blipFill>
          <a:blip r:embed="rId3"/>
          <a:srcRect/>
          <a:stretch>
            <a:fillRect/>
          </a:stretch>
        </p:blipFill>
        <p:spPr bwMode="auto">
          <a:xfrm>
            <a:off x="-41275" y="-9525"/>
            <a:ext cx="9196388" cy="668338"/>
          </a:xfrm>
          <a:prstGeom prst="rect">
            <a:avLst/>
          </a:prstGeom>
          <a:noFill/>
          <a:ln w="9525">
            <a:noFill/>
            <a:miter lim="800000"/>
            <a:headEnd/>
            <a:tailEnd/>
          </a:ln>
        </p:spPr>
      </p:pic>
      <p:sp>
        <p:nvSpPr>
          <p:cNvPr id="6" name="Line 37"/>
          <p:cNvSpPr>
            <a:spLocks noChangeShapeType="1"/>
          </p:cNvSpPr>
          <p:nvPr/>
        </p:nvSpPr>
        <p:spPr bwMode="auto">
          <a:xfrm>
            <a:off x="3200400" y="762000"/>
            <a:ext cx="0" cy="2133600"/>
          </a:xfrm>
          <a:prstGeom prst="line">
            <a:avLst/>
          </a:prstGeom>
          <a:noFill/>
          <a:ln w="12700">
            <a:solidFill>
              <a:schemeClr val="tx2"/>
            </a:solidFill>
            <a:round/>
            <a:headEnd/>
            <a:tailEnd/>
          </a:ln>
          <a:effectLst/>
        </p:spPr>
        <p:txBody>
          <a:bodyPr wrap="none" anchor="ctr"/>
          <a:lstStyle/>
          <a:p>
            <a:pPr>
              <a:defRPr/>
            </a:pPr>
            <a:endParaRPr lang="en-US"/>
          </a:p>
        </p:txBody>
      </p:sp>
      <p:pic>
        <p:nvPicPr>
          <p:cNvPr id="7" name="Picture 41"/>
          <p:cNvPicPr>
            <a:picLocks noChangeAspect="1" noChangeArrowheads="1"/>
          </p:cNvPicPr>
          <p:nvPr/>
        </p:nvPicPr>
        <p:blipFill>
          <a:blip r:embed="rId4"/>
          <a:srcRect/>
          <a:stretch>
            <a:fillRect/>
          </a:stretch>
        </p:blipFill>
        <p:spPr bwMode="auto">
          <a:xfrm>
            <a:off x="-28575" y="5384800"/>
            <a:ext cx="9182100" cy="1493838"/>
          </a:xfrm>
          <a:prstGeom prst="rect">
            <a:avLst/>
          </a:prstGeom>
          <a:noFill/>
          <a:ln w="9525">
            <a:noFill/>
            <a:miter lim="800000"/>
            <a:headEnd/>
            <a:tailEnd/>
          </a:ln>
        </p:spPr>
      </p:pic>
      <p:sp>
        <p:nvSpPr>
          <p:cNvPr id="3074" name="Rectangle 2"/>
          <p:cNvSpPr>
            <a:spLocks noGrp="1" noChangeArrowheads="1"/>
          </p:cNvSpPr>
          <p:nvPr>
            <p:ph type="ctrTitle"/>
          </p:nvPr>
        </p:nvSpPr>
        <p:spPr>
          <a:xfrm>
            <a:off x="3429000" y="1046163"/>
            <a:ext cx="5410200" cy="1600200"/>
          </a:xfrm>
        </p:spPr>
        <p:txBody>
          <a:bodyPr/>
          <a:lstStyle>
            <a:lvl1pPr algn="l">
              <a:defRPr sz="3200" b="1"/>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3429000" y="3124200"/>
            <a:ext cx="5105400" cy="2895600"/>
          </a:xfrm>
        </p:spPr>
        <p:txBody>
          <a:bodyPr/>
          <a:lstStyle>
            <a:lvl1pPr marL="0" indent="0">
              <a:buFontTx/>
              <a:buNone/>
              <a:defRPr sz="2000"/>
            </a:lvl1pPr>
          </a:lstStyle>
          <a:p>
            <a:r>
              <a:rPr lang="en-US" smtClean="0"/>
              <a:t>Click to edit Master subtitle style</a:t>
            </a:r>
            <a:endParaRPr lang="en-US"/>
          </a:p>
        </p:txBody>
      </p:sp>
      <p:sp>
        <p:nvSpPr>
          <p:cNvPr id="8" name="Rectangle 4"/>
          <p:cNvSpPr>
            <a:spLocks noGrp="1" noChangeArrowheads="1"/>
          </p:cNvSpPr>
          <p:nvPr>
            <p:ph type="dt" sz="half" idx="10"/>
          </p:nvPr>
        </p:nvSpPr>
        <p:spPr/>
        <p:txBody>
          <a:bodyPr/>
          <a:lstStyle>
            <a:lvl1pPr>
              <a:defRPr/>
            </a:lvl1pPr>
          </a:lstStyle>
          <a:p>
            <a:fld id="{E1055F93-E3A2-A140-8684-B90457D51D19}" type="datetimeFigureOut">
              <a:rPr lang="en-US" smtClean="0"/>
              <a:pPr/>
              <a:t>7/12/11</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C6A81FFD-54C6-D243-ACE5-D325B7D043F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E1055F93-E3A2-A140-8684-B90457D51D19}" type="datetimeFigureOut">
              <a:rPr lang="en-US" smtClean="0"/>
              <a:pPr/>
              <a:t>7/12/11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C6A81FFD-54C6-D243-ACE5-D325B7D043F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E1055F93-E3A2-A140-8684-B90457D51D19}" type="datetimeFigureOut">
              <a:rPr lang="en-US" smtClean="0"/>
              <a:pPr/>
              <a:t>7/12/11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C6A81FFD-54C6-D243-ACE5-D325B7D043F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2133600"/>
            <a:ext cx="7772400" cy="3962400"/>
          </a:xfrm>
        </p:spPr>
        <p:txBody>
          <a:bodyPr/>
          <a:lstStyle/>
          <a:p>
            <a:pPr lvl="0"/>
            <a:r>
              <a:rPr lang="en-US" noProof="0" smtClean="0"/>
              <a:t>Click icon to add chart</a:t>
            </a:r>
          </a:p>
        </p:txBody>
      </p:sp>
      <p:sp>
        <p:nvSpPr>
          <p:cNvPr id="4" name="Rectangle 4"/>
          <p:cNvSpPr>
            <a:spLocks noGrp="1" noChangeArrowheads="1"/>
          </p:cNvSpPr>
          <p:nvPr>
            <p:ph type="dt" sz="half" idx="10"/>
          </p:nvPr>
        </p:nvSpPr>
        <p:spPr>
          <a:ln/>
        </p:spPr>
        <p:txBody>
          <a:bodyPr/>
          <a:lstStyle>
            <a:lvl1pPr>
              <a:defRPr/>
            </a:lvl1pPr>
          </a:lstStyle>
          <a:p>
            <a:fld id="{E1055F93-E3A2-A140-8684-B90457D51D19}" type="datetimeFigureOut">
              <a:rPr lang="en-US" smtClean="0"/>
              <a:pPr/>
              <a:t>7/12/11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C6A81FFD-54C6-D243-ACE5-D325B7D043F0}"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304800"/>
            <a:ext cx="7772400" cy="579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fld id="{E1055F93-E3A2-A140-8684-B90457D51D19}" type="datetimeFigureOut">
              <a:rPr lang="en-US" smtClean="0"/>
              <a:pPr/>
              <a:t>7/12/11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C6A81FFD-54C6-D243-ACE5-D325B7D043F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E1055F93-E3A2-A140-8684-B90457D51D19}" type="datetimeFigureOut">
              <a:rPr lang="en-US" smtClean="0"/>
              <a:pPr/>
              <a:t>7/12/11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C6A81FFD-54C6-D243-ACE5-D325B7D043F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1055F93-E3A2-A140-8684-B90457D51D19}" type="datetimeFigureOut">
              <a:rPr lang="en-US" smtClean="0"/>
              <a:pPr/>
              <a:t>7/12/11</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C6A81FFD-54C6-D243-ACE5-D325B7D043F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2133600"/>
            <a:ext cx="38100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33600"/>
            <a:ext cx="3810000"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E1055F93-E3A2-A140-8684-B90457D51D19}" type="datetimeFigureOut">
              <a:rPr lang="en-US" smtClean="0"/>
              <a:pPr/>
              <a:t>7/12/11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C6A81FFD-54C6-D243-ACE5-D325B7D043F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E1055F93-E3A2-A140-8684-B90457D51D19}" type="datetimeFigureOut">
              <a:rPr lang="en-US" smtClean="0"/>
              <a:pPr/>
              <a:t>7/12/11</a:t>
            </a:fld>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C6A81FFD-54C6-D243-ACE5-D325B7D043F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E1055F93-E3A2-A140-8684-B90457D51D19}" type="datetimeFigureOut">
              <a:rPr lang="en-US" smtClean="0"/>
              <a:pPr/>
              <a:t>7/12/11</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C6A81FFD-54C6-D243-ACE5-D325B7D043F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E1055F93-E3A2-A140-8684-B90457D51D19}" type="datetimeFigureOut">
              <a:rPr lang="en-US" smtClean="0"/>
              <a:pPr/>
              <a:t>7/12/11</a:t>
            </a:fld>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C6A81FFD-54C6-D243-ACE5-D325B7D043F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E1055F93-E3A2-A140-8684-B90457D51D19}" type="datetimeFigureOut">
              <a:rPr lang="en-US" smtClean="0"/>
              <a:pPr/>
              <a:t>7/12/11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C6A81FFD-54C6-D243-ACE5-D325B7D043F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E1055F93-E3A2-A140-8684-B90457D51D19}" type="datetimeFigureOut">
              <a:rPr lang="en-US" smtClean="0"/>
              <a:pPr/>
              <a:t>7/12/11</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C6A81FFD-54C6-D243-ACE5-D325B7D043F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theme" Target="../theme/theme1.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6" Type="http://schemas.openxmlformats.org/officeDocument/2006/relationships/image" Target="../media/image2.wmf"/><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image" Target="../media/image1.jpeg"/><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3048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2133600"/>
            <a:ext cx="7772400" cy="396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400"/>
            </a:lvl1pPr>
          </a:lstStyle>
          <a:p>
            <a:fld id="{E1055F93-E3A2-A140-8684-B90457D51D19}" type="datetimeFigureOut">
              <a:rPr lang="en-US" smtClean="0"/>
              <a:pPr/>
              <a:t>7/12/11</a:t>
            </a:fld>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fld id="{C6A81FFD-54C6-D243-ACE5-D325B7D043F0}" type="slidenum">
              <a:rPr lang="en-US" smtClean="0"/>
              <a:pPr/>
              <a:t>‹#›</a:t>
            </a:fld>
            <a:endParaRPr lang="en-US"/>
          </a:p>
        </p:txBody>
      </p:sp>
      <p:pic>
        <p:nvPicPr>
          <p:cNvPr id="1031" name="Picture 20" descr="sim_2color_sig"/>
          <p:cNvPicPr>
            <a:picLocks noChangeAspect="1" noChangeArrowheads="1"/>
          </p:cNvPicPr>
          <p:nvPr/>
        </p:nvPicPr>
        <p:blipFill>
          <a:blip r:embed="rId15"/>
          <a:srcRect/>
          <a:stretch>
            <a:fillRect/>
          </a:stretch>
        </p:blipFill>
        <p:spPr bwMode="auto">
          <a:xfrm>
            <a:off x="7391400" y="5867400"/>
            <a:ext cx="1676400" cy="965200"/>
          </a:xfrm>
          <a:prstGeom prst="rect">
            <a:avLst/>
          </a:prstGeom>
          <a:noFill/>
          <a:ln w="9525">
            <a:noFill/>
            <a:miter lim="800000"/>
            <a:headEnd/>
            <a:tailEnd/>
          </a:ln>
        </p:spPr>
      </p:pic>
      <p:pic>
        <p:nvPicPr>
          <p:cNvPr id="1032" name="Picture 28"/>
          <p:cNvPicPr>
            <a:picLocks noChangeAspect="1" noChangeArrowheads="1"/>
          </p:cNvPicPr>
          <p:nvPr/>
        </p:nvPicPr>
        <p:blipFill>
          <a:blip r:embed="rId16"/>
          <a:srcRect/>
          <a:stretch>
            <a:fillRect/>
          </a:stretch>
        </p:blipFill>
        <p:spPr bwMode="auto">
          <a:xfrm rot="10800000">
            <a:off x="-7938" y="6197600"/>
            <a:ext cx="9196388" cy="668338"/>
          </a:xfrm>
          <a:prstGeom prst="rect">
            <a:avLst/>
          </a:prstGeom>
          <a:noFill/>
          <a:ln w="9525">
            <a:noFill/>
            <a:miter lim="800000"/>
            <a:headEnd/>
            <a:tailEnd/>
          </a:ln>
        </p:spPr>
      </p:pic>
      <p:sp>
        <p:nvSpPr>
          <p:cNvPr id="1053" name="Line 29"/>
          <p:cNvSpPr>
            <a:spLocks noChangeShapeType="1"/>
          </p:cNvSpPr>
          <p:nvPr/>
        </p:nvSpPr>
        <p:spPr bwMode="auto">
          <a:xfrm>
            <a:off x="838200" y="1524000"/>
            <a:ext cx="7315200" cy="0"/>
          </a:xfrm>
          <a:prstGeom prst="line">
            <a:avLst/>
          </a:prstGeom>
          <a:noFill/>
          <a:ln w="19050">
            <a:solidFill>
              <a:schemeClr val="tx2"/>
            </a:solidFill>
            <a:round/>
            <a:headEnd/>
            <a:tailEnd/>
          </a:ln>
          <a:effectLst/>
        </p:spPr>
        <p:txBody>
          <a:bodyPr wrap="none" anchor="ctr"/>
          <a:lstStyle/>
          <a:p>
            <a:pPr>
              <a:defRPr/>
            </a:pPr>
            <a:endParaRPr lang="en-US"/>
          </a:p>
        </p:txBody>
      </p:sp>
      <p:pic>
        <p:nvPicPr>
          <p:cNvPr id="1034" name="Picture 30"/>
          <p:cNvPicPr>
            <a:picLocks noChangeAspect="1" noChangeArrowheads="1"/>
          </p:cNvPicPr>
          <p:nvPr/>
        </p:nvPicPr>
        <p:blipFill>
          <a:blip r:embed="rId16"/>
          <a:srcRect/>
          <a:stretch>
            <a:fillRect/>
          </a:stretch>
        </p:blipFill>
        <p:spPr bwMode="auto">
          <a:xfrm rot="10800000">
            <a:off x="-30163" y="6197600"/>
            <a:ext cx="9196388" cy="6683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2pPr>
      <a:lvl3pPr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3pPr>
      <a:lvl4pPr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4pPr>
      <a:lvl5pPr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5pPr>
      <a:lvl6pPr marL="457200"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6pPr>
      <a:lvl7pPr marL="914400"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7pPr>
      <a:lvl8pPr marL="1371600"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8pPr>
      <a:lvl9pPr marL="1828800"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1: Guided Practice</a:t>
            </a:r>
            <a:endParaRPr lang="en-US" sz="3600" dirty="0"/>
          </a:p>
        </p:txBody>
      </p:sp>
      <p:sp>
        <p:nvSpPr>
          <p:cNvPr id="3" name="Content Placeholder 2"/>
          <p:cNvSpPr>
            <a:spLocks noGrp="1"/>
          </p:cNvSpPr>
          <p:nvPr>
            <p:ph idx="1"/>
          </p:nvPr>
        </p:nvSpPr>
        <p:spPr>
          <a:xfrm>
            <a:off x="457200" y="1568824"/>
            <a:ext cx="8229600" cy="4557339"/>
          </a:xfrm>
        </p:spPr>
        <p:txBody>
          <a:bodyPr>
            <a:normAutofit/>
          </a:bodyPr>
          <a:lstStyle/>
          <a:p>
            <a:r>
              <a:rPr lang="en-US" sz="2400" dirty="0" smtClean="0"/>
              <a:t>Have students record the cues they hear from the Humor lecture in Appendix B (</a:t>
            </a:r>
            <a:r>
              <a:rPr lang="en-US" sz="2400" i="1" dirty="0" smtClean="0"/>
              <a:t>record cues only</a:t>
            </a:r>
            <a:r>
              <a:rPr lang="en-US" sz="2400" dirty="0" smtClean="0"/>
              <a:t>)</a:t>
            </a:r>
          </a:p>
          <a:p>
            <a:r>
              <a:rPr lang="en-US" sz="2400" dirty="0" smtClean="0"/>
              <a:t>Review and/or allow students to refer to Cue Cards #2-4 as you read the mini-lecture</a:t>
            </a:r>
          </a:p>
          <a:p>
            <a:r>
              <a:rPr lang="en-US" sz="2400" dirty="0" smtClean="0"/>
              <a:t>After the lecture, review the correct answers with students and have students calculate a percentage correct</a:t>
            </a:r>
          </a:p>
          <a:p>
            <a:r>
              <a:rPr lang="en-US" sz="2400" dirty="0" smtClean="0"/>
              <a:t>An instructional target is to have 80% of the class recording 80% of the cues</a:t>
            </a:r>
          </a:p>
          <a:p>
            <a:r>
              <a:rPr lang="en-US" sz="2400" dirty="0" smtClean="0"/>
              <a:t>Use the “Weather” and “Dreams” lectures for additional practice in recognizing and recording cues</a:t>
            </a:r>
            <a:endParaRPr lang="en-US" sz="2400" dirty="0"/>
          </a:p>
        </p:txBody>
      </p:sp>
    </p:spTree>
    <p:extLst>
      <p:ext uri="{BB962C8B-B14F-4D97-AF65-F5344CB8AC3E}">
        <p14:creationId xmlns:p14="http://schemas.microsoft.com/office/powerpoint/2010/main" val="197222360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2: Extend the Learning</a:t>
            </a:r>
            <a:endParaRPr lang="en-US" sz="3600" dirty="0"/>
          </a:p>
        </p:txBody>
      </p:sp>
      <p:sp>
        <p:nvSpPr>
          <p:cNvPr id="3" name="Content Placeholder 2"/>
          <p:cNvSpPr>
            <a:spLocks noGrp="1"/>
          </p:cNvSpPr>
          <p:nvPr>
            <p:ph idx="1"/>
          </p:nvPr>
        </p:nvSpPr>
        <p:spPr>
          <a:xfrm>
            <a:off x="685800" y="1568824"/>
            <a:ext cx="7772400" cy="4663164"/>
          </a:xfrm>
        </p:spPr>
        <p:txBody>
          <a:bodyPr/>
          <a:lstStyle/>
          <a:p>
            <a:r>
              <a:rPr lang="en-US" sz="2800" dirty="0" smtClean="0"/>
              <a:t>Create a large abbreviations/symbols poster </a:t>
            </a:r>
            <a:r>
              <a:rPr lang="en-US" sz="2800" dirty="0" smtClean="0">
                <a:solidFill>
                  <a:srgbClr val="000000"/>
                </a:solidFill>
              </a:rPr>
              <a:t>(Cue Card #7)  </a:t>
            </a:r>
            <a:r>
              <a:rPr lang="en-US" sz="2800" dirty="0" smtClean="0"/>
              <a:t>and post it prominently.  Have students add new abbreviations and symbols as they are identified.</a:t>
            </a:r>
          </a:p>
          <a:p>
            <a:r>
              <a:rPr lang="en-US" sz="2800" dirty="0" smtClean="0"/>
              <a:t>Periodically ask students to take out class notes and highlight abbreviations used. Have students share the abbreviations identified.</a:t>
            </a:r>
          </a:p>
          <a:p>
            <a:r>
              <a:rPr lang="en-US" sz="2800" dirty="0" smtClean="0"/>
              <a:t>Other ideas?</a:t>
            </a:r>
            <a:endParaRPr lang="en-US" sz="2800" dirty="0"/>
          </a:p>
        </p:txBody>
      </p:sp>
    </p:spTree>
    <p:extLst>
      <p:ext uri="{BB962C8B-B14F-4D97-AF65-F5344CB8AC3E}">
        <p14:creationId xmlns:p14="http://schemas.microsoft.com/office/powerpoint/2010/main" val="15879599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2: Metacognitive Moment</a:t>
            </a:r>
            <a:endParaRPr lang="en-US" sz="3600" dirty="0"/>
          </a:p>
        </p:txBody>
      </p:sp>
      <p:sp>
        <p:nvSpPr>
          <p:cNvPr id="3" name="Content Placeholder 2"/>
          <p:cNvSpPr>
            <a:spLocks noGrp="1"/>
          </p:cNvSpPr>
          <p:nvPr>
            <p:ph idx="1"/>
          </p:nvPr>
        </p:nvSpPr>
        <p:spPr>
          <a:xfrm>
            <a:off x="685800" y="1583765"/>
            <a:ext cx="7772400" cy="4512235"/>
          </a:xfrm>
        </p:spPr>
        <p:txBody>
          <a:bodyPr/>
          <a:lstStyle/>
          <a:p>
            <a:r>
              <a:rPr lang="en-US" sz="2800" dirty="0" smtClean="0"/>
              <a:t>Explain that good learners are continually asking themselves questions about their own learning:</a:t>
            </a:r>
          </a:p>
          <a:p>
            <a:pPr lvl="1"/>
            <a:r>
              <a:rPr lang="en-US" sz="2400" dirty="0"/>
              <a:t>“How can I shorten this information so I understand it later?</a:t>
            </a:r>
            <a:r>
              <a:rPr lang="en-US" sz="2400" dirty="0" smtClean="0"/>
              <a:t>”</a:t>
            </a:r>
          </a:p>
          <a:p>
            <a:r>
              <a:rPr lang="en-US" sz="2800" dirty="0" smtClean="0"/>
              <a:t>Explain that good learners regularly engage in positive self-talk:</a:t>
            </a:r>
          </a:p>
          <a:p>
            <a:pPr lvl="1"/>
            <a:r>
              <a:rPr lang="en-US" sz="2400" dirty="0" smtClean="0"/>
              <a:t>“OK, I’ve missed something but I’ll just listen for the next cue and get back on track.”</a:t>
            </a:r>
          </a:p>
          <a:p>
            <a:pPr lvl="1"/>
            <a:endParaRPr lang="en-US" sz="2400" dirty="0"/>
          </a:p>
          <a:p>
            <a:pPr marL="457200" lvl="1" indent="0">
              <a:buNone/>
            </a:pPr>
            <a:endParaRPr lang="en-US" sz="2400" dirty="0" smtClean="0"/>
          </a:p>
        </p:txBody>
      </p:sp>
    </p:spTree>
    <p:extLst>
      <p:ext uri="{BB962C8B-B14F-4D97-AF65-F5344CB8AC3E}">
        <p14:creationId xmlns:p14="http://schemas.microsoft.com/office/powerpoint/2010/main" val="227428416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000" dirty="0" err="1" smtClean="0"/>
              <a:t>NOTeS</a:t>
            </a:r>
            <a:r>
              <a:rPr lang="en-US" sz="2000" dirty="0" smtClean="0"/>
              <a:t>: Step 4:</a:t>
            </a:r>
            <a:r>
              <a:rPr lang="en-US" sz="3600" dirty="0" smtClean="0"/>
              <a:t/>
            </a:r>
            <a:br>
              <a:rPr lang="en-US" sz="3600" dirty="0" smtClean="0"/>
            </a:br>
            <a:r>
              <a:rPr lang="en-US" sz="3200" dirty="0" smtClean="0"/>
              <a:t>Lesson 3: </a:t>
            </a:r>
            <a:r>
              <a:rPr lang="en-US" sz="3200" b="1" dirty="0" smtClean="0"/>
              <a:t>S</a:t>
            </a:r>
            <a:r>
              <a:rPr lang="en-US" sz="3200" dirty="0" smtClean="0"/>
              <a:t>ort Main Ideas and Details</a:t>
            </a:r>
            <a:endParaRPr lang="en-US" sz="3200" dirty="0"/>
          </a:p>
        </p:txBody>
      </p:sp>
      <p:sp>
        <p:nvSpPr>
          <p:cNvPr id="3" name="Content Placeholder 2"/>
          <p:cNvSpPr>
            <a:spLocks noGrp="1"/>
          </p:cNvSpPr>
          <p:nvPr>
            <p:ph idx="1"/>
          </p:nvPr>
        </p:nvSpPr>
        <p:spPr>
          <a:xfrm>
            <a:off x="685800" y="1598706"/>
            <a:ext cx="7772400" cy="4497294"/>
          </a:xfrm>
        </p:spPr>
        <p:txBody>
          <a:bodyPr/>
          <a:lstStyle/>
          <a:p>
            <a:pPr marL="0" indent="0">
              <a:buNone/>
            </a:pPr>
            <a:r>
              <a:rPr lang="en-US" b="1" dirty="0"/>
              <a:t>What you’ll do:</a:t>
            </a:r>
          </a:p>
          <a:p>
            <a:r>
              <a:rPr lang="en-US" dirty="0"/>
              <a:t>Review the N ,</a:t>
            </a:r>
            <a:r>
              <a:rPr lang="en-US" dirty="0" smtClean="0"/>
              <a:t>O, and T </a:t>
            </a:r>
            <a:r>
              <a:rPr lang="en-US" dirty="0"/>
              <a:t>steps of </a:t>
            </a:r>
            <a:r>
              <a:rPr lang="en-US" dirty="0" err="1"/>
              <a:t>NOTeS</a:t>
            </a:r>
            <a:endParaRPr lang="en-US" dirty="0"/>
          </a:p>
          <a:p>
            <a:r>
              <a:rPr lang="en-US" dirty="0" smtClean="0"/>
              <a:t>Describe and model the “T” method for sorting main ideas and details (using Cue Cards 3 &amp; 8)</a:t>
            </a:r>
          </a:p>
          <a:p>
            <a:r>
              <a:rPr lang="en-US" dirty="0" smtClean="0"/>
              <a:t>Conduct guided practice</a:t>
            </a:r>
          </a:p>
          <a:p>
            <a:r>
              <a:rPr lang="en-US" dirty="0" smtClean="0"/>
              <a:t>Conduct generalization practice</a:t>
            </a:r>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111086228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0519" y="2687"/>
            <a:ext cx="5299364" cy="6852625"/>
          </a:xfrm>
          <a:prstGeom prst="rect">
            <a:avLst/>
          </a:prstGeom>
        </p:spPr>
      </p:pic>
    </p:spTree>
    <p:extLst>
      <p:ext uri="{BB962C8B-B14F-4D97-AF65-F5344CB8AC3E}">
        <p14:creationId xmlns:p14="http://schemas.microsoft.com/office/powerpoint/2010/main" val="164201480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4897" y="0"/>
            <a:ext cx="5194390" cy="6716884"/>
          </a:xfrm>
          <a:prstGeom prst="rect">
            <a:avLst/>
          </a:prstGeom>
        </p:spPr>
      </p:pic>
    </p:spTree>
    <p:extLst>
      <p:ext uri="{BB962C8B-B14F-4D97-AF65-F5344CB8AC3E}">
        <p14:creationId xmlns:p14="http://schemas.microsoft.com/office/powerpoint/2010/main" val="105816656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3: Guided Practice</a:t>
            </a:r>
            <a:endParaRPr lang="en-US" sz="3600" dirty="0"/>
          </a:p>
        </p:txBody>
      </p:sp>
      <p:sp>
        <p:nvSpPr>
          <p:cNvPr id="3" name="Content Placeholder 2"/>
          <p:cNvSpPr>
            <a:spLocks noGrp="1"/>
          </p:cNvSpPr>
          <p:nvPr>
            <p:ph idx="1"/>
          </p:nvPr>
        </p:nvSpPr>
        <p:spPr>
          <a:xfrm>
            <a:off x="685800" y="1568825"/>
            <a:ext cx="7772400" cy="4527176"/>
          </a:xfrm>
        </p:spPr>
        <p:txBody>
          <a:bodyPr>
            <a:noAutofit/>
          </a:bodyPr>
          <a:lstStyle/>
          <a:p>
            <a:r>
              <a:rPr lang="en-US" sz="2200" dirty="0" smtClean="0"/>
              <a:t>Tell students that they will listen to the Humor lecture again.  This time</a:t>
            </a:r>
            <a:r>
              <a:rPr lang="en-US" sz="2200" dirty="0"/>
              <a:t> </a:t>
            </a:r>
            <a:r>
              <a:rPr lang="en-US" sz="2200" dirty="0" smtClean="0"/>
              <a:t>students combine ALL the the steps of the “</a:t>
            </a:r>
            <a:r>
              <a:rPr lang="en-US" sz="2200" dirty="0" err="1" smtClean="0"/>
              <a:t>NOTeS</a:t>
            </a:r>
            <a:r>
              <a:rPr lang="en-US" sz="2200" dirty="0" smtClean="0"/>
              <a:t>” Strategy. </a:t>
            </a:r>
          </a:p>
          <a:p>
            <a:r>
              <a:rPr lang="en-US" sz="2200" dirty="0" smtClean="0"/>
              <a:t>Tell students they will earn 1 point for each main idea recorded and 1 point for each detail recorded. </a:t>
            </a:r>
          </a:p>
          <a:p>
            <a:r>
              <a:rPr lang="en-US" sz="2200" dirty="0" smtClean="0"/>
              <a:t>At the end of the lecture review the example notes (pg. 75) and have students calculate a percentage correct. </a:t>
            </a:r>
            <a:endParaRPr lang="en-US" sz="2200" dirty="0"/>
          </a:p>
          <a:p>
            <a:r>
              <a:rPr lang="en-US" sz="2200" dirty="0"/>
              <a:t>I</a:t>
            </a:r>
            <a:r>
              <a:rPr lang="en-US" sz="2200" dirty="0" smtClean="0"/>
              <a:t>nstructional target:  80% of the class recording 80% of the main ideas and details.</a:t>
            </a:r>
          </a:p>
          <a:p>
            <a:r>
              <a:rPr lang="en-US" sz="2200" dirty="0" smtClean="0"/>
              <a:t>Use the Weather and Dreams lectures for additional practice.</a:t>
            </a:r>
            <a:endParaRPr lang="en-US" sz="2200" dirty="0"/>
          </a:p>
        </p:txBody>
      </p:sp>
    </p:spTree>
    <p:extLst>
      <p:ext uri="{BB962C8B-B14F-4D97-AF65-F5344CB8AC3E}">
        <p14:creationId xmlns:p14="http://schemas.microsoft.com/office/powerpoint/2010/main" val="304930604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3: Generalization Practice</a:t>
            </a:r>
            <a:endParaRPr lang="en-US" sz="3600" dirty="0"/>
          </a:p>
        </p:txBody>
      </p:sp>
      <p:sp>
        <p:nvSpPr>
          <p:cNvPr id="3" name="Content Placeholder 2"/>
          <p:cNvSpPr>
            <a:spLocks noGrp="1"/>
          </p:cNvSpPr>
          <p:nvPr>
            <p:ph idx="1"/>
          </p:nvPr>
        </p:nvSpPr>
        <p:spPr>
          <a:xfrm>
            <a:off x="685800" y="1568824"/>
            <a:ext cx="7772400" cy="4527176"/>
          </a:xfrm>
        </p:spPr>
        <p:txBody>
          <a:bodyPr>
            <a:normAutofit fontScale="92500" lnSpcReduction="10000"/>
          </a:bodyPr>
          <a:lstStyle/>
          <a:p>
            <a:r>
              <a:rPr lang="en-US" sz="3000" dirty="0"/>
              <a:t>Provide a short lecture (5-10 minutes) about </a:t>
            </a:r>
            <a:r>
              <a:rPr lang="en-US" sz="3000" dirty="0">
                <a:solidFill>
                  <a:srgbClr val="3366FF"/>
                </a:solidFill>
              </a:rPr>
              <a:t>something students are studying in your class </a:t>
            </a:r>
            <a:r>
              <a:rPr lang="en-US" sz="3000" dirty="0" smtClean="0"/>
              <a:t>and organize your lecture around 2-3 main ideas.</a:t>
            </a:r>
            <a:endParaRPr lang="en-US" sz="3000" dirty="0"/>
          </a:p>
          <a:p>
            <a:r>
              <a:rPr lang="en-US" sz="3000" dirty="0"/>
              <a:t>At the end of the lecture discuss </a:t>
            </a:r>
            <a:r>
              <a:rPr lang="en-US" sz="3000" dirty="0" smtClean="0"/>
              <a:t>what students identified as the topic, main ideas, and details.  </a:t>
            </a:r>
            <a:endParaRPr lang="en-US" sz="3000" dirty="0"/>
          </a:p>
          <a:p>
            <a:r>
              <a:rPr lang="en-US" sz="3000" dirty="0"/>
              <a:t>Circulate as you discuss answers, checking that 80% of the students record 80% of </a:t>
            </a:r>
            <a:r>
              <a:rPr lang="en-US" sz="3000" dirty="0" smtClean="0"/>
              <a:t>the information.</a:t>
            </a:r>
            <a:endParaRPr lang="en-US" sz="3000" dirty="0"/>
          </a:p>
          <a:p>
            <a:endParaRPr lang="en-US" dirty="0"/>
          </a:p>
          <a:p>
            <a:endParaRPr lang="en-US" dirty="0"/>
          </a:p>
        </p:txBody>
      </p:sp>
    </p:spTree>
    <p:extLst>
      <p:ext uri="{BB962C8B-B14F-4D97-AF65-F5344CB8AC3E}">
        <p14:creationId xmlns:p14="http://schemas.microsoft.com/office/powerpoint/2010/main" val="404580087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r>
              <a:rPr lang="en-US" sz="3600" dirty="0" smtClean="0"/>
              <a:t>Lesson 3: Extend the Learning</a:t>
            </a:r>
            <a:endParaRPr lang="en-US" sz="3600" dirty="0"/>
          </a:p>
        </p:txBody>
      </p:sp>
      <p:sp>
        <p:nvSpPr>
          <p:cNvPr id="3" name="Content Placeholder 2"/>
          <p:cNvSpPr>
            <a:spLocks noGrp="1"/>
          </p:cNvSpPr>
          <p:nvPr>
            <p:ph idx="1"/>
          </p:nvPr>
        </p:nvSpPr>
        <p:spPr>
          <a:xfrm>
            <a:off x="685800" y="1568824"/>
            <a:ext cx="7772400" cy="4527176"/>
          </a:xfrm>
        </p:spPr>
        <p:txBody>
          <a:bodyPr>
            <a:normAutofit/>
          </a:bodyPr>
          <a:lstStyle/>
          <a:p>
            <a:r>
              <a:rPr lang="en-US" sz="2800" dirty="0" smtClean="0"/>
              <a:t>Since this lesson combines many complex skills students are likely to need additional practice.  (See Appendix B)</a:t>
            </a:r>
          </a:p>
          <a:p>
            <a:r>
              <a:rPr lang="en-US" sz="2800" dirty="0" smtClean="0"/>
              <a:t>Discuss what to do when teachers get off topic and go down “rabbit trails.”</a:t>
            </a:r>
          </a:p>
          <a:p>
            <a:r>
              <a:rPr lang="en-US" sz="2800" dirty="0" smtClean="0"/>
              <a:t>Be flexible with the application of the “T”</a:t>
            </a:r>
          </a:p>
          <a:p>
            <a:r>
              <a:rPr lang="en-US" sz="2800" dirty="0" smtClean="0"/>
              <a:t>Discuss what to do when main ideas and details are not clearly delineated</a:t>
            </a:r>
            <a:endParaRPr lang="en-US" sz="2800" dirty="0"/>
          </a:p>
        </p:txBody>
      </p:sp>
    </p:spTree>
    <p:extLst>
      <p:ext uri="{BB962C8B-B14F-4D97-AF65-F5344CB8AC3E}">
        <p14:creationId xmlns:p14="http://schemas.microsoft.com/office/powerpoint/2010/main" val="372398864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3: Metacognitive Moment</a:t>
            </a:r>
            <a:endParaRPr lang="en-US" sz="3600" dirty="0"/>
          </a:p>
        </p:txBody>
      </p:sp>
      <p:sp>
        <p:nvSpPr>
          <p:cNvPr id="3" name="Content Placeholder 2"/>
          <p:cNvSpPr>
            <a:spLocks noGrp="1"/>
          </p:cNvSpPr>
          <p:nvPr>
            <p:ph idx="1"/>
          </p:nvPr>
        </p:nvSpPr>
        <p:spPr>
          <a:xfrm>
            <a:off x="685800" y="1598707"/>
            <a:ext cx="7772400" cy="4497294"/>
          </a:xfrm>
        </p:spPr>
        <p:txBody>
          <a:bodyPr>
            <a:normAutofit fontScale="85000" lnSpcReduction="10000"/>
          </a:bodyPr>
          <a:lstStyle/>
          <a:p>
            <a:r>
              <a:rPr lang="en-US" dirty="0" smtClean="0"/>
              <a:t>Explain how good learners think as they sort main ideas and details</a:t>
            </a:r>
          </a:p>
          <a:p>
            <a:pPr lvl="1"/>
            <a:r>
              <a:rPr lang="en-US" dirty="0"/>
              <a:t>“Where does this information fit?</a:t>
            </a:r>
            <a:r>
              <a:rPr lang="en-US" dirty="0" smtClean="0"/>
              <a:t>”</a:t>
            </a:r>
          </a:p>
          <a:p>
            <a:pPr lvl="1"/>
            <a:r>
              <a:rPr lang="en-US" dirty="0" smtClean="0"/>
              <a:t>“Is this a main idea or a detail?”</a:t>
            </a:r>
          </a:p>
          <a:p>
            <a:r>
              <a:rPr lang="en-US" dirty="0" smtClean="0"/>
              <a:t>Encourage students to ask themselves questions about the content of a lecture</a:t>
            </a:r>
          </a:p>
          <a:p>
            <a:pPr lvl="1"/>
            <a:r>
              <a:rPr lang="en-US" dirty="0" smtClean="0"/>
              <a:t>“</a:t>
            </a:r>
            <a:r>
              <a:rPr lang="en-US" dirty="0"/>
              <a:t>Do I understand what the teacher said</a:t>
            </a:r>
            <a:r>
              <a:rPr lang="en-US" dirty="0" smtClean="0"/>
              <a:t>?”</a:t>
            </a:r>
          </a:p>
          <a:p>
            <a:r>
              <a:rPr lang="en-US" dirty="0" smtClean="0"/>
              <a:t>Talk about what to do if your mind wanders</a:t>
            </a:r>
          </a:p>
          <a:p>
            <a:pPr lvl="1"/>
            <a:r>
              <a:rPr lang="en-US" dirty="0" smtClean="0"/>
              <a:t>Remind yourself to pay attention</a:t>
            </a:r>
          </a:p>
          <a:p>
            <a:pPr lvl="1"/>
            <a:r>
              <a:rPr lang="en-US" dirty="0" smtClean="0"/>
              <a:t>Tell yourself that your doing a good job of taking notes</a:t>
            </a:r>
          </a:p>
        </p:txBody>
      </p:sp>
    </p:spTree>
    <p:extLst>
      <p:ext uri="{BB962C8B-B14F-4D97-AF65-F5344CB8AC3E}">
        <p14:creationId xmlns:p14="http://schemas.microsoft.com/office/powerpoint/2010/main" val="143629380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Lesson 4: The </a:t>
            </a:r>
            <a:r>
              <a:rPr lang="en-US" sz="4000" b="1" dirty="0" smtClean="0"/>
              <a:t>GRADE</a:t>
            </a:r>
            <a:r>
              <a:rPr lang="en-US" sz="4000" dirty="0" smtClean="0"/>
              <a:t> Strategy</a:t>
            </a:r>
            <a:endParaRPr lang="en-US" sz="4000" dirty="0"/>
          </a:p>
        </p:txBody>
      </p:sp>
      <p:sp>
        <p:nvSpPr>
          <p:cNvPr id="3" name="Content Placeholder 2"/>
          <p:cNvSpPr>
            <a:spLocks noGrp="1"/>
          </p:cNvSpPr>
          <p:nvPr>
            <p:ph idx="1"/>
          </p:nvPr>
        </p:nvSpPr>
        <p:spPr>
          <a:xfrm>
            <a:off x="685800" y="1628589"/>
            <a:ext cx="7772400" cy="4467412"/>
          </a:xfrm>
        </p:spPr>
        <p:txBody>
          <a:bodyPr/>
          <a:lstStyle/>
          <a:p>
            <a:pPr marL="0" indent="0">
              <a:buNone/>
            </a:pPr>
            <a:r>
              <a:rPr lang="en-US" b="1" dirty="0"/>
              <a:t>What you’ll do:</a:t>
            </a:r>
          </a:p>
          <a:p>
            <a:r>
              <a:rPr lang="en-US" dirty="0"/>
              <a:t>Review the </a:t>
            </a:r>
            <a:r>
              <a:rPr lang="en-US" dirty="0" err="1" smtClean="0"/>
              <a:t>NOTeS</a:t>
            </a:r>
            <a:r>
              <a:rPr lang="en-US" dirty="0" smtClean="0"/>
              <a:t> Strategy</a:t>
            </a:r>
          </a:p>
          <a:p>
            <a:r>
              <a:rPr lang="en-US" dirty="0" smtClean="0"/>
              <a:t>Discuss when </a:t>
            </a:r>
            <a:r>
              <a:rPr lang="en-US" dirty="0"/>
              <a:t>and where to </a:t>
            </a:r>
            <a:r>
              <a:rPr lang="en-US" dirty="0" smtClean="0"/>
              <a:t>study</a:t>
            </a:r>
            <a:endParaRPr lang="en-US" dirty="0"/>
          </a:p>
          <a:p>
            <a:r>
              <a:rPr lang="en-US" dirty="0" smtClean="0"/>
              <a:t>Describe and practice each step of the  GRADE</a:t>
            </a:r>
            <a:r>
              <a:rPr lang="en-US" dirty="0"/>
              <a:t> </a:t>
            </a:r>
            <a:r>
              <a:rPr lang="en-US" dirty="0" smtClean="0"/>
              <a:t>Strategy </a:t>
            </a:r>
            <a:r>
              <a:rPr lang="en-US" sz="2000" dirty="0" smtClean="0"/>
              <a:t>(students practice GRADE using their “Humor” notes created in Lesson 3)</a:t>
            </a:r>
          </a:p>
          <a:p>
            <a:r>
              <a:rPr lang="en-US" dirty="0" smtClean="0"/>
              <a:t>Conduct Generalization Practice</a:t>
            </a:r>
            <a:endParaRPr lang="en-US" dirty="0"/>
          </a:p>
          <a:p>
            <a:endParaRPr lang="en-US" dirty="0"/>
          </a:p>
        </p:txBody>
      </p:sp>
    </p:spTree>
    <p:extLst>
      <p:ext uri="{BB962C8B-B14F-4D97-AF65-F5344CB8AC3E}">
        <p14:creationId xmlns:p14="http://schemas.microsoft.com/office/powerpoint/2010/main" val="290633140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1: Generalization Practice</a:t>
            </a:r>
            <a:endParaRPr lang="en-US" sz="3600" dirty="0"/>
          </a:p>
        </p:txBody>
      </p:sp>
      <p:sp>
        <p:nvSpPr>
          <p:cNvPr id="3" name="Content Placeholder 2"/>
          <p:cNvSpPr>
            <a:spLocks noGrp="1"/>
          </p:cNvSpPr>
          <p:nvPr>
            <p:ph idx="1"/>
          </p:nvPr>
        </p:nvSpPr>
        <p:spPr>
          <a:xfrm>
            <a:off x="685800" y="1643529"/>
            <a:ext cx="7772400" cy="4452471"/>
          </a:xfrm>
        </p:spPr>
        <p:txBody>
          <a:bodyPr>
            <a:normAutofit/>
          </a:bodyPr>
          <a:lstStyle/>
          <a:p>
            <a:r>
              <a:rPr lang="en-US" sz="2800" dirty="0" smtClean="0"/>
              <a:t>Provide a short lecture (5-10 minutes) about </a:t>
            </a:r>
            <a:r>
              <a:rPr lang="en-US" sz="2800" dirty="0" smtClean="0">
                <a:solidFill>
                  <a:srgbClr val="3366FF"/>
                </a:solidFill>
              </a:rPr>
              <a:t>something students are studying in your class</a:t>
            </a:r>
          </a:p>
          <a:p>
            <a:r>
              <a:rPr lang="en-US" sz="2800" dirty="0" smtClean="0"/>
              <a:t>Tell students to record all the cues they see or hear (</a:t>
            </a:r>
            <a:r>
              <a:rPr lang="en-US" sz="2800" i="1" dirty="0" smtClean="0"/>
              <a:t>record cues only</a:t>
            </a:r>
            <a:r>
              <a:rPr lang="en-US" sz="2800" dirty="0" smtClean="0"/>
              <a:t>)</a:t>
            </a:r>
          </a:p>
          <a:p>
            <a:r>
              <a:rPr lang="en-US" sz="2800" dirty="0" smtClean="0"/>
              <a:t>At the end of the lecture review correct answers and have students calculate a percentage correct.</a:t>
            </a:r>
          </a:p>
          <a:p>
            <a:r>
              <a:rPr lang="en-US" sz="2800" dirty="0" smtClean="0"/>
              <a:t>An instructional target is to have 80% of the students record 80% of the cues.</a:t>
            </a:r>
            <a:endParaRPr lang="en-US" sz="2800" dirty="0"/>
          </a:p>
        </p:txBody>
      </p:sp>
    </p:spTree>
    <p:extLst>
      <p:ext uri="{BB962C8B-B14F-4D97-AF65-F5344CB8AC3E}">
        <p14:creationId xmlns:p14="http://schemas.microsoft.com/office/powerpoint/2010/main" val="251095246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Discuss when &amp; where to study</a:t>
            </a:r>
            <a:endParaRPr lang="en-US" dirty="0"/>
          </a:p>
        </p:txBody>
      </p:sp>
      <p:sp>
        <p:nvSpPr>
          <p:cNvPr id="3" name="Content Placeholder 2"/>
          <p:cNvSpPr>
            <a:spLocks noGrp="1"/>
          </p:cNvSpPr>
          <p:nvPr>
            <p:ph idx="1"/>
          </p:nvPr>
        </p:nvSpPr>
        <p:spPr>
          <a:xfrm>
            <a:off x="685800" y="1628588"/>
            <a:ext cx="7772400" cy="4467412"/>
          </a:xfrm>
        </p:spPr>
        <p:txBody>
          <a:bodyPr/>
          <a:lstStyle/>
          <a:p>
            <a:r>
              <a:rPr lang="en-US" dirty="0" smtClean="0"/>
              <a:t>Discuss the benefits of spacing out study time rather than cramming </a:t>
            </a:r>
            <a:r>
              <a:rPr lang="en-US" dirty="0" smtClean="0">
                <a:solidFill>
                  <a:srgbClr val="000000"/>
                </a:solidFill>
              </a:rPr>
              <a:t>(Cue Card #11)</a:t>
            </a:r>
          </a:p>
          <a:p>
            <a:r>
              <a:rPr lang="en-US" dirty="0" smtClean="0"/>
              <a:t>Discuss where students should study</a:t>
            </a:r>
          </a:p>
          <a:p>
            <a:pPr lvl="1"/>
            <a:r>
              <a:rPr lang="en-US" dirty="0" smtClean="0"/>
              <a:t>Being able to concentrate is key</a:t>
            </a:r>
          </a:p>
          <a:p>
            <a:pPr lvl="1"/>
            <a:r>
              <a:rPr lang="en-US" dirty="0" smtClean="0"/>
              <a:t>Consider resources that may be necessary for studying </a:t>
            </a:r>
          </a:p>
          <a:p>
            <a:endParaRPr lang="en-US" dirty="0"/>
          </a:p>
        </p:txBody>
      </p:sp>
    </p:spTree>
    <p:extLst>
      <p:ext uri="{BB962C8B-B14F-4D97-AF65-F5344CB8AC3E}">
        <p14:creationId xmlns:p14="http://schemas.microsoft.com/office/powerpoint/2010/main" val="72963967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873145" y="2687"/>
            <a:ext cx="5299364" cy="6852625"/>
          </a:xfrm>
          <a:prstGeom prst="rect">
            <a:avLst/>
          </a:prstGeom>
        </p:spPr>
      </p:pic>
    </p:spTree>
    <p:extLst>
      <p:ext uri="{BB962C8B-B14F-4D97-AF65-F5344CB8AC3E}">
        <p14:creationId xmlns:p14="http://schemas.microsoft.com/office/powerpoint/2010/main" val="379714999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dirty="0" smtClean="0"/>
              <a:t/>
            </a:r>
            <a:br>
              <a:rPr lang="en-US" sz="4800" b="1" dirty="0" smtClean="0"/>
            </a:br>
            <a:r>
              <a:rPr lang="en-US" sz="4800" b="1" dirty="0" smtClean="0"/>
              <a:t>GRADE Steps 1-3</a:t>
            </a:r>
            <a:endParaRPr lang="en-US" dirty="0"/>
          </a:p>
        </p:txBody>
      </p:sp>
      <p:sp>
        <p:nvSpPr>
          <p:cNvPr id="3" name="Content Placeholder 2"/>
          <p:cNvSpPr>
            <a:spLocks noGrp="1"/>
          </p:cNvSpPr>
          <p:nvPr>
            <p:ph idx="1"/>
          </p:nvPr>
        </p:nvSpPr>
        <p:spPr>
          <a:xfrm>
            <a:off x="685800" y="1628588"/>
            <a:ext cx="7772400" cy="4467412"/>
          </a:xfrm>
        </p:spPr>
        <p:txBody>
          <a:bodyPr>
            <a:normAutofit/>
          </a:bodyPr>
          <a:lstStyle/>
          <a:p>
            <a:r>
              <a:rPr lang="en-US" dirty="0" smtClean="0"/>
              <a:t>Describe and practice how to </a:t>
            </a:r>
            <a:r>
              <a:rPr lang="en-US" sz="3600" b="1" dirty="0"/>
              <a:t>G</a:t>
            </a:r>
            <a:r>
              <a:rPr lang="en-US" dirty="0" smtClean="0"/>
              <a:t>ather missing information using Cue Card 12</a:t>
            </a:r>
          </a:p>
          <a:p>
            <a:r>
              <a:rPr lang="en-US" dirty="0" smtClean="0"/>
              <a:t>Describe and practice how to </a:t>
            </a:r>
            <a:r>
              <a:rPr lang="en-US" sz="3600" b="1" dirty="0"/>
              <a:t>R</a:t>
            </a:r>
            <a:r>
              <a:rPr lang="en-US" dirty="0" smtClean="0"/>
              <a:t>eread and highlight using Cue Cards 13 &amp; 9</a:t>
            </a:r>
          </a:p>
          <a:p>
            <a:r>
              <a:rPr lang="en-US" dirty="0" smtClean="0"/>
              <a:t>Describe and practice how to </a:t>
            </a:r>
            <a:r>
              <a:rPr lang="en-US" sz="3600" b="1" dirty="0">
                <a:solidFill>
                  <a:srgbClr val="000000"/>
                </a:solidFill>
              </a:rPr>
              <a:t>A</a:t>
            </a:r>
            <a:r>
              <a:rPr lang="en-US" dirty="0" smtClean="0"/>
              <a:t>sk yourself questions using Cue Card 14 and the Weather notes</a:t>
            </a:r>
          </a:p>
          <a:p>
            <a:endParaRPr lang="en-US" dirty="0"/>
          </a:p>
          <a:p>
            <a:endParaRPr lang="en-US" dirty="0" smtClean="0"/>
          </a:p>
          <a:p>
            <a:pPr marL="457200" lvl="1" indent="0">
              <a:buNone/>
            </a:pPr>
            <a:endParaRPr lang="en-US" dirty="0" smtClean="0"/>
          </a:p>
          <a:p>
            <a:endParaRPr lang="en-US" dirty="0"/>
          </a:p>
        </p:txBody>
      </p:sp>
    </p:spTree>
    <p:extLst>
      <p:ext uri="{BB962C8B-B14F-4D97-AF65-F5344CB8AC3E}">
        <p14:creationId xmlns:p14="http://schemas.microsoft.com/office/powerpoint/2010/main" val="208361582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3155" y="179294"/>
            <a:ext cx="5164865" cy="6678706"/>
          </a:xfrm>
          <a:prstGeom prst="rect">
            <a:avLst/>
          </a:prstGeom>
        </p:spPr>
      </p:pic>
    </p:spTree>
    <p:extLst>
      <p:ext uri="{BB962C8B-B14F-4D97-AF65-F5344CB8AC3E}">
        <p14:creationId xmlns:p14="http://schemas.microsoft.com/office/powerpoint/2010/main" val="372073546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4764" y="2687"/>
            <a:ext cx="5299364" cy="6852625"/>
          </a:xfrm>
          <a:prstGeom prst="rect">
            <a:avLst/>
          </a:prstGeom>
        </p:spPr>
      </p:pic>
    </p:spTree>
    <p:extLst>
      <p:ext uri="{BB962C8B-B14F-4D97-AF65-F5344CB8AC3E}">
        <p14:creationId xmlns:p14="http://schemas.microsoft.com/office/powerpoint/2010/main" val="419666897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2593" y="2687"/>
            <a:ext cx="5299364" cy="6852625"/>
          </a:xfrm>
          <a:prstGeom prst="rect">
            <a:avLst/>
          </a:prstGeom>
        </p:spPr>
      </p:pic>
    </p:spTree>
    <p:extLst>
      <p:ext uri="{BB962C8B-B14F-4D97-AF65-F5344CB8AC3E}">
        <p14:creationId xmlns:p14="http://schemas.microsoft.com/office/powerpoint/2010/main" val="367398077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2315" y="2687"/>
            <a:ext cx="5299364" cy="6852625"/>
          </a:xfrm>
          <a:prstGeom prst="rect">
            <a:avLst/>
          </a:prstGeom>
        </p:spPr>
      </p:pic>
    </p:spTree>
    <p:extLst>
      <p:ext uri="{BB962C8B-B14F-4D97-AF65-F5344CB8AC3E}">
        <p14:creationId xmlns:p14="http://schemas.microsoft.com/office/powerpoint/2010/main" val="414977453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7227" y="2687"/>
            <a:ext cx="5299364" cy="6852625"/>
          </a:xfrm>
          <a:prstGeom prst="rect">
            <a:avLst/>
          </a:prstGeom>
        </p:spPr>
      </p:pic>
    </p:spTree>
    <p:extLst>
      <p:ext uri="{BB962C8B-B14F-4D97-AF65-F5344CB8AC3E}">
        <p14:creationId xmlns:p14="http://schemas.microsoft.com/office/powerpoint/2010/main" val="422404271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b="1" dirty="0" smtClean="0"/>
              <a:t>GRADE: Step 4</a:t>
            </a:r>
            <a:br>
              <a:rPr lang="en-US" sz="2000" b="1" dirty="0" smtClean="0"/>
            </a:br>
            <a:r>
              <a:rPr lang="en-US" sz="3600" b="1" dirty="0" smtClean="0"/>
              <a:t>D</a:t>
            </a:r>
            <a:r>
              <a:rPr lang="en-US" sz="3600" dirty="0" smtClean="0"/>
              <a:t>raw a Diagram</a:t>
            </a:r>
            <a:endParaRPr lang="en-US" sz="3600" dirty="0"/>
          </a:p>
        </p:txBody>
      </p:sp>
      <p:sp>
        <p:nvSpPr>
          <p:cNvPr id="3" name="Content Placeholder 2"/>
          <p:cNvSpPr>
            <a:spLocks noGrp="1"/>
          </p:cNvSpPr>
          <p:nvPr>
            <p:ph idx="1"/>
          </p:nvPr>
        </p:nvSpPr>
        <p:spPr>
          <a:xfrm>
            <a:off x="685800" y="1568824"/>
            <a:ext cx="7772400" cy="4527176"/>
          </a:xfrm>
        </p:spPr>
        <p:txBody>
          <a:bodyPr>
            <a:normAutofit/>
          </a:bodyPr>
          <a:lstStyle/>
          <a:p>
            <a:r>
              <a:rPr lang="en-US" dirty="0"/>
              <a:t>GRADE </a:t>
            </a:r>
            <a:r>
              <a:rPr lang="en-US" dirty="0" smtClean="0"/>
              <a:t>introduces </a:t>
            </a:r>
            <a:r>
              <a:rPr lang="en-US" dirty="0"/>
              <a:t>3 different kinds of diagrams that can be used with </a:t>
            </a:r>
            <a:r>
              <a:rPr lang="en-US" i="1" dirty="0"/>
              <a:t>most</a:t>
            </a:r>
            <a:r>
              <a:rPr lang="en-US" dirty="0"/>
              <a:t> of the notes taken in school </a:t>
            </a:r>
            <a:r>
              <a:rPr lang="en-US" dirty="0" smtClean="0"/>
              <a:t>(Cue Card #15)</a:t>
            </a:r>
          </a:p>
          <a:p>
            <a:r>
              <a:rPr lang="en-US" dirty="0" smtClean="0"/>
              <a:t>Drawing a diagram requires students to manipulate and interact with information thus making it more memorable. </a:t>
            </a:r>
          </a:p>
        </p:txBody>
      </p:sp>
    </p:spTree>
    <p:extLst>
      <p:ext uri="{BB962C8B-B14F-4D97-AF65-F5344CB8AC3E}">
        <p14:creationId xmlns:p14="http://schemas.microsoft.com/office/powerpoint/2010/main" val="300161785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2941" y="144518"/>
            <a:ext cx="5079999" cy="6568964"/>
          </a:xfrm>
          <a:prstGeom prst="rect">
            <a:avLst/>
          </a:prstGeom>
        </p:spPr>
      </p:pic>
    </p:spTree>
    <p:extLst>
      <p:ext uri="{BB962C8B-B14F-4D97-AF65-F5344CB8AC3E}">
        <p14:creationId xmlns:p14="http://schemas.microsoft.com/office/powerpoint/2010/main" val="245628217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r>
              <a:rPr lang="en-US" sz="3600" dirty="0" smtClean="0"/>
              <a:t>Lesson 1: Extend the Learning</a:t>
            </a:r>
            <a:endParaRPr lang="en-US" sz="3600" dirty="0"/>
          </a:p>
        </p:txBody>
      </p:sp>
      <p:sp>
        <p:nvSpPr>
          <p:cNvPr id="3" name="Content Placeholder 2"/>
          <p:cNvSpPr>
            <a:spLocks noGrp="1"/>
          </p:cNvSpPr>
          <p:nvPr>
            <p:ph idx="1"/>
          </p:nvPr>
        </p:nvSpPr>
        <p:spPr>
          <a:xfrm>
            <a:off x="457200" y="1600200"/>
            <a:ext cx="8311364" cy="4810512"/>
          </a:xfrm>
        </p:spPr>
        <p:txBody>
          <a:bodyPr>
            <a:normAutofit/>
          </a:bodyPr>
          <a:lstStyle/>
          <a:p>
            <a:r>
              <a:rPr lang="en-US" sz="2800" dirty="0" smtClean="0"/>
              <a:t>Have students record five cues they heard during a lecture in your class or another class.  Award bonus points for this assignment.</a:t>
            </a:r>
          </a:p>
          <a:p>
            <a:r>
              <a:rPr lang="en-US" sz="2800" dirty="0" smtClean="0"/>
              <a:t>Discuss with students the unique mannerism cues that you or other teachers use.</a:t>
            </a:r>
          </a:p>
          <a:p>
            <a:r>
              <a:rPr lang="en-US" sz="2800" dirty="0" smtClean="0"/>
              <a:t>Tell students not to get discouraged if they get behind in recording notes.  Instead, tell them to continue to listen for cues and begin writing as soon as they hear new cue.    </a:t>
            </a:r>
          </a:p>
        </p:txBody>
      </p:sp>
    </p:spTree>
    <p:extLst>
      <p:ext uri="{BB962C8B-B14F-4D97-AF65-F5344CB8AC3E}">
        <p14:creationId xmlns:p14="http://schemas.microsoft.com/office/powerpoint/2010/main" val="32673786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b="1" dirty="0"/>
              <a:t>GRADE: Step 4</a:t>
            </a:r>
            <a:br>
              <a:rPr lang="en-US" sz="2000" b="1" dirty="0"/>
            </a:br>
            <a:r>
              <a:rPr lang="en-US" sz="3600" b="1" dirty="0"/>
              <a:t>D</a:t>
            </a:r>
            <a:r>
              <a:rPr lang="en-US" sz="3600" dirty="0"/>
              <a:t>raw a Diagram</a:t>
            </a:r>
          </a:p>
        </p:txBody>
      </p:sp>
      <p:sp>
        <p:nvSpPr>
          <p:cNvPr id="3" name="Content Placeholder 2"/>
          <p:cNvSpPr>
            <a:spLocks noGrp="1"/>
          </p:cNvSpPr>
          <p:nvPr>
            <p:ph idx="1"/>
          </p:nvPr>
        </p:nvSpPr>
        <p:spPr>
          <a:xfrm>
            <a:off x="685800" y="1643529"/>
            <a:ext cx="7772400" cy="4452471"/>
          </a:xfrm>
        </p:spPr>
        <p:txBody>
          <a:bodyPr>
            <a:normAutofit/>
          </a:bodyPr>
          <a:lstStyle/>
          <a:p>
            <a:r>
              <a:rPr lang="en-US" dirty="0" smtClean="0"/>
              <a:t>Describe </a:t>
            </a:r>
            <a:r>
              <a:rPr lang="en-US" b="1" dirty="0" smtClean="0"/>
              <a:t>descriptive</a:t>
            </a:r>
            <a:r>
              <a:rPr lang="en-US" dirty="0" smtClean="0"/>
              <a:t> diagrams (Cue Card 16)</a:t>
            </a:r>
          </a:p>
          <a:p>
            <a:r>
              <a:rPr lang="en-US" dirty="0" smtClean="0"/>
              <a:t>Describe </a:t>
            </a:r>
            <a:r>
              <a:rPr lang="en-US" b="1" dirty="0" smtClean="0"/>
              <a:t>sequential</a:t>
            </a:r>
            <a:r>
              <a:rPr lang="en-US" dirty="0" smtClean="0"/>
              <a:t> diagrams (Cue Cards 17 &amp; 18)</a:t>
            </a:r>
          </a:p>
          <a:p>
            <a:r>
              <a:rPr lang="en-US" dirty="0" smtClean="0"/>
              <a:t>Describe </a:t>
            </a:r>
            <a:r>
              <a:rPr lang="en-US" b="1" dirty="0" smtClean="0"/>
              <a:t>compare/contrast </a:t>
            </a:r>
            <a:r>
              <a:rPr lang="en-US" dirty="0" smtClean="0"/>
              <a:t>diagrams (Cue Card 19)</a:t>
            </a:r>
          </a:p>
          <a:p>
            <a:r>
              <a:rPr lang="en-US" dirty="0" smtClean="0"/>
              <a:t>Students practice drawing a diagram using their “Humor” notes</a:t>
            </a:r>
            <a:endParaRPr lang="en-US" dirty="0"/>
          </a:p>
        </p:txBody>
      </p:sp>
    </p:spTree>
    <p:extLst>
      <p:ext uri="{BB962C8B-B14F-4D97-AF65-F5344CB8AC3E}">
        <p14:creationId xmlns:p14="http://schemas.microsoft.com/office/powerpoint/2010/main" val="5335811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020552" y="2687"/>
            <a:ext cx="5299364" cy="6852625"/>
          </a:xfrm>
          <a:prstGeom prst="rect">
            <a:avLst/>
          </a:prstGeom>
        </p:spPr>
      </p:pic>
    </p:spTree>
    <p:extLst>
      <p:ext uri="{BB962C8B-B14F-4D97-AF65-F5344CB8AC3E}">
        <p14:creationId xmlns:p14="http://schemas.microsoft.com/office/powerpoint/2010/main" val="158214953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965355" y="-132553"/>
            <a:ext cx="5356487" cy="6926493"/>
          </a:xfrm>
          <a:prstGeom prst="rect">
            <a:avLst/>
          </a:prstGeom>
        </p:spPr>
      </p:pic>
    </p:spTree>
    <p:extLst>
      <p:ext uri="{BB962C8B-B14F-4D97-AF65-F5344CB8AC3E}">
        <p14:creationId xmlns:p14="http://schemas.microsoft.com/office/powerpoint/2010/main" val="388579327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2709" y="2687"/>
            <a:ext cx="5299364" cy="6852625"/>
          </a:xfrm>
          <a:prstGeom prst="rect">
            <a:avLst/>
          </a:prstGeom>
        </p:spPr>
      </p:pic>
    </p:spTree>
    <p:extLst>
      <p:ext uri="{BB962C8B-B14F-4D97-AF65-F5344CB8AC3E}">
        <p14:creationId xmlns:p14="http://schemas.microsoft.com/office/powerpoint/2010/main" val="2646899793"/>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786029" y="-334938"/>
            <a:ext cx="5299364" cy="6852625"/>
          </a:xfrm>
          <a:prstGeom prst="rect">
            <a:avLst/>
          </a:prstGeom>
        </p:spPr>
      </p:pic>
    </p:spTree>
    <p:extLst>
      <p:ext uri="{BB962C8B-B14F-4D97-AF65-F5344CB8AC3E}">
        <p14:creationId xmlns:p14="http://schemas.microsoft.com/office/powerpoint/2010/main" val="142617416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b="1" dirty="0" smtClean="0"/>
              <a:t>GRADE: Step 5</a:t>
            </a:r>
            <a:br>
              <a:rPr lang="en-US" sz="2000" b="1" dirty="0" smtClean="0"/>
            </a:br>
            <a:r>
              <a:rPr lang="en-US" sz="3600" b="1" dirty="0" smtClean="0"/>
              <a:t>E</a:t>
            </a:r>
            <a:r>
              <a:rPr lang="en-US" sz="3600" dirty="0" smtClean="0"/>
              <a:t>ncourage Yourself</a:t>
            </a:r>
            <a:endParaRPr lang="en-US" sz="3600" dirty="0"/>
          </a:p>
        </p:txBody>
      </p:sp>
      <p:sp>
        <p:nvSpPr>
          <p:cNvPr id="3" name="Content Placeholder 2"/>
          <p:cNvSpPr>
            <a:spLocks noGrp="1"/>
          </p:cNvSpPr>
          <p:nvPr>
            <p:ph idx="1"/>
          </p:nvPr>
        </p:nvSpPr>
        <p:spPr>
          <a:xfrm>
            <a:off x="685800" y="1786597"/>
            <a:ext cx="7772400" cy="4309403"/>
          </a:xfrm>
        </p:spPr>
        <p:txBody>
          <a:bodyPr/>
          <a:lstStyle/>
          <a:p>
            <a:r>
              <a:rPr lang="en-US" sz="2800" dirty="0" smtClean="0"/>
              <a:t>Utilize this step when taking notes, while studying, before a test, and during a test</a:t>
            </a:r>
          </a:p>
          <a:p>
            <a:r>
              <a:rPr lang="en-US" sz="2800" dirty="0" smtClean="0"/>
              <a:t>Emphasize that that good learners engage in positive self-talk</a:t>
            </a:r>
          </a:p>
          <a:p>
            <a:r>
              <a:rPr lang="en-US" sz="2800" dirty="0" smtClean="0"/>
              <a:t>Use Cue Card #21 to brainstorm positive statements that students could say instead of the negative statements listed</a:t>
            </a:r>
            <a:endParaRPr lang="en-US" sz="2800" dirty="0"/>
          </a:p>
        </p:txBody>
      </p:sp>
    </p:spTree>
    <p:extLst>
      <p:ext uri="{BB962C8B-B14F-4D97-AF65-F5344CB8AC3E}">
        <p14:creationId xmlns:p14="http://schemas.microsoft.com/office/powerpoint/2010/main" val="2663854322"/>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6437" y="2687"/>
            <a:ext cx="5299364" cy="6852625"/>
          </a:xfrm>
          <a:prstGeom prst="rect">
            <a:avLst/>
          </a:prstGeom>
        </p:spPr>
      </p:pic>
    </p:spTree>
    <p:extLst>
      <p:ext uri="{BB962C8B-B14F-4D97-AF65-F5344CB8AC3E}">
        <p14:creationId xmlns:p14="http://schemas.microsoft.com/office/powerpoint/2010/main" val="287992329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Lesson 4: Conduct Generalization Practice</a:t>
            </a:r>
            <a:endParaRPr lang="en-US" sz="3200" dirty="0"/>
          </a:p>
        </p:txBody>
      </p:sp>
      <p:sp>
        <p:nvSpPr>
          <p:cNvPr id="3" name="Content Placeholder 2"/>
          <p:cNvSpPr>
            <a:spLocks noGrp="1"/>
          </p:cNvSpPr>
          <p:nvPr>
            <p:ph idx="1"/>
          </p:nvPr>
        </p:nvSpPr>
        <p:spPr>
          <a:xfrm>
            <a:off x="685800" y="1583765"/>
            <a:ext cx="7772400" cy="4512235"/>
          </a:xfrm>
        </p:spPr>
        <p:txBody>
          <a:bodyPr>
            <a:noAutofit/>
          </a:bodyPr>
          <a:lstStyle/>
          <a:p>
            <a:r>
              <a:rPr lang="en-US" sz="2000" dirty="0" smtClean="0"/>
              <a:t>Provide a short lecture to students using content material from your class.  Instruct students to take notes using the Listening and Note-Taking Strategy.</a:t>
            </a:r>
          </a:p>
          <a:p>
            <a:r>
              <a:rPr lang="en-US" sz="2000" dirty="0" smtClean="0"/>
              <a:t>After the lecture, allow time for students to apply the steps of the GRADE Strategy.  Award points for completion of these steps.</a:t>
            </a:r>
          </a:p>
          <a:p>
            <a:r>
              <a:rPr lang="en-US" sz="2000" dirty="0" smtClean="0"/>
              <a:t>Explain that over the next week students will study their notes a few minutes every day in class and take a quiz at the end of the week.</a:t>
            </a:r>
          </a:p>
          <a:p>
            <a:r>
              <a:rPr lang="en-US" sz="2000" dirty="0" smtClean="0"/>
              <a:t>At the end of the week, give a short quiz on the material.  Make sure that students obtain a score of 80% or greater.</a:t>
            </a:r>
          </a:p>
          <a:p>
            <a:r>
              <a:rPr lang="en-US" sz="2000" dirty="0" smtClean="0">
                <a:solidFill>
                  <a:srgbClr val="3366FF"/>
                </a:solidFill>
              </a:rPr>
              <a:t>Provide additional practice in the GRADE Steps using the lectures in Appendix B or the Listening and Note-Taking CD-ROM.</a:t>
            </a:r>
          </a:p>
        </p:txBody>
      </p:sp>
    </p:spTree>
    <p:extLst>
      <p:ext uri="{BB962C8B-B14F-4D97-AF65-F5344CB8AC3E}">
        <p14:creationId xmlns:p14="http://schemas.microsoft.com/office/powerpoint/2010/main" val="298864828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4: Extend the Learning</a:t>
            </a:r>
            <a:endParaRPr lang="en-US" sz="3600" dirty="0"/>
          </a:p>
        </p:txBody>
      </p:sp>
      <p:sp>
        <p:nvSpPr>
          <p:cNvPr id="3" name="Content Placeholder 2"/>
          <p:cNvSpPr>
            <a:spLocks noGrp="1"/>
          </p:cNvSpPr>
          <p:nvPr>
            <p:ph idx="1"/>
          </p:nvPr>
        </p:nvSpPr>
        <p:spPr>
          <a:xfrm>
            <a:off x="685800" y="1583765"/>
            <a:ext cx="7772400" cy="4512235"/>
          </a:xfrm>
        </p:spPr>
        <p:txBody>
          <a:bodyPr>
            <a:normAutofit fontScale="92500" lnSpcReduction="20000"/>
          </a:bodyPr>
          <a:lstStyle/>
          <a:p>
            <a:r>
              <a:rPr lang="en-US" dirty="0" smtClean="0"/>
              <a:t>Utilize the “Pause Procedure” during lectures so students can gather missing information from other students, review existing notes, or highlight key information</a:t>
            </a:r>
          </a:p>
          <a:p>
            <a:r>
              <a:rPr lang="en-US" dirty="0" smtClean="0"/>
              <a:t>After each lecture, provide a few minutes for students to review notes, check for completeness, and ask questions</a:t>
            </a:r>
          </a:p>
          <a:p>
            <a:r>
              <a:rPr lang="en-US" dirty="0" smtClean="0"/>
              <a:t>To check understanding at the end of a lecture ask students to anonymously write a) the main idea of the lecture, and b) the muddiest idea</a:t>
            </a:r>
          </a:p>
        </p:txBody>
      </p:sp>
    </p:spTree>
    <p:extLst>
      <p:ext uri="{BB962C8B-B14F-4D97-AF65-F5344CB8AC3E}">
        <p14:creationId xmlns:p14="http://schemas.microsoft.com/office/powerpoint/2010/main" val="3252730146"/>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4: Extend the Learning</a:t>
            </a:r>
            <a:endParaRPr lang="en-US" sz="3600" dirty="0"/>
          </a:p>
        </p:txBody>
      </p:sp>
      <p:sp>
        <p:nvSpPr>
          <p:cNvPr id="3" name="Content Placeholder 2"/>
          <p:cNvSpPr>
            <a:spLocks noGrp="1"/>
          </p:cNvSpPr>
          <p:nvPr>
            <p:ph idx="1"/>
          </p:nvPr>
        </p:nvSpPr>
        <p:spPr>
          <a:xfrm>
            <a:off x="685800" y="1447800"/>
            <a:ext cx="7772400" cy="4648200"/>
          </a:xfrm>
        </p:spPr>
        <p:txBody>
          <a:bodyPr>
            <a:normAutofit/>
          </a:bodyPr>
          <a:lstStyle/>
          <a:p>
            <a:r>
              <a:rPr lang="en-US" dirty="0" smtClean="0"/>
              <a:t>Before giving a quiz require students to create questions and diagrams and award points for students who used the strategy.</a:t>
            </a:r>
          </a:p>
          <a:p>
            <a:r>
              <a:rPr lang="en-US" dirty="0" smtClean="0"/>
              <a:t>Share examples of quality notes and diagrams and provide note-taking supplies as student incentives.</a:t>
            </a:r>
          </a:p>
        </p:txBody>
      </p:sp>
    </p:spTree>
    <p:extLst>
      <p:ext uri="{BB962C8B-B14F-4D97-AF65-F5344CB8AC3E}">
        <p14:creationId xmlns:p14="http://schemas.microsoft.com/office/powerpoint/2010/main" val="405279462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1: Metacognitive Moment</a:t>
            </a:r>
            <a:endParaRPr lang="en-US" sz="3600" dirty="0"/>
          </a:p>
        </p:txBody>
      </p:sp>
      <p:sp>
        <p:nvSpPr>
          <p:cNvPr id="3" name="Content Placeholder 2"/>
          <p:cNvSpPr>
            <a:spLocks noGrp="1"/>
          </p:cNvSpPr>
          <p:nvPr>
            <p:ph idx="1"/>
          </p:nvPr>
        </p:nvSpPr>
        <p:spPr>
          <a:xfrm>
            <a:off x="685800" y="1598706"/>
            <a:ext cx="7772400" cy="4497294"/>
          </a:xfrm>
        </p:spPr>
        <p:txBody>
          <a:bodyPr>
            <a:noAutofit/>
          </a:bodyPr>
          <a:lstStyle/>
          <a:p>
            <a:r>
              <a:rPr lang="en-US" sz="2400" dirty="0" smtClean="0"/>
              <a:t>Define “metacognition”</a:t>
            </a:r>
          </a:p>
          <a:p>
            <a:r>
              <a:rPr lang="en-US" sz="2400" dirty="0" smtClean="0"/>
              <a:t>Emphasize that the Listening and Note-Taking Strategy includes many opportunities for thinking about how you learn.</a:t>
            </a:r>
          </a:p>
          <a:p>
            <a:r>
              <a:rPr lang="en-US" sz="2400" dirty="0" smtClean="0"/>
              <a:t>Emphasize how good learners </a:t>
            </a:r>
            <a:r>
              <a:rPr lang="en-US" sz="2400" dirty="0" smtClean="0">
                <a:solidFill>
                  <a:srgbClr val="3366FF"/>
                </a:solidFill>
              </a:rPr>
              <a:t>think </a:t>
            </a:r>
            <a:r>
              <a:rPr lang="en-US" sz="2400" dirty="0" smtClean="0"/>
              <a:t>as they listen to a lecture</a:t>
            </a:r>
          </a:p>
          <a:p>
            <a:pPr lvl="1"/>
            <a:r>
              <a:rPr lang="en-US" sz="2400" dirty="0" smtClean="0"/>
              <a:t>“What is the focus of this lecture?”</a:t>
            </a:r>
          </a:p>
          <a:p>
            <a:pPr lvl="1"/>
            <a:r>
              <a:rPr lang="en-US" sz="2400" dirty="0" smtClean="0"/>
              <a:t>“What cues is the teacher using?”</a:t>
            </a:r>
          </a:p>
          <a:p>
            <a:pPr lvl="1"/>
            <a:r>
              <a:rPr lang="en-US" sz="2400" dirty="0" smtClean="0"/>
              <a:t>“What main ideas does the teacher want me to remember?”</a:t>
            </a:r>
          </a:p>
          <a:p>
            <a:endParaRPr lang="en-US" sz="2400" dirty="0"/>
          </a:p>
        </p:txBody>
      </p:sp>
    </p:spTree>
    <p:extLst>
      <p:ext uri="{BB962C8B-B14F-4D97-AF65-F5344CB8AC3E}">
        <p14:creationId xmlns:p14="http://schemas.microsoft.com/office/powerpoint/2010/main" val="403870165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200" dirty="0" err="1" smtClean="0"/>
              <a:t>NOTeS</a:t>
            </a:r>
            <a:r>
              <a:rPr lang="en-US" sz="2200" dirty="0" smtClean="0"/>
              <a:t>: Step 3</a:t>
            </a:r>
            <a:br>
              <a:rPr lang="en-US" sz="2200" dirty="0" smtClean="0"/>
            </a:br>
            <a:r>
              <a:rPr lang="en-US" sz="3600" dirty="0" smtClean="0"/>
              <a:t>Lesson 2: </a:t>
            </a:r>
            <a:r>
              <a:rPr lang="en-US" sz="3600" b="1" dirty="0" smtClean="0"/>
              <a:t>T</a:t>
            </a:r>
            <a:r>
              <a:rPr lang="en-US" sz="3600" dirty="0" smtClean="0"/>
              <a:t>ransform the Information</a:t>
            </a:r>
            <a:endParaRPr lang="en-US" sz="3600" dirty="0"/>
          </a:p>
        </p:txBody>
      </p:sp>
      <p:sp>
        <p:nvSpPr>
          <p:cNvPr id="3" name="Content Placeholder 2"/>
          <p:cNvSpPr>
            <a:spLocks noGrp="1"/>
          </p:cNvSpPr>
          <p:nvPr>
            <p:ph idx="1"/>
          </p:nvPr>
        </p:nvSpPr>
        <p:spPr>
          <a:xfrm>
            <a:off x="685800" y="1583765"/>
            <a:ext cx="7772400" cy="4512235"/>
          </a:xfrm>
        </p:spPr>
        <p:txBody>
          <a:bodyPr/>
          <a:lstStyle/>
          <a:p>
            <a:pPr marL="0" indent="0">
              <a:buNone/>
            </a:pPr>
            <a:r>
              <a:rPr lang="en-US" b="1" dirty="0"/>
              <a:t>What you’ll do:</a:t>
            </a:r>
          </a:p>
          <a:p>
            <a:r>
              <a:rPr lang="en-US" dirty="0" smtClean="0"/>
              <a:t>Review the N and O steps of </a:t>
            </a:r>
            <a:r>
              <a:rPr lang="en-US" dirty="0" err="1" smtClean="0"/>
              <a:t>NOTeS</a:t>
            </a:r>
            <a:endParaRPr lang="en-US" dirty="0" smtClean="0"/>
          </a:p>
          <a:p>
            <a:r>
              <a:rPr lang="en-US" dirty="0" smtClean="0"/>
              <a:t>Link the practice of “texting” to taking notes </a:t>
            </a:r>
          </a:p>
          <a:p>
            <a:r>
              <a:rPr lang="en-US" dirty="0" smtClean="0"/>
              <a:t>Describe and model how to take notes quickly (using Cue Cards 5, 6, &amp; 7)</a:t>
            </a:r>
          </a:p>
          <a:p>
            <a:r>
              <a:rPr lang="en-US" dirty="0" smtClean="0"/>
              <a:t>Conduct guided </a:t>
            </a:r>
            <a:r>
              <a:rPr lang="en-US" dirty="0"/>
              <a:t>p</a:t>
            </a:r>
            <a:r>
              <a:rPr lang="en-US" dirty="0" smtClean="0"/>
              <a:t>ractice</a:t>
            </a:r>
          </a:p>
          <a:p>
            <a:r>
              <a:rPr lang="en-US" dirty="0" smtClean="0"/>
              <a:t>Conduct generalization practice</a:t>
            </a:r>
          </a:p>
          <a:p>
            <a:pPr marL="0" indent="0">
              <a:buNone/>
            </a:pPr>
            <a:endParaRPr lang="en-US" dirty="0" smtClean="0"/>
          </a:p>
          <a:p>
            <a:endParaRPr lang="en-US" dirty="0"/>
          </a:p>
        </p:txBody>
      </p:sp>
    </p:spTree>
    <p:extLst>
      <p:ext uri="{BB962C8B-B14F-4D97-AF65-F5344CB8AC3E}">
        <p14:creationId xmlns:p14="http://schemas.microsoft.com/office/powerpoint/2010/main" val="270101092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3762" y="2687"/>
            <a:ext cx="5299364" cy="6852625"/>
          </a:xfrm>
          <a:prstGeom prst="rect">
            <a:avLst/>
          </a:prstGeom>
        </p:spPr>
      </p:pic>
    </p:spTree>
    <p:extLst>
      <p:ext uri="{BB962C8B-B14F-4D97-AF65-F5344CB8AC3E}">
        <p14:creationId xmlns:p14="http://schemas.microsoft.com/office/powerpoint/2010/main" val="84717343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7654" y="2687"/>
            <a:ext cx="5299364" cy="6852625"/>
          </a:xfrm>
          <a:prstGeom prst="rect">
            <a:avLst/>
          </a:prstGeom>
        </p:spPr>
      </p:pic>
    </p:spTree>
    <p:extLst>
      <p:ext uri="{BB962C8B-B14F-4D97-AF65-F5344CB8AC3E}">
        <p14:creationId xmlns:p14="http://schemas.microsoft.com/office/powerpoint/2010/main" val="143869788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2: Guided Practice</a:t>
            </a:r>
            <a:endParaRPr lang="en-US" sz="3600" dirty="0"/>
          </a:p>
        </p:txBody>
      </p:sp>
      <p:sp>
        <p:nvSpPr>
          <p:cNvPr id="3" name="Content Placeholder 2"/>
          <p:cNvSpPr>
            <a:spLocks noGrp="1"/>
          </p:cNvSpPr>
          <p:nvPr>
            <p:ph idx="1"/>
          </p:nvPr>
        </p:nvSpPr>
        <p:spPr>
          <a:xfrm>
            <a:off x="685800" y="1583765"/>
            <a:ext cx="7772400" cy="4661647"/>
          </a:xfrm>
        </p:spPr>
        <p:txBody>
          <a:bodyPr>
            <a:normAutofit fontScale="85000" lnSpcReduction="20000"/>
          </a:bodyPr>
          <a:lstStyle/>
          <a:p>
            <a:r>
              <a:rPr lang="en-US" dirty="0" smtClean="0"/>
              <a:t>Read the 5 bold-faced statements on pgs. 24-25 </a:t>
            </a:r>
          </a:p>
          <a:p>
            <a:r>
              <a:rPr lang="en-US" dirty="0" smtClean="0"/>
              <a:t>For each statement, students should:</a:t>
            </a:r>
          </a:p>
          <a:p>
            <a:pPr lvl="1"/>
            <a:r>
              <a:rPr lang="en-US" dirty="0" smtClean="0"/>
              <a:t>Record key words using abbreviations and symbols</a:t>
            </a:r>
          </a:p>
          <a:p>
            <a:pPr lvl="1"/>
            <a:r>
              <a:rPr lang="en-US" dirty="0" smtClean="0"/>
              <a:t> draw lines through mistakes</a:t>
            </a:r>
          </a:p>
          <a:p>
            <a:r>
              <a:rPr lang="en-US" dirty="0" smtClean="0"/>
              <a:t>Once students have written their notes, discuss possible answers </a:t>
            </a:r>
          </a:p>
          <a:p>
            <a:r>
              <a:rPr lang="en-US" dirty="0" smtClean="0"/>
              <a:t>Have students circle acceptable responses and calculate a percentage correct</a:t>
            </a:r>
          </a:p>
          <a:p>
            <a:r>
              <a:rPr lang="en-US" dirty="0"/>
              <a:t>I</a:t>
            </a:r>
            <a:r>
              <a:rPr lang="en-US" dirty="0" smtClean="0"/>
              <a:t>nstructional target: 80% of the students recording 80% of the key words</a:t>
            </a:r>
            <a:endParaRPr lang="en-US" dirty="0"/>
          </a:p>
        </p:txBody>
      </p:sp>
    </p:spTree>
    <p:extLst>
      <p:ext uri="{BB962C8B-B14F-4D97-AF65-F5344CB8AC3E}">
        <p14:creationId xmlns:p14="http://schemas.microsoft.com/office/powerpoint/2010/main" val="208963678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Lesson 2: Generalization Practice</a:t>
            </a:r>
            <a:endParaRPr lang="en-US" sz="3600" dirty="0"/>
          </a:p>
        </p:txBody>
      </p:sp>
      <p:sp>
        <p:nvSpPr>
          <p:cNvPr id="3" name="Content Placeholder 2"/>
          <p:cNvSpPr>
            <a:spLocks noGrp="1"/>
          </p:cNvSpPr>
          <p:nvPr>
            <p:ph idx="1"/>
          </p:nvPr>
        </p:nvSpPr>
        <p:spPr>
          <a:xfrm>
            <a:off x="685800" y="1583765"/>
            <a:ext cx="7772400" cy="4512235"/>
          </a:xfrm>
        </p:spPr>
        <p:txBody>
          <a:bodyPr>
            <a:normAutofit fontScale="85000" lnSpcReduction="10000"/>
          </a:bodyPr>
          <a:lstStyle/>
          <a:p>
            <a:r>
              <a:rPr lang="en-US" dirty="0"/>
              <a:t>Provide a short lecture (5-10 minutes) </a:t>
            </a:r>
            <a:r>
              <a:rPr lang="en-US" dirty="0">
                <a:solidFill>
                  <a:srgbClr val="3366FF"/>
                </a:solidFill>
              </a:rPr>
              <a:t>about something students are studying in your </a:t>
            </a:r>
            <a:r>
              <a:rPr lang="en-US" dirty="0" smtClean="0">
                <a:solidFill>
                  <a:srgbClr val="3366FF"/>
                </a:solidFill>
              </a:rPr>
              <a:t>class.  </a:t>
            </a:r>
            <a:r>
              <a:rPr lang="en-US" dirty="0" smtClean="0">
                <a:solidFill>
                  <a:srgbClr val="000000"/>
                </a:solidFill>
              </a:rPr>
              <a:t>Alternatively, use </a:t>
            </a:r>
            <a:r>
              <a:rPr lang="en-US" dirty="0" smtClean="0"/>
              <a:t>one of the sample lectures on Appendix B. </a:t>
            </a:r>
          </a:p>
          <a:p>
            <a:r>
              <a:rPr lang="en-US" dirty="0" smtClean="0"/>
              <a:t>Have students record key information</a:t>
            </a:r>
          </a:p>
          <a:p>
            <a:r>
              <a:rPr lang="en-US" dirty="0" smtClean="0"/>
              <a:t>At the end of the lecture discuss key information recorded and abbreviations used. </a:t>
            </a:r>
            <a:endParaRPr lang="en-US" dirty="0"/>
          </a:p>
          <a:p>
            <a:r>
              <a:rPr lang="en-US" dirty="0" smtClean="0"/>
              <a:t>Circulate as you discuss answers, checking that 80</a:t>
            </a:r>
            <a:r>
              <a:rPr lang="en-US" dirty="0"/>
              <a:t>% of the students record 80% of the </a:t>
            </a:r>
            <a:r>
              <a:rPr lang="en-US" dirty="0" smtClean="0"/>
              <a:t>information using abbreviations and cues.</a:t>
            </a:r>
            <a:endParaRPr lang="en-US" dirty="0"/>
          </a:p>
          <a:p>
            <a:endParaRPr lang="en-US" dirty="0"/>
          </a:p>
        </p:txBody>
      </p:sp>
    </p:spTree>
    <p:extLst>
      <p:ext uri="{BB962C8B-B14F-4D97-AF65-F5344CB8AC3E}">
        <p14:creationId xmlns:p14="http://schemas.microsoft.com/office/powerpoint/2010/main" val="219659160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IM">
  <a:themeElements>
    <a:clrScheme name="">
      <a:dk1>
        <a:srgbClr val="000000"/>
      </a:dk1>
      <a:lt1>
        <a:srgbClr val="FFFFFF"/>
      </a:lt1>
      <a:dk2>
        <a:srgbClr val="601314"/>
      </a:dk2>
      <a:lt2>
        <a:srgbClr val="808080"/>
      </a:lt2>
      <a:accent1>
        <a:srgbClr val="DC5A21"/>
      </a:accent1>
      <a:accent2>
        <a:srgbClr val="FFFFFF"/>
      </a:accent2>
      <a:accent3>
        <a:srgbClr val="FFFFFF"/>
      </a:accent3>
      <a:accent4>
        <a:srgbClr val="000000"/>
      </a:accent4>
      <a:accent5>
        <a:srgbClr val="EBB5AB"/>
      </a:accent5>
      <a:accent6>
        <a:srgbClr val="E7E7E7"/>
      </a:accent6>
      <a:hlink>
        <a:srgbClr val="495B60"/>
      </a:hlink>
      <a:folHlink>
        <a:srgbClr val="0000FF"/>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tx2"/>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tx2"/>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SIM</Template>
  <TotalTime>12401</TotalTime>
  <Words>1784</Words>
  <Application>Microsoft Macintosh PowerPoint</Application>
  <PresentationFormat>On-screen Show (4:3)</PresentationFormat>
  <Paragraphs>137</Paragraphs>
  <Slides>39</Slides>
  <Notes>7</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SIM</vt:lpstr>
      <vt:lpstr>Lesson 1: Guided Practice</vt:lpstr>
      <vt:lpstr>Lesson 1: Generalization Practice</vt:lpstr>
      <vt:lpstr>Lesson 1: Extend the Learning</vt:lpstr>
      <vt:lpstr>Lesson 1: Metacognitive Moment</vt:lpstr>
      <vt:lpstr>NOTeS: Step 3 Lesson 2: Transform the Information</vt:lpstr>
      <vt:lpstr>PowerPoint Presentation</vt:lpstr>
      <vt:lpstr>PowerPoint Presentation</vt:lpstr>
      <vt:lpstr>Lesson 2: Guided Practice</vt:lpstr>
      <vt:lpstr>Lesson 2: Generalization Practice</vt:lpstr>
      <vt:lpstr>Lesson 2: Extend the Learning</vt:lpstr>
      <vt:lpstr>Lesson 2: Metacognitive Moment</vt:lpstr>
      <vt:lpstr>NOTeS: Step 4: Lesson 3: Sort Main Ideas and Details</vt:lpstr>
      <vt:lpstr>PowerPoint Presentation</vt:lpstr>
      <vt:lpstr>PowerPoint Presentation</vt:lpstr>
      <vt:lpstr>Lesson 3: Guided Practice</vt:lpstr>
      <vt:lpstr>Lesson 3: Generalization Practice</vt:lpstr>
      <vt:lpstr>Lesson 3: Extend the Learning</vt:lpstr>
      <vt:lpstr>Lesson 3: Metacognitive Moment</vt:lpstr>
      <vt:lpstr>Lesson 4: The GRADE Strategy</vt:lpstr>
      <vt:lpstr>Discuss when &amp; where to study</vt:lpstr>
      <vt:lpstr>PowerPoint Presentation</vt:lpstr>
      <vt:lpstr> GRADE Steps 1-3</vt:lpstr>
      <vt:lpstr>PowerPoint Presentation</vt:lpstr>
      <vt:lpstr>PowerPoint Presentation</vt:lpstr>
      <vt:lpstr>PowerPoint Presentation</vt:lpstr>
      <vt:lpstr>PowerPoint Presentation</vt:lpstr>
      <vt:lpstr>PowerPoint Presentation</vt:lpstr>
      <vt:lpstr>GRADE: Step 4 Draw a Diagram</vt:lpstr>
      <vt:lpstr>PowerPoint Presentation</vt:lpstr>
      <vt:lpstr>GRADE: Step 4 Draw a Diagram</vt:lpstr>
      <vt:lpstr>PowerPoint Presentation</vt:lpstr>
      <vt:lpstr>PowerPoint Presentation</vt:lpstr>
      <vt:lpstr>PowerPoint Presentation</vt:lpstr>
      <vt:lpstr>PowerPoint Presentation</vt:lpstr>
      <vt:lpstr>GRADE: Step 5 Encourage Yourself</vt:lpstr>
      <vt:lpstr>PowerPoint Presentation</vt:lpstr>
      <vt:lpstr>Lesson 4: Conduct Generalization Practice</vt:lpstr>
      <vt:lpstr>Lesson 4: Extend the Learning</vt:lpstr>
      <vt:lpstr>Lesson 4: Extend the Learning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Listening and Note-Taking Strategy</dc:title>
  <dc:creator>administrator</dc:creator>
  <cp:lastModifiedBy>KU-CRL</cp:lastModifiedBy>
  <cp:revision>95</cp:revision>
  <dcterms:created xsi:type="dcterms:W3CDTF">2011-06-15T17:10:42Z</dcterms:created>
  <dcterms:modified xsi:type="dcterms:W3CDTF">2011-07-12T19:05:01Z</dcterms:modified>
</cp:coreProperties>
</file>