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9"/>
  </p:notesMasterIdLst>
  <p:sldIdLst>
    <p:sldId id="257" r:id="rId2"/>
    <p:sldId id="285" r:id="rId3"/>
    <p:sldId id="284" r:id="rId4"/>
    <p:sldId id="259" r:id="rId5"/>
    <p:sldId id="261" r:id="rId6"/>
    <p:sldId id="262" r:id="rId7"/>
    <p:sldId id="263" r:id="rId8"/>
    <p:sldId id="283" r:id="rId9"/>
    <p:sldId id="286" r:id="rId10"/>
    <p:sldId id="299" r:id="rId11"/>
    <p:sldId id="287" r:id="rId12"/>
    <p:sldId id="290" r:id="rId13"/>
    <p:sldId id="291" r:id="rId14"/>
    <p:sldId id="292" r:id="rId15"/>
    <p:sldId id="293" r:id="rId16"/>
    <p:sldId id="295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91A6-AA63-D54E-BB54-31CF53455FBF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47CF-6988-884A-9DEA-89D93DF89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8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im_2color_s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2971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wmf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76E22F5-1129-544A-8E2B-3614A2AF4B03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20" descr="sim_2color_si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Listening and Note-Taking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Gwen C. Berry, Ph.D.</a:t>
            </a:r>
          </a:p>
          <a:p>
            <a:r>
              <a:rPr lang="en-US" dirty="0" smtClean="0"/>
              <a:t>Donald D. Deshler, Ph.D.</a:t>
            </a:r>
          </a:p>
          <a:p>
            <a:r>
              <a:rPr lang="en-US" dirty="0" smtClean="0"/>
              <a:t>Jean B. </a:t>
            </a:r>
            <a:r>
              <a:rPr lang="en-US" dirty="0" err="1" smtClean="0"/>
              <a:t>Schumaker</a:t>
            </a:r>
            <a:r>
              <a:rPr lang="en-US" dirty="0" smtClean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990598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Each lesson contains…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64500" cy="4648200"/>
          </a:xfrm>
        </p:spPr>
        <p:txBody>
          <a:bodyPr/>
          <a:lstStyle/>
          <a:p>
            <a:r>
              <a:rPr lang="en-US" sz="3000" dirty="0" smtClean="0"/>
              <a:t>An advance organizer</a:t>
            </a:r>
          </a:p>
          <a:p>
            <a:r>
              <a:rPr lang="en-US" sz="3000" dirty="0" smtClean="0"/>
              <a:t>A describe and model sequence</a:t>
            </a:r>
          </a:p>
          <a:p>
            <a:r>
              <a:rPr lang="en-US" sz="3000" dirty="0" smtClean="0"/>
              <a:t>Guided practice</a:t>
            </a:r>
          </a:p>
          <a:p>
            <a:r>
              <a:rPr lang="en-US" sz="3000" dirty="0" smtClean="0"/>
              <a:t>Generalization practice</a:t>
            </a:r>
          </a:p>
          <a:p>
            <a:r>
              <a:rPr lang="en-US" sz="3000" dirty="0" smtClean="0"/>
              <a:t>An opportunity to extend learning outside the class</a:t>
            </a:r>
          </a:p>
          <a:p>
            <a:r>
              <a:rPr lang="en-US" sz="3000" dirty="0" smtClean="0"/>
              <a:t>An opportunity to discuss how students should be thinking as they use the strategy (“Metacognitive Moment”)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9849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1: Notice the Introduction and Observe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What you’ll do:</a:t>
            </a:r>
          </a:p>
          <a:p>
            <a:r>
              <a:rPr lang="en-US" sz="2800" dirty="0" smtClean="0"/>
              <a:t>Establish a purpose for learning the strategy</a:t>
            </a:r>
          </a:p>
          <a:p>
            <a:r>
              <a:rPr lang="en-US" sz="2800" dirty="0" smtClean="0"/>
              <a:t>Set up folders for storing strategy materials</a:t>
            </a:r>
          </a:p>
          <a:p>
            <a:r>
              <a:rPr lang="en-US" sz="2800" dirty="0" smtClean="0"/>
              <a:t>Provide an overview of the </a:t>
            </a:r>
            <a:r>
              <a:rPr lang="en-US" sz="2800" dirty="0" err="1" smtClean="0"/>
              <a:t>NOTeS</a:t>
            </a:r>
            <a:r>
              <a:rPr lang="en-US" sz="2800" dirty="0" smtClean="0"/>
              <a:t> Strategy</a:t>
            </a:r>
          </a:p>
          <a:p>
            <a:r>
              <a:rPr lang="en-US" sz="2800" dirty="0" smtClean="0"/>
              <a:t>Learn the N and O Steps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319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74" y="2687"/>
            <a:ext cx="5299364" cy="68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5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NOTeS</a:t>
            </a:r>
            <a:r>
              <a:rPr lang="en-US" sz="2000" dirty="0" smtClean="0"/>
              <a:t>: Step 1</a:t>
            </a:r>
            <a:br>
              <a:rPr lang="en-US" sz="2000" dirty="0" smtClean="0"/>
            </a:br>
            <a:r>
              <a:rPr lang="en-US" sz="3600" b="1" dirty="0" smtClean="0"/>
              <a:t>N</a:t>
            </a:r>
            <a:r>
              <a:rPr lang="en-US" sz="3600" dirty="0" smtClean="0"/>
              <a:t>otice the 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457700"/>
          </a:xfrm>
        </p:spPr>
        <p:txBody>
          <a:bodyPr/>
          <a:lstStyle/>
          <a:p>
            <a:r>
              <a:rPr lang="en-US" sz="2800" dirty="0" smtClean="0"/>
              <a:t>Emphasize the importance of being present at the beginning of a class or lecture.</a:t>
            </a:r>
          </a:p>
          <a:p>
            <a:r>
              <a:rPr lang="en-US" sz="2800" dirty="0" smtClean="0"/>
              <a:t>Discuss specific actions students should take when teachers:</a:t>
            </a:r>
          </a:p>
          <a:p>
            <a:pPr lvl="1"/>
            <a:r>
              <a:rPr lang="en-US" dirty="0" smtClean="0"/>
              <a:t>Review information from a previous lecture</a:t>
            </a:r>
          </a:p>
          <a:p>
            <a:pPr lvl="1"/>
            <a:r>
              <a:rPr lang="en-US" dirty="0" smtClean="0"/>
              <a:t>Make announcements</a:t>
            </a:r>
          </a:p>
          <a:p>
            <a:pPr lvl="1"/>
            <a:r>
              <a:rPr lang="en-US" dirty="0" smtClean="0"/>
              <a:t>Begin a new lecture</a:t>
            </a:r>
          </a:p>
        </p:txBody>
      </p:sp>
    </p:spTree>
    <p:extLst>
      <p:ext uri="{BB962C8B-B14F-4D97-AF65-F5344CB8AC3E}">
        <p14:creationId xmlns:p14="http://schemas.microsoft.com/office/powerpoint/2010/main" val="379374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NOTeS</a:t>
            </a:r>
            <a:r>
              <a:rPr lang="en-US" sz="2000" dirty="0" smtClean="0"/>
              <a:t>: Step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O</a:t>
            </a:r>
            <a:r>
              <a:rPr lang="en-US" sz="3600" dirty="0" smtClean="0"/>
              <a:t>bserve Cues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4200"/>
            <a:ext cx="7772400" cy="4241800"/>
          </a:xfrm>
        </p:spPr>
        <p:txBody>
          <a:bodyPr/>
          <a:lstStyle/>
          <a:p>
            <a:r>
              <a:rPr lang="en-US" sz="2800" dirty="0" smtClean="0"/>
              <a:t>Define a “cue” (a hint or clue)</a:t>
            </a:r>
          </a:p>
          <a:p>
            <a:r>
              <a:rPr lang="en-US" sz="2800" dirty="0" smtClean="0"/>
              <a:t>Introduce &amp; model </a:t>
            </a:r>
            <a:r>
              <a:rPr lang="en-US" sz="2800" b="1" dirty="0" smtClean="0"/>
              <a:t>Mannerism Cues </a:t>
            </a:r>
            <a:r>
              <a:rPr lang="en-US" sz="2800" dirty="0" smtClean="0"/>
              <a:t>(Cue Card # 2)</a:t>
            </a:r>
          </a:p>
          <a:p>
            <a:r>
              <a:rPr lang="en-US" sz="2800" dirty="0" smtClean="0"/>
              <a:t>Introduce &amp; model </a:t>
            </a:r>
            <a:r>
              <a:rPr lang="en-US" sz="2800" b="1" dirty="0" smtClean="0"/>
              <a:t>Organizational Cues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(Cue Card #3)</a:t>
            </a:r>
          </a:p>
          <a:p>
            <a:r>
              <a:rPr lang="en-US" sz="2800" dirty="0" smtClean="0"/>
              <a:t>Introduce and model </a:t>
            </a:r>
            <a:r>
              <a:rPr lang="en-US" sz="2800" b="1" dirty="0" smtClean="0"/>
              <a:t>Emphasis Cues </a:t>
            </a:r>
            <a:r>
              <a:rPr lang="en-US" sz="2800" dirty="0" smtClean="0">
                <a:solidFill>
                  <a:srgbClr val="000000"/>
                </a:solidFill>
              </a:rPr>
              <a:t>(Cue Card #4)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141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98" y="2687"/>
            <a:ext cx="5299364" cy="68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25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64" y="2687"/>
            <a:ext cx="5299364" cy="68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9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00" y="2687"/>
            <a:ext cx="5299364" cy="68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this strategy, students learn to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2174"/>
            <a:ext cx="7772400" cy="4273826"/>
          </a:xfrm>
        </p:spPr>
        <p:txBody>
          <a:bodyPr/>
          <a:lstStyle/>
          <a:p>
            <a:r>
              <a:rPr lang="en-US" dirty="0" smtClean="0"/>
              <a:t>Identify important information during a lecture,</a:t>
            </a:r>
          </a:p>
          <a:p>
            <a:r>
              <a:rPr lang="en-US" dirty="0" smtClean="0"/>
              <a:t>Write quickly while listening to a lecture,</a:t>
            </a:r>
          </a:p>
          <a:p>
            <a:r>
              <a:rPr lang="en-US" dirty="0" smtClean="0"/>
              <a:t>Sort main ideas and details as they write, and </a:t>
            </a:r>
          </a:p>
          <a:p>
            <a:r>
              <a:rPr lang="en-US" dirty="0" smtClean="0"/>
              <a:t>Study the information so they can earn the best test grades possible.</a:t>
            </a:r>
          </a:p>
        </p:txBody>
      </p:sp>
    </p:spTree>
    <p:extLst>
      <p:ext uri="{BB962C8B-B14F-4D97-AF65-F5344CB8AC3E}">
        <p14:creationId xmlns:p14="http://schemas.microsoft.com/office/powerpoint/2010/main" val="4255896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Unique features of the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1304"/>
            <a:ext cx="7772400" cy="4494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an organized system for </a:t>
            </a:r>
            <a:r>
              <a:rPr lang="en-US" sz="2800" b="1" dirty="0" smtClean="0"/>
              <a:t>taking</a:t>
            </a:r>
            <a:r>
              <a:rPr lang="en-US" sz="2800" dirty="0" smtClean="0"/>
              <a:t> and </a:t>
            </a:r>
            <a:r>
              <a:rPr lang="en-US" sz="2800" b="1" dirty="0" smtClean="0"/>
              <a:t>studying</a:t>
            </a:r>
            <a:r>
              <a:rPr lang="en-US" sz="2800" dirty="0" smtClean="0"/>
              <a:t> notes</a:t>
            </a:r>
          </a:p>
          <a:p>
            <a:r>
              <a:rPr lang="en-US" sz="2800" dirty="0" smtClean="0"/>
              <a:t>Can be learned in a </a:t>
            </a:r>
            <a:r>
              <a:rPr lang="en-US" sz="2800" b="1" dirty="0" smtClean="0"/>
              <a:t>short</a:t>
            </a:r>
            <a:r>
              <a:rPr lang="en-US" sz="2800" dirty="0" smtClean="0"/>
              <a:t> period of time (5, 50-minute sessions)</a:t>
            </a:r>
          </a:p>
          <a:p>
            <a:r>
              <a:rPr lang="en-US" sz="2800" dirty="0" smtClean="0"/>
              <a:t>Designed for use in </a:t>
            </a:r>
            <a:r>
              <a:rPr lang="en-US" sz="2800" b="1" dirty="0" smtClean="0"/>
              <a:t>any</a:t>
            </a:r>
            <a:r>
              <a:rPr lang="en-US" sz="2800" dirty="0" smtClean="0"/>
              <a:t> classroom</a:t>
            </a:r>
          </a:p>
          <a:p>
            <a:pPr lvl="1"/>
            <a:r>
              <a:rPr lang="en-US" dirty="0" smtClean="0"/>
              <a:t>Subject-matter classes </a:t>
            </a:r>
            <a:r>
              <a:rPr lang="en-US" sz="2000" dirty="0" smtClean="0"/>
              <a:t>(e.g. science, social studies, English, math, art, music)</a:t>
            </a:r>
          </a:p>
          <a:p>
            <a:pPr lvl="1"/>
            <a:r>
              <a:rPr lang="en-US" dirty="0" smtClean="0"/>
              <a:t>Supplemental skill-based classes </a:t>
            </a:r>
            <a:r>
              <a:rPr lang="en-US" sz="2000" dirty="0" smtClean="0"/>
              <a:t>(resource room, supplemental reading class, ELL class)</a:t>
            </a:r>
          </a:p>
        </p:txBody>
      </p:sp>
    </p:spTree>
    <p:extLst>
      <p:ext uri="{BB962C8B-B14F-4D97-AF65-F5344CB8AC3E}">
        <p14:creationId xmlns:p14="http://schemas.microsoft.com/office/powerpoint/2010/main" val="2001120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536"/>
          </a:xfrm>
        </p:spPr>
        <p:txBody>
          <a:bodyPr/>
          <a:lstStyle/>
          <a:p>
            <a:r>
              <a:rPr lang="en-US" sz="3600" dirty="0" smtClean="0"/>
              <a:t>Major research findings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(College students with LD)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65"/>
            <a:ext cx="8229600" cy="4712598"/>
          </a:xfrm>
        </p:spPr>
        <p:txBody>
          <a:bodyPr/>
          <a:lstStyle/>
          <a:p>
            <a:r>
              <a:rPr lang="en-US" sz="2800" dirty="0" smtClean="0"/>
              <a:t>College students with LD can significantly improve their comprehension and note-taking performance after four hours of instruction.</a:t>
            </a:r>
          </a:p>
          <a:p>
            <a:endParaRPr lang="en-US" sz="2800" dirty="0"/>
          </a:p>
        </p:txBody>
      </p:sp>
      <p:pic>
        <p:nvPicPr>
          <p:cNvPr id="5" name="Picture 4" descr="Screen shot 2011-06-15 at 12.39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8" y="2938812"/>
            <a:ext cx="6322352" cy="37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9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Major research findings</a:t>
            </a:r>
            <a:br>
              <a:rPr lang="en-US" sz="3600" dirty="0" smtClean="0"/>
            </a:br>
            <a:r>
              <a:rPr lang="en-US" sz="2000" dirty="0" smtClean="0"/>
              <a:t>(9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in general and special education)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683"/>
          </a:xfrm>
        </p:spPr>
        <p:txBody>
          <a:bodyPr/>
          <a:lstStyle/>
          <a:p>
            <a:r>
              <a:rPr lang="en-US" sz="2800" dirty="0" smtClean="0"/>
              <a:t>After learning the strategy, all students improved the mean number of </a:t>
            </a:r>
            <a:r>
              <a:rPr lang="en-US" sz="2800" b="1" dirty="0" smtClean="0"/>
              <a:t>main ideas </a:t>
            </a:r>
            <a:r>
              <a:rPr lang="en-US" sz="2800" dirty="0" smtClean="0"/>
              <a:t>recorded in their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44046"/>
              </p:ext>
            </p:extLst>
          </p:nvPr>
        </p:nvGraphicFramePr>
        <p:xfrm>
          <a:off x="685800" y="2937566"/>
          <a:ext cx="7571934" cy="336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412"/>
                <a:gridCol w="2255379"/>
                <a:gridCol w="2856143"/>
              </a:tblGrid>
              <a:tr h="937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</a:p>
                    <a:p>
                      <a:pPr algn="ctr"/>
                      <a:r>
                        <a:rPr lang="en-US" dirty="0" smtClean="0"/>
                        <a:t> (Mean</a:t>
                      </a:r>
                      <a:r>
                        <a:rPr lang="en-US" baseline="0" dirty="0" smtClean="0"/>
                        <a:t> % Correct)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Posttest 2</a:t>
                      </a:r>
                    </a:p>
                    <a:p>
                      <a:pPr algn="ctr"/>
                      <a:r>
                        <a:rPr lang="en-US" dirty="0" smtClean="0"/>
                        <a:t>(Mean Percent</a:t>
                      </a:r>
                      <a:r>
                        <a:rPr lang="en-US" baseline="0" dirty="0" smtClean="0"/>
                        <a:t> Correct) </a:t>
                      </a:r>
                      <a:endParaRPr lang="en-US" dirty="0"/>
                    </a:p>
                  </a:txBody>
                  <a:tcPr/>
                </a:tc>
              </a:tr>
              <a:tr h="655907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655907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655907"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r>
                        <a:rPr lang="en-US" baseline="0" dirty="0" smtClean="0"/>
                        <a:t>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61723">
                <a:tc>
                  <a:txBody>
                    <a:bodyPr/>
                    <a:lstStyle/>
                    <a:p>
                      <a:r>
                        <a:rPr lang="en-US" dirty="0" smtClean="0"/>
                        <a:t>SPED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554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Major research findings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in general and special education)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683"/>
          </a:xfrm>
        </p:spPr>
        <p:txBody>
          <a:bodyPr/>
          <a:lstStyle/>
          <a:p>
            <a:r>
              <a:rPr lang="en-US" sz="2800" dirty="0" smtClean="0"/>
              <a:t>After learning the strategy, all students improved the mean number of </a:t>
            </a:r>
            <a:r>
              <a:rPr lang="en-US" sz="2800" b="1" dirty="0" smtClean="0"/>
              <a:t>key words </a:t>
            </a:r>
            <a:r>
              <a:rPr lang="en-US" sz="2800" dirty="0" smtClean="0"/>
              <a:t>recorded in their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26351"/>
              </p:ext>
            </p:extLst>
          </p:nvPr>
        </p:nvGraphicFramePr>
        <p:xfrm>
          <a:off x="685799" y="3085835"/>
          <a:ext cx="7772401" cy="276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551"/>
                <a:gridCol w="2315091"/>
                <a:gridCol w="2931759"/>
              </a:tblGrid>
              <a:tr h="840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</a:p>
                    <a:p>
                      <a:pPr algn="ctr"/>
                      <a:r>
                        <a:rPr lang="en-US" dirty="0" smtClean="0"/>
                        <a:t> (Mean</a:t>
                      </a:r>
                      <a:r>
                        <a:rPr lang="en-US" baseline="0" dirty="0" smtClean="0"/>
                        <a:t> % Correct)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Posttest 2</a:t>
                      </a:r>
                    </a:p>
                    <a:p>
                      <a:pPr algn="ctr"/>
                      <a:r>
                        <a:rPr lang="en-US" dirty="0" smtClean="0"/>
                        <a:t>(Mean Percent</a:t>
                      </a:r>
                      <a:r>
                        <a:rPr lang="en-US" baseline="0" dirty="0" smtClean="0"/>
                        <a:t> Correct) </a:t>
                      </a:r>
                      <a:endParaRPr lang="en-US" dirty="0"/>
                    </a:p>
                  </a:txBody>
                  <a:tcPr/>
                </a:tc>
              </a:tr>
              <a:tr h="480008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480008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480008"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r>
                        <a:rPr lang="en-US" baseline="0" dirty="0" smtClean="0"/>
                        <a:t>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  <a:tr h="480008">
                <a:tc>
                  <a:txBody>
                    <a:bodyPr/>
                    <a:lstStyle/>
                    <a:p>
                      <a:r>
                        <a:rPr lang="en-US" dirty="0" smtClean="0"/>
                        <a:t>SPED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2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Major research findings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in general and special education)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683"/>
          </a:xfrm>
        </p:spPr>
        <p:txBody>
          <a:bodyPr/>
          <a:lstStyle/>
          <a:p>
            <a:r>
              <a:rPr lang="en-US" sz="2800" dirty="0" smtClean="0"/>
              <a:t>After learning the strategy, all students improved the mean number of </a:t>
            </a:r>
            <a:r>
              <a:rPr lang="en-US" sz="2800" b="1" dirty="0" smtClean="0"/>
              <a:t>details </a:t>
            </a:r>
            <a:r>
              <a:rPr lang="en-US" sz="2800" dirty="0" smtClean="0"/>
              <a:t>recorded in their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47937"/>
              </p:ext>
            </p:extLst>
          </p:nvPr>
        </p:nvGraphicFramePr>
        <p:xfrm>
          <a:off x="685800" y="3189630"/>
          <a:ext cx="7772400" cy="229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550"/>
                <a:gridCol w="2315090"/>
                <a:gridCol w="2931760"/>
              </a:tblGrid>
              <a:tr h="793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</a:p>
                    <a:p>
                      <a:pPr algn="ctr"/>
                      <a:r>
                        <a:rPr lang="en-US" dirty="0" smtClean="0"/>
                        <a:t> (Mean</a:t>
                      </a:r>
                      <a:r>
                        <a:rPr lang="en-US" baseline="0" dirty="0" smtClean="0"/>
                        <a:t> % Correct)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Posttest 2</a:t>
                      </a:r>
                    </a:p>
                    <a:p>
                      <a:pPr algn="ctr"/>
                      <a:r>
                        <a:rPr lang="en-US" dirty="0" smtClean="0"/>
                        <a:t>(Mean Percent</a:t>
                      </a:r>
                      <a:r>
                        <a:rPr lang="en-US" baseline="0" dirty="0" smtClean="0"/>
                        <a:t> Correct) </a:t>
                      </a:r>
                      <a:endParaRPr lang="en-US" dirty="0"/>
                    </a:p>
                  </a:txBody>
                  <a:tcPr/>
                </a:tc>
              </a:tr>
              <a:tr h="376213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376213">
                <a:tc>
                  <a:txBody>
                    <a:bodyPr/>
                    <a:lstStyle/>
                    <a:p>
                      <a:r>
                        <a:rPr lang="en-US" dirty="0" smtClean="0"/>
                        <a:t>Gen 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376213"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r>
                        <a:rPr lang="en-US" baseline="0" dirty="0" smtClean="0"/>
                        <a:t> Experimental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</a:tr>
              <a:tr h="376213">
                <a:tc>
                  <a:txBody>
                    <a:bodyPr/>
                    <a:lstStyle/>
                    <a:p>
                      <a:r>
                        <a:rPr lang="en-US" dirty="0" smtClean="0"/>
                        <a:t>SPED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89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939800"/>
          </a:xfrm>
        </p:spPr>
        <p:txBody>
          <a:bodyPr/>
          <a:lstStyle/>
          <a:p>
            <a:r>
              <a:rPr lang="en-US" sz="3600" dirty="0" smtClean="0"/>
              <a:t>Learning Strategies Curriculum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24" y="1590261"/>
            <a:ext cx="5325626" cy="4616174"/>
          </a:xfrm>
        </p:spPr>
      </p:pic>
    </p:spTree>
    <p:extLst>
      <p:ext uri="{BB962C8B-B14F-4D97-AF65-F5344CB8AC3E}">
        <p14:creationId xmlns:p14="http://schemas.microsoft.com/office/powerpoint/2010/main" val="336393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of the manual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4800"/>
            <a:ext cx="7772400" cy="4521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Manual consists of 4 lessons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Lessons 1-3 provides instruction in taking notes  (the </a:t>
            </a:r>
            <a:r>
              <a:rPr lang="en-US" sz="2400" dirty="0" err="1"/>
              <a:t>NOTeS</a:t>
            </a:r>
            <a:r>
              <a:rPr lang="en-US" sz="2400" dirty="0"/>
              <a:t> Strategy)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Lesson 4 provides instruction in studying notes (the GRADE Strategy)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Appendix A: Instructional materials (cue cards)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Appendix B: Practice materials (lectures, quizzes)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Appendix C: Quiz answer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41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1761</TotalTime>
  <Words>599</Words>
  <Application>Microsoft Macintosh PowerPoint</Application>
  <PresentationFormat>On-screen Show (4:3)</PresentationFormat>
  <Paragraphs>106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</vt:lpstr>
      <vt:lpstr>The Listening and Note-Taking Strategy</vt:lpstr>
      <vt:lpstr>In this strategy, students learn to…</vt:lpstr>
      <vt:lpstr>Unique features of the strategy</vt:lpstr>
      <vt:lpstr>Major research findings (College students with LD)</vt:lpstr>
      <vt:lpstr>Major research findings (9th graders in general and special education)</vt:lpstr>
      <vt:lpstr>Major research findings (9th graders in general and special education)</vt:lpstr>
      <vt:lpstr>Major research findings (9th graders in general and special education)</vt:lpstr>
      <vt:lpstr>Learning Strategies Curriculum</vt:lpstr>
      <vt:lpstr>Overview of the manual</vt:lpstr>
      <vt:lpstr>Each lesson contains…</vt:lpstr>
      <vt:lpstr>Lesson 1: Notice the Introduction and Observe Cues</vt:lpstr>
      <vt:lpstr>PowerPoint Presentation</vt:lpstr>
      <vt:lpstr>NOTeS: Step 1 Notice the Introduction</vt:lpstr>
      <vt:lpstr>NOTeS: Step 2: Observe Cues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KU-CRL</cp:lastModifiedBy>
  <cp:revision>21</cp:revision>
  <dcterms:created xsi:type="dcterms:W3CDTF">2011-06-24T19:54:06Z</dcterms:created>
  <dcterms:modified xsi:type="dcterms:W3CDTF">2011-07-12T18:49:34Z</dcterms:modified>
</cp:coreProperties>
</file>