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9"/>
  </p:notesMasterIdLst>
  <p:handoutMasterIdLst>
    <p:handoutMasterId r:id="rId80"/>
  </p:handoutMasterIdLst>
  <p:sldIdLst>
    <p:sldId id="481" r:id="rId2"/>
    <p:sldId id="482" r:id="rId3"/>
    <p:sldId id="460" r:id="rId4"/>
    <p:sldId id="465" r:id="rId5"/>
    <p:sldId id="466" r:id="rId6"/>
    <p:sldId id="467" r:id="rId7"/>
    <p:sldId id="468" r:id="rId8"/>
    <p:sldId id="470" r:id="rId9"/>
    <p:sldId id="471" r:id="rId10"/>
    <p:sldId id="472" r:id="rId11"/>
    <p:sldId id="461" r:id="rId12"/>
    <p:sldId id="462" r:id="rId13"/>
    <p:sldId id="463" r:id="rId14"/>
    <p:sldId id="325" r:id="rId15"/>
    <p:sldId id="413" r:id="rId16"/>
    <p:sldId id="422" r:id="rId17"/>
    <p:sldId id="420" r:id="rId18"/>
    <p:sldId id="421" r:id="rId19"/>
    <p:sldId id="291" r:id="rId20"/>
    <p:sldId id="327" r:id="rId21"/>
    <p:sldId id="328" r:id="rId22"/>
    <p:sldId id="329" r:id="rId23"/>
    <p:sldId id="330" r:id="rId24"/>
    <p:sldId id="331" r:id="rId25"/>
    <p:sldId id="332" r:id="rId26"/>
    <p:sldId id="336" r:id="rId27"/>
    <p:sldId id="416" r:id="rId28"/>
    <p:sldId id="337" r:id="rId29"/>
    <p:sldId id="418" r:id="rId30"/>
    <p:sldId id="338" r:id="rId31"/>
    <p:sldId id="339" r:id="rId32"/>
    <p:sldId id="340" r:id="rId33"/>
    <p:sldId id="341" r:id="rId34"/>
    <p:sldId id="415" r:id="rId35"/>
    <p:sldId id="342" r:id="rId36"/>
    <p:sldId id="343" r:id="rId37"/>
    <p:sldId id="344" r:id="rId38"/>
    <p:sldId id="345" r:id="rId39"/>
    <p:sldId id="346" r:id="rId40"/>
    <p:sldId id="347" r:id="rId41"/>
    <p:sldId id="476" r:id="rId42"/>
    <p:sldId id="349" r:id="rId43"/>
    <p:sldId id="414" r:id="rId44"/>
    <p:sldId id="350" r:id="rId45"/>
    <p:sldId id="352" r:id="rId46"/>
    <p:sldId id="387" r:id="rId47"/>
    <p:sldId id="353" r:id="rId48"/>
    <p:sldId id="354" r:id="rId49"/>
    <p:sldId id="355" r:id="rId50"/>
    <p:sldId id="356" r:id="rId51"/>
    <p:sldId id="417" r:id="rId52"/>
    <p:sldId id="358" r:id="rId53"/>
    <p:sldId id="359" r:id="rId54"/>
    <p:sldId id="360" r:id="rId55"/>
    <p:sldId id="361" r:id="rId56"/>
    <p:sldId id="362" r:id="rId57"/>
    <p:sldId id="474" r:id="rId58"/>
    <p:sldId id="475" r:id="rId59"/>
    <p:sldId id="419" r:id="rId60"/>
    <p:sldId id="366" r:id="rId61"/>
    <p:sldId id="367" r:id="rId62"/>
    <p:sldId id="477" r:id="rId63"/>
    <p:sldId id="478" r:id="rId64"/>
    <p:sldId id="479" r:id="rId65"/>
    <p:sldId id="371" r:id="rId66"/>
    <p:sldId id="372" r:id="rId67"/>
    <p:sldId id="373" r:id="rId68"/>
    <p:sldId id="389" r:id="rId69"/>
    <p:sldId id="388" r:id="rId70"/>
    <p:sldId id="473" r:id="rId71"/>
    <p:sldId id="483" r:id="rId72"/>
    <p:sldId id="484" r:id="rId73"/>
    <p:sldId id="375" r:id="rId74"/>
    <p:sldId id="378" r:id="rId75"/>
    <p:sldId id="390" r:id="rId76"/>
    <p:sldId id="464" r:id="rId77"/>
    <p:sldId id="480"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4" autoAdjust="0"/>
    <p:restoredTop sz="96040" autoAdjust="0"/>
  </p:normalViewPr>
  <p:slideViewPr>
    <p:cSldViewPr snapToGrid="0" snapToObjects="1">
      <p:cViewPr>
        <p:scale>
          <a:sx n="90" d="100"/>
          <a:sy n="90" d="100"/>
        </p:scale>
        <p:origin x="-920" y="-112"/>
      </p:cViewPr>
      <p:guideLst>
        <p:guide orient="horz" pos="2160"/>
        <p:guide pos="2880"/>
      </p:guideLst>
    </p:cSldViewPr>
  </p:slideViewPr>
  <p:outlineViewPr>
    <p:cViewPr>
      <p:scale>
        <a:sx n="33" d="100"/>
        <a:sy n="33" d="100"/>
      </p:scale>
      <p:origin x="0" y="680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960A4-9AB4-794F-8CBB-D3BCEA2E2AC8}" type="doc">
      <dgm:prSet loTypeId="urn:microsoft.com/office/officeart/2005/8/layout/default#1" loCatId="list" qsTypeId="urn:microsoft.com/office/officeart/2005/8/quickstyle/simple3" qsCatId="simple" csTypeId="urn:microsoft.com/office/officeart/2005/8/colors/accent1_2" csCatId="accent1" phldr="1"/>
      <dgm:spPr/>
      <dgm:t>
        <a:bodyPr/>
        <a:lstStyle/>
        <a:p>
          <a:endParaRPr lang="en-US"/>
        </a:p>
      </dgm:t>
    </dgm:pt>
    <dgm:pt modelId="{62B216AA-4BAC-5447-89B3-562046B1EA9C}">
      <dgm:prSet phldrT="[Text]"/>
      <dgm:spPr/>
      <dgm:t>
        <a:bodyPr/>
        <a:lstStyle/>
        <a:p>
          <a:r>
            <a:rPr lang="en-US" b="0" cap="none" spc="0" dirty="0" smtClean="0">
              <a:ln w="1905"/>
              <a:effectLst>
                <a:innerShdw blurRad="69850" dist="43180" dir="5400000">
                  <a:srgbClr val="000000">
                    <a:alpha val="65000"/>
                  </a:srgbClr>
                </a:innerShdw>
              </a:effectLst>
            </a:rPr>
            <a:t>exponent, logarithm, inverse, radius, postulate, polynomial, vector, transversal, rotation, algorithm</a:t>
          </a:r>
          <a:endParaRPr lang="en-US" b="0" cap="none" spc="0" dirty="0">
            <a:ln w="1905"/>
            <a:effectLst>
              <a:innerShdw blurRad="69850" dist="43180" dir="5400000">
                <a:srgbClr val="000000">
                  <a:alpha val="65000"/>
                </a:srgbClr>
              </a:innerShdw>
            </a:effectLst>
          </a:endParaRPr>
        </a:p>
      </dgm:t>
    </dgm:pt>
    <dgm:pt modelId="{927B9B05-1373-B24D-97A2-779A9D9E0686}" type="parTrans" cxnId="{33F965AB-FE13-E049-8601-93932D03166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CC2D32C4-FD37-914B-8CBA-15B0C387AC1E}" type="sibTrans" cxnId="{33F965AB-FE13-E049-8601-93932D03166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C69C7A79-7107-5D43-8961-30276681B03D}">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0" cap="none" spc="0" smtClean="0">
              <a:ln w="1905"/>
              <a:effectLst>
                <a:innerShdw blurRad="69850" dist="43180" dir="5400000">
                  <a:srgbClr val="000000">
                    <a:alpha val="65000"/>
                  </a:srgbClr>
                </a:innerShdw>
              </a:effectLst>
            </a:rPr>
            <a:t>immigration, maritime, segregation, transformation, climate, diffusion, foreign</a:t>
          </a:r>
        </a:p>
        <a:p>
          <a:pPr defTabSz="711200">
            <a:lnSpc>
              <a:spcPct val="90000"/>
            </a:lnSpc>
            <a:spcBef>
              <a:spcPct val="0"/>
            </a:spcBef>
            <a:spcAft>
              <a:spcPct val="35000"/>
            </a:spcAft>
          </a:pPr>
          <a:r>
            <a:rPr lang="en-US" b="0" cap="none" spc="0" smtClean="0">
              <a:ln w="1905"/>
              <a:effectLst>
                <a:innerShdw blurRad="69850" dist="43180" dir="5400000">
                  <a:srgbClr val="000000">
                    <a:alpha val="65000"/>
                  </a:srgbClr>
                </a:innerShdw>
              </a:effectLst>
            </a:rPr>
            <a:t>conservatism, exodus,</a:t>
          </a:r>
          <a:r>
            <a:rPr lang="en-US" b="1" cap="none" spc="0" smtClean="0">
              <a:ln w="1905"/>
              <a:effectLst>
                <a:innerShdw blurRad="69850" dist="43180" dir="5400000">
                  <a:srgbClr val="000000">
                    <a:alpha val="65000"/>
                  </a:srgbClr>
                </a:innerShdw>
              </a:effectLst>
            </a:rPr>
            <a:t> </a:t>
          </a:r>
          <a:endParaRPr lang="en-US" b="1" cap="none" spc="0" dirty="0">
            <a:ln w="1905"/>
            <a:effectLst>
              <a:innerShdw blurRad="69850" dist="43180" dir="5400000">
                <a:srgbClr val="000000">
                  <a:alpha val="65000"/>
                </a:srgbClr>
              </a:innerShdw>
            </a:effectLst>
          </a:endParaRPr>
        </a:p>
      </dgm:t>
    </dgm:pt>
    <dgm:pt modelId="{E90145C8-B2D7-C848-93D8-31A1A63A472A}" type="parTrans" cxnId="{CBA95C05-4696-0342-A69F-4FA1F8C95927}">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60CFC9D-562E-C64F-A0A5-7AD63B9283A9}" type="sibTrans" cxnId="{CBA95C05-4696-0342-A69F-4FA1F8C95927}">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F52230B7-11C3-CB48-9ECE-A20A2C8B10A6}">
      <dgm:prSet phldrT="[Text]"/>
      <dgm:spPr/>
      <dgm:t>
        <a:bodyPr/>
        <a:lstStyle/>
        <a:p>
          <a:r>
            <a:rPr lang="en-US" b="0" cap="none" spc="0" smtClean="0">
              <a:ln w="1905"/>
              <a:effectLst>
                <a:innerShdw blurRad="69850" dist="43180" dir="5400000">
                  <a:srgbClr val="000000">
                    <a:alpha val="65000"/>
                  </a:srgbClr>
                </a:innerShdw>
              </a:effectLst>
            </a:rPr>
            <a:t>evaporation, recycle, chemical, homeostasis, oxidization, organism, radioactive, decibel spontaneous, seismic</a:t>
          </a:r>
          <a:endParaRPr lang="en-US" b="0" cap="none" spc="0" dirty="0">
            <a:ln w="1905"/>
            <a:effectLst>
              <a:innerShdw blurRad="69850" dist="43180" dir="5400000">
                <a:srgbClr val="000000">
                  <a:alpha val="65000"/>
                </a:srgbClr>
              </a:innerShdw>
            </a:effectLst>
          </a:endParaRPr>
        </a:p>
      </dgm:t>
    </dgm:pt>
    <dgm:pt modelId="{B15D3A26-AE99-734C-BD12-225AC492F76E}" type="parTrans" cxnId="{717E16C6-4BC3-6840-B3CD-2572F15828C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EDC08E56-7B08-454D-A15E-211D76D8499D}" type="sibTrans" cxnId="{717E16C6-4BC3-6840-B3CD-2572F15828C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1462F30-2A64-A74A-B074-1E52E1C2C803}">
      <dgm:prSet phldrT="[Text]"/>
      <dgm:spPr/>
      <dgm:t>
        <a:bodyPr/>
        <a:lstStyle/>
        <a:p>
          <a:r>
            <a:rPr lang="en-US" b="0" cap="none" spc="0" smtClean="0">
              <a:ln w="1905"/>
              <a:effectLst>
                <a:innerShdw blurRad="69850" dist="43180" dir="5400000">
                  <a:srgbClr val="000000">
                    <a:alpha val="65000"/>
                  </a:srgbClr>
                </a:innerShdw>
              </a:effectLst>
            </a:rPr>
            <a:t>muscular, nutrition, freestyle, endurance, resistance, opponent, flexibility, equilibrium,</a:t>
          </a:r>
        </a:p>
        <a:p>
          <a:r>
            <a:rPr lang="en-US" b="0" cap="none" spc="0" smtClean="0">
              <a:ln w="1905"/>
              <a:effectLst>
                <a:innerShdw blurRad="69850" dist="43180" dir="5400000">
                  <a:srgbClr val="000000">
                    <a:alpha val="65000"/>
                  </a:srgbClr>
                </a:innerShdw>
              </a:effectLst>
            </a:rPr>
            <a:t>cardiorespiratory</a:t>
          </a:r>
          <a:endParaRPr lang="en-US" b="0" cap="none" spc="0" dirty="0">
            <a:ln w="1905"/>
            <a:effectLst>
              <a:innerShdw blurRad="69850" dist="43180" dir="5400000">
                <a:srgbClr val="000000">
                  <a:alpha val="65000"/>
                </a:srgbClr>
              </a:innerShdw>
            </a:effectLst>
          </a:endParaRPr>
        </a:p>
      </dgm:t>
    </dgm:pt>
    <dgm:pt modelId="{BC07FDA6-2418-864A-9958-C62AD029E0E7}" type="parTrans" cxnId="{409532A7-F181-A043-A4AD-30CBE3F1ADC8}">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9C16883B-8CD8-CB40-87AD-EA3B2233BC57}" type="sibTrans" cxnId="{409532A7-F181-A043-A4AD-30CBE3F1ADC8}">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A89A0602-EB97-2040-BE8C-5FB259CF3494}">
      <dgm:prSet phldrT="[Text]"/>
      <dgm:spPr/>
      <dgm:t>
        <a:bodyPr/>
        <a:lstStyle/>
        <a:p>
          <a:r>
            <a:rPr lang="en-US" b="0" cap="none" spc="0" smtClean="0">
              <a:ln w="1905"/>
              <a:effectLst>
                <a:innerShdw blurRad="69850" dist="43180" dir="5400000">
                  <a:srgbClr val="000000">
                    <a:alpha val="65000"/>
                  </a:srgbClr>
                </a:innerShdw>
              </a:effectLst>
            </a:rPr>
            <a:t>improvisation, tempo contemporary, choreographic, complementary, projection, meter</a:t>
          </a:r>
          <a:endParaRPr lang="en-US" b="0" cap="none" spc="0" dirty="0">
            <a:ln w="1905"/>
            <a:effectLst>
              <a:innerShdw blurRad="69850" dist="43180" dir="5400000">
                <a:srgbClr val="000000">
                  <a:alpha val="65000"/>
                </a:srgbClr>
              </a:innerShdw>
            </a:effectLst>
          </a:endParaRPr>
        </a:p>
      </dgm:t>
    </dgm:pt>
    <dgm:pt modelId="{EE091314-C00C-F647-A2EA-1EA0584D459E}" type="parTrans" cxnId="{A53AD38A-9406-2044-921B-F8D56C9E3EB6}">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AD659290-9866-B54B-92E9-33D12CCB7EDD}" type="sibTrans" cxnId="{A53AD38A-9406-2044-921B-F8D56C9E3EB6}">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5CF69D69-E35D-5941-8962-909124742C14}">
      <dgm:prSet phldrT="[Text]"/>
      <dgm:spPr/>
      <dgm:t>
        <a:bodyPr/>
        <a:lstStyle/>
        <a:p>
          <a:r>
            <a:rPr lang="en-US" b="0" cap="none" spc="0" smtClean="0">
              <a:ln w="1905"/>
              <a:effectLst>
                <a:innerShdw blurRad="69850" dist="43180" dir="5400000">
                  <a:srgbClr val="000000">
                    <a:alpha val="65000"/>
                  </a:srgbClr>
                </a:innerShdw>
              </a:effectLst>
            </a:rPr>
            <a:t>thesis, rhetorical, satire, allegory, context, mythology, inflection, narrator,</a:t>
          </a:r>
        </a:p>
        <a:p>
          <a:r>
            <a:rPr lang="en-US" b="0" cap="none" spc="0" smtClean="0">
              <a:ln w="1905"/>
              <a:effectLst>
                <a:innerShdw blurRad="69850" dist="43180" dir="5400000">
                  <a:srgbClr val="000000">
                    <a:alpha val="65000"/>
                  </a:srgbClr>
                </a:innerShdw>
              </a:effectLst>
            </a:rPr>
            <a:t>salutation, dialect  </a:t>
          </a:r>
          <a:endParaRPr lang="en-US" b="0" cap="none" spc="0" dirty="0">
            <a:ln w="1905"/>
            <a:effectLst>
              <a:innerShdw blurRad="69850" dist="43180" dir="5400000">
                <a:srgbClr val="000000">
                  <a:alpha val="65000"/>
                </a:srgbClr>
              </a:innerShdw>
            </a:effectLst>
          </a:endParaRPr>
        </a:p>
      </dgm:t>
    </dgm:pt>
    <dgm:pt modelId="{C6A4C785-EF28-5C40-994E-B6C324DF45F9}" type="parTrans" cxnId="{F586A76C-D328-474D-A2AA-05288A4291D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3DDAA92B-90E6-6C47-85D4-1EADE69A3831}" type="sibTrans" cxnId="{F586A76C-D328-474D-A2AA-05288A4291DF}">
      <dgm:prSet/>
      <dgm:spPr/>
      <dgm:t>
        <a:bodyPr/>
        <a:lstStyle/>
        <a:p>
          <a:endParaRPr lang="en-US"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dgm:t>
    </dgm:pt>
    <dgm:pt modelId="{D18DF89F-1C5B-E441-8CAF-2B4DB614EBBE}" type="pres">
      <dgm:prSet presAssocID="{7A1960A4-9AB4-794F-8CBB-D3BCEA2E2AC8}" presName="diagram" presStyleCnt="0">
        <dgm:presLayoutVars>
          <dgm:dir/>
          <dgm:resizeHandles val="exact"/>
        </dgm:presLayoutVars>
      </dgm:prSet>
      <dgm:spPr/>
      <dgm:t>
        <a:bodyPr/>
        <a:lstStyle/>
        <a:p>
          <a:endParaRPr lang="en-US"/>
        </a:p>
      </dgm:t>
    </dgm:pt>
    <dgm:pt modelId="{62AD9518-4705-7145-A093-6EF480A74F86}" type="pres">
      <dgm:prSet presAssocID="{62B216AA-4BAC-5447-89B3-562046B1EA9C}" presName="node" presStyleLbl="node1" presStyleIdx="0" presStyleCnt="6">
        <dgm:presLayoutVars>
          <dgm:bulletEnabled val="1"/>
        </dgm:presLayoutVars>
      </dgm:prSet>
      <dgm:spPr/>
      <dgm:t>
        <a:bodyPr/>
        <a:lstStyle/>
        <a:p>
          <a:endParaRPr lang="en-US"/>
        </a:p>
      </dgm:t>
    </dgm:pt>
    <dgm:pt modelId="{C2DB3693-77E6-EE46-AA23-8738D1ED373D}" type="pres">
      <dgm:prSet presAssocID="{CC2D32C4-FD37-914B-8CBA-15B0C387AC1E}" presName="sibTrans" presStyleCnt="0"/>
      <dgm:spPr/>
      <dgm:t>
        <a:bodyPr/>
        <a:lstStyle/>
        <a:p>
          <a:endParaRPr lang="en-US"/>
        </a:p>
      </dgm:t>
    </dgm:pt>
    <dgm:pt modelId="{FB8B710C-6B21-9440-8B07-0DD723CED02C}" type="pres">
      <dgm:prSet presAssocID="{5CF69D69-E35D-5941-8962-909124742C14}" presName="node" presStyleLbl="node1" presStyleIdx="1" presStyleCnt="6">
        <dgm:presLayoutVars>
          <dgm:bulletEnabled val="1"/>
        </dgm:presLayoutVars>
      </dgm:prSet>
      <dgm:spPr/>
      <dgm:t>
        <a:bodyPr/>
        <a:lstStyle/>
        <a:p>
          <a:endParaRPr lang="en-US"/>
        </a:p>
      </dgm:t>
    </dgm:pt>
    <dgm:pt modelId="{B00CA17B-A7F4-974C-A78F-A55835803949}" type="pres">
      <dgm:prSet presAssocID="{3DDAA92B-90E6-6C47-85D4-1EADE69A3831}" presName="sibTrans" presStyleCnt="0"/>
      <dgm:spPr/>
      <dgm:t>
        <a:bodyPr/>
        <a:lstStyle/>
        <a:p>
          <a:endParaRPr lang="en-US"/>
        </a:p>
      </dgm:t>
    </dgm:pt>
    <dgm:pt modelId="{2F43A509-A6AF-2D46-99CB-BDDEAFAAF144}" type="pres">
      <dgm:prSet presAssocID="{C69C7A79-7107-5D43-8961-30276681B03D}" presName="node" presStyleLbl="node1" presStyleIdx="2" presStyleCnt="6">
        <dgm:presLayoutVars>
          <dgm:bulletEnabled val="1"/>
        </dgm:presLayoutVars>
      </dgm:prSet>
      <dgm:spPr/>
      <dgm:t>
        <a:bodyPr/>
        <a:lstStyle/>
        <a:p>
          <a:endParaRPr lang="en-US"/>
        </a:p>
      </dgm:t>
    </dgm:pt>
    <dgm:pt modelId="{4DEFEBEF-D248-FC46-8135-9709572CA600}" type="pres">
      <dgm:prSet presAssocID="{D60CFC9D-562E-C64F-A0A5-7AD63B9283A9}" presName="sibTrans" presStyleCnt="0"/>
      <dgm:spPr/>
      <dgm:t>
        <a:bodyPr/>
        <a:lstStyle/>
        <a:p>
          <a:endParaRPr lang="en-US"/>
        </a:p>
      </dgm:t>
    </dgm:pt>
    <dgm:pt modelId="{3E414450-A4BC-2B49-B08D-151CBE00B926}" type="pres">
      <dgm:prSet presAssocID="{F52230B7-11C3-CB48-9ECE-A20A2C8B10A6}" presName="node" presStyleLbl="node1" presStyleIdx="3" presStyleCnt="6" custLinFactNeighborY="35742">
        <dgm:presLayoutVars>
          <dgm:bulletEnabled val="1"/>
        </dgm:presLayoutVars>
      </dgm:prSet>
      <dgm:spPr/>
      <dgm:t>
        <a:bodyPr/>
        <a:lstStyle/>
        <a:p>
          <a:endParaRPr lang="en-US"/>
        </a:p>
      </dgm:t>
    </dgm:pt>
    <dgm:pt modelId="{27079667-38E6-C54F-8B44-7D158DD55D52}" type="pres">
      <dgm:prSet presAssocID="{EDC08E56-7B08-454D-A15E-211D76D8499D}" presName="sibTrans" presStyleCnt="0"/>
      <dgm:spPr/>
      <dgm:t>
        <a:bodyPr/>
        <a:lstStyle/>
        <a:p>
          <a:endParaRPr lang="en-US"/>
        </a:p>
      </dgm:t>
    </dgm:pt>
    <dgm:pt modelId="{EBD48264-BE7F-9E46-935F-0C103F72AB67}" type="pres">
      <dgm:prSet presAssocID="{91462F30-2A64-A74A-B074-1E52E1C2C803}" presName="node" presStyleLbl="node1" presStyleIdx="4" presStyleCnt="6" custLinFactNeighborX="0" custLinFactNeighborY="35031">
        <dgm:presLayoutVars>
          <dgm:bulletEnabled val="1"/>
        </dgm:presLayoutVars>
      </dgm:prSet>
      <dgm:spPr/>
      <dgm:t>
        <a:bodyPr/>
        <a:lstStyle/>
        <a:p>
          <a:endParaRPr lang="en-US"/>
        </a:p>
      </dgm:t>
    </dgm:pt>
    <dgm:pt modelId="{DE2BCE42-1869-3C46-926B-1D5C93254DB5}" type="pres">
      <dgm:prSet presAssocID="{9C16883B-8CD8-CB40-87AD-EA3B2233BC57}" presName="sibTrans" presStyleCnt="0"/>
      <dgm:spPr/>
      <dgm:t>
        <a:bodyPr/>
        <a:lstStyle/>
        <a:p>
          <a:endParaRPr lang="en-US"/>
        </a:p>
      </dgm:t>
    </dgm:pt>
    <dgm:pt modelId="{14E53DA2-4B58-0B4D-B394-1299C1494EC5}" type="pres">
      <dgm:prSet presAssocID="{A89A0602-EB97-2040-BE8C-5FB259CF3494}" presName="node" presStyleLbl="node1" presStyleIdx="5" presStyleCnt="6" custLinFactNeighborX="0" custLinFactNeighborY="35031">
        <dgm:presLayoutVars>
          <dgm:bulletEnabled val="1"/>
        </dgm:presLayoutVars>
      </dgm:prSet>
      <dgm:spPr/>
      <dgm:t>
        <a:bodyPr/>
        <a:lstStyle/>
        <a:p>
          <a:endParaRPr lang="en-US"/>
        </a:p>
      </dgm:t>
    </dgm:pt>
  </dgm:ptLst>
  <dgm:cxnLst>
    <dgm:cxn modelId="{45741CBD-B8BE-3349-9B24-0557F203FF60}" type="presOf" srcId="{7A1960A4-9AB4-794F-8CBB-D3BCEA2E2AC8}" destId="{D18DF89F-1C5B-E441-8CAF-2B4DB614EBBE}" srcOrd="0" destOrd="0" presId="urn:microsoft.com/office/officeart/2005/8/layout/default#1"/>
    <dgm:cxn modelId="{A53AD38A-9406-2044-921B-F8D56C9E3EB6}" srcId="{7A1960A4-9AB4-794F-8CBB-D3BCEA2E2AC8}" destId="{A89A0602-EB97-2040-BE8C-5FB259CF3494}" srcOrd="5" destOrd="0" parTransId="{EE091314-C00C-F647-A2EA-1EA0584D459E}" sibTransId="{AD659290-9866-B54B-92E9-33D12CCB7EDD}"/>
    <dgm:cxn modelId="{072EDA3E-9E38-C44B-8CD8-F70DF0C766D0}" type="presOf" srcId="{C69C7A79-7107-5D43-8961-30276681B03D}" destId="{2F43A509-A6AF-2D46-99CB-BDDEAFAAF144}" srcOrd="0" destOrd="0" presId="urn:microsoft.com/office/officeart/2005/8/layout/default#1"/>
    <dgm:cxn modelId="{717E16C6-4BC3-6840-B3CD-2572F15828CF}" srcId="{7A1960A4-9AB4-794F-8CBB-D3BCEA2E2AC8}" destId="{F52230B7-11C3-CB48-9ECE-A20A2C8B10A6}" srcOrd="3" destOrd="0" parTransId="{B15D3A26-AE99-734C-BD12-225AC492F76E}" sibTransId="{EDC08E56-7B08-454D-A15E-211D76D8499D}"/>
    <dgm:cxn modelId="{25438B71-4D42-0F4D-896E-14161466A263}" type="presOf" srcId="{62B216AA-4BAC-5447-89B3-562046B1EA9C}" destId="{62AD9518-4705-7145-A093-6EF480A74F86}" srcOrd="0" destOrd="0" presId="urn:microsoft.com/office/officeart/2005/8/layout/default#1"/>
    <dgm:cxn modelId="{409532A7-F181-A043-A4AD-30CBE3F1ADC8}" srcId="{7A1960A4-9AB4-794F-8CBB-D3BCEA2E2AC8}" destId="{91462F30-2A64-A74A-B074-1E52E1C2C803}" srcOrd="4" destOrd="0" parTransId="{BC07FDA6-2418-864A-9958-C62AD029E0E7}" sibTransId="{9C16883B-8CD8-CB40-87AD-EA3B2233BC57}"/>
    <dgm:cxn modelId="{F26F75A1-96C4-F340-97DB-1C0D7603578F}" type="presOf" srcId="{91462F30-2A64-A74A-B074-1E52E1C2C803}" destId="{EBD48264-BE7F-9E46-935F-0C103F72AB67}" srcOrd="0" destOrd="0" presId="urn:microsoft.com/office/officeart/2005/8/layout/default#1"/>
    <dgm:cxn modelId="{F586A76C-D328-474D-A2AA-05288A4291DF}" srcId="{7A1960A4-9AB4-794F-8CBB-D3BCEA2E2AC8}" destId="{5CF69D69-E35D-5941-8962-909124742C14}" srcOrd="1" destOrd="0" parTransId="{C6A4C785-EF28-5C40-994E-B6C324DF45F9}" sibTransId="{3DDAA92B-90E6-6C47-85D4-1EADE69A3831}"/>
    <dgm:cxn modelId="{1105D767-AA41-374E-9023-94F0F3991666}" type="presOf" srcId="{5CF69D69-E35D-5941-8962-909124742C14}" destId="{FB8B710C-6B21-9440-8B07-0DD723CED02C}" srcOrd="0" destOrd="0" presId="urn:microsoft.com/office/officeart/2005/8/layout/default#1"/>
    <dgm:cxn modelId="{5C101DCC-F646-5A4C-BAAC-AADD63482DA5}" type="presOf" srcId="{F52230B7-11C3-CB48-9ECE-A20A2C8B10A6}" destId="{3E414450-A4BC-2B49-B08D-151CBE00B926}" srcOrd="0" destOrd="0" presId="urn:microsoft.com/office/officeart/2005/8/layout/default#1"/>
    <dgm:cxn modelId="{CBA95C05-4696-0342-A69F-4FA1F8C95927}" srcId="{7A1960A4-9AB4-794F-8CBB-D3BCEA2E2AC8}" destId="{C69C7A79-7107-5D43-8961-30276681B03D}" srcOrd="2" destOrd="0" parTransId="{E90145C8-B2D7-C848-93D8-31A1A63A472A}" sibTransId="{D60CFC9D-562E-C64F-A0A5-7AD63B9283A9}"/>
    <dgm:cxn modelId="{33F965AB-FE13-E049-8601-93932D03166F}" srcId="{7A1960A4-9AB4-794F-8CBB-D3BCEA2E2AC8}" destId="{62B216AA-4BAC-5447-89B3-562046B1EA9C}" srcOrd="0" destOrd="0" parTransId="{927B9B05-1373-B24D-97A2-779A9D9E0686}" sibTransId="{CC2D32C4-FD37-914B-8CBA-15B0C387AC1E}"/>
    <dgm:cxn modelId="{E7480617-914E-8A47-91FE-A58ED2EE0565}" type="presOf" srcId="{A89A0602-EB97-2040-BE8C-5FB259CF3494}" destId="{14E53DA2-4B58-0B4D-B394-1299C1494EC5}" srcOrd="0" destOrd="0" presId="urn:microsoft.com/office/officeart/2005/8/layout/default#1"/>
    <dgm:cxn modelId="{AE788CC9-BAAD-8C48-BDAE-0A5219E16630}" type="presParOf" srcId="{D18DF89F-1C5B-E441-8CAF-2B4DB614EBBE}" destId="{62AD9518-4705-7145-A093-6EF480A74F86}" srcOrd="0" destOrd="0" presId="urn:microsoft.com/office/officeart/2005/8/layout/default#1"/>
    <dgm:cxn modelId="{6A23FF6F-B340-EC4E-A5F0-D776FD75B43D}" type="presParOf" srcId="{D18DF89F-1C5B-E441-8CAF-2B4DB614EBBE}" destId="{C2DB3693-77E6-EE46-AA23-8738D1ED373D}" srcOrd="1" destOrd="0" presId="urn:microsoft.com/office/officeart/2005/8/layout/default#1"/>
    <dgm:cxn modelId="{182FECB5-B643-EB4E-9A67-2BB79BDA441D}" type="presParOf" srcId="{D18DF89F-1C5B-E441-8CAF-2B4DB614EBBE}" destId="{FB8B710C-6B21-9440-8B07-0DD723CED02C}" srcOrd="2" destOrd="0" presId="urn:microsoft.com/office/officeart/2005/8/layout/default#1"/>
    <dgm:cxn modelId="{8FB9D5BE-B395-5B49-81D3-F5EE28C9D52F}" type="presParOf" srcId="{D18DF89F-1C5B-E441-8CAF-2B4DB614EBBE}" destId="{B00CA17B-A7F4-974C-A78F-A55835803949}" srcOrd="3" destOrd="0" presId="urn:microsoft.com/office/officeart/2005/8/layout/default#1"/>
    <dgm:cxn modelId="{48B637A8-104E-7E45-B480-E0B2E2812925}" type="presParOf" srcId="{D18DF89F-1C5B-E441-8CAF-2B4DB614EBBE}" destId="{2F43A509-A6AF-2D46-99CB-BDDEAFAAF144}" srcOrd="4" destOrd="0" presId="urn:microsoft.com/office/officeart/2005/8/layout/default#1"/>
    <dgm:cxn modelId="{92EDF522-8C77-084A-BFA0-469B4A0A4108}" type="presParOf" srcId="{D18DF89F-1C5B-E441-8CAF-2B4DB614EBBE}" destId="{4DEFEBEF-D248-FC46-8135-9709572CA600}" srcOrd="5" destOrd="0" presId="urn:microsoft.com/office/officeart/2005/8/layout/default#1"/>
    <dgm:cxn modelId="{E2B40FD7-1639-1A4C-B217-6E634EFB84CC}" type="presParOf" srcId="{D18DF89F-1C5B-E441-8CAF-2B4DB614EBBE}" destId="{3E414450-A4BC-2B49-B08D-151CBE00B926}" srcOrd="6" destOrd="0" presId="urn:microsoft.com/office/officeart/2005/8/layout/default#1"/>
    <dgm:cxn modelId="{D53B7685-8B71-9445-B0B3-38301CD98913}" type="presParOf" srcId="{D18DF89F-1C5B-E441-8CAF-2B4DB614EBBE}" destId="{27079667-38E6-C54F-8B44-7D158DD55D52}" srcOrd="7" destOrd="0" presId="urn:microsoft.com/office/officeart/2005/8/layout/default#1"/>
    <dgm:cxn modelId="{2A21C145-088C-9A46-B92E-CA2C9C717B64}" type="presParOf" srcId="{D18DF89F-1C5B-E441-8CAF-2B4DB614EBBE}" destId="{EBD48264-BE7F-9E46-935F-0C103F72AB67}" srcOrd="8" destOrd="0" presId="urn:microsoft.com/office/officeart/2005/8/layout/default#1"/>
    <dgm:cxn modelId="{F37B0169-9F72-6345-B2D3-059590970136}" type="presParOf" srcId="{D18DF89F-1C5B-E441-8CAF-2B4DB614EBBE}" destId="{DE2BCE42-1869-3C46-926B-1D5C93254DB5}" srcOrd="9" destOrd="0" presId="urn:microsoft.com/office/officeart/2005/8/layout/default#1"/>
    <dgm:cxn modelId="{56CC9BD5-EC09-B14E-A28D-52794B029637}" type="presParOf" srcId="{D18DF89F-1C5B-E441-8CAF-2B4DB614EBBE}" destId="{14E53DA2-4B58-0B4D-B394-1299C1494EC5}"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AD9518-4705-7145-A093-6EF480A74F86}">
      <dsp:nvSpPr>
        <dsp:cNvPr id="0" name=""/>
        <dsp:cNvSpPr/>
      </dsp:nvSpPr>
      <dsp:spPr>
        <a:xfrm>
          <a:off x="0" y="655765"/>
          <a:ext cx="2683953" cy="16103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dirty="0" smtClean="0">
              <a:ln w="1905"/>
              <a:effectLst>
                <a:innerShdw blurRad="69850" dist="43180" dir="5400000">
                  <a:srgbClr val="000000">
                    <a:alpha val="65000"/>
                  </a:srgbClr>
                </a:innerShdw>
              </a:effectLst>
            </a:rPr>
            <a:t>exponent, logarithm, inverse, radius, postulate, polynomial, vector, transversal, rotation, algorithm</a:t>
          </a:r>
          <a:endParaRPr lang="en-US" sz="1900" b="0" kern="1200" cap="none" spc="0" dirty="0">
            <a:ln w="1905"/>
            <a:effectLst>
              <a:innerShdw blurRad="69850" dist="43180" dir="5400000">
                <a:srgbClr val="000000">
                  <a:alpha val="65000"/>
                </a:srgbClr>
              </a:innerShdw>
            </a:effectLst>
          </a:endParaRPr>
        </a:p>
      </dsp:txBody>
      <dsp:txXfrm>
        <a:off x="0" y="655765"/>
        <a:ext cx="2683953" cy="1610372"/>
      </dsp:txXfrm>
    </dsp:sp>
    <dsp:sp modelId="{FB8B710C-6B21-9440-8B07-0DD723CED02C}">
      <dsp:nvSpPr>
        <dsp:cNvPr id="0" name=""/>
        <dsp:cNvSpPr/>
      </dsp:nvSpPr>
      <dsp:spPr>
        <a:xfrm>
          <a:off x="2952348" y="655765"/>
          <a:ext cx="2683953" cy="16103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905"/>
              <a:effectLst>
                <a:innerShdw blurRad="69850" dist="43180" dir="5400000">
                  <a:srgbClr val="000000">
                    <a:alpha val="65000"/>
                  </a:srgbClr>
                </a:innerShdw>
              </a:effectLst>
            </a:rPr>
            <a:t>thesis, rhetorical, satire, allegory, context, mythology, inflection, narrator,</a:t>
          </a:r>
        </a:p>
        <a:p>
          <a:pPr lvl="0" algn="ctr" defTabSz="844550">
            <a:lnSpc>
              <a:spcPct val="90000"/>
            </a:lnSpc>
            <a:spcBef>
              <a:spcPct val="0"/>
            </a:spcBef>
            <a:spcAft>
              <a:spcPct val="35000"/>
            </a:spcAft>
          </a:pPr>
          <a:r>
            <a:rPr lang="en-US" sz="1900" b="0" kern="1200" cap="none" spc="0" smtClean="0">
              <a:ln w="1905"/>
              <a:effectLst>
                <a:innerShdw blurRad="69850" dist="43180" dir="5400000">
                  <a:srgbClr val="000000">
                    <a:alpha val="65000"/>
                  </a:srgbClr>
                </a:innerShdw>
              </a:effectLst>
            </a:rPr>
            <a:t>salutation, dialect  </a:t>
          </a:r>
          <a:endParaRPr lang="en-US" sz="1900" b="0" kern="1200" cap="none" spc="0" dirty="0">
            <a:ln w="1905"/>
            <a:effectLst>
              <a:innerShdw blurRad="69850" dist="43180" dir="5400000">
                <a:srgbClr val="000000">
                  <a:alpha val="65000"/>
                </a:srgbClr>
              </a:innerShdw>
            </a:effectLst>
          </a:endParaRPr>
        </a:p>
      </dsp:txBody>
      <dsp:txXfrm>
        <a:off x="2952348" y="655765"/>
        <a:ext cx="2683953" cy="1610372"/>
      </dsp:txXfrm>
    </dsp:sp>
    <dsp:sp modelId="{2F43A509-A6AF-2D46-99CB-BDDEAFAAF144}">
      <dsp:nvSpPr>
        <dsp:cNvPr id="0" name=""/>
        <dsp:cNvSpPr/>
      </dsp:nvSpPr>
      <dsp:spPr>
        <a:xfrm>
          <a:off x="5904697" y="655765"/>
          <a:ext cx="2683953" cy="16103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b="0" kern="1200" cap="none" spc="0" smtClean="0">
              <a:ln w="1905"/>
              <a:effectLst>
                <a:innerShdw blurRad="69850" dist="43180" dir="5400000">
                  <a:srgbClr val="000000">
                    <a:alpha val="65000"/>
                  </a:srgbClr>
                </a:innerShdw>
              </a:effectLst>
            </a:rPr>
            <a:t>immigration, maritime, segregation, transformation, climate, diffusion, foreign</a:t>
          </a:r>
        </a:p>
        <a:p>
          <a:pPr lvl="0" algn="ctr" defTabSz="711200">
            <a:lnSpc>
              <a:spcPct val="90000"/>
            </a:lnSpc>
            <a:spcBef>
              <a:spcPct val="0"/>
            </a:spcBef>
            <a:spcAft>
              <a:spcPct val="35000"/>
            </a:spcAft>
          </a:pPr>
          <a:r>
            <a:rPr lang="en-US" sz="1900" b="0" kern="1200" cap="none" spc="0" smtClean="0">
              <a:ln w="1905"/>
              <a:effectLst>
                <a:innerShdw blurRad="69850" dist="43180" dir="5400000">
                  <a:srgbClr val="000000">
                    <a:alpha val="65000"/>
                  </a:srgbClr>
                </a:innerShdw>
              </a:effectLst>
            </a:rPr>
            <a:t>conservatism, exodus,</a:t>
          </a:r>
          <a:r>
            <a:rPr lang="en-US" sz="1900" b="1" kern="1200" cap="none" spc="0" smtClean="0">
              <a:ln w="1905"/>
              <a:effectLst>
                <a:innerShdw blurRad="69850" dist="43180" dir="5400000">
                  <a:srgbClr val="000000">
                    <a:alpha val="65000"/>
                  </a:srgbClr>
                </a:innerShdw>
              </a:effectLst>
            </a:rPr>
            <a:t> </a:t>
          </a:r>
          <a:endParaRPr lang="en-US" sz="1900" b="1" kern="1200" cap="none" spc="0" dirty="0">
            <a:ln w="1905"/>
            <a:effectLst>
              <a:innerShdw blurRad="69850" dist="43180" dir="5400000">
                <a:srgbClr val="000000">
                  <a:alpha val="65000"/>
                </a:srgbClr>
              </a:innerShdw>
            </a:effectLst>
          </a:endParaRPr>
        </a:p>
      </dsp:txBody>
      <dsp:txXfrm>
        <a:off x="5904697" y="655765"/>
        <a:ext cx="2683953" cy="1610372"/>
      </dsp:txXfrm>
    </dsp:sp>
    <dsp:sp modelId="{3E414450-A4BC-2B49-B08D-151CBE00B926}">
      <dsp:nvSpPr>
        <dsp:cNvPr id="0" name=""/>
        <dsp:cNvSpPr/>
      </dsp:nvSpPr>
      <dsp:spPr>
        <a:xfrm>
          <a:off x="0" y="3110111"/>
          <a:ext cx="2683953" cy="16103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905"/>
              <a:effectLst>
                <a:innerShdw blurRad="69850" dist="43180" dir="5400000">
                  <a:srgbClr val="000000">
                    <a:alpha val="65000"/>
                  </a:srgbClr>
                </a:innerShdw>
              </a:effectLst>
            </a:rPr>
            <a:t>evaporation, recycle, chemical, homeostasis, oxidization, organism, radioactive, decibel spontaneous, seismic</a:t>
          </a:r>
          <a:endParaRPr lang="en-US" sz="1900" b="0" kern="1200" cap="none" spc="0" dirty="0">
            <a:ln w="1905"/>
            <a:effectLst>
              <a:innerShdw blurRad="69850" dist="43180" dir="5400000">
                <a:srgbClr val="000000">
                  <a:alpha val="65000"/>
                </a:srgbClr>
              </a:innerShdw>
            </a:effectLst>
          </a:endParaRPr>
        </a:p>
      </dsp:txBody>
      <dsp:txXfrm>
        <a:off x="0" y="3110111"/>
        <a:ext cx="2683953" cy="1610372"/>
      </dsp:txXfrm>
    </dsp:sp>
    <dsp:sp modelId="{EBD48264-BE7F-9E46-935F-0C103F72AB67}">
      <dsp:nvSpPr>
        <dsp:cNvPr id="0" name=""/>
        <dsp:cNvSpPr/>
      </dsp:nvSpPr>
      <dsp:spPr>
        <a:xfrm>
          <a:off x="2952348" y="3098662"/>
          <a:ext cx="2683953" cy="16103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905"/>
              <a:effectLst>
                <a:innerShdw blurRad="69850" dist="43180" dir="5400000">
                  <a:srgbClr val="000000">
                    <a:alpha val="65000"/>
                  </a:srgbClr>
                </a:innerShdw>
              </a:effectLst>
            </a:rPr>
            <a:t>muscular, nutrition, freestyle, endurance, resistance, opponent, flexibility, equilibrium,</a:t>
          </a:r>
        </a:p>
        <a:p>
          <a:pPr lvl="0" algn="ctr" defTabSz="844550">
            <a:lnSpc>
              <a:spcPct val="90000"/>
            </a:lnSpc>
            <a:spcBef>
              <a:spcPct val="0"/>
            </a:spcBef>
            <a:spcAft>
              <a:spcPct val="35000"/>
            </a:spcAft>
          </a:pPr>
          <a:r>
            <a:rPr lang="en-US" sz="1900" b="0" kern="1200" cap="none" spc="0" smtClean="0">
              <a:ln w="1905"/>
              <a:effectLst>
                <a:innerShdw blurRad="69850" dist="43180" dir="5400000">
                  <a:srgbClr val="000000">
                    <a:alpha val="65000"/>
                  </a:srgbClr>
                </a:innerShdw>
              </a:effectLst>
            </a:rPr>
            <a:t>cardiorespiratory</a:t>
          </a:r>
          <a:endParaRPr lang="en-US" sz="1900" b="0" kern="1200" cap="none" spc="0" dirty="0">
            <a:ln w="1905"/>
            <a:effectLst>
              <a:innerShdw blurRad="69850" dist="43180" dir="5400000">
                <a:srgbClr val="000000">
                  <a:alpha val="65000"/>
                </a:srgbClr>
              </a:innerShdw>
            </a:effectLst>
          </a:endParaRPr>
        </a:p>
      </dsp:txBody>
      <dsp:txXfrm>
        <a:off x="2952348" y="3098662"/>
        <a:ext cx="2683953" cy="1610372"/>
      </dsp:txXfrm>
    </dsp:sp>
    <dsp:sp modelId="{14E53DA2-4B58-0B4D-B394-1299C1494EC5}">
      <dsp:nvSpPr>
        <dsp:cNvPr id="0" name=""/>
        <dsp:cNvSpPr/>
      </dsp:nvSpPr>
      <dsp:spPr>
        <a:xfrm>
          <a:off x="5904697" y="3098662"/>
          <a:ext cx="2683953" cy="161037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905"/>
              <a:effectLst>
                <a:innerShdw blurRad="69850" dist="43180" dir="5400000">
                  <a:srgbClr val="000000">
                    <a:alpha val="65000"/>
                  </a:srgbClr>
                </a:innerShdw>
              </a:effectLst>
            </a:rPr>
            <a:t>improvisation, tempo contemporary, choreographic, complementary, projection, meter</a:t>
          </a:r>
          <a:endParaRPr lang="en-US" sz="1900" b="0" kern="1200" cap="none" spc="0" dirty="0">
            <a:ln w="1905"/>
            <a:effectLst>
              <a:innerShdw blurRad="69850" dist="43180" dir="5400000">
                <a:srgbClr val="000000">
                  <a:alpha val="65000"/>
                </a:srgbClr>
              </a:innerShdw>
            </a:effectLst>
          </a:endParaRPr>
        </a:p>
      </dsp:txBody>
      <dsp:txXfrm>
        <a:off x="5904697" y="3098662"/>
        <a:ext cx="2683953" cy="16103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5D19A8-AB6D-3748-8246-24EB451A0ED4}" type="datetime1">
              <a:rPr lang="en-US" smtClean="0"/>
              <a:t>9/18/14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 KUCRL 2014:: pleitzell::pgraner </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C12799-285B-E142-9DC6-038F0FC471AF}" type="slidenum">
              <a:rPr lang="en-US" smtClean="0"/>
              <a:t>‹#›</a:t>
            </a:fld>
            <a:endParaRPr lang="en-US"/>
          </a:p>
        </p:txBody>
      </p:sp>
    </p:spTree>
    <p:extLst>
      <p:ext uri="{BB962C8B-B14F-4D97-AF65-F5344CB8AC3E}">
        <p14:creationId xmlns:p14="http://schemas.microsoft.com/office/powerpoint/2010/main" val="40757273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2956A1-C8EE-D144-8C3B-AE4A6C426A31}" type="datetime1">
              <a:rPr lang="en-US" smtClean="0"/>
              <a:t>9/18/14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 KUCRL 2014:: pleitzell::pgraner </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1FE5-194A-9749-A964-56C36468B7EC}" type="slidenum">
              <a:rPr lang="en-US" smtClean="0"/>
              <a:pPr/>
              <a:t>‹#›</a:t>
            </a:fld>
            <a:endParaRPr lang="en-US"/>
          </a:p>
        </p:txBody>
      </p:sp>
    </p:spTree>
    <p:extLst>
      <p:ext uri="{BB962C8B-B14F-4D97-AF65-F5344CB8AC3E}">
        <p14:creationId xmlns:p14="http://schemas.microsoft.com/office/powerpoint/2010/main" val="2757581044"/>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2</a:t>
            </a:fld>
            <a:endParaRPr lang="en-US"/>
          </a:p>
        </p:txBody>
      </p:sp>
    </p:spTree>
    <p:extLst>
      <p:ext uri="{BB962C8B-B14F-4D97-AF65-F5344CB8AC3E}">
        <p14:creationId xmlns:p14="http://schemas.microsoft.com/office/powerpoint/2010/main" val="347567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Because vocabulary development requires multiple exposures to words in many contexts or in various ways, growth is incremental and can take time. When reading comprehension is key to success of understanding or to being successful in a job, vocabulary study needs to be effective and efficient.</a:t>
            </a:r>
          </a:p>
          <a:p>
            <a:endParaRPr lang="en-US">
              <a:latin typeface="Calibri" charset="0"/>
            </a:endParaRPr>
          </a:p>
          <a:p>
            <a:r>
              <a:rPr lang="en-US">
                <a:latin typeface="Calibri" charset="0"/>
              </a:rPr>
              <a:t>When you picture a page in a book that you have recently read, think about how many of the words you knew to support your comprehension of what you read. Now think about adults in your programs and consider how they are faring in the reading of text when it is very unlikely that they possess sufficient vocabulary to read adequately. How does this limit their life goals?</a:t>
            </a:r>
          </a:p>
          <a:p>
            <a:endParaRPr lang="en-US">
              <a:latin typeface="Calibri" charset="0"/>
            </a:endParaRPr>
          </a:p>
          <a:p>
            <a:r>
              <a:rPr lang="en-US">
                <a:latin typeface="Calibri" charset="0"/>
              </a:rPr>
              <a:t>These make the case for establishing a way to study vocabulary. – improving life’s chances.</a:t>
            </a: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29F866-6566-7F4F-BE9B-CF072B3F8F86}" type="slidenum">
              <a:rPr lang="en-US" sz="1200"/>
              <a:pPr eaLnBrk="1" hangingPunct="1"/>
              <a:t>12</a:t>
            </a:fld>
            <a:endParaRPr lang="en-US" sz="1200"/>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Three last points about vocabulary:</a:t>
            </a:r>
          </a:p>
          <a:p>
            <a:endParaRPr lang="en-US">
              <a:latin typeface="Calibri" charset="0"/>
            </a:endParaRPr>
          </a:p>
          <a:p>
            <a:r>
              <a:rPr lang="en-US">
                <a:latin typeface="Calibri" charset="0"/>
              </a:rPr>
              <a:t>Unfortunately, with reading and vocabulary, the ‘Matthew Effect’ can occur – the rich get richer and the poor get poorer. In other words, good readers easily profit from exposure to vocabulary words. They have a schema for where to store and how to use new words for later use. Their comprehension and understanding of the context of new vocabulary is not as challenging for them. </a:t>
            </a:r>
          </a:p>
          <a:p>
            <a:endParaRPr lang="en-US">
              <a:latin typeface="Calibri" charset="0"/>
            </a:endParaRPr>
          </a:p>
          <a:p>
            <a:r>
              <a:rPr lang="en-US">
                <a:latin typeface="Calibri" charset="0"/>
              </a:rPr>
              <a:t>During school years, students typically add many new words to their vocabulary, and if they arrive without the previously named limits, then they will usually be successful in school and beyond. However, students entering school with the limits pointed out earlier will start with fewer words in their vocabulary, may be less likely to have a schema for where new vocabulary fit, and may not be able to keep up and add those 2000-3000 new words each year. </a:t>
            </a:r>
          </a:p>
          <a:p>
            <a:endParaRPr lang="en-US">
              <a:latin typeface="Calibri" charset="0"/>
            </a:endParaRPr>
          </a:p>
          <a:p>
            <a:r>
              <a:rPr lang="en-US">
                <a:latin typeface="Calibri" charset="0"/>
              </a:rPr>
              <a:t>If this is the case, that student will struggle in school and beyond into their careers. In fact, it may limit their careers they can pursue or limit their advancement in their careers (re: CNA to LPN and beyond; beginning chef to master chef or sous chef; passing licensing to be an electrician or plumber).</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18F22E2-A0D0-C549-9525-659046653482}" type="slidenum">
              <a:rPr lang="en-US" sz="1200"/>
              <a:pPr eaLnBrk="1" hangingPunct="1"/>
              <a:t>13</a:t>
            </a:fld>
            <a:endParaRPr lang="en-US" sz="1200"/>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15</a:t>
            </a:fld>
            <a:endParaRPr lang="en-US"/>
          </a:p>
        </p:txBody>
      </p:sp>
    </p:spTree>
    <p:extLst>
      <p:ext uri="{BB962C8B-B14F-4D97-AF65-F5344CB8AC3E}">
        <p14:creationId xmlns:p14="http://schemas.microsoft.com/office/powerpoint/2010/main" val="3150926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ACC2C156-AC75-BF46-BD9E-638932B4B3A9}" type="slidenum">
              <a:rPr lang="en-US">
                <a:latin typeface="Arial" pitchFamily="-104" charset="0"/>
                <a:ea typeface="ＭＳ Ｐゴシック" pitchFamily="-104" charset="-128"/>
                <a:cs typeface="ＭＳ Ｐゴシック" pitchFamily="-104" charset="-128"/>
              </a:rPr>
              <a:pPr/>
              <a:t>16</a:t>
            </a:fld>
            <a:endParaRPr lang="en-US">
              <a:latin typeface="Arial" pitchFamily="-104" charset="0"/>
              <a:ea typeface="ＭＳ Ｐゴシック" pitchFamily="-104" charset="-128"/>
              <a:cs typeface="ＭＳ Ｐゴシック" pitchFamily="-104" charset="-128"/>
            </a:endParaRPr>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pPr eaLnBrk="1" hangingPunct="1"/>
            <a:endParaRPr lang="en-US">
              <a:latin typeface="Arial" pitchFamily="-104" charset="0"/>
              <a:ea typeface="ＭＳ Ｐゴシック" pitchFamily="-104" charset="-128"/>
              <a:cs typeface="ＭＳ Ｐゴシック" pitchFamily="-104"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18</a:t>
            </a:fld>
            <a:endParaRPr lang="en-US"/>
          </a:p>
        </p:txBody>
      </p:sp>
    </p:spTree>
    <p:extLst>
      <p:ext uri="{BB962C8B-B14F-4D97-AF65-F5344CB8AC3E}">
        <p14:creationId xmlns:p14="http://schemas.microsoft.com/office/powerpoint/2010/main" val="2264067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4AAC835-A398-4644-87F8-7928B6056037}" type="slidenum">
              <a:rPr lang="en-US">
                <a:latin typeface="Arial" charset="0"/>
                <a:ea typeface="ＭＳ Ｐゴシック" charset="-128"/>
                <a:cs typeface="ＭＳ Ｐゴシック" charset="-128"/>
              </a:rPr>
              <a:pPr/>
              <a:t>19</a:t>
            </a:fld>
            <a:endParaRPr lang="en-US">
              <a:latin typeface="Arial" charset="0"/>
              <a:ea typeface="ＭＳ Ｐゴシック" charset="-128"/>
              <a:cs typeface="ＭＳ Ｐゴシック"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381000" y="4343400"/>
            <a:ext cx="6172200" cy="4191000"/>
          </a:xfrm>
          <a:noFill/>
          <a:ln/>
        </p:spPr>
        <p:txBody>
          <a:bodyPr/>
          <a:lstStyle/>
          <a:p>
            <a:pPr eaLnBrk="1" hangingPunct="1"/>
            <a:r>
              <a:rPr lang="en-US">
                <a:latin typeface="Arial" charset="0"/>
                <a:ea typeface="ＭＳ Ｐゴシック" charset="-128"/>
                <a:cs typeface="ＭＳ Ｐゴシック" charset="-128"/>
              </a:rPr>
              <a:t>See next slide</a:t>
            </a: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20</a:t>
            </a:fld>
            <a:endParaRPr lang="en-US"/>
          </a:p>
        </p:txBody>
      </p:sp>
    </p:spTree>
    <p:extLst>
      <p:ext uri="{BB962C8B-B14F-4D97-AF65-F5344CB8AC3E}">
        <p14:creationId xmlns:p14="http://schemas.microsoft.com/office/powerpoint/2010/main" val="95924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0F4F606-8661-6B44-A86D-E88FA0934068}" type="slidenum">
              <a:rPr lang="en-US">
                <a:latin typeface="Arial" charset="0"/>
                <a:ea typeface="ＭＳ Ｐゴシック" charset="-128"/>
                <a:cs typeface="ＭＳ Ｐゴシック" charset="-128"/>
              </a:rPr>
              <a:pPr/>
              <a:t>21</a:t>
            </a:fld>
            <a:endParaRPr lang="en-US" dirty="0">
              <a:latin typeface="Arial" charset="0"/>
              <a:ea typeface="ＭＳ Ｐゴシック" charset="-128"/>
              <a:cs typeface="ＭＳ Ｐゴシック" charset="-128"/>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22</a:t>
            </a:fld>
            <a:endParaRPr lang="en-US"/>
          </a:p>
        </p:txBody>
      </p:sp>
    </p:spTree>
    <p:extLst>
      <p:ext uri="{BB962C8B-B14F-4D97-AF65-F5344CB8AC3E}">
        <p14:creationId xmlns:p14="http://schemas.microsoft.com/office/powerpoint/2010/main" val="2185677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6F66DD19-F7AF-9449-B694-E81B2BE9A89F}" type="slidenum">
              <a:rPr lang="en-US">
                <a:latin typeface="Arial" charset="0"/>
                <a:ea typeface="ＭＳ Ｐゴシック" charset="-128"/>
                <a:cs typeface="ＭＳ Ｐゴシック" charset="-128"/>
              </a:rPr>
              <a:pPr/>
              <a:t>23</a:t>
            </a:fld>
            <a:endParaRPr lang="en-US" dirty="0">
              <a:latin typeface="Arial" charset="0"/>
              <a:ea typeface="ＭＳ Ｐゴシック" charset="-128"/>
              <a:cs typeface="ＭＳ Ｐゴシック" charset="-128"/>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491FE5-194A-9749-A964-56C36468B7EC}"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(c) KUCRL 2014:: pleitzell::pgraner </a:t>
            </a:r>
            <a:endParaRPr lang="en-US"/>
          </a:p>
        </p:txBody>
      </p:sp>
    </p:spTree>
    <p:extLst>
      <p:ext uri="{BB962C8B-B14F-4D97-AF65-F5344CB8AC3E}">
        <p14:creationId xmlns:p14="http://schemas.microsoft.com/office/powerpoint/2010/main" val="1840813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4505180-6DAD-DD42-8917-7819C1EF60E6}" type="slidenum">
              <a:rPr lang="en-US">
                <a:latin typeface="Arial" charset="0"/>
                <a:ea typeface="ＭＳ Ｐゴシック" charset="-128"/>
                <a:cs typeface="ＭＳ Ｐゴシック" charset="-128"/>
              </a:rPr>
              <a:pPr/>
              <a:t>24</a:t>
            </a:fld>
            <a:endParaRPr lang="en-US" dirty="0">
              <a:latin typeface="Arial" charset="0"/>
              <a:ea typeface="ＭＳ Ｐゴシック" charset="-128"/>
              <a:cs typeface="ＭＳ Ｐゴシック" charset="-128"/>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D2FF013-D80D-8D4D-8E41-DB7BD50A9399}" type="slidenum">
              <a:rPr lang="en-US">
                <a:latin typeface="Arial" charset="0"/>
                <a:ea typeface="ＭＳ Ｐゴシック" charset="-128"/>
                <a:cs typeface="ＭＳ Ｐゴシック" charset="-128"/>
              </a:rPr>
              <a:pPr/>
              <a:t>25</a:t>
            </a:fld>
            <a:endParaRPr lang="en-US" dirty="0">
              <a:latin typeface="Arial" charset="0"/>
              <a:ea typeface="ＭＳ Ｐゴシック" charset="-128"/>
              <a:cs typeface="ＭＳ Ｐゴシック"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BCB30B5-5960-7A4A-B71A-DDF131083AE8}" type="slidenum">
              <a:rPr lang="en-US">
                <a:latin typeface="Arial" charset="0"/>
                <a:ea typeface="ＭＳ Ｐゴシック" charset="-128"/>
                <a:cs typeface="ＭＳ Ｐゴシック" charset="-128"/>
              </a:rPr>
              <a:pPr/>
              <a:t>27</a:t>
            </a:fld>
            <a:endParaRPr lang="en-US" dirty="0">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28</a:t>
            </a:fld>
            <a:endParaRPr lang="en-US"/>
          </a:p>
        </p:txBody>
      </p:sp>
    </p:spTree>
    <p:extLst>
      <p:ext uri="{BB962C8B-B14F-4D97-AF65-F5344CB8AC3E}">
        <p14:creationId xmlns:p14="http://schemas.microsoft.com/office/powerpoint/2010/main" val="1771820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29</a:t>
            </a:fld>
            <a:endParaRPr lang="en-US"/>
          </a:p>
        </p:txBody>
      </p:sp>
    </p:spTree>
    <p:extLst>
      <p:ext uri="{BB962C8B-B14F-4D97-AF65-F5344CB8AC3E}">
        <p14:creationId xmlns:p14="http://schemas.microsoft.com/office/powerpoint/2010/main" val="3853296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30</a:t>
            </a:fld>
            <a:endParaRPr lang="en-US"/>
          </a:p>
        </p:txBody>
      </p:sp>
    </p:spTree>
    <p:extLst>
      <p:ext uri="{BB962C8B-B14F-4D97-AF65-F5344CB8AC3E}">
        <p14:creationId xmlns:p14="http://schemas.microsoft.com/office/powerpoint/2010/main" val="499575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31</a:t>
            </a:fld>
            <a:endParaRPr lang="en-US"/>
          </a:p>
        </p:txBody>
      </p:sp>
    </p:spTree>
    <p:extLst>
      <p:ext uri="{BB962C8B-B14F-4D97-AF65-F5344CB8AC3E}">
        <p14:creationId xmlns:p14="http://schemas.microsoft.com/office/powerpoint/2010/main" val="14686418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B974D16-4E56-3847-AEE9-3761F89AE6DF}" type="slidenum">
              <a:rPr lang="en-US">
                <a:latin typeface="Arial" charset="0"/>
                <a:ea typeface="ＭＳ Ｐゴシック" charset="-128"/>
                <a:cs typeface="ＭＳ Ｐゴシック" charset="-128"/>
              </a:rPr>
              <a:pPr/>
              <a:t>32</a:t>
            </a:fld>
            <a:endParaRPr lang="en-US" dirty="0">
              <a:latin typeface="Arial" charset="0"/>
              <a:ea typeface="ＭＳ Ｐゴシック" charset="-128"/>
              <a:cs typeface="ＭＳ Ｐゴシック" charset="-128"/>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33</a:t>
            </a:fld>
            <a:endParaRPr lang="en-US"/>
          </a:p>
        </p:txBody>
      </p:sp>
    </p:spTree>
    <p:extLst>
      <p:ext uri="{BB962C8B-B14F-4D97-AF65-F5344CB8AC3E}">
        <p14:creationId xmlns:p14="http://schemas.microsoft.com/office/powerpoint/2010/main" val="2585007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BCB30B5-5960-7A4A-B71A-DDF131083AE8}" type="slidenum">
              <a:rPr lang="en-US">
                <a:latin typeface="Arial" charset="0"/>
                <a:ea typeface="ＭＳ Ｐゴシック" charset="-128"/>
                <a:cs typeface="ＭＳ Ｐゴシック" charset="-128"/>
              </a:rPr>
              <a:pPr/>
              <a:t>35</a:t>
            </a:fld>
            <a:endParaRPr lang="en-US" dirty="0">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a:t>
            </a:r>
            <a:r>
              <a:rPr lang="en-US" dirty="0" err="1" smtClean="0"/>
              <a:t>transdisciplinary</a:t>
            </a:r>
            <a:r>
              <a:rPr lang="en-US" dirty="0" smtClean="0"/>
              <a:t>, we mean</a:t>
            </a:r>
            <a:r>
              <a:rPr lang="en-US" baseline="0" dirty="0" smtClean="0"/>
              <a:t> that there are several strategies that can be applied successfully across disciplines.</a:t>
            </a:r>
            <a:endParaRPr lang="en-US" dirty="0"/>
          </a:p>
        </p:txBody>
      </p:sp>
      <p:sp>
        <p:nvSpPr>
          <p:cNvPr id="4" name="Header Placeholder 3"/>
          <p:cNvSpPr>
            <a:spLocks noGrp="1"/>
          </p:cNvSpPr>
          <p:nvPr>
            <p:ph type="hdr" sz="quarter" idx="10"/>
          </p:nvPr>
        </p:nvSpPr>
        <p:spPr/>
        <p:txBody>
          <a:bodyPr/>
          <a:lstStyle/>
          <a:p>
            <a:pPr>
              <a:defRPr/>
            </a:pPr>
            <a:r>
              <a:rPr lang="en-US" smtClean="0"/>
              <a:t>University of Kansas Center for Research on Learning</a:t>
            </a:r>
            <a:endParaRPr lang="en-US"/>
          </a:p>
        </p:txBody>
      </p:sp>
      <p:sp>
        <p:nvSpPr>
          <p:cNvPr id="5" name="Date Placeholder 4"/>
          <p:cNvSpPr>
            <a:spLocks noGrp="1"/>
          </p:cNvSpPr>
          <p:nvPr>
            <p:ph type="dt" idx="11"/>
          </p:nvPr>
        </p:nvSpPr>
        <p:spPr/>
        <p:txBody>
          <a:bodyPr/>
          <a:lstStyle/>
          <a:p>
            <a:pPr>
              <a:defRPr/>
            </a:pPr>
            <a:fld id="{141326A5-4F1E-4B48-8639-865A241CA014}" type="datetime1">
              <a:rPr lang="en-US" smtClean="0"/>
              <a:t>9/18/14</a:t>
            </a:fld>
            <a:endParaRPr lang="en-US"/>
          </a:p>
        </p:txBody>
      </p:sp>
      <p:sp>
        <p:nvSpPr>
          <p:cNvPr id="6" name="Footer Placeholder 5"/>
          <p:cNvSpPr>
            <a:spLocks noGrp="1"/>
          </p:cNvSpPr>
          <p:nvPr>
            <p:ph type="ftr" sz="quarter" idx="12"/>
          </p:nvPr>
        </p:nvSpPr>
        <p:spPr/>
        <p:txBody>
          <a:bodyPr/>
          <a:lstStyle/>
          <a:p>
            <a:pPr>
              <a:defRPr/>
            </a:pPr>
            <a:r>
              <a:rPr lang="en-US" smtClean="0"/>
              <a:t>(c) KUCRL 2014:: pleitzell::pgraner </a:t>
            </a:r>
            <a:endParaRPr lang="en-US"/>
          </a:p>
        </p:txBody>
      </p:sp>
      <p:sp>
        <p:nvSpPr>
          <p:cNvPr id="7" name="Slide Number Placeholder 6"/>
          <p:cNvSpPr>
            <a:spLocks noGrp="1"/>
          </p:cNvSpPr>
          <p:nvPr>
            <p:ph type="sldNum" sz="quarter" idx="13"/>
          </p:nvPr>
        </p:nvSpPr>
        <p:spPr/>
        <p:txBody>
          <a:bodyPr/>
          <a:lstStyle/>
          <a:p>
            <a:pPr>
              <a:defRPr/>
            </a:pPr>
            <a:fld id="{1EE319B9-F908-5648-B6C6-7D7FCDE47066}" type="slidenum">
              <a:rPr lang="en-US" smtClean="0"/>
              <a:pPr>
                <a:defRPr/>
              </a:pPr>
              <a:t>5</a:t>
            </a:fld>
            <a:endParaRPr lang="en-US"/>
          </a:p>
        </p:txBody>
      </p:sp>
    </p:spTree>
    <p:extLst>
      <p:ext uri="{BB962C8B-B14F-4D97-AF65-F5344CB8AC3E}">
        <p14:creationId xmlns:p14="http://schemas.microsoft.com/office/powerpoint/2010/main" val="2275314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36</a:t>
            </a:fld>
            <a:endParaRPr lang="en-US"/>
          </a:p>
        </p:txBody>
      </p:sp>
    </p:spTree>
    <p:extLst>
      <p:ext uri="{BB962C8B-B14F-4D97-AF65-F5344CB8AC3E}">
        <p14:creationId xmlns:p14="http://schemas.microsoft.com/office/powerpoint/2010/main" val="1620078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37</a:t>
            </a:fld>
            <a:endParaRPr lang="en-US"/>
          </a:p>
        </p:txBody>
      </p:sp>
    </p:spTree>
    <p:extLst>
      <p:ext uri="{BB962C8B-B14F-4D97-AF65-F5344CB8AC3E}">
        <p14:creationId xmlns:p14="http://schemas.microsoft.com/office/powerpoint/2010/main" val="535851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38</a:t>
            </a:fld>
            <a:endParaRPr lang="en-US"/>
          </a:p>
        </p:txBody>
      </p:sp>
    </p:spTree>
    <p:extLst>
      <p:ext uri="{BB962C8B-B14F-4D97-AF65-F5344CB8AC3E}">
        <p14:creationId xmlns:p14="http://schemas.microsoft.com/office/powerpoint/2010/main" val="718014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39</a:t>
            </a:fld>
            <a:endParaRPr lang="en-US"/>
          </a:p>
        </p:txBody>
      </p:sp>
    </p:spTree>
    <p:extLst>
      <p:ext uri="{BB962C8B-B14F-4D97-AF65-F5344CB8AC3E}">
        <p14:creationId xmlns:p14="http://schemas.microsoft.com/office/powerpoint/2010/main" val="16954486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40</a:t>
            </a:fld>
            <a:endParaRPr lang="en-US"/>
          </a:p>
        </p:txBody>
      </p:sp>
    </p:spTree>
    <p:extLst>
      <p:ext uri="{BB962C8B-B14F-4D97-AF65-F5344CB8AC3E}">
        <p14:creationId xmlns:p14="http://schemas.microsoft.com/office/powerpoint/2010/main" val="5049429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41</a:t>
            </a:fld>
            <a:endParaRPr lang="en-US"/>
          </a:p>
        </p:txBody>
      </p:sp>
    </p:spTree>
    <p:extLst>
      <p:ext uri="{BB962C8B-B14F-4D97-AF65-F5344CB8AC3E}">
        <p14:creationId xmlns:p14="http://schemas.microsoft.com/office/powerpoint/2010/main" val="3422775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42</a:t>
            </a:fld>
            <a:endParaRPr lang="en-US"/>
          </a:p>
        </p:txBody>
      </p:sp>
    </p:spTree>
    <p:extLst>
      <p:ext uri="{BB962C8B-B14F-4D97-AF65-F5344CB8AC3E}">
        <p14:creationId xmlns:p14="http://schemas.microsoft.com/office/powerpoint/2010/main" val="21021657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43</a:t>
            </a:fld>
            <a:endParaRPr lang="en-US"/>
          </a:p>
        </p:txBody>
      </p:sp>
    </p:spTree>
    <p:extLst>
      <p:ext uri="{BB962C8B-B14F-4D97-AF65-F5344CB8AC3E}">
        <p14:creationId xmlns:p14="http://schemas.microsoft.com/office/powerpoint/2010/main" val="1243353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44</a:t>
            </a:fld>
            <a:endParaRPr lang="en-US"/>
          </a:p>
        </p:txBody>
      </p:sp>
    </p:spTree>
    <p:extLst>
      <p:ext uri="{BB962C8B-B14F-4D97-AF65-F5344CB8AC3E}">
        <p14:creationId xmlns:p14="http://schemas.microsoft.com/office/powerpoint/2010/main" val="30777601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45</a:t>
            </a:fld>
            <a:endParaRPr lang="en-US"/>
          </a:p>
        </p:txBody>
      </p:sp>
    </p:spTree>
    <p:extLst>
      <p:ext uri="{BB962C8B-B14F-4D97-AF65-F5344CB8AC3E}">
        <p14:creationId xmlns:p14="http://schemas.microsoft.com/office/powerpoint/2010/main" val="1816668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may or may not have IEPs. The role of the SLP</a:t>
            </a:r>
            <a:r>
              <a:rPr lang="en-US" baseline="0" dirty="0" smtClean="0"/>
              <a:t>, however, is in Ensuring Education Relevance and Providing Unique Contributions to Curriculum. While their first concern is for the students addressed in regulations, the notion that SLPs impact many students is du to their ability to provide linguistic and metalinguistic foundations of curriculum learning. </a:t>
            </a:r>
          </a:p>
          <a:p>
            <a:endParaRPr lang="en-US" baseline="0" dirty="0" smtClean="0"/>
          </a:p>
          <a:p>
            <a:r>
              <a:rPr lang="en-US" dirty="0" smtClean="0"/>
              <a:t>http://</a:t>
            </a:r>
            <a:r>
              <a:rPr lang="en-US" dirty="0" err="1" smtClean="0"/>
              <a:t>www.asha.org</a:t>
            </a:r>
            <a:r>
              <a:rPr lang="en-US" dirty="0" smtClean="0"/>
              <a:t>/policy/PI2010-00317/</a:t>
            </a:r>
          </a:p>
          <a:p>
            <a:endParaRPr lang="en-US" dirty="0"/>
          </a:p>
        </p:txBody>
      </p:sp>
      <p:sp>
        <p:nvSpPr>
          <p:cNvPr id="4" name="Header Placeholder 3"/>
          <p:cNvSpPr>
            <a:spLocks noGrp="1"/>
          </p:cNvSpPr>
          <p:nvPr>
            <p:ph type="hdr" sz="quarter" idx="10"/>
          </p:nvPr>
        </p:nvSpPr>
        <p:spPr/>
        <p:txBody>
          <a:bodyPr/>
          <a:lstStyle/>
          <a:p>
            <a:pPr>
              <a:defRPr/>
            </a:pPr>
            <a:r>
              <a:rPr lang="en-US" smtClean="0"/>
              <a:t>University of Kansas Center for Research on Learning</a:t>
            </a:r>
            <a:endParaRPr lang="en-US"/>
          </a:p>
        </p:txBody>
      </p:sp>
      <p:sp>
        <p:nvSpPr>
          <p:cNvPr id="5" name="Date Placeholder 4"/>
          <p:cNvSpPr>
            <a:spLocks noGrp="1"/>
          </p:cNvSpPr>
          <p:nvPr>
            <p:ph type="dt" idx="11"/>
          </p:nvPr>
        </p:nvSpPr>
        <p:spPr/>
        <p:txBody>
          <a:bodyPr/>
          <a:lstStyle/>
          <a:p>
            <a:pPr>
              <a:defRPr/>
            </a:pPr>
            <a:fld id="{7D85EDF3-09A4-154C-BA32-4F31F370E2DB}" type="datetime1">
              <a:rPr lang="en-US" smtClean="0"/>
              <a:t>9/18/14</a:t>
            </a:fld>
            <a:endParaRPr lang="en-US"/>
          </a:p>
        </p:txBody>
      </p:sp>
      <p:sp>
        <p:nvSpPr>
          <p:cNvPr id="6" name="Footer Placeholder 5"/>
          <p:cNvSpPr>
            <a:spLocks noGrp="1"/>
          </p:cNvSpPr>
          <p:nvPr>
            <p:ph type="ftr" sz="quarter" idx="12"/>
          </p:nvPr>
        </p:nvSpPr>
        <p:spPr/>
        <p:txBody>
          <a:bodyPr/>
          <a:lstStyle/>
          <a:p>
            <a:pPr>
              <a:defRPr/>
            </a:pPr>
            <a:r>
              <a:rPr lang="en-US" smtClean="0"/>
              <a:t>(c) KUCRL 2014:: pleitzell::pgraner </a:t>
            </a:r>
            <a:endParaRPr lang="en-US"/>
          </a:p>
        </p:txBody>
      </p:sp>
      <p:sp>
        <p:nvSpPr>
          <p:cNvPr id="7" name="Slide Number Placeholder 6"/>
          <p:cNvSpPr>
            <a:spLocks noGrp="1"/>
          </p:cNvSpPr>
          <p:nvPr>
            <p:ph type="sldNum" sz="quarter" idx="13"/>
          </p:nvPr>
        </p:nvSpPr>
        <p:spPr/>
        <p:txBody>
          <a:bodyPr/>
          <a:lstStyle/>
          <a:p>
            <a:pPr>
              <a:defRPr/>
            </a:pPr>
            <a:fld id="{1EE319B9-F908-5648-B6C6-7D7FCDE47066}" type="slidenum">
              <a:rPr lang="en-US" smtClean="0"/>
              <a:pPr>
                <a:defRPr/>
              </a:pPr>
              <a:t>6</a:t>
            </a:fld>
            <a:endParaRPr lang="en-US"/>
          </a:p>
        </p:txBody>
      </p:sp>
    </p:spTree>
    <p:extLst>
      <p:ext uri="{BB962C8B-B14F-4D97-AF65-F5344CB8AC3E}">
        <p14:creationId xmlns:p14="http://schemas.microsoft.com/office/powerpoint/2010/main" val="8253418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47</a:t>
            </a:fld>
            <a:endParaRPr lang="en-US"/>
          </a:p>
        </p:txBody>
      </p:sp>
    </p:spTree>
    <p:extLst>
      <p:ext uri="{BB962C8B-B14F-4D97-AF65-F5344CB8AC3E}">
        <p14:creationId xmlns:p14="http://schemas.microsoft.com/office/powerpoint/2010/main" val="3850581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48</a:t>
            </a:fld>
            <a:endParaRPr lang="en-US"/>
          </a:p>
        </p:txBody>
      </p:sp>
    </p:spTree>
    <p:extLst>
      <p:ext uri="{BB962C8B-B14F-4D97-AF65-F5344CB8AC3E}">
        <p14:creationId xmlns:p14="http://schemas.microsoft.com/office/powerpoint/2010/main" val="3100291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49</a:t>
            </a:fld>
            <a:endParaRPr lang="en-US"/>
          </a:p>
        </p:txBody>
      </p:sp>
    </p:spTree>
    <p:extLst>
      <p:ext uri="{BB962C8B-B14F-4D97-AF65-F5344CB8AC3E}">
        <p14:creationId xmlns:p14="http://schemas.microsoft.com/office/powerpoint/2010/main" val="1223307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50</a:t>
            </a:fld>
            <a:endParaRPr lang="en-US"/>
          </a:p>
        </p:txBody>
      </p:sp>
    </p:spTree>
    <p:extLst>
      <p:ext uri="{BB962C8B-B14F-4D97-AF65-F5344CB8AC3E}">
        <p14:creationId xmlns:p14="http://schemas.microsoft.com/office/powerpoint/2010/main" val="1320660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BCB30B5-5960-7A4A-B71A-DDF131083AE8}" type="slidenum">
              <a:rPr lang="en-US">
                <a:latin typeface="Arial" charset="0"/>
                <a:ea typeface="ＭＳ Ｐゴシック" charset="-128"/>
                <a:cs typeface="ＭＳ Ｐゴシック" charset="-128"/>
              </a:rPr>
              <a:pPr/>
              <a:t>51</a:t>
            </a:fld>
            <a:endParaRPr lang="en-US" dirty="0">
              <a:latin typeface="Arial" charset="0"/>
              <a:ea typeface="ＭＳ Ｐゴシック" charset="-128"/>
              <a:cs typeface="ＭＳ Ｐゴシック" charset="-128"/>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52</a:t>
            </a:fld>
            <a:endParaRPr lang="en-US"/>
          </a:p>
        </p:txBody>
      </p:sp>
    </p:spTree>
    <p:extLst>
      <p:ext uri="{BB962C8B-B14F-4D97-AF65-F5344CB8AC3E}">
        <p14:creationId xmlns:p14="http://schemas.microsoft.com/office/powerpoint/2010/main" val="1451006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53</a:t>
            </a:fld>
            <a:endParaRPr lang="en-US"/>
          </a:p>
        </p:txBody>
      </p:sp>
    </p:spTree>
    <p:extLst>
      <p:ext uri="{BB962C8B-B14F-4D97-AF65-F5344CB8AC3E}">
        <p14:creationId xmlns:p14="http://schemas.microsoft.com/office/powerpoint/2010/main" val="18338579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54</a:t>
            </a:fld>
            <a:endParaRPr lang="en-US"/>
          </a:p>
        </p:txBody>
      </p:sp>
    </p:spTree>
    <p:extLst>
      <p:ext uri="{BB962C8B-B14F-4D97-AF65-F5344CB8AC3E}">
        <p14:creationId xmlns:p14="http://schemas.microsoft.com/office/powerpoint/2010/main" val="763042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56</a:t>
            </a:fld>
            <a:endParaRPr lang="en-US"/>
          </a:p>
        </p:txBody>
      </p:sp>
    </p:spTree>
    <p:extLst>
      <p:ext uri="{BB962C8B-B14F-4D97-AF65-F5344CB8AC3E}">
        <p14:creationId xmlns:p14="http://schemas.microsoft.com/office/powerpoint/2010/main" val="357757131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57</a:t>
            </a:fld>
            <a:endParaRPr lang="en-US"/>
          </a:p>
        </p:txBody>
      </p:sp>
    </p:spTree>
    <p:extLst>
      <p:ext uri="{BB962C8B-B14F-4D97-AF65-F5344CB8AC3E}">
        <p14:creationId xmlns:p14="http://schemas.microsoft.com/office/powerpoint/2010/main" val="4071590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7</a:t>
            </a:fld>
            <a:endParaRPr lang="en-US"/>
          </a:p>
        </p:txBody>
      </p:sp>
    </p:spTree>
    <p:extLst>
      <p:ext uri="{BB962C8B-B14F-4D97-AF65-F5344CB8AC3E}">
        <p14:creationId xmlns:p14="http://schemas.microsoft.com/office/powerpoint/2010/main" val="56088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59</a:t>
            </a:fld>
            <a:endParaRPr lang="en-US"/>
          </a:p>
        </p:txBody>
      </p:sp>
    </p:spTree>
    <p:extLst>
      <p:ext uri="{BB962C8B-B14F-4D97-AF65-F5344CB8AC3E}">
        <p14:creationId xmlns:p14="http://schemas.microsoft.com/office/powerpoint/2010/main" val="28259087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DEE8D37-D775-234C-8546-3A83F71D0E46}" type="slidenum">
              <a:rPr lang="en-US">
                <a:latin typeface="Arial" charset="0"/>
                <a:ea typeface="ＭＳ Ｐゴシック" charset="-128"/>
                <a:cs typeface="ＭＳ Ｐゴシック" charset="-128"/>
              </a:rPr>
              <a:pPr/>
              <a:t>60</a:t>
            </a:fld>
            <a:endParaRPr lang="en-US">
              <a:latin typeface="Arial" charset="0"/>
              <a:ea typeface="ＭＳ Ｐゴシック" charset="-128"/>
              <a:cs typeface="ＭＳ Ｐゴシック"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61</a:t>
            </a:fld>
            <a:endParaRPr lang="en-US"/>
          </a:p>
        </p:txBody>
      </p:sp>
    </p:spTree>
    <p:extLst>
      <p:ext uri="{BB962C8B-B14F-4D97-AF65-F5344CB8AC3E}">
        <p14:creationId xmlns:p14="http://schemas.microsoft.com/office/powerpoint/2010/main" val="29162839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62</a:t>
            </a:fld>
            <a:endParaRPr lang="en-US"/>
          </a:p>
        </p:txBody>
      </p:sp>
    </p:spTree>
    <p:extLst>
      <p:ext uri="{BB962C8B-B14F-4D97-AF65-F5344CB8AC3E}">
        <p14:creationId xmlns:p14="http://schemas.microsoft.com/office/powerpoint/2010/main" val="29162839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63</a:t>
            </a:fld>
            <a:endParaRPr lang="en-US"/>
          </a:p>
        </p:txBody>
      </p:sp>
    </p:spTree>
    <p:extLst>
      <p:ext uri="{BB962C8B-B14F-4D97-AF65-F5344CB8AC3E}">
        <p14:creationId xmlns:p14="http://schemas.microsoft.com/office/powerpoint/2010/main" val="29162839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64</a:t>
            </a:fld>
            <a:endParaRPr lang="en-US"/>
          </a:p>
        </p:txBody>
      </p:sp>
    </p:spTree>
    <p:extLst>
      <p:ext uri="{BB962C8B-B14F-4D97-AF65-F5344CB8AC3E}">
        <p14:creationId xmlns:p14="http://schemas.microsoft.com/office/powerpoint/2010/main" val="29162839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65</a:t>
            </a:fld>
            <a:endParaRPr lang="en-US"/>
          </a:p>
        </p:txBody>
      </p:sp>
    </p:spTree>
    <p:extLst>
      <p:ext uri="{BB962C8B-B14F-4D97-AF65-F5344CB8AC3E}">
        <p14:creationId xmlns:p14="http://schemas.microsoft.com/office/powerpoint/2010/main" val="30098505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0DEE8D37-D775-234C-8546-3A83F71D0E46}" type="slidenum">
              <a:rPr lang="en-US">
                <a:latin typeface="Arial" charset="0"/>
                <a:ea typeface="ＭＳ Ｐゴシック" charset="-128"/>
                <a:cs typeface="ＭＳ Ｐゴシック" charset="-128"/>
              </a:rPr>
              <a:pPr/>
              <a:t>66</a:t>
            </a:fld>
            <a:endParaRPr lang="en-US">
              <a:latin typeface="Arial" charset="0"/>
              <a:ea typeface="ＭＳ Ｐゴシック" charset="-128"/>
              <a:cs typeface="ＭＳ Ｐゴシック" charset="-128"/>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BB494F9-E937-0543-81D2-F1A743AA9B7F}" type="slidenum">
              <a:rPr lang="en-US">
                <a:latin typeface="Arial" charset="0"/>
                <a:ea typeface="ＭＳ Ｐゴシック" charset="-128"/>
                <a:cs typeface="ＭＳ Ｐゴシック" charset="-128"/>
              </a:rPr>
              <a:pPr/>
              <a:t>67</a:t>
            </a:fld>
            <a:endParaRPr lang="en-US">
              <a:latin typeface="Arial" charset="0"/>
              <a:ea typeface="ＭＳ Ｐゴシック" charset="-128"/>
              <a:cs typeface="ＭＳ Ｐゴシック"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A519585-D5DC-3043-AC4F-7C918DE6AFED}" type="slidenum">
              <a:rPr lang="en-US">
                <a:latin typeface="Arial" charset="0"/>
                <a:ea typeface="ＭＳ Ｐゴシック" charset="-128"/>
                <a:cs typeface="ＭＳ Ｐゴシック" charset="-128"/>
              </a:rPr>
              <a:pPr/>
              <a:t>68</a:t>
            </a:fld>
            <a:endParaRPr lang="en-US">
              <a:latin typeface="Arial" charset="0"/>
              <a:ea typeface="ＭＳ Ｐゴシック" charset="-128"/>
              <a:cs typeface="ＭＳ Ｐゴシック" charset="-128"/>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93AA62-2602-3B4C-AD30-C20D6C24AFBA}" type="slidenum">
              <a:rPr lang="en-US" sz="1200">
                <a:latin typeface="Calibri" charset="0"/>
              </a:rPr>
              <a:pPr eaLnBrk="1" hangingPunct="1"/>
              <a:t>8</a:t>
            </a:fld>
            <a:endParaRPr lang="en-US" sz="1200">
              <a:latin typeface="Calibri" charset="0"/>
            </a:endParaRPr>
          </a:p>
        </p:txBody>
      </p:sp>
      <p:sp>
        <p:nvSpPr>
          <p:cNvPr id="112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26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11268"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8457EF-1277-7E48-A3D2-173427254D8F}" type="datetime1">
              <a:rPr lang="en-US" sz="1200" smtClean="0">
                <a:latin typeface="Calibri" charset="0"/>
              </a:rPr>
              <a:t>9/18/14</a:t>
            </a:fld>
            <a:endParaRPr lang="en-US" sz="1200">
              <a:latin typeface="Calibri" charset="0"/>
            </a:endParaRPr>
          </a:p>
        </p:txBody>
      </p:sp>
      <p:sp>
        <p:nvSpPr>
          <p:cNvPr id="11269"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latin typeface="Calibri" charset="0"/>
              </a:rPr>
              <a:t>(c) KUCRL 2014:: pleitzell::pgraner </a:t>
            </a:r>
            <a:endParaRPr lang="en-US" sz="1200">
              <a:latin typeface="Calibri" charset="0"/>
            </a:endParaRPr>
          </a:p>
        </p:txBody>
      </p:sp>
      <p:sp>
        <p:nvSpPr>
          <p:cNvPr id="11270"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SIM West Update</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69</a:t>
            </a:fld>
            <a:endParaRPr lang="en-US"/>
          </a:p>
        </p:txBody>
      </p:sp>
    </p:spTree>
    <p:extLst>
      <p:ext uri="{BB962C8B-B14F-4D97-AF65-F5344CB8AC3E}">
        <p14:creationId xmlns:p14="http://schemas.microsoft.com/office/powerpoint/2010/main" val="27621483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70</a:t>
            </a:fld>
            <a:endParaRPr lang="en-US"/>
          </a:p>
        </p:txBody>
      </p:sp>
    </p:spTree>
    <p:extLst>
      <p:ext uri="{BB962C8B-B14F-4D97-AF65-F5344CB8AC3E}">
        <p14:creationId xmlns:p14="http://schemas.microsoft.com/office/powerpoint/2010/main" val="29574473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71</a:t>
            </a:fld>
            <a:endParaRPr lang="en-US"/>
          </a:p>
        </p:txBody>
      </p:sp>
    </p:spTree>
    <p:extLst>
      <p:ext uri="{BB962C8B-B14F-4D97-AF65-F5344CB8AC3E}">
        <p14:creationId xmlns:p14="http://schemas.microsoft.com/office/powerpoint/2010/main" val="29574473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73</a:t>
            </a:fld>
            <a:endParaRPr lang="en-US"/>
          </a:p>
        </p:txBody>
      </p:sp>
    </p:spTree>
    <p:extLst>
      <p:ext uri="{BB962C8B-B14F-4D97-AF65-F5344CB8AC3E}">
        <p14:creationId xmlns:p14="http://schemas.microsoft.com/office/powerpoint/2010/main" val="8638297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75</a:t>
            </a:fld>
            <a:endParaRPr lang="en-US"/>
          </a:p>
        </p:txBody>
      </p:sp>
    </p:spTree>
    <p:extLst>
      <p:ext uri="{BB962C8B-B14F-4D97-AF65-F5344CB8AC3E}">
        <p14:creationId xmlns:p14="http://schemas.microsoft.com/office/powerpoint/2010/main" val="587607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I want to thank my colleague Devona Dunekack at the University of Kansas for the work that she has shared from a DOL project in the past. She was the lead in the effort to build a vocabulary module. We referred back to that work for the examples used here since they were developed for adults in that project.</a:t>
            </a: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AB17168-FD8C-B042-A61A-C6BABF757191}" type="slidenum">
              <a:rPr lang="en-US" sz="1200"/>
              <a:pPr eaLnBrk="1" hangingPunct="1"/>
              <a:t>76</a:t>
            </a:fld>
            <a:endParaRPr lang="en-US" sz="1200"/>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 KUCRL 2014:: pleitzell::pgraner </a:t>
            </a:r>
            <a:endParaRPr lang="en-US"/>
          </a:p>
        </p:txBody>
      </p:sp>
      <p:sp>
        <p:nvSpPr>
          <p:cNvPr id="5" name="Slide Number Placeholder 4"/>
          <p:cNvSpPr>
            <a:spLocks noGrp="1"/>
          </p:cNvSpPr>
          <p:nvPr>
            <p:ph type="sldNum" sz="quarter" idx="11"/>
          </p:nvPr>
        </p:nvSpPr>
        <p:spPr/>
        <p:txBody>
          <a:bodyPr/>
          <a:lstStyle/>
          <a:p>
            <a:fld id="{3D491FE5-194A-9749-A964-56C36468B7EC}" type="slidenum">
              <a:rPr lang="en-US" smtClean="0"/>
              <a:pPr/>
              <a:t>77</a:t>
            </a:fld>
            <a:endParaRPr lang="en-US"/>
          </a:p>
        </p:txBody>
      </p:sp>
    </p:spTree>
    <p:extLst>
      <p:ext uri="{BB962C8B-B14F-4D97-AF65-F5344CB8AC3E}">
        <p14:creationId xmlns:p14="http://schemas.microsoft.com/office/powerpoint/2010/main" val="49771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EFFB1A-0F54-1542-8403-908F1FF22670}" type="slidenum">
              <a:rPr lang="en-US" sz="1200">
                <a:latin typeface="Calibri" charset="0"/>
              </a:rPr>
              <a:pPr eaLnBrk="1" hangingPunct="1"/>
              <a:t>9</a:t>
            </a:fld>
            <a:endParaRPr lang="en-US" sz="1200">
              <a:latin typeface="Calibri" charset="0"/>
            </a:endParaRPr>
          </a:p>
        </p:txBody>
      </p:sp>
      <p:sp>
        <p:nvSpPr>
          <p:cNvPr id="92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Calibri" charset="0"/>
              <a:ea typeface="ＭＳ Ｐゴシック" charset="0"/>
              <a:cs typeface="ＭＳ Ｐゴシック" charset="0"/>
            </a:endParaRPr>
          </a:p>
        </p:txBody>
      </p:sp>
      <p:sp>
        <p:nvSpPr>
          <p:cNvPr id="9220"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4BF829-A9CC-AD47-8B1B-F7D4C8A709AC}" type="datetime1">
              <a:rPr lang="en-US" sz="1200" smtClean="0">
                <a:latin typeface="Calibri" charset="0"/>
              </a:rPr>
              <a:t>9/18/14</a:t>
            </a:fld>
            <a:endParaRPr lang="en-US" sz="1200">
              <a:latin typeface="Calibri" charset="0"/>
            </a:endParaRPr>
          </a:p>
        </p:txBody>
      </p:sp>
      <p:sp>
        <p:nvSpPr>
          <p:cNvPr id="9221"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latin typeface="Calibri" charset="0"/>
              </a:rPr>
              <a:t>(c) KUCRL 2014:: pleitzell::pgraner </a:t>
            </a:r>
            <a:endParaRPr lang="en-US" sz="1200">
              <a:latin typeface="Calibri" charset="0"/>
            </a:endParaRPr>
          </a:p>
        </p:txBody>
      </p:sp>
      <p:sp>
        <p:nvSpPr>
          <p:cNvPr id="9222"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SIM West Update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91A1B4-895A-3D4A-8106-834A05401E37}" type="slidenum">
              <a:rPr lang="en-US" sz="1200">
                <a:latin typeface="Calibri" charset="0"/>
              </a:rPr>
              <a:pPr eaLnBrk="1" hangingPunct="1"/>
              <a:t>10</a:t>
            </a:fld>
            <a:endParaRPr lang="en-US" sz="1200">
              <a:latin typeface="Calibri" charset="0"/>
            </a:endParaRPr>
          </a:p>
        </p:txBody>
      </p:sp>
      <p:sp>
        <p:nvSpPr>
          <p:cNvPr id="133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r>
              <a:rPr lang="en-US" dirty="0" smtClean="0">
                <a:latin typeface="Calibri" charset="0"/>
                <a:ea typeface="ＭＳ Ｐゴシック" charset="0"/>
                <a:cs typeface="ＭＳ Ｐゴシック" charset="0"/>
              </a:rPr>
              <a:t>These exponential differences do not bode</a:t>
            </a:r>
            <a:r>
              <a:rPr lang="en-US" baseline="0" dirty="0" smtClean="0">
                <a:latin typeface="Calibri" charset="0"/>
                <a:ea typeface="ＭＳ Ｐゴシック" charset="0"/>
                <a:cs typeface="ＭＳ Ｐゴシック" charset="0"/>
              </a:rPr>
              <a:t> well for students who are challenged by the </a:t>
            </a:r>
            <a:endParaRPr lang="en-US" dirty="0">
              <a:latin typeface="Calibri" charset="0"/>
              <a:ea typeface="ＭＳ Ｐゴシック" charset="0"/>
              <a:cs typeface="ＭＳ Ｐゴシック" charset="0"/>
            </a:endParaRPr>
          </a:p>
        </p:txBody>
      </p:sp>
      <p:sp>
        <p:nvSpPr>
          <p:cNvPr id="13316"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81A3C7-E28A-7041-AD49-66A4A4212295}" type="datetime1">
              <a:rPr lang="en-US" sz="1200" smtClean="0">
                <a:latin typeface="Calibri" charset="0"/>
              </a:rPr>
              <a:t>9/18/14</a:t>
            </a:fld>
            <a:endParaRPr lang="en-US" sz="1200">
              <a:latin typeface="Calibri" charset="0"/>
            </a:endParaRPr>
          </a:p>
        </p:txBody>
      </p:sp>
      <p:sp>
        <p:nvSpPr>
          <p:cNvPr id="13317" name="Footer Placeholder 5"/>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smtClean="0">
                <a:latin typeface="Calibri" charset="0"/>
              </a:rPr>
              <a:t>(c) KUCRL 2014:: pleitzell::pgraner </a:t>
            </a:r>
            <a:endParaRPr lang="en-US" sz="1200">
              <a:latin typeface="Calibri" charset="0"/>
            </a:endParaRPr>
          </a:p>
        </p:txBody>
      </p:sp>
      <p:sp>
        <p:nvSpPr>
          <p:cNvPr id="13318" name="Header Placeholder 6"/>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SIM West Update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dirty="0">
                <a:latin typeface="Calibri" charset="0"/>
              </a:rPr>
              <a:t>Hello. Thank you for attending today.  </a:t>
            </a:r>
            <a:endParaRPr lang="en-US" sz="1400" dirty="0" smtClean="0">
              <a:latin typeface="Calibri" charset="0"/>
            </a:endParaRPr>
          </a:p>
          <a:p>
            <a:endParaRPr lang="en-US" sz="1400" dirty="0">
              <a:latin typeface="Calibri" charset="0"/>
            </a:endParaRPr>
          </a:p>
          <a:p>
            <a:r>
              <a:rPr lang="en-US" sz="1400" dirty="0" smtClean="0">
                <a:latin typeface="Calibri" charset="0"/>
              </a:rPr>
              <a:t>Vocabulary </a:t>
            </a:r>
            <a:r>
              <a:rPr lang="en-US" sz="1400" dirty="0">
                <a:latin typeface="Calibri" charset="0"/>
              </a:rPr>
              <a:t>undergirds learning for all of throughout lie. Indeed it is identified as one of the core components of reading. The others: phonics (connection between sounds and letter symbols), phonemic awareness (understanding that words are created from small units of sound in language) , reading comprehension (understanding what the text is all about) and fluency (speed, accuracy and expression) work with vocabulary to create the reading experience.   </a:t>
            </a:r>
          </a:p>
          <a:p>
            <a:endParaRPr lang="en-US" sz="1400" dirty="0">
              <a:latin typeface="Calibri" charset="0"/>
            </a:endParaRPr>
          </a:p>
          <a:p>
            <a:r>
              <a:rPr lang="en-US" sz="1400" dirty="0">
                <a:latin typeface="Calibri" charset="0"/>
              </a:rPr>
              <a:t>Vocabularies can be limited by socioeconomic standing, or home language or community language, or because of a learning disability. Establishing some ways to shore it up will be helpful in academic or work situations. In fact, many jobs have specific vocabulary requirements for success in the work. Real word ability and vocabulary are correlated. </a:t>
            </a:r>
          </a:p>
          <a:p>
            <a:endParaRPr lang="en-US" sz="1400" dirty="0">
              <a:latin typeface="Calibri" charset="0"/>
            </a:endParaRPr>
          </a:p>
          <a:p>
            <a:r>
              <a:rPr lang="en-US" sz="1400" dirty="0">
                <a:latin typeface="Calibri" charset="0"/>
              </a:rPr>
              <a:t>The Armed Forces Qualification Test is used to predict real word job performance fairly accurately when the two verbal section scores (vocabulary size and paragraph comprehension) are doubled. </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94DFA26-2775-0041-80B7-5F3383A202B9}" type="slidenum">
              <a:rPr lang="en-US" sz="1200"/>
              <a:pPr eaLnBrk="1" hangingPunct="1"/>
              <a:t>11</a:t>
            </a:fld>
            <a:endParaRPr lang="en-US" sz="1200"/>
          </a:p>
        </p:txBody>
      </p:sp>
      <p:sp>
        <p:nvSpPr>
          <p:cNvPr id="2" name="Footer Placeholder 1"/>
          <p:cNvSpPr>
            <a:spLocks noGrp="1"/>
          </p:cNvSpPr>
          <p:nvPr>
            <p:ph type="ftr" sz="quarter" idx="10"/>
          </p:nvPr>
        </p:nvSpPr>
        <p:spPr/>
        <p:txBody>
          <a:bodyPr/>
          <a:lstStyle/>
          <a:p>
            <a:r>
              <a:rPr lang="en-US" smtClean="0"/>
              <a:t>(c) KUCRL 2014:: pleitzell::pgraner </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emf"/><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sim_2color_s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2971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9525"/>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37"/>
          <p:cNvSpPr>
            <a:spLocks noChangeShapeType="1"/>
          </p:cNvSpPr>
          <p:nvPr/>
        </p:nvSpPr>
        <p:spPr bwMode="auto">
          <a:xfrm>
            <a:off x="3200400" y="762000"/>
            <a:ext cx="0" cy="2133600"/>
          </a:xfrm>
          <a:prstGeom prst="line">
            <a:avLst/>
          </a:prstGeom>
          <a:noFill/>
          <a:ln w="12700">
            <a:solidFill>
              <a:schemeClr val="tx2"/>
            </a:solidFill>
            <a:round/>
            <a:headEnd/>
            <a:tailEnd/>
          </a:ln>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5384800"/>
            <a:ext cx="91821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3429000" y="1046163"/>
            <a:ext cx="5410200" cy="1600200"/>
          </a:xfrm>
        </p:spPr>
        <p:txBody>
          <a:bodyPr/>
          <a:lstStyle>
            <a:lvl1pPr algn="l">
              <a:defRPr sz="3200" b="1"/>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3429000" y="3124200"/>
            <a:ext cx="5105400" cy="2895600"/>
          </a:xfrm>
        </p:spPr>
        <p:txBody>
          <a:bodyPr/>
          <a:lstStyle>
            <a:lvl1pPr marL="0" indent="0">
              <a:buFontTx/>
              <a:buNone/>
              <a:defRPr sz="2000"/>
            </a:lvl1pPr>
          </a:lstStyle>
          <a:p>
            <a:r>
              <a:rPr lang="en-US" smtClean="0"/>
              <a:t>Click to edit Master subtitle style</a:t>
            </a:r>
            <a:endParaRPr lang="en-US"/>
          </a:p>
        </p:txBody>
      </p:sp>
      <p:sp>
        <p:nvSpPr>
          <p:cNvPr id="8" name="Rectangle 4"/>
          <p:cNvSpPr>
            <a:spLocks noGrp="1" noChangeArrowheads="1"/>
          </p:cNvSpPr>
          <p:nvPr>
            <p:ph type="dt" sz="half" idx="10"/>
          </p:nvPr>
        </p:nvSpPr>
        <p:spPr/>
        <p:txBody>
          <a:bodyPr/>
          <a:lstStyle>
            <a:lvl1pPr>
              <a:defRPr/>
            </a:lvl1pPr>
          </a:lstStyle>
          <a:p>
            <a:fld id="{1B965A02-899F-4E40-9930-EE9F01C9365E}" type="datetime1">
              <a:rPr lang="en-US" smtClean="0"/>
              <a:t>9/19/14</a:t>
            </a:fld>
            <a:endParaRPr lang="en-US"/>
          </a:p>
        </p:txBody>
      </p:sp>
      <p:sp>
        <p:nvSpPr>
          <p:cNvPr id="9" name="Rectangle 5"/>
          <p:cNvSpPr>
            <a:spLocks noGrp="1" noChangeArrowheads="1"/>
          </p:cNvSpPr>
          <p:nvPr>
            <p:ph type="ftr" sz="quarter" idx="11"/>
          </p:nvPr>
        </p:nvSpPr>
        <p:spPr/>
        <p:txBody>
          <a:bodyPr/>
          <a:lstStyle>
            <a:lvl1pPr>
              <a:defRPr/>
            </a:lvl1pPr>
          </a:lstStyle>
          <a:p>
            <a:r>
              <a:rPr lang="en-US" smtClean="0"/>
              <a:t>(c)KUCRL 2014::leitzell::graner</a:t>
            </a:r>
            <a:endParaRPr lang="en-US"/>
          </a:p>
        </p:txBody>
      </p:sp>
      <p:sp>
        <p:nvSpPr>
          <p:cNvPr id="10" name="Rectangle 6"/>
          <p:cNvSpPr>
            <a:spLocks noGrp="1" noChangeArrowheads="1"/>
          </p:cNvSpPr>
          <p:nvPr>
            <p:ph type="sldNum" sz="quarter" idx="12"/>
          </p:nvPr>
        </p:nvSpPr>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453492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0E7CE090-2347-894C-83BF-04DC16C1FD89}" type="datetime1">
              <a:rPr lang="en-US" smtClean="0"/>
              <a:t>9/19/14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6"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362882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12C338E-1AD3-6C44-B8F1-FBA1D03F06EE}" type="datetime1">
              <a:rPr lang="en-US" smtClean="0"/>
              <a:t>9/19/14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6"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4217900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2133600"/>
            <a:ext cx="7772400" cy="39624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ln/>
        </p:spPr>
        <p:txBody>
          <a:bodyPr/>
          <a:lstStyle>
            <a:lvl1pPr>
              <a:defRPr/>
            </a:lvl1pPr>
          </a:lstStyle>
          <a:p>
            <a:fld id="{7703B8FD-4DD1-F240-B37C-4772FA200B31}" type="datetime1">
              <a:rPr lang="en-US" smtClean="0"/>
              <a:t>9/19/14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6"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207689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304800"/>
            <a:ext cx="7772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2DD0DA98-52AA-454A-B2FC-F752E2482D3E}" type="datetime1">
              <a:rPr lang="en-US" smtClean="0"/>
              <a:t>9/19/14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5"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223681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9F88400F-90A0-4044-84AB-B08BD122D1BE}" type="datetime1">
              <a:rPr lang="en-US" smtClean="0"/>
              <a:t>9/19/14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6"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3661397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19B2104-9375-7342-9D33-19C8C69F9077}" type="datetime1">
              <a:rPr lang="en-US" smtClean="0"/>
              <a:t>9/19/14</a:t>
            </a:fld>
            <a:endParaRPr lang="en-US"/>
          </a:p>
        </p:txBody>
      </p:sp>
      <p:sp>
        <p:nvSpPr>
          <p:cNvPr id="5"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6"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8403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3E5FC3EC-2565-CB40-B92C-99546DA24A54}" type="datetime1">
              <a:rPr lang="en-US" smtClean="0"/>
              <a:t>9/19/14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7"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462866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BB49AF2-576D-F94E-903A-608BA0E37325}" type="datetime1">
              <a:rPr lang="en-US" smtClean="0"/>
              <a:t>9/19/14</a:t>
            </a:fld>
            <a:endParaRPr lang="en-US"/>
          </a:p>
        </p:txBody>
      </p:sp>
      <p:sp>
        <p:nvSpPr>
          <p:cNvPr id="8"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9"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1163758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7AE784F5-8B42-E840-938A-CA47E8F9EC2B}" type="datetime1">
              <a:rPr lang="en-US" smtClean="0"/>
              <a:t>9/19/14</a:t>
            </a:fld>
            <a:endParaRPr lang="en-US"/>
          </a:p>
        </p:txBody>
      </p:sp>
      <p:sp>
        <p:nvSpPr>
          <p:cNvPr id="4"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5"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3571911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710FD00-6B5D-D642-A8DD-64054D0E41FA}" type="datetime1">
              <a:rPr lang="en-US" smtClean="0"/>
              <a:t>9/19/14</a:t>
            </a:fld>
            <a:endParaRPr lang="en-US"/>
          </a:p>
        </p:txBody>
      </p:sp>
      <p:sp>
        <p:nvSpPr>
          <p:cNvPr id="3"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4"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5442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1F2F0E1-B871-1646-A8BF-2F26D0C1C11D}" type="datetime1">
              <a:rPr lang="en-US" smtClean="0"/>
              <a:t>9/19/14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7"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408200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E37108A4-9E26-9849-A801-E2C858AA8BEB}" type="datetime1">
              <a:rPr lang="en-US" smtClean="0"/>
              <a:t>9/19/14</a:t>
            </a:fld>
            <a:endParaRPr lang="en-US"/>
          </a:p>
        </p:txBody>
      </p:sp>
      <p:sp>
        <p:nvSpPr>
          <p:cNvPr id="6" name="Rectangle 5"/>
          <p:cNvSpPr>
            <a:spLocks noGrp="1" noChangeArrowheads="1"/>
          </p:cNvSpPr>
          <p:nvPr>
            <p:ph type="ftr" sz="quarter" idx="11"/>
          </p:nvPr>
        </p:nvSpPr>
        <p:spPr>
          <a:ln/>
        </p:spPr>
        <p:txBody>
          <a:bodyPr/>
          <a:lstStyle>
            <a:lvl1pPr>
              <a:defRPr/>
            </a:lvl1pPr>
          </a:lstStyle>
          <a:p>
            <a:r>
              <a:rPr lang="en-US" smtClean="0"/>
              <a:t>(c)KUCRL 2014::leitzell::graner</a:t>
            </a:r>
            <a:endParaRPr lang="en-US"/>
          </a:p>
        </p:txBody>
      </p:sp>
      <p:sp>
        <p:nvSpPr>
          <p:cNvPr id="7" name="Rectangle 6"/>
          <p:cNvSpPr>
            <a:spLocks noGrp="1" noChangeArrowheads="1"/>
          </p:cNvSpPr>
          <p:nvPr>
            <p:ph type="sldNum" sz="quarter" idx="12"/>
          </p:nvPr>
        </p:nvSpPr>
        <p:spPr>
          <a:ln/>
        </p:spPr>
        <p:txBody>
          <a:bodyPr/>
          <a:lstStyle>
            <a:lvl1pPr>
              <a:defRPr/>
            </a:lvl1pPr>
          </a:lstStyle>
          <a:p>
            <a:fld id="{D61BFFD2-4209-994C-AE7D-E61B007AD407}" type="slidenum">
              <a:rPr lang="en-US" smtClean="0"/>
              <a:pPr/>
              <a:t>‹#›</a:t>
            </a:fld>
            <a:endParaRPr lang="en-US"/>
          </a:p>
        </p:txBody>
      </p:sp>
    </p:spTree>
    <p:extLst>
      <p:ext uri="{BB962C8B-B14F-4D97-AF65-F5344CB8AC3E}">
        <p14:creationId xmlns:p14="http://schemas.microsoft.com/office/powerpoint/2010/main" val="5993679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6"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7" name="Rectangle 3"/>
          <p:cNvSpPr>
            <a:spLocks noGrp="1" noChangeArrowheads="1"/>
          </p:cNvSpPr>
          <p:nvPr>
            <p:ph type="body" idx="1"/>
          </p:nvPr>
        </p:nvSpPr>
        <p:spPr bwMode="auto">
          <a:xfrm>
            <a:off x="685800" y="2133600"/>
            <a:ext cx="7772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vl1pPr>
          </a:lstStyle>
          <a:p>
            <a:fld id="{7F9BF26D-71C5-2B45-A9D2-68623B9DFF00}" type="datetime1">
              <a:rPr lang="en-US" smtClean="0"/>
              <a:t>9/19/14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r>
              <a:rPr lang="en-US" smtClean="0"/>
              <a:t>(c)KUCRL 2014::leitzell::graner</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D61BFFD2-4209-994C-AE7D-E61B007AD407}" type="slidenum">
              <a:rPr lang="en-US" smtClean="0"/>
              <a:pPr/>
              <a:t>‹#›</a:t>
            </a:fld>
            <a:endParaRPr lang="en-US"/>
          </a:p>
        </p:txBody>
      </p:sp>
      <p:pic>
        <p:nvPicPr>
          <p:cNvPr id="1031" name="Picture 20" descr="sim_2color_si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91400" y="5867400"/>
            <a:ext cx="1676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800000">
            <a:off x="-7938"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3" name="Line 29"/>
          <p:cNvSpPr>
            <a:spLocks noChangeShapeType="1"/>
          </p:cNvSpPr>
          <p:nvPr/>
        </p:nvSpPr>
        <p:spPr bwMode="auto">
          <a:xfrm>
            <a:off x="838200" y="1524000"/>
            <a:ext cx="7315200" cy="0"/>
          </a:xfrm>
          <a:prstGeom prst="line">
            <a:avLst/>
          </a:prstGeom>
          <a:noFill/>
          <a:ln w="19050">
            <a:solidFill>
              <a:schemeClr val="tx2"/>
            </a:solidFill>
            <a:round/>
            <a:headEnd/>
            <a:tailEnd/>
          </a:ln>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1034" name="Picture 3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800000">
            <a:off x="-30163" y="6197600"/>
            <a:ext cx="9196388"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eaLnBrk="1" fontAlgn="base" hangingPunct="1">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8.xml"/><Relationship Id="rId5" Type="http://schemas.openxmlformats.org/officeDocument/2006/relationships/hyperlink" Target="mailto:nbwsander@aol.com" TargetMode="External"/><Relationship Id="rId6" Type="http://schemas.openxmlformats.org/officeDocument/2006/relationships/image" Target="../media/image11.jpeg"/><Relationship Id="rId7" Type="http://schemas.openxmlformats.org/officeDocument/2006/relationships/image" Target="../media/image12.jpeg"/><Relationship Id="rId8" Type="http://schemas.openxmlformats.org/officeDocument/2006/relationships/image" Target="../media/image13.jpeg"/><Relationship Id="rId9" Type="http://schemas.openxmlformats.org/officeDocument/2006/relationships/image" Target="../media/image9.jpeg"/><Relationship Id="rId10" Type="http://schemas.openxmlformats.org/officeDocument/2006/relationships/image" Target="../media/image10.jpeg"/><Relationship Id="rId1" Type="http://schemas.openxmlformats.org/officeDocument/2006/relationships/tags" Target="../tags/tag5.xml"/><Relationship Id="rId2" Type="http://schemas.openxmlformats.org/officeDocument/2006/relationships/tags" Target="../tags/tag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gif"/><Relationship Id="rId7" Type="http://schemas.openxmlformats.org/officeDocument/2006/relationships/image" Target="../media/image19.jpeg"/><Relationship Id="rId8"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3.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9.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0.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1.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3.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image" Target="../media/image3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 Id="rId3" Type="http://schemas.openxmlformats.org/officeDocument/2006/relationships/image" Target="../media/image36.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37.tif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image" Target="../media/image38.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39.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gif"/></Relationships>
</file>

<file path=ppt/slides/_rels/slide75.xml.rels><?xml version="1.0" encoding="UTF-8" standalone="yes"?>
<Relationships xmlns="http://schemas.openxmlformats.org/package/2006/relationships"><Relationship Id="rId3" Type="http://schemas.openxmlformats.org/officeDocument/2006/relationships/hyperlink" Target="http://www.myvocabulary.com" TargetMode="External"/><Relationship Id="rId4" Type="http://schemas.openxmlformats.org/officeDocument/2006/relationships/hyperlink" Target="http://www.quizlet.com" TargetMode="External"/><Relationship Id="rId5" Type="http://schemas.openxmlformats.org/officeDocument/2006/relationships/hyperlink" Target="http://www.edhelper.com" TargetMode="External"/><Relationship Id="rId6" Type="http://schemas.openxmlformats.org/officeDocument/2006/relationships/hyperlink" Target="http://www.flocabulary.com" TargetMode="External"/><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hyperlink" Target="mailto:nbwsander@aol.com" TargetMode="External"/><Relationship Id="rId6" Type="http://schemas.openxmlformats.org/officeDocument/2006/relationships/image" Target="../media/image9.jpeg"/><Relationship Id="rId7" Type="http://schemas.openxmlformats.org/officeDocument/2006/relationships/image" Target="../media/image10.jpeg"/><Relationship Id="rId8" Type="http://schemas.openxmlformats.org/officeDocument/2006/relationships/image" Target="../media/image11.jpe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tags" Target="../tags/tag1.xml"/><Relationship Id="rId2"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hyperlink" Target="mailto:nbwsander@aol.com" TargetMode="External"/><Relationship Id="rId6" Type="http://schemas.openxmlformats.org/officeDocument/2006/relationships/image" Target="../media/image11.jpeg"/><Relationship Id="rId7" Type="http://schemas.openxmlformats.org/officeDocument/2006/relationships/image" Target="../media/image9.jpeg"/><Relationship Id="rId8" Type="http://schemas.openxmlformats.org/officeDocument/2006/relationships/image" Target="../media/image10.jpeg"/><Relationship Id="rId9" Type="http://schemas.openxmlformats.org/officeDocument/2006/relationships/image" Target="../media/image12.jpeg"/><Relationship Id="rId10" Type="http://schemas.openxmlformats.org/officeDocument/2006/relationships/image" Target="../media/image13.jpeg"/><Relationship Id="rId1" Type="http://schemas.openxmlformats.org/officeDocument/2006/relationships/tags" Target="../tags/tag3.xml"/><Relationship Id="rId2"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Why strategies?</a:t>
            </a:r>
            <a:endParaRPr lang="en-US" dirty="0"/>
          </a:p>
        </p:txBody>
      </p:sp>
      <p:sp>
        <p:nvSpPr>
          <p:cNvPr id="4" name="Text Placeholder 3"/>
          <p:cNvSpPr>
            <a:spLocks noGrp="1"/>
          </p:cNvSpPr>
          <p:nvPr>
            <p:ph type="body" idx="1"/>
          </p:nvPr>
        </p:nvSpPr>
        <p:spPr/>
        <p:txBody>
          <a:bodyPr/>
          <a:lstStyle/>
          <a:p>
            <a:endParaRPr lang="en-US"/>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36936704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482" name="TPQuestion"/>
          <p:cNvSpPr>
            <a:spLocks noGrp="1" noChangeArrowheads="1"/>
          </p:cNvSpPr>
          <p:nvPr>
            <p:ph type="title"/>
          </p:nvPr>
        </p:nvSpPr>
        <p:spPr>
          <a:xfrm>
            <a:off x="847725" y="339725"/>
            <a:ext cx="7512050" cy="838200"/>
          </a:xfrm>
        </p:spPr>
        <p:txBody>
          <a:bodyPr rtlCol="0">
            <a:normAutofit fontScale="90000"/>
          </a:bodyPr>
          <a:lstStyle/>
          <a:p>
            <a:pPr fontAlgn="auto">
              <a:spcAft>
                <a:spcPts val="0"/>
              </a:spcAft>
              <a:defRPr/>
            </a:pPr>
            <a:r>
              <a:rPr lang="en-US" sz="2600" b="1" dirty="0" smtClean="0">
                <a:solidFill>
                  <a:schemeClr val="tx1">
                    <a:lumMod val="75000"/>
                    <a:lumOff val="25000"/>
                  </a:schemeClr>
                </a:solidFill>
                <a:latin typeface="Tahoma" charset="0"/>
              </a:rPr>
              <a:t>How many words a year do 5</a:t>
            </a:r>
            <a:r>
              <a:rPr lang="en-US" sz="2600" b="1" baseline="30000" dirty="0" smtClean="0">
                <a:solidFill>
                  <a:schemeClr val="tx1">
                    <a:lumMod val="75000"/>
                    <a:lumOff val="25000"/>
                  </a:schemeClr>
                </a:solidFill>
                <a:latin typeface="Tahoma" charset="0"/>
              </a:rPr>
              <a:t>th</a:t>
            </a:r>
            <a:r>
              <a:rPr lang="en-US" sz="2600" b="1" dirty="0" smtClean="0">
                <a:solidFill>
                  <a:schemeClr val="tx1">
                    <a:lumMod val="75000"/>
                    <a:lumOff val="25000"/>
                  </a:schemeClr>
                </a:solidFill>
                <a:latin typeface="Tahoma" charset="0"/>
              </a:rPr>
              <a:t> graders who read at the </a:t>
            </a:r>
            <a:r>
              <a:rPr lang="en-US" sz="2600" b="1" u="sng" dirty="0" smtClean="0">
                <a:solidFill>
                  <a:schemeClr val="tx1">
                    <a:lumMod val="75000"/>
                    <a:lumOff val="25000"/>
                  </a:schemeClr>
                </a:solidFill>
                <a:latin typeface="Tahoma" charset="0"/>
              </a:rPr>
              <a:t>90</a:t>
            </a:r>
            <a:r>
              <a:rPr lang="en-US" sz="2600" b="1" u="sng" baseline="30000" dirty="0" smtClean="0">
                <a:solidFill>
                  <a:schemeClr val="tx1">
                    <a:lumMod val="75000"/>
                    <a:lumOff val="25000"/>
                  </a:schemeClr>
                </a:solidFill>
                <a:latin typeface="Tahoma" charset="0"/>
              </a:rPr>
              <a:t>th</a:t>
            </a:r>
            <a:r>
              <a:rPr lang="en-US" sz="2600" b="1" dirty="0" smtClean="0">
                <a:solidFill>
                  <a:schemeClr val="tx1">
                    <a:lumMod val="75000"/>
                    <a:lumOff val="25000"/>
                  </a:schemeClr>
                </a:solidFill>
                <a:latin typeface="Tahoma" charset="0"/>
              </a:rPr>
              <a:t> percentile read?</a:t>
            </a:r>
            <a:endParaRPr lang="en-US" sz="2600" b="1" dirty="0">
              <a:solidFill>
                <a:schemeClr val="tx1">
                  <a:lumMod val="75000"/>
                  <a:lumOff val="25000"/>
                </a:schemeClr>
              </a:solidFill>
              <a:latin typeface="Tahoma" charset="0"/>
            </a:endParaRPr>
          </a:p>
        </p:txBody>
      </p:sp>
      <p:sp>
        <p:nvSpPr>
          <p:cNvPr id="1044548" name="TPAnswers"/>
          <p:cNvSpPr>
            <a:spLocks noGrp="1" noChangeArrowheads="1"/>
          </p:cNvSpPr>
          <p:nvPr>
            <p:ph idx="1"/>
          </p:nvPr>
        </p:nvSpPr>
        <p:spPr>
          <a:xfrm>
            <a:off x="2097088" y="2536825"/>
            <a:ext cx="5294312" cy="2897188"/>
          </a:xfrm>
        </p:spPr>
        <p:txBody>
          <a:bodyPr>
            <a:spAutoFit/>
          </a:bodyPr>
          <a:lstStyle/>
          <a:p>
            <a:pPr marL="609600" indent="-609600">
              <a:buClr>
                <a:schemeClr val="accent1"/>
              </a:buClr>
              <a:buFontTx/>
              <a:buAutoNum type="arabicPeriod"/>
            </a:pPr>
            <a:r>
              <a:rPr lang="en-US" sz="4000">
                <a:latin typeface="Calibri" charset="0"/>
              </a:rPr>
              <a:t> 1,800,000</a:t>
            </a:r>
          </a:p>
          <a:p>
            <a:pPr marL="609600" indent="-609600">
              <a:buClr>
                <a:schemeClr val="accent1"/>
              </a:buClr>
              <a:buFontTx/>
              <a:buAutoNum type="arabicPeriod"/>
            </a:pPr>
            <a:r>
              <a:rPr lang="en-US" sz="4000">
                <a:latin typeface="Calibri" charset="0"/>
              </a:rPr>
              <a:t> 2,500,000</a:t>
            </a:r>
          </a:p>
          <a:p>
            <a:pPr marL="609600" indent="-609600">
              <a:buClr>
                <a:schemeClr val="accent1"/>
              </a:buClr>
              <a:buFontTx/>
              <a:buAutoNum type="arabicPeriod"/>
            </a:pPr>
            <a:r>
              <a:rPr lang="en-US" sz="4000">
                <a:latin typeface="Calibri" charset="0"/>
              </a:rPr>
              <a:t> 3,000,000</a:t>
            </a:r>
          </a:p>
          <a:p>
            <a:pPr marL="609600" indent="-609600">
              <a:buClr>
                <a:schemeClr val="accent1"/>
              </a:buClr>
              <a:buFontTx/>
              <a:buAutoNum type="arabicPeriod"/>
            </a:pPr>
            <a:r>
              <a:rPr lang="en-US" sz="4000">
                <a:latin typeface="Calibri" charset="0"/>
              </a:rPr>
              <a:t> 4,000,000</a:t>
            </a:r>
          </a:p>
        </p:txBody>
      </p:sp>
      <p:sp>
        <p:nvSpPr>
          <p:cNvPr id="2" name="Footer Placeholder 1"/>
          <p:cNvSpPr>
            <a:spLocks noGrp="1"/>
          </p:cNvSpPr>
          <p:nvPr>
            <p:ph type="ftr" sz="quarter" idx="11"/>
          </p:nvPr>
        </p:nvSpPr>
        <p:spPr/>
        <p:txBody>
          <a:bodyPr/>
          <a:lstStyle/>
          <a:p>
            <a:r>
              <a:rPr lang="en-US" smtClean="0"/>
              <a:t>(c)KUCRL 2014::leitzell::graner</a:t>
            </a:r>
            <a:endParaRPr lang="en-US"/>
          </a:p>
        </p:txBody>
      </p:sp>
      <p:graphicFrame>
        <p:nvGraphicFramePr>
          <p:cNvPr id="1044483" name="Group 3" hidden="1"/>
          <p:cNvGraphicFramePr>
            <a:graphicFrameLocks noGrp="1"/>
          </p:cNvGraphicFramePr>
          <p:nvPr>
            <p:custDataLst>
              <p:tags r:id="rId2"/>
            </p:custDataLst>
          </p:nvPr>
        </p:nvGraphicFramePr>
        <p:xfrm>
          <a:off x="381000" y="6070600"/>
          <a:ext cx="8382000" cy="517525"/>
        </p:xfrm>
        <a:graphic>
          <a:graphicData uri="http://schemas.openxmlformats.org/drawingml/2006/table">
            <a:tbl>
              <a:tblPr/>
              <a:tblGrid>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tblGrid>
              <a:tr h="27338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7</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8</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9</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10</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17</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18</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19</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20</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414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56"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charset="0"/>
              </a:rPr>
              <a:t>0</a:t>
            </a:r>
          </a:p>
        </p:txBody>
      </p:sp>
      <p:sp>
        <p:nvSpPr>
          <p:cNvPr id="12357" name="TPLastEvent" hidden="1"/>
          <p:cNvSpPr txBox="1">
            <a:spLocks noChangeArrowheads="1"/>
          </p:cNvSpPr>
          <p:nvPr/>
        </p:nvSpPr>
        <p:spPr bwMode="auto">
          <a:xfrm>
            <a:off x="12700" y="1270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halkboard" charset="0"/>
              </a:rPr>
              <a:t> </a:t>
            </a:r>
          </a:p>
        </p:txBody>
      </p:sp>
      <p:sp>
        <p:nvSpPr>
          <p:cNvPr id="12358" name="TextBox 6"/>
          <p:cNvSpPr txBox="1">
            <a:spLocks noChangeArrowheads="1"/>
          </p:cNvSpPr>
          <p:nvPr/>
        </p:nvSpPr>
        <p:spPr bwMode="auto">
          <a:xfrm>
            <a:off x="4699000" y="6269038"/>
            <a:ext cx="269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1400"/>
              <a:t>(Hayes &amp; Ahrens, 1988)</a:t>
            </a:r>
          </a:p>
          <a:p>
            <a:pPr eaLnBrk="1" hangingPunct="1"/>
            <a:endParaRPr lang="en-US" sz="1800"/>
          </a:p>
        </p:txBody>
      </p:sp>
      <p:pic>
        <p:nvPicPr>
          <p:cNvPr id="12359"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7763" y="1714500"/>
            <a:ext cx="1397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0"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99150" y="1714500"/>
            <a:ext cx="1223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1"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10338" y="4630738"/>
            <a:ext cx="26336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2"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6307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63"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0825" y="1522413"/>
            <a:ext cx="1679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0608938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44548">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solidFill>
                  <a:schemeClr val="tx2">
                    <a:satMod val="130000"/>
                  </a:schemeClr>
                </a:solidFill>
                <a:ea typeface="+mj-ea"/>
                <a:cs typeface="+mj-cs"/>
              </a:rPr>
              <a:t>Focus: Vocabulary underpinnings</a:t>
            </a:r>
            <a:endParaRPr lang="en-US" sz="4000" dirty="0">
              <a:solidFill>
                <a:schemeClr val="tx2">
                  <a:satMod val="130000"/>
                </a:schemeClr>
              </a:solidFill>
              <a:ea typeface="+mj-ea"/>
              <a:cs typeface="+mj-cs"/>
            </a:endParaRPr>
          </a:p>
        </p:txBody>
      </p:sp>
      <p:sp>
        <p:nvSpPr>
          <p:cNvPr id="3" name="Content Placeholder 2"/>
          <p:cNvSpPr>
            <a:spLocks noGrp="1"/>
          </p:cNvSpPr>
          <p:nvPr>
            <p:ph idx="1"/>
          </p:nvPr>
        </p:nvSpPr>
        <p:spPr>
          <a:xfrm>
            <a:off x="685800" y="1492956"/>
            <a:ext cx="7772400" cy="3962400"/>
          </a:xfrm>
        </p:spPr>
        <p:txBody>
          <a:bodyPr>
            <a:noAutofit/>
          </a:bodyPr>
          <a:lstStyle/>
          <a:p>
            <a:pPr marL="365760" indent="-283464" eaLnBrk="1" fontAlgn="auto" hangingPunct="1">
              <a:spcAft>
                <a:spcPts val="0"/>
              </a:spcAft>
              <a:buFont typeface="Wingdings 2"/>
              <a:buChar char=""/>
              <a:defRPr/>
            </a:pPr>
            <a:r>
              <a:rPr lang="en-US" dirty="0" smtClean="0">
                <a:ea typeface="+mn-ea"/>
                <a:cs typeface="+mn-cs"/>
              </a:rPr>
              <a:t>One of five core components of reading instruction </a:t>
            </a:r>
            <a:r>
              <a:rPr lang="en-US" sz="2000" dirty="0" smtClean="0">
                <a:ea typeface="+mn-ea"/>
                <a:cs typeface="+mn-cs"/>
              </a:rPr>
              <a:t>(National Reading Panel, 2000).</a:t>
            </a:r>
          </a:p>
          <a:p>
            <a:pPr marL="82296" indent="0" eaLnBrk="1" fontAlgn="auto" hangingPunct="1">
              <a:spcAft>
                <a:spcPts val="0"/>
              </a:spcAft>
              <a:buFont typeface="Wingdings 2"/>
              <a:buNone/>
              <a:defRPr/>
            </a:pPr>
            <a:endParaRPr lang="en-US" sz="1800" dirty="0" smtClean="0">
              <a:ea typeface="+mn-ea"/>
              <a:cs typeface="+mn-cs"/>
            </a:endParaRPr>
          </a:p>
          <a:p>
            <a:pPr marL="365760" indent="-283464" eaLnBrk="1" fontAlgn="auto" hangingPunct="1">
              <a:spcAft>
                <a:spcPts val="0"/>
              </a:spcAft>
              <a:buFont typeface="Wingdings 2"/>
              <a:buChar char=""/>
              <a:defRPr/>
            </a:pPr>
            <a:r>
              <a:rPr lang="en-US" dirty="0">
                <a:ea typeface="+mn-ea"/>
                <a:cs typeface="+mn-cs"/>
              </a:rPr>
              <a:t>W</a:t>
            </a:r>
            <a:r>
              <a:rPr lang="en-US" dirty="0" smtClean="0">
                <a:ea typeface="+mn-ea"/>
                <a:cs typeface="+mn-cs"/>
              </a:rPr>
              <a:t>ord knowledge varies:</a:t>
            </a:r>
          </a:p>
          <a:p>
            <a:pPr marL="640080" lvl="1" indent="-237744" eaLnBrk="1" fontAlgn="auto" hangingPunct="1">
              <a:spcAft>
                <a:spcPts val="0"/>
              </a:spcAft>
              <a:buFont typeface="Verdana"/>
              <a:buChar char="◦"/>
              <a:defRPr/>
            </a:pPr>
            <a:r>
              <a:rPr lang="en-US" dirty="0" smtClean="0">
                <a:ea typeface="+mn-ea"/>
              </a:rPr>
              <a:t>Socioeconomic background</a:t>
            </a:r>
          </a:p>
          <a:p>
            <a:pPr marL="640080" lvl="1" indent="-237744" eaLnBrk="1" fontAlgn="auto" hangingPunct="1">
              <a:spcAft>
                <a:spcPts val="0"/>
              </a:spcAft>
              <a:buFont typeface="Verdana"/>
              <a:buChar char="◦"/>
              <a:defRPr/>
            </a:pPr>
            <a:r>
              <a:rPr lang="en-US" dirty="0" smtClean="0">
                <a:ea typeface="+mn-ea"/>
              </a:rPr>
              <a:t>Home language</a:t>
            </a:r>
          </a:p>
          <a:p>
            <a:pPr marL="640080" lvl="1" indent="-237744" eaLnBrk="1" fontAlgn="auto" hangingPunct="1">
              <a:spcAft>
                <a:spcPts val="0"/>
              </a:spcAft>
              <a:buFont typeface="Verdana"/>
              <a:buChar char="◦"/>
              <a:defRPr/>
            </a:pPr>
            <a:r>
              <a:rPr lang="en-US" dirty="0" smtClean="0">
                <a:ea typeface="+mn-ea"/>
              </a:rPr>
              <a:t>Community language</a:t>
            </a:r>
          </a:p>
          <a:p>
            <a:pPr marL="640080" lvl="1" indent="-237744" eaLnBrk="1" fontAlgn="auto" hangingPunct="1">
              <a:spcAft>
                <a:spcPts val="0"/>
              </a:spcAft>
              <a:buFont typeface="Verdana"/>
              <a:buChar char="◦"/>
              <a:defRPr/>
            </a:pPr>
            <a:r>
              <a:rPr lang="en-US" dirty="0" smtClean="0">
                <a:ea typeface="+mn-ea"/>
              </a:rPr>
              <a:t>Language learning disability</a:t>
            </a:r>
          </a:p>
          <a:p>
            <a:pPr marL="1371600" lvl="3" indent="0" eaLnBrk="1" fontAlgn="auto" hangingPunct="1">
              <a:spcAft>
                <a:spcPts val="0"/>
              </a:spcAft>
              <a:buClr>
                <a:schemeClr val="accent3"/>
              </a:buClr>
              <a:buFontTx/>
              <a:buNone/>
              <a:defRPr/>
            </a:pPr>
            <a:r>
              <a:rPr lang="en-US" dirty="0" smtClean="0">
                <a:ea typeface="+mn-ea"/>
              </a:rPr>
              <a:t>                  (Beck, </a:t>
            </a:r>
            <a:r>
              <a:rPr lang="en-US" dirty="0" err="1" smtClean="0">
                <a:ea typeface="+mn-ea"/>
              </a:rPr>
              <a:t>McKeown</a:t>
            </a:r>
            <a:r>
              <a:rPr lang="en-US" dirty="0" smtClean="0">
                <a:ea typeface="+mn-ea"/>
              </a:rPr>
              <a:t> &amp; </a:t>
            </a:r>
            <a:r>
              <a:rPr lang="en-US" dirty="0" err="1" smtClean="0">
                <a:ea typeface="+mn-ea"/>
              </a:rPr>
              <a:t>Kucan</a:t>
            </a:r>
            <a:r>
              <a:rPr lang="en-US" dirty="0" smtClean="0">
                <a:ea typeface="+mn-ea"/>
              </a:rPr>
              <a:t>, 2002) </a:t>
            </a:r>
          </a:p>
          <a:p>
            <a:pPr marL="640080" lvl="1" indent="-237744" eaLnBrk="1" fontAlgn="auto" hangingPunct="1">
              <a:spcAft>
                <a:spcPts val="0"/>
              </a:spcAft>
              <a:buFont typeface="Verdana"/>
              <a:buChar char="◦"/>
              <a:defRPr/>
            </a:pPr>
            <a:endParaRPr lang="en-US" dirty="0">
              <a:ea typeface="+mn-ea"/>
            </a:endParaRPr>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3075680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z="4000" dirty="0" smtClean="0">
                <a:solidFill>
                  <a:schemeClr val="tx2">
                    <a:satMod val="130000"/>
                  </a:schemeClr>
                </a:solidFill>
                <a:ea typeface="+mj-ea"/>
                <a:cs typeface="+mj-cs"/>
              </a:rPr>
              <a:t>Focus: Vocabulary </a:t>
            </a:r>
            <a:r>
              <a:rPr lang="en-US" sz="4000" dirty="0">
                <a:solidFill>
                  <a:schemeClr val="tx2">
                    <a:satMod val="130000"/>
                  </a:schemeClr>
                </a:solidFill>
                <a:ea typeface="+mj-ea"/>
                <a:cs typeface="+mj-cs"/>
              </a:rPr>
              <a:t>u</a:t>
            </a:r>
            <a:r>
              <a:rPr lang="en-US" sz="4000" dirty="0" smtClean="0">
                <a:solidFill>
                  <a:schemeClr val="tx2">
                    <a:satMod val="130000"/>
                  </a:schemeClr>
                </a:solidFill>
                <a:ea typeface="+mj-ea"/>
                <a:cs typeface="+mj-cs"/>
              </a:rPr>
              <a:t>nderpinnings</a:t>
            </a:r>
            <a:endParaRPr lang="en-US" sz="4000" dirty="0">
              <a:solidFill>
                <a:schemeClr val="tx2">
                  <a:satMod val="130000"/>
                </a:schemeClr>
              </a:solidFill>
              <a:ea typeface="+mj-ea"/>
              <a:cs typeface="+mj-cs"/>
            </a:endParaRPr>
          </a:p>
        </p:txBody>
      </p:sp>
      <p:sp>
        <p:nvSpPr>
          <p:cNvPr id="18434" name="Content Placeholder 2"/>
          <p:cNvSpPr>
            <a:spLocks noGrp="1"/>
          </p:cNvSpPr>
          <p:nvPr>
            <p:ph idx="1"/>
          </p:nvPr>
        </p:nvSpPr>
        <p:spPr>
          <a:xfrm>
            <a:off x="419566" y="1642516"/>
            <a:ext cx="8277935" cy="4800600"/>
          </a:xfrm>
        </p:spPr>
        <p:txBody>
          <a:bodyPr>
            <a:normAutofit lnSpcReduction="10000"/>
          </a:bodyPr>
          <a:lstStyle/>
          <a:p>
            <a:pPr eaLnBrk="1" hangingPunct="1"/>
            <a:r>
              <a:rPr lang="en-US" dirty="0">
                <a:latin typeface="Gill Sans MT" charset="0"/>
              </a:rPr>
              <a:t>Word knowledge growth is slow and incremental </a:t>
            </a:r>
            <a:r>
              <a:rPr lang="en-US" sz="2000" dirty="0">
                <a:latin typeface="Gill Sans MT" charset="0"/>
              </a:rPr>
              <a:t>(Hirsch, 2003; Stahl, 2004)</a:t>
            </a:r>
          </a:p>
          <a:p>
            <a:pPr eaLnBrk="1" hangingPunct="1"/>
            <a:endParaRPr lang="en-US" sz="2000" dirty="0">
              <a:latin typeface="Gill Sans MT" charset="0"/>
            </a:endParaRPr>
          </a:p>
          <a:p>
            <a:pPr eaLnBrk="1" hangingPunct="1"/>
            <a:r>
              <a:rPr lang="en-US" dirty="0">
                <a:latin typeface="Gill Sans MT" charset="0"/>
              </a:rPr>
              <a:t>Multiple exposures to words in multiple contexts is required for understanding, remembering, and application </a:t>
            </a:r>
            <a:r>
              <a:rPr lang="en-US" sz="2000" dirty="0">
                <a:latin typeface="Gill Sans MT" charset="0"/>
              </a:rPr>
              <a:t>(Nagy, 2005)</a:t>
            </a:r>
          </a:p>
          <a:p>
            <a:pPr eaLnBrk="1" hangingPunct="1"/>
            <a:endParaRPr lang="en-US" sz="2000" dirty="0">
              <a:latin typeface="Gill Sans MT" charset="0"/>
            </a:endParaRPr>
          </a:p>
          <a:p>
            <a:pPr eaLnBrk="1" hangingPunct="1"/>
            <a:r>
              <a:rPr lang="en-US" dirty="0">
                <a:latin typeface="Gill Sans MT" charset="0"/>
              </a:rPr>
              <a:t>Knowledge of 90-95% of words in text necessary for adequate reading comprehension </a:t>
            </a:r>
            <a:r>
              <a:rPr lang="en-US" sz="2000" dirty="0">
                <a:latin typeface="Gill Sans MT" charset="0"/>
              </a:rPr>
              <a:t>(Hirsch, 2003)</a:t>
            </a:r>
            <a:r>
              <a:rPr lang="en-US" dirty="0">
                <a:latin typeface="Gill Sans MT" charset="0"/>
              </a:rPr>
              <a:t>.</a:t>
            </a:r>
          </a:p>
          <a:p>
            <a:pPr eaLnBrk="1" hangingPunct="1"/>
            <a:endParaRPr lang="en-US" dirty="0">
              <a:latin typeface="Gill Sans MT" charset="0"/>
            </a:endParaRPr>
          </a:p>
          <a:p>
            <a:pPr lvl="1" eaLnBrk="1" hangingPunct="1"/>
            <a:endParaRPr lang="en-US" dirty="0">
              <a:latin typeface="Gill Sans MT" charset="0"/>
            </a:endParaRPr>
          </a:p>
        </p:txBody>
      </p:sp>
      <p:sp>
        <p:nvSpPr>
          <p:cNvPr id="3" name="Footer Placeholder 2"/>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26543867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52400"/>
            <a:ext cx="7499350" cy="1143000"/>
          </a:xfrm>
        </p:spPr>
        <p:txBody>
          <a:bodyPr/>
          <a:lstStyle/>
          <a:p>
            <a:pPr eaLnBrk="1" fontAlgn="auto" hangingPunct="1">
              <a:spcAft>
                <a:spcPts val="0"/>
              </a:spcAft>
              <a:defRPr/>
            </a:pPr>
            <a:r>
              <a:rPr lang="en-US" sz="4000" dirty="0" smtClean="0">
                <a:solidFill>
                  <a:schemeClr val="tx2">
                    <a:satMod val="130000"/>
                  </a:schemeClr>
                </a:solidFill>
                <a:ea typeface="+mj-ea"/>
                <a:cs typeface="+mj-cs"/>
              </a:rPr>
              <a:t>Focus: Vocabulary </a:t>
            </a:r>
            <a:r>
              <a:rPr lang="en-US" sz="4000" dirty="0">
                <a:solidFill>
                  <a:schemeClr val="tx2">
                    <a:satMod val="130000"/>
                  </a:schemeClr>
                </a:solidFill>
                <a:ea typeface="+mj-ea"/>
                <a:cs typeface="+mj-cs"/>
              </a:rPr>
              <a:t>underpinnings</a:t>
            </a:r>
          </a:p>
        </p:txBody>
      </p:sp>
      <p:sp>
        <p:nvSpPr>
          <p:cNvPr id="3" name="Content Placeholder 2"/>
          <p:cNvSpPr>
            <a:spLocks noGrp="1"/>
          </p:cNvSpPr>
          <p:nvPr>
            <p:ph idx="1"/>
          </p:nvPr>
        </p:nvSpPr>
        <p:spPr>
          <a:xfrm>
            <a:off x="646360" y="1473096"/>
            <a:ext cx="7994685" cy="4800600"/>
          </a:xfrm>
        </p:spPr>
        <p:txBody>
          <a:bodyPr>
            <a:noAutofit/>
          </a:bodyPr>
          <a:lstStyle/>
          <a:p>
            <a:pPr marL="365760" indent="-283464" eaLnBrk="1" fontAlgn="auto" hangingPunct="1">
              <a:spcAft>
                <a:spcPts val="0"/>
              </a:spcAft>
              <a:buFont typeface="Wingdings 2"/>
              <a:buChar char=""/>
              <a:defRPr/>
            </a:pPr>
            <a:r>
              <a:rPr lang="en-US" sz="2800" dirty="0" smtClean="0">
                <a:ea typeface="+mn-ea"/>
                <a:cs typeface="+mn-cs"/>
              </a:rPr>
              <a:t>“Matthew Effect” good readers continue to improve, poor readers fall farther behind </a:t>
            </a:r>
            <a:r>
              <a:rPr lang="en-US" sz="1800" dirty="0" smtClean="0">
                <a:ea typeface="+mn-ea"/>
                <a:cs typeface="+mn-cs"/>
              </a:rPr>
              <a:t>(</a:t>
            </a:r>
            <a:r>
              <a:rPr lang="en-US" sz="1800" dirty="0" err="1" smtClean="0">
                <a:ea typeface="+mn-ea"/>
                <a:cs typeface="+mn-cs"/>
              </a:rPr>
              <a:t>Stanovich</a:t>
            </a:r>
            <a:r>
              <a:rPr lang="en-US" sz="1800" dirty="0" smtClean="0">
                <a:ea typeface="+mn-ea"/>
                <a:cs typeface="+mn-cs"/>
              </a:rPr>
              <a:t>, 1986)</a:t>
            </a:r>
            <a:r>
              <a:rPr lang="en-US" sz="2800" dirty="0" smtClean="0">
                <a:ea typeface="+mn-ea"/>
                <a:cs typeface="+mn-cs"/>
              </a:rPr>
              <a:t>.</a:t>
            </a:r>
          </a:p>
          <a:p>
            <a:pPr marL="82296" indent="0" eaLnBrk="1" fontAlgn="auto" hangingPunct="1">
              <a:spcAft>
                <a:spcPts val="0"/>
              </a:spcAft>
              <a:buFont typeface="Wingdings 2"/>
              <a:buNone/>
              <a:defRPr/>
            </a:pPr>
            <a:endParaRPr lang="en-US" sz="1200" dirty="0" smtClean="0">
              <a:ea typeface="+mn-ea"/>
              <a:cs typeface="+mn-cs"/>
            </a:endParaRPr>
          </a:p>
          <a:p>
            <a:pPr marL="365760" indent="-283464" fontAlgn="auto">
              <a:spcAft>
                <a:spcPts val="0"/>
              </a:spcAft>
              <a:buFont typeface="Wingdings 2"/>
              <a:buChar char=""/>
              <a:defRPr/>
            </a:pPr>
            <a:r>
              <a:rPr lang="en-US" sz="2800" dirty="0">
                <a:ea typeface="+mn-ea"/>
                <a:cs typeface="+mn-cs"/>
              </a:rPr>
              <a:t>Students should add about 2,000 to 3,000 new words per year </a:t>
            </a:r>
            <a:r>
              <a:rPr lang="en-US" sz="1800" dirty="0">
                <a:ea typeface="+mn-ea"/>
                <a:cs typeface="+mn-cs"/>
              </a:rPr>
              <a:t>(Beck, </a:t>
            </a:r>
            <a:r>
              <a:rPr lang="en-US" sz="1800" dirty="0" err="1">
                <a:ea typeface="+mn-ea"/>
                <a:cs typeface="+mn-cs"/>
              </a:rPr>
              <a:t>McKeown</a:t>
            </a:r>
            <a:r>
              <a:rPr lang="en-US" sz="1800" dirty="0">
                <a:ea typeface="+mn-ea"/>
                <a:cs typeface="+mn-cs"/>
              </a:rPr>
              <a:t> &amp; </a:t>
            </a:r>
            <a:r>
              <a:rPr lang="en-US" sz="1800" dirty="0" err="1">
                <a:ea typeface="+mn-ea"/>
                <a:cs typeface="+mn-cs"/>
              </a:rPr>
              <a:t>Kucan</a:t>
            </a:r>
            <a:r>
              <a:rPr lang="en-US" sz="1800" dirty="0">
                <a:ea typeface="+mn-ea"/>
                <a:cs typeface="+mn-cs"/>
              </a:rPr>
              <a:t>, </a:t>
            </a:r>
            <a:r>
              <a:rPr lang="en-US" sz="1800" dirty="0" smtClean="0">
                <a:ea typeface="+mn-ea"/>
                <a:cs typeface="+mn-cs"/>
              </a:rPr>
              <a:t>2002; </a:t>
            </a:r>
            <a:r>
              <a:rPr lang="en-US" sz="1800" dirty="0"/>
              <a:t>Hayes &amp; Ahrens, 1988</a:t>
            </a:r>
            <a:r>
              <a:rPr lang="en-US" sz="1800" dirty="0" smtClean="0">
                <a:ea typeface="+mn-ea"/>
                <a:cs typeface="+mn-cs"/>
              </a:rPr>
              <a:t>).</a:t>
            </a:r>
          </a:p>
          <a:p>
            <a:pPr marL="82296" indent="0" eaLnBrk="1" fontAlgn="auto" hangingPunct="1">
              <a:spcAft>
                <a:spcPts val="0"/>
              </a:spcAft>
              <a:buFont typeface="Wingdings 2"/>
              <a:buNone/>
              <a:defRPr/>
            </a:pPr>
            <a:endParaRPr lang="en-US" sz="1200" dirty="0" smtClean="0">
              <a:ea typeface="+mn-ea"/>
              <a:cs typeface="+mn-cs"/>
            </a:endParaRPr>
          </a:p>
          <a:p>
            <a:pPr marL="365760" indent="-283464" eaLnBrk="1" fontAlgn="auto" hangingPunct="1">
              <a:spcAft>
                <a:spcPts val="0"/>
              </a:spcAft>
              <a:buFont typeface="Wingdings 2"/>
              <a:buChar char=""/>
              <a:defRPr/>
            </a:pPr>
            <a:r>
              <a:rPr lang="en-US" sz="2800" dirty="0">
                <a:ea typeface="+mn-ea"/>
                <a:cs typeface="+mn-cs"/>
              </a:rPr>
              <a:t>Students entering school with limited vocabulary may possess four times fewer words than high-performing students by 12</a:t>
            </a:r>
            <a:r>
              <a:rPr lang="en-US" sz="2800" baseline="30000" dirty="0">
                <a:ea typeface="+mn-ea"/>
                <a:cs typeface="+mn-cs"/>
              </a:rPr>
              <a:t>th</a:t>
            </a:r>
            <a:r>
              <a:rPr lang="en-US" sz="2800" dirty="0">
                <a:ea typeface="+mn-ea"/>
                <a:cs typeface="+mn-cs"/>
              </a:rPr>
              <a:t> grade </a:t>
            </a:r>
            <a:r>
              <a:rPr lang="en-US" sz="1800" dirty="0">
                <a:ea typeface="+mn-ea"/>
                <a:cs typeface="+mn-cs"/>
              </a:rPr>
              <a:t>(Hart &amp; Risley, 1995)</a:t>
            </a:r>
            <a:r>
              <a:rPr lang="en-US" sz="2800" dirty="0">
                <a:ea typeface="+mn-ea"/>
                <a:cs typeface="+mn-cs"/>
              </a:rPr>
              <a:t>.</a:t>
            </a:r>
          </a:p>
          <a:p>
            <a:pPr marL="365760" indent="-283464" eaLnBrk="1" fontAlgn="auto" hangingPunct="1">
              <a:spcAft>
                <a:spcPts val="0"/>
              </a:spcAft>
              <a:buFont typeface="Wingdings 2"/>
              <a:buChar char=""/>
              <a:defRPr/>
            </a:pPr>
            <a:endParaRPr lang="en-US" sz="1800" dirty="0" smtClean="0">
              <a:ea typeface="+mn-ea"/>
              <a:cs typeface="+mn-cs"/>
            </a:endParaRPr>
          </a:p>
          <a:p>
            <a:pPr marL="82296" indent="0" eaLnBrk="1" fontAlgn="auto" hangingPunct="1">
              <a:spcAft>
                <a:spcPts val="0"/>
              </a:spcAft>
              <a:buFont typeface="Wingdings 2"/>
              <a:buNone/>
              <a:defRPr/>
            </a:pPr>
            <a:endParaRPr lang="en-US" sz="1200" dirty="0" smtClean="0">
              <a:ea typeface="+mn-ea"/>
              <a:cs typeface="+mn-cs"/>
            </a:endParaRPr>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1253460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th_wordle.jpg"/>
          <p:cNvPicPr>
            <a:picLocks noChangeAspect="1"/>
          </p:cNvPicPr>
          <p:nvPr/>
        </p:nvPicPr>
        <p:blipFill>
          <a:blip r:embed="rId2"/>
          <a:stretch>
            <a:fillRect/>
          </a:stretch>
        </p:blipFill>
        <p:spPr>
          <a:xfrm>
            <a:off x="0" y="0"/>
            <a:ext cx="3985933" cy="2405913"/>
          </a:xfrm>
          <a:prstGeom prst="rect">
            <a:avLst/>
          </a:prstGeom>
        </p:spPr>
      </p:pic>
      <p:pic>
        <p:nvPicPr>
          <p:cNvPr id="5" name="Picture 4" descr="science_wordle2.JPG"/>
          <p:cNvPicPr>
            <a:picLocks noChangeAspect="1"/>
          </p:cNvPicPr>
          <p:nvPr/>
        </p:nvPicPr>
        <p:blipFill>
          <a:blip r:embed="rId3"/>
          <a:stretch>
            <a:fillRect/>
          </a:stretch>
        </p:blipFill>
        <p:spPr>
          <a:xfrm>
            <a:off x="0" y="4525840"/>
            <a:ext cx="5062852" cy="2768407"/>
          </a:xfrm>
          <a:prstGeom prst="rect">
            <a:avLst/>
          </a:prstGeom>
        </p:spPr>
      </p:pic>
      <p:pic>
        <p:nvPicPr>
          <p:cNvPr id="6" name="Picture 5" descr="English_wordle2.jpg"/>
          <p:cNvPicPr>
            <a:picLocks noChangeAspect="1"/>
          </p:cNvPicPr>
          <p:nvPr/>
        </p:nvPicPr>
        <p:blipFill>
          <a:blip r:embed="rId4"/>
          <a:stretch>
            <a:fillRect/>
          </a:stretch>
        </p:blipFill>
        <p:spPr>
          <a:xfrm>
            <a:off x="3796771" y="-195951"/>
            <a:ext cx="5347230" cy="2601864"/>
          </a:xfrm>
          <a:prstGeom prst="rect">
            <a:avLst/>
          </a:prstGeom>
        </p:spPr>
      </p:pic>
      <p:pic>
        <p:nvPicPr>
          <p:cNvPr id="7" name="Picture 6" descr="Social_Studies_Wordle.png"/>
          <p:cNvPicPr>
            <a:picLocks noChangeAspect="1"/>
          </p:cNvPicPr>
          <p:nvPr/>
        </p:nvPicPr>
        <p:blipFill>
          <a:blip r:embed="rId5"/>
          <a:stretch>
            <a:fillRect/>
          </a:stretch>
        </p:blipFill>
        <p:spPr>
          <a:xfrm>
            <a:off x="4643728" y="4525840"/>
            <a:ext cx="4500272" cy="2332159"/>
          </a:xfrm>
          <a:prstGeom prst="rect">
            <a:avLst/>
          </a:prstGeom>
        </p:spPr>
      </p:pic>
      <p:pic>
        <p:nvPicPr>
          <p:cNvPr id="9" name="Picture 8" descr="MusicWordle2.gif"/>
          <p:cNvPicPr>
            <a:picLocks noChangeAspect="1"/>
          </p:cNvPicPr>
          <p:nvPr/>
        </p:nvPicPr>
        <p:blipFill>
          <a:blip r:embed="rId6"/>
          <a:stretch>
            <a:fillRect/>
          </a:stretch>
        </p:blipFill>
        <p:spPr>
          <a:xfrm>
            <a:off x="6144536" y="2064459"/>
            <a:ext cx="3142832" cy="2466322"/>
          </a:xfrm>
          <a:prstGeom prst="rect">
            <a:avLst/>
          </a:prstGeom>
        </p:spPr>
      </p:pic>
      <p:pic>
        <p:nvPicPr>
          <p:cNvPr id="11" name="Picture 10" descr="1art_wordle.JPG"/>
          <p:cNvPicPr>
            <a:picLocks noChangeAspect="1"/>
          </p:cNvPicPr>
          <p:nvPr/>
        </p:nvPicPr>
        <p:blipFill>
          <a:blip r:embed="rId7"/>
          <a:stretch>
            <a:fillRect/>
          </a:stretch>
        </p:blipFill>
        <p:spPr>
          <a:xfrm>
            <a:off x="0" y="2242657"/>
            <a:ext cx="3179894" cy="2495206"/>
          </a:xfrm>
          <a:prstGeom prst="rect">
            <a:avLst/>
          </a:prstGeom>
        </p:spPr>
      </p:pic>
      <p:pic>
        <p:nvPicPr>
          <p:cNvPr id="8" name="Picture 7" descr="PE_Wordle.png"/>
          <p:cNvPicPr>
            <a:picLocks noChangeAspect="1"/>
          </p:cNvPicPr>
          <p:nvPr/>
        </p:nvPicPr>
        <p:blipFill>
          <a:blip r:embed="rId8"/>
          <a:stretch>
            <a:fillRect/>
          </a:stretch>
        </p:blipFill>
        <p:spPr>
          <a:xfrm>
            <a:off x="2188885" y="2242657"/>
            <a:ext cx="4161584" cy="2288124"/>
          </a:xfrm>
          <a:prstGeom prst="rect">
            <a:avLst/>
          </a:prstGeom>
        </p:spPr>
      </p:pic>
      <p:sp>
        <p:nvSpPr>
          <p:cNvPr id="2" name="Footer Placeholder 1"/>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 course has critical vocabulary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2163201"/>
              </p:ext>
            </p:extLst>
          </p:nvPr>
        </p:nvGraphicFramePr>
        <p:xfrm>
          <a:off x="301624" y="1527175"/>
          <a:ext cx="8588651" cy="480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smtClean="0"/>
              <a:t>(c)KUCRL 2014::leitzell::graner</a:t>
            </a:r>
            <a:endParaRPr lang="en-US"/>
          </a:p>
        </p:txBody>
      </p:sp>
      <p:sp>
        <p:nvSpPr>
          <p:cNvPr id="10" name="Rectangle 9"/>
          <p:cNvSpPr/>
          <p:nvPr/>
        </p:nvSpPr>
        <p:spPr>
          <a:xfrm>
            <a:off x="301752" y="1527175"/>
            <a:ext cx="2538778" cy="4447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contourW="12700">
              <a:bevelT w="57150" h="38100" prst="artDeco"/>
              <a:contourClr>
                <a:schemeClr val="accent1"/>
              </a:contourClr>
            </a:sp3d>
          </a:bodyPr>
          <a:lstStyle/>
          <a:p>
            <a:pPr algn="ctr"/>
            <a:r>
              <a:rPr lang="en-US" dirty="0" smtClean="0">
                <a:solidFill>
                  <a:schemeClr val="tx1"/>
                </a:solidFill>
              </a:rPr>
              <a:t>Math</a:t>
            </a:r>
            <a:endParaRPr lang="en-US" dirty="0">
              <a:solidFill>
                <a:schemeClr val="tx1"/>
              </a:solidFill>
            </a:endParaRPr>
          </a:p>
        </p:txBody>
      </p:sp>
      <p:sp>
        <p:nvSpPr>
          <p:cNvPr id="11" name="Rectangle 10"/>
          <p:cNvSpPr/>
          <p:nvPr/>
        </p:nvSpPr>
        <p:spPr>
          <a:xfrm>
            <a:off x="3284355" y="1527175"/>
            <a:ext cx="2538778" cy="4447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contourW="12700">
              <a:bevelT w="57150" h="38100" prst="artDeco"/>
              <a:contourClr>
                <a:schemeClr val="accent1"/>
              </a:contourClr>
            </a:sp3d>
          </a:bodyPr>
          <a:lstStyle/>
          <a:p>
            <a:pPr algn="ctr"/>
            <a:r>
              <a:rPr lang="en-US" dirty="0" smtClean="0"/>
              <a:t>English Language Arts</a:t>
            </a:r>
            <a:endParaRPr lang="en-US" dirty="0"/>
          </a:p>
        </p:txBody>
      </p:sp>
      <p:sp>
        <p:nvSpPr>
          <p:cNvPr id="12" name="Rectangle 11"/>
          <p:cNvSpPr/>
          <p:nvPr/>
        </p:nvSpPr>
        <p:spPr>
          <a:xfrm>
            <a:off x="6267085" y="1527175"/>
            <a:ext cx="2538778" cy="4447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contourW="12700">
              <a:bevelT w="57150" h="38100" prst="artDeco"/>
              <a:contourClr>
                <a:schemeClr val="accent1"/>
              </a:contourClr>
            </a:sp3d>
          </a:bodyPr>
          <a:lstStyle/>
          <a:p>
            <a:pPr algn="ctr"/>
            <a:r>
              <a:rPr lang="en-US" dirty="0" smtClean="0"/>
              <a:t>Social Studies</a:t>
            </a:r>
            <a:endParaRPr lang="en-US" dirty="0"/>
          </a:p>
        </p:txBody>
      </p:sp>
      <p:sp>
        <p:nvSpPr>
          <p:cNvPr id="13" name="Rectangle 12"/>
          <p:cNvSpPr/>
          <p:nvPr/>
        </p:nvSpPr>
        <p:spPr>
          <a:xfrm>
            <a:off x="301751" y="4001548"/>
            <a:ext cx="2657893" cy="4447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contourW="12700">
              <a:bevelT w="57150" h="38100" prst="artDeco"/>
              <a:contourClr>
                <a:schemeClr val="accent1"/>
              </a:contourClr>
            </a:sp3d>
          </a:bodyPr>
          <a:lstStyle/>
          <a:p>
            <a:pPr algn="ctr"/>
            <a:r>
              <a:rPr lang="en-US" dirty="0" smtClean="0"/>
              <a:t>Science</a:t>
            </a:r>
            <a:endParaRPr lang="en-US" dirty="0"/>
          </a:p>
        </p:txBody>
      </p:sp>
      <p:sp>
        <p:nvSpPr>
          <p:cNvPr id="14" name="Rectangle 13"/>
          <p:cNvSpPr/>
          <p:nvPr/>
        </p:nvSpPr>
        <p:spPr>
          <a:xfrm>
            <a:off x="3284355" y="4001548"/>
            <a:ext cx="2538778" cy="4447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contourW="12700">
              <a:bevelT w="57150" h="38100" prst="artDeco"/>
              <a:contourClr>
                <a:schemeClr val="accent1"/>
              </a:contourClr>
            </a:sp3d>
          </a:bodyPr>
          <a:lstStyle/>
          <a:p>
            <a:pPr algn="ctr"/>
            <a:r>
              <a:rPr lang="en-US" dirty="0" smtClean="0"/>
              <a:t>Physical Education</a:t>
            </a:r>
            <a:endParaRPr lang="en-US" dirty="0"/>
          </a:p>
        </p:txBody>
      </p:sp>
      <p:sp>
        <p:nvSpPr>
          <p:cNvPr id="15" name="Rectangle 14"/>
          <p:cNvSpPr/>
          <p:nvPr/>
        </p:nvSpPr>
        <p:spPr>
          <a:xfrm>
            <a:off x="6157423" y="4001547"/>
            <a:ext cx="2648440" cy="444787"/>
          </a:xfrm>
          <a:prstGeom prst="rect">
            <a:avLst/>
          </a:prstGeom>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contourW="12700">
              <a:bevelT w="57150" h="38100" prst="artDeco"/>
              <a:contourClr>
                <a:schemeClr val="accent1"/>
              </a:contourClr>
            </a:sp3d>
          </a:bodyPr>
          <a:lstStyle/>
          <a:p>
            <a:pPr algn="ctr"/>
            <a:r>
              <a:rPr lang="en-US" dirty="0" smtClean="0"/>
              <a:t>The Arts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graphicEl>
                                              <a:dgm id="{62AD9518-4705-7145-A093-6EF480A74F86}"/>
                                            </p:graphicEl>
                                          </p:spTgt>
                                        </p:tgtEl>
                                        <p:attrNameLst>
                                          <p:attrName>style.visibility</p:attrName>
                                        </p:attrNameLst>
                                      </p:cBhvr>
                                      <p:to>
                                        <p:strVal val="visible"/>
                                      </p:to>
                                    </p:set>
                                    <p:anim calcmode="lin" valueType="num">
                                      <p:cBhvr additive="base">
                                        <p:cTn id="7" dur="500" fill="hold"/>
                                        <p:tgtEl>
                                          <p:spTgt spid="4">
                                            <p:graphicEl>
                                              <a:dgm id="{62AD9518-4705-7145-A093-6EF480A74F8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62AD9518-4705-7145-A093-6EF480A74F86}"/>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graphicEl>
                                              <a:dgm id="{FB8B710C-6B21-9440-8B07-0DD723CED02C}"/>
                                            </p:graphicEl>
                                          </p:spTgt>
                                        </p:tgtEl>
                                        <p:attrNameLst>
                                          <p:attrName>style.visibility</p:attrName>
                                        </p:attrNameLst>
                                      </p:cBhvr>
                                      <p:to>
                                        <p:strVal val="visible"/>
                                      </p:to>
                                    </p:set>
                                    <p:anim calcmode="lin" valueType="num">
                                      <p:cBhvr additive="base">
                                        <p:cTn id="13" dur="500" fill="hold"/>
                                        <p:tgtEl>
                                          <p:spTgt spid="4">
                                            <p:graphicEl>
                                              <a:dgm id="{FB8B710C-6B21-9440-8B07-0DD723CED02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FB8B710C-6B21-9440-8B07-0DD723CED02C}"/>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4">
                                            <p:graphicEl>
                                              <a:dgm id="{2F43A509-A6AF-2D46-99CB-BDDEAFAAF144}"/>
                                            </p:graphicEl>
                                          </p:spTgt>
                                        </p:tgtEl>
                                        <p:attrNameLst>
                                          <p:attrName>style.visibility</p:attrName>
                                        </p:attrNameLst>
                                      </p:cBhvr>
                                      <p:to>
                                        <p:strVal val="visible"/>
                                      </p:to>
                                    </p:set>
                                    <p:anim calcmode="lin" valueType="num">
                                      <p:cBhvr additive="base">
                                        <p:cTn id="19" dur="500" fill="hold"/>
                                        <p:tgtEl>
                                          <p:spTgt spid="4">
                                            <p:graphicEl>
                                              <a:dgm id="{2F43A509-A6AF-2D46-99CB-BDDEAFAAF144}"/>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2F43A509-A6AF-2D46-99CB-BDDEAFAAF144}"/>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4">
                                            <p:graphicEl>
                                              <a:dgm id="{3E414450-A4BC-2B49-B08D-151CBE00B926}"/>
                                            </p:graphicEl>
                                          </p:spTgt>
                                        </p:tgtEl>
                                        <p:attrNameLst>
                                          <p:attrName>style.visibility</p:attrName>
                                        </p:attrNameLst>
                                      </p:cBhvr>
                                      <p:to>
                                        <p:strVal val="visible"/>
                                      </p:to>
                                    </p:set>
                                    <p:anim calcmode="lin" valueType="num">
                                      <p:cBhvr additive="base">
                                        <p:cTn id="25" dur="500" fill="hold"/>
                                        <p:tgtEl>
                                          <p:spTgt spid="4">
                                            <p:graphicEl>
                                              <a:dgm id="{3E414450-A4BC-2B49-B08D-151CBE00B926}"/>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3E414450-A4BC-2B49-B08D-151CBE00B926}"/>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4">
                                            <p:graphicEl>
                                              <a:dgm id="{EBD48264-BE7F-9E46-935F-0C103F72AB67}"/>
                                            </p:graphicEl>
                                          </p:spTgt>
                                        </p:tgtEl>
                                        <p:attrNameLst>
                                          <p:attrName>style.visibility</p:attrName>
                                        </p:attrNameLst>
                                      </p:cBhvr>
                                      <p:to>
                                        <p:strVal val="visible"/>
                                      </p:to>
                                    </p:set>
                                    <p:anim calcmode="lin" valueType="num">
                                      <p:cBhvr additive="base">
                                        <p:cTn id="31" dur="500" fill="hold"/>
                                        <p:tgtEl>
                                          <p:spTgt spid="4">
                                            <p:graphicEl>
                                              <a:dgm id="{EBD48264-BE7F-9E46-935F-0C103F72AB67}"/>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EBD48264-BE7F-9E46-935F-0C103F72AB67}"/>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4">
                                            <p:graphicEl>
                                              <a:dgm id="{14E53DA2-4B58-0B4D-B394-1299C1494EC5}"/>
                                            </p:graphicEl>
                                          </p:spTgt>
                                        </p:tgtEl>
                                        <p:attrNameLst>
                                          <p:attrName>style.visibility</p:attrName>
                                        </p:attrNameLst>
                                      </p:cBhvr>
                                      <p:to>
                                        <p:strVal val="visible"/>
                                      </p:to>
                                    </p:set>
                                    <p:anim calcmode="lin" valueType="num">
                                      <p:cBhvr additive="base">
                                        <p:cTn id="37" dur="500" fill="hold"/>
                                        <p:tgtEl>
                                          <p:spTgt spid="4">
                                            <p:graphicEl>
                                              <a:dgm id="{14E53DA2-4B58-0B4D-B394-1299C1494EC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4E53DA2-4B58-0B4D-B394-1299C1494EC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15748"/>
            <a:ext cx="8229600" cy="1143000"/>
          </a:xfrm>
        </p:spPr>
        <p:txBody>
          <a:bodyPr>
            <a:normAutofit fontScale="90000"/>
          </a:bodyPr>
          <a:lstStyle/>
          <a:p>
            <a:r>
              <a:rPr lang="en-US" dirty="0" smtClean="0">
                <a:solidFill>
                  <a:srgbClr val="000000"/>
                </a:solidFill>
              </a:rPr>
              <a:t>Research</a:t>
            </a:r>
            <a:r>
              <a:rPr lang="en-US" dirty="0">
                <a:solidFill>
                  <a:srgbClr val="000000"/>
                </a:solidFill>
              </a:rPr>
              <a:t>: </a:t>
            </a:r>
            <a:r>
              <a:rPr lang="en-US" dirty="0" smtClean="0">
                <a:solidFill>
                  <a:srgbClr val="000000"/>
                </a:solidFill>
              </a:rPr>
              <a:t>Understanding </a:t>
            </a:r>
            <a:r>
              <a:rPr lang="en-US" dirty="0">
                <a:solidFill>
                  <a:srgbClr val="000000"/>
                </a:solidFill>
              </a:rPr>
              <a:t>words </a:t>
            </a:r>
            <a:r>
              <a:rPr lang="en-US" dirty="0" smtClean="0">
                <a:solidFill>
                  <a:srgbClr val="000000"/>
                </a:solidFill>
              </a:rPr>
              <a:t>is the key </a:t>
            </a:r>
            <a:r>
              <a:rPr lang="en-US" dirty="0">
                <a:solidFill>
                  <a:srgbClr val="000000"/>
                </a:solidFill>
              </a:rPr>
              <a:t>to </a:t>
            </a:r>
            <a:r>
              <a:rPr lang="en-US" dirty="0" smtClean="0">
                <a:solidFill>
                  <a:srgbClr val="000000"/>
                </a:solidFill>
              </a:rPr>
              <a:t>comprehension</a:t>
            </a:r>
            <a:endParaRPr lang="en-US" dirty="0">
              <a:solidFill>
                <a:srgbClr val="000000"/>
              </a:solidFill>
            </a:endParaRPr>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
        <p:nvSpPr>
          <p:cNvPr id="27652" name="Text Box 4"/>
          <p:cNvSpPr txBox="1">
            <a:spLocks noChangeArrowheads="1"/>
          </p:cNvSpPr>
          <p:nvPr/>
        </p:nvSpPr>
        <p:spPr bwMode="auto">
          <a:xfrm>
            <a:off x="1035522" y="4609450"/>
            <a:ext cx="8432800" cy="1200328"/>
          </a:xfrm>
          <a:prstGeom prst="rect">
            <a:avLst/>
          </a:prstGeom>
          <a:noFill/>
          <a:ln w="9525">
            <a:noFill/>
            <a:miter lim="800000"/>
            <a:headEnd/>
            <a:tailEnd/>
          </a:ln>
        </p:spPr>
        <p:txBody>
          <a:bodyPr wrap="square">
            <a:prstTxWarp prst="textNoShape">
              <a:avLst/>
            </a:prstTxWarp>
            <a:spAutoFit/>
          </a:bodyPr>
          <a:lstStyle/>
          <a:p>
            <a:r>
              <a:rPr lang="en-US" sz="2400" dirty="0" smtClean="0"/>
              <a:t>IF students do not adequately and steadily grow their vocabulary knowledge, reading comprehension will be affected.</a:t>
            </a:r>
            <a:r>
              <a:rPr lang="en-US" sz="2400" dirty="0"/>
              <a:t> </a:t>
            </a:r>
            <a:r>
              <a:rPr lang="en-US" sz="2400" dirty="0" smtClean="0"/>
              <a:t>									</a:t>
            </a:r>
            <a:r>
              <a:rPr lang="en-US" dirty="0" err="1" smtClean="0"/>
              <a:t>Chall</a:t>
            </a:r>
            <a:r>
              <a:rPr lang="en-US" dirty="0" smtClean="0"/>
              <a:t> and Jacobs, 2003</a:t>
            </a:r>
            <a:endParaRPr lang="en-US" dirty="0"/>
          </a:p>
        </p:txBody>
      </p:sp>
      <p:pic>
        <p:nvPicPr>
          <p:cNvPr id="4" name="Content Placeholder 3"/>
          <p:cNvPicPr>
            <a:picLocks noGrp="1" noChangeAspect="1"/>
          </p:cNvPicPr>
          <p:nvPr>
            <p:ph idx="1"/>
          </p:nvPr>
        </p:nvPicPr>
        <p:blipFill>
          <a:blip r:embed="rId3"/>
          <a:srcRect l="-26005" r="-26005"/>
          <a:stretch>
            <a:fillRect/>
          </a:stretch>
        </p:blipFill>
        <p:spPr>
          <a:xfrm>
            <a:off x="2335965" y="1861435"/>
            <a:ext cx="4523346" cy="2306020"/>
          </a:xfr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1159216" y="1418547"/>
            <a:ext cx="6691044" cy="4862869"/>
          </a:xfrm>
          <a:prstGeom prst="rect">
            <a:avLst/>
          </a:prstGeom>
          <a:noFill/>
          <a:ln w="9525">
            <a:noFill/>
            <a:miter lim="800000"/>
            <a:headEnd/>
            <a:tailEnd/>
          </a:ln>
          <a:effectLst/>
        </p:spPr>
        <p:txBody>
          <a:bodyPr wrap="square">
            <a:prstTxWarp prst="textNoShape">
              <a:avLst/>
            </a:prstTxWarp>
            <a:spAutoFit/>
          </a:bodyPr>
          <a:lstStyle/>
          <a:p>
            <a:pPr algn="ctr" eaLnBrk="0" hangingPunct="0"/>
            <a:endParaRPr lang="en-US" sz="2200" b="1" dirty="0" smtClean="0">
              <a:solidFill>
                <a:srgbClr val="000000"/>
              </a:solidFill>
              <a:latin typeface="Century Schoolbook" pitchFamily="-104" charset="0"/>
            </a:endParaRPr>
          </a:p>
          <a:p>
            <a:pPr algn="ctr" eaLnBrk="0" hangingPunct="0"/>
            <a:r>
              <a:rPr lang="en-US" sz="3200" b="1" dirty="0" smtClean="0">
                <a:solidFill>
                  <a:srgbClr val="000000"/>
                </a:solidFill>
                <a:latin typeface="Century Schoolbook" pitchFamily="-104" charset="0"/>
              </a:rPr>
              <a:t>Use your advanced skills as readers to read </a:t>
            </a:r>
            <a:r>
              <a:rPr lang="en-US" sz="3200" b="1" dirty="0">
                <a:solidFill>
                  <a:srgbClr val="000000"/>
                </a:solidFill>
                <a:latin typeface="Century Schoolbook" pitchFamily="-104" charset="0"/>
              </a:rPr>
              <a:t>the following passage silently. </a:t>
            </a:r>
            <a:r>
              <a:rPr lang="en-US" sz="3200" b="1" dirty="0" smtClean="0">
                <a:solidFill>
                  <a:srgbClr val="000000"/>
                </a:solidFill>
                <a:latin typeface="Century Schoolbook" pitchFamily="-104" charset="0"/>
              </a:rPr>
              <a:t> </a:t>
            </a:r>
          </a:p>
          <a:p>
            <a:pPr algn="ctr" eaLnBrk="0" hangingPunct="0"/>
            <a:endParaRPr lang="en-US" sz="3200" b="1" dirty="0" smtClean="0">
              <a:solidFill>
                <a:srgbClr val="000000"/>
              </a:solidFill>
              <a:latin typeface="Century Schoolbook" pitchFamily="-104" charset="0"/>
            </a:endParaRPr>
          </a:p>
          <a:p>
            <a:pPr algn="ctr" eaLnBrk="0" hangingPunct="0"/>
            <a:r>
              <a:rPr lang="en-US" sz="3200" b="1" dirty="0" smtClean="0">
                <a:solidFill>
                  <a:srgbClr val="000000"/>
                </a:solidFill>
                <a:latin typeface="Century Schoolbook" pitchFamily="-104" charset="0"/>
              </a:rPr>
              <a:t>When you are finished reading, write the main idea of the passage on the back of your handout.  You will have 2 minutes to finish the task.</a:t>
            </a:r>
            <a:endParaRPr lang="en-US" sz="3200" b="1" dirty="0">
              <a:solidFill>
                <a:srgbClr val="000000"/>
              </a:solidFill>
              <a:latin typeface="Century Schoolbook" pitchFamily="-104" charset="0"/>
            </a:endParaRPr>
          </a:p>
        </p:txBody>
      </p:sp>
      <p:sp>
        <p:nvSpPr>
          <p:cNvPr id="3" name="TextBox 2"/>
          <p:cNvSpPr txBox="1"/>
          <p:nvPr/>
        </p:nvSpPr>
        <p:spPr>
          <a:xfrm>
            <a:off x="2229420" y="541384"/>
            <a:ext cx="4907826" cy="877163"/>
          </a:xfrm>
          <a:prstGeom prst="rect">
            <a:avLst/>
          </a:prstGeom>
          <a:noFill/>
        </p:spPr>
        <p:txBody>
          <a:bodyPr wrap="none" rtlCol="0">
            <a:spAutoFit/>
          </a:bodyPr>
          <a:lstStyle/>
          <a:p>
            <a:r>
              <a:rPr lang="en-US" sz="5100" b="1" dirty="0" smtClean="0">
                <a:solidFill>
                  <a:srgbClr val="FF0000"/>
                </a:solidFill>
              </a:rPr>
              <a:t>Your Assignment:</a:t>
            </a:r>
            <a:endParaRPr lang="en-US" sz="5100" b="1" dirty="0">
              <a:solidFill>
                <a:srgbClr val="FF0000"/>
              </a:solidFill>
            </a:endParaRPr>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39889" y="468488"/>
            <a:ext cx="8621889" cy="5570756"/>
          </a:xfrm>
          <a:prstGeom prst="rect">
            <a:avLst/>
          </a:prstGeom>
          <a:noFill/>
          <a:ln w="9525">
            <a:noFill/>
            <a:miter lim="800000"/>
            <a:headEnd/>
            <a:tailEnd/>
          </a:ln>
          <a:effectLst/>
        </p:spPr>
        <p:txBody>
          <a:bodyPr wrap="square">
            <a:prstTxWarp prst="textNoShape">
              <a:avLst/>
            </a:prstTxWarp>
            <a:spAutoFit/>
          </a:bodyPr>
          <a:lstStyle/>
          <a:p>
            <a:pPr eaLnBrk="0" hangingPunct="0"/>
            <a:r>
              <a:rPr lang="en-US" dirty="0">
                <a:solidFill>
                  <a:schemeClr val="bg2"/>
                </a:solidFill>
              </a:rPr>
              <a:t>	</a:t>
            </a:r>
            <a:r>
              <a:rPr lang="en-US" sz="2600" dirty="0"/>
              <a:t>A new variant of Creutzfeldt-Jakob Disease (CJD) with a unique </a:t>
            </a:r>
            <a:r>
              <a:rPr lang="en-US" sz="2600" dirty="0" err="1"/>
              <a:t>clinicopathological</a:t>
            </a:r>
            <a:r>
              <a:rPr lang="en-US" sz="2600" dirty="0"/>
              <a:t> presentation may be linked to the disease bovine spongiform encephalopathy (BSE) in British cattle. Similar clinical, molecular, and </a:t>
            </a:r>
            <a:r>
              <a:rPr lang="en-US" sz="2600" dirty="0" err="1"/>
              <a:t>neuropathological</a:t>
            </a:r>
            <a:r>
              <a:rPr lang="en-US" sz="2600" dirty="0"/>
              <a:t> features have been observed in three BSE-infected macaque monkeys and 12 human cases of </a:t>
            </a:r>
            <a:r>
              <a:rPr lang="en-US" sz="2600" dirty="0" err="1"/>
              <a:t>vCJD</a:t>
            </a:r>
            <a:r>
              <a:rPr lang="en-US" sz="2600" dirty="0"/>
              <a:t>. In the human cases, </a:t>
            </a:r>
            <a:r>
              <a:rPr lang="en-US" sz="2600" dirty="0" err="1"/>
              <a:t>spongiosis</a:t>
            </a:r>
            <a:r>
              <a:rPr lang="en-US" sz="2600" dirty="0"/>
              <a:t> was evident in the striatum and thalamus, and was present in cortical areas and in the cerebellum. Abundant florid plaques, large cortical deposits of pathological </a:t>
            </a:r>
            <a:r>
              <a:rPr lang="en-US" sz="2600" dirty="0" err="1"/>
              <a:t>prion</a:t>
            </a:r>
            <a:r>
              <a:rPr lang="en-US" sz="2600" dirty="0"/>
              <a:t> protein, were present in both the macaques and the humans.  The study provides evidence that the BSE agent in macaques is identical to that of </a:t>
            </a:r>
            <a:r>
              <a:rPr lang="en-US" sz="2600" dirty="0" err="1"/>
              <a:t>vCJD</a:t>
            </a:r>
            <a:r>
              <a:rPr lang="en-US" sz="2600" dirty="0"/>
              <a:t> in humans.</a:t>
            </a:r>
          </a:p>
          <a:p>
            <a:pPr eaLnBrk="0" hangingPunct="0"/>
            <a:endParaRPr lang="en-US" dirty="0">
              <a:solidFill>
                <a:schemeClr val="bg2"/>
              </a:solidFill>
              <a:latin typeface="Century Schoolbook" pitchFamily="-104" charset="0"/>
            </a:endParaRPr>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words.jpg"/>
          <p:cNvPicPr>
            <a:picLocks noChangeAspect="1"/>
          </p:cNvPicPr>
          <p:nvPr/>
        </p:nvPicPr>
        <p:blipFill>
          <a:blip r:embed="rId3"/>
          <a:srcRect/>
          <a:stretch>
            <a:fillRect/>
          </a:stretch>
        </p:blipFill>
        <p:spPr bwMode="auto">
          <a:xfrm>
            <a:off x="0" y="0"/>
            <a:ext cx="9278938" cy="6858000"/>
          </a:xfrm>
          <a:prstGeom prst="rect">
            <a:avLst/>
          </a:prstGeom>
          <a:noFill/>
          <a:ln w="9525">
            <a:noFill/>
            <a:miter lim="800000"/>
            <a:headEnd/>
            <a:tailEnd/>
          </a:ln>
        </p:spPr>
      </p:pic>
      <p:sp>
        <p:nvSpPr>
          <p:cNvPr id="17411" name="TextBox 6"/>
          <p:cNvSpPr txBox="1">
            <a:spLocks noChangeArrowheads="1"/>
          </p:cNvSpPr>
          <p:nvPr/>
        </p:nvSpPr>
        <p:spPr bwMode="auto">
          <a:xfrm>
            <a:off x="1500654" y="0"/>
            <a:ext cx="6074450" cy="2323713"/>
          </a:xfrm>
          <a:prstGeom prst="rect">
            <a:avLst/>
          </a:prstGeom>
          <a:noFill/>
          <a:ln w="9525">
            <a:noFill/>
            <a:miter lim="800000"/>
            <a:headEnd/>
            <a:tailEnd/>
          </a:ln>
        </p:spPr>
        <p:txBody>
          <a:bodyPr wrap="none">
            <a:prstTxWarp prst="textNoShape">
              <a:avLst/>
            </a:prstTxWarp>
            <a:spAutoFit/>
          </a:bodyPr>
          <a:lstStyle/>
          <a:p>
            <a:pPr algn="ctr"/>
            <a:r>
              <a:rPr lang="en-US" sz="3500" dirty="0" smtClean="0">
                <a:solidFill>
                  <a:schemeClr val="accent1">
                    <a:lumMod val="40000"/>
                    <a:lumOff val="60000"/>
                  </a:schemeClr>
                </a:solidFill>
              </a:rPr>
              <a:t>The </a:t>
            </a:r>
          </a:p>
          <a:p>
            <a:pPr algn="ctr"/>
            <a:r>
              <a:rPr lang="en-US" sz="4000" b="1" dirty="0" smtClean="0">
                <a:solidFill>
                  <a:schemeClr val="bg1"/>
                </a:solidFill>
              </a:rPr>
              <a:t>WORD MAPPING STRATEGY</a:t>
            </a:r>
          </a:p>
          <a:p>
            <a:pPr algn="ctr"/>
            <a:r>
              <a:rPr lang="en-US" sz="3500" dirty="0">
                <a:solidFill>
                  <a:srgbClr val="B9CDE5"/>
                </a:solidFill>
              </a:rPr>
              <a:t>w</a:t>
            </a:r>
            <a:r>
              <a:rPr lang="en-US" sz="3500" dirty="0" smtClean="0">
                <a:solidFill>
                  <a:srgbClr val="B9CDE5"/>
                </a:solidFill>
              </a:rPr>
              <a:t>ill help students</a:t>
            </a:r>
          </a:p>
          <a:p>
            <a:pPr algn="ctr"/>
            <a:r>
              <a:rPr lang="en-US" sz="3500" b="1" dirty="0">
                <a:solidFill>
                  <a:schemeClr val="bg1"/>
                </a:solidFill>
              </a:rPr>
              <a:t>UNDERSTAND</a:t>
            </a:r>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61957"/>
            <a:ext cx="9143999" cy="6386365"/>
          </a:xfrm>
          <a:prstGeom prst="rect">
            <a:avLst/>
          </a:prstGeom>
        </p:spPr>
        <p:txBody>
          <a:bodyPr wrap="square">
            <a:spAutoFit/>
          </a:bodyPr>
          <a:lstStyle/>
          <a:p>
            <a:pPr algn="l"/>
            <a:r>
              <a:rPr lang="en-US" dirty="0"/>
              <a:t>Good afternoon Dr. Deshler. My name is </a:t>
            </a:r>
            <a:r>
              <a:rPr lang="en-US" dirty="0" smtClean="0"/>
              <a:t>Samantha, </a:t>
            </a:r>
            <a:r>
              <a:rPr lang="en-US" dirty="0"/>
              <a:t>and I am emailing you because, as a part of my PhD program at the University of Central Florida, I am taking a Current Issues in Special Education course with Dr. Lisa </a:t>
            </a:r>
            <a:r>
              <a:rPr lang="en-US" dirty="0" err="1"/>
              <a:t>Dieker</a:t>
            </a:r>
            <a:r>
              <a:rPr lang="en-US" dirty="0"/>
              <a:t>. We have been given an assignment to interview a legend in the field. Your name was the first that came to mind.</a:t>
            </a:r>
          </a:p>
          <a:p>
            <a:pPr algn="l"/>
            <a:endParaRPr lang="en-US" sz="900" dirty="0"/>
          </a:p>
          <a:p>
            <a:pPr algn="l"/>
            <a:r>
              <a:rPr lang="en-US" dirty="0"/>
              <a:t>First, I have to tell you about myself for you to understand why you came to mind so quickly. I was diagnosed SLD in my third grade year, about 1983. I </a:t>
            </a:r>
            <a:r>
              <a:rPr lang="en-US" dirty="0" smtClean="0"/>
              <a:t>was in </a:t>
            </a:r>
            <a:r>
              <a:rPr lang="en-US" dirty="0"/>
              <a:t>a self-contained classroom in elementary, middle school, and in most of my high school classes. In high school, the state of Florida mandated in the 1990's that all SLD students take two years of SIM/ Kansas Model. Those two years taught me more than any in my high school career. For the first time, I know where to put the comma because of sentence writing strategy.   I used LINCS for vocabulary.</a:t>
            </a:r>
          </a:p>
          <a:p>
            <a:pPr algn="l"/>
            <a:endParaRPr lang="en-US" sz="1000" dirty="0"/>
          </a:p>
          <a:p>
            <a:pPr algn="l"/>
            <a:r>
              <a:rPr lang="en-US" dirty="0"/>
              <a:t>I gave community college a shot. I did pretty well, and when I had to declare a major, it was, of course, exceptional education. In my first five years of teaching, I was trained to teach Kansas Model as well. Since that time, I have taught student with mild disabilities, high school English for 15 years  and obtained a masters, also in special education. I have taught English in four countries outside of the US, and I am now working on my PhD in Exceptional Education. You have had an impact on my life, so when asked what legend in the field I would choose; it was you. If you have time and are able to participate in a short interview, whether it be on Skype, on the phone, or be email, I would be honored to speak with you</a:t>
            </a:r>
            <a:r>
              <a:rPr lang="en-US" dirty="0" smtClean="0"/>
              <a:t>.</a:t>
            </a:r>
          </a:p>
          <a:p>
            <a:pPr algn="l"/>
            <a:endParaRPr lang="en-US" sz="900" dirty="0"/>
          </a:p>
          <a:p>
            <a:pPr algn="l"/>
            <a:r>
              <a:rPr lang="en-US" dirty="0" smtClean="0"/>
              <a:t>Project </a:t>
            </a:r>
            <a:r>
              <a:rPr lang="en-US" dirty="0"/>
              <a:t>LEAD </a:t>
            </a:r>
            <a:r>
              <a:rPr lang="en-US" dirty="0" smtClean="0"/>
              <a:t>Scholar  Doctoral Student    University </a:t>
            </a:r>
            <a:r>
              <a:rPr lang="en-US" dirty="0"/>
              <a:t>Of Central Florida</a:t>
            </a:r>
          </a:p>
        </p:txBody>
      </p:sp>
      <p:sp>
        <p:nvSpPr>
          <p:cNvPr id="3" name="Footer Placeholder 2"/>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3178318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s,words.gif"/>
          <p:cNvPicPr>
            <a:picLocks noChangeAspect="1"/>
          </p:cNvPicPr>
          <p:nvPr/>
        </p:nvPicPr>
        <p:blipFill>
          <a:blip r:embed="rId3"/>
          <a:stretch>
            <a:fillRect/>
          </a:stretch>
        </p:blipFill>
        <p:spPr>
          <a:xfrm>
            <a:off x="1803517" y="1719319"/>
            <a:ext cx="6001411" cy="3848731"/>
          </a:xfrm>
          <a:prstGeom prst="rect">
            <a:avLst/>
          </a:prstGeom>
        </p:spPr>
      </p:pic>
      <p:sp>
        <p:nvSpPr>
          <p:cNvPr id="4" name="Rectangle 3"/>
          <p:cNvSpPr txBox="1">
            <a:spLocks noChangeArrowheads="1"/>
          </p:cNvSpPr>
          <p:nvPr/>
        </p:nvSpPr>
        <p:spPr>
          <a:xfrm>
            <a:off x="457200" y="258792"/>
            <a:ext cx="8229600"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Let’s start by looking at parts of words</a:t>
            </a:r>
          </a:p>
        </p:txBody>
      </p:sp>
      <p:sp>
        <p:nvSpPr>
          <p:cNvPr id="5" name="Rectangle 4"/>
          <p:cNvSpPr/>
          <p:nvPr/>
        </p:nvSpPr>
        <p:spPr>
          <a:xfrm>
            <a:off x="6188330" y="5898510"/>
            <a:ext cx="1891629" cy="458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srcRect l="20346" t="34380" r="21846" b="30254"/>
          <a:stretch>
            <a:fillRect/>
          </a:stretch>
        </p:blipFill>
        <p:spPr bwMode="auto">
          <a:xfrm>
            <a:off x="1366731" y="1918416"/>
            <a:ext cx="6477000" cy="3133725"/>
          </a:xfrm>
          <a:prstGeom prst="rect">
            <a:avLst/>
          </a:prstGeom>
          <a:noFill/>
          <a:ln w="9525">
            <a:noFill/>
            <a:miter lim="800000"/>
            <a:headEnd/>
            <a:tailEnd/>
          </a:ln>
        </p:spPr>
      </p:pic>
      <p:sp>
        <p:nvSpPr>
          <p:cNvPr id="6" name="Title 5"/>
          <p:cNvSpPr>
            <a:spLocks noGrp="1"/>
          </p:cNvSpPr>
          <p:nvPr>
            <p:ph type="title"/>
          </p:nvPr>
        </p:nvSpPr>
        <p:spPr/>
        <p:txBody>
          <a:bodyPr>
            <a:normAutofit fontScale="90000"/>
          </a:bodyPr>
          <a:lstStyle/>
          <a:p>
            <a:r>
              <a:rPr lang="en-US" dirty="0" smtClean="0"/>
              <a:t>Words are made of word parts called morphemes.</a:t>
            </a:r>
            <a:endParaRPr lang="en-US"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“un-” </a:t>
            </a:r>
            <a:r>
              <a:rPr lang="en-US" dirty="0" smtClean="0"/>
              <a:t>is a common morpheme;</a:t>
            </a:r>
            <a:br>
              <a:rPr lang="en-US" dirty="0" smtClean="0"/>
            </a:br>
            <a:r>
              <a:rPr lang="en-US" dirty="0" smtClean="0"/>
              <a:t> we see it in a lot of words.</a:t>
            </a:r>
            <a:endParaRPr lang="en-US" dirty="0"/>
          </a:p>
        </p:txBody>
      </p:sp>
      <p:sp>
        <p:nvSpPr>
          <p:cNvPr id="3" name="Content Placeholder 2"/>
          <p:cNvSpPr>
            <a:spLocks noGrp="1"/>
          </p:cNvSpPr>
          <p:nvPr>
            <p:ph idx="1"/>
          </p:nvPr>
        </p:nvSpPr>
        <p:spPr>
          <a:xfrm>
            <a:off x="3445467" y="1675238"/>
            <a:ext cx="2799104" cy="3688222"/>
          </a:xfrm>
        </p:spPr>
        <p:txBody>
          <a:bodyPr>
            <a:normAutofit/>
          </a:bodyPr>
          <a:lstStyle/>
          <a:p>
            <a:r>
              <a:rPr lang="en-US" u="sng" dirty="0" smtClean="0"/>
              <a:t>Un</a:t>
            </a:r>
            <a:r>
              <a:rPr lang="en-US" dirty="0" smtClean="0"/>
              <a:t>able</a:t>
            </a:r>
          </a:p>
          <a:p>
            <a:r>
              <a:rPr lang="en-US" u="sng" dirty="0" smtClean="0"/>
              <a:t>Un</a:t>
            </a:r>
            <a:r>
              <a:rPr lang="en-US" dirty="0" smtClean="0"/>
              <a:t>afraid</a:t>
            </a:r>
          </a:p>
          <a:p>
            <a:r>
              <a:rPr lang="en-US" u="sng" dirty="0" smtClean="0"/>
              <a:t>Un</a:t>
            </a:r>
            <a:r>
              <a:rPr lang="en-US" dirty="0" smtClean="0"/>
              <a:t>real</a:t>
            </a:r>
          </a:p>
          <a:p>
            <a:r>
              <a:rPr lang="en-US" u="sng" dirty="0" smtClean="0"/>
              <a:t>Un</a:t>
            </a:r>
            <a:r>
              <a:rPr lang="en-US" dirty="0" smtClean="0"/>
              <a:t>cluttered</a:t>
            </a:r>
          </a:p>
          <a:p>
            <a:r>
              <a:rPr lang="en-US" u="sng" dirty="0" smtClean="0"/>
              <a:t>Un</a:t>
            </a:r>
            <a:r>
              <a:rPr lang="en-US" dirty="0" smtClean="0"/>
              <a:t>expected</a:t>
            </a:r>
          </a:p>
          <a:p>
            <a:r>
              <a:rPr lang="en-US" u="sng" dirty="0" smtClean="0"/>
              <a:t>Un</a:t>
            </a:r>
            <a:r>
              <a:rPr lang="en-US" dirty="0" smtClean="0"/>
              <a:t>buttoned</a:t>
            </a:r>
            <a:endParaRPr lang="en-US" dirty="0"/>
          </a:p>
        </p:txBody>
      </p:sp>
      <p:sp>
        <p:nvSpPr>
          <p:cNvPr id="5"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4" name="TextBox 3"/>
          <p:cNvSpPr txBox="1"/>
          <p:nvPr/>
        </p:nvSpPr>
        <p:spPr>
          <a:xfrm>
            <a:off x="249473" y="5363460"/>
            <a:ext cx="8208728" cy="584776"/>
          </a:xfrm>
          <a:prstGeom prst="rect">
            <a:avLst/>
          </a:prstGeom>
          <a:noFill/>
        </p:spPr>
        <p:txBody>
          <a:bodyPr wrap="square" rtlCol="0">
            <a:spAutoFit/>
          </a:bodyPr>
          <a:lstStyle/>
          <a:p>
            <a:pPr algn="ctr"/>
            <a:r>
              <a:rPr lang="en-US" sz="3200" b="1" dirty="0" smtClean="0">
                <a:solidFill>
                  <a:srgbClr val="FF0000"/>
                </a:solidFill>
              </a:rPr>
              <a:t>What does the morpheme “un-” mean?</a:t>
            </a:r>
            <a:endParaRPr lang="en-US" sz="32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pPr eaLnBrk="1" hangingPunct="1"/>
            <a:r>
              <a:rPr lang="en-US" sz="4000" b="1" dirty="0" smtClean="0">
                <a:solidFill>
                  <a:srgbClr val="FF0000"/>
                </a:solidFill>
              </a:rPr>
              <a:t>Morphemes</a:t>
            </a:r>
            <a:r>
              <a:rPr lang="en-US" sz="4000" b="1" dirty="0" smtClean="0"/>
              <a:t> are different from </a:t>
            </a:r>
            <a:r>
              <a:rPr lang="en-US" sz="4000" b="1" dirty="0" smtClean="0">
                <a:solidFill>
                  <a:srgbClr val="FF0000"/>
                </a:solidFill>
              </a:rPr>
              <a:t>syllables</a:t>
            </a:r>
            <a:r>
              <a:rPr lang="en-US" sz="4000" b="1" dirty="0" smtClean="0"/>
              <a:t>.</a:t>
            </a:r>
            <a:endParaRPr lang="en-US" sz="4000" b="1"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2" name="Content Placeholder 1"/>
          <p:cNvSpPr>
            <a:spLocks noGrp="1"/>
          </p:cNvSpPr>
          <p:nvPr>
            <p:ph idx="1"/>
          </p:nvPr>
        </p:nvSpPr>
        <p:spPr/>
        <p:txBody>
          <a:bodyPr/>
          <a:lstStyle/>
          <a:p>
            <a:pPr marL="0" indent="0" algn="ctr">
              <a:buNone/>
            </a:pPr>
            <a:r>
              <a:rPr lang="en-US" sz="3600" b="1" dirty="0" smtClean="0"/>
              <a:t>Syllables are </a:t>
            </a:r>
            <a:r>
              <a:rPr lang="en-US" sz="3600" b="1" dirty="0" smtClean="0">
                <a:solidFill>
                  <a:srgbClr val="FF0000"/>
                </a:solidFill>
              </a:rPr>
              <a:t>word parts </a:t>
            </a:r>
            <a:r>
              <a:rPr lang="en-US" sz="3600" b="1" dirty="0" smtClean="0"/>
              <a:t>centered on a vowel sound that have </a:t>
            </a:r>
            <a:r>
              <a:rPr lang="en-US" sz="3600" b="1" dirty="0" smtClean="0">
                <a:solidFill>
                  <a:srgbClr val="FF0000"/>
                </a:solidFill>
              </a:rPr>
              <a:t>no meaning</a:t>
            </a:r>
            <a:r>
              <a:rPr lang="en-US" sz="3600" b="1" dirty="0" smtClean="0"/>
              <a:t>.</a:t>
            </a:r>
            <a:endParaRPr lang="en-US" sz="36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b="1" dirty="0">
                <a:solidFill>
                  <a:srgbClr val="000000"/>
                </a:solidFill>
              </a:rPr>
              <a:t>Morphemes vs. Syllables</a:t>
            </a:r>
          </a:p>
        </p:txBody>
      </p:sp>
      <p:sp>
        <p:nvSpPr>
          <p:cNvPr id="47107" name="Rectangle 3"/>
          <p:cNvSpPr>
            <a:spLocks noGrp="1" noChangeArrowheads="1"/>
          </p:cNvSpPr>
          <p:nvPr>
            <p:ph idx="1"/>
          </p:nvPr>
        </p:nvSpPr>
        <p:spPr>
          <a:xfrm>
            <a:off x="685800" y="1447800"/>
            <a:ext cx="7772400" cy="4648200"/>
          </a:xfrm>
        </p:spPr>
        <p:txBody>
          <a:bodyPr>
            <a:normAutofit fontScale="92500" lnSpcReduction="10000"/>
          </a:bodyPr>
          <a:lstStyle/>
          <a:p>
            <a:pPr algn="ctr" eaLnBrk="1" hangingPunct="1">
              <a:buFontTx/>
              <a:buNone/>
            </a:pPr>
            <a:r>
              <a:rPr lang="en-US" sz="4300" b="1" dirty="0" smtClean="0"/>
              <a:t>Let’s look at the word </a:t>
            </a:r>
            <a:r>
              <a:rPr lang="en-US" sz="4800" b="1" dirty="0" smtClean="0">
                <a:solidFill>
                  <a:srgbClr val="FF0000"/>
                </a:solidFill>
              </a:rPr>
              <a:t>“Unladylike”</a:t>
            </a:r>
          </a:p>
          <a:p>
            <a:pPr algn="ctr" eaLnBrk="1" hangingPunct="1">
              <a:buFontTx/>
              <a:buNone/>
            </a:pPr>
            <a:endParaRPr lang="en-US" b="1" dirty="0"/>
          </a:p>
          <a:p>
            <a:pPr eaLnBrk="1" hangingPunct="1">
              <a:buFontTx/>
              <a:buNone/>
            </a:pPr>
            <a:r>
              <a:rPr lang="en-US" b="1" u="sng" dirty="0"/>
              <a:t>Syllables</a:t>
            </a:r>
          </a:p>
          <a:p>
            <a:pPr eaLnBrk="1" hangingPunct="1">
              <a:buFontTx/>
              <a:buNone/>
            </a:pPr>
            <a:r>
              <a:rPr lang="en-US" b="1" dirty="0"/>
              <a:t>			un-	la-	dy-	like</a:t>
            </a:r>
          </a:p>
          <a:p>
            <a:pPr eaLnBrk="1" hangingPunct="1">
              <a:buFontTx/>
              <a:buNone/>
            </a:pPr>
            <a:endParaRPr lang="en-US" b="1" dirty="0"/>
          </a:p>
          <a:p>
            <a:pPr eaLnBrk="1" hangingPunct="1">
              <a:buFontTx/>
              <a:buNone/>
            </a:pPr>
            <a:r>
              <a:rPr lang="en-US" b="1" u="sng" dirty="0"/>
              <a:t>Morphemes</a:t>
            </a:r>
          </a:p>
          <a:p>
            <a:pPr eaLnBrk="1" hangingPunct="1">
              <a:buFontTx/>
              <a:buNone/>
            </a:pPr>
            <a:r>
              <a:rPr lang="en-US" b="1" dirty="0"/>
              <a:t>			un	</a:t>
            </a:r>
            <a:r>
              <a:rPr lang="en-US" b="1" dirty="0" smtClean="0"/>
              <a:t>   lady        </a:t>
            </a:r>
            <a:r>
              <a:rPr lang="en-US" b="1" dirty="0"/>
              <a:t> </a:t>
            </a:r>
            <a:r>
              <a:rPr lang="en-US" b="1" dirty="0" smtClean="0"/>
              <a:t>like</a:t>
            </a:r>
            <a:endParaRPr lang="en-US" b="1" dirty="0"/>
          </a:p>
        </p:txBody>
      </p:sp>
      <p:sp>
        <p:nvSpPr>
          <p:cNvPr id="6"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4" name="TextBox 3"/>
          <p:cNvSpPr txBox="1"/>
          <p:nvPr/>
        </p:nvSpPr>
        <p:spPr>
          <a:xfrm>
            <a:off x="6445051" y="3336963"/>
            <a:ext cx="1774845" cy="830997"/>
          </a:xfrm>
          <a:prstGeom prst="rect">
            <a:avLst/>
          </a:prstGeom>
          <a:noFill/>
          <a:ln>
            <a:solidFill>
              <a:srgbClr val="000000"/>
            </a:solidFill>
          </a:ln>
        </p:spPr>
        <p:txBody>
          <a:bodyPr wrap="square" rtlCol="0">
            <a:spAutoFit/>
          </a:bodyPr>
          <a:lstStyle/>
          <a:p>
            <a:r>
              <a:rPr lang="en-US" sz="4800" b="1" dirty="0" smtClean="0">
                <a:solidFill>
                  <a:srgbClr val="FF0000"/>
                </a:solidFill>
              </a:rPr>
              <a:t>4 </a:t>
            </a:r>
            <a:r>
              <a:rPr lang="en-US" b="1" dirty="0" smtClean="0">
                <a:solidFill>
                  <a:srgbClr val="FF0000"/>
                </a:solidFill>
              </a:rPr>
              <a:t>syllables</a:t>
            </a:r>
            <a:endParaRPr lang="en-US" sz="4800" b="1" dirty="0">
              <a:solidFill>
                <a:srgbClr val="FF0000"/>
              </a:solidFill>
            </a:endParaRPr>
          </a:p>
        </p:txBody>
      </p:sp>
      <p:sp>
        <p:nvSpPr>
          <p:cNvPr id="5" name="TextBox 4"/>
          <p:cNvSpPr txBox="1"/>
          <p:nvPr/>
        </p:nvSpPr>
        <p:spPr>
          <a:xfrm>
            <a:off x="6445050" y="5093259"/>
            <a:ext cx="2241750" cy="830997"/>
          </a:xfrm>
          <a:prstGeom prst="rect">
            <a:avLst/>
          </a:prstGeom>
          <a:noFill/>
          <a:ln>
            <a:solidFill>
              <a:srgbClr val="000000"/>
            </a:solidFill>
          </a:ln>
        </p:spPr>
        <p:txBody>
          <a:bodyPr wrap="square" rtlCol="0">
            <a:spAutoFit/>
          </a:bodyPr>
          <a:lstStyle/>
          <a:p>
            <a:r>
              <a:rPr lang="en-US" sz="4800" b="1" dirty="0">
                <a:solidFill>
                  <a:srgbClr val="FF0000"/>
                </a:solidFill>
              </a:rPr>
              <a:t>3</a:t>
            </a:r>
            <a:r>
              <a:rPr lang="en-US" sz="4800" b="1" dirty="0" smtClean="0">
                <a:solidFill>
                  <a:srgbClr val="FF0000"/>
                </a:solidFill>
              </a:rPr>
              <a:t> </a:t>
            </a:r>
            <a:r>
              <a:rPr lang="en-US" b="1" dirty="0" smtClean="0">
                <a:solidFill>
                  <a:srgbClr val="FF0000"/>
                </a:solidFill>
              </a:rPr>
              <a:t>morphemes</a:t>
            </a:r>
            <a:endParaRPr lang="en-US" sz="48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l="18750" t="19792" r="20313" b="19792"/>
          <a:stretch>
            <a:fillRect/>
          </a:stretch>
        </p:blipFill>
        <p:spPr bwMode="auto">
          <a:xfrm>
            <a:off x="1676400" y="304800"/>
            <a:ext cx="6477000" cy="3886200"/>
          </a:xfrm>
          <a:prstGeom prst="rect">
            <a:avLst/>
          </a:prstGeom>
          <a:noFill/>
          <a:ln w="9525">
            <a:noFill/>
            <a:miter lim="800000"/>
            <a:headEnd/>
            <a:tailEnd/>
          </a:ln>
        </p:spPr>
      </p:pic>
      <p:sp>
        <p:nvSpPr>
          <p:cNvPr id="5123" name="Text Box 3"/>
          <p:cNvSpPr txBox="1">
            <a:spLocks noChangeArrowheads="1"/>
          </p:cNvSpPr>
          <p:nvPr/>
        </p:nvSpPr>
        <p:spPr bwMode="auto">
          <a:xfrm>
            <a:off x="1436962" y="4572000"/>
            <a:ext cx="6172200" cy="519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1800" b="1" dirty="0">
                <a:solidFill>
                  <a:srgbClr val="FF0000"/>
                </a:solidFill>
              </a:rPr>
              <a:t>     </a:t>
            </a:r>
            <a:r>
              <a:rPr lang="en-US" sz="1800" b="1" dirty="0" smtClean="0">
                <a:solidFill>
                  <a:srgbClr val="FF0000"/>
                </a:solidFill>
              </a:rPr>
              <a:t> </a:t>
            </a:r>
            <a:r>
              <a:rPr lang="en-US" sz="2800" b="1" dirty="0" err="1" smtClean="0">
                <a:solidFill>
                  <a:srgbClr val="FF0000"/>
                </a:solidFill>
                <a:latin typeface="Technical" pitchFamily="66" charset="0"/>
              </a:rPr>
              <a:t>unamicable</a:t>
            </a:r>
            <a:endParaRPr lang="en-US" sz="2800" b="1" dirty="0">
              <a:solidFill>
                <a:srgbClr val="FF0000"/>
              </a:solidFill>
              <a:latin typeface="Technical" pitchFamily="66" charset="0"/>
            </a:endParaRPr>
          </a:p>
        </p:txBody>
      </p:sp>
      <p:sp>
        <p:nvSpPr>
          <p:cNvPr id="5124" name="Text Box 4"/>
          <p:cNvSpPr txBox="1">
            <a:spLocks noChangeArrowheads="1"/>
          </p:cNvSpPr>
          <p:nvPr/>
        </p:nvSpPr>
        <p:spPr bwMode="auto">
          <a:xfrm>
            <a:off x="1981200" y="5334000"/>
            <a:ext cx="6172200" cy="519113"/>
          </a:xfrm>
          <a:prstGeom prst="rect">
            <a:avLst/>
          </a:prstGeom>
          <a:noFill/>
          <a:ln w="9525">
            <a:noFill/>
            <a:miter lim="800000"/>
            <a:headEnd/>
            <a:tailEnd/>
          </a:ln>
        </p:spPr>
        <p:txBody>
          <a:bodyPr>
            <a:prstTxWarp prst="textNoShape">
              <a:avLst/>
            </a:prstTxWarp>
            <a:spAutoFit/>
          </a:bodyPr>
          <a:lstStyle/>
          <a:p>
            <a:pPr>
              <a:spcBef>
                <a:spcPct val="50000"/>
              </a:spcBef>
            </a:pPr>
            <a:r>
              <a:rPr lang="en-US" sz="1800" dirty="0"/>
              <a:t>          </a:t>
            </a:r>
            <a:r>
              <a:rPr lang="en-US" sz="1800" dirty="0" smtClean="0"/>
              <a:t> </a:t>
            </a:r>
            <a:r>
              <a:rPr lang="en-US" sz="2800" b="1" dirty="0" smtClean="0">
                <a:latin typeface="Technical" pitchFamily="66" charset="0"/>
              </a:rPr>
              <a:t>un-</a:t>
            </a:r>
            <a:r>
              <a:rPr lang="en-US" sz="2800" b="1" dirty="0">
                <a:latin typeface="Technical" pitchFamily="66" charset="0"/>
              </a:rPr>
              <a:t>	        </a:t>
            </a:r>
            <a:r>
              <a:rPr lang="en-US" sz="2800" b="1" dirty="0" smtClean="0">
                <a:latin typeface="Technical" pitchFamily="66" charset="0"/>
              </a:rPr>
              <a:t> </a:t>
            </a:r>
            <a:r>
              <a:rPr lang="en-US" sz="2800" b="1" dirty="0" err="1" smtClean="0">
                <a:latin typeface="Technical" pitchFamily="66" charset="0"/>
              </a:rPr>
              <a:t>amic</a:t>
            </a:r>
            <a:r>
              <a:rPr lang="en-US" sz="2800" b="1" dirty="0" smtClean="0">
                <a:latin typeface="Technical" pitchFamily="66" charset="0"/>
              </a:rPr>
              <a:t>	</a:t>
            </a:r>
            <a:r>
              <a:rPr lang="en-US" sz="2800" b="1" dirty="0">
                <a:latin typeface="Technical" pitchFamily="66" charset="0"/>
              </a:rPr>
              <a:t>         </a:t>
            </a:r>
            <a:r>
              <a:rPr lang="en-US" sz="2800" b="1" dirty="0" smtClean="0">
                <a:latin typeface="Technical" pitchFamily="66" charset="0"/>
              </a:rPr>
              <a:t>-able</a:t>
            </a:r>
            <a:endParaRPr lang="en-US" sz="2800" b="1" dirty="0">
              <a:latin typeface="Technical" pitchFamily="66" charset="0"/>
            </a:endParaRPr>
          </a:p>
        </p:txBody>
      </p:sp>
      <p:sp>
        <p:nvSpPr>
          <p:cNvPr id="5" name="Footer Placeholder 12"/>
          <p:cNvSpPr>
            <a:spLocks noGrp="1"/>
          </p:cNvSpPr>
          <p:nvPr>
            <p:ph type="ftr" sz="quarter" idx="11"/>
          </p:nvPr>
        </p:nvSpPr>
        <p:spPr>
          <a:xfrm>
            <a:off x="3124199" y="6248400"/>
            <a:ext cx="3532167" cy="457200"/>
          </a:xfrm>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additive="base">
                                        <p:cTn id="7" dur="500" fill="hold"/>
                                        <p:tgtEl>
                                          <p:spTgt spid="5123"/>
                                        </p:tgtEl>
                                        <p:attrNameLst>
                                          <p:attrName>ppt_x</p:attrName>
                                        </p:attrNameLst>
                                      </p:cBhvr>
                                      <p:tavLst>
                                        <p:tav tm="0">
                                          <p:val>
                                            <p:strVal val="#ppt_x"/>
                                          </p:val>
                                        </p:tav>
                                        <p:tav tm="100000">
                                          <p:val>
                                            <p:strVal val="#ppt_x"/>
                                          </p:val>
                                        </p:tav>
                                      </p:tavLst>
                                    </p:anim>
                                    <p:anim calcmode="lin" valueType="num">
                                      <p:cBhvr additive="base">
                                        <p:cTn id="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smtClean="0">
                <a:solidFill>
                  <a:srgbClr val="FF0000"/>
                </a:solidFill>
              </a:rPr>
              <a:t>The Word Mapping Strategy</a:t>
            </a:r>
            <a:endParaRPr lang="en-US" sz="5400" b="1" dirty="0">
              <a:solidFill>
                <a:srgbClr val="FF0000"/>
              </a:solidFill>
            </a:endParaRPr>
          </a:p>
        </p:txBody>
      </p:sp>
      <p:sp>
        <p:nvSpPr>
          <p:cNvPr id="5"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4" name="TextBox 3"/>
          <p:cNvSpPr txBox="1"/>
          <p:nvPr/>
        </p:nvSpPr>
        <p:spPr>
          <a:xfrm>
            <a:off x="942014" y="1967902"/>
            <a:ext cx="7248837" cy="3170099"/>
          </a:xfrm>
          <a:prstGeom prst="rect">
            <a:avLst/>
          </a:prstGeom>
          <a:noFill/>
        </p:spPr>
        <p:txBody>
          <a:bodyPr wrap="none" rtlCol="0">
            <a:spAutoFit/>
          </a:bodyPr>
          <a:lstStyle/>
          <a:p>
            <a:pPr algn="ctr"/>
            <a:r>
              <a:rPr lang="en-US" sz="5000" dirty="0" smtClean="0"/>
              <a:t>Is the name of the strategy </a:t>
            </a:r>
          </a:p>
          <a:p>
            <a:pPr algn="ctr"/>
            <a:r>
              <a:rPr lang="en-US" sz="5000" dirty="0" smtClean="0"/>
              <a:t>that will help students</a:t>
            </a:r>
          </a:p>
          <a:p>
            <a:pPr algn="ctr"/>
            <a:r>
              <a:rPr lang="en-US" sz="5000" dirty="0" smtClean="0"/>
              <a:t>learn all about </a:t>
            </a:r>
          </a:p>
          <a:p>
            <a:pPr algn="ctr"/>
            <a:r>
              <a:rPr lang="en-US" sz="5000" dirty="0" smtClean="0"/>
              <a:t>prefixes, suffixes and roots.</a:t>
            </a:r>
            <a:endParaRPr lang="en-US" sz="50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r>
              <a:rPr lang="en-US" sz="5400" dirty="0" smtClean="0"/>
              <a:t>Let’s start with </a:t>
            </a:r>
            <a:r>
              <a:rPr lang="en-US" sz="5400" b="1" dirty="0" smtClean="0">
                <a:solidFill>
                  <a:srgbClr val="FF3300"/>
                </a:solidFill>
              </a:rPr>
              <a:t>Prefixes</a:t>
            </a:r>
            <a:endParaRPr lang="en-US" sz="5400" dirty="0">
              <a:solidFill>
                <a:srgbClr val="FF3300"/>
              </a:solidFill>
            </a:endParaRPr>
          </a:p>
        </p:txBody>
      </p:sp>
      <p:sp>
        <p:nvSpPr>
          <p:cNvPr id="51203" name="Rectangle 3"/>
          <p:cNvSpPr>
            <a:spLocks noGrp="1" noChangeArrowheads="1"/>
          </p:cNvSpPr>
          <p:nvPr>
            <p:ph idx="1"/>
          </p:nvPr>
        </p:nvSpPr>
        <p:spPr>
          <a:xfrm>
            <a:off x="671191" y="2337225"/>
            <a:ext cx="7772400" cy="4114800"/>
          </a:xfrm>
        </p:spPr>
        <p:txBody>
          <a:bodyPr>
            <a:normAutofit/>
          </a:bodyPr>
          <a:lstStyle/>
          <a:p>
            <a:pPr algn="ctr" eaLnBrk="1" hangingPunct="1">
              <a:buFontTx/>
              <a:buNone/>
            </a:pPr>
            <a:r>
              <a:rPr lang="en-US" sz="4800" b="1" dirty="0" smtClean="0">
                <a:solidFill>
                  <a:srgbClr val="FF0000"/>
                </a:solidFill>
              </a:rPr>
              <a:t>Prefixes</a:t>
            </a:r>
            <a:r>
              <a:rPr lang="en-US" sz="4800" dirty="0" smtClean="0"/>
              <a:t> are placed </a:t>
            </a:r>
            <a:r>
              <a:rPr lang="en-US" sz="4800" dirty="0"/>
              <a:t>at the</a:t>
            </a:r>
            <a:r>
              <a:rPr lang="en-US" sz="4800" dirty="0" smtClean="0"/>
              <a:t> </a:t>
            </a:r>
          </a:p>
          <a:p>
            <a:pPr algn="ctr" eaLnBrk="1" hangingPunct="1">
              <a:buFontTx/>
              <a:buNone/>
            </a:pPr>
            <a:r>
              <a:rPr lang="en-US" sz="4800" b="1" dirty="0" smtClean="0">
                <a:solidFill>
                  <a:srgbClr val="FF0000"/>
                </a:solidFill>
              </a:rPr>
              <a:t>beginning </a:t>
            </a:r>
            <a:r>
              <a:rPr lang="en-US" sz="4800" dirty="0"/>
              <a:t>of a </a:t>
            </a:r>
            <a:r>
              <a:rPr lang="en-US" sz="4800" dirty="0" smtClean="0"/>
              <a:t>word</a:t>
            </a:r>
            <a:r>
              <a:rPr lang="en-US" sz="4800" dirty="0"/>
              <a:t>.</a:t>
            </a:r>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5" name="TextBox 4"/>
          <p:cNvSpPr txBox="1"/>
          <p:nvPr/>
        </p:nvSpPr>
        <p:spPr>
          <a:xfrm>
            <a:off x="0" y="4658001"/>
            <a:ext cx="9144000" cy="1200329"/>
          </a:xfrm>
          <a:prstGeom prst="rect">
            <a:avLst/>
          </a:prstGeom>
          <a:noFill/>
        </p:spPr>
        <p:txBody>
          <a:bodyPr wrap="square" rtlCol="0">
            <a:spAutoFit/>
          </a:bodyPr>
          <a:lstStyle/>
          <a:p>
            <a:pPr algn="ctr"/>
            <a:r>
              <a:rPr lang="en-US" sz="3600" b="1" dirty="0" smtClean="0"/>
              <a:t>Prefixes </a:t>
            </a:r>
            <a:r>
              <a:rPr lang="en-US" sz="3600" b="1" dirty="0" smtClean="0">
                <a:solidFill>
                  <a:srgbClr val="FF0000"/>
                </a:solidFill>
              </a:rPr>
              <a:t>change </a:t>
            </a:r>
            <a:r>
              <a:rPr lang="en-US" sz="3600" b="1" dirty="0" smtClean="0"/>
              <a:t>the meaning of the word.</a:t>
            </a:r>
            <a:endParaRPr lang="en-US" sz="3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1143000"/>
          </a:xfrm>
        </p:spPr>
        <p:txBody>
          <a:bodyPr>
            <a:noAutofit/>
          </a:bodyPr>
          <a:lstStyle/>
          <a:p>
            <a:r>
              <a:rPr lang="en-US" sz="3200" dirty="0" smtClean="0"/>
              <a:t>Some common prefixes are</a:t>
            </a:r>
            <a:br>
              <a:rPr lang="en-US" sz="3200" dirty="0" smtClean="0"/>
            </a:br>
            <a:r>
              <a:rPr lang="en-US" sz="3200" dirty="0" smtClean="0"/>
              <a:t>“-re”, “-dis”, and “-un”</a:t>
            </a:r>
            <a:br>
              <a:rPr lang="en-US" sz="3200" dirty="0" smtClean="0"/>
            </a:br>
            <a:r>
              <a:rPr lang="en-US" sz="1400" dirty="0" smtClean="0"/>
              <a:t/>
            </a:r>
            <a:br>
              <a:rPr lang="en-US" sz="1400" dirty="0" smtClean="0"/>
            </a:br>
            <a:r>
              <a:rPr lang="en-US" sz="3200" dirty="0" smtClean="0"/>
              <a:t>Each has a meaning</a:t>
            </a:r>
            <a:endParaRPr lang="en-US" sz="3200" dirty="0"/>
          </a:p>
        </p:txBody>
      </p:sp>
      <p:pic>
        <p:nvPicPr>
          <p:cNvPr id="4" name="Content Placeholder 3" descr="Prefix poster.jpg"/>
          <p:cNvPicPr>
            <a:picLocks noGrp="1" noChangeAspect="1"/>
          </p:cNvPicPr>
          <p:nvPr>
            <p:ph idx="1"/>
          </p:nvPr>
        </p:nvPicPr>
        <p:blipFill>
          <a:blip r:embed="rId3"/>
          <a:srcRect l="-18187" r="-18187"/>
          <a:stretch>
            <a:fillRect/>
          </a:stretch>
        </p:blipFill>
        <p:spPr>
          <a:xfrm>
            <a:off x="302055" y="2007220"/>
            <a:ext cx="8571974" cy="4714255"/>
          </a:xfrm>
        </p:spPr>
      </p:pic>
      <p:sp>
        <p:nvSpPr>
          <p:cNvPr id="7"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11268"/>
            <a:ext cx="8229600" cy="2965126"/>
          </a:xfrm>
        </p:spPr>
        <p:txBody>
          <a:bodyPr>
            <a:normAutofit/>
          </a:bodyPr>
          <a:lstStyle/>
          <a:p>
            <a:pPr algn="ctr">
              <a:buNone/>
            </a:pPr>
            <a:r>
              <a:rPr lang="en-US" sz="5700" b="1" dirty="0" smtClean="0"/>
              <a:t>How many prefixes can you think of in one minute?</a:t>
            </a:r>
            <a:endParaRPr lang="en-US" sz="5700" b="1" dirty="0"/>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
        <p:nvSpPr>
          <p:cNvPr id="4" name="Rectangle 3"/>
          <p:cNvSpPr/>
          <p:nvPr/>
        </p:nvSpPr>
        <p:spPr>
          <a:xfrm>
            <a:off x="238132" y="199701"/>
            <a:ext cx="8799559" cy="1107996"/>
          </a:xfrm>
          <a:prstGeom prst="rect">
            <a:avLst/>
          </a:prstGeom>
          <a:noFill/>
        </p:spPr>
        <p:txBody>
          <a:bodyPr wrap="square" lIns="91440" tIns="45720" rIns="91440" bIns="45720">
            <a:spAutoFit/>
          </a:bodyPr>
          <a:lstStyle/>
          <a:p>
            <a:pPr algn="ctr"/>
            <a:r>
              <a:rPr 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rPr>
              <a:t>Challenge Question:</a:t>
            </a:r>
            <a:endParaRPr lang="en-US"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1827133" y="928903"/>
            <a:ext cx="9144000" cy="1066800"/>
          </a:xfrm>
        </p:spPr>
        <p:txBody>
          <a:bodyPr>
            <a:normAutofit/>
          </a:bodyPr>
          <a:lstStyle/>
          <a:p>
            <a:pPr algn="ctr"/>
            <a:r>
              <a:rPr lang="en-US" sz="2800" b="1" dirty="0" smtClean="0">
                <a:cs typeface="ＭＳ Ｐゴシック" pitchFamily="26" charset="-128"/>
              </a:rPr>
              <a:t>The Word Mapping Strategy</a:t>
            </a:r>
            <a:endParaRPr lang="en-US" b="1" dirty="0" smtClean="0">
              <a:cs typeface="ＭＳ Ｐゴシック" pitchFamily="26" charset="-128"/>
            </a:endParaRPr>
          </a:p>
        </p:txBody>
      </p:sp>
      <p:sp>
        <p:nvSpPr>
          <p:cNvPr id="2" name="Footer Placeholder 1"/>
          <p:cNvSpPr>
            <a:spLocks noGrp="1"/>
          </p:cNvSpPr>
          <p:nvPr>
            <p:ph type="ftr" sz="quarter" idx="11"/>
          </p:nvPr>
        </p:nvSpPr>
        <p:spPr/>
        <p:txBody>
          <a:bodyPr/>
          <a:lstStyle/>
          <a:p>
            <a:r>
              <a:rPr lang="en-US" smtClean="0"/>
              <a:t>(c)KUCRL 2014::leitzell::graner</a:t>
            </a:r>
            <a:endParaRPr lang="en-US" dirty="0"/>
          </a:p>
        </p:txBody>
      </p:sp>
      <p:pic>
        <p:nvPicPr>
          <p:cNvPr id="16388" name="Picture 8" descr="crl-logo.png"/>
          <p:cNvPicPr>
            <a:picLocks noChangeAspect="1"/>
          </p:cNvPicPr>
          <p:nvPr/>
        </p:nvPicPr>
        <p:blipFill>
          <a:blip r:embed="rId3"/>
          <a:srcRect/>
          <a:stretch>
            <a:fillRect/>
          </a:stretch>
        </p:blipFill>
        <p:spPr bwMode="auto">
          <a:xfrm>
            <a:off x="126196" y="6247581"/>
            <a:ext cx="2625640" cy="610419"/>
          </a:xfrm>
          <a:prstGeom prst="rect">
            <a:avLst/>
          </a:prstGeom>
          <a:noFill/>
          <a:ln w="9525">
            <a:noFill/>
            <a:miter lim="800000"/>
            <a:headEnd/>
            <a:tailEnd/>
          </a:ln>
        </p:spPr>
      </p:pic>
      <p:pic>
        <p:nvPicPr>
          <p:cNvPr id="5" name="Picture 4" descr="vocabulary.gif"/>
          <p:cNvPicPr>
            <a:picLocks noChangeAspect="1"/>
          </p:cNvPicPr>
          <p:nvPr/>
        </p:nvPicPr>
        <p:blipFill>
          <a:blip r:embed="rId4"/>
          <a:stretch>
            <a:fillRect/>
          </a:stretch>
        </p:blipFill>
        <p:spPr>
          <a:xfrm>
            <a:off x="3339607" y="1628817"/>
            <a:ext cx="5360386" cy="3553912"/>
          </a:xfrm>
          <a:prstGeom prst="rect">
            <a:avLst/>
          </a:prstGeom>
        </p:spPr>
      </p:pic>
      <p:sp>
        <p:nvSpPr>
          <p:cNvPr id="3" name="TextBox 2"/>
          <p:cNvSpPr txBox="1"/>
          <p:nvPr/>
        </p:nvSpPr>
        <p:spPr>
          <a:xfrm>
            <a:off x="3796086" y="5234905"/>
            <a:ext cx="4903907" cy="861774"/>
          </a:xfrm>
          <a:prstGeom prst="rect">
            <a:avLst/>
          </a:prstGeom>
          <a:noFill/>
        </p:spPr>
        <p:txBody>
          <a:bodyPr wrap="none" rtlCol="0">
            <a:spAutoFit/>
          </a:bodyPr>
          <a:lstStyle/>
          <a:p>
            <a:pPr algn="ctr"/>
            <a:r>
              <a:rPr lang="en-US" sz="1400" dirty="0" smtClean="0"/>
              <a:t>Presented by </a:t>
            </a:r>
          </a:p>
          <a:p>
            <a:pPr algn="ctr"/>
            <a:r>
              <a:rPr lang="en-US" dirty="0" smtClean="0"/>
              <a:t>Patricia Sampson Graner, Ph.D.</a:t>
            </a:r>
          </a:p>
          <a:p>
            <a:pPr algn="ctr"/>
            <a:r>
              <a:rPr lang="en-US" dirty="0" smtClean="0"/>
              <a:t>Delaware SPDG Work Session, Sept. 18 &amp; 19, 2014</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aution.jpg"/>
          <p:cNvPicPr>
            <a:picLocks noGrp="1" noChangeAspect="1"/>
          </p:cNvPicPr>
          <p:nvPr>
            <p:ph idx="1"/>
          </p:nvPr>
        </p:nvPicPr>
        <p:blipFill>
          <a:blip r:embed="rId3"/>
          <a:srcRect l="-14368" r="-14368"/>
          <a:stretch>
            <a:fillRect/>
          </a:stretch>
        </p:blipFill>
        <p:spPr>
          <a:xfrm>
            <a:off x="1247360" y="0"/>
            <a:ext cx="6702363" cy="3686041"/>
          </a:xfrm>
        </p:spPr>
      </p:pic>
      <p:sp>
        <p:nvSpPr>
          <p:cNvPr id="2" name="Footer Placeholder 1"/>
          <p:cNvSpPr>
            <a:spLocks noGrp="1"/>
          </p:cNvSpPr>
          <p:nvPr>
            <p:ph type="ftr" sz="quarter" idx="11"/>
          </p:nvPr>
        </p:nvSpPr>
        <p:spPr>
          <a:xfrm>
            <a:off x="3124199" y="6412077"/>
            <a:ext cx="3895035" cy="457200"/>
          </a:xfrm>
        </p:spPr>
        <p:txBody>
          <a:bodyPr/>
          <a:lstStyle/>
          <a:p>
            <a:r>
              <a:rPr lang="en-US" smtClean="0"/>
              <a:t>(c)KUCRL 2014::leitzell::graner</a:t>
            </a:r>
            <a:endParaRPr lang="en-US" dirty="0"/>
          </a:p>
        </p:txBody>
      </p:sp>
      <p:sp>
        <p:nvSpPr>
          <p:cNvPr id="5" name="TextBox 4"/>
          <p:cNvSpPr txBox="1"/>
          <p:nvPr/>
        </p:nvSpPr>
        <p:spPr>
          <a:xfrm>
            <a:off x="2267927" y="1740604"/>
            <a:ext cx="4655384" cy="1569660"/>
          </a:xfrm>
          <a:prstGeom prst="rect">
            <a:avLst/>
          </a:prstGeom>
          <a:noFill/>
        </p:spPr>
        <p:txBody>
          <a:bodyPr wrap="square" rtlCol="0">
            <a:spAutoFit/>
          </a:bodyPr>
          <a:lstStyle/>
          <a:p>
            <a:pPr algn="ctr"/>
            <a:r>
              <a:rPr lang="en-US" sz="4800" dirty="0" smtClean="0"/>
              <a:t>Watch for </a:t>
            </a:r>
            <a:r>
              <a:rPr lang="en-US" sz="4800" b="1" dirty="0" smtClean="0">
                <a:solidFill>
                  <a:srgbClr val="FF0000"/>
                </a:solidFill>
              </a:rPr>
              <a:t>Tricksters</a:t>
            </a:r>
            <a:r>
              <a:rPr lang="en-US" sz="4800" dirty="0" smtClean="0"/>
              <a:t>!</a:t>
            </a:r>
            <a:endParaRPr lang="en-US" sz="4800" dirty="0"/>
          </a:p>
        </p:txBody>
      </p:sp>
      <p:sp>
        <p:nvSpPr>
          <p:cNvPr id="6" name="TextBox 5"/>
          <p:cNvSpPr txBox="1"/>
          <p:nvPr/>
        </p:nvSpPr>
        <p:spPr>
          <a:xfrm>
            <a:off x="340188" y="4208437"/>
            <a:ext cx="8379993" cy="1569660"/>
          </a:xfrm>
          <a:prstGeom prst="rect">
            <a:avLst/>
          </a:prstGeom>
          <a:noFill/>
        </p:spPr>
        <p:txBody>
          <a:bodyPr wrap="square" rtlCol="0">
            <a:spAutoFit/>
          </a:bodyPr>
          <a:lstStyle/>
          <a:p>
            <a:pPr algn="ctr"/>
            <a:r>
              <a:rPr lang="en-US" sz="3200" b="1" dirty="0" smtClean="0">
                <a:solidFill>
                  <a:srgbClr val="FF0000"/>
                </a:solidFill>
              </a:rPr>
              <a:t>Tricksters </a:t>
            </a:r>
          </a:p>
          <a:p>
            <a:pPr algn="ctr"/>
            <a:r>
              <a:rPr lang="en-US" sz="3200" dirty="0"/>
              <a:t>W</a:t>
            </a:r>
            <a:r>
              <a:rPr lang="en-US" sz="3200" dirty="0" smtClean="0"/>
              <a:t>ords that </a:t>
            </a:r>
            <a:r>
              <a:rPr lang="en-US" sz="3200" dirty="0" smtClean="0">
                <a:solidFill>
                  <a:srgbClr val="FF0000"/>
                </a:solidFill>
              </a:rPr>
              <a:t>start</a:t>
            </a:r>
            <a:r>
              <a:rPr lang="en-US" sz="3200" dirty="0" smtClean="0"/>
              <a:t> with the same letters as </a:t>
            </a:r>
            <a:r>
              <a:rPr lang="en-US" sz="3200" b="1" dirty="0" smtClean="0">
                <a:solidFill>
                  <a:srgbClr val="FF0000"/>
                </a:solidFill>
              </a:rPr>
              <a:t>prefixes </a:t>
            </a:r>
            <a:r>
              <a:rPr lang="en-US" sz="3200" dirty="0" smtClean="0"/>
              <a:t>but don’t really have </a:t>
            </a:r>
            <a:r>
              <a:rPr lang="en-US" sz="3200" b="1" dirty="0" smtClean="0">
                <a:solidFill>
                  <a:srgbClr val="FF0000"/>
                </a:solidFill>
              </a:rPr>
              <a:t>prefixes</a:t>
            </a:r>
            <a:r>
              <a:rPr lang="en-US" sz="3200" dirty="0" smtClean="0"/>
              <a:t>.</a:t>
            </a: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4618" y="1955014"/>
            <a:ext cx="2985312" cy="1569660"/>
          </a:xfrm>
          <a:prstGeom prst="rect">
            <a:avLst/>
          </a:prstGeom>
          <a:noFill/>
        </p:spPr>
        <p:txBody>
          <a:bodyPr wrap="none" lIns="91440" tIns="45720" rIns="91440" bIns="45720">
            <a:spAutoFit/>
          </a:bodyPr>
          <a:lstStyle/>
          <a:p>
            <a:pPr algn="ctr"/>
            <a:r>
              <a:rPr lang="en-US" sz="9600" b="1" cap="none" spc="0" dirty="0" smtClean="0">
                <a:ln w="31550" cmpd="sng">
                  <a:solidFill>
                    <a:srgbClr val="0000FF"/>
                  </a:solidFill>
                  <a:prstDash val="solid"/>
                </a:ln>
                <a:solidFill>
                  <a:schemeClr val="tx2"/>
                </a:solidFill>
                <a:effectLst>
                  <a:outerShdw blurRad="41275" dist="12700" dir="12000000" algn="tl" rotWithShape="0">
                    <a:schemeClr val="tx2">
                      <a:lumMod val="75000"/>
                      <a:alpha val="40000"/>
                    </a:schemeClr>
                  </a:outerShdw>
                </a:effectLst>
              </a:rPr>
              <a:t>READ</a:t>
            </a:r>
            <a:endParaRPr lang="en-US" sz="9600" b="1" cap="none" spc="0" dirty="0">
              <a:ln w="31550" cmpd="sng">
                <a:solidFill>
                  <a:srgbClr val="0000FF"/>
                </a:solidFill>
                <a:prstDash val="solid"/>
              </a:ln>
              <a:solidFill>
                <a:schemeClr val="tx2"/>
              </a:solidFill>
              <a:effectLst>
                <a:outerShdw blurRad="41275" dist="12700" dir="12000000" algn="tl" rotWithShape="0">
                  <a:schemeClr val="tx2">
                    <a:lumMod val="75000"/>
                    <a:alpha val="40000"/>
                  </a:schemeClr>
                </a:outerShdw>
              </a:effectLst>
            </a:endParaRPr>
          </a:p>
        </p:txBody>
      </p:sp>
      <p:sp>
        <p:nvSpPr>
          <p:cNvPr id="5" name="TextBox 4"/>
          <p:cNvSpPr txBox="1"/>
          <p:nvPr/>
        </p:nvSpPr>
        <p:spPr>
          <a:xfrm>
            <a:off x="680151" y="323057"/>
            <a:ext cx="8620724" cy="1015663"/>
          </a:xfrm>
          <a:prstGeom prst="rect">
            <a:avLst/>
          </a:prstGeom>
          <a:noFill/>
        </p:spPr>
        <p:txBody>
          <a:bodyPr wrap="square" rtlCol="0">
            <a:spAutoFit/>
          </a:bodyPr>
          <a:lstStyle/>
          <a:p>
            <a:r>
              <a:rPr lang="en-US" sz="5900" dirty="0" smtClean="0"/>
              <a:t>Check out this word …</a:t>
            </a:r>
            <a:endParaRPr lang="en-US" sz="5900" dirty="0"/>
          </a:p>
        </p:txBody>
      </p:sp>
      <p:sp>
        <p:nvSpPr>
          <p:cNvPr id="6" name="TextBox 5"/>
          <p:cNvSpPr txBox="1"/>
          <p:nvPr/>
        </p:nvSpPr>
        <p:spPr>
          <a:xfrm>
            <a:off x="351302" y="4085947"/>
            <a:ext cx="8729473" cy="523220"/>
          </a:xfrm>
          <a:prstGeom prst="rect">
            <a:avLst/>
          </a:prstGeom>
          <a:noFill/>
        </p:spPr>
        <p:txBody>
          <a:bodyPr wrap="none" rtlCol="0">
            <a:spAutoFit/>
          </a:bodyPr>
          <a:lstStyle/>
          <a:p>
            <a:r>
              <a:rPr lang="en-US" sz="2800" dirty="0" smtClean="0"/>
              <a:t>It looks like it has the prefix “re” ………but does it?</a:t>
            </a:r>
            <a:endParaRPr lang="en-US" sz="2800" dirty="0"/>
          </a:p>
        </p:txBody>
      </p:sp>
      <p:sp>
        <p:nvSpPr>
          <p:cNvPr id="7"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53250" name="Rectangle 2"/>
          <p:cNvSpPr>
            <a:spLocks noGrp="1" noChangeArrowheads="1"/>
          </p:cNvSpPr>
          <p:nvPr>
            <p:ph type="title" idx="4294967295"/>
          </p:nvPr>
        </p:nvSpPr>
        <p:spPr>
          <a:xfrm>
            <a:off x="0" y="143064"/>
            <a:ext cx="9144000" cy="1143000"/>
          </a:xfrm>
        </p:spPr>
        <p:txBody>
          <a:bodyPr>
            <a:normAutofit/>
          </a:bodyPr>
          <a:lstStyle/>
          <a:p>
            <a:r>
              <a:rPr lang="en-US" b="1" dirty="0" smtClean="0">
                <a:solidFill>
                  <a:srgbClr val="FF0000"/>
                </a:solidFill>
              </a:rPr>
              <a:t>Compound Prefix</a:t>
            </a:r>
            <a:endParaRPr lang="en-US" b="1" dirty="0"/>
          </a:p>
        </p:txBody>
      </p:sp>
      <p:sp>
        <p:nvSpPr>
          <p:cNvPr id="5" name="TextBox 4"/>
          <p:cNvSpPr txBox="1"/>
          <p:nvPr/>
        </p:nvSpPr>
        <p:spPr>
          <a:xfrm>
            <a:off x="476265" y="1762353"/>
            <a:ext cx="8334634" cy="4524315"/>
          </a:xfrm>
          <a:prstGeom prst="rect">
            <a:avLst/>
          </a:prstGeom>
          <a:noFill/>
        </p:spPr>
        <p:txBody>
          <a:bodyPr wrap="square" rtlCol="0">
            <a:spAutoFit/>
          </a:bodyPr>
          <a:lstStyle/>
          <a:p>
            <a:pPr algn="ctr"/>
            <a:r>
              <a:rPr lang="en-US" sz="3200" b="1" dirty="0"/>
              <a:t>words containing  two or more prefixes.</a:t>
            </a:r>
            <a:r>
              <a:rPr lang="en-US" sz="3200" dirty="0"/>
              <a:t/>
            </a:r>
            <a:br>
              <a:rPr lang="en-US" sz="3200" dirty="0"/>
            </a:br>
            <a:endParaRPr lang="en-US" sz="3200" dirty="0" smtClean="0"/>
          </a:p>
          <a:p>
            <a:pPr algn="ctr"/>
            <a:endParaRPr lang="en-US" sz="3200" dirty="0"/>
          </a:p>
          <a:p>
            <a:pPr algn="ctr"/>
            <a:r>
              <a:rPr lang="en-US" sz="3200" dirty="0" smtClean="0"/>
              <a:t>These words have compound prefixes:</a:t>
            </a:r>
          </a:p>
          <a:p>
            <a:pPr algn="ctr"/>
            <a:endParaRPr lang="en-US" sz="3200" dirty="0" smtClean="0"/>
          </a:p>
          <a:p>
            <a:pPr algn="ctr"/>
            <a:r>
              <a:rPr lang="en-US" sz="3200" dirty="0" err="1" smtClean="0"/>
              <a:t>un</a:t>
            </a:r>
            <a:r>
              <a:rPr lang="en-US" sz="3200" dirty="0" err="1" smtClean="0">
                <a:latin typeface="Wingdings"/>
                <a:ea typeface="Wingdings"/>
                <a:cs typeface="Wingdings"/>
              </a:rPr>
              <a:t></a:t>
            </a:r>
            <a:r>
              <a:rPr lang="en-US" sz="3200" dirty="0" err="1" smtClean="0"/>
              <a:t>re</a:t>
            </a:r>
            <a:r>
              <a:rPr lang="en-US" sz="3200" dirty="0" err="1" smtClean="0">
                <a:latin typeface="Wingdings"/>
                <a:ea typeface="Wingdings"/>
                <a:cs typeface="Wingdings"/>
              </a:rPr>
              <a:t></a:t>
            </a:r>
            <a:r>
              <a:rPr lang="en-US" sz="3200" dirty="0" err="1" smtClean="0"/>
              <a:t>fillable</a:t>
            </a:r>
            <a:endParaRPr lang="en-US" sz="3200" dirty="0" smtClean="0"/>
          </a:p>
          <a:p>
            <a:pPr algn="ctr"/>
            <a:endParaRPr lang="en-US" sz="3200" dirty="0" smtClean="0"/>
          </a:p>
          <a:p>
            <a:pPr algn="ctr"/>
            <a:r>
              <a:rPr lang="en-US" sz="3200" dirty="0" err="1" smtClean="0"/>
              <a:t>un</a:t>
            </a:r>
            <a:r>
              <a:rPr lang="en-US" sz="3200" dirty="0" err="1" smtClean="0">
                <a:latin typeface="Wingdings"/>
                <a:ea typeface="Wingdings"/>
                <a:cs typeface="Wingdings"/>
              </a:rPr>
              <a:t></a:t>
            </a:r>
            <a:r>
              <a:rPr lang="en-US" sz="3200" dirty="0" err="1" smtClean="0"/>
              <a:t>im</a:t>
            </a:r>
            <a:r>
              <a:rPr lang="en-US" sz="3200" dirty="0" err="1" smtClean="0">
                <a:latin typeface="Wingdings"/>
                <a:ea typeface="Wingdings"/>
                <a:cs typeface="Wingdings"/>
              </a:rPr>
              <a:t></a:t>
            </a:r>
            <a:r>
              <a:rPr lang="en-US" sz="3200" dirty="0" err="1" smtClean="0"/>
              <a:t>pressed</a:t>
            </a:r>
            <a:endParaRPr lang="en-US" sz="3200" dirty="0" smtClean="0"/>
          </a:p>
          <a:p>
            <a:pPr algn="ctr"/>
            <a:endParaRPr lang="en-US" sz="32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2829" y="1575399"/>
            <a:ext cx="8484628" cy="4478149"/>
          </a:xfrm>
          <a:prstGeom prst="rect">
            <a:avLst/>
          </a:prstGeom>
          <a:noFill/>
        </p:spPr>
        <p:txBody>
          <a:bodyPr wrap="square" lIns="91440" tIns="45720" rIns="91440" bIns="45720">
            <a:spAutoFit/>
          </a:bodyPr>
          <a:lstStyle/>
          <a:p>
            <a:pPr algn="ctr"/>
            <a:r>
              <a:rPr lang="en-US" sz="5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rPr>
              <a:t>Turn to your </a:t>
            </a:r>
          </a:p>
          <a:p>
            <a:pPr algn="ctr"/>
            <a:r>
              <a:rPr lang="en-US" sz="5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rPr>
              <a:t>neighbor</a:t>
            </a:r>
          </a:p>
          <a:p>
            <a:pPr algn="ctr"/>
            <a:r>
              <a:rPr lang="en-US" sz="5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rPr>
              <a:t>and note some </a:t>
            </a:r>
          </a:p>
          <a:p>
            <a:pPr algn="ctr"/>
            <a:r>
              <a:rPr lang="en-US" sz="5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rPr>
              <a:t>words with </a:t>
            </a:r>
          </a:p>
          <a:p>
            <a:pPr algn="ctr"/>
            <a:r>
              <a:rPr lang="en-US" sz="56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rPr>
              <a:t>compound prefixes.</a:t>
            </a:r>
            <a:endParaRPr lang="en-US" sz="5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endParaRPr>
          </a:p>
        </p:txBody>
      </p:sp>
      <p:sp>
        <p:nvSpPr>
          <p:cNvPr id="3"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4" name="TextBox 3"/>
          <p:cNvSpPr txBox="1"/>
          <p:nvPr/>
        </p:nvSpPr>
        <p:spPr>
          <a:xfrm>
            <a:off x="2233909" y="337809"/>
            <a:ext cx="3923513" cy="1015663"/>
          </a:xfrm>
          <a:prstGeom prst="rect">
            <a:avLst/>
          </a:prstGeom>
          <a:noFill/>
        </p:spPr>
        <p:txBody>
          <a:bodyPr wrap="square" rtlCol="0">
            <a:spAutoFit/>
          </a:bodyPr>
          <a:lstStyle/>
          <a:p>
            <a:pPr algn="ctr"/>
            <a:r>
              <a:rPr lang="en-US" sz="6000" b="1" dirty="0" smtClean="0">
                <a:solidFill>
                  <a:schemeClr val="tx2"/>
                </a:solidFill>
              </a:rPr>
              <a:t>Activity</a:t>
            </a:r>
            <a:endParaRPr lang="en-US" sz="6000" b="1"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ash_course.jpg"/>
          <p:cNvPicPr>
            <a:picLocks noGrp="1" noChangeAspect="1"/>
          </p:cNvPicPr>
          <p:nvPr>
            <p:ph idx="1"/>
          </p:nvPr>
        </p:nvPicPr>
        <p:blipFill>
          <a:blip r:embed="rId2"/>
          <a:srcRect t="-1663" b="-1663"/>
          <a:stretch>
            <a:fillRect/>
          </a:stretch>
        </p:blipFill>
        <p:spPr>
          <a:xfrm>
            <a:off x="-3679091" y="-194207"/>
            <a:ext cx="12823091" cy="7242367"/>
          </a:xfrm>
        </p:spPr>
      </p:pic>
      <p:sp>
        <p:nvSpPr>
          <p:cNvPr id="2" name="Footer Placeholder 1"/>
          <p:cNvSpPr>
            <a:spLocks noGrp="1"/>
          </p:cNvSpPr>
          <p:nvPr>
            <p:ph type="ftr" sz="quarter" idx="11"/>
          </p:nvPr>
        </p:nvSpPr>
        <p:spPr/>
        <p:txBody>
          <a:bodyPr/>
          <a:lstStyle/>
          <a:p>
            <a:r>
              <a:rPr lang="en-US" smtClean="0"/>
              <a:t>(c)KUCRL 2014::leitzell::graner</a:t>
            </a:r>
            <a:endParaRPr lang="en-US"/>
          </a:p>
        </p:txBody>
      </p:sp>
      <p:sp>
        <p:nvSpPr>
          <p:cNvPr id="5" name="TextBox 4"/>
          <p:cNvSpPr txBox="1"/>
          <p:nvPr/>
        </p:nvSpPr>
        <p:spPr>
          <a:xfrm>
            <a:off x="2916590" y="1703281"/>
            <a:ext cx="6032421" cy="800219"/>
          </a:xfrm>
          <a:prstGeom prst="rect">
            <a:avLst/>
          </a:prstGeom>
          <a:noFill/>
        </p:spPr>
        <p:txBody>
          <a:bodyPr wrap="none" rtlCol="0">
            <a:spAutoFit/>
          </a:bodyPr>
          <a:lstStyle/>
          <a:p>
            <a:r>
              <a:rPr lang="en-US" sz="4600" dirty="0" smtClean="0">
                <a:solidFill>
                  <a:schemeClr val="bg1"/>
                </a:solidFill>
                <a:latin typeface="Arial Black"/>
                <a:cs typeface="Arial Black"/>
              </a:rPr>
              <a:t>Let’s take a Suffix</a:t>
            </a:r>
            <a:endParaRPr lang="en-US" sz="4600" dirty="0">
              <a:solidFill>
                <a:schemeClr val="bg1"/>
              </a:solidFill>
              <a:latin typeface="Arial Black"/>
              <a:cs typeface="Arial Black"/>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sz="6600" b="1" dirty="0" smtClean="0">
                <a:solidFill>
                  <a:srgbClr val="FF3300"/>
                </a:solidFill>
              </a:rPr>
              <a:t>Suffixes</a:t>
            </a:r>
            <a:endParaRPr lang="en-US" sz="6600" dirty="0">
              <a:solidFill>
                <a:srgbClr val="FF3300"/>
              </a:solidFill>
            </a:endParaRPr>
          </a:p>
        </p:txBody>
      </p:sp>
      <p:sp>
        <p:nvSpPr>
          <p:cNvPr id="51203" name="Rectangle 3"/>
          <p:cNvSpPr>
            <a:spLocks noGrp="1" noChangeArrowheads="1"/>
          </p:cNvSpPr>
          <p:nvPr>
            <p:ph idx="1"/>
          </p:nvPr>
        </p:nvSpPr>
        <p:spPr>
          <a:xfrm>
            <a:off x="671191" y="2337225"/>
            <a:ext cx="7772400" cy="4114800"/>
          </a:xfrm>
        </p:spPr>
        <p:txBody>
          <a:bodyPr>
            <a:normAutofit/>
          </a:bodyPr>
          <a:lstStyle/>
          <a:p>
            <a:pPr algn="ctr" eaLnBrk="1" hangingPunct="1">
              <a:buFontTx/>
              <a:buNone/>
            </a:pPr>
            <a:r>
              <a:rPr lang="en-US" sz="4800" dirty="0" smtClean="0"/>
              <a:t>Are </a:t>
            </a:r>
            <a:r>
              <a:rPr lang="en-US" sz="4800" u="sng" dirty="0" smtClean="0"/>
              <a:t>morphemes</a:t>
            </a:r>
            <a:r>
              <a:rPr lang="en-US" sz="4800" dirty="0" smtClean="0"/>
              <a:t> that are at the </a:t>
            </a:r>
          </a:p>
          <a:p>
            <a:pPr algn="ctr" eaLnBrk="1" hangingPunct="1">
              <a:buFontTx/>
              <a:buNone/>
            </a:pPr>
            <a:r>
              <a:rPr lang="en-US" sz="4800" b="1" dirty="0">
                <a:solidFill>
                  <a:srgbClr val="FF0000"/>
                </a:solidFill>
              </a:rPr>
              <a:t>e</a:t>
            </a:r>
            <a:r>
              <a:rPr lang="en-US" sz="4800" b="1" dirty="0" smtClean="0">
                <a:solidFill>
                  <a:srgbClr val="FF0000"/>
                </a:solidFill>
              </a:rPr>
              <a:t>nd </a:t>
            </a:r>
            <a:r>
              <a:rPr lang="en-US" sz="4800" dirty="0" smtClean="0"/>
              <a:t>of </a:t>
            </a:r>
            <a:r>
              <a:rPr lang="en-US" sz="4800" dirty="0"/>
              <a:t>a </a:t>
            </a:r>
            <a:r>
              <a:rPr lang="en-US" sz="4800" dirty="0" smtClean="0"/>
              <a:t>word</a:t>
            </a:r>
            <a:r>
              <a:rPr lang="en-US" sz="4800" dirty="0"/>
              <a:t>.</a:t>
            </a:r>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word that has the suffix “-able” is</a:t>
            </a:r>
            <a:endParaRPr lang="en-US" dirty="0"/>
          </a:p>
        </p:txBody>
      </p:sp>
      <p:sp>
        <p:nvSpPr>
          <p:cNvPr id="5"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4" name="Rectangle 3"/>
          <p:cNvSpPr/>
          <p:nvPr/>
        </p:nvSpPr>
        <p:spPr>
          <a:xfrm>
            <a:off x="2532114" y="2290226"/>
            <a:ext cx="4079788" cy="1354217"/>
          </a:xfrm>
          <a:prstGeom prst="rect">
            <a:avLst/>
          </a:prstGeom>
          <a:noFill/>
        </p:spPr>
        <p:txBody>
          <a:bodyPr wrap="none" lIns="91440" tIns="45720" rIns="91440" bIns="45720">
            <a:spAutoFit/>
          </a:bodyPr>
          <a:lstStyle/>
          <a:p>
            <a:pPr algn="ctr"/>
            <a:r>
              <a:rPr lang="en-US" sz="8200" b="1" cap="none" spc="0" dirty="0" smtClean="0">
                <a:ln w="31550" cmpd="sng">
                  <a:solidFill>
                    <a:schemeClr val="tx1"/>
                  </a:solidFill>
                  <a:prstDash val="solid"/>
                </a:ln>
                <a:solidFill>
                  <a:srgbClr val="FF0000"/>
                </a:solidFill>
                <a:effectLst>
                  <a:outerShdw blurRad="41275" dist="12700" dir="12000000" algn="tl" rotWithShape="0">
                    <a:srgbClr val="000000">
                      <a:alpha val="40000"/>
                    </a:srgbClr>
                  </a:outerShdw>
                </a:effectLst>
              </a:rPr>
              <a:t>Loveable</a:t>
            </a:r>
            <a:endParaRPr lang="en-US" sz="8200" b="1" cap="none" spc="0" dirty="0">
              <a:ln w="31550" cmpd="sng">
                <a:solidFill>
                  <a:schemeClr val="tx1"/>
                </a:solidFill>
                <a:prstDash val="solid"/>
              </a:ln>
              <a:solidFill>
                <a:srgbClr val="FF0000"/>
              </a:solidFill>
              <a:effectLst>
                <a:outerShdw blurRad="41275" dist="12700" dir="12000000" algn="tl" rotWithShape="0">
                  <a:srgbClr val="000000">
                    <a:alpha val="40000"/>
                  </a:srgbClr>
                </a:outerShdw>
              </a:effectLst>
            </a:endParaRPr>
          </a:p>
        </p:txBody>
      </p:sp>
      <p:sp>
        <p:nvSpPr>
          <p:cNvPr id="6" name="TextBox 5"/>
          <p:cNvSpPr txBox="1"/>
          <p:nvPr/>
        </p:nvSpPr>
        <p:spPr>
          <a:xfrm>
            <a:off x="260812" y="4755510"/>
            <a:ext cx="8776879" cy="1077218"/>
          </a:xfrm>
          <a:prstGeom prst="rect">
            <a:avLst/>
          </a:prstGeom>
          <a:noFill/>
        </p:spPr>
        <p:txBody>
          <a:bodyPr wrap="square" rtlCol="0">
            <a:spAutoFit/>
          </a:bodyPr>
          <a:lstStyle/>
          <a:p>
            <a:r>
              <a:rPr lang="en-US" sz="3200" dirty="0" smtClean="0"/>
              <a:t>The suffix “-able” means can do or can be done.</a:t>
            </a:r>
            <a:endParaRPr lang="en-US" sz="3200" dirty="0"/>
          </a:p>
        </p:txBody>
      </p:sp>
      <p:grpSp>
        <p:nvGrpSpPr>
          <p:cNvPr id="16" name="Group 15"/>
          <p:cNvGrpSpPr/>
          <p:nvPr/>
        </p:nvGrpSpPr>
        <p:grpSpPr>
          <a:xfrm>
            <a:off x="4747865" y="2049741"/>
            <a:ext cx="1771424" cy="1481607"/>
            <a:chOff x="4645809" y="2049741"/>
            <a:chExt cx="1771424" cy="1481607"/>
          </a:xfrm>
        </p:grpSpPr>
        <p:cxnSp>
          <p:nvCxnSpPr>
            <p:cNvPr id="9" name="Straight Connector 8"/>
            <p:cNvCxnSpPr/>
            <p:nvPr/>
          </p:nvCxnSpPr>
          <p:spPr>
            <a:xfrm>
              <a:off x="4645809" y="2049741"/>
              <a:ext cx="22282" cy="148160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645809" y="3531348"/>
              <a:ext cx="177142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two.gif"/>
          <p:cNvPicPr>
            <a:picLocks noGrp="1" noChangeAspect="1"/>
          </p:cNvPicPr>
          <p:nvPr>
            <p:ph idx="1"/>
          </p:nvPr>
        </p:nvPicPr>
        <p:blipFill>
          <a:blip r:embed="rId3"/>
          <a:srcRect l="-36963" r="-36963"/>
          <a:stretch>
            <a:fillRect/>
          </a:stretch>
        </p:blipFill>
        <p:spPr>
          <a:xfrm>
            <a:off x="-1896254" y="105967"/>
            <a:ext cx="9212354" cy="4703328"/>
          </a:xfrm>
        </p:spPr>
      </p:pic>
      <p:sp>
        <p:nvSpPr>
          <p:cNvPr id="8"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5" name="TextBox 4"/>
          <p:cNvSpPr txBox="1"/>
          <p:nvPr/>
        </p:nvSpPr>
        <p:spPr>
          <a:xfrm>
            <a:off x="820269" y="1928353"/>
            <a:ext cx="1162498" cy="1077218"/>
          </a:xfrm>
          <a:prstGeom prst="rect">
            <a:avLst/>
          </a:prstGeom>
          <a:noFill/>
        </p:spPr>
        <p:txBody>
          <a:bodyPr wrap="none" rtlCol="0">
            <a:spAutoFit/>
          </a:bodyPr>
          <a:lstStyle/>
          <a:p>
            <a:pPr algn="ctr"/>
            <a:r>
              <a:rPr lang="en-US" sz="3200" b="1" dirty="0" smtClean="0"/>
              <a:t>There</a:t>
            </a:r>
          </a:p>
          <a:p>
            <a:pPr algn="ctr"/>
            <a:r>
              <a:rPr lang="en-US" sz="3200" b="1" dirty="0" smtClean="0"/>
              <a:t>are</a:t>
            </a:r>
            <a:endParaRPr lang="en-US" sz="3200" b="1" dirty="0"/>
          </a:p>
        </p:txBody>
      </p:sp>
      <p:sp>
        <p:nvSpPr>
          <p:cNvPr id="6" name="TextBox 5"/>
          <p:cNvSpPr txBox="1"/>
          <p:nvPr/>
        </p:nvSpPr>
        <p:spPr>
          <a:xfrm>
            <a:off x="4977980" y="4969098"/>
            <a:ext cx="4044697" cy="1446550"/>
          </a:xfrm>
          <a:prstGeom prst="rect">
            <a:avLst/>
          </a:prstGeom>
          <a:noFill/>
        </p:spPr>
        <p:txBody>
          <a:bodyPr wrap="none" rtlCol="0">
            <a:spAutoFit/>
          </a:bodyPr>
          <a:lstStyle/>
          <a:p>
            <a:pPr marL="742950" indent="-742950">
              <a:buFont typeface="+mj-lt"/>
              <a:buAutoNum type="arabicPeriod"/>
            </a:pPr>
            <a:r>
              <a:rPr lang="en-US" sz="4400" b="1" dirty="0" smtClean="0">
                <a:solidFill>
                  <a:srgbClr val="FF0000"/>
                </a:solidFill>
              </a:rPr>
              <a:t>Inflectional</a:t>
            </a:r>
          </a:p>
          <a:p>
            <a:pPr marL="742950" indent="-742950">
              <a:buFont typeface="+mj-lt"/>
              <a:buAutoNum type="arabicPeriod"/>
            </a:pPr>
            <a:r>
              <a:rPr lang="en-US" sz="4400" b="1" dirty="0" smtClean="0">
                <a:solidFill>
                  <a:srgbClr val="FF0000"/>
                </a:solidFill>
              </a:rPr>
              <a:t>Derivational</a:t>
            </a:r>
            <a:endParaRPr lang="en-US" sz="4400" b="1" dirty="0">
              <a:solidFill>
                <a:srgbClr val="FF0000"/>
              </a:solidFill>
            </a:endParaRPr>
          </a:p>
        </p:txBody>
      </p:sp>
      <p:sp>
        <p:nvSpPr>
          <p:cNvPr id="7" name="TextBox 6"/>
          <p:cNvSpPr txBox="1"/>
          <p:nvPr/>
        </p:nvSpPr>
        <p:spPr>
          <a:xfrm>
            <a:off x="3858968" y="3005571"/>
            <a:ext cx="1262297" cy="1338828"/>
          </a:xfrm>
          <a:prstGeom prst="rect">
            <a:avLst/>
          </a:prstGeom>
          <a:noFill/>
        </p:spPr>
        <p:txBody>
          <a:bodyPr wrap="none" rtlCol="0">
            <a:spAutoFit/>
          </a:bodyPr>
          <a:lstStyle/>
          <a:p>
            <a:pPr algn="ctr"/>
            <a:r>
              <a:rPr lang="en-US" sz="2600" b="1" dirty="0" smtClean="0"/>
              <a:t>Types</a:t>
            </a:r>
          </a:p>
          <a:p>
            <a:pPr algn="ctr"/>
            <a:r>
              <a:rPr lang="en-US" sz="2600" b="1" dirty="0" smtClean="0"/>
              <a:t>Of</a:t>
            </a:r>
          </a:p>
          <a:p>
            <a:pPr algn="ctr"/>
            <a:r>
              <a:rPr lang="en-US" sz="2600" b="1" dirty="0" smtClean="0"/>
              <a:t>suffixes</a:t>
            </a:r>
            <a:endParaRPr lang="en-US" sz="26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32" y="304800"/>
            <a:ext cx="8640804" cy="1143000"/>
          </a:xfrm>
        </p:spPr>
        <p:txBody>
          <a:bodyPr>
            <a:normAutofit fontScale="90000"/>
          </a:bodyPr>
          <a:lstStyle/>
          <a:p>
            <a:r>
              <a:rPr lang="en-US" dirty="0" smtClean="0"/>
              <a:t>Inflectional suffixes are </a:t>
            </a:r>
            <a:r>
              <a:rPr lang="en-US" b="1" dirty="0" smtClean="0">
                <a:solidFill>
                  <a:srgbClr val="FF0000"/>
                </a:solidFill>
              </a:rPr>
              <a:t>morphemes</a:t>
            </a:r>
            <a:br>
              <a:rPr lang="en-US" b="1" dirty="0" smtClean="0">
                <a:solidFill>
                  <a:srgbClr val="FF0000"/>
                </a:solidFill>
              </a:rPr>
            </a:br>
            <a:r>
              <a:rPr lang="en-US" dirty="0" smtClean="0"/>
              <a:t>that change:</a:t>
            </a:r>
            <a:endParaRPr lang="en-US" b="1" dirty="0">
              <a:solidFill>
                <a:srgbClr val="FF0000"/>
              </a:solidFill>
            </a:endParaRPr>
          </a:p>
        </p:txBody>
      </p:sp>
      <p:sp>
        <p:nvSpPr>
          <p:cNvPr id="3" name="Content Placeholder 2"/>
          <p:cNvSpPr>
            <a:spLocks noGrp="1"/>
          </p:cNvSpPr>
          <p:nvPr>
            <p:ph idx="1"/>
          </p:nvPr>
        </p:nvSpPr>
        <p:spPr>
          <a:xfrm>
            <a:off x="-240255" y="1886900"/>
            <a:ext cx="9670273" cy="5084502"/>
          </a:xfrm>
        </p:spPr>
        <p:txBody>
          <a:bodyPr>
            <a:normAutofit/>
          </a:bodyPr>
          <a:lstStyle/>
          <a:p>
            <a:pPr algn="ctr"/>
            <a:r>
              <a:rPr lang="en-US" sz="3600" b="1" dirty="0" smtClean="0">
                <a:solidFill>
                  <a:srgbClr val="FF0000"/>
                </a:solidFill>
              </a:rPr>
              <a:t>Number</a:t>
            </a:r>
          </a:p>
          <a:p>
            <a:pPr algn="ctr"/>
            <a:r>
              <a:rPr lang="en-US" sz="3600" b="1" dirty="0" smtClean="0">
                <a:solidFill>
                  <a:srgbClr val="FF0000"/>
                </a:solidFill>
              </a:rPr>
              <a:t>Point of view</a:t>
            </a:r>
          </a:p>
          <a:p>
            <a:pPr algn="ctr"/>
            <a:r>
              <a:rPr lang="en-US" sz="3600" b="1" dirty="0" smtClean="0">
                <a:solidFill>
                  <a:srgbClr val="FF0000"/>
                </a:solidFill>
              </a:rPr>
              <a:t>Tense</a:t>
            </a:r>
          </a:p>
          <a:p>
            <a:pPr algn="ctr">
              <a:buNone/>
            </a:pPr>
            <a:endParaRPr lang="en-US" sz="2400" b="1" dirty="0" smtClean="0">
              <a:solidFill>
                <a:srgbClr val="FF0000"/>
              </a:solidFill>
            </a:endParaRPr>
          </a:p>
          <a:p>
            <a:pPr algn="ctr">
              <a:buNone/>
            </a:pPr>
            <a:r>
              <a:rPr lang="en-US" sz="3600" b="1" dirty="0" smtClean="0">
                <a:solidFill>
                  <a:srgbClr val="000000"/>
                </a:solidFill>
              </a:rPr>
              <a:t>OR show</a:t>
            </a:r>
          </a:p>
          <a:p>
            <a:pPr algn="ctr"/>
            <a:r>
              <a:rPr lang="en-US" sz="3600" b="1" dirty="0">
                <a:solidFill>
                  <a:srgbClr val="FF0000"/>
                </a:solidFill>
              </a:rPr>
              <a:t>P</a:t>
            </a:r>
            <a:r>
              <a:rPr lang="en-US" sz="3600" b="1" dirty="0" smtClean="0">
                <a:solidFill>
                  <a:srgbClr val="FF0000"/>
                </a:solidFill>
              </a:rPr>
              <a:t>ossession (ownership) or comparison</a:t>
            </a:r>
            <a:endParaRPr lang="en-US" sz="3600" b="1" dirty="0">
              <a:solidFill>
                <a:srgbClr val="FF0000"/>
              </a:solidFill>
            </a:endParaRPr>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suffix </a:t>
            </a:r>
            <a:r>
              <a:rPr lang="en-US" dirty="0" smtClean="0">
                <a:solidFill>
                  <a:srgbClr val="FF0000"/>
                </a:solidFill>
              </a:rPr>
              <a:t>“s” </a:t>
            </a:r>
            <a:r>
              <a:rPr lang="en-US" dirty="0" smtClean="0"/>
              <a:t>means </a:t>
            </a:r>
            <a:r>
              <a:rPr lang="en-US" b="1" dirty="0" smtClean="0">
                <a:solidFill>
                  <a:srgbClr val="FF0000"/>
                </a:solidFill>
              </a:rPr>
              <a:t>more </a:t>
            </a:r>
            <a:r>
              <a:rPr lang="en-US" dirty="0" smtClean="0"/>
              <a:t>than </a:t>
            </a:r>
            <a:r>
              <a:rPr lang="en-US" b="1" dirty="0" smtClean="0">
                <a:solidFill>
                  <a:srgbClr val="FF0000"/>
                </a:solidFill>
              </a:rPr>
              <a:t>one</a:t>
            </a:r>
            <a:r>
              <a:rPr lang="en-US" dirty="0" smtClean="0"/>
              <a:t>.</a:t>
            </a:r>
            <a:endParaRPr lang="en-US" dirty="0"/>
          </a:p>
        </p:txBody>
      </p:sp>
      <p:sp>
        <p:nvSpPr>
          <p:cNvPr id="3" name="Content Placeholder 2"/>
          <p:cNvSpPr>
            <a:spLocks noGrp="1"/>
          </p:cNvSpPr>
          <p:nvPr>
            <p:ph idx="1"/>
          </p:nvPr>
        </p:nvSpPr>
        <p:spPr>
          <a:xfrm>
            <a:off x="532963" y="1600200"/>
            <a:ext cx="8414012" cy="4525963"/>
          </a:xfrm>
        </p:spPr>
        <p:txBody>
          <a:bodyPr/>
          <a:lstStyle/>
          <a:p>
            <a:r>
              <a:rPr lang="en-US" dirty="0" smtClean="0"/>
              <a:t> Book					Book</a:t>
            </a:r>
            <a:r>
              <a:rPr lang="en-US" b="1" dirty="0" smtClean="0">
                <a:solidFill>
                  <a:srgbClr val="FF0000"/>
                </a:solidFill>
              </a:rPr>
              <a:t>s</a:t>
            </a:r>
          </a:p>
          <a:p>
            <a:endParaRPr lang="en-US" dirty="0" smtClean="0"/>
          </a:p>
          <a:p>
            <a:r>
              <a:rPr lang="en-US" dirty="0" smtClean="0"/>
              <a:t>Teacher				Teacher</a:t>
            </a:r>
            <a:r>
              <a:rPr lang="en-US" b="1" dirty="0" smtClean="0">
                <a:solidFill>
                  <a:srgbClr val="FF0000"/>
                </a:solidFill>
              </a:rPr>
              <a:t>s</a:t>
            </a:r>
          </a:p>
          <a:p>
            <a:endParaRPr lang="en-US" dirty="0" smtClean="0"/>
          </a:p>
          <a:p>
            <a:r>
              <a:rPr lang="en-US" dirty="0" smtClean="0"/>
              <a:t>Banana					Banana</a:t>
            </a:r>
            <a:r>
              <a:rPr lang="en-US" b="1" dirty="0" smtClean="0">
                <a:solidFill>
                  <a:srgbClr val="FF0000"/>
                </a:solidFill>
              </a:rPr>
              <a:t>s</a:t>
            </a:r>
          </a:p>
          <a:p>
            <a:endParaRPr lang="en-US" dirty="0" smtClean="0"/>
          </a:p>
          <a:p>
            <a:r>
              <a:rPr lang="en-US" dirty="0" smtClean="0"/>
              <a:t>Police Car				Police car</a:t>
            </a:r>
            <a:r>
              <a:rPr lang="en-US" b="1" dirty="0" smtClean="0">
                <a:solidFill>
                  <a:srgbClr val="FF0000"/>
                </a:solidFill>
              </a:rPr>
              <a:t>s</a:t>
            </a:r>
            <a:endParaRPr lang="en-US" b="1" dirty="0">
              <a:solidFill>
                <a:srgbClr val="FF0000"/>
              </a:solidFill>
            </a:endParaRPr>
          </a:p>
        </p:txBody>
      </p:sp>
      <p:sp>
        <p:nvSpPr>
          <p:cNvPr id="10" name="Footer Placeholder 12"/>
          <p:cNvSpPr>
            <a:spLocks noGrp="1"/>
          </p:cNvSpPr>
          <p:nvPr>
            <p:ph type="ftr" sz="quarter" idx="11"/>
          </p:nvPr>
        </p:nvSpPr>
        <p:spPr/>
        <p:txBody>
          <a:bodyPr/>
          <a:lstStyle/>
          <a:p>
            <a:pPr>
              <a:defRPr/>
            </a:pPr>
            <a:r>
              <a:rPr lang="en-US" smtClean="0"/>
              <a:t>(c)KUCRL 2014::leitzell::graner</a:t>
            </a:r>
            <a:endParaRPr lang="en-US" dirty="0"/>
          </a:p>
        </p:txBody>
      </p:sp>
      <p:cxnSp>
        <p:nvCxnSpPr>
          <p:cNvPr id="5" name="Straight Arrow Connector 4"/>
          <p:cNvCxnSpPr/>
          <p:nvPr/>
        </p:nvCxnSpPr>
        <p:spPr>
          <a:xfrm>
            <a:off x="3124200" y="1969598"/>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3228263" y="3187531"/>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228263" y="4293895"/>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28263" y="5479091"/>
            <a:ext cx="279153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Calisto MT" charset="0"/>
              </a:rPr>
              <a:t>Problem</a:t>
            </a:r>
          </a:p>
        </p:txBody>
      </p:sp>
      <p:sp>
        <p:nvSpPr>
          <p:cNvPr id="101378" name="Content Placeholder 2"/>
          <p:cNvSpPr>
            <a:spLocks noGrp="1"/>
          </p:cNvSpPr>
          <p:nvPr>
            <p:ph idx="1"/>
          </p:nvPr>
        </p:nvSpPr>
        <p:spPr/>
        <p:txBody>
          <a:bodyPr/>
          <a:lstStyle/>
          <a:p>
            <a:pPr marL="0" indent="0" algn="ctr">
              <a:buFont typeface="Arial" charset="0"/>
              <a:buNone/>
            </a:pPr>
            <a:r>
              <a:rPr lang="en-US" sz="3200" dirty="0">
                <a:latin typeface="Calisto MT" charset="0"/>
              </a:rPr>
              <a:t>Struggling adolescent readers and writers do not possess </a:t>
            </a:r>
            <a:r>
              <a:rPr lang="en-US" sz="3200" dirty="0" smtClean="0">
                <a:latin typeface="Calisto MT" charset="0"/>
              </a:rPr>
              <a:t>all of the </a:t>
            </a:r>
            <a:r>
              <a:rPr lang="en-US" sz="3200" dirty="0">
                <a:latin typeface="Calisto MT" charset="0"/>
              </a:rPr>
              <a:t>foundational skills and strategies to be proficient with disciplinary literacy</a:t>
            </a:r>
          </a:p>
        </p:txBody>
      </p:sp>
      <p:sp>
        <p:nvSpPr>
          <p:cNvPr id="4" name="Footer Placeholder 3"/>
          <p:cNvSpPr>
            <a:spLocks noGrp="1"/>
          </p:cNvSpPr>
          <p:nvPr>
            <p:ph type="ftr" sz="quarter" idx="11"/>
          </p:nvPr>
        </p:nvSpPr>
        <p:spPr/>
        <p:txBody>
          <a:bodyPr/>
          <a:lstStyle/>
          <a:p>
            <a:pPr>
              <a:defRPr/>
            </a:pPr>
            <a:r>
              <a:rPr lang="en-US" smtClean="0"/>
              <a:t>(c)KUCRL 2014::leitzell::graner</a:t>
            </a:r>
            <a:endParaRPr lang="en-US"/>
          </a:p>
        </p:txBody>
      </p:sp>
    </p:spTree>
    <p:extLst>
      <p:ext uri="{BB962C8B-B14F-4D97-AF65-F5344CB8AC3E}">
        <p14:creationId xmlns:p14="http://schemas.microsoft.com/office/powerpoint/2010/main" val="305964575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415" y="304800"/>
            <a:ext cx="8878936" cy="1143000"/>
          </a:xfrm>
        </p:spPr>
        <p:txBody>
          <a:bodyPr>
            <a:normAutofit fontScale="90000"/>
          </a:bodyPr>
          <a:lstStyle/>
          <a:p>
            <a:r>
              <a:rPr lang="en-US" b="1" dirty="0" smtClean="0">
                <a:solidFill>
                  <a:srgbClr val="FF0000"/>
                </a:solidFill>
              </a:rPr>
              <a:t>Inflectional suffixes </a:t>
            </a:r>
            <a:r>
              <a:rPr lang="en-US" u="sng" dirty="0" smtClean="0"/>
              <a:t>do not change </a:t>
            </a:r>
            <a:r>
              <a:rPr lang="en-US" dirty="0" smtClean="0"/>
              <a:t>the </a:t>
            </a:r>
            <a:r>
              <a:rPr lang="en-US" b="1" dirty="0" smtClean="0">
                <a:solidFill>
                  <a:srgbClr val="FF0000"/>
                </a:solidFill>
              </a:rPr>
              <a:t>meaning </a:t>
            </a:r>
            <a:r>
              <a:rPr lang="en-US" dirty="0" smtClean="0"/>
              <a:t>of the word.</a:t>
            </a:r>
            <a:endParaRPr lang="en-US" dirty="0"/>
          </a:p>
        </p:txBody>
      </p:sp>
      <p:sp>
        <p:nvSpPr>
          <p:cNvPr id="11"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4" name="Content Placeholder 2"/>
          <p:cNvSpPr txBox="1">
            <a:spLocks/>
          </p:cNvSpPr>
          <p:nvPr/>
        </p:nvSpPr>
        <p:spPr>
          <a:xfrm>
            <a:off x="1086440" y="1990894"/>
            <a:ext cx="8229600"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Book								Book</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a:t>
            </a:r>
          </a:p>
          <a:p>
            <a:pPr marR="0" lvl="0" algn="l" defTabSz="4572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Teacher								Teacher</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Banana								Banana</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Police car							Police car</a:t>
            </a:r>
            <a:r>
              <a:rPr kumimoji="0" lang="en-US" sz="3200" b="1" i="0" u="none" strike="noStrike" kern="1200" cap="none" spc="0" normalizeH="0" baseline="0" noProof="0" dirty="0" smtClean="0">
                <a:ln>
                  <a:noFill/>
                </a:ln>
                <a:solidFill>
                  <a:srgbClr val="FF0000"/>
                </a:solidFill>
                <a:effectLst/>
                <a:uLnTx/>
                <a:uFillTx/>
                <a:latin typeface="+mn-lt"/>
                <a:ea typeface="+mn-ea"/>
                <a:cs typeface="+mn-cs"/>
              </a:rPr>
              <a:t>s</a:t>
            </a:r>
            <a:endParaRPr kumimoji="0" lang="en-US" sz="3200" b="1" i="0" u="none" strike="noStrike" kern="1200" cap="none" spc="0" normalizeH="0" baseline="0" noProof="0" dirty="0">
              <a:ln>
                <a:noFill/>
              </a:ln>
              <a:solidFill>
                <a:srgbClr val="FF0000"/>
              </a:solidFill>
              <a:effectLst/>
              <a:uLnTx/>
              <a:uFillTx/>
              <a:latin typeface="+mn-lt"/>
              <a:ea typeface="+mn-ea"/>
              <a:cs typeface="+mn-cs"/>
            </a:endParaRPr>
          </a:p>
        </p:txBody>
      </p:sp>
      <p:cxnSp>
        <p:nvCxnSpPr>
          <p:cNvPr id="6" name="Straight Arrow Connector 5"/>
          <p:cNvCxnSpPr/>
          <p:nvPr/>
        </p:nvCxnSpPr>
        <p:spPr>
          <a:xfrm>
            <a:off x="3560646" y="2366889"/>
            <a:ext cx="20461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60646" y="3514257"/>
            <a:ext cx="20461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560646" y="4714070"/>
            <a:ext cx="20461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560646" y="5835379"/>
            <a:ext cx="204619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27" y="690367"/>
            <a:ext cx="8470709" cy="1143000"/>
          </a:xfrm>
          <a:solidFill>
            <a:schemeClr val="bg1">
              <a:lumMod val="95000"/>
            </a:schemeClr>
          </a:solidFill>
        </p:spPr>
        <p:txBody>
          <a:bodyPr/>
          <a:lstStyle/>
          <a:p>
            <a:r>
              <a:rPr lang="en-US" sz="3600" b="1" dirty="0">
                <a:solidFill>
                  <a:srgbClr val="FF0000"/>
                </a:solidFill>
              </a:rPr>
              <a:t>Derivational suffixes </a:t>
            </a:r>
            <a:r>
              <a:rPr lang="en-US" sz="3600" dirty="0"/>
              <a:t>create a different </a:t>
            </a:r>
            <a:r>
              <a:rPr lang="en-US" sz="3600" b="1" dirty="0">
                <a:solidFill>
                  <a:srgbClr val="FF0000"/>
                </a:solidFill>
              </a:rPr>
              <a:t>form </a:t>
            </a:r>
            <a:r>
              <a:rPr lang="en-US" sz="3600" dirty="0"/>
              <a:t>of a word,</a:t>
            </a:r>
            <a:br>
              <a:rPr lang="en-US" sz="3600" dirty="0"/>
            </a:br>
            <a:r>
              <a:rPr lang="en-US" sz="3600" dirty="0"/>
              <a:t>so the </a:t>
            </a:r>
            <a:r>
              <a:rPr lang="en-US" sz="3600" u="sng" dirty="0"/>
              <a:t>meaning of the word</a:t>
            </a:r>
            <a:r>
              <a:rPr lang="en-US" sz="3600" dirty="0"/>
              <a:t> is </a:t>
            </a:r>
            <a:r>
              <a:rPr lang="en-US" sz="3600" b="1" dirty="0">
                <a:solidFill>
                  <a:srgbClr val="FF0000"/>
                </a:solidFill>
              </a:rPr>
              <a:t>changed</a:t>
            </a:r>
            <a:r>
              <a:rPr lang="en-US" sz="3600" dirty="0"/>
              <a:t>.</a:t>
            </a:r>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
        <p:nvSpPr>
          <p:cNvPr id="5" name="Content Placeholder 2"/>
          <p:cNvSpPr>
            <a:spLocks noGrp="1"/>
          </p:cNvSpPr>
          <p:nvPr>
            <p:ph idx="1"/>
          </p:nvPr>
        </p:nvSpPr>
        <p:spPr>
          <a:xfrm>
            <a:off x="1768983" y="2914436"/>
            <a:ext cx="5953310" cy="3181563"/>
          </a:xfrm>
        </p:spPr>
        <p:txBody>
          <a:bodyPr/>
          <a:lstStyle/>
          <a:p>
            <a:r>
              <a:rPr lang="en-US" dirty="0" smtClean="0"/>
              <a:t>Teach			Teach</a:t>
            </a:r>
            <a:r>
              <a:rPr lang="en-US" b="1" dirty="0" smtClean="0">
                <a:solidFill>
                  <a:srgbClr val="FF0000"/>
                </a:solidFill>
              </a:rPr>
              <a:t>er</a:t>
            </a:r>
          </a:p>
          <a:p>
            <a:pPr>
              <a:buNone/>
            </a:pPr>
            <a:endParaRPr lang="en-US" b="1" dirty="0" smtClean="0">
              <a:solidFill>
                <a:srgbClr val="FF0000"/>
              </a:solidFill>
            </a:endParaRPr>
          </a:p>
          <a:p>
            <a:r>
              <a:rPr lang="en-US" dirty="0" smtClean="0"/>
              <a:t>Diction			Diction</a:t>
            </a:r>
            <a:r>
              <a:rPr lang="en-US" b="1" dirty="0" smtClean="0">
                <a:solidFill>
                  <a:srgbClr val="FF0000"/>
                </a:solidFill>
              </a:rPr>
              <a:t>ary</a:t>
            </a:r>
          </a:p>
          <a:p>
            <a:endParaRPr lang="en-US" b="1" dirty="0" smtClean="0">
              <a:solidFill>
                <a:srgbClr val="FF0000"/>
              </a:solidFill>
            </a:endParaRPr>
          </a:p>
          <a:p>
            <a:r>
              <a:rPr lang="en-US" dirty="0" smtClean="0"/>
              <a:t>Victor			Victor</a:t>
            </a:r>
            <a:r>
              <a:rPr lang="en-US" b="1" dirty="0" smtClean="0">
                <a:solidFill>
                  <a:srgbClr val="FF0000"/>
                </a:solidFill>
              </a:rPr>
              <a:t>y</a:t>
            </a:r>
            <a:r>
              <a:rPr lang="en-US" dirty="0" smtClean="0"/>
              <a:t>							</a:t>
            </a:r>
            <a:endParaRPr lang="en-US" dirty="0"/>
          </a:p>
        </p:txBody>
      </p:sp>
      <p:cxnSp>
        <p:nvCxnSpPr>
          <p:cNvPr id="9" name="Straight Arrow Connector 8"/>
          <p:cNvCxnSpPr/>
          <p:nvPr/>
        </p:nvCxnSpPr>
        <p:spPr bwMode="auto">
          <a:xfrm>
            <a:off x="3503947" y="3231964"/>
            <a:ext cx="1825683" cy="0"/>
          </a:xfrm>
          <a:prstGeom prst="straightConnector1">
            <a:avLst/>
          </a:prstGeom>
          <a:solidFill>
            <a:schemeClr val="tx2"/>
          </a:solidFill>
          <a:ln w="9525" cap="flat" cmpd="sng" algn="ctr">
            <a:solidFill>
              <a:srgbClr val="601314"/>
            </a:solidFill>
            <a:prstDash val="solid"/>
            <a:round/>
            <a:headEnd type="none" w="med" len="med"/>
            <a:tailEnd type="arrow"/>
          </a:ln>
          <a:effectLst/>
        </p:spPr>
      </p:cxnSp>
      <p:cxnSp>
        <p:nvCxnSpPr>
          <p:cNvPr id="13" name="Straight Arrow Connector 12"/>
          <p:cNvCxnSpPr/>
          <p:nvPr/>
        </p:nvCxnSpPr>
        <p:spPr bwMode="auto">
          <a:xfrm>
            <a:off x="3503947" y="4461685"/>
            <a:ext cx="1825683" cy="0"/>
          </a:xfrm>
          <a:prstGeom prst="straightConnector1">
            <a:avLst/>
          </a:prstGeom>
          <a:solidFill>
            <a:schemeClr val="tx2"/>
          </a:solidFill>
          <a:ln w="9525" cap="flat" cmpd="sng" algn="ctr">
            <a:solidFill>
              <a:srgbClr val="601314"/>
            </a:solidFill>
            <a:prstDash val="solid"/>
            <a:round/>
            <a:headEnd type="none" w="med" len="med"/>
            <a:tailEnd type="arrow"/>
          </a:ln>
          <a:effectLst/>
        </p:spPr>
      </p:cxnSp>
      <p:cxnSp>
        <p:nvCxnSpPr>
          <p:cNvPr id="14" name="Straight Arrow Connector 13"/>
          <p:cNvCxnSpPr/>
          <p:nvPr/>
        </p:nvCxnSpPr>
        <p:spPr bwMode="auto">
          <a:xfrm>
            <a:off x="3503947" y="5691406"/>
            <a:ext cx="1825683" cy="0"/>
          </a:xfrm>
          <a:prstGeom prst="straightConnector1">
            <a:avLst/>
          </a:prstGeom>
          <a:solidFill>
            <a:schemeClr val="tx2"/>
          </a:solidFill>
          <a:ln w="9525" cap="flat" cmpd="sng" algn="ctr">
            <a:solidFill>
              <a:srgbClr val="601314"/>
            </a:solidFill>
            <a:prstDash val="solid"/>
            <a:round/>
            <a:headEnd type="none" w="med" len="med"/>
            <a:tailEnd type="arrow"/>
          </a:ln>
          <a:effectLst/>
        </p:spPr>
      </p:cxnSp>
    </p:spTree>
    <p:extLst>
      <p:ext uri="{BB962C8B-B14F-4D97-AF65-F5344CB8AC3E}">
        <p14:creationId xmlns:p14="http://schemas.microsoft.com/office/powerpoint/2010/main" val="10587178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ree.gif"/>
          <p:cNvPicPr>
            <a:picLocks noChangeAspect="1"/>
          </p:cNvPicPr>
          <p:nvPr/>
        </p:nvPicPr>
        <p:blipFill>
          <a:blip r:embed="rId3"/>
          <a:stretch>
            <a:fillRect/>
          </a:stretch>
        </p:blipFill>
        <p:spPr>
          <a:xfrm>
            <a:off x="694874" y="351259"/>
            <a:ext cx="4673600" cy="4470400"/>
          </a:xfrm>
          <a:prstGeom prst="rect">
            <a:avLst/>
          </a:prstGeom>
        </p:spPr>
      </p:pic>
      <p:sp>
        <p:nvSpPr>
          <p:cNvPr id="5" name="TextBox 4"/>
          <p:cNvSpPr txBox="1"/>
          <p:nvPr/>
        </p:nvSpPr>
        <p:spPr>
          <a:xfrm>
            <a:off x="3404932" y="500942"/>
            <a:ext cx="725567" cy="646331"/>
          </a:xfrm>
          <a:prstGeom prst="rect">
            <a:avLst/>
          </a:prstGeom>
          <a:noFill/>
        </p:spPr>
        <p:txBody>
          <a:bodyPr wrap="none" rtlCol="0">
            <a:spAutoFit/>
          </a:bodyPr>
          <a:lstStyle/>
          <a:p>
            <a:pPr algn="ctr"/>
            <a:r>
              <a:rPr lang="en-US" dirty="0" smtClean="0"/>
              <a:t>There</a:t>
            </a:r>
          </a:p>
          <a:p>
            <a:pPr algn="ctr"/>
            <a:r>
              <a:rPr lang="en-US" dirty="0" smtClean="0"/>
              <a:t>are</a:t>
            </a:r>
            <a:endParaRPr lang="en-US" dirty="0"/>
          </a:p>
        </p:txBody>
      </p:sp>
      <p:sp>
        <p:nvSpPr>
          <p:cNvPr id="6" name="TextBox 5"/>
          <p:cNvSpPr txBox="1"/>
          <p:nvPr/>
        </p:nvSpPr>
        <p:spPr>
          <a:xfrm>
            <a:off x="3896833" y="2593915"/>
            <a:ext cx="1300844" cy="1754327"/>
          </a:xfrm>
          <a:prstGeom prst="rect">
            <a:avLst/>
          </a:prstGeom>
          <a:noFill/>
        </p:spPr>
        <p:txBody>
          <a:bodyPr wrap="none" rtlCol="0">
            <a:spAutoFit/>
          </a:bodyPr>
          <a:lstStyle/>
          <a:p>
            <a:pPr algn="ctr"/>
            <a:r>
              <a:rPr lang="en-US" dirty="0" smtClean="0"/>
              <a:t>Suffixes</a:t>
            </a:r>
          </a:p>
          <a:p>
            <a:pPr algn="ctr"/>
            <a:r>
              <a:rPr lang="en-US" dirty="0" smtClean="0"/>
              <a:t> that are</a:t>
            </a:r>
          </a:p>
          <a:p>
            <a:pPr algn="ctr"/>
            <a:r>
              <a:rPr lang="en-US" dirty="0" smtClean="0"/>
              <a:t>both</a:t>
            </a:r>
          </a:p>
          <a:p>
            <a:pPr algn="ctr"/>
            <a:r>
              <a:rPr lang="en-US" dirty="0" smtClean="0"/>
              <a:t>Inflectional</a:t>
            </a:r>
          </a:p>
          <a:p>
            <a:pPr algn="ctr"/>
            <a:r>
              <a:rPr lang="en-US" dirty="0" smtClean="0"/>
              <a:t> and </a:t>
            </a:r>
          </a:p>
          <a:p>
            <a:pPr algn="ctr"/>
            <a:r>
              <a:rPr lang="en-US" dirty="0" smtClean="0"/>
              <a:t>derivational</a:t>
            </a:r>
            <a:endParaRPr lang="en-US" dirty="0"/>
          </a:p>
        </p:txBody>
      </p:sp>
      <p:sp>
        <p:nvSpPr>
          <p:cNvPr id="7" name="TextBox 6"/>
          <p:cNvSpPr txBox="1"/>
          <p:nvPr/>
        </p:nvSpPr>
        <p:spPr>
          <a:xfrm>
            <a:off x="6465183" y="351259"/>
            <a:ext cx="2008082" cy="4293483"/>
          </a:xfrm>
          <a:prstGeom prst="rect">
            <a:avLst/>
          </a:prstGeom>
          <a:noFill/>
        </p:spPr>
        <p:txBody>
          <a:bodyPr wrap="none" rtlCol="0">
            <a:spAutoFit/>
          </a:bodyPr>
          <a:lstStyle/>
          <a:p>
            <a:r>
              <a:rPr lang="en-US" sz="9100" b="1" dirty="0" smtClean="0">
                <a:solidFill>
                  <a:srgbClr val="FF0000"/>
                </a:solidFill>
              </a:rPr>
              <a:t>-er</a:t>
            </a:r>
          </a:p>
          <a:p>
            <a:r>
              <a:rPr lang="en-US" sz="9100" b="1" dirty="0" smtClean="0">
                <a:solidFill>
                  <a:srgbClr val="FF0000"/>
                </a:solidFill>
              </a:rPr>
              <a:t>-en</a:t>
            </a:r>
          </a:p>
          <a:p>
            <a:r>
              <a:rPr lang="en-US" sz="9100" b="1" dirty="0" smtClean="0">
                <a:solidFill>
                  <a:srgbClr val="FF0000"/>
                </a:solidFill>
              </a:rPr>
              <a:t>-ing</a:t>
            </a:r>
            <a:endParaRPr lang="en-US" sz="9100" b="1" dirty="0">
              <a:solidFill>
                <a:srgbClr val="FF0000"/>
              </a:solidFill>
            </a:endParaRPr>
          </a:p>
        </p:txBody>
      </p:sp>
      <p:sp>
        <p:nvSpPr>
          <p:cNvPr id="8"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9" name="TextBox 8"/>
          <p:cNvSpPr txBox="1"/>
          <p:nvPr/>
        </p:nvSpPr>
        <p:spPr>
          <a:xfrm>
            <a:off x="869494" y="5274725"/>
            <a:ext cx="7322065" cy="923330"/>
          </a:xfrm>
          <a:prstGeom prst="rect">
            <a:avLst/>
          </a:prstGeom>
          <a:noFill/>
        </p:spPr>
        <p:txBody>
          <a:bodyPr wrap="square" rtlCol="0">
            <a:spAutoFit/>
          </a:bodyPr>
          <a:lstStyle/>
          <a:p>
            <a:r>
              <a:rPr lang="en-US" dirty="0" err="1" smtClean="0"/>
              <a:t>Er</a:t>
            </a:r>
            <a:r>
              <a:rPr lang="en-US" dirty="0" smtClean="0"/>
              <a:t> – Belonging to, associated with        (Farm</a:t>
            </a:r>
            <a:r>
              <a:rPr lang="en-US" dirty="0" smtClean="0">
                <a:solidFill>
                  <a:srgbClr val="FF0000"/>
                </a:solidFill>
              </a:rPr>
              <a:t>er</a:t>
            </a:r>
            <a:r>
              <a:rPr lang="en-US" dirty="0" smtClean="0"/>
              <a:t>, sma</a:t>
            </a:r>
            <a:r>
              <a:rPr lang="en-US" dirty="0" smtClean="0">
                <a:solidFill>
                  <a:srgbClr val="FF0000"/>
                </a:solidFill>
              </a:rPr>
              <a:t>ller</a:t>
            </a:r>
            <a:r>
              <a:rPr lang="en-US" dirty="0" smtClean="0"/>
              <a:t>)</a:t>
            </a:r>
          </a:p>
          <a:p>
            <a:r>
              <a:rPr lang="en-US" dirty="0" smtClean="0"/>
              <a:t>En – To become, or made of                 (Length</a:t>
            </a:r>
            <a:r>
              <a:rPr lang="en-US" dirty="0" smtClean="0">
                <a:solidFill>
                  <a:srgbClr val="FF0000"/>
                </a:solidFill>
              </a:rPr>
              <a:t>en</a:t>
            </a:r>
            <a:r>
              <a:rPr lang="en-US" dirty="0" smtClean="0"/>
              <a:t>, wood</a:t>
            </a:r>
            <a:r>
              <a:rPr lang="en-US" dirty="0" smtClean="0">
                <a:solidFill>
                  <a:srgbClr val="FF0000"/>
                </a:solidFill>
              </a:rPr>
              <a:t>en</a:t>
            </a:r>
            <a:r>
              <a:rPr lang="en-US" dirty="0" smtClean="0"/>
              <a:t>)</a:t>
            </a:r>
          </a:p>
          <a:p>
            <a:r>
              <a:rPr lang="en-US" dirty="0" err="1" smtClean="0"/>
              <a:t>Ing</a:t>
            </a:r>
            <a:r>
              <a:rPr lang="en-US" dirty="0" smtClean="0"/>
              <a:t> – Something used in the action or process of	   (Lin</a:t>
            </a:r>
            <a:r>
              <a:rPr lang="en-US" dirty="0" smtClean="0">
                <a:solidFill>
                  <a:srgbClr val="FF0000"/>
                </a:solidFill>
              </a:rPr>
              <a:t>ing</a:t>
            </a:r>
            <a:r>
              <a:rPr lang="en-US" dirty="0" smtClean="0"/>
              <a:t>, sleep</a:t>
            </a:r>
            <a:r>
              <a:rPr lang="en-US" dirty="0" smtClean="0">
                <a:solidFill>
                  <a:srgbClr val="FF0000"/>
                </a:solidFill>
              </a:rPr>
              <a:t>ing</a:t>
            </a:r>
            <a:r>
              <a:rPr lang="en-US" dirty="0" smtClean="0"/>
              <a:t>)    </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63239"/>
            <a:ext cx="8229600" cy="1143000"/>
          </a:xfrm>
        </p:spPr>
        <p:txBody>
          <a:bodyPr>
            <a:normAutofit fontScale="90000"/>
          </a:bodyPr>
          <a:lstStyle/>
          <a:p>
            <a:r>
              <a:rPr lang="en-US" dirty="0" smtClean="0"/>
              <a:t>When adding suffixes remember these</a:t>
            </a:r>
            <a:endParaRPr lang="en-US" dirty="0"/>
          </a:p>
        </p:txBody>
      </p:sp>
      <p:sp>
        <p:nvSpPr>
          <p:cNvPr id="2" name="Footer Placeholder 1"/>
          <p:cNvSpPr>
            <a:spLocks noGrp="1"/>
          </p:cNvSpPr>
          <p:nvPr>
            <p:ph type="ftr" sz="quarter" idx="11"/>
          </p:nvPr>
        </p:nvSpPr>
        <p:spPr/>
        <p:txBody>
          <a:bodyPr/>
          <a:lstStyle/>
          <a:p>
            <a:r>
              <a:rPr lang="en-US" smtClean="0"/>
              <a:t>(c)KUCRL 2014::leitzell::graner</a:t>
            </a:r>
            <a:endParaRPr lang="en-US"/>
          </a:p>
        </p:txBody>
      </p:sp>
      <p:pic>
        <p:nvPicPr>
          <p:cNvPr id="4" name="Picture 3" descr="rules.gif"/>
          <p:cNvPicPr>
            <a:picLocks noChangeAspect="1"/>
          </p:cNvPicPr>
          <p:nvPr/>
        </p:nvPicPr>
        <p:blipFill>
          <a:blip r:embed="rId3"/>
          <a:stretch>
            <a:fillRect/>
          </a:stretch>
        </p:blipFill>
        <p:spPr>
          <a:xfrm>
            <a:off x="2114550" y="1343729"/>
            <a:ext cx="4291542" cy="4147382"/>
          </a:xfrm>
          <a:prstGeom prst="rect">
            <a:avLst/>
          </a:prstGeom>
        </p:spPr>
      </p:pic>
      <p:sp>
        <p:nvSpPr>
          <p:cNvPr id="5" name="Title 2"/>
          <p:cNvSpPr txBox="1">
            <a:spLocks/>
          </p:cNvSpPr>
          <p:nvPr/>
        </p:nvSpPr>
        <p:spPr>
          <a:xfrm>
            <a:off x="609600" y="524134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(or Guidelines?)</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When</a:t>
            </a:r>
            <a:r>
              <a:rPr lang="en-US" b="1" dirty="0" smtClean="0">
                <a:solidFill>
                  <a:srgbClr val="FF0000"/>
                </a:solidFill>
              </a:rPr>
              <a:t> </a:t>
            </a:r>
            <a:r>
              <a:rPr lang="en-US" b="1" dirty="0" smtClean="0"/>
              <a:t>adding suffixes to words that end in “y”</a:t>
            </a:r>
            <a:endParaRPr lang="en-US" b="1" dirty="0"/>
          </a:p>
        </p:txBody>
      </p:sp>
      <p:sp>
        <p:nvSpPr>
          <p:cNvPr id="3" name="Content Placeholder 2"/>
          <p:cNvSpPr>
            <a:spLocks noGrp="1"/>
          </p:cNvSpPr>
          <p:nvPr>
            <p:ph idx="1"/>
          </p:nvPr>
        </p:nvSpPr>
        <p:spPr>
          <a:xfrm>
            <a:off x="685800" y="1858384"/>
            <a:ext cx="7772400" cy="3962400"/>
          </a:xfrm>
        </p:spPr>
        <p:txBody>
          <a:bodyPr>
            <a:normAutofit fontScale="85000" lnSpcReduction="20000"/>
          </a:bodyPr>
          <a:lstStyle/>
          <a:p>
            <a:r>
              <a:rPr lang="en-US" dirty="0" smtClean="0"/>
              <a:t>If the letter before a final </a:t>
            </a:r>
            <a:r>
              <a:rPr lang="en-US" u="sng" dirty="0" smtClean="0"/>
              <a:t>y</a:t>
            </a:r>
            <a:r>
              <a:rPr lang="en-US" dirty="0" smtClean="0"/>
              <a:t> is a vowel, the </a:t>
            </a:r>
            <a:r>
              <a:rPr lang="en-US" u="sng" dirty="0" smtClean="0"/>
              <a:t>y</a:t>
            </a:r>
            <a:r>
              <a:rPr lang="en-US" dirty="0" smtClean="0"/>
              <a:t> doesn’t change when you add a suffix. </a:t>
            </a:r>
          </a:p>
          <a:p>
            <a:pPr algn="ctr">
              <a:buNone/>
            </a:pPr>
            <a:r>
              <a:rPr lang="en-US" dirty="0" smtClean="0"/>
              <a:t>(Example:  Play			Playing)</a:t>
            </a:r>
          </a:p>
          <a:p>
            <a:pPr algn="ctr"/>
            <a:endParaRPr lang="en-US" dirty="0" smtClean="0"/>
          </a:p>
          <a:p>
            <a:r>
              <a:rPr lang="en-US" dirty="0" smtClean="0"/>
              <a:t>If the letter before a final </a:t>
            </a:r>
            <a:r>
              <a:rPr lang="en-US" u="sng" dirty="0" smtClean="0"/>
              <a:t>y</a:t>
            </a:r>
            <a:r>
              <a:rPr lang="en-US" dirty="0" smtClean="0"/>
              <a:t> is a consonant, the </a:t>
            </a:r>
            <a:r>
              <a:rPr lang="en-US" u="sng" dirty="0" smtClean="0"/>
              <a:t>y</a:t>
            </a:r>
            <a:r>
              <a:rPr lang="en-US" dirty="0" smtClean="0"/>
              <a:t> changes to an </a:t>
            </a:r>
            <a:r>
              <a:rPr lang="en-US" u="sng" dirty="0" smtClean="0"/>
              <a:t>i</a:t>
            </a:r>
            <a:r>
              <a:rPr lang="en-US" dirty="0" smtClean="0"/>
              <a:t> before you add the suffix.</a:t>
            </a:r>
          </a:p>
          <a:p>
            <a:pPr algn="ctr">
              <a:buNone/>
            </a:pPr>
            <a:r>
              <a:rPr lang="en-US" dirty="0" smtClean="0"/>
              <a:t>(Example:  Carry            Carried)</a:t>
            </a:r>
          </a:p>
          <a:p>
            <a:endParaRPr lang="en-US" dirty="0" smtClean="0"/>
          </a:p>
          <a:p>
            <a:r>
              <a:rPr lang="en-US" dirty="0" smtClean="0"/>
              <a:t> </a:t>
            </a:r>
            <a:r>
              <a:rPr lang="en-US" b="1" dirty="0" smtClean="0">
                <a:solidFill>
                  <a:srgbClr val="FF0000"/>
                </a:solidFill>
              </a:rPr>
              <a:t>EXCEPT</a:t>
            </a:r>
            <a:r>
              <a:rPr lang="en-US" dirty="0" smtClean="0"/>
              <a:t> when the suffix begins with an </a:t>
            </a:r>
            <a:r>
              <a:rPr lang="en-US" u="sng" dirty="0" err="1" smtClean="0"/>
              <a:t>i</a:t>
            </a:r>
            <a:r>
              <a:rPr lang="en-US" dirty="0" smtClean="0"/>
              <a:t>.</a:t>
            </a:r>
          </a:p>
          <a:p>
            <a:pPr algn="ctr">
              <a:buNone/>
            </a:pPr>
            <a:r>
              <a:rPr lang="en-US" dirty="0" smtClean="0"/>
              <a:t>(Example:  Carry               Carrying)</a:t>
            </a:r>
          </a:p>
          <a:p>
            <a:pPr algn="ctr">
              <a:buNone/>
            </a:pPr>
            <a:endParaRPr lang="en-US" dirty="0" smtClean="0"/>
          </a:p>
          <a:p>
            <a:pPr algn="ctr"/>
            <a:endParaRPr lang="en-US" dirty="0"/>
          </a:p>
        </p:txBody>
      </p:sp>
      <p:sp>
        <p:nvSpPr>
          <p:cNvPr id="9" name="Footer Placeholder 12"/>
          <p:cNvSpPr>
            <a:spLocks noGrp="1"/>
          </p:cNvSpPr>
          <p:nvPr>
            <p:ph type="ftr" sz="quarter" idx="11"/>
          </p:nvPr>
        </p:nvSpPr>
        <p:spPr/>
        <p:txBody>
          <a:bodyPr/>
          <a:lstStyle/>
          <a:p>
            <a:pPr>
              <a:defRPr/>
            </a:pPr>
            <a:r>
              <a:rPr lang="en-US" smtClean="0"/>
              <a:t>(c)KUCRL 2014::leitzell::graner</a:t>
            </a:r>
            <a:endParaRPr lang="en-US" dirty="0"/>
          </a:p>
        </p:txBody>
      </p:sp>
      <p:cxnSp>
        <p:nvCxnSpPr>
          <p:cNvPr id="5" name="Straight Arrow Connector 4"/>
          <p:cNvCxnSpPr/>
          <p:nvPr/>
        </p:nvCxnSpPr>
        <p:spPr>
          <a:xfrm>
            <a:off x="4864189" y="2688485"/>
            <a:ext cx="8512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4864189" y="4431271"/>
            <a:ext cx="8512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864189" y="5588478"/>
            <a:ext cx="85123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891"/>
            <a:ext cx="8229600" cy="1985966"/>
          </a:xfrm>
        </p:spPr>
        <p:txBody>
          <a:bodyPr>
            <a:noAutofit/>
          </a:bodyPr>
          <a:lstStyle/>
          <a:p>
            <a:r>
              <a:rPr lang="en-US" sz="3200" b="1" dirty="0" smtClean="0">
                <a:solidFill>
                  <a:srgbClr val="601314"/>
                </a:solidFill>
              </a:rPr>
              <a:t>When adding suffixes to words that </a:t>
            </a:r>
            <a:br>
              <a:rPr lang="en-US" sz="3200" b="1" dirty="0" smtClean="0">
                <a:solidFill>
                  <a:srgbClr val="601314"/>
                </a:solidFill>
              </a:rPr>
            </a:br>
            <a:r>
              <a:rPr lang="en-US" sz="3200" b="1" dirty="0" smtClean="0">
                <a:solidFill>
                  <a:srgbClr val="601314"/>
                </a:solidFill>
              </a:rPr>
              <a:t>end in a single consonant with a single vowel in front of it (VC) …</a:t>
            </a:r>
            <a:br>
              <a:rPr lang="en-US" sz="3200" b="1" dirty="0" smtClean="0">
                <a:solidFill>
                  <a:srgbClr val="601314"/>
                </a:solidFill>
              </a:rPr>
            </a:br>
            <a:endParaRPr lang="en-US" sz="3200" b="1" dirty="0">
              <a:solidFill>
                <a:srgbClr val="601314"/>
              </a:solidFill>
            </a:endParaRPr>
          </a:p>
        </p:txBody>
      </p:sp>
      <p:sp>
        <p:nvSpPr>
          <p:cNvPr id="3" name="Content Placeholder 2"/>
          <p:cNvSpPr>
            <a:spLocks noGrp="1"/>
          </p:cNvSpPr>
          <p:nvPr>
            <p:ph idx="1"/>
          </p:nvPr>
        </p:nvSpPr>
        <p:spPr>
          <a:xfrm>
            <a:off x="457200" y="1893777"/>
            <a:ext cx="8229600" cy="4525963"/>
          </a:xfrm>
        </p:spPr>
        <p:txBody>
          <a:bodyPr>
            <a:normAutofit/>
          </a:bodyPr>
          <a:lstStyle/>
          <a:p>
            <a:r>
              <a:rPr lang="en-US" dirty="0" smtClean="0"/>
              <a:t>Double the consonant if the suffix begins with a vowel.</a:t>
            </a:r>
          </a:p>
          <a:p>
            <a:pPr algn="ctr">
              <a:buNone/>
            </a:pPr>
            <a:r>
              <a:rPr lang="en-US" dirty="0" smtClean="0"/>
              <a:t>(Example:  Fit			Fitting)</a:t>
            </a:r>
          </a:p>
          <a:p>
            <a:pPr algn="ctr"/>
            <a:endParaRPr lang="en-US" dirty="0" smtClean="0"/>
          </a:p>
          <a:p>
            <a:r>
              <a:rPr lang="en-US" dirty="0" smtClean="0"/>
              <a:t>Don’t double the consonant if the suffix begins with a consonant.</a:t>
            </a:r>
          </a:p>
          <a:p>
            <a:pPr algn="ctr">
              <a:buNone/>
            </a:pPr>
            <a:r>
              <a:rPr lang="en-US" dirty="0" smtClean="0"/>
              <a:t>(Example:  Fit           Fitness)</a:t>
            </a:r>
          </a:p>
          <a:p>
            <a:endParaRPr lang="en-US" dirty="0" smtClean="0"/>
          </a:p>
          <a:p>
            <a:endParaRPr lang="en-US" dirty="0" smtClean="0"/>
          </a:p>
          <a:p>
            <a:pPr algn="ctr"/>
            <a:endParaRPr lang="en-US" dirty="0"/>
          </a:p>
        </p:txBody>
      </p:sp>
      <p:sp>
        <p:nvSpPr>
          <p:cNvPr id="6" name="Footer Placeholder 12"/>
          <p:cNvSpPr>
            <a:spLocks noGrp="1"/>
          </p:cNvSpPr>
          <p:nvPr>
            <p:ph type="ftr" sz="quarter" idx="11"/>
          </p:nvPr>
        </p:nvSpPr>
        <p:spPr/>
        <p:txBody>
          <a:bodyPr/>
          <a:lstStyle/>
          <a:p>
            <a:pPr>
              <a:defRPr/>
            </a:pPr>
            <a:r>
              <a:rPr lang="en-US" smtClean="0"/>
              <a:t>(c)KUCRL 2014::leitzell::graner</a:t>
            </a:r>
            <a:endParaRPr lang="en-US" dirty="0"/>
          </a:p>
        </p:txBody>
      </p:sp>
      <p:cxnSp>
        <p:nvCxnSpPr>
          <p:cNvPr id="10" name="Straight Arrow Connector 9"/>
          <p:cNvCxnSpPr/>
          <p:nvPr/>
        </p:nvCxnSpPr>
        <p:spPr>
          <a:xfrm>
            <a:off x="4715561" y="3339343"/>
            <a:ext cx="82421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715561" y="5568488"/>
            <a:ext cx="82421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Another word that fits the </a:t>
            </a:r>
            <a:br>
              <a:rPr lang="en-US" sz="3600" dirty="0" smtClean="0"/>
            </a:br>
            <a:r>
              <a:rPr lang="en-US" sz="3600" dirty="0" smtClean="0"/>
              <a:t>“consonant doubling guideline”  is:</a:t>
            </a:r>
            <a:endParaRPr lang="en-US" sz="3600" dirty="0"/>
          </a:p>
        </p:txBody>
      </p:sp>
      <p:sp>
        <p:nvSpPr>
          <p:cNvPr id="5"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4" name="Rectangle 3"/>
          <p:cNvSpPr/>
          <p:nvPr/>
        </p:nvSpPr>
        <p:spPr>
          <a:xfrm>
            <a:off x="3514453" y="2391265"/>
            <a:ext cx="2115107" cy="1508105"/>
          </a:xfrm>
          <a:prstGeom prst="rect">
            <a:avLst/>
          </a:prstGeom>
          <a:noFill/>
        </p:spPr>
        <p:txBody>
          <a:bodyPr wrap="none" lIns="91440" tIns="45720" rIns="91440" bIns="45720">
            <a:spAutoFit/>
          </a:bodyPr>
          <a:lstStyle/>
          <a:p>
            <a:pPr algn="ctr"/>
            <a:r>
              <a:rPr lang="en-US" sz="9200" b="1" cap="none" spc="0" dirty="0" smtClean="0">
                <a:ln w="31550" cmpd="sng">
                  <a:solidFill>
                    <a:srgbClr val="FF0000"/>
                  </a:solidFill>
                  <a:prstDash val="solid"/>
                </a:ln>
                <a:solidFill>
                  <a:srgbClr val="FF0000"/>
                </a:solidFill>
                <a:effectLst>
                  <a:outerShdw blurRad="41275" dist="12700" dir="12000000" algn="tl" rotWithShape="0">
                    <a:srgbClr val="000000">
                      <a:alpha val="40000"/>
                    </a:srgbClr>
                  </a:outerShdw>
                </a:effectLst>
              </a:rPr>
              <a:t>Run</a:t>
            </a:r>
            <a:endParaRPr lang="en-US" sz="9200" b="1" cap="none" spc="0" dirty="0">
              <a:ln w="31550" cmpd="sng">
                <a:solidFill>
                  <a:srgbClr val="FF0000"/>
                </a:solidFill>
                <a:prstDash val="solid"/>
              </a:ln>
              <a:solidFill>
                <a:srgbClr val="FF0000"/>
              </a:solidFill>
              <a:effectLst>
                <a:outerShdw blurRad="41275" dist="12700" dir="12000000" algn="tl" rotWithShape="0">
                  <a:srgbClr val="000000">
                    <a:alpha val="40000"/>
                  </a:srgbClr>
                </a:outerShdw>
              </a:effectLst>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7" y="243180"/>
            <a:ext cx="8799559" cy="1864375"/>
          </a:xfrm>
          <a:solidFill>
            <a:srgbClr val="F2F2F2"/>
          </a:solidFill>
        </p:spPr>
        <p:txBody>
          <a:bodyPr>
            <a:normAutofit fontScale="90000"/>
          </a:bodyPr>
          <a:lstStyle/>
          <a:p>
            <a:r>
              <a:rPr lang="en-US" b="1" dirty="0" smtClean="0"/>
              <a:t>The term </a:t>
            </a:r>
            <a:r>
              <a:rPr lang="en-US" b="1" dirty="0" smtClean="0">
                <a:solidFill>
                  <a:srgbClr val="FF0000"/>
                </a:solidFill>
              </a:rPr>
              <a:t>compound suffix</a:t>
            </a:r>
            <a:br>
              <a:rPr lang="en-US" b="1" dirty="0" smtClean="0">
                <a:solidFill>
                  <a:srgbClr val="FF0000"/>
                </a:solidFill>
              </a:rPr>
            </a:br>
            <a:r>
              <a:rPr lang="en-US" dirty="0" smtClean="0"/>
              <a:t>refers to more than one suffix </a:t>
            </a:r>
            <a:br>
              <a:rPr lang="en-US" dirty="0" smtClean="0"/>
            </a:br>
            <a:r>
              <a:rPr lang="en-US" dirty="0" smtClean="0"/>
              <a:t>at the end of the word.</a:t>
            </a:r>
            <a:endParaRPr lang="en-US" dirty="0"/>
          </a:p>
        </p:txBody>
      </p:sp>
      <p:sp>
        <p:nvSpPr>
          <p:cNvPr id="3" name="Content Placeholder 2"/>
          <p:cNvSpPr>
            <a:spLocks noGrp="1"/>
          </p:cNvSpPr>
          <p:nvPr>
            <p:ph idx="1"/>
          </p:nvPr>
        </p:nvSpPr>
        <p:spPr>
          <a:xfrm>
            <a:off x="2083373" y="2108420"/>
            <a:ext cx="4824065" cy="4525963"/>
          </a:xfrm>
        </p:spPr>
        <p:txBody>
          <a:bodyPr>
            <a:normAutofit/>
          </a:bodyPr>
          <a:lstStyle/>
          <a:p>
            <a:r>
              <a:rPr lang="en-US" sz="4000" dirty="0" smtClean="0"/>
              <a:t>Helplessness</a:t>
            </a:r>
          </a:p>
          <a:p>
            <a:r>
              <a:rPr lang="en-US" sz="4000" dirty="0" smtClean="0"/>
              <a:t>Endlessly</a:t>
            </a:r>
          </a:p>
          <a:p>
            <a:r>
              <a:rPr lang="en-US" sz="4000" dirty="0" smtClean="0"/>
              <a:t>Loveliness</a:t>
            </a:r>
          </a:p>
          <a:p>
            <a:r>
              <a:rPr lang="en-US" sz="4000" dirty="0" smtClean="0"/>
              <a:t>Professionalism</a:t>
            </a:r>
          </a:p>
          <a:p>
            <a:r>
              <a:rPr lang="en-US" sz="4000" dirty="0" smtClean="0"/>
              <a:t>Respectability</a:t>
            </a:r>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3938" y="233721"/>
            <a:ext cx="7996156" cy="1215717"/>
          </a:xfrm>
          <a:prstGeom prst="rect">
            <a:avLst/>
          </a:prstGeom>
          <a:noFill/>
        </p:spPr>
        <p:txBody>
          <a:bodyPr wrap="none" lIns="91440" tIns="45720" rIns="91440" bIns="45720">
            <a:spAutoFit/>
          </a:bodyPr>
          <a:lstStyle/>
          <a:p>
            <a:pPr algn="ctr"/>
            <a:r>
              <a:rPr lang="en-US" sz="73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rPr>
              <a:t>Challenge Question:</a:t>
            </a:r>
            <a:endParaRPr lang="en-US" sz="73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1F497D"/>
              </a:solidFill>
              <a:effectLst>
                <a:outerShdw blurRad="41275" dist="12700" dir="12000000" algn="tl" rotWithShape="0">
                  <a:srgbClr val="000000">
                    <a:alpha val="40000"/>
                  </a:srgbClr>
                </a:outerShdw>
              </a:effectLst>
            </a:endParaRPr>
          </a:p>
        </p:txBody>
      </p:sp>
      <p:sp>
        <p:nvSpPr>
          <p:cNvPr id="3" name="TextBox 2"/>
          <p:cNvSpPr txBox="1"/>
          <p:nvPr/>
        </p:nvSpPr>
        <p:spPr>
          <a:xfrm>
            <a:off x="260811" y="2692740"/>
            <a:ext cx="8629261" cy="1354217"/>
          </a:xfrm>
          <a:prstGeom prst="rect">
            <a:avLst/>
          </a:prstGeom>
          <a:noFill/>
          <a:ln>
            <a:noFill/>
          </a:ln>
        </p:spPr>
        <p:txBody>
          <a:bodyPr wrap="square" rtlCol="0">
            <a:spAutoFit/>
          </a:bodyPr>
          <a:lstStyle/>
          <a:p>
            <a:pPr algn="ctr"/>
            <a:r>
              <a:rPr lang="en-US" sz="4100" dirty="0" smtClean="0">
                <a:ln>
                  <a:solidFill>
                    <a:srgbClr val="000000"/>
                  </a:solidFill>
                </a:ln>
              </a:rPr>
              <a:t>Can you think of two more words with a compound suffix?</a:t>
            </a:r>
            <a:endParaRPr lang="en-US" sz="4100" dirty="0">
              <a:ln>
                <a:solidFill>
                  <a:srgbClr val="000000"/>
                </a:solidFill>
              </a:ln>
            </a:endParaRPr>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views.jpg"/>
          <p:cNvPicPr>
            <a:picLocks noChangeAspect="1"/>
          </p:cNvPicPr>
          <p:nvPr/>
        </p:nvPicPr>
        <p:blipFill>
          <a:blip r:embed="rId3"/>
          <a:stretch>
            <a:fillRect/>
          </a:stretch>
        </p:blipFill>
        <p:spPr>
          <a:xfrm>
            <a:off x="0" y="1"/>
            <a:ext cx="9144000" cy="6858000"/>
          </a:xfrm>
          <a:prstGeom prst="rect">
            <a:avLst/>
          </a:prstGeom>
        </p:spPr>
      </p:pic>
      <p:sp>
        <p:nvSpPr>
          <p:cNvPr id="3" name="TextBox 2"/>
          <p:cNvSpPr txBox="1"/>
          <p:nvPr/>
        </p:nvSpPr>
        <p:spPr>
          <a:xfrm>
            <a:off x="738509" y="1046757"/>
            <a:ext cx="1268020" cy="769441"/>
          </a:xfrm>
          <a:prstGeom prst="rect">
            <a:avLst/>
          </a:prstGeom>
          <a:noFill/>
        </p:spPr>
        <p:txBody>
          <a:bodyPr wrap="none" rtlCol="0">
            <a:spAutoFit/>
          </a:bodyPr>
          <a:lstStyle/>
          <a:p>
            <a:r>
              <a:rPr lang="en-US" sz="4400" dirty="0" smtClean="0">
                <a:latin typeface="Marker Felt"/>
                <a:cs typeface="Marker Felt"/>
              </a:rPr>
              <a:t>Let’s</a:t>
            </a:r>
            <a:endParaRPr lang="en-US" sz="4400" dirty="0">
              <a:latin typeface="Marker Felt"/>
              <a:cs typeface="Marker Felt"/>
            </a:endParaRPr>
          </a:p>
        </p:txBody>
      </p:sp>
      <p:sp>
        <p:nvSpPr>
          <p:cNvPr id="4" name="TextBox 3"/>
          <p:cNvSpPr txBox="1"/>
          <p:nvPr/>
        </p:nvSpPr>
        <p:spPr>
          <a:xfrm>
            <a:off x="2006529" y="4729519"/>
            <a:ext cx="6855098" cy="769441"/>
          </a:xfrm>
          <a:prstGeom prst="rect">
            <a:avLst/>
          </a:prstGeom>
          <a:noFill/>
        </p:spPr>
        <p:txBody>
          <a:bodyPr wrap="none" rtlCol="0">
            <a:spAutoFit/>
          </a:bodyPr>
          <a:lstStyle/>
          <a:p>
            <a:r>
              <a:rPr lang="en-US" sz="4400" dirty="0" smtClean="0">
                <a:latin typeface="Marker Felt"/>
                <a:cs typeface="Marker Felt"/>
              </a:rPr>
              <a:t>The 3 types of Morphemes</a:t>
            </a:r>
            <a:endParaRPr lang="en-US" sz="4400" dirty="0">
              <a:latin typeface="Marker Felt"/>
              <a:cs typeface="Marker Felt"/>
            </a:endParaRPr>
          </a:p>
        </p:txBody>
      </p:sp>
      <p:sp>
        <p:nvSpPr>
          <p:cNvPr id="5" name="Footer Placeholder 4"/>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Calisto MT" charset="0"/>
              </a:rPr>
              <a:t>Solution?</a:t>
            </a:r>
          </a:p>
        </p:txBody>
      </p:sp>
      <p:sp>
        <p:nvSpPr>
          <p:cNvPr id="102402" name="Content Placeholder 2"/>
          <p:cNvSpPr>
            <a:spLocks noGrp="1"/>
          </p:cNvSpPr>
          <p:nvPr>
            <p:ph idx="1"/>
          </p:nvPr>
        </p:nvSpPr>
        <p:spPr/>
        <p:txBody>
          <a:bodyPr/>
          <a:lstStyle/>
          <a:p>
            <a:pPr marL="0" indent="0" algn="ctr">
              <a:buFont typeface="Arial" charset="0"/>
              <a:buNone/>
            </a:pPr>
            <a:r>
              <a:rPr lang="en-US" sz="3600">
                <a:latin typeface="Calisto MT" charset="0"/>
              </a:rPr>
              <a:t>Content teachers, literacy and other specialists collaborate to improve instruction first through general strategy instruction that can be ‘kicked up’ to transdisciplinary instruction.</a:t>
            </a:r>
          </a:p>
        </p:txBody>
      </p:sp>
      <p:sp>
        <p:nvSpPr>
          <p:cNvPr id="4" name="Footer Placeholder 3"/>
          <p:cNvSpPr>
            <a:spLocks noGrp="1"/>
          </p:cNvSpPr>
          <p:nvPr>
            <p:ph type="ftr" sz="quarter" idx="11"/>
          </p:nvPr>
        </p:nvSpPr>
        <p:spPr/>
        <p:txBody>
          <a:bodyPr/>
          <a:lstStyle/>
          <a:p>
            <a:pPr>
              <a:defRPr/>
            </a:pPr>
            <a:r>
              <a:rPr lang="en-US" smtClean="0"/>
              <a:t>(c)KUCRL 2014::leitzell::graner</a:t>
            </a:r>
            <a:endParaRPr lang="en-US"/>
          </a:p>
        </p:txBody>
      </p:sp>
    </p:spTree>
    <p:extLst>
      <p:ext uri="{BB962C8B-B14F-4D97-AF65-F5344CB8AC3E}">
        <p14:creationId xmlns:p14="http://schemas.microsoft.com/office/powerpoint/2010/main" val="418183735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368" y="1542242"/>
            <a:ext cx="2898951" cy="1077218"/>
          </a:xfrm>
          <a:prstGeom prst="rect">
            <a:avLst/>
          </a:prstGeom>
          <a:noFill/>
        </p:spPr>
        <p:txBody>
          <a:bodyPr wrap="none" lIns="91440" tIns="45720" rIns="91440" bIns="45720">
            <a:spAutoFit/>
          </a:bodyPr>
          <a:lstStyle/>
          <a:p>
            <a:pPr algn="ctr"/>
            <a:r>
              <a:rPr lang="en-US" sz="6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Prefixes</a:t>
            </a:r>
            <a:endParaRPr lang="en-US" sz="6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3" name="Rectangle 2"/>
          <p:cNvSpPr/>
          <p:nvPr/>
        </p:nvSpPr>
        <p:spPr>
          <a:xfrm>
            <a:off x="5400916" y="4787167"/>
            <a:ext cx="2799565" cy="1077218"/>
          </a:xfrm>
          <a:prstGeom prst="rect">
            <a:avLst/>
          </a:prstGeom>
          <a:noFill/>
        </p:spPr>
        <p:txBody>
          <a:bodyPr wrap="none" lIns="91440" tIns="45720" rIns="91440" bIns="45720">
            <a:spAutoFit/>
          </a:bodyPr>
          <a:lstStyle/>
          <a:p>
            <a:pPr algn="ctr"/>
            <a:r>
              <a:rPr lang="en-US" sz="6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Suffixes</a:t>
            </a:r>
            <a:endParaRPr lang="en-US" sz="6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4" name="Rectangle 3"/>
          <p:cNvSpPr/>
          <p:nvPr/>
        </p:nvSpPr>
        <p:spPr>
          <a:xfrm>
            <a:off x="2956168" y="2686843"/>
            <a:ext cx="3700189" cy="1862048"/>
          </a:xfrm>
          <a:prstGeom prst="rect">
            <a:avLst/>
          </a:prstGeom>
          <a:noFill/>
          <a:ln>
            <a:noFill/>
          </a:ln>
        </p:spPr>
        <p:txBody>
          <a:bodyPr wrap="none" lIns="91440" tIns="45720" rIns="91440" bIns="45720">
            <a:spAutoFit/>
          </a:bodyPr>
          <a:lstStyle/>
          <a:p>
            <a:pPr algn="ctr"/>
            <a:r>
              <a:rPr lang="en-US" sz="115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rPr>
              <a:t>Roots</a:t>
            </a:r>
            <a:endParaRPr lang="en-US" sz="115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effectLst>
                <a:outerShdw blurRad="41275" dist="12700" dir="12000000" algn="tl" rotWithShape="0">
                  <a:srgbClr val="000000">
                    <a:alpha val="40000"/>
                  </a:srgbClr>
                </a:outerShdw>
              </a:effectLst>
            </a:endParaRPr>
          </a:p>
        </p:txBody>
      </p:sp>
      <p:sp>
        <p:nvSpPr>
          <p:cNvPr id="5" name="TextBox 4"/>
          <p:cNvSpPr txBox="1"/>
          <p:nvPr/>
        </p:nvSpPr>
        <p:spPr>
          <a:xfrm>
            <a:off x="399658" y="291636"/>
            <a:ext cx="5709816" cy="615553"/>
          </a:xfrm>
          <a:prstGeom prst="rect">
            <a:avLst/>
          </a:prstGeom>
          <a:noFill/>
        </p:spPr>
        <p:txBody>
          <a:bodyPr wrap="none" rtlCol="0">
            <a:spAutoFit/>
          </a:bodyPr>
          <a:lstStyle/>
          <a:p>
            <a:r>
              <a:rPr lang="en-US" sz="3400" dirty="0" smtClean="0"/>
              <a:t>The 3 types of morphemes are:</a:t>
            </a:r>
            <a:endParaRPr lang="en-US" sz="3400" dirty="0"/>
          </a:p>
        </p:txBody>
      </p:sp>
      <p:sp>
        <p:nvSpPr>
          <p:cNvPr id="6" name="Footer Placeholder 5"/>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Autofit/>
          </a:bodyPr>
          <a:lstStyle/>
          <a:p>
            <a:pPr eaLnBrk="1" hangingPunct="1"/>
            <a:r>
              <a:rPr lang="en-US" sz="7200" b="1" dirty="0" smtClean="0">
                <a:solidFill>
                  <a:srgbClr val="FF3300"/>
                </a:solidFill>
              </a:rPr>
              <a:t>Roots</a:t>
            </a:r>
            <a:endParaRPr lang="en-US" sz="7200" dirty="0">
              <a:solidFill>
                <a:srgbClr val="FF3300"/>
              </a:solidFill>
            </a:endParaRPr>
          </a:p>
        </p:txBody>
      </p:sp>
      <p:sp>
        <p:nvSpPr>
          <p:cNvPr id="51203" name="Rectangle 3"/>
          <p:cNvSpPr>
            <a:spLocks noGrp="1" noChangeArrowheads="1"/>
          </p:cNvSpPr>
          <p:nvPr>
            <p:ph idx="1"/>
          </p:nvPr>
        </p:nvSpPr>
        <p:spPr>
          <a:xfrm>
            <a:off x="671191" y="1594177"/>
            <a:ext cx="7772400" cy="4114800"/>
          </a:xfrm>
        </p:spPr>
        <p:txBody>
          <a:bodyPr>
            <a:normAutofit fontScale="92500" lnSpcReduction="20000"/>
          </a:bodyPr>
          <a:lstStyle/>
          <a:p>
            <a:pPr eaLnBrk="1" hangingPunct="1">
              <a:buFontTx/>
              <a:buNone/>
            </a:pPr>
            <a:r>
              <a:rPr lang="en-US" sz="4600" dirty="0" smtClean="0"/>
              <a:t>Can be </a:t>
            </a:r>
            <a:r>
              <a:rPr lang="en-US" sz="4600" dirty="0"/>
              <a:t>at </a:t>
            </a:r>
            <a:r>
              <a:rPr lang="en-US" sz="4600" dirty="0" smtClean="0"/>
              <a:t>the: </a:t>
            </a:r>
          </a:p>
          <a:p>
            <a:pPr algn="ctr"/>
            <a:r>
              <a:rPr lang="en-US" sz="4600" dirty="0">
                <a:solidFill>
                  <a:srgbClr val="FF0000"/>
                </a:solidFill>
              </a:rPr>
              <a:t>B</a:t>
            </a:r>
            <a:r>
              <a:rPr lang="en-US" sz="4600" dirty="0" smtClean="0">
                <a:solidFill>
                  <a:srgbClr val="FF0000"/>
                </a:solidFill>
              </a:rPr>
              <a:t>eginning</a:t>
            </a:r>
            <a:r>
              <a:rPr lang="en-US" sz="4600" dirty="0" smtClean="0"/>
              <a:t>, </a:t>
            </a:r>
          </a:p>
          <a:p>
            <a:pPr algn="ctr"/>
            <a:r>
              <a:rPr lang="en-US" sz="4600" dirty="0" smtClean="0">
                <a:solidFill>
                  <a:srgbClr val="FF0000"/>
                </a:solidFill>
              </a:rPr>
              <a:t>Middle</a:t>
            </a:r>
            <a:r>
              <a:rPr lang="en-US" sz="4600" dirty="0" smtClean="0"/>
              <a:t>, </a:t>
            </a:r>
          </a:p>
          <a:p>
            <a:pPr algn="ctr"/>
            <a:r>
              <a:rPr lang="en-US" sz="4600" dirty="0">
                <a:solidFill>
                  <a:srgbClr val="FF0000"/>
                </a:solidFill>
              </a:rPr>
              <a:t>E</a:t>
            </a:r>
            <a:r>
              <a:rPr lang="en-US" sz="4600" dirty="0" smtClean="0">
                <a:solidFill>
                  <a:srgbClr val="FF0000"/>
                </a:solidFill>
              </a:rPr>
              <a:t>nd</a:t>
            </a:r>
            <a:r>
              <a:rPr lang="en-US" sz="4600" b="1" dirty="0" smtClean="0">
                <a:solidFill>
                  <a:srgbClr val="FF0000"/>
                </a:solidFill>
              </a:rPr>
              <a:t> </a:t>
            </a:r>
            <a:r>
              <a:rPr lang="en-US" sz="4600" dirty="0"/>
              <a:t>of a </a:t>
            </a:r>
            <a:r>
              <a:rPr lang="en-US" sz="4600" dirty="0" smtClean="0"/>
              <a:t>word.</a:t>
            </a:r>
          </a:p>
          <a:p>
            <a:pPr algn="ctr" eaLnBrk="1" hangingPunct="1">
              <a:buFontTx/>
              <a:buNone/>
            </a:pPr>
            <a:r>
              <a:rPr lang="en-US" sz="4600" dirty="0" smtClean="0"/>
              <a:t>or</a:t>
            </a:r>
          </a:p>
          <a:p>
            <a:pPr algn="ctr" eaLnBrk="1" hangingPunct="1">
              <a:buFontTx/>
              <a:buNone/>
            </a:pPr>
            <a:r>
              <a:rPr lang="en-US" sz="4600" dirty="0" smtClean="0"/>
              <a:t>Roots can be the </a:t>
            </a:r>
            <a:r>
              <a:rPr lang="en-US" sz="4600" b="1" dirty="0" smtClean="0">
                <a:solidFill>
                  <a:srgbClr val="FF0000"/>
                </a:solidFill>
              </a:rPr>
              <a:t>entire </a:t>
            </a:r>
            <a:r>
              <a:rPr lang="en-US" sz="4600" dirty="0" smtClean="0"/>
              <a:t>word. </a:t>
            </a:r>
          </a:p>
          <a:p>
            <a:pPr eaLnBrk="1" hangingPunct="1">
              <a:buFontTx/>
              <a:buNone/>
            </a:pPr>
            <a:endParaRPr lang="en-US" sz="4600"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171"/>
            <a:ext cx="8229600" cy="3154496"/>
          </a:xfrm>
          <a:solidFill>
            <a:srgbClr val="F2F2F2"/>
          </a:solidFill>
        </p:spPr>
        <p:txBody>
          <a:bodyPr>
            <a:normAutofit fontScale="90000"/>
          </a:bodyPr>
          <a:lstStyle/>
          <a:p>
            <a:r>
              <a:rPr lang="en-US" dirty="0" smtClean="0">
                <a:solidFill>
                  <a:srgbClr val="FF0000"/>
                </a:solidFill>
              </a:rPr>
              <a:t>Roots</a:t>
            </a:r>
            <a:r>
              <a:rPr lang="en-US" dirty="0" smtClean="0"/>
              <a:t> can be located at the </a:t>
            </a:r>
            <a:r>
              <a:rPr lang="en-US" b="1" dirty="0" smtClean="0">
                <a:solidFill>
                  <a:srgbClr val="FF0000"/>
                </a:solidFill>
              </a:rPr>
              <a:t>beginning</a:t>
            </a:r>
            <a:r>
              <a:rPr lang="en-US" dirty="0" smtClean="0"/>
              <a:t>, </a:t>
            </a:r>
            <a:r>
              <a:rPr lang="en-US" b="1" dirty="0" smtClean="0">
                <a:solidFill>
                  <a:srgbClr val="FF0000"/>
                </a:solidFill>
              </a:rPr>
              <a:t>middle</a:t>
            </a:r>
            <a:r>
              <a:rPr lang="en-US" dirty="0" smtClean="0"/>
              <a:t>, or </a:t>
            </a:r>
            <a:r>
              <a:rPr lang="en-US" b="1" dirty="0" smtClean="0">
                <a:solidFill>
                  <a:srgbClr val="FF0000"/>
                </a:solidFill>
              </a:rPr>
              <a:t>end</a:t>
            </a:r>
            <a:r>
              <a:rPr lang="en-US" dirty="0" smtClean="0"/>
              <a:t/>
            </a:r>
            <a:br>
              <a:rPr lang="en-US" dirty="0" smtClean="0"/>
            </a:br>
            <a:r>
              <a:rPr lang="en-US" dirty="0" smtClean="0"/>
              <a:t>of a word.</a:t>
            </a:r>
            <a:br>
              <a:rPr lang="en-US" dirty="0" smtClean="0"/>
            </a:br>
            <a:r>
              <a:rPr lang="en-US" sz="3889" dirty="0" smtClean="0"/>
              <a:t>A </a:t>
            </a:r>
            <a:r>
              <a:rPr lang="en-US" sz="3889" b="1" dirty="0" smtClean="0">
                <a:solidFill>
                  <a:srgbClr val="FF0000"/>
                </a:solidFill>
              </a:rPr>
              <a:t>root</a:t>
            </a:r>
            <a:r>
              <a:rPr lang="en-US" sz="3889" dirty="0" smtClean="0"/>
              <a:t> can </a:t>
            </a:r>
            <a:r>
              <a:rPr lang="en-US" sz="3889" b="1" dirty="0" smtClean="0">
                <a:solidFill>
                  <a:srgbClr val="FF0000"/>
                </a:solidFill>
              </a:rPr>
              <a:t>stand alone </a:t>
            </a:r>
            <a:r>
              <a:rPr lang="en-US" sz="3889" dirty="0" smtClean="0"/>
              <a:t>as the whole word.</a:t>
            </a:r>
            <a:endParaRPr lang="en-US" sz="3889"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3" name="TextBox 2"/>
          <p:cNvSpPr txBox="1"/>
          <p:nvPr/>
        </p:nvSpPr>
        <p:spPr>
          <a:xfrm>
            <a:off x="777969" y="3946990"/>
            <a:ext cx="7630432" cy="1661993"/>
          </a:xfrm>
          <a:prstGeom prst="rect">
            <a:avLst/>
          </a:prstGeom>
          <a:noFill/>
          <a:ln>
            <a:solidFill>
              <a:srgbClr val="000000"/>
            </a:solidFill>
          </a:ln>
        </p:spPr>
        <p:txBody>
          <a:bodyPr wrap="square" rtlCol="0">
            <a:spAutoFit/>
          </a:bodyPr>
          <a:lstStyle/>
          <a:p>
            <a:pPr algn="ctr"/>
            <a:r>
              <a:rPr lang="en-US" sz="3700" b="1" u="sng" dirty="0" smtClean="0">
                <a:solidFill>
                  <a:srgbClr val="FF0000"/>
                </a:solidFill>
              </a:rPr>
              <a:t>SCOPE</a:t>
            </a:r>
          </a:p>
          <a:p>
            <a:endParaRPr lang="en-US" sz="3700" b="1" dirty="0" smtClean="0">
              <a:ln>
                <a:solidFill>
                  <a:srgbClr val="000000"/>
                </a:solidFill>
              </a:ln>
              <a:solidFill>
                <a:srgbClr val="FF0000"/>
              </a:solidFill>
            </a:endParaRPr>
          </a:p>
          <a:p>
            <a:pPr algn="ctr"/>
            <a:r>
              <a:rPr lang="en-US" sz="2700" b="1" u="sng" dirty="0" smtClean="0"/>
              <a:t>Scop</a:t>
            </a:r>
            <a:r>
              <a:rPr lang="en-US" sz="2700" b="1" dirty="0" smtClean="0"/>
              <a:t>ed             Micro</a:t>
            </a:r>
            <a:r>
              <a:rPr lang="en-US" sz="2700" b="1" u="sng" dirty="0" smtClean="0"/>
              <a:t>scop</a:t>
            </a:r>
            <a:r>
              <a:rPr lang="en-US" sz="2700" b="1" dirty="0" smtClean="0"/>
              <a:t>ic         Tele</a:t>
            </a:r>
            <a:r>
              <a:rPr lang="en-US" sz="2700" b="1" u="sng" dirty="0" smtClean="0"/>
              <a:t>scope</a:t>
            </a:r>
            <a:endParaRPr lang="en-US" sz="2700" b="1" u="sng"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WHATS-THE-WORD.jpg"/>
          <p:cNvPicPr>
            <a:picLocks noChangeAspect="1"/>
          </p:cNvPicPr>
          <p:nvPr/>
        </p:nvPicPr>
        <p:blipFill>
          <a:blip r:embed="rId3"/>
          <a:stretch>
            <a:fillRect/>
          </a:stretch>
        </p:blipFill>
        <p:spPr>
          <a:xfrm>
            <a:off x="1417454" y="875076"/>
            <a:ext cx="5466097" cy="3644064"/>
          </a:xfrm>
          <a:prstGeom prst="rect">
            <a:avLst/>
          </a:prstGeom>
        </p:spPr>
      </p:pic>
      <p:sp>
        <p:nvSpPr>
          <p:cNvPr id="4" name="TextBox 3"/>
          <p:cNvSpPr txBox="1"/>
          <p:nvPr/>
        </p:nvSpPr>
        <p:spPr>
          <a:xfrm>
            <a:off x="487604" y="4639400"/>
            <a:ext cx="8073822" cy="1569660"/>
          </a:xfrm>
          <a:prstGeom prst="rect">
            <a:avLst/>
          </a:prstGeom>
          <a:noFill/>
        </p:spPr>
        <p:txBody>
          <a:bodyPr wrap="square" rtlCol="0">
            <a:spAutoFit/>
          </a:bodyPr>
          <a:lstStyle/>
          <a:p>
            <a:pPr algn="ctr"/>
            <a:r>
              <a:rPr lang="en-US" sz="3200" dirty="0" smtClean="0"/>
              <a:t>(Hint:  Look for the root.  Each root gives a word it’s main meaning.)</a:t>
            </a:r>
          </a:p>
          <a:p>
            <a:pPr algn="ctr"/>
            <a:endParaRPr lang="en-US" sz="3200" dirty="0"/>
          </a:p>
        </p:txBody>
      </p:sp>
      <p:sp>
        <p:nvSpPr>
          <p:cNvPr id="5"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6" name="TextBox 5"/>
          <p:cNvSpPr txBox="1"/>
          <p:nvPr/>
        </p:nvSpPr>
        <p:spPr>
          <a:xfrm>
            <a:off x="297733" y="119390"/>
            <a:ext cx="7152744" cy="523220"/>
          </a:xfrm>
          <a:prstGeom prst="rect">
            <a:avLst/>
          </a:prstGeom>
          <a:noFill/>
        </p:spPr>
        <p:txBody>
          <a:bodyPr wrap="none" rtlCol="0">
            <a:spAutoFit/>
          </a:bodyPr>
          <a:lstStyle/>
          <a:p>
            <a:r>
              <a:rPr lang="en-US" sz="2800" dirty="0" smtClean="0"/>
              <a:t>If you are wondering about a word’s meaning …</a:t>
            </a:r>
            <a:endParaRPr 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3403"/>
            <a:ext cx="7886966" cy="1602884"/>
          </a:xfrm>
          <a:solidFill>
            <a:srgbClr val="F2F2F2"/>
          </a:solidFill>
        </p:spPr>
        <p:txBody>
          <a:bodyPr>
            <a:noAutofit/>
          </a:bodyPr>
          <a:lstStyle/>
          <a:p>
            <a:r>
              <a:rPr lang="en-US" sz="3500" b="1" dirty="0" smtClean="0"/>
              <a:t>For example:  Root words </a:t>
            </a:r>
            <a:br>
              <a:rPr lang="en-US" sz="3500" b="1" dirty="0" smtClean="0"/>
            </a:br>
            <a:r>
              <a:rPr lang="en-US" sz="3500" b="1" dirty="0" smtClean="0"/>
              <a:t>“Aster” or “</a:t>
            </a:r>
            <a:r>
              <a:rPr lang="en-US" sz="3500" b="1" dirty="0" err="1" smtClean="0"/>
              <a:t>astro</a:t>
            </a:r>
            <a:r>
              <a:rPr lang="en-US" sz="3500" b="1" dirty="0" smtClean="0"/>
              <a:t>”</a:t>
            </a:r>
            <a:br>
              <a:rPr lang="en-US" sz="3500" b="1" dirty="0" smtClean="0"/>
            </a:br>
            <a:r>
              <a:rPr lang="en-US" sz="3500" b="1" dirty="0" smtClean="0"/>
              <a:t>mean star.</a:t>
            </a:r>
            <a:endParaRPr lang="en-US" sz="3500" b="1" dirty="0"/>
          </a:p>
        </p:txBody>
      </p:sp>
      <p:sp>
        <p:nvSpPr>
          <p:cNvPr id="9" name="Footer Placeholder 12"/>
          <p:cNvSpPr>
            <a:spLocks noGrp="1"/>
          </p:cNvSpPr>
          <p:nvPr>
            <p:ph type="ftr" sz="quarter" idx="11"/>
          </p:nvPr>
        </p:nvSpPr>
        <p:spPr/>
        <p:txBody>
          <a:bodyPr/>
          <a:lstStyle/>
          <a:p>
            <a:pPr>
              <a:defRPr/>
            </a:pPr>
            <a:r>
              <a:rPr lang="en-US" smtClean="0"/>
              <a:t>(c)KUCRL 2014::leitzell::graner</a:t>
            </a:r>
            <a:endParaRPr lang="en-US" dirty="0"/>
          </a:p>
        </p:txBody>
      </p:sp>
      <p:pic>
        <p:nvPicPr>
          <p:cNvPr id="3" name="Picture 2" descr="stars.jpg"/>
          <p:cNvPicPr>
            <a:picLocks noChangeAspect="1"/>
          </p:cNvPicPr>
          <p:nvPr/>
        </p:nvPicPr>
        <p:blipFill>
          <a:blip r:embed="rId3"/>
          <a:stretch>
            <a:fillRect/>
          </a:stretch>
        </p:blipFill>
        <p:spPr>
          <a:xfrm>
            <a:off x="0" y="1716287"/>
            <a:ext cx="9144000" cy="5141713"/>
          </a:xfrm>
          <a:prstGeom prst="rect">
            <a:avLst/>
          </a:prstGeom>
        </p:spPr>
      </p:pic>
      <p:sp>
        <p:nvSpPr>
          <p:cNvPr id="4" name="TextBox 3"/>
          <p:cNvSpPr txBox="1"/>
          <p:nvPr/>
        </p:nvSpPr>
        <p:spPr>
          <a:xfrm>
            <a:off x="918791" y="1888713"/>
            <a:ext cx="1977274" cy="707886"/>
          </a:xfrm>
          <a:prstGeom prst="rect">
            <a:avLst/>
          </a:prstGeom>
          <a:noFill/>
        </p:spPr>
        <p:txBody>
          <a:bodyPr wrap="none" rtlCol="0">
            <a:spAutoFit/>
          </a:bodyPr>
          <a:lstStyle/>
          <a:p>
            <a:r>
              <a:rPr lang="en-US" sz="4000" b="1" dirty="0" smtClean="0">
                <a:solidFill>
                  <a:schemeClr val="bg1"/>
                </a:solidFill>
              </a:rPr>
              <a:t>Asteroid</a:t>
            </a:r>
            <a:endParaRPr lang="en-US" sz="4000" b="1" dirty="0">
              <a:solidFill>
                <a:schemeClr val="bg1"/>
              </a:solidFill>
            </a:endParaRPr>
          </a:p>
        </p:txBody>
      </p:sp>
      <p:sp>
        <p:nvSpPr>
          <p:cNvPr id="5" name="TextBox 4"/>
          <p:cNvSpPr txBox="1"/>
          <p:nvPr/>
        </p:nvSpPr>
        <p:spPr>
          <a:xfrm>
            <a:off x="5914537" y="3871995"/>
            <a:ext cx="2772263" cy="707886"/>
          </a:xfrm>
          <a:prstGeom prst="rect">
            <a:avLst/>
          </a:prstGeom>
          <a:noFill/>
        </p:spPr>
        <p:txBody>
          <a:bodyPr wrap="none" rtlCol="0">
            <a:spAutoFit/>
          </a:bodyPr>
          <a:lstStyle/>
          <a:p>
            <a:r>
              <a:rPr lang="en-US" sz="4000" b="1" dirty="0" smtClean="0">
                <a:solidFill>
                  <a:schemeClr val="bg1"/>
                </a:solidFill>
              </a:rPr>
              <a:t>Astrosphere</a:t>
            </a:r>
            <a:endParaRPr lang="en-US" sz="4000" b="1" dirty="0">
              <a:solidFill>
                <a:schemeClr val="bg1"/>
              </a:solidFill>
            </a:endParaRPr>
          </a:p>
        </p:txBody>
      </p:sp>
      <p:sp>
        <p:nvSpPr>
          <p:cNvPr id="6" name="TextBox 5"/>
          <p:cNvSpPr txBox="1"/>
          <p:nvPr/>
        </p:nvSpPr>
        <p:spPr>
          <a:xfrm>
            <a:off x="1148942" y="4416581"/>
            <a:ext cx="2531462" cy="707886"/>
          </a:xfrm>
          <a:prstGeom prst="rect">
            <a:avLst/>
          </a:prstGeom>
          <a:noFill/>
        </p:spPr>
        <p:txBody>
          <a:bodyPr wrap="none" rtlCol="0">
            <a:spAutoFit/>
          </a:bodyPr>
          <a:lstStyle/>
          <a:p>
            <a:r>
              <a:rPr lang="en-US" sz="4000" b="1" dirty="0" smtClean="0">
                <a:solidFill>
                  <a:schemeClr val="bg1"/>
                </a:solidFill>
              </a:rPr>
              <a:t>Astronomy</a:t>
            </a:r>
            <a:endParaRPr lang="en-US" sz="4000" b="1" dirty="0">
              <a:solidFill>
                <a:schemeClr val="bg1"/>
              </a:solidFill>
            </a:endParaRPr>
          </a:p>
        </p:txBody>
      </p:sp>
      <p:sp>
        <p:nvSpPr>
          <p:cNvPr id="7" name="TextBox 6"/>
          <p:cNvSpPr txBox="1"/>
          <p:nvPr/>
        </p:nvSpPr>
        <p:spPr>
          <a:xfrm>
            <a:off x="4205088" y="2242656"/>
            <a:ext cx="2305639" cy="707886"/>
          </a:xfrm>
          <a:prstGeom prst="rect">
            <a:avLst/>
          </a:prstGeom>
          <a:noFill/>
        </p:spPr>
        <p:txBody>
          <a:bodyPr wrap="none" rtlCol="0">
            <a:spAutoFit/>
          </a:bodyPr>
          <a:lstStyle/>
          <a:p>
            <a:r>
              <a:rPr lang="en-US" sz="4000" b="1" dirty="0" smtClean="0">
                <a:solidFill>
                  <a:schemeClr val="bg1"/>
                </a:solidFill>
              </a:rPr>
              <a:t>Astronaut</a:t>
            </a:r>
            <a:endParaRPr lang="en-US" sz="4000" b="1" dirty="0">
              <a:solidFill>
                <a:schemeClr val="bg1"/>
              </a:solidFill>
            </a:endParaRPr>
          </a:p>
        </p:txBody>
      </p:sp>
      <p:sp>
        <p:nvSpPr>
          <p:cNvPr id="8" name="TextBox 7"/>
          <p:cNvSpPr txBox="1"/>
          <p:nvPr/>
        </p:nvSpPr>
        <p:spPr>
          <a:xfrm>
            <a:off x="4799308" y="5297608"/>
            <a:ext cx="1883348" cy="707886"/>
          </a:xfrm>
          <a:prstGeom prst="rect">
            <a:avLst/>
          </a:prstGeom>
          <a:noFill/>
        </p:spPr>
        <p:txBody>
          <a:bodyPr wrap="none" rtlCol="0">
            <a:spAutoFit/>
          </a:bodyPr>
          <a:lstStyle/>
          <a:p>
            <a:r>
              <a:rPr lang="en-US" sz="4000" b="1" dirty="0" smtClean="0">
                <a:solidFill>
                  <a:schemeClr val="bg1"/>
                </a:solidFill>
              </a:rPr>
              <a:t>Asterisk</a:t>
            </a:r>
            <a:endParaRPr lang="en-US" sz="4000" b="1"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One morpheme can have</a:t>
            </a:r>
            <a:br>
              <a:rPr lang="en-US" dirty="0" smtClean="0"/>
            </a:br>
            <a:r>
              <a:rPr lang="en-US" b="1" dirty="0" smtClean="0">
                <a:solidFill>
                  <a:srgbClr val="FF0000"/>
                </a:solidFill>
              </a:rPr>
              <a:t>several </a:t>
            </a:r>
            <a:r>
              <a:rPr lang="en-US" dirty="0" smtClean="0"/>
              <a:t>meanings.</a:t>
            </a:r>
            <a:endParaRPr lang="en-US" dirty="0"/>
          </a:p>
        </p:txBody>
      </p:sp>
      <p:sp>
        <p:nvSpPr>
          <p:cNvPr id="5"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3" name="TextBox 2"/>
          <p:cNvSpPr txBox="1"/>
          <p:nvPr/>
        </p:nvSpPr>
        <p:spPr>
          <a:xfrm>
            <a:off x="0" y="2701995"/>
            <a:ext cx="9009198" cy="1107996"/>
          </a:xfrm>
          <a:prstGeom prst="rect">
            <a:avLst/>
          </a:prstGeom>
          <a:noFill/>
        </p:spPr>
        <p:txBody>
          <a:bodyPr wrap="none" rtlCol="0">
            <a:spAutoFit/>
          </a:bodyPr>
          <a:lstStyle/>
          <a:p>
            <a:pPr algn="ctr"/>
            <a:r>
              <a:rPr lang="en-US" sz="2900" b="1" dirty="0" smtClean="0"/>
              <a:t>“Arch”  can mean </a:t>
            </a:r>
            <a:r>
              <a:rPr lang="en-US" sz="2900" b="1" u="sng" dirty="0" smtClean="0">
                <a:solidFill>
                  <a:srgbClr val="FF0000"/>
                </a:solidFill>
              </a:rPr>
              <a:t>chief</a:t>
            </a:r>
            <a:r>
              <a:rPr lang="en-US" sz="2900" b="1" dirty="0" smtClean="0">
                <a:solidFill>
                  <a:srgbClr val="FF0000"/>
                </a:solidFill>
              </a:rPr>
              <a:t>, </a:t>
            </a:r>
            <a:r>
              <a:rPr lang="en-US" sz="2900" b="1" u="sng" dirty="0" smtClean="0">
                <a:solidFill>
                  <a:srgbClr val="FF0000"/>
                </a:solidFill>
              </a:rPr>
              <a:t>most important </a:t>
            </a:r>
            <a:r>
              <a:rPr lang="en-US" sz="2900" b="1" dirty="0" smtClean="0">
                <a:solidFill>
                  <a:srgbClr val="FF0000"/>
                </a:solidFill>
              </a:rPr>
              <a:t>or </a:t>
            </a:r>
            <a:r>
              <a:rPr lang="en-US" sz="2900" b="1" u="sng" dirty="0" smtClean="0">
                <a:solidFill>
                  <a:srgbClr val="FF0000"/>
                </a:solidFill>
              </a:rPr>
              <a:t>rule</a:t>
            </a:r>
            <a:r>
              <a:rPr lang="en-US" sz="2900" b="1" dirty="0" smtClean="0">
                <a:solidFill>
                  <a:srgbClr val="FF0000"/>
                </a:solidFill>
              </a:rPr>
              <a:t>.</a:t>
            </a:r>
          </a:p>
          <a:p>
            <a:endParaRPr lang="en-US" sz="3600" dirty="0" smtClean="0"/>
          </a:p>
        </p:txBody>
      </p:sp>
      <p:sp>
        <p:nvSpPr>
          <p:cNvPr id="4" name="TextBox 3"/>
          <p:cNvSpPr txBox="1"/>
          <p:nvPr/>
        </p:nvSpPr>
        <p:spPr>
          <a:xfrm>
            <a:off x="1295714" y="4479944"/>
            <a:ext cx="6520109" cy="1138773"/>
          </a:xfrm>
          <a:prstGeom prst="rect">
            <a:avLst/>
          </a:prstGeom>
          <a:noFill/>
        </p:spPr>
        <p:txBody>
          <a:bodyPr wrap="none" rtlCol="0">
            <a:spAutoFit/>
          </a:bodyPr>
          <a:lstStyle/>
          <a:p>
            <a:pPr algn="ctr"/>
            <a:r>
              <a:rPr lang="en-US" sz="3300" dirty="0" smtClean="0"/>
              <a:t>Examples:</a:t>
            </a:r>
          </a:p>
          <a:p>
            <a:pPr algn="ctr"/>
            <a:r>
              <a:rPr lang="en-US" sz="3300" dirty="0" smtClean="0"/>
              <a:t>Archbishop,  Archenemy,  Matriarch</a:t>
            </a:r>
            <a:endParaRPr lang="en-US" sz="33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3443"/>
            <a:ext cx="8229600" cy="2779889"/>
          </a:xfrm>
          <a:solidFill>
            <a:srgbClr val="F2F2F2"/>
          </a:solidFill>
        </p:spPr>
        <p:txBody>
          <a:bodyPr>
            <a:normAutofit fontScale="90000"/>
          </a:bodyPr>
          <a:lstStyle/>
          <a:p>
            <a:r>
              <a:rPr lang="en-US" dirty="0" smtClean="0"/>
              <a:t>Different morphemes can have the same </a:t>
            </a:r>
            <a:r>
              <a:rPr lang="en-US" b="1" dirty="0" smtClean="0">
                <a:solidFill>
                  <a:srgbClr val="FF0000"/>
                </a:solidFill>
              </a:rPr>
              <a:t>meaning</a:t>
            </a:r>
            <a:r>
              <a:rPr lang="en-US" dirty="0" smtClean="0"/>
              <a:t/>
            </a:r>
            <a:br>
              <a:rPr lang="en-US" dirty="0" smtClean="0"/>
            </a:br>
            <a:r>
              <a:rPr lang="en-US" dirty="0" smtClean="0"/>
              <a:t>but </a:t>
            </a:r>
            <a:r>
              <a:rPr lang="en-US" u="sng" dirty="0" smtClean="0"/>
              <a:t>different </a:t>
            </a:r>
            <a:r>
              <a:rPr lang="en-US" b="1" dirty="0" smtClean="0">
                <a:solidFill>
                  <a:srgbClr val="FF0000"/>
                </a:solidFill>
              </a:rPr>
              <a:t>forms</a:t>
            </a:r>
            <a:r>
              <a:rPr lang="en-US" dirty="0" smtClean="0"/>
              <a:t>.</a:t>
            </a:r>
            <a:br>
              <a:rPr lang="en-US" dirty="0" smtClean="0"/>
            </a:br>
            <a:r>
              <a:rPr lang="en-US" sz="3333" dirty="0" smtClean="0"/>
              <a:t>(Example:  “micro” and “min” both mean small.)</a:t>
            </a:r>
            <a:endParaRPr lang="en-US" sz="3333" dirty="0"/>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
        <p:nvSpPr>
          <p:cNvPr id="3" name="Title 1"/>
          <p:cNvSpPr txBox="1">
            <a:spLocks/>
          </p:cNvSpPr>
          <p:nvPr/>
        </p:nvSpPr>
        <p:spPr>
          <a:xfrm>
            <a:off x="609600" y="3753776"/>
            <a:ext cx="8229600" cy="1143000"/>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Different morphemes can have the </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same </a:t>
            </a:r>
            <a:r>
              <a:rPr kumimoji="0" lang="en-US" sz="4000" b="1" i="0" u="none" strike="noStrike" kern="1200" cap="none" spc="0" normalizeH="0" baseline="0" noProof="0" dirty="0" smtClean="0">
                <a:ln>
                  <a:noFill/>
                </a:ln>
                <a:solidFill>
                  <a:srgbClr val="FF0000"/>
                </a:solidFill>
                <a:effectLst/>
                <a:uLnTx/>
                <a:uFillTx/>
                <a:latin typeface="+mj-lt"/>
                <a:ea typeface="+mj-ea"/>
                <a:cs typeface="+mj-cs"/>
              </a:rPr>
              <a:t>meaning</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4000" b="0" i="0" u="none" strike="noStrike" kern="1200" cap="none" spc="0" normalizeH="0" baseline="0" noProof="0" dirty="0" smtClean="0">
                <a:ln>
                  <a:noFill/>
                </a:ln>
                <a:solidFill>
                  <a:schemeClr val="tx1"/>
                </a:solidFill>
                <a:effectLst/>
                <a:uLnTx/>
                <a:uFillTx/>
                <a:latin typeface="+mj-lt"/>
                <a:ea typeface="+mj-ea"/>
                <a:cs typeface="+mj-cs"/>
              </a:rPr>
              <a:t>but </a:t>
            </a:r>
            <a:r>
              <a:rPr kumimoji="0" lang="en-US" sz="4000" b="0" i="0" u="sng" strike="noStrike" kern="1200" cap="none" spc="0" normalizeH="0" baseline="0" noProof="0" dirty="0" smtClean="0">
                <a:ln>
                  <a:noFill/>
                </a:ln>
                <a:solidFill>
                  <a:schemeClr val="tx1"/>
                </a:solidFill>
                <a:effectLst/>
                <a:uLnTx/>
                <a:uFillTx/>
                <a:latin typeface="+mj-lt"/>
                <a:ea typeface="+mj-ea"/>
                <a:cs typeface="+mj-cs"/>
              </a:rPr>
              <a:t>similar</a:t>
            </a:r>
            <a:r>
              <a:rPr kumimoji="0" lang="en-US" sz="4000" b="0" i="0" strike="noStrike" kern="1200" cap="none" spc="0" normalizeH="0" baseline="0" noProof="0" dirty="0" smtClean="0">
                <a:ln>
                  <a:noFill/>
                </a:ln>
                <a:solidFill>
                  <a:schemeClr val="tx1"/>
                </a:solidFill>
                <a:effectLst/>
                <a:uLnTx/>
                <a:uFillTx/>
                <a:latin typeface="+mj-lt"/>
                <a:ea typeface="+mj-ea"/>
                <a:cs typeface="+mj-cs"/>
              </a:rPr>
              <a:t> </a:t>
            </a:r>
            <a:r>
              <a:rPr kumimoji="0" lang="en-US" sz="4000" b="1" i="0" u="none" strike="noStrike" kern="1200" cap="none" spc="0" normalizeH="0" baseline="0" noProof="0" dirty="0" smtClean="0">
                <a:ln>
                  <a:noFill/>
                </a:ln>
                <a:solidFill>
                  <a:srgbClr val="FF0000"/>
                </a:solidFill>
                <a:effectLst/>
                <a:uLnTx/>
                <a:uFillTx/>
                <a:latin typeface="+mj-lt"/>
                <a:ea typeface="+mj-ea"/>
                <a:cs typeface="+mj-cs"/>
              </a:rPr>
              <a:t>forms</a:t>
            </a:r>
            <a:r>
              <a:rPr kumimoji="0" lang="en-US" sz="4000" b="0" i="0" u="none" strike="noStrike" kern="1200" cap="none" spc="0" normalizeH="0" baseline="0" noProof="0" dirty="0" smtClean="0">
                <a:ln>
                  <a:noFill/>
                </a:ln>
                <a:solidFill>
                  <a:schemeClr val="tx1"/>
                </a:solidFill>
                <a:effectLst/>
                <a:uLnTx/>
                <a:uFillTx/>
                <a:latin typeface="+mj-lt"/>
                <a:ea typeface="+mj-ea"/>
                <a:cs typeface="+mj-cs"/>
              </a:rPr>
              <a:t>.</a:t>
            </a:r>
          </a:p>
          <a:p>
            <a:pPr lvl="0" algn="ctr">
              <a:spcBef>
                <a:spcPct val="0"/>
              </a:spcBef>
            </a:pPr>
            <a:r>
              <a:rPr lang="en-US" sz="2800" dirty="0" smtClean="0"/>
              <a:t>(Example:  “aster” and “</a:t>
            </a:r>
            <a:r>
              <a:rPr lang="en-US" sz="2800" dirty="0" err="1" smtClean="0"/>
              <a:t>astro</a:t>
            </a:r>
            <a:r>
              <a:rPr lang="en-US" sz="2800" dirty="0" smtClean="0"/>
              <a:t>” both mean space.)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normAutofit/>
          </a:bodyPr>
          <a:lstStyle/>
          <a:p>
            <a:pPr eaLnBrk="1" hangingPunct="1"/>
            <a:r>
              <a:rPr lang="en-US" sz="4800" b="1" dirty="0" smtClean="0">
                <a:ea typeface="ＭＳ Ｐゴシック" charset="0"/>
                <a:cs typeface="ＭＳ Ｐゴシック" charset="0"/>
              </a:rPr>
              <a:t>Practice in Manual</a:t>
            </a:r>
            <a:endParaRPr lang="en-US" sz="4800" dirty="0">
              <a:ea typeface="ＭＳ Ｐゴシック" charset="0"/>
              <a:cs typeface="ＭＳ Ｐゴシック" charset="0"/>
            </a:endParaRPr>
          </a:p>
        </p:txBody>
      </p:sp>
      <p:sp>
        <p:nvSpPr>
          <p:cNvPr id="79874" name="Rectangle 3"/>
          <p:cNvSpPr>
            <a:spLocks noGrp="1" noChangeArrowheads="1"/>
          </p:cNvSpPr>
          <p:nvPr>
            <p:ph idx="1"/>
          </p:nvPr>
        </p:nvSpPr>
        <p:spPr/>
        <p:txBody>
          <a:bodyPr>
            <a:normAutofit/>
          </a:bodyPr>
          <a:lstStyle/>
          <a:p>
            <a:pPr marL="0" indent="0" eaLnBrk="1" hangingPunct="1">
              <a:spcAft>
                <a:spcPct val="20000"/>
              </a:spcAft>
              <a:buNone/>
            </a:pPr>
            <a:r>
              <a:rPr lang="en-US" sz="3600" dirty="0">
                <a:latin typeface="Arial" charset="0"/>
                <a:ea typeface="ＭＳ Ｐゴシック" charset="0"/>
                <a:cs typeface="ＭＳ Ｐゴシック" charset="0"/>
              </a:rPr>
              <a:t>• Guided practice identifying prefixes, roots, &amp; suffixes  (Worksheet #1)</a:t>
            </a:r>
          </a:p>
          <a:p>
            <a:pPr marL="0" indent="0" eaLnBrk="1" hangingPunct="1">
              <a:spcAft>
                <a:spcPct val="20000"/>
              </a:spcAft>
              <a:buNone/>
            </a:pPr>
            <a:r>
              <a:rPr lang="en-US" sz="3600" dirty="0">
                <a:latin typeface="Arial" charset="0"/>
                <a:ea typeface="ＭＳ Ｐゴシック" charset="0"/>
                <a:cs typeface="ＭＳ Ｐゴシック" charset="0"/>
              </a:rPr>
              <a:t>• Independent practice identifying prefixes, roots, &amp; suffixes  (Worksheets #2, 3, 4)</a:t>
            </a:r>
          </a:p>
          <a:p>
            <a:pPr marL="285750" indent="-285750" eaLnBrk="1" hangingPunct="1"/>
            <a:endParaRPr lang="en-US" sz="3600" dirty="0">
              <a:latin typeface="Arial" charset="0"/>
              <a:ea typeface="ＭＳ Ｐゴシック" charset="0"/>
              <a:cs typeface="ＭＳ Ｐゴシック" charset="0"/>
            </a:endParaRPr>
          </a:p>
          <a:p>
            <a:pPr marL="285750" indent="-285750" eaLnBrk="1" hangingPunct="1"/>
            <a:endParaRPr lang="en-US" sz="3600" dirty="0">
              <a:latin typeface="Arial" charset="0"/>
              <a:ea typeface="ＭＳ Ｐゴシック" charset="0"/>
              <a:cs typeface="ＭＳ Ｐゴシック" charset="0"/>
            </a:endParaRPr>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285301561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Your Practice with Manual</a:t>
            </a:r>
            <a:endParaRPr lang="en-US" sz="4800" dirty="0"/>
          </a:p>
        </p:txBody>
      </p:sp>
      <p:sp>
        <p:nvSpPr>
          <p:cNvPr id="3" name="Content Placeholder 2"/>
          <p:cNvSpPr>
            <a:spLocks noGrp="1"/>
          </p:cNvSpPr>
          <p:nvPr>
            <p:ph idx="1"/>
          </p:nvPr>
        </p:nvSpPr>
        <p:spPr>
          <a:xfrm>
            <a:off x="685800" y="1662288"/>
            <a:ext cx="7772400" cy="3962400"/>
          </a:xfrm>
        </p:spPr>
        <p:txBody>
          <a:bodyPr>
            <a:normAutofit fontScale="85000" lnSpcReduction="20000"/>
          </a:bodyPr>
          <a:lstStyle/>
          <a:p>
            <a:pPr>
              <a:spcAft>
                <a:spcPts val="600"/>
              </a:spcAft>
            </a:pPr>
            <a:r>
              <a:rPr lang="en-US" sz="4000" dirty="0" smtClean="0"/>
              <a:t>Examine Lesson 3 – p. 28 -32</a:t>
            </a:r>
          </a:p>
          <a:p>
            <a:r>
              <a:rPr lang="en-US" sz="4000" dirty="0" smtClean="0"/>
              <a:t>Complete Word Mapping Notes Sheet # 3  (p. 136)</a:t>
            </a:r>
          </a:p>
          <a:p>
            <a:pPr lvl="1"/>
            <a:r>
              <a:rPr lang="en-US" sz="3700" dirty="0" smtClean="0"/>
              <a:t> Key  p.188</a:t>
            </a:r>
          </a:p>
          <a:p>
            <a:r>
              <a:rPr lang="en-US" sz="4000" dirty="0" smtClean="0"/>
              <a:t>Complete first 2 rows of Identifying Morphemes Worksheet #1</a:t>
            </a:r>
            <a:r>
              <a:rPr lang="en-US" sz="4000" dirty="0"/>
              <a:t> </a:t>
            </a:r>
            <a:r>
              <a:rPr lang="en-US" sz="4000" dirty="0" smtClean="0"/>
              <a:t>– p.140</a:t>
            </a:r>
          </a:p>
          <a:p>
            <a:pPr lvl="1"/>
            <a:r>
              <a:rPr lang="en-US" sz="3700" dirty="0"/>
              <a:t> </a:t>
            </a:r>
            <a:r>
              <a:rPr lang="en-US" sz="3700" dirty="0" smtClean="0"/>
              <a:t>Key p. 191</a:t>
            </a:r>
          </a:p>
          <a:p>
            <a:r>
              <a:rPr lang="en-US" sz="4000" dirty="0" smtClean="0"/>
              <a:t>How did you do?</a:t>
            </a:r>
            <a:endParaRPr lang="en-US" sz="4000" dirty="0"/>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3754917001"/>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Now let’s check out the strategy.</a:t>
            </a:r>
            <a:endParaRPr lang="en-US" dirty="0"/>
          </a:p>
        </p:txBody>
      </p:sp>
      <p:pic>
        <p:nvPicPr>
          <p:cNvPr id="5" name="Content Placeholder 4" descr="LOOK.png"/>
          <p:cNvPicPr>
            <a:picLocks noGrp="1" noChangeAspect="1"/>
          </p:cNvPicPr>
          <p:nvPr>
            <p:ph idx="1"/>
          </p:nvPr>
        </p:nvPicPr>
        <p:blipFill>
          <a:blip r:embed="rId3"/>
          <a:srcRect t="24510" b="24510"/>
          <a:stretch>
            <a:fillRect/>
          </a:stretch>
        </p:blipFill>
        <p:spPr>
          <a:xfrm>
            <a:off x="1417454" y="1804733"/>
            <a:ext cx="5850083" cy="2982395"/>
          </a:xfrm>
        </p:spPr>
      </p:pic>
      <p:sp>
        <p:nvSpPr>
          <p:cNvPr id="2" name="Footer Placeholder 1"/>
          <p:cNvSpPr>
            <a:spLocks noGrp="1"/>
          </p:cNvSpPr>
          <p:nvPr>
            <p:ph type="ftr" sz="quarter" idx="11"/>
          </p:nvPr>
        </p:nvSpPr>
        <p:spPr/>
        <p:txBody>
          <a:bodyPr/>
          <a:lstStyle/>
          <a:p>
            <a:r>
              <a:rPr lang="en-US" smtClean="0"/>
              <a:t>(c)KUCRL 2014::leitzell::graner</a:t>
            </a:r>
            <a:endParaRPr lang="en-US"/>
          </a:p>
        </p:txBody>
      </p:sp>
      <p:sp>
        <p:nvSpPr>
          <p:cNvPr id="6" name="TextBox 5"/>
          <p:cNvSpPr txBox="1"/>
          <p:nvPr/>
        </p:nvSpPr>
        <p:spPr>
          <a:xfrm>
            <a:off x="817944" y="5129114"/>
            <a:ext cx="7992954" cy="1046440"/>
          </a:xfrm>
          <a:prstGeom prst="rect">
            <a:avLst/>
          </a:prstGeom>
          <a:noFill/>
        </p:spPr>
        <p:txBody>
          <a:bodyPr wrap="square" rtlCol="0">
            <a:spAutoFit/>
          </a:bodyPr>
          <a:lstStyle/>
          <a:p>
            <a:pPr algn="ctr"/>
            <a:r>
              <a:rPr lang="en-US" sz="3100" b="1" dirty="0" smtClean="0"/>
              <a:t>at the strategy steps listed in your KLP  handout.</a:t>
            </a:r>
            <a:endParaRPr lang="en-US" sz="31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chemeClr val="tx1">
                    <a:lumMod val="75000"/>
                    <a:lumOff val="25000"/>
                  </a:schemeClr>
                </a:solidFill>
                <a:ea typeface="+mj-ea"/>
                <a:cs typeface="+mj-cs"/>
              </a:rPr>
              <a:t>Who are Struggling Adolescent Learners?</a:t>
            </a:r>
            <a:endParaRPr lang="en-US" dirty="0">
              <a:solidFill>
                <a:schemeClr val="tx1">
                  <a:lumMod val="75000"/>
                  <a:lumOff val="25000"/>
                </a:schemeClr>
              </a:solidFill>
              <a:ea typeface="+mj-ea"/>
              <a:cs typeface="+mj-cs"/>
            </a:endParaRPr>
          </a:p>
        </p:txBody>
      </p:sp>
      <p:sp>
        <p:nvSpPr>
          <p:cNvPr id="103426" name="Content Placeholder 2"/>
          <p:cNvSpPr>
            <a:spLocks noGrp="1"/>
          </p:cNvSpPr>
          <p:nvPr>
            <p:ph idx="1"/>
          </p:nvPr>
        </p:nvSpPr>
        <p:spPr>
          <a:xfrm>
            <a:off x="345372" y="1752600"/>
            <a:ext cx="8500605" cy="4238625"/>
          </a:xfrm>
        </p:spPr>
        <p:txBody>
          <a:bodyPr>
            <a:normAutofit fontScale="85000" lnSpcReduction="10000"/>
          </a:bodyPr>
          <a:lstStyle/>
          <a:p>
            <a:pPr>
              <a:spcAft>
                <a:spcPts val="1200"/>
              </a:spcAft>
            </a:pPr>
            <a:r>
              <a:rPr lang="en-US" dirty="0">
                <a:latin typeface="Calisto MT" charset="0"/>
              </a:rPr>
              <a:t>70% of 8</a:t>
            </a:r>
            <a:r>
              <a:rPr lang="en-US" baseline="30000" dirty="0">
                <a:latin typeface="Calisto MT" charset="0"/>
              </a:rPr>
              <a:t>th</a:t>
            </a:r>
            <a:r>
              <a:rPr lang="en-US" dirty="0">
                <a:latin typeface="Calisto MT" charset="0"/>
              </a:rPr>
              <a:t> and 12 graders scoring at or below basic in reading and writing on the NAEP </a:t>
            </a:r>
            <a:r>
              <a:rPr lang="en-US" sz="1600" dirty="0">
                <a:latin typeface="Calisto MT" charset="0"/>
              </a:rPr>
              <a:t>(Graham &amp; Hebert, 2010; NCES, 2009).</a:t>
            </a:r>
          </a:p>
          <a:p>
            <a:pPr>
              <a:spcAft>
                <a:spcPts val="1200"/>
              </a:spcAft>
            </a:pPr>
            <a:r>
              <a:rPr lang="en-US" dirty="0">
                <a:latin typeface="Calisto MT" charset="0"/>
              </a:rPr>
              <a:t>Students with adequate word recognition &amp; fluency skills  yet struggling with comprehension </a:t>
            </a:r>
            <a:r>
              <a:rPr lang="en-US" sz="1600" dirty="0">
                <a:latin typeface="Calisto MT" charset="0"/>
              </a:rPr>
              <a:t>(Compton et al., 2008)</a:t>
            </a:r>
          </a:p>
          <a:p>
            <a:pPr>
              <a:spcAft>
                <a:spcPts val="1200"/>
              </a:spcAft>
            </a:pPr>
            <a:r>
              <a:rPr lang="en-US" dirty="0" smtClean="0">
                <a:latin typeface="Calisto MT" charset="0"/>
              </a:rPr>
              <a:t>Students with an overall reading skill profile at or below the 40</a:t>
            </a:r>
            <a:r>
              <a:rPr lang="en-US" baseline="30000" dirty="0" smtClean="0">
                <a:latin typeface="Calisto MT" charset="0"/>
              </a:rPr>
              <a:t>th</a:t>
            </a:r>
            <a:r>
              <a:rPr lang="en-US" dirty="0" smtClean="0">
                <a:latin typeface="Calisto MT" charset="0"/>
              </a:rPr>
              <a:t> percentile </a:t>
            </a:r>
            <a:r>
              <a:rPr lang="en-US" sz="1400" dirty="0" smtClean="0">
                <a:latin typeface="Calisto MT" charset="0"/>
              </a:rPr>
              <a:t>(Hock, Brasseur, Deshler, Catts &amp; Marquis, 2005).</a:t>
            </a:r>
          </a:p>
          <a:p>
            <a:pPr>
              <a:spcAft>
                <a:spcPts val="1200"/>
              </a:spcAft>
            </a:pPr>
            <a:r>
              <a:rPr lang="en-US" dirty="0" smtClean="0">
                <a:latin typeface="Calisto MT" charset="0"/>
              </a:rPr>
              <a:t>Students </a:t>
            </a:r>
            <a:r>
              <a:rPr lang="en-US" dirty="0">
                <a:latin typeface="Calisto MT" charset="0"/>
              </a:rPr>
              <a:t>whose first point of service delivery is in the Tier 1 or GE classroom </a:t>
            </a:r>
            <a:r>
              <a:rPr lang="en-US" sz="1600" dirty="0">
                <a:latin typeface="Calisto MT" charset="0"/>
              </a:rPr>
              <a:t>( e.g., Graner, Faggella-Luby, &amp; </a:t>
            </a:r>
            <a:r>
              <a:rPr lang="en-US" sz="1600" dirty="0" err="1">
                <a:latin typeface="Calisto MT" charset="0"/>
              </a:rPr>
              <a:t>Fritschmann</a:t>
            </a:r>
            <a:r>
              <a:rPr lang="en-US" sz="1600" dirty="0">
                <a:latin typeface="Calisto MT" charset="0"/>
              </a:rPr>
              <a:t>, 2005)</a:t>
            </a:r>
            <a:r>
              <a:rPr lang="en-US" sz="1600" dirty="0" smtClean="0">
                <a:latin typeface="Calisto MT" charset="0"/>
              </a:rPr>
              <a:t>.</a:t>
            </a:r>
          </a:p>
        </p:txBody>
      </p:sp>
      <p:sp>
        <p:nvSpPr>
          <p:cNvPr id="4" name="Footer Placeholder 3"/>
          <p:cNvSpPr>
            <a:spLocks noGrp="1"/>
          </p:cNvSpPr>
          <p:nvPr>
            <p:ph type="ftr" sz="quarter" idx="11"/>
          </p:nvPr>
        </p:nvSpPr>
        <p:spPr/>
        <p:txBody>
          <a:bodyPr/>
          <a:lstStyle/>
          <a:p>
            <a:pPr>
              <a:defRPr/>
            </a:pPr>
            <a:r>
              <a:rPr lang="en-US" smtClean="0"/>
              <a:t>(c)KUCRL 2014::leitzell::graner</a:t>
            </a:r>
            <a:endParaRPr lang="en-US"/>
          </a:p>
        </p:txBody>
      </p:sp>
    </p:spTree>
    <p:extLst>
      <p:ext uri="{BB962C8B-B14F-4D97-AF65-F5344CB8AC3E}">
        <p14:creationId xmlns:p14="http://schemas.microsoft.com/office/powerpoint/2010/main" val="230396064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81000"/>
            <a:ext cx="7772400" cy="1143000"/>
          </a:xfrm>
        </p:spPr>
        <p:txBody>
          <a:bodyPr/>
          <a:lstStyle/>
          <a:p>
            <a:pPr eaLnBrk="1" hangingPunct="1"/>
            <a:r>
              <a:rPr lang="en-US" b="1">
                <a:solidFill>
                  <a:srgbClr val="FF3300"/>
                </a:solidFill>
              </a:rPr>
              <a:t>Word Mapping Strategy</a:t>
            </a:r>
            <a:endParaRPr lang="en-US">
              <a:solidFill>
                <a:srgbClr val="FF3300"/>
              </a:solidFill>
            </a:endParaRPr>
          </a:p>
        </p:txBody>
      </p:sp>
      <p:sp>
        <p:nvSpPr>
          <p:cNvPr id="102403" name="Rectangle 3"/>
          <p:cNvSpPr>
            <a:spLocks noGrp="1" noChangeArrowheads="1"/>
          </p:cNvSpPr>
          <p:nvPr>
            <p:ph idx="1"/>
          </p:nvPr>
        </p:nvSpPr>
        <p:spPr>
          <a:xfrm>
            <a:off x="1676400" y="1752600"/>
            <a:ext cx="6858000" cy="4114800"/>
          </a:xfrm>
        </p:spPr>
        <p:txBody>
          <a:bodyPr>
            <a:normAutofit/>
          </a:bodyPr>
          <a:lstStyle/>
          <a:p>
            <a:pPr eaLnBrk="1" hangingPunct="1">
              <a:lnSpc>
                <a:spcPct val="90000"/>
              </a:lnSpc>
              <a:buFontTx/>
              <a:buNone/>
            </a:pPr>
            <a:r>
              <a:rPr lang="en-US" sz="6000" b="1">
                <a:solidFill>
                  <a:srgbClr val="FF3300"/>
                </a:solidFill>
              </a:rPr>
              <a:t>M</a:t>
            </a:r>
            <a:r>
              <a:rPr lang="en-US" b="1"/>
              <a:t>ap the word parts</a:t>
            </a:r>
          </a:p>
          <a:p>
            <a:pPr eaLnBrk="1" hangingPunct="1">
              <a:lnSpc>
                <a:spcPct val="90000"/>
              </a:lnSpc>
              <a:buFontTx/>
              <a:buNone/>
            </a:pPr>
            <a:r>
              <a:rPr lang="en-US" sz="6000" b="1">
                <a:solidFill>
                  <a:srgbClr val="FF3300"/>
                </a:solidFill>
              </a:rPr>
              <a:t>A</a:t>
            </a:r>
            <a:r>
              <a:rPr lang="en-US" b="1"/>
              <a:t>ttack the meaning of each part</a:t>
            </a:r>
          </a:p>
          <a:p>
            <a:pPr eaLnBrk="1" hangingPunct="1">
              <a:lnSpc>
                <a:spcPct val="90000"/>
              </a:lnSpc>
              <a:buFontTx/>
              <a:buNone/>
            </a:pPr>
            <a:r>
              <a:rPr lang="en-US" sz="6000" b="1">
                <a:solidFill>
                  <a:srgbClr val="FF3300"/>
                </a:solidFill>
              </a:rPr>
              <a:t>P</a:t>
            </a:r>
            <a:r>
              <a:rPr lang="en-US" b="1"/>
              <a:t>redict the word’s meaning</a:t>
            </a:r>
          </a:p>
          <a:p>
            <a:pPr eaLnBrk="1" hangingPunct="1">
              <a:lnSpc>
                <a:spcPct val="90000"/>
              </a:lnSpc>
              <a:buFontTx/>
              <a:buNone/>
            </a:pPr>
            <a:r>
              <a:rPr lang="en-US" sz="6000" b="1">
                <a:solidFill>
                  <a:srgbClr val="FF3300"/>
                </a:solidFill>
              </a:rPr>
              <a:t>S</a:t>
            </a:r>
            <a:r>
              <a:rPr lang="en-US" b="1"/>
              <a:t>ee if you’re right!</a:t>
            </a:r>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340" y="1710841"/>
            <a:ext cx="7540859" cy="4143123"/>
          </a:xfrm>
        </p:spPr>
        <p:txBody>
          <a:bodyPr>
            <a:normAutofit/>
          </a:bodyPr>
          <a:lstStyle/>
          <a:p>
            <a:r>
              <a:rPr lang="en-US" dirty="0" smtClean="0"/>
              <a:t>means</a:t>
            </a:r>
            <a:br>
              <a:rPr lang="en-US" dirty="0" smtClean="0"/>
            </a:br>
            <a:r>
              <a:rPr lang="en-US" dirty="0" smtClean="0"/>
              <a:t>that you find the word’s</a:t>
            </a:r>
            <a:br>
              <a:rPr lang="en-US" dirty="0" smtClean="0"/>
            </a:br>
            <a:r>
              <a:rPr lang="en-US" b="1" dirty="0" smtClean="0">
                <a:solidFill>
                  <a:srgbClr val="FF0000"/>
                </a:solidFill>
              </a:rPr>
              <a:t>prefixes</a:t>
            </a:r>
            <a:r>
              <a:rPr lang="en-US" dirty="0" smtClean="0"/>
              <a:t>,</a:t>
            </a:r>
            <a:br>
              <a:rPr lang="en-US" dirty="0" smtClean="0"/>
            </a:br>
            <a:r>
              <a:rPr lang="en-US" b="1" dirty="0" smtClean="0">
                <a:solidFill>
                  <a:srgbClr val="FF0000"/>
                </a:solidFill>
              </a:rPr>
              <a:t>suffixes</a:t>
            </a:r>
            <a:r>
              <a:rPr lang="en-US" dirty="0" smtClean="0"/>
              <a:t>,</a:t>
            </a:r>
            <a:br>
              <a:rPr lang="en-US" dirty="0" smtClean="0"/>
            </a:br>
            <a:r>
              <a:rPr lang="en-US" dirty="0" smtClean="0"/>
              <a:t>and </a:t>
            </a:r>
            <a:r>
              <a:rPr lang="en-US" b="1" dirty="0" smtClean="0">
                <a:solidFill>
                  <a:srgbClr val="FF0000"/>
                </a:solidFill>
              </a:rPr>
              <a:t>roots</a:t>
            </a:r>
            <a:r>
              <a:rPr lang="en-US" dirty="0" smtClean="0"/>
              <a:t>.</a:t>
            </a:r>
            <a:endParaRPr lang="en-US"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5" name="TextBox 4"/>
          <p:cNvSpPr txBox="1"/>
          <p:nvPr/>
        </p:nvSpPr>
        <p:spPr>
          <a:xfrm>
            <a:off x="1431645" y="332089"/>
            <a:ext cx="6568484" cy="923330"/>
          </a:xfrm>
          <a:prstGeom prst="rect">
            <a:avLst/>
          </a:prstGeom>
          <a:noFill/>
        </p:spPr>
        <p:txBody>
          <a:bodyPr wrap="none" rtlCol="0">
            <a:spAutoFit/>
          </a:bodyPr>
          <a:lstStyle/>
          <a:p>
            <a:r>
              <a:rPr lang="en-US" sz="5400" b="1" i="1" dirty="0" smtClean="0">
                <a:solidFill>
                  <a:srgbClr val="FF0000"/>
                </a:solidFill>
              </a:rPr>
              <a:t>M</a:t>
            </a:r>
            <a:r>
              <a:rPr lang="en-US" sz="5400" b="1" dirty="0" smtClean="0">
                <a:solidFill>
                  <a:schemeClr val="tx2"/>
                </a:solidFill>
              </a:rPr>
              <a:t>ap the word parts</a:t>
            </a:r>
            <a:endParaRPr lang="en-US" sz="5400" b="1" dirty="0">
              <a:solidFill>
                <a:schemeClr val="tx2"/>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217" y="1607250"/>
            <a:ext cx="6145783" cy="4143123"/>
          </a:xfrm>
        </p:spPr>
        <p:txBody>
          <a:bodyPr>
            <a:normAutofit/>
          </a:bodyPr>
          <a:lstStyle/>
          <a:p>
            <a:r>
              <a:rPr lang="en-US" dirty="0" smtClean="0"/>
              <a:t>means</a:t>
            </a:r>
            <a:br>
              <a:rPr lang="en-US" dirty="0" smtClean="0"/>
            </a:br>
            <a:r>
              <a:rPr lang="en-US" dirty="0" smtClean="0"/>
              <a:t>that you </a:t>
            </a:r>
            <a:r>
              <a:rPr lang="en-US" dirty="0"/>
              <a:t>translate each </a:t>
            </a:r>
            <a:br>
              <a:rPr lang="en-US" dirty="0"/>
            </a:br>
            <a:r>
              <a:rPr lang="en-US" b="1" dirty="0">
                <a:solidFill>
                  <a:srgbClr val="FF0000"/>
                </a:solidFill>
              </a:rPr>
              <a:t>word part</a:t>
            </a:r>
            <a:r>
              <a:rPr lang="en-US" dirty="0"/>
              <a:t/>
            </a:r>
            <a:br>
              <a:rPr lang="en-US" dirty="0"/>
            </a:br>
            <a:r>
              <a:rPr lang="en-US" dirty="0"/>
              <a:t>into its </a:t>
            </a:r>
            <a:r>
              <a:rPr lang="en-US" b="1" dirty="0" smtClean="0">
                <a:solidFill>
                  <a:srgbClr val="FF0000"/>
                </a:solidFill>
              </a:rPr>
              <a:t>meaning.</a:t>
            </a:r>
            <a:endParaRPr lang="en-US"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5" name="TextBox 4"/>
          <p:cNvSpPr txBox="1"/>
          <p:nvPr/>
        </p:nvSpPr>
        <p:spPr>
          <a:xfrm>
            <a:off x="1431645" y="332089"/>
            <a:ext cx="6619217" cy="923330"/>
          </a:xfrm>
          <a:prstGeom prst="rect">
            <a:avLst/>
          </a:prstGeom>
          <a:noFill/>
        </p:spPr>
        <p:txBody>
          <a:bodyPr wrap="none" rtlCol="0">
            <a:spAutoFit/>
          </a:bodyPr>
          <a:lstStyle/>
          <a:p>
            <a:r>
              <a:rPr lang="en-US" sz="5400" b="1" i="1" dirty="0">
                <a:solidFill>
                  <a:srgbClr val="FF0000"/>
                </a:solidFill>
              </a:rPr>
              <a:t>A</a:t>
            </a:r>
            <a:r>
              <a:rPr lang="en-US" sz="5400" b="1" dirty="0">
                <a:solidFill>
                  <a:srgbClr val="601314"/>
                </a:solidFill>
              </a:rPr>
              <a:t>ttack the meaning</a:t>
            </a:r>
          </a:p>
        </p:txBody>
      </p:sp>
      <p:pic>
        <p:nvPicPr>
          <p:cNvPr id="6" name="Picture 5" descr="attack.jpg"/>
          <p:cNvPicPr>
            <a:picLocks noChangeAspect="1"/>
          </p:cNvPicPr>
          <p:nvPr/>
        </p:nvPicPr>
        <p:blipFill>
          <a:blip r:embed="rId3"/>
          <a:stretch>
            <a:fillRect/>
          </a:stretch>
        </p:blipFill>
        <p:spPr>
          <a:xfrm>
            <a:off x="208064" y="1765873"/>
            <a:ext cx="2790153" cy="4115475"/>
          </a:xfrm>
          <a:prstGeom prst="rect">
            <a:avLst/>
          </a:prstGeom>
        </p:spPr>
      </p:pic>
    </p:spTree>
    <p:extLst>
      <p:ext uri="{BB962C8B-B14F-4D97-AF65-F5344CB8AC3E}">
        <p14:creationId xmlns:p14="http://schemas.microsoft.com/office/powerpoint/2010/main" val="36971634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0890" y="1607250"/>
            <a:ext cx="6343110" cy="4143123"/>
          </a:xfrm>
        </p:spPr>
        <p:txBody>
          <a:bodyPr>
            <a:normAutofit/>
          </a:bodyPr>
          <a:lstStyle/>
          <a:p>
            <a:r>
              <a:rPr lang="en-US" dirty="0" smtClean="0"/>
              <a:t>means</a:t>
            </a:r>
            <a:br>
              <a:rPr lang="en-US" dirty="0" smtClean="0"/>
            </a:br>
            <a:r>
              <a:rPr lang="en-US" dirty="0" smtClean="0"/>
              <a:t>that you </a:t>
            </a:r>
            <a:r>
              <a:rPr lang="en-US" dirty="0"/>
              <a:t>put the three</a:t>
            </a:r>
            <a:br>
              <a:rPr lang="en-US" dirty="0"/>
            </a:br>
            <a:r>
              <a:rPr lang="en-US" b="1" dirty="0">
                <a:solidFill>
                  <a:srgbClr val="FF0000"/>
                </a:solidFill>
              </a:rPr>
              <a:t>meanings</a:t>
            </a:r>
            <a:r>
              <a:rPr lang="en-US" dirty="0"/>
              <a:t/>
            </a:r>
            <a:br>
              <a:rPr lang="en-US" dirty="0"/>
            </a:br>
            <a:r>
              <a:rPr lang="en-US" dirty="0"/>
              <a:t>together and make your best</a:t>
            </a:r>
            <a:br>
              <a:rPr lang="en-US" dirty="0"/>
            </a:br>
            <a:r>
              <a:rPr lang="en-US" b="1" dirty="0">
                <a:solidFill>
                  <a:srgbClr val="FF0000"/>
                </a:solidFill>
              </a:rPr>
              <a:t>guess</a:t>
            </a:r>
            <a:r>
              <a:rPr lang="en-US" dirty="0"/>
              <a:t>.</a:t>
            </a:r>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5" name="TextBox 4"/>
          <p:cNvSpPr txBox="1"/>
          <p:nvPr/>
        </p:nvSpPr>
        <p:spPr>
          <a:xfrm>
            <a:off x="306170" y="332089"/>
            <a:ext cx="8742861" cy="923330"/>
          </a:xfrm>
          <a:prstGeom prst="rect">
            <a:avLst/>
          </a:prstGeom>
          <a:noFill/>
        </p:spPr>
        <p:txBody>
          <a:bodyPr wrap="square" rtlCol="0">
            <a:spAutoFit/>
          </a:bodyPr>
          <a:lstStyle/>
          <a:p>
            <a:r>
              <a:rPr lang="en-US" sz="5400" b="1" i="1" dirty="0">
                <a:solidFill>
                  <a:srgbClr val="FF0000"/>
                </a:solidFill>
              </a:rPr>
              <a:t>P</a:t>
            </a:r>
            <a:r>
              <a:rPr lang="en-US" sz="5400" dirty="0">
                <a:solidFill>
                  <a:srgbClr val="601314"/>
                </a:solidFill>
              </a:rPr>
              <a:t>redict the word’s meaning</a:t>
            </a:r>
            <a:endParaRPr lang="en-US" sz="5400" b="1" dirty="0">
              <a:solidFill>
                <a:srgbClr val="601314"/>
              </a:solidFill>
            </a:endParaRPr>
          </a:p>
        </p:txBody>
      </p:sp>
      <p:pic>
        <p:nvPicPr>
          <p:cNvPr id="3" name="Picture 2" descr="Think.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5668"/>
            <a:ext cx="2985702" cy="3129083"/>
          </a:xfrm>
          <a:prstGeom prst="rect">
            <a:avLst/>
          </a:prstGeom>
        </p:spPr>
      </p:pic>
    </p:spTree>
    <p:extLst>
      <p:ext uri="{BB962C8B-B14F-4D97-AF65-F5344CB8AC3E}">
        <p14:creationId xmlns:p14="http://schemas.microsoft.com/office/powerpoint/2010/main" val="21381016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5529"/>
            <a:ext cx="6343110" cy="4143123"/>
          </a:xfrm>
        </p:spPr>
        <p:txBody>
          <a:bodyPr>
            <a:normAutofit/>
          </a:bodyPr>
          <a:lstStyle/>
          <a:p>
            <a:r>
              <a:rPr lang="en-US" dirty="0" smtClean="0"/>
              <a:t>means</a:t>
            </a:r>
            <a:br>
              <a:rPr lang="en-US" dirty="0" smtClean="0"/>
            </a:br>
            <a:r>
              <a:rPr lang="en-US" b="1" dirty="0">
                <a:solidFill>
                  <a:srgbClr val="FF0000"/>
                </a:solidFill>
              </a:rPr>
              <a:t>check </a:t>
            </a:r>
            <a:r>
              <a:rPr lang="en-US" dirty="0"/>
              <a:t>whether the </a:t>
            </a:r>
            <a:br>
              <a:rPr lang="en-US" dirty="0"/>
            </a:br>
            <a:r>
              <a:rPr lang="en-US" dirty="0"/>
              <a:t>definition fits in the context of the </a:t>
            </a:r>
            <a:br>
              <a:rPr lang="en-US" dirty="0"/>
            </a:br>
            <a:r>
              <a:rPr lang="en-US" b="1" dirty="0">
                <a:solidFill>
                  <a:srgbClr val="FF0000"/>
                </a:solidFill>
              </a:rPr>
              <a:t>sentence</a:t>
            </a:r>
            <a:endParaRPr lang="en-US"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5" name="TextBox 4"/>
          <p:cNvSpPr txBox="1"/>
          <p:nvPr/>
        </p:nvSpPr>
        <p:spPr>
          <a:xfrm>
            <a:off x="306170" y="332089"/>
            <a:ext cx="8742861" cy="923330"/>
          </a:xfrm>
          <a:prstGeom prst="rect">
            <a:avLst/>
          </a:prstGeom>
          <a:noFill/>
        </p:spPr>
        <p:txBody>
          <a:bodyPr wrap="square" rtlCol="0">
            <a:spAutoFit/>
          </a:bodyPr>
          <a:lstStyle/>
          <a:p>
            <a:pPr algn="ctr"/>
            <a:r>
              <a:rPr lang="en-US" sz="5400" b="1" i="1" dirty="0">
                <a:solidFill>
                  <a:srgbClr val="FF0000"/>
                </a:solidFill>
              </a:rPr>
              <a:t>S</a:t>
            </a:r>
            <a:r>
              <a:rPr lang="en-US" sz="5400" dirty="0">
                <a:solidFill>
                  <a:srgbClr val="601314"/>
                </a:solidFill>
              </a:rPr>
              <a:t>ee if you’re right</a:t>
            </a:r>
            <a:endParaRPr lang="en-US" sz="5400" b="1" dirty="0">
              <a:solidFill>
                <a:srgbClr val="601314"/>
              </a:solidFill>
            </a:endParaRPr>
          </a:p>
        </p:txBody>
      </p:sp>
      <p:pic>
        <p:nvPicPr>
          <p:cNvPr id="6" name="Picture 5" descr="thumbsup.jpg"/>
          <p:cNvPicPr>
            <a:picLocks noChangeAspect="1"/>
          </p:cNvPicPr>
          <p:nvPr/>
        </p:nvPicPr>
        <p:blipFill>
          <a:blip r:embed="rId3"/>
          <a:stretch>
            <a:fillRect/>
          </a:stretch>
        </p:blipFill>
        <p:spPr>
          <a:xfrm>
            <a:off x="5469810" y="2246187"/>
            <a:ext cx="3674190" cy="3411748"/>
          </a:xfrm>
          <a:prstGeom prst="rect">
            <a:avLst/>
          </a:prstGeom>
        </p:spPr>
      </p:pic>
    </p:spTree>
    <p:extLst>
      <p:ext uri="{BB962C8B-B14F-4D97-AF65-F5344CB8AC3E}">
        <p14:creationId xmlns:p14="http://schemas.microsoft.com/office/powerpoint/2010/main" val="18138280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mnemonic device to remember the steps is:</a:t>
            </a:r>
            <a:endParaRPr lang="en-US" dirty="0"/>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3" name="TextBox 2"/>
          <p:cNvSpPr txBox="1"/>
          <p:nvPr/>
        </p:nvSpPr>
        <p:spPr>
          <a:xfrm>
            <a:off x="4017770" y="1580667"/>
            <a:ext cx="1036512" cy="4770537"/>
          </a:xfrm>
          <a:prstGeom prst="rect">
            <a:avLst/>
          </a:prstGeom>
          <a:noFill/>
        </p:spPr>
        <p:txBody>
          <a:bodyPr wrap="none" rtlCol="0">
            <a:spAutoFit/>
          </a:bodyPr>
          <a:lstStyle/>
          <a:p>
            <a:r>
              <a:rPr lang="en-US" sz="7600" b="1" dirty="0" smtClean="0">
                <a:solidFill>
                  <a:srgbClr val="FF0000"/>
                </a:solidFill>
              </a:rPr>
              <a:t>M</a:t>
            </a:r>
          </a:p>
          <a:p>
            <a:r>
              <a:rPr lang="en-US" sz="7600" b="1" dirty="0" smtClean="0">
                <a:solidFill>
                  <a:srgbClr val="FF0000"/>
                </a:solidFill>
              </a:rPr>
              <a:t>A</a:t>
            </a:r>
          </a:p>
          <a:p>
            <a:r>
              <a:rPr lang="en-US" sz="7600" b="1" dirty="0" smtClean="0">
                <a:solidFill>
                  <a:srgbClr val="FF0000"/>
                </a:solidFill>
              </a:rPr>
              <a:t>P</a:t>
            </a:r>
          </a:p>
          <a:p>
            <a:r>
              <a:rPr lang="en-US" sz="7600" b="1" dirty="0" smtClean="0">
                <a:solidFill>
                  <a:srgbClr val="FF0000"/>
                </a:solidFill>
              </a:rPr>
              <a:t>S</a:t>
            </a:r>
            <a:endParaRPr lang="en-US" sz="7600" b="1" dirty="0">
              <a:solidFill>
                <a:srgbClr val="FF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381000"/>
            <a:ext cx="7772400" cy="1143000"/>
          </a:xfrm>
        </p:spPr>
        <p:txBody>
          <a:bodyPr/>
          <a:lstStyle/>
          <a:p>
            <a:pPr eaLnBrk="1" hangingPunct="1"/>
            <a:r>
              <a:rPr lang="en-US" b="1">
                <a:solidFill>
                  <a:srgbClr val="FF3300"/>
                </a:solidFill>
              </a:rPr>
              <a:t>Word Mapping Strategy</a:t>
            </a:r>
            <a:endParaRPr lang="en-US">
              <a:solidFill>
                <a:srgbClr val="FF3300"/>
              </a:solidFill>
            </a:endParaRPr>
          </a:p>
        </p:txBody>
      </p:sp>
      <p:sp>
        <p:nvSpPr>
          <p:cNvPr id="102403" name="Rectangle 3"/>
          <p:cNvSpPr>
            <a:spLocks noGrp="1" noChangeArrowheads="1"/>
          </p:cNvSpPr>
          <p:nvPr>
            <p:ph idx="1"/>
          </p:nvPr>
        </p:nvSpPr>
        <p:spPr>
          <a:xfrm>
            <a:off x="1676400" y="1752600"/>
            <a:ext cx="6858000" cy="4114800"/>
          </a:xfrm>
        </p:spPr>
        <p:txBody>
          <a:bodyPr>
            <a:normAutofit/>
          </a:bodyPr>
          <a:lstStyle/>
          <a:p>
            <a:pPr eaLnBrk="1" hangingPunct="1">
              <a:lnSpc>
                <a:spcPct val="90000"/>
              </a:lnSpc>
              <a:buFontTx/>
              <a:buNone/>
            </a:pPr>
            <a:r>
              <a:rPr lang="en-US" sz="6000" b="1">
                <a:solidFill>
                  <a:srgbClr val="FF3300"/>
                </a:solidFill>
              </a:rPr>
              <a:t>M</a:t>
            </a:r>
            <a:r>
              <a:rPr lang="en-US" b="1"/>
              <a:t>ap the word parts</a:t>
            </a:r>
          </a:p>
          <a:p>
            <a:pPr eaLnBrk="1" hangingPunct="1">
              <a:lnSpc>
                <a:spcPct val="90000"/>
              </a:lnSpc>
              <a:buFontTx/>
              <a:buNone/>
            </a:pPr>
            <a:r>
              <a:rPr lang="en-US" sz="6000" b="1">
                <a:solidFill>
                  <a:srgbClr val="FF3300"/>
                </a:solidFill>
              </a:rPr>
              <a:t>A</a:t>
            </a:r>
            <a:r>
              <a:rPr lang="en-US" b="1"/>
              <a:t>ttack the meaning of each part</a:t>
            </a:r>
          </a:p>
          <a:p>
            <a:pPr eaLnBrk="1" hangingPunct="1">
              <a:lnSpc>
                <a:spcPct val="90000"/>
              </a:lnSpc>
              <a:buFontTx/>
              <a:buNone/>
            </a:pPr>
            <a:r>
              <a:rPr lang="en-US" sz="6000" b="1">
                <a:solidFill>
                  <a:srgbClr val="FF3300"/>
                </a:solidFill>
              </a:rPr>
              <a:t>P</a:t>
            </a:r>
            <a:r>
              <a:rPr lang="en-US" b="1"/>
              <a:t>redict the word’s meaning</a:t>
            </a:r>
          </a:p>
          <a:p>
            <a:pPr eaLnBrk="1" hangingPunct="1">
              <a:lnSpc>
                <a:spcPct val="90000"/>
              </a:lnSpc>
              <a:buFontTx/>
              <a:buNone/>
            </a:pPr>
            <a:r>
              <a:rPr lang="en-US" sz="6000" b="1">
                <a:solidFill>
                  <a:srgbClr val="FF3300"/>
                </a:solidFill>
              </a:rPr>
              <a:t>S</a:t>
            </a:r>
            <a:r>
              <a:rPr lang="en-US" b="1"/>
              <a:t>ee if you’re right!</a:t>
            </a:r>
          </a:p>
        </p:txBody>
      </p:sp>
      <p:sp>
        <p:nvSpPr>
          <p:cNvPr id="4" name="Footer Placeholder 12"/>
          <p:cNvSpPr>
            <a:spLocks noGrp="1"/>
          </p:cNvSpPr>
          <p:nvPr>
            <p:ph type="ftr" sz="quarter" idx="11"/>
          </p:nvPr>
        </p:nvSpPr>
        <p:spPr/>
        <p:txBody>
          <a:bodyPr/>
          <a:lstStyle/>
          <a:p>
            <a:pPr>
              <a:defRPr/>
            </a:pPr>
            <a:r>
              <a:rPr lang="en-US" smtClean="0"/>
              <a:t>(c)KUCRL 2014::leitzell::graner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696200" cy="762000"/>
          </a:xfrm>
        </p:spPr>
        <p:txBody>
          <a:bodyPr>
            <a:normAutofit fontScale="90000"/>
          </a:bodyPr>
          <a:lstStyle/>
          <a:p>
            <a:pPr eaLnBrk="1" hangingPunct="1"/>
            <a:r>
              <a:rPr lang="en-US" sz="2400" b="1" dirty="0" smtClean="0"/>
              <a:t>You use a Word Map anytime you want to figure out a word’s</a:t>
            </a:r>
            <a:r>
              <a:rPr lang="en-US" sz="2400" b="1" dirty="0" smtClean="0">
                <a:solidFill>
                  <a:srgbClr val="FF3300"/>
                </a:solidFill>
              </a:rPr>
              <a:t/>
            </a:r>
            <a:br>
              <a:rPr lang="en-US" sz="2400" b="1" dirty="0" smtClean="0">
                <a:solidFill>
                  <a:srgbClr val="FF3300"/>
                </a:solidFill>
              </a:rPr>
            </a:br>
            <a:r>
              <a:rPr lang="en-US" sz="2400" b="1" dirty="0" smtClean="0">
                <a:solidFill>
                  <a:srgbClr val="FF3300"/>
                </a:solidFill>
              </a:rPr>
              <a:t>meaning.</a:t>
            </a:r>
            <a:endParaRPr lang="en-US" sz="2400" b="1" dirty="0">
              <a:solidFill>
                <a:srgbClr val="FF3300"/>
              </a:solidFill>
            </a:endParaRPr>
          </a:p>
        </p:txBody>
      </p:sp>
      <p:sp>
        <p:nvSpPr>
          <p:cNvPr id="104459" name="Text Box 11"/>
          <p:cNvSpPr>
            <a:spLocks noGrp="1" noChangeArrowheads="1"/>
          </p:cNvSpPr>
          <p:nvPr>
            <p:ph idx="1"/>
          </p:nvPr>
        </p:nvSpPr>
        <p:spPr>
          <a:xfrm>
            <a:off x="2133600" y="4572000"/>
            <a:ext cx="914400" cy="304800"/>
          </a:xfrm>
          <a:noFill/>
        </p:spPr>
        <p:txBody>
          <a:bodyPr>
            <a:normAutofit/>
          </a:bodyPr>
          <a:lstStyle/>
          <a:p>
            <a:pPr>
              <a:spcBef>
                <a:spcPct val="0"/>
              </a:spcBef>
              <a:buFontTx/>
              <a:buNone/>
            </a:pPr>
            <a:r>
              <a:rPr lang="en-US" sz="1000" b="1" dirty="0" smtClean="0"/>
              <a:t>Prediction</a:t>
            </a:r>
            <a:endParaRPr lang="en-US" sz="1800" dirty="0"/>
          </a:p>
        </p:txBody>
      </p:sp>
      <p:sp>
        <p:nvSpPr>
          <p:cNvPr id="104451" name="Rectangle 3"/>
          <p:cNvSpPr>
            <a:spLocks noChangeArrowheads="1"/>
          </p:cNvSpPr>
          <p:nvPr/>
        </p:nvSpPr>
        <p:spPr bwMode="auto">
          <a:xfrm>
            <a:off x="3657600" y="1295400"/>
            <a:ext cx="2976563" cy="7620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52" name="Rectangle 4"/>
          <p:cNvSpPr>
            <a:spLocks noChangeArrowheads="1"/>
          </p:cNvSpPr>
          <p:nvPr/>
        </p:nvSpPr>
        <p:spPr bwMode="auto">
          <a:xfrm>
            <a:off x="21336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53" name="Rectangle 5"/>
          <p:cNvSpPr>
            <a:spLocks noChangeArrowheads="1"/>
          </p:cNvSpPr>
          <p:nvPr/>
        </p:nvSpPr>
        <p:spPr bwMode="auto">
          <a:xfrm>
            <a:off x="42672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54" name="Rectangle 6"/>
          <p:cNvSpPr>
            <a:spLocks noChangeArrowheads="1"/>
          </p:cNvSpPr>
          <p:nvPr/>
        </p:nvSpPr>
        <p:spPr bwMode="auto">
          <a:xfrm>
            <a:off x="64008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55" name="Rectangle 7"/>
          <p:cNvSpPr>
            <a:spLocks noChangeArrowheads="1"/>
          </p:cNvSpPr>
          <p:nvPr/>
        </p:nvSpPr>
        <p:spPr bwMode="auto">
          <a:xfrm>
            <a:off x="21336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56" name="Rectangle 8"/>
          <p:cNvSpPr>
            <a:spLocks noChangeArrowheads="1"/>
          </p:cNvSpPr>
          <p:nvPr/>
        </p:nvSpPr>
        <p:spPr bwMode="auto">
          <a:xfrm>
            <a:off x="42672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57" name="Rectangle 9"/>
          <p:cNvSpPr>
            <a:spLocks noChangeArrowheads="1"/>
          </p:cNvSpPr>
          <p:nvPr/>
        </p:nvSpPr>
        <p:spPr bwMode="auto">
          <a:xfrm>
            <a:off x="64008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58" name="Rectangle 10"/>
          <p:cNvSpPr>
            <a:spLocks noChangeArrowheads="1"/>
          </p:cNvSpPr>
          <p:nvPr/>
        </p:nvSpPr>
        <p:spPr bwMode="auto">
          <a:xfrm>
            <a:off x="2209800" y="4800600"/>
            <a:ext cx="6096000" cy="7620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104460" name="Text Box 12"/>
          <p:cNvSpPr txBox="1">
            <a:spLocks noChangeArrowheads="1"/>
          </p:cNvSpPr>
          <p:nvPr/>
        </p:nvSpPr>
        <p:spPr bwMode="auto">
          <a:xfrm>
            <a:off x="20574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Prefix</a:t>
            </a:r>
            <a:endParaRPr lang="en-US" sz="2000"/>
          </a:p>
        </p:txBody>
      </p:sp>
      <p:sp>
        <p:nvSpPr>
          <p:cNvPr id="104461" name="Text Box 13"/>
          <p:cNvSpPr txBox="1">
            <a:spLocks noChangeArrowheads="1"/>
          </p:cNvSpPr>
          <p:nvPr/>
        </p:nvSpPr>
        <p:spPr bwMode="auto">
          <a:xfrm>
            <a:off x="41910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Root</a:t>
            </a:r>
            <a:endParaRPr lang="en-US" sz="2000"/>
          </a:p>
        </p:txBody>
      </p:sp>
      <p:sp>
        <p:nvSpPr>
          <p:cNvPr id="104462" name="Text Box 14"/>
          <p:cNvSpPr txBox="1">
            <a:spLocks noChangeArrowheads="1"/>
          </p:cNvSpPr>
          <p:nvPr/>
        </p:nvSpPr>
        <p:spPr bwMode="auto">
          <a:xfrm>
            <a:off x="63246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Suffix</a:t>
            </a:r>
            <a:endParaRPr lang="en-US" sz="2000"/>
          </a:p>
        </p:txBody>
      </p:sp>
      <p:sp>
        <p:nvSpPr>
          <p:cNvPr id="104463" name="Text Box 15"/>
          <p:cNvSpPr txBox="1">
            <a:spLocks noChangeArrowheads="1"/>
          </p:cNvSpPr>
          <p:nvPr/>
        </p:nvSpPr>
        <p:spPr bwMode="auto">
          <a:xfrm>
            <a:off x="20574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4" name="Text Box 16"/>
          <p:cNvSpPr txBox="1">
            <a:spLocks noChangeArrowheads="1"/>
          </p:cNvSpPr>
          <p:nvPr/>
        </p:nvSpPr>
        <p:spPr bwMode="auto">
          <a:xfrm>
            <a:off x="38862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5" name="Text Box 17"/>
          <p:cNvSpPr txBox="1">
            <a:spLocks noChangeArrowheads="1"/>
          </p:cNvSpPr>
          <p:nvPr/>
        </p:nvSpPr>
        <p:spPr bwMode="auto">
          <a:xfrm>
            <a:off x="63246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6" name="Text Box 18"/>
          <p:cNvSpPr txBox="1">
            <a:spLocks noChangeArrowheads="1"/>
          </p:cNvSpPr>
          <p:nvPr/>
        </p:nvSpPr>
        <p:spPr bwMode="auto">
          <a:xfrm>
            <a:off x="3581400" y="10668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Word</a:t>
            </a:r>
            <a:endParaRPr lang="en-US" sz="2000"/>
          </a:p>
        </p:txBody>
      </p:sp>
      <p:sp>
        <p:nvSpPr>
          <p:cNvPr id="104467" name="Text Box 19"/>
          <p:cNvSpPr txBox="1">
            <a:spLocks noChangeArrowheads="1"/>
          </p:cNvSpPr>
          <p:nvPr/>
        </p:nvSpPr>
        <p:spPr bwMode="auto">
          <a:xfrm>
            <a:off x="322262" y="2847975"/>
            <a:ext cx="1906780" cy="3416320"/>
          </a:xfrm>
          <a:prstGeom prst="rect">
            <a:avLst/>
          </a:prstGeom>
          <a:noFill/>
          <a:ln w="9525">
            <a:noFill/>
            <a:miter lim="800000"/>
            <a:headEnd/>
            <a:tailEnd/>
          </a:ln>
        </p:spPr>
        <p:txBody>
          <a:bodyPr wrap="none">
            <a:prstTxWarp prst="textNoShape">
              <a:avLst/>
            </a:prstTxWarp>
            <a:spAutoFit/>
          </a:bodyPr>
          <a:lstStyle/>
          <a:p>
            <a:r>
              <a:rPr lang="en-US" b="1" dirty="0">
                <a:solidFill>
                  <a:srgbClr val="FF3300"/>
                </a:solidFill>
              </a:rPr>
              <a:t>M</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A</a:t>
            </a:r>
            <a:r>
              <a:rPr lang="en-US" dirty="0">
                <a:solidFill>
                  <a:srgbClr val="FF3300"/>
                </a:solidFill>
              </a:rPr>
              <a:t> Step</a:t>
            </a:r>
          </a:p>
          <a:p>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a:solidFill>
                  <a:srgbClr val="FF3300"/>
                </a:solidFill>
              </a:rPr>
              <a:t>P</a:t>
            </a:r>
            <a:r>
              <a:rPr lang="en-US" dirty="0">
                <a:solidFill>
                  <a:srgbClr val="FF3300"/>
                </a:solidFill>
              </a:rPr>
              <a:t> Step</a:t>
            </a:r>
            <a:endParaRPr lang="en-US" dirty="0" smtClean="0">
              <a:solidFill>
                <a:srgbClr val="FF3300"/>
              </a:solidFill>
            </a:endParaRPr>
          </a:p>
          <a:p>
            <a:endParaRPr lang="en-US" dirty="0" smtClean="0">
              <a:solidFill>
                <a:srgbClr val="FF3300"/>
              </a:solidFill>
            </a:endParaRPr>
          </a:p>
          <a:p>
            <a:endParaRPr lang="en-US" dirty="0" smtClean="0">
              <a:solidFill>
                <a:srgbClr val="FF3300"/>
              </a:solidFill>
            </a:endParaRPr>
          </a:p>
          <a:p>
            <a:r>
              <a:rPr lang="en-US" b="1" dirty="0" smtClean="0">
                <a:solidFill>
                  <a:srgbClr val="FF3300"/>
                </a:solidFill>
              </a:rPr>
              <a:t>S</a:t>
            </a:r>
            <a:r>
              <a:rPr lang="en-US" dirty="0" smtClean="0">
                <a:solidFill>
                  <a:srgbClr val="FF3300"/>
                </a:solidFill>
              </a:rPr>
              <a:t>ee </a:t>
            </a:r>
            <a:r>
              <a:rPr lang="en-US" dirty="0">
                <a:solidFill>
                  <a:srgbClr val="FF3300"/>
                </a:solidFill>
              </a:rPr>
              <a:t>if you’re right</a:t>
            </a:r>
            <a:r>
              <a:rPr lang="en-US" dirty="0"/>
              <a:t>!</a:t>
            </a:r>
          </a:p>
        </p:txBody>
      </p:sp>
      <p:sp>
        <p:nvSpPr>
          <p:cNvPr id="104468" name="Rectangle 20"/>
          <p:cNvSpPr>
            <a:spLocks noChangeArrowheads="1"/>
          </p:cNvSpPr>
          <p:nvPr/>
        </p:nvSpPr>
        <p:spPr bwMode="auto">
          <a:xfrm>
            <a:off x="7421563" y="2390775"/>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charset="0"/>
            </a:endParaRPr>
          </a:p>
        </p:txBody>
      </p:sp>
      <p:sp>
        <p:nvSpPr>
          <p:cNvPr id="104469" name="Line 21"/>
          <p:cNvSpPr>
            <a:spLocks noChangeShapeType="1"/>
          </p:cNvSpPr>
          <p:nvPr/>
        </p:nvSpPr>
        <p:spPr bwMode="auto">
          <a:xfrm flipH="1">
            <a:off x="3429000" y="2057400"/>
            <a:ext cx="6873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0" name="Line 22"/>
          <p:cNvSpPr>
            <a:spLocks noChangeShapeType="1"/>
          </p:cNvSpPr>
          <p:nvPr/>
        </p:nvSpPr>
        <p:spPr bwMode="auto">
          <a:xfrm>
            <a:off x="5181600" y="2057400"/>
            <a:ext cx="15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1" name="Line 23"/>
          <p:cNvSpPr>
            <a:spLocks noChangeShapeType="1"/>
          </p:cNvSpPr>
          <p:nvPr/>
        </p:nvSpPr>
        <p:spPr bwMode="auto">
          <a:xfrm>
            <a:off x="6400800" y="2057400"/>
            <a:ext cx="8397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2" name="Line 24"/>
          <p:cNvSpPr>
            <a:spLocks noChangeShapeType="1"/>
          </p:cNvSpPr>
          <p:nvPr/>
        </p:nvSpPr>
        <p:spPr bwMode="auto">
          <a:xfrm>
            <a:off x="34290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3" name="Line 25"/>
          <p:cNvSpPr>
            <a:spLocks noChangeShapeType="1"/>
          </p:cNvSpPr>
          <p:nvPr/>
        </p:nvSpPr>
        <p:spPr bwMode="auto">
          <a:xfrm>
            <a:off x="59436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4" name="Line 26"/>
          <p:cNvSpPr>
            <a:spLocks noChangeShapeType="1"/>
          </p:cNvSpPr>
          <p:nvPr/>
        </p:nvSpPr>
        <p:spPr bwMode="auto">
          <a:xfrm>
            <a:off x="79248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5" name="Line 27"/>
          <p:cNvSpPr>
            <a:spLocks noChangeShapeType="1"/>
          </p:cNvSpPr>
          <p:nvPr/>
        </p:nvSpPr>
        <p:spPr bwMode="auto">
          <a:xfrm>
            <a:off x="35052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6" name="Line 28"/>
          <p:cNvSpPr>
            <a:spLocks noChangeShapeType="1"/>
          </p:cNvSpPr>
          <p:nvPr/>
        </p:nvSpPr>
        <p:spPr bwMode="auto">
          <a:xfrm>
            <a:off x="59436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7" name="Line 29"/>
          <p:cNvSpPr>
            <a:spLocks noChangeShapeType="1"/>
          </p:cNvSpPr>
          <p:nvPr/>
        </p:nvSpPr>
        <p:spPr bwMode="auto">
          <a:xfrm>
            <a:off x="75438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32" name="Rectangle 31"/>
          <p:cNvSpPr/>
          <p:nvPr/>
        </p:nvSpPr>
        <p:spPr>
          <a:xfrm>
            <a:off x="2229042" y="5822798"/>
            <a:ext cx="6152958" cy="689009"/>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 Box 11"/>
          <p:cNvSpPr txBox="1">
            <a:spLocks noChangeArrowheads="1"/>
          </p:cNvSpPr>
          <p:nvPr/>
        </p:nvSpPr>
        <p:spPr>
          <a:xfrm>
            <a:off x="2229042" y="5517998"/>
            <a:ext cx="914400" cy="304800"/>
          </a:xfrm>
          <a:prstGeom prst="rect">
            <a:avLst/>
          </a:prstGeom>
          <a:noFill/>
        </p:spPr>
        <p:txBody>
          <a:bodyPr vert="horz" lIns="91440" tIns="45720" rIns="91440" bIns="45720" rtlCol="0">
            <a:normAutofit/>
          </a:bodyPr>
          <a:lstStyle/>
          <a:p>
            <a:pPr marL="342900" marR="0" lvl="0" indent="-342900" algn="l" defTabSz="457200" rtl="0" eaLnBrk="1" fontAlgn="auto" latinLnBrk="0" hangingPunct="1">
              <a:lnSpc>
                <a:spcPct val="100000"/>
              </a:lnSpc>
              <a:spcBef>
                <a:spcPct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mn-lt"/>
                <a:ea typeface="+mn-ea"/>
                <a:cs typeface="+mn-cs"/>
              </a:rPr>
              <a:t>Definition</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228600"/>
            <a:ext cx="7696200" cy="762000"/>
          </a:xfrm>
        </p:spPr>
        <p:txBody>
          <a:bodyPr/>
          <a:lstStyle/>
          <a:p>
            <a:pPr eaLnBrk="1" hangingPunct="1"/>
            <a:r>
              <a:rPr lang="en-US" b="1">
                <a:solidFill>
                  <a:srgbClr val="FF3300"/>
                </a:solidFill>
              </a:rPr>
              <a:t>Word Map</a:t>
            </a:r>
          </a:p>
        </p:txBody>
      </p:sp>
      <p:sp>
        <p:nvSpPr>
          <p:cNvPr id="104459" name="Text Box 11"/>
          <p:cNvSpPr>
            <a:spLocks noGrp="1" noChangeArrowheads="1"/>
          </p:cNvSpPr>
          <p:nvPr>
            <p:ph idx="1"/>
          </p:nvPr>
        </p:nvSpPr>
        <p:spPr>
          <a:xfrm>
            <a:off x="2133600" y="4572000"/>
            <a:ext cx="914400" cy="304800"/>
          </a:xfrm>
          <a:noFill/>
        </p:spPr>
        <p:txBody>
          <a:bodyPr/>
          <a:lstStyle/>
          <a:p>
            <a:pPr>
              <a:spcBef>
                <a:spcPct val="0"/>
              </a:spcBef>
              <a:buFontTx/>
              <a:buNone/>
            </a:pPr>
            <a:r>
              <a:rPr lang="en-US" sz="1000" b="1"/>
              <a:t>Definition</a:t>
            </a:r>
            <a:endParaRPr lang="en-US" sz="1800"/>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
        <p:nvSpPr>
          <p:cNvPr id="104451" name="Rectangle 3"/>
          <p:cNvSpPr>
            <a:spLocks noChangeArrowheads="1"/>
          </p:cNvSpPr>
          <p:nvPr/>
        </p:nvSpPr>
        <p:spPr bwMode="auto">
          <a:xfrm>
            <a:off x="3657600" y="1295400"/>
            <a:ext cx="2976563" cy="7620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smtClean="0"/>
              <a:t>synchronize</a:t>
            </a:r>
            <a:endParaRPr lang="en-US" sz="2400" dirty="0"/>
          </a:p>
        </p:txBody>
      </p:sp>
      <p:sp>
        <p:nvSpPr>
          <p:cNvPr id="104452" name="Rectangle 4"/>
          <p:cNvSpPr>
            <a:spLocks noChangeArrowheads="1"/>
          </p:cNvSpPr>
          <p:nvPr/>
        </p:nvSpPr>
        <p:spPr bwMode="auto">
          <a:xfrm>
            <a:off x="21336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err="1" smtClean="0"/>
              <a:t>syn</a:t>
            </a:r>
            <a:endParaRPr lang="en-US" sz="2400" dirty="0"/>
          </a:p>
        </p:txBody>
      </p:sp>
      <p:sp>
        <p:nvSpPr>
          <p:cNvPr id="104453" name="Rectangle 5"/>
          <p:cNvSpPr>
            <a:spLocks noChangeArrowheads="1"/>
          </p:cNvSpPr>
          <p:nvPr/>
        </p:nvSpPr>
        <p:spPr bwMode="auto">
          <a:xfrm>
            <a:off x="42672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err="1" smtClean="0"/>
              <a:t>chron</a:t>
            </a:r>
            <a:endParaRPr lang="en-US" sz="2400" dirty="0"/>
          </a:p>
        </p:txBody>
      </p:sp>
      <p:sp>
        <p:nvSpPr>
          <p:cNvPr id="104454" name="Rectangle 6"/>
          <p:cNvSpPr>
            <a:spLocks noChangeArrowheads="1"/>
          </p:cNvSpPr>
          <p:nvPr/>
        </p:nvSpPr>
        <p:spPr bwMode="auto">
          <a:xfrm>
            <a:off x="6400800" y="2514600"/>
            <a:ext cx="1908175" cy="9144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err="1" smtClean="0"/>
              <a:t>ize</a:t>
            </a:r>
            <a:endParaRPr lang="en-US" sz="2400" dirty="0"/>
          </a:p>
        </p:txBody>
      </p:sp>
      <p:sp>
        <p:nvSpPr>
          <p:cNvPr id="104455" name="Rectangle 7"/>
          <p:cNvSpPr>
            <a:spLocks noChangeArrowheads="1"/>
          </p:cNvSpPr>
          <p:nvPr/>
        </p:nvSpPr>
        <p:spPr bwMode="auto">
          <a:xfrm>
            <a:off x="21336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smtClean="0"/>
              <a:t>with, together</a:t>
            </a:r>
            <a:endParaRPr lang="en-US" sz="2400" dirty="0"/>
          </a:p>
        </p:txBody>
      </p:sp>
      <p:sp>
        <p:nvSpPr>
          <p:cNvPr id="104456" name="Rectangle 8"/>
          <p:cNvSpPr>
            <a:spLocks noChangeArrowheads="1"/>
          </p:cNvSpPr>
          <p:nvPr/>
        </p:nvSpPr>
        <p:spPr bwMode="auto">
          <a:xfrm>
            <a:off x="42672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smtClean="0"/>
              <a:t>time</a:t>
            </a:r>
            <a:endParaRPr lang="en-US" sz="2400" dirty="0"/>
          </a:p>
        </p:txBody>
      </p:sp>
      <p:sp>
        <p:nvSpPr>
          <p:cNvPr id="104457" name="Rectangle 9"/>
          <p:cNvSpPr>
            <a:spLocks noChangeArrowheads="1"/>
          </p:cNvSpPr>
          <p:nvPr/>
        </p:nvSpPr>
        <p:spPr bwMode="auto">
          <a:xfrm>
            <a:off x="6400800" y="3657600"/>
            <a:ext cx="1905000" cy="9144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smtClean="0"/>
              <a:t>make</a:t>
            </a:r>
            <a:endParaRPr lang="en-US" sz="2400" dirty="0"/>
          </a:p>
        </p:txBody>
      </p:sp>
      <p:sp>
        <p:nvSpPr>
          <p:cNvPr id="104458" name="Rectangle 10"/>
          <p:cNvSpPr>
            <a:spLocks noChangeArrowheads="1"/>
          </p:cNvSpPr>
          <p:nvPr/>
        </p:nvSpPr>
        <p:spPr bwMode="auto">
          <a:xfrm>
            <a:off x="2209800" y="4800600"/>
            <a:ext cx="6096000" cy="7620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2400" dirty="0" smtClean="0"/>
              <a:t>Making time together</a:t>
            </a:r>
            <a:endParaRPr lang="en-US" sz="2400" dirty="0"/>
          </a:p>
        </p:txBody>
      </p:sp>
      <p:sp>
        <p:nvSpPr>
          <p:cNvPr id="104460" name="Text Box 12"/>
          <p:cNvSpPr txBox="1">
            <a:spLocks noChangeArrowheads="1"/>
          </p:cNvSpPr>
          <p:nvPr/>
        </p:nvSpPr>
        <p:spPr bwMode="auto">
          <a:xfrm>
            <a:off x="20574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Prefix</a:t>
            </a:r>
            <a:endParaRPr lang="en-US" sz="2000"/>
          </a:p>
        </p:txBody>
      </p:sp>
      <p:sp>
        <p:nvSpPr>
          <p:cNvPr id="104461" name="Text Box 13"/>
          <p:cNvSpPr txBox="1">
            <a:spLocks noChangeArrowheads="1"/>
          </p:cNvSpPr>
          <p:nvPr/>
        </p:nvSpPr>
        <p:spPr bwMode="auto">
          <a:xfrm>
            <a:off x="41910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Root</a:t>
            </a:r>
            <a:endParaRPr lang="en-US" sz="2000"/>
          </a:p>
        </p:txBody>
      </p:sp>
      <p:sp>
        <p:nvSpPr>
          <p:cNvPr id="104462" name="Text Box 14"/>
          <p:cNvSpPr txBox="1">
            <a:spLocks noChangeArrowheads="1"/>
          </p:cNvSpPr>
          <p:nvPr/>
        </p:nvSpPr>
        <p:spPr bwMode="auto">
          <a:xfrm>
            <a:off x="6324600" y="22860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Suffix</a:t>
            </a:r>
            <a:endParaRPr lang="en-US" sz="2000"/>
          </a:p>
        </p:txBody>
      </p:sp>
      <p:sp>
        <p:nvSpPr>
          <p:cNvPr id="104463" name="Text Box 15"/>
          <p:cNvSpPr txBox="1">
            <a:spLocks noChangeArrowheads="1"/>
          </p:cNvSpPr>
          <p:nvPr/>
        </p:nvSpPr>
        <p:spPr bwMode="auto">
          <a:xfrm>
            <a:off x="20574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4" name="Text Box 16"/>
          <p:cNvSpPr txBox="1">
            <a:spLocks noChangeArrowheads="1"/>
          </p:cNvSpPr>
          <p:nvPr/>
        </p:nvSpPr>
        <p:spPr bwMode="auto">
          <a:xfrm>
            <a:off x="38862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5" name="Text Box 17"/>
          <p:cNvSpPr txBox="1">
            <a:spLocks noChangeArrowheads="1"/>
          </p:cNvSpPr>
          <p:nvPr/>
        </p:nvSpPr>
        <p:spPr bwMode="auto">
          <a:xfrm>
            <a:off x="6324600" y="3429000"/>
            <a:ext cx="914400" cy="304800"/>
          </a:xfrm>
          <a:prstGeom prst="rect">
            <a:avLst/>
          </a:prstGeom>
          <a:noFill/>
          <a:ln w="9525">
            <a:noFill/>
            <a:miter lim="800000"/>
            <a:headEnd/>
            <a:tailEnd/>
          </a:ln>
        </p:spPr>
        <p:txBody>
          <a:bodyPr>
            <a:prstTxWarp prst="textNoShape">
              <a:avLst/>
            </a:prstTxWarp>
          </a:bodyPr>
          <a:lstStyle/>
          <a:p>
            <a:pPr marL="342900" indent="-342900"/>
            <a:r>
              <a:rPr lang="en-US" sz="1200" b="1"/>
              <a:t>Meaning</a:t>
            </a:r>
            <a:endParaRPr lang="en-US" sz="2000"/>
          </a:p>
        </p:txBody>
      </p:sp>
      <p:sp>
        <p:nvSpPr>
          <p:cNvPr id="104466" name="Text Box 18"/>
          <p:cNvSpPr txBox="1">
            <a:spLocks noChangeArrowheads="1"/>
          </p:cNvSpPr>
          <p:nvPr/>
        </p:nvSpPr>
        <p:spPr bwMode="auto">
          <a:xfrm>
            <a:off x="3581400" y="1066800"/>
            <a:ext cx="915988" cy="304800"/>
          </a:xfrm>
          <a:prstGeom prst="rect">
            <a:avLst/>
          </a:prstGeom>
          <a:noFill/>
          <a:ln w="9525">
            <a:noFill/>
            <a:miter lim="800000"/>
            <a:headEnd/>
            <a:tailEnd/>
          </a:ln>
        </p:spPr>
        <p:txBody>
          <a:bodyPr>
            <a:prstTxWarp prst="textNoShape">
              <a:avLst/>
            </a:prstTxWarp>
          </a:bodyPr>
          <a:lstStyle/>
          <a:p>
            <a:pPr marL="342900" indent="-342900"/>
            <a:r>
              <a:rPr lang="en-US" sz="1200" b="1"/>
              <a:t>Word</a:t>
            </a:r>
            <a:endParaRPr lang="en-US" sz="2000"/>
          </a:p>
        </p:txBody>
      </p:sp>
      <p:sp>
        <p:nvSpPr>
          <p:cNvPr id="104467" name="Text Box 19"/>
          <p:cNvSpPr txBox="1">
            <a:spLocks noChangeArrowheads="1"/>
          </p:cNvSpPr>
          <p:nvPr/>
        </p:nvSpPr>
        <p:spPr bwMode="auto">
          <a:xfrm>
            <a:off x="533400" y="2640013"/>
            <a:ext cx="1958965" cy="3970318"/>
          </a:xfrm>
          <a:prstGeom prst="rect">
            <a:avLst/>
          </a:prstGeom>
          <a:noFill/>
          <a:ln w="9525">
            <a:noFill/>
            <a:miter lim="800000"/>
            <a:headEnd/>
            <a:tailEnd/>
          </a:ln>
        </p:spPr>
        <p:txBody>
          <a:bodyPr wrap="none">
            <a:prstTxWarp prst="textNoShape">
              <a:avLst/>
            </a:prstTxWarp>
            <a:spAutoFit/>
          </a:bodyPr>
          <a:lstStyle/>
          <a:p>
            <a:r>
              <a:rPr lang="en-US" b="1" dirty="0">
                <a:solidFill>
                  <a:srgbClr val="FF3300"/>
                </a:solidFill>
              </a:rPr>
              <a:t>M</a:t>
            </a:r>
            <a:r>
              <a:rPr lang="en-US" dirty="0">
                <a:solidFill>
                  <a:srgbClr val="FF3300"/>
                </a:solidFill>
              </a:rPr>
              <a:t> Step</a:t>
            </a:r>
          </a:p>
          <a:p>
            <a:endParaRPr lang="en-US" dirty="0">
              <a:solidFill>
                <a:srgbClr val="FF3300"/>
              </a:solidFill>
            </a:endParaRPr>
          </a:p>
          <a:p>
            <a:endParaRPr lang="en-US" dirty="0" smtClean="0">
              <a:solidFill>
                <a:srgbClr val="FF3300"/>
              </a:solidFill>
            </a:endParaRPr>
          </a:p>
          <a:p>
            <a:endParaRPr lang="en-US" b="1" dirty="0" smtClean="0">
              <a:solidFill>
                <a:srgbClr val="FF3300"/>
              </a:solidFill>
            </a:endParaRPr>
          </a:p>
          <a:p>
            <a:endParaRPr lang="en-US" b="1" dirty="0" smtClean="0">
              <a:solidFill>
                <a:srgbClr val="FF3300"/>
              </a:solidFill>
            </a:endParaRPr>
          </a:p>
          <a:p>
            <a:r>
              <a:rPr lang="en-US" b="1" dirty="0" smtClean="0">
                <a:solidFill>
                  <a:srgbClr val="FF3300"/>
                </a:solidFill>
              </a:rPr>
              <a:t>A</a:t>
            </a:r>
            <a:r>
              <a:rPr lang="en-US" dirty="0" smtClean="0">
                <a:solidFill>
                  <a:srgbClr val="FF3300"/>
                </a:solidFill>
              </a:rPr>
              <a:t> </a:t>
            </a:r>
            <a:r>
              <a:rPr lang="en-US" dirty="0">
                <a:solidFill>
                  <a:srgbClr val="FF3300"/>
                </a:solidFill>
              </a:rPr>
              <a:t>Step</a:t>
            </a:r>
          </a:p>
          <a:p>
            <a:endParaRPr lang="en-US" dirty="0">
              <a:solidFill>
                <a:srgbClr val="FF3300"/>
              </a:solidFill>
            </a:endParaRPr>
          </a:p>
          <a:p>
            <a:endParaRPr lang="en-US" dirty="0" smtClean="0">
              <a:solidFill>
                <a:srgbClr val="FF3300"/>
              </a:solidFill>
            </a:endParaRPr>
          </a:p>
          <a:p>
            <a:endParaRPr lang="en-US" b="1" dirty="0" smtClean="0">
              <a:solidFill>
                <a:srgbClr val="FF3300"/>
              </a:solidFill>
            </a:endParaRPr>
          </a:p>
          <a:p>
            <a:r>
              <a:rPr lang="en-US" b="1" dirty="0" smtClean="0">
                <a:solidFill>
                  <a:srgbClr val="FF3300"/>
                </a:solidFill>
              </a:rPr>
              <a:t>P</a:t>
            </a:r>
            <a:r>
              <a:rPr lang="en-US" dirty="0" smtClean="0">
                <a:solidFill>
                  <a:srgbClr val="FF3300"/>
                </a:solidFill>
              </a:rPr>
              <a:t> </a:t>
            </a:r>
            <a:r>
              <a:rPr lang="en-US" dirty="0">
                <a:solidFill>
                  <a:srgbClr val="FF3300"/>
                </a:solidFill>
              </a:rPr>
              <a:t>Step</a:t>
            </a:r>
          </a:p>
          <a:p>
            <a:endParaRPr lang="en-US" dirty="0" smtClean="0">
              <a:solidFill>
                <a:srgbClr val="FF3300"/>
              </a:solidFill>
            </a:endParaRPr>
          </a:p>
          <a:p>
            <a:endParaRPr lang="en-US" b="1" dirty="0" smtClean="0">
              <a:solidFill>
                <a:srgbClr val="FF3300"/>
              </a:solidFill>
            </a:endParaRPr>
          </a:p>
          <a:p>
            <a:endParaRPr lang="en-US" b="1" dirty="0" smtClean="0">
              <a:solidFill>
                <a:srgbClr val="FF3300"/>
              </a:solidFill>
            </a:endParaRPr>
          </a:p>
          <a:p>
            <a:r>
              <a:rPr lang="en-US" b="1" dirty="0" smtClean="0">
                <a:solidFill>
                  <a:srgbClr val="FF3300"/>
                </a:solidFill>
              </a:rPr>
              <a:t>S</a:t>
            </a:r>
            <a:r>
              <a:rPr lang="en-US" dirty="0" smtClean="0">
                <a:solidFill>
                  <a:srgbClr val="FF3300"/>
                </a:solidFill>
              </a:rPr>
              <a:t> </a:t>
            </a:r>
            <a:r>
              <a:rPr lang="en-US" dirty="0" err="1">
                <a:solidFill>
                  <a:srgbClr val="FF3300"/>
                </a:solidFill>
              </a:rPr>
              <a:t>ee</a:t>
            </a:r>
            <a:r>
              <a:rPr lang="en-US" dirty="0">
                <a:solidFill>
                  <a:srgbClr val="FF3300"/>
                </a:solidFill>
              </a:rPr>
              <a:t> if you’re right</a:t>
            </a:r>
            <a:r>
              <a:rPr lang="en-US" dirty="0"/>
              <a:t>!</a:t>
            </a:r>
          </a:p>
        </p:txBody>
      </p:sp>
      <p:sp>
        <p:nvSpPr>
          <p:cNvPr id="104468" name="Rectangle 20"/>
          <p:cNvSpPr>
            <a:spLocks noChangeArrowheads="1"/>
          </p:cNvSpPr>
          <p:nvPr/>
        </p:nvSpPr>
        <p:spPr bwMode="auto">
          <a:xfrm>
            <a:off x="7421563" y="2390775"/>
            <a:ext cx="184150" cy="457200"/>
          </a:xfrm>
          <a:prstGeom prst="rect">
            <a:avLst/>
          </a:prstGeom>
          <a:noFill/>
          <a:ln w="9525">
            <a:noFill/>
            <a:miter lim="800000"/>
            <a:headEnd/>
            <a:tailEnd/>
          </a:ln>
        </p:spPr>
        <p:txBody>
          <a:bodyPr wrap="none">
            <a:prstTxWarp prst="textNoShape">
              <a:avLst/>
            </a:prstTxWarp>
            <a:spAutoFit/>
          </a:bodyPr>
          <a:lstStyle/>
          <a:p>
            <a:endParaRPr lang="en-US">
              <a:latin typeface="Times" charset="0"/>
            </a:endParaRPr>
          </a:p>
        </p:txBody>
      </p:sp>
      <p:sp>
        <p:nvSpPr>
          <p:cNvPr id="104469" name="Line 21"/>
          <p:cNvSpPr>
            <a:spLocks noChangeShapeType="1"/>
          </p:cNvSpPr>
          <p:nvPr/>
        </p:nvSpPr>
        <p:spPr bwMode="auto">
          <a:xfrm flipH="1">
            <a:off x="3429000" y="2057400"/>
            <a:ext cx="6873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0" name="Line 22"/>
          <p:cNvSpPr>
            <a:spLocks noChangeShapeType="1"/>
          </p:cNvSpPr>
          <p:nvPr/>
        </p:nvSpPr>
        <p:spPr bwMode="auto">
          <a:xfrm>
            <a:off x="5181600" y="2057400"/>
            <a:ext cx="15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1" name="Line 23"/>
          <p:cNvSpPr>
            <a:spLocks noChangeShapeType="1"/>
          </p:cNvSpPr>
          <p:nvPr/>
        </p:nvSpPr>
        <p:spPr bwMode="auto">
          <a:xfrm>
            <a:off x="6400800" y="2057400"/>
            <a:ext cx="839788" cy="3810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2" name="Line 24"/>
          <p:cNvSpPr>
            <a:spLocks noChangeShapeType="1"/>
          </p:cNvSpPr>
          <p:nvPr/>
        </p:nvSpPr>
        <p:spPr bwMode="auto">
          <a:xfrm>
            <a:off x="34290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3" name="Line 25"/>
          <p:cNvSpPr>
            <a:spLocks noChangeShapeType="1"/>
          </p:cNvSpPr>
          <p:nvPr/>
        </p:nvSpPr>
        <p:spPr bwMode="auto">
          <a:xfrm>
            <a:off x="59436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4" name="Line 26"/>
          <p:cNvSpPr>
            <a:spLocks noChangeShapeType="1"/>
          </p:cNvSpPr>
          <p:nvPr/>
        </p:nvSpPr>
        <p:spPr bwMode="auto">
          <a:xfrm>
            <a:off x="7924800" y="3429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5" name="Line 27"/>
          <p:cNvSpPr>
            <a:spLocks noChangeShapeType="1"/>
          </p:cNvSpPr>
          <p:nvPr/>
        </p:nvSpPr>
        <p:spPr bwMode="auto">
          <a:xfrm>
            <a:off x="35052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6" name="Line 28"/>
          <p:cNvSpPr>
            <a:spLocks noChangeShapeType="1"/>
          </p:cNvSpPr>
          <p:nvPr/>
        </p:nvSpPr>
        <p:spPr bwMode="auto">
          <a:xfrm>
            <a:off x="59436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7" name="Line 29"/>
          <p:cNvSpPr>
            <a:spLocks noChangeShapeType="1"/>
          </p:cNvSpPr>
          <p:nvPr/>
        </p:nvSpPr>
        <p:spPr bwMode="auto">
          <a:xfrm>
            <a:off x="7543800" y="4572000"/>
            <a:ext cx="0" cy="22860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104478" name="WordArt 30"/>
          <p:cNvSpPr>
            <a:spLocks noChangeArrowheads="1" noChangeShapeType="1" noTextEdit="1"/>
          </p:cNvSpPr>
          <p:nvPr/>
        </p:nvSpPr>
        <p:spPr bwMode="auto">
          <a:xfrm>
            <a:off x="3657600" y="5638800"/>
            <a:ext cx="2324100" cy="874713"/>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ea typeface="Impact"/>
                <a:cs typeface="Impact"/>
              </a:rPr>
              <a:t>Let's do one!</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4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4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animBg="1"/>
      <p:bldP spid="104453" grpId="0" animBg="1"/>
      <p:bldP spid="104454" grpId="0" animBg="1"/>
      <p:bldP spid="104455" grpId="0" animBg="1"/>
      <p:bldP spid="104456" grpId="0" animBg="1"/>
      <p:bldP spid="104457" grpId="0" animBg="1"/>
      <p:bldP spid="10445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Use the Word Mapping worksheet to map three of the following words:</a:t>
            </a:r>
            <a:endParaRPr lang="en-US" sz="3600" dirty="0"/>
          </a:p>
        </p:txBody>
      </p:sp>
      <p:sp>
        <p:nvSpPr>
          <p:cNvPr id="3" name="Content Placeholder 2"/>
          <p:cNvSpPr>
            <a:spLocks noGrp="1"/>
          </p:cNvSpPr>
          <p:nvPr>
            <p:ph idx="1"/>
          </p:nvPr>
        </p:nvSpPr>
        <p:spPr>
          <a:xfrm>
            <a:off x="457200" y="1456227"/>
            <a:ext cx="8229600" cy="4701471"/>
          </a:xfrm>
        </p:spPr>
        <p:txBody>
          <a:bodyPr>
            <a:noAutofit/>
          </a:bodyPr>
          <a:lstStyle/>
          <a:p>
            <a:pPr algn="ctr"/>
            <a:r>
              <a:rPr lang="en-US" b="1" dirty="0" smtClean="0"/>
              <a:t>Immobile</a:t>
            </a:r>
          </a:p>
          <a:p>
            <a:pPr algn="ctr"/>
            <a:r>
              <a:rPr lang="en-US" b="1" dirty="0" smtClean="0"/>
              <a:t>Vitality</a:t>
            </a:r>
          </a:p>
          <a:p>
            <a:pPr algn="ctr"/>
            <a:r>
              <a:rPr lang="en-US" b="1" dirty="0" smtClean="0"/>
              <a:t>Cognition</a:t>
            </a:r>
          </a:p>
          <a:p>
            <a:pPr algn="ctr"/>
            <a:r>
              <a:rPr lang="en-US" b="1" dirty="0" smtClean="0"/>
              <a:t>Collect</a:t>
            </a:r>
          </a:p>
          <a:p>
            <a:pPr algn="ctr"/>
            <a:r>
              <a:rPr lang="en-US" b="1" dirty="0" smtClean="0"/>
              <a:t>Reloaded</a:t>
            </a:r>
          </a:p>
          <a:p>
            <a:pPr algn="ctr"/>
            <a:r>
              <a:rPr lang="en-US" b="1" dirty="0" smtClean="0"/>
              <a:t>Uncomfortable</a:t>
            </a:r>
          </a:p>
          <a:p>
            <a:pPr algn="ctr"/>
            <a:r>
              <a:rPr lang="en-US" b="1" dirty="0" smtClean="0"/>
              <a:t>Bisection</a:t>
            </a:r>
          </a:p>
          <a:p>
            <a:pPr algn="ctr"/>
            <a:r>
              <a:rPr lang="en-US" b="1" dirty="0" smtClean="0"/>
              <a:t>Hydrophobia</a:t>
            </a:r>
          </a:p>
          <a:p>
            <a:pPr algn="ctr"/>
            <a:endParaRPr lang="en-US" sz="2000" dirty="0" smtClean="0"/>
          </a:p>
          <a:p>
            <a:pPr algn="ctr"/>
            <a:endParaRPr lang="en-US" sz="2000" dirty="0"/>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5" name="Title 1"/>
          <p:cNvSpPr>
            <a:spLocks noGrp="1"/>
          </p:cNvSpPr>
          <p:nvPr>
            <p:ph type="title"/>
          </p:nvPr>
        </p:nvSpPr>
        <p:spPr>
          <a:xfrm>
            <a:off x="685800" y="-62086"/>
            <a:ext cx="7772400" cy="1143000"/>
          </a:xfrm>
        </p:spPr>
        <p:txBody>
          <a:bodyPr/>
          <a:lstStyle/>
          <a:p>
            <a:r>
              <a:rPr lang="en-US" dirty="0" smtClean="0">
                <a:latin typeface="Calisto MT" charset="0"/>
              </a:rPr>
              <a:t>Our Students?</a:t>
            </a:r>
            <a:endParaRPr lang="en-US" dirty="0">
              <a:latin typeface="Calisto MT" charset="0"/>
            </a:endParaRPr>
          </a:p>
        </p:txBody>
      </p:sp>
      <p:sp>
        <p:nvSpPr>
          <p:cNvPr id="6146" name="Content Placeholder 2"/>
          <p:cNvSpPr>
            <a:spLocks noGrp="1"/>
          </p:cNvSpPr>
          <p:nvPr>
            <p:ph idx="1"/>
          </p:nvPr>
        </p:nvSpPr>
        <p:spPr/>
        <p:txBody>
          <a:bodyPr/>
          <a:lstStyle/>
          <a:p>
            <a:endParaRPr lang="en-US">
              <a:latin typeface="Calisto MT" charset="0"/>
            </a:endParaRPr>
          </a:p>
        </p:txBody>
      </p:sp>
      <p:sp>
        <p:nvSpPr>
          <p:cNvPr id="4" name="Footer Placeholder 3"/>
          <p:cNvSpPr>
            <a:spLocks noGrp="1"/>
          </p:cNvSpPr>
          <p:nvPr>
            <p:ph type="ftr" sz="quarter" idx="11"/>
          </p:nvPr>
        </p:nvSpPr>
        <p:spPr/>
        <p:txBody>
          <a:bodyPr/>
          <a:lstStyle/>
          <a:p>
            <a:pPr>
              <a:defRPr/>
            </a:pPr>
            <a:r>
              <a:rPr lang="en-US" smtClean="0"/>
              <a:t>(c)KUCRL 2014::leitzell::graner</a:t>
            </a:r>
            <a:endParaRPr lang="en-US"/>
          </a:p>
        </p:txBody>
      </p:sp>
      <p:pic>
        <p:nvPicPr>
          <p:cNvPr id="6148" name="Content Placeholder 4" descr="teen1.tiff"/>
          <p:cNvPicPr>
            <a:picLocks noChangeAspect="1"/>
          </p:cNvPicPr>
          <p:nvPr/>
        </p:nvPicPr>
        <p:blipFill>
          <a:blip r:embed="rId3">
            <a:extLst>
              <a:ext uri="{28A0092B-C50C-407E-A947-70E740481C1C}">
                <a14:useLocalDpi xmlns:a14="http://schemas.microsoft.com/office/drawing/2010/main" val="0"/>
              </a:ext>
            </a:extLst>
          </a:blip>
          <a:srcRect l="-10185" r="-10185"/>
          <a:stretch>
            <a:fillRect/>
          </a:stretch>
        </p:blipFill>
        <p:spPr bwMode="auto">
          <a:xfrm>
            <a:off x="-374650" y="796751"/>
            <a:ext cx="56816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Teen6.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63937"/>
            <a:ext cx="5334000" cy="314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Teen2.tif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5986" y="796751"/>
            <a:ext cx="4314415" cy="28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96371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3300"/>
                </a:solidFill>
              </a:rPr>
              <a:t>Tips for Success:</a:t>
            </a:r>
            <a:endParaRPr lang="en-US" sz="4800" b="1" dirty="0">
              <a:solidFill>
                <a:srgbClr val="FF3300"/>
              </a:solidFill>
            </a:endParaRPr>
          </a:p>
        </p:txBody>
      </p:sp>
      <p:sp>
        <p:nvSpPr>
          <p:cNvPr id="5" name="Rectangle 3"/>
          <p:cNvSpPr txBox="1">
            <a:spLocks noChangeArrowheads="1"/>
          </p:cNvSpPr>
          <p:nvPr/>
        </p:nvSpPr>
        <p:spPr>
          <a:xfrm>
            <a:off x="1143000" y="1828800"/>
            <a:ext cx="71628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US" sz="4000" b="1" dirty="0" smtClean="0"/>
              <a:t>Focus on the use of </a:t>
            </a:r>
            <a:r>
              <a:rPr lang="en-US" sz="4000" b="1" i="1" dirty="0" smtClean="0">
                <a:solidFill>
                  <a:srgbClr val="FF3300"/>
                </a:solidFill>
              </a:rPr>
              <a:t>high frequency</a:t>
            </a:r>
            <a:r>
              <a:rPr lang="en-US" sz="4000" b="1" dirty="0" smtClean="0"/>
              <a:t> prefixes, suffixes, and roots.</a:t>
            </a:r>
          </a:p>
          <a:p>
            <a:r>
              <a:rPr lang="en-US" sz="4000" b="1" dirty="0" smtClean="0"/>
              <a:t>Use roots with large </a:t>
            </a:r>
            <a:r>
              <a:rPr lang="en-US" sz="4000" b="1" i="1" dirty="0" smtClean="0">
                <a:solidFill>
                  <a:srgbClr val="FF3300"/>
                </a:solidFill>
              </a:rPr>
              <a:t>word families</a:t>
            </a:r>
            <a:r>
              <a:rPr lang="en-US" sz="4000" b="1" dirty="0" smtClean="0"/>
              <a:t>.</a:t>
            </a:r>
            <a:endParaRPr lang="en-US" sz="4000" b="1" dirty="0"/>
          </a:p>
        </p:txBody>
      </p:sp>
      <p:sp>
        <p:nvSpPr>
          <p:cNvPr id="6" name="Footer Placeholder 5"/>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3474766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FF3300"/>
                </a:solidFill>
              </a:rPr>
              <a:t>Tips for Success:</a:t>
            </a:r>
            <a:endParaRPr lang="en-US" sz="4800" b="1" dirty="0">
              <a:solidFill>
                <a:srgbClr val="FF3300"/>
              </a:solidFill>
            </a:endParaRPr>
          </a:p>
        </p:txBody>
      </p:sp>
      <p:sp>
        <p:nvSpPr>
          <p:cNvPr id="5" name="Rectangle 3"/>
          <p:cNvSpPr txBox="1">
            <a:spLocks noChangeArrowheads="1"/>
          </p:cNvSpPr>
          <p:nvPr/>
        </p:nvSpPr>
        <p:spPr>
          <a:xfrm>
            <a:off x="1143000" y="1828800"/>
            <a:ext cx="7162800" cy="4572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US" sz="4000" b="1" dirty="0" smtClean="0"/>
              <a:t>Track progress together with the Progress Chart – p. 120</a:t>
            </a:r>
            <a:endParaRPr lang="en-US" sz="4000" b="1" dirty="0"/>
          </a:p>
        </p:txBody>
      </p:sp>
      <p:sp>
        <p:nvSpPr>
          <p:cNvPr id="6" name="Footer Placeholder 5"/>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2770341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do on the Post-test?</a:t>
            </a:r>
            <a:endParaRPr lang="en-US" dirty="0"/>
          </a:p>
        </p:txBody>
      </p:sp>
      <p:sp>
        <p:nvSpPr>
          <p:cNvPr id="3" name="Content Placeholder 2"/>
          <p:cNvSpPr>
            <a:spLocks noGrp="1"/>
          </p:cNvSpPr>
          <p:nvPr>
            <p:ph idx="1"/>
          </p:nvPr>
        </p:nvSpPr>
        <p:spPr/>
        <p:txBody>
          <a:bodyPr/>
          <a:lstStyle/>
          <a:p>
            <a:r>
              <a:rPr lang="en-US" dirty="0" smtClean="0"/>
              <a:t>Post test A</a:t>
            </a:r>
          </a:p>
          <a:p>
            <a:r>
              <a:rPr lang="en-US" dirty="0" smtClean="0"/>
              <a:t>Try without the Prefix, Root, and Suffix lists</a:t>
            </a:r>
          </a:p>
          <a:p>
            <a:r>
              <a:rPr lang="en-US" dirty="0" smtClean="0"/>
              <a:t>Check yourself</a:t>
            </a:r>
          </a:p>
          <a:p>
            <a:endParaRPr lang="en-US" dirty="0"/>
          </a:p>
          <a:p>
            <a:r>
              <a:rPr lang="en-US" dirty="0" smtClean="0"/>
              <a:t>What will students find challenging?</a:t>
            </a:r>
          </a:p>
          <a:p>
            <a:r>
              <a:rPr lang="en-US" dirty="0" smtClean="0"/>
              <a:t>What will you find challenging?</a:t>
            </a:r>
            <a:endParaRPr lang="en-US" dirty="0"/>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299235289"/>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rd_part_puzzle.jpg"/>
          <p:cNvPicPr>
            <a:picLocks noGrp="1" noChangeAspect="1"/>
          </p:cNvPicPr>
          <p:nvPr>
            <p:ph idx="1"/>
          </p:nvPr>
        </p:nvPicPr>
        <p:blipFill>
          <a:blip r:embed="rId3"/>
          <a:srcRect l="-9255" r="-9255"/>
          <a:stretch>
            <a:fillRect/>
          </a:stretch>
        </p:blipFill>
        <p:spPr>
          <a:xfrm>
            <a:off x="99352" y="79383"/>
            <a:ext cx="8999413" cy="4840488"/>
          </a:xfrm>
        </p:spPr>
      </p:pic>
      <p:sp>
        <p:nvSpPr>
          <p:cNvPr id="4" name="Footer Placeholder 3"/>
          <p:cNvSpPr>
            <a:spLocks noGrp="1"/>
          </p:cNvSpPr>
          <p:nvPr>
            <p:ph type="ftr" sz="quarter" idx="11"/>
          </p:nvPr>
        </p:nvSpPr>
        <p:spPr/>
        <p:txBody>
          <a:bodyPr/>
          <a:lstStyle/>
          <a:p>
            <a:r>
              <a:rPr lang="en-US" smtClean="0"/>
              <a:t>(c)KUCRL 2014::leitzell::graner</a:t>
            </a:r>
            <a:endParaRPr lang="en-US" dirty="0"/>
          </a:p>
        </p:txBody>
      </p:sp>
      <p:sp>
        <p:nvSpPr>
          <p:cNvPr id="6" name="TextBox 5"/>
          <p:cNvSpPr txBox="1"/>
          <p:nvPr/>
        </p:nvSpPr>
        <p:spPr>
          <a:xfrm>
            <a:off x="396888" y="4919871"/>
            <a:ext cx="8323294" cy="830997"/>
          </a:xfrm>
          <a:prstGeom prst="rect">
            <a:avLst/>
          </a:prstGeom>
          <a:noFill/>
        </p:spPr>
        <p:txBody>
          <a:bodyPr wrap="square" rtlCol="0">
            <a:spAutoFit/>
          </a:bodyPr>
          <a:lstStyle/>
          <a:p>
            <a:pPr algn="ctr"/>
            <a:r>
              <a:rPr lang="en-US" sz="2400" b="1" dirty="0" smtClean="0"/>
              <a:t>Figuring out the puzzle of words will give students POWER over words.</a:t>
            </a:r>
            <a:endParaRPr lang="en-US" sz="24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wer-of-Words.gif"/>
          <p:cNvPicPr>
            <a:picLocks noGrp="1" noChangeAspect="1"/>
          </p:cNvPicPr>
          <p:nvPr>
            <p:ph idx="1"/>
          </p:nvPr>
        </p:nvPicPr>
        <p:blipFill>
          <a:blip r:embed="rId2"/>
          <a:srcRect l="-3174" r="-3174"/>
          <a:stretch>
            <a:fillRect/>
          </a:stretch>
        </p:blipFill>
        <p:spPr>
          <a:xfrm>
            <a:off x="-293054" y="0"/>
            <a:ext cx="9947267" cy="6858000"/>
          </a:xfrm>
        </p:spPr>
      </p:pic>
      <p:sp>
        <p:nvSpPr>
          <p:cNvPr id="5" name="Footer Placeholder 12"/>
          <p:cNvSpPr>
            <a:spLocks noGrp="1"/>
          </p:cNvSpPr>
          <p:nvPr>
            <p:ph type="ftr" sz="quarter" idx="11"/>
          </p:nvPr>
        </p:nvSpPr>
        <p:spPr/>
        <p:txBody>
          <a:bodyPr/>
          <a:lstStyle/>
          <a:p>
            <a:pPr>
              <a:defRPr/>
            </a:pPr>
            <a:r>
              <a:rPr lang="en-US" smtClean="0"/>
              <a:t>(c)KUCRL 2014::leitzell::graner</a:t>
            </a:r>
            <a:endParaRPr lang="en-US" dirty="0"/>
          </a:p>
        </p:txBody>
      </p:sp>
      <p:sp>
        <p:nvSpPr>
          <p:cNvPr id="6" name="TextBox 5"/>
          <p:cNvSpPr txBox="1"/>
          <p:nvPr/>
        </p:nvSpPr>
        <p:spPr>
          <a:xfrm>
            <a:off x="293673" y="4336230"/>
            <a:ext cx="7830539" cy="646331"/>
          </a:xfrm>
          <a:prstGeom prst="rect">
            <a:avLst/>
          </a:prstGeom>
          <a:noFill/>
        </p:spPr>
        <p:txBody>
          <a:bodyPr wrap="none" rtlCol="0">
            <a:spAutoFit/>
          </a:bodyPr>
          <a:lstStyle/>
          <a:p>
            <a:r>
              <a:rPr lang="en-US" sz="3600" dirty="0" smtClean="0">
                <a:solidFill>
                  <a:schemeClr val="bg1"/>
                </a:solidFill>
              </a:rPr>
              <a:t>Is yours with the Word Mapping Strategy</a:t>
            </a:r>
            <a:endParaRPr lang="en-US" sz="3600" dirty="0">
              <a:solidFill>
                <a:schemeClr val="bg1"/>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408" y="249491"/>
            <a:ext cx="8229600" cy="1143000"/>
          </a:xfrm>
        </p:spPr>
        <p:txBody>
          <a:bodyPr/>
          <a:lstStyle/>
          <a:p>
            <a:r>
              <a:rPr lang="en-US" dirty="0" smtClean="0"/>
              <a:t>Other resources:</a:t>
            </a:r>
            <a:endParaRPr lang="en-US" dirty="0"/>
          </a:p>
        </p:txBody>
      </p:sp>
      <p:sp>
        <p:nvSpPr>
          <p:cNvPr id="3" name="Content Placeholder 2"/>
          <p:cNvSpPr>
            <a:spLocks noGrp="1"/>
          </p:cNvSpPr>
          <p:nvPr>
            <p:ph idx="1"/>
          </p:nvPr>
        </p:nvSpPr>
        <p:spPr>
          <a:xfrm>
            <a:off x="691718" y="1675996"/>
            <a:ext cx="7937746" cy="4572404"/>
          </a:xfrm>
        </p:spPr>
        <p:txBody>
          <a:bodyPr>
            <a:normAutofit fontScale="62500" lnSpcReduction="20000"/>
          </a:bodyPr>
          <a:lstStyle/>
          <a:p>
            <a:pPr algn="ctr"/>
            <a:r>
              <a:rPr lang="en-US" dirty="0" smtClean="0">
                <a:hlinkClick r:id="rId3"/>
              </a:rPr>
              <a:t>www.myvocabulary.com</a:t>
            </a:r>
            <a:endParaRPr lang="en-US" dirty="0" smtClean="0"/>
          </a:p>
          <a:p>
            <a:pPr lvl="1" algn="ctr">
              <a:buNone/>
            </a:pPr>
            <a:r>
              <a:rPr lang="en-US" sz="2000" dirty="0" smtClean="0"/>
              <a:t>Provides vocabulary tests and games.</a:t>
            </a:r>
          </a:p>
          <a:p>
            <a:pPr lvl="1" algn="ctr">
              <a:buNone/>
            </a:pPr>
            <a:endParaRPr lang="en-US" sz="2000" dirty="0" smtClean="0"/>
          </a:p>
          <a:p>
            <a:pPr algn="ctr"/>
            <a:r>
              <a:rPr lang="en-US" dirty="0" smtClean="0">
                <a:hlinkClick r:id="rId4"/>
              </a:rPr>
              <a:t>www.quizlet.com</a:t>
            </a:r>
            <a:endParaRPr lang="en-US" dirty="0" smtClean="0"/>
          </a:p>
          <a:p>
            <a:pPr lvl="1" algn="ctr">
              <a:buNone/>
            </a:pPr>
            <a:r>
              <a:rPr lang="en-US" sz="2000" dirty="0" smtClean="0"/>
              <a:t>Develops tools to study vocabulary..</a:t>
            </a:r>
          </a:p>
          <a:p>
            <a:pPr lvl="1" algn="ctr">
              <a:buNone/>
            </a:pPr>
            <a:endParaRPr lang="en-US" sz="2000" dirty="0" smtClean="0"/>
          </a:p>
          <a:p>
            <a:pPr algn="ctr"/>
            <a:r>
              <a:rPr lang="en-US" dirty="0" smtClean="0">
                <a:hlinkClick r:id="rId5"/>
              </a:rPr>
              <a:t>www.edhelper.com</a:t>
            </a:r>
            <a:endParaRPr lang="en-US" dirty="0" smtClean="0"/>
          </a:p>
          <a:p>
            <a:pPr lvl="1" algn="ctr">
              <a:buNone/>
            </a:pPr>
            <a:r>
              <a:rPr lang="en-US" sz="2000" dirty="0" smtClean="0"/>
              <a:t>Teaching worksheets in a variety of areas including vocabulary.</a:t>
            </a:r>
          </a:p>
          <a:p>
            <a:pPr lvl="1" algn="ctr">
              <a:buNone/>
            </a:pPr>
            <a:endParaRPr lang="en-US" sz="2000" dirty="0" smtClean="0"/>
          </a:p>
          <a:p>
            <a:pPr algn="ctr"/>
            <a:r>
              <a:rPr lang="en-US" dirty="0" smtClean="0">
                <a:hlinkClick r:id="rId6"/>
              </a:rPr>
              <a:t>www.flocabulary.com</a:t>
            </a:r>
            <a:endParaRPr lang="en-US" dirty="0" smtClean="0"/>
          </a:p>
          <a:p>
            <a:pPr lvl="1" algn="ctr">
              <a:buNone/>
            </a:pPr>
            <a:r>
              <a:rPr lang="en-US" sz="2000" dirty="0" smtClean="0"/>
              <a:t>Educational hip-hop that includes vocabulary units.</a:t>
            </a:r>
          </a:p>
          <a:p>
            <a:pPr lvl="1" algn="ctr">
              <a:buNone/>
            </a:pPr>
            <a:endParaRPr lang="en-US" sz="2000" dirty="0" smtClean="0"/>
          </a:p>
          <a:p>
            <a:pPr algn="ctr"/>
            <a:r>
              <a:rPr lang="en-US" dirty="0" err="1" smtClean="0">
                <a:solidFill>
                  <a:srgbClr val="0000FF"/>
                </a:solidFill>
              </a:rPr>
              <a:t>www.wordsmyth.net</a:t>
            </a:r>
            <a:endParaRPr lang="en-US" dirty="0" smtClean="0">
              <a:solidFill>
                <a:srgbClr val="0000FF"/>
              </a:solidFill>
            </a:endParaRPr>
          </a:p>
          <a:p>
            <a:pPr lvl="1" algn="ctr">
              <a:buNone/>
            </a:pPr>
            <a:r>
              <a:rPr lang="en-US" sz="2000" dirty="0" smtClean="0"/>
              <a:t>Leveled dictionaries – quizzes and games</a:t>
            </a:r>
          </a:p>
          <a:p>
            <a:pPr lvl="1" algn="ctr">
              <a:buNone/>
            </a:pPr>
            <a:endParaRPr lang="en-US" sz="2000" dirty="0" smtClean="0"/>
          </a:p>
          <a:p>
            <a:pPr lvl="1" algn="ctr">
              <a:buNone/>
            </a:pPr>
            <a:r>
              <a:rPr lang="en-US" sz="2000" dirty="0" smtClean="0"/>
              <a:t>Google </a:t>
            </a:r>
            <a:r>
              <a:rPr lang="en-US" sz="2000" dirty="0" err="1" smtClean="0"/>
              <a:t>Membean</a:t>
            </a:r>
            <a:endParaRPr lang="en-US" sz="2000" dirty="0" smtClean="0"/>
          </a:p>
          <a:p>
            <a:pPr lvl="1" algn="ctr">
              <a:buNone/>
            </a:pPr>
            <a:r>
              <a:rPr lang="en-US" sz="2000" dirty="0" err="1" smtClean="0"/>
              <a:t>Studystack</a:t>
            </a:r>
            <a:endParaRPr lang="en-US" sz="2000" dirty="0" smtClean="0"/>
          </a:p>
          <a:p>
            <a:pPr lvl="1" algn="ctr">
              <a:buNone/>
            </a:pPr>
            <a:r>
              <a:rPr lang="en-US" sz="2000" dirty="0" err="1" smtClean="0"/>
              <a:t>Wordsift</a:t>
            </a:r>
            <a:endParaRPr lang="en-US" sz="2000" dirty="0" smtClean="0"/>
          </a:p>
          <a:p>
            <a:pPr lvl="1" algn="ctr">
              <a:buNone/>
            </a:pPr>
            <a:r>
              <a:rPr lang="en-US" sz="2000" dirty="0" smtClean="0"/>
              <a:t>App - </a:t>
            </a:r>
            <a:r>
              <a:rPr lang="en-US" sz="2000" dirty="0" err="1" smtClean="0"/>
              <a:t>Wordstack</a:t>
            </a:r>
            <a:endParaRPr lang="en-US" sz="2000" dirty="0" smtClean="0"/>
          </a:p>
          <a:p>
            <a:pPr lvl="1" algn="ctr">
              <a:buNone/>
            </a:pPr>
            <a:endParaRPr lang="en-US" sz="2000" dirty="0" smtClean="0"/>
          </a:p>
          <a:p>
            <a:pPr lvl="1" algn="ctr">
              <a:buNone/>
            </a:pPr>
            <a:endParaRPr lang="en-US" sz="2000" dirty="0" smtClean="0"/>
          </a:p>
          <a:p>
            <a:pPr lvl="1" algn="ctr">
              <a:buNone/>
            </a:pPr>
            <a:endParaRPr lang="en-US" sz="2000" dirty="0" smtClean="0"/>
          </a:p>
          <a:p>
            <a:pPr algn="ctr">
              <a:buNone/>
            </a:pPr>
            <a:endParaRPr lang="en-US" dirty="0"/>
          </a:p>
        </p:txBody>
      </p:sp>
      <p:sp>
        <p:nvSpPr>
          <p:cNvPr id="4" name="Footer Placeholder 3"/>
          <p:cNvSpPr>
            <a:spLocks noGrp="1"/>
          </p:cNvSpPr>
          <p:nvPr>
            <p:ph type="ftr" sz="quarter" idx="11"/>
          </p:nvPr>
        </p:nvSpPr>
        <p:spPr/>
        <p:txBody>
          <a:bodyPr/>
          <a:lstStyle/>
          <a:p>
            <a:r>
              <a:rPr lang="en-US" smtClean="0"/>
              <a:t>(c)KUCRL 2014::leitzell::graner</a:t>
            </a:r>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(c)KUCRL 2014::leitzell::graner</a:t>
            </a:r>
            <a:endParaRPr lang="en-US"/>
          </a:p>
        </p:txBody>
      </p:sp>
      <p:sp>
        <p:nvSpPr>
          <p:cNvPr id="2" name="Title 1"/>
          <p:cNvSpPr>
            <a:spLocks noGrp="1"/>
          </p:cNvSpPr>
          <p:nvPr>
            <p:ph type="title" idx="4294967295"/>
          </p:nvPr>
        </p:nvSpPr>
        <p:spPr>
          <a:xfrm>
            <a:off x="963869" y="210897"/>
            <a:ext cx="7499350" cy="1143000"/>
          </a:xfrm>
        </p:spPr>
        <p:txBody>
          <a:bodyPr/>
          <a:lstStyle/>
          <a:p>
            <a:pPr eaLnBrk="1" fontAlgn="auto" hangingPunct="1">
              <a:spcAft>
                <a:spcPts val="0"/>
              </a:spcAft>
              <a:defRPr/>
            </a:pPr>
            <a:r>
              <a:rPr lang="en-US" dirty="0" smtClean="0">
                <a:solidFill>
                  <a:schemeClr val="tx2">
                    <a:satMod val="130000"/>
                  </a:schemeClr>
                </a:solidFill>
                <a:ea typeface="+mj-ea"/>
                <a:cs typeface="+mj-cs"/>
              </a:rPr>
              <a:t>References</a:t>
            </a:r>
            <a:endParaRPr lang="en-US" dirty="0">
              <a:solidFill>
                <a:schemeClr val="tx2">
                  <a:satMod val="130000"/>
                </a:schemeClr>
              </a:solidFill>
              <a:ea typeface="+mj-ea"/>
              <a:cs typeface="+mj-cs"/>
            </a:endParaRPr>
          </a:p>
        </p:txBody>
      </p:sp>
      <p:sp>
        <p:nvSpPr>
          <p:cNvPr id="3" name="Content Placeholder 2"/>
          <p:cNvSpPr>
            <a:spLocks noGrp="1"/>
          </p:cNvSpPr>
          <p:nvPr>
            <p:ph idx="4294967295"/>
          </p:nvPr>
        </p:nvSpPr>
        <p:spPr>
          <a:xfrm>
            <a:off x="734773" y="1582087"/>
            <a:ext cx="8001000" cy="4800600"/>
          </a:xfrm>
        </p:spPr>
        <p:txBody>
          <a:bodyPr>
            <a:normAutofit fontScale="40000" lnSpcReduction="20000"/>
          </a:bodyPr>
          <a:lstStyle/>
          <a:p>
            <a:pPr marL="448056" indent="-640080" eaLnBrk="1" fontAlgn="auto" hangingPunct="1">
              <a:spcAft>
                <a:spcPts val="0"/>
              </a:spcAft>
              <a:buFont typeface="Wingdings 2"/>
              <a:buNone/>
              <a:defRPr/>
            </a:pPr>
            <a:r>
              <a:rPr lang="en-US" dirty="0">
                <a:solidFill>
                  <a:srgbClr val="000000"/>
                </a:solidFill>
                <a:latin typeface="Arial"/>
                <a:ea typeface="+mn-ea"/>
                <a:cs typeface="Arial"/>
              </a:rPr>
              <a:t>Beck, I. L, </a:t>
            </a:r>
            <a:r>
              <a:rPr lang="en-US" dirty="0" err="1">
                <a:solidFill>
                  <a:srgbClr val="000000"/>
                </a:solidFill>
                <a:latin typeface="Arial"/>
                <a:ea typeface="+mn-ea"/>
                <a:cs typeface="Arial"/>
              </a:rPr>
              <a:t>McKeown</a:t>
            </a:r>
            <a:r>
              <a:rPr lang="en-US" dirty="0">
                <a:solidFill>
                  <a:srgbClr val="000000"/>
                </a:solidFill>
                <a:latin typeface="Arial"/>
                <a:ea typeface="+mn-ea"/>
                <a:cs typeface="Arial"/>
              </a:rPr>
              <a:t>, M. G., &amp; </a:t>
            </a:r>
            <a:r>
              <a:rPr lang="en-US" dirty="0" err="1">
                <a:solidFill>
                  <a:srgbClr val="000000"/>
                </a:solidFill>
                <a:latin typeface="Arial"/>
                <a:ea typeface="+mn-ea"/>
                <a:cs typeface="Arial"/>
              </a:rPr>
              <a:t>Kucan</a:t>
            </a:r>
            <a:r>
              <a:rPr lang="en-US" dirty="0">
                <a:solidFill>
                  <a:srgbClr val="000000"/>
                </a:solidFill>
                <a:latin typeface="Arial"/>
                <a:ea typeface="+mn-ea"/>
                <a:cs typeface="Arial"/>
              </a:rPr>
              <a:t>, L. (2002). </a:t>
            </a:r>
            <a:r>
              <a:rPr lang="en-US" i="1" dirty="0" smtClean="0">
                <a:solidFill>
                  <a:srgbClr val="000000"/>
                </a:solidFill>
                <a:latin typeface="Arial"/>
                <a:ea typeface="+mn-ea"/>
                <a:cs typeface="Arial"/>
              </a:rPr>
              <a:t>Bringing </a:t>
            </a:r>
            <a:r>
              <a:rPr lang="en-US" i="1" dirty="0">
                <a:solidFill>
                  <a:srgbClr val="000000"/>
                </a:solidFill>
                <a:latin typeface="Arial"/>
                <a:ea typeface="+mn-ea"/>
                <a:cs typeface="Arial"/>
              </a:rPr>
              <a:t>words to life: Robust vocabulary </a:t>
            </a:r>
            <a:r>
              <a:rPr lang="en-US" i="1" dirty="0" smtClean="0">
                <a:solidFill>
                  <a:srgbClr val="000000"/>
                </a:solidFill>
                <a:latin typeface="Arial"/>
                <a:ea typeface="+mn-ea"/>
                <a:cs typeface="Arial"/>
              </a:rPr>
              <a:t>instruction</a:t>
            </a:r>
            <a:r>
              <a:rPr lang="en-US" dirty="0" smtClean="0">
                <a:solidFill>
                  <a:srgbClr val="000000"/>
                </a:solidFill>
                <a:latin typeface="Arial"/>
                <a:ea typeface="+mn-ea"/>
                <a:cs typeface="Arial"/>
              </a:rPr>
              <a:t>. New </a:t>
            </a:r>
            <a:r>
              <a:rPr lang="en-US" dirty="0">
                <a:solidFill>
                  <a:srgbClr val="000000"/>
                </a:solidFill>
                <a:latin typeface="Arial"/>
                <a:ea typeface="+mn-ea"/>
                <a:cs typeface="Arial"/>
              </a:rPr>
              <a:t>York: The Guilford Press. </a:t>
            </a:r>
            <a:endParaRPr lang="en-US" dirty="0" smtClean="0">
              <a:solidFill>
                <a:srgbClr val="000000"/>
              </a:solidFill>
              <a:latin typeface="Arial"/>
              <a:ea typeface="+mn-ea"/>
              <a:cs typeface="Arial"/>
            </a:endParaRPr>
          </a:p>
          <a:p>
            <a:pPr marL="448056" indent="-640080" eaLnBrk="1" fontAlgn="auto" hangingPunct="1">
              <a:spcAft>
                <a:spcPts val="0"/>
              </a:spcAft>
              <a:buFont typeface="Wingdings 2"/>
              <a:buNone/>
              <a:defRPr/>
            </a:pPr>
            <a:r>
              <a:rPr lang="en-US" dirty="0" err="1" smtClean="0">
                <a:solidFill>
                  <a:srgbClr val="000000"/>
                </a:solidFill>
                <a:latin typeface="Arial"/>
                <a:ea typeface="+mn-ea"/>
                <a:cs typeface="Arial"/>
              </a:rPr>
              <a:t>Biemiller</a:t>
            </a:r>
            <a:r>
              <a:rPr lang="en-US" dirty="0">
                <a:solidFill>
                  <a:srgbClr val="000000"/>
                </a:solidFill>
                <a:latin typeface="Arial"/>
                <a:ea typeface="+mn-ea"/>
                <a:cs typeface="Arial"/>
              </a:rPr>
              <a:t>, A. (</a:t>
            </a:r>
            <a:r>
              <a:rPr lang="en-US" dirty="0" smtClean="0">
                <a:solidFill>
                  <a:srgbClr val="000000"/>
                </a:solidFill>
                <a:latin typeface="Arial"/>
                <a:ea typeface="+mn-ea"/>
                <a:cs typeface="Arial"/>
              </a:rPr>
              <a:t>2001)</a:t>
            </a:r>
            <a:r>
              <a:rPr lang="en-US" i="1" dirty="0">
                <a:solidFill>
                  <a:srgbClr val="000000"/>
                </a:solidFill>
                <a:latin typeface="Arial"/>
                <a:ea typeface="+mn-ea"/>
                <a:cs typeface="Arial"/>
              </a:rPr>
              <a:t>. Teaching </a:t>
            </a:r>
            <a:r>
              <a:rPr lang="en-US" i="1" dirty="0" smtClean="0">
                <a:solidFill>
                  <a:srgbClr val="000000"/>
                </a:solidFill>
                <a:latin typeface="Arial"/>
                <a:ea typeface="+mn-ea"/>
                <a:cs typeface="Arial"/>
              </a:rPr>
              <a:t>vocabulary</a:t>
            </a:r>
            <a:r>
              <a:rPr lang="en-US" i="1" dirty="0">
                <a:solidFill>
                  <a:srgbClr val="000000"/>
                </a:solidFill>
                <a:latin typeface="Arial"/>
                <a:ea typeface="+mn-ea"/>
                <a:cs typeface="Arial"/>
              </a:rPr>
              <a:t>, early, direct and sequential</a:t>
            </a:r>
            <a:r>
              <a:rPr lang="en-US" dirty="0">
                <a:solidFill>
                  <a:srgbClr val="000000"/>
                </a:solidFill>
                <a:latin typeface="Arial"/>
                <a:ea typeface="+mn-ea"/>
                <a:cs typeface="Arial"/>
              </a:rPr>
              <a:t>. </a:t>
            </a:r>
            <a:r>
              <a:rPr lang="en-US" dirty="0" smtClean="0">
                <a:solidFill>
                  <a:srgbClr val="000000"/>
                </a:solidFill>
                <a:latin typeface="Arial"/>
                <a:ea typeface="+mn-ea"/>
                <a:cs typeface="Arial"/>
              </a:rPr>
              <a:t> American Educator</a:t>
            </a:r>
            <a:r>
              <a:rPr lang="en-US" dirty="0">
                <a:solidFill>
                  <a:srgbClr val="000000"/>
                </a:solidFill>
                <a:latin typeface="Arial"/>
                <a:ea typeface="+mn-ea"/>
                <a:cs typeface="Arial"/>
              </a:rPr>
              <a:t>, </a:t>
            </a:r>
            <a:r>
              <a:rPr lang="en-US" dirty="0" smtClean="0">
                <a:solidFill>
                  <a:srgbClr val="000000"/>
                </a:solidFill>
                <a:latin typeface="Arial"/>
                <a:ea typeface="+mn-ea"/>
                <a:cs typeface="Arial"/>
              </a:rPr>
              <a:t>25, </a:t>
            </a:r>
            <a:r>
              <a:rPr lang="en-US" dirty="0">
                <a:solidFill>
                  <a:srgbClr val="000000"/>
                </a:solidFill>
                <a:latin typeface="Arial"/>
                <a:ea typeface="+mn-ea"/>
                <a:cs typeface="Arial"/>
              </a:rPr>
              <a:t>24-28</a:t>
            </a:r>
            <a:r>
              <a:rPr lang="en-US" dirty="0" smtClean="0">
                <a:solidFill>
                  <a:srgbClr val="000000"/>
                </a:solidFill>
                <a:latin typeface="Arial"/>
                <a:ea typeface="+mn-ea"/>
                <a:cs typeface="Arial"/>
              </a:rPr>
              <a:t>.</a:t>
            </a:r>
          </a:p>
          <a:p>
            <a:pPr marL="448056" indent="-640080" eaLnBrk="1" fontAlgn="auto" hangingPunct="1">
              <a:spcAft>
                <a:spcPts val="0"/>
              </a:spcAft>
              <a:buFont typeface="Wingdings 2"/>
              <a:buNone/>
              <a:defRPr/>
            </a:pPr>
            <a:r>
              <a:rPr lang="en-US" dirty="0" err="1" smtClean="0">
                <a:solidFill>
                  <a:srgbClr val="000000"/>
                </a:solidFill>
                <a:latin typeface="Arial"/>
                <a:ea typeface="+mn-ea"/>
                <a:cs typeface="Arial"/>
              </a:rPr>
              <a:t>Chall</a:t>
            </a:r>
            <a:r>
              <a:rPr lang="en-US" dirty="0" smtClean="0">
                <a:solidFill>
                  <a:srgbClr val="000000"/>
                </a:solidFill>
                <a:latin typeface="Arial"/>
                <a:ea typeface="+mn-ea"/>
                <a:cs typeface="Arial"/>
              </a:rPr>
              <a:t> J. S. &amp; Jacobs, V. A. (2003). </a:t>
            </a:r>
            <a:r>
              <a:rPr lang="en-US" i="1" dirty="0" smtClean="0">
                <a:solidFill>
                  <a:srgbClr val="000000"/>
                </a:solidFill>
                <a:latin typeface="Arial"/>
                <a:ea typeface="+mn-ea"/>
                <a:cs typeface="Arial"/>
              </a:rPr>
              <a:t>Poor children’s fourth-grade slump. American educator</a:t>
            </a:r>
            <a:r>
              <a:rPr lang="en-US" dirty="0" smtClean="0">
                <a:solidFill>
                  <a:srgbClr val="000000"/>
                </a:solidFill>
                <a:latin typeface="Arial"/>
                <a:ea typeface="+mn-ea"/>
                <a:cs typeface="Arial"/>
              </a:rPr>
              <a:t>.  American Federation of Teachers. </a:t>
            </a:r>
          </a:p>
          <a:p>
            <a:pPr marL="448056" indent="-640080" eaLnBrk="1" fontAlgn="auto" hangingPunct="1">
              <a:spcAft>
                <a:spcPts val="0"/>
              </a:spcAft>
              <a:buFont typeface="Wingdings 2"/>
              <a:buNone/>
              <a:defRPr/>
            </a:pPr>
            <a:r>
              <a:rPr lang="en-US" dirty="0" smtClean="0">
                <a:solidFill>
                  <a:srgbClr val="000000"/>
                </a:solidFill>
                <a:latin typeface="Arial"/>
                <a:ea typeface="+mn-ea"/>
                <a:cs typeface="Arial"/>
              </a:rPr>
              <a:t>Ellis, E.S. (1992). The vocabulary (LINCS) strategy. Lawrence, KS. Edge Enterprises, Inc.</a:t>
            </a:r>
          </a:p>
          <a:p>
            <a:pPr marL="448056" indent="-640080" eaLnBrk="1" fontAlgn="auto" hangingPunct="1">
              <a:spcAft>
                <a:spcPts val="0"/>
              </a:spcAft>
              <a:buFont typeface="Wingdings 2"/>
              <a:buNone/>
              <a:defRPr/>
            </a:pPr>
            <a:r>
              <a:rPr lang="en-US" dirty="0" smtClean="0">
                <a:solidFill>
                  <a:srgbClr val="000000"/>
                </a:solidFill>
                <a:latin typeface="Arial"/>
                <a:ea typeface="+mn-ea"/>
                <a:cs typeface="Arial"/>
              </a:rPr>
              <a:t>Ellis, E. S. (2001). The vocabulary </a:t>
            </a:r>
            <a:r>
              <a:rPr lang="en-US" dirty="0" err="1" smtClean="0">
                <a:solidFill>
                  <a:srgbClr val="000000"/>
                </a:solidFill>
                <a:latin typeface="Arial"/>
                <a:ea typeface="+mn-ea"/>
                <a:cs typeface="Arial"/>
              </a:rPr>
              <a:t>LINCing</a:t>
            </a:r>
            <a:r>
              <a:rPr lang="en-US" dirty="0" smtClean="0">
                <a:solidFill>
                  <a:srgbClr val="000000"/>
                </a:solidFill>
                <a:latin typeface="Arial"/>
                <a:ea typeface="+mn-ea"/>
                <a:cs typeface="Arial"/>
              </a:rPr>
              <a:t> routine. Lawrence, KS. Edge Enterprises, Inc.</a:t>
            </a:r>
          </a:p>
          <a:p>
            <a:pPr marL="448056" indent="-640080" eaLnBrk="1" fontAlgn="auto" hangingPunct="1">
              <a:spcAft>
                <a:spcPts val="0"/>
              </a:spcAft>
              <a:buFont typeface="Wingdings 2"/>
              <a:buNone/>
              <a:defRPr/>
            </a:pPr>
            <a:r>
              <a:rPr lang="en-US" dirty="0" smtClean="0">
                <a:solidFill>
                  <a:srgbClr val="000000"/>
                </a:solidFill>
                <a:latin typeface="Arial"/>
                <a:ea typeface="+mn-ea"/>
                <a:cs typeface="Arial"/>
              </a:rPr>
              <a:t>Harris, M.L., Schumaker, J.B., &amp; Deshler, D. D. (2011). </a:t>
            </a:r>
            <a:r>
              <a:rPr lang="en-US" i="1" dirty="0" smtClean="0">
                <a:solidFill>
                  <a:srgbClr val="000000"/>
                </a:solidFill>
                <a:latin typeface="Arial"/>
                <a:ea typeface="+mn-ea"/>
                <a:cs typeface="Arial"/>
              </a:rPr>
              <a:t>The effects of strategic morphological analysis instruction on the vocabulary performance of secondary students with and without disabilities</a:t>
            </a:r>
            <a:r>
              <a:rPr lang="en-US" dirty="0" smtClean="0">
                <a:solidFill>
                  <a:srgbClr val="000000"/>
                </a:solidFill>
                <a:latin typeface="Arial"/>
                <a:ea typeface="+mn-ea"/>
                <a:cs typeface="Arial"/>
              </a:rPr>
              <a:t>. Learning Disabilities Quarterly, </a:t>
            </a:r>
            <a:r>
              <a:rPr lang="en-US" i="1" dirty="0" smtClean="0">
                <a:solidFill>
                  <a:srgbClr val="000000"/>
                </a:solidFill>
                <a:latin typeface="Arial"/>
                <a:ea typeface="+mn-ea"/>
                <a:cs typeface="Arial"/>
              </a:rPr>
              <a:t>34(1)</a:t>
            </a:r>
            <a:r>
              <a:rPr lang="en-US" dirty="0" smtClean="0">
                <a:solidFill>
                  <a:srgbClr val="000000"/>
                </a:solidFill>
                <a:latin typeface="Arial"/>
                <a:ea typeface="+mn-ea"/>
                <a:cs typeface="Arial"/>
              </a:rPr>
              <a:t>, 17-33.</a:t>
            </a:r>
          </a:p>
          <a:p>
            <a:pPr marL="448056" indent="-640080" eaLnBrk="1" fontAlgn="auto" hangingPunct="1">
              <a:spcAft>
                <a:spcPts val="0"/>
              </a:spcAft>
              <a:buFont typeface="Wingdings 2"/>
              <a:buNone/>
              <a:defRPr/>
            </a:pPr>
            <a:r>
              <a:rPr lang="en-US" dirty="0" smtClean="0">
                <a:ea typeface="+mn-ea"/>
                <a:cs typeface="+mn-cs"/>
              </a:rPr>
              <a:t>Hart</a:t>
            </a:r>
            <a:r>
              <a:rPr lang="en-US" dirty="0">
                <a:ea typeface="+mn-ea"/>
                <a:cs typeface="+mn-cs"/>
              </a:rPr>
              <a:t>, B., &amp; Risley, T. (1995). </a:t>
            </a:r>
            <a:r>
              <a:rPr lang="en-US" i="1" dirty="0">
                <a:ea typeface="+mn-ea"/>
                <a:cs typeface="+mn-cs"/>
              </a:rPr>
              <a:t>Meaningful differences in the everyday lives of young American children. </a:t>
            </a:r>
            <a:r>
              <a:rPr lang="en-US" dirty="0">
                <a:ea typeface="+mn-ea"/>
                <a:cs typeface="+mn-cs"/>
              </a:rPr>
              <a:t>Baltimore: Paul H. Brookes</a:t>
            </a:r>
            <a:r>
              <a:rPr lang="en-US" dirty="0" smtClean="0">
                <a:ea typeface="+mn-ea"/>
                <a:cs typeface="+mn-cs"/>
              </a:rPr>
              <a:t>.</a:t>
            </a:r>
            <a:endParaRPr lang="en-US" dirty="0" smtClean="0">
              <a:solidFill>
                <a:srgbClr val="000000"/>
              </a:solidFill>
              <a:latin typeface="Arial"/>
              <a:ea typeface="+mn-ea"/>
              <a:cs typeface="Arial"/>
            </a:endParaRPr>
          </a:p>
          <a:p>
            <a:pPr marL="448056" indent="-640080" eaLnBrk="1" fontAlgn="auto" hangingPunct="1">
              <a:spcAft>
                <a:spcPts val="0"/>
              </a:spcAft>
              <a:buFont typeface="Wingdings 2"/>
              <a:buNone/>
              <a:defRPr/>
            </a:pPr>
            <a:r>
              <a:rPr lang="en-US" dirty="0" smtClean="0">
                <a:solidFill>
                  <a:srgbClr val="000000"/>
                </a:solidFill>
                <a:latin typeface="Arial"/>
                <a:ea typeface="+mn-ea"/>
                <a:cs typeface="Arial"/>
              </a:rPr>
              <a:t>Hirsch</a:t>
            </a:r>
            <a:r>
              <a:rPr lang="en-US" dirty="0">
                <a:solidFill>
                  <a:srgbClr val="000000"/>
                </a:solidFill>
                <a:latin typeface="Arial"/>
                <a:ea typeface="+mn-ea"/>
                <a:cs typeface="Arial"/>
              </a:rPr>
              <a:t>, </a:t>
            </a:r>
            <a:r>
              <a:rPr lang="en-US" dirty="0" smtClean="0">
                <a:solidFill>
                  <a:srgbClr val="000000"/>
                </a:solidFill>
                <a:latin typeface="Arial"/>
                <a:ea typeface="+mn-ea"/>
                <a:cs typeface="Arial"/>
              </a:rPr>
              <a:t>E. D. (2003). </a:t>
            </a:r>
            <a:r>
              <a:rPr lang="en-US" i="1" dirty="0" smtClean="0">
                <a:solidFill>
                  <a:srgbClr val="000000"/>
                </a:solidFill>
                <a:latin typeface="Arial"/>
                <a:ea typeface="+mn-ea"/>
                <a:cs typeface="Arial"/>
              </a:rPr>
              <a:t>Reading comprehension requires knowledge – of words and the world</a:t>
            </a:r>
            <a:r>
              <a:rPr lang="en-US" dirty="0" smtClean="0">
                <a:solidFill>
                  <a:srgbClr val="000000"/>
                </a:solidFill>
                <a:latin typeface="Arial"/>
                <a:ea typeface="+mn-ea"/>
                <a:cs typeface="Arial"/>
              </a:rPr>
              <a:t>. American Educator, American Federation of Teachers.</a:t>
            </a:r>
          </a:p>
          <a:p>
            <a:pPr marL="448056" indent="-640080" eaLnBrk="1" fontAlgn="auto" hangingPunct="1">
              <a:spcAft>
                <a:spcPts val="0"/>
              </a:spcAft>
              <a:buFont typeface="Wingdings 2"/>
              <a:buNone/>
              <a:defRPr/>
            </a:pPr>
            <a:r>
              <a:rPr lang="en-US" dirty="0" smtClean="0">
                <a:solidFill>
                  <a:srgbClr val="000000"/>
                </a:solidFill>
                <a:latin typeface="Arial"/>
                <a:ea typeface="+mn-ea"/>
                <a:cs typeface="Arial"/>
              </a:rPr>
              <a:t>Marzano</a:t>
            </a:r>
            <a:r>
              <a:rPr lang="en-US" dirty="0">
                <a:solidFill>
                  <a:srgbClr val="000000"/>
                </a:solidFill>
                <a:latin typeface="Arial"/>
                <a:ea typeface="+mn-ea"/>
                <a:cs typeface="Arial"/>
              </a:rPr>
              <a:t>, R. J. (</a:t>
            </a:r>
            <a:r>
              <a:rPr lang="en-US" dirty="0" smtClean="0">
                <a:solidFill>
                  <a:srgbClr val="000000"/>
                </a:solidFill>
                <a:latin typeface="Arial"/>
                <a:ea typeface="+mn-ea"/>
                <a:cs typeface="Arial"/>
              </a:rPr>
              <a:t>2004). </a:t>
            </a:r>
            <a:r>
              <a:rPr lang="en-US" i="1" dirty="0" smtClean="0">
                <a:solidFill>
                  <a:srgbClr val="000000"/>
                </a:solidFill>
                <a:latin typeface="Arial"/>
                <a:ea typeface="+mn-ea"/>
                <a:cs typeface="Arial"/>
              </a:rPr>
              <a:t>Building </a:t>
            </a:r>
            <a:r>
              <a:rPr lang="en-US" i="1" dirty="0">
                <a:solidFill>
                  <a:srgbClr val="000000"/>
                </a:solidFill>
                <a:latin typeface="Arial"/>
                <a:ea typeface="+mn-ea"/>
                <a:cs typeface="Arial"/>
              </a:rPr>
              <a:t>background knowledge for academic achievement: Research on what works in schools</a:t>
            </a:r>
            <a:r>
              <a:rPr lang="en-US" dirty="0">
                <a:solidFill>
                  <a:srgbClr val="000000"/>
                </a:solidFill>
                <a:latin typeface="Arial"/>
                <a:ea typeface="+mn-ea"/>
                <a:cs typeface="Arial"/>
              </a:rPr>
              <a:t>. Alexandria, VA: </a:t>
            </a:r>
            <a:r>
              <a:rPr lang="en-US" dirty="0" smtClean="0">
                <a:solidFill>
                  <a:srgbClr val="000000"/>
                </a:solidFill>
                <a:latin typeface="Arial"/>
                <a:ea typeface="+mn-ea"/>
                <a:cs typeface="Arial"/>
              </a:rPr>
              <a:t>ASCD.</a:t>
            </a:r>
          </a:p>
          <a:p>
            <a:pPr marL="448056" indent="-640080" eaLnBrk="1" fontAlgn="auto" hangingPunct="1">
              <a:spcAft>
                <a:spcPts val="0"/>
              </a:spcAft>
              <a:buFont typeface="Wingdings 2"/>
              <a:buNone/>
              <a:defRPr/>
            </a:pPr>
            <a:r>
              <a:rPr lang="en-US" dirty="0" smtClean="0">
                <a:ea typeface="+mn-ea"/>
                <a:cs typeface="+mn-cs"/>
              </a:rPr>
              <a:t>Nagy</a:t>
            </a:r>
            <a:r>
              <a:rPr lang="en-US" dirty="0">
                <a:ea typeface="+mn-ea"/>
                <a:cs typeface="+mn-cs"/>
              </a:rPr>
              <a:t>, W. E. (2005). Why vocabulary instruction needs to </a:t>
            </a:r>
            <a:r>
              <a:rPr lang="en-US" dirty="0" smtClean="0">
                <a:ea typeface="+mn-ea"/>
                <a:cs typeface="+mn-cs"/>
              </a:rPr>
              <a:t>be long</a:t>
            </a:r>
            <a:r>
              <a:rPr lang="en-US" dirty="0">
                <a:ea typeface="+mn-ea"/>
                <a:cs typeface="+mn-cs"/>
              </a:rPr>
              <a:t>-term and comprehensive. In E. H. </a:t>
            </a:r>
            <a:r>
              <a:rPr lang="en-US" dirty="0" err="1">
                <a:ea typeface="+mn-ea"/>
                <a:cs typeface="+mn-cs"/>
              </a:rPr>
              <a:t>Hiebert</a:t>
            </a:r>
            <a:r>
              <a:rPr lang="en-US" dirty="0">
                <a:ea typeface="+mn-ea"/>
                <a:cs typeface="+mn-cs"/>
              </a:rPr>
              <a:t> &amp; M. </a:t>
            </a:r>
            <a:r>
              <a:rPr lang="en-US" dirty="0" smtClean="0">
                <a:ea typeface="+mn-ea"/>
                <a:cs typeface="+mn-cs"/>
              </a:rPr>
              <a:t>L. </a:t>
            </a:r>
            <a:r>
              <a:rPr lang="en-US" dirty="0" err="1" smtClean="0">
                <a:ea typeface="+mn-ea"/>
                <a:cs typeface="+mn-cs"/>
              </a:rPr>
              <a:t>Kamil</a:t>
            </a:r>
            <a:r>
              <a:rPr lang="en-US" dirty="0" smtClean="0">
                <a:ea typeface="+mn-ea"/>
                <a:cs typeface="+mn-cs"/>
              </a:rPr>
              <a:t> </a:t>
            </a:r>
            <a:r>
              <a:rPr lang="en-US" dirty="0">
                <a:ea typeface="+mn-ea"/>
                <a:cs typeface="+mn-cs"/>
              </a:rPr>
              <a:t>(Eds.), </a:t>
            </a:r>
            <a:r>
              <a:rPr lang="en-US" i="1" dirty="0">
                <a:ea typeface="+mn-ea"/>
                <a:cs typeface="+mn-cs"/>
              </a:rPr>
              <a:t>Teaching and learning vocabulary: </a:t>
            </a:r>
            <a:r>
              <a:rPr lang="en-US" i="1" dirty="0" smtClean="0">
                <a:ea typeface="+mn-ea"/>
                <a:cs typeface="+mn-cs"/>
              </a:rPr>
              <a:t>Bringing research </a:t>
            </a:r>
            <a:r>
              <a:rPr lang="en-US" i="1" dirty="0">
                <a:ea typeface="+mn-ea"/>
                <a:cs typeface="+mn-cs"/>
              </a:rPr>
              <a:t>to practice </a:t>
            </a:r>
            <a:r>
              <a:rPr lang="en-US" dirty="0">
                <a:ea typeface="+mn-ea"/>
                <a:cs typeface="+mn-cs"/>
              </a:rPr>
              <a:t>(pp. 27–44). Mahwah, NJ: </a:t>
            </a:r>
            <a:r>
              <a:rPr lang="en-US" dirty="0" err="1">
                <a:ea typeface="+mn-ea"/>
                <a:cs typeface="+mn-cs"/>
              </a:rPr>
              <a:t>Erlbaum.</a:t>
            </a:r>
            <a:r>
              <a:rPr lang="en-US" dirty="0" err="1" smtClean="0">
                <a:ea typeface="+mn-ea"/>
                <a:cs typeface="+mn-cs"/>
              </a:rPr>
              <a:t>National</a:t>
            </a:r>
            <a:r>
              <a:rPr lang="en-US" dirty="0" smtClean="0">
                <a:ea typeface="+mn-ea"/>
                <a:cs typeface="+mn-cs"/>
              </a:rPr>
              <a:t> </a:t>
            </a:r>
            <a:r>
              <a:rPr lang="en-US" dirty="0">
                <a:ea typeface="+mn-ea"/>
                <a:cs typeface="+mn-cs"/>
              </a:rPr>
              <a:t>Reading Panel (2000). </a:t>
            </a:r>
            <a:r>
              <a:rPr lang="en-US" i="1" dirty="0">
                <a:ea typeface="+mn-ea"/>
                <a:cs typeface="+mn-cs"/>
              </a:rPr>
              <a:t>Report of the National Reading Panel.</a:t>
            </a:r>
            <a:r>
              <a:rPr lang="en-US" dirty="0">
                <a:ea typeface="+mn-ea"/>
                <a:cs typeface="+mn-cs"/>
              </a:rPr>
              <a:t> Washington, DC: NICHD. </a:t>
            </a:r>
            <a:endParaRPr lang="en-US" dirty="0" smtClean="0">
              <a:ea typeface="+mn-ea"/>
              <a:cs typeface="+mn-cs"/>
            </a:endParaRPr>
          </a:p>
          <a:p>
            <a:pPr marL="448056" indent="-640080" eaLnBrk="1" fontAlgn="auto" hangingPunct="1">
              <a:spcAft>
                <a:spcPts val="0"/>
              </a:spcAft>
              <a:buFont typeface="Wingdings 2"/>
              <a:buNone/>
              <a:defRPr/>
            </a:pPr>
            <a:r>
              <a:rPr lang="en-US" dirty="0" smtClean="0">
                <a:solidFill>
                  <a:srgbClr val="000000"/>
                </a:solidFill>
                <a:latin typeface="Arial"/>
                <a:ea typeface="+mn-ea"/>
                <a:cs typeface="Arial"/>
              </a:rPr>
              <a:t>Stahl, S.T. (2004). </a:t>
            </a:r>
            <a:r>
              <a:rPr lang="en-US" i="1" dirty="0" smtClean="0">
                <a:solidFill>
                  <a:srgbClr val="000000"/>
                </a:solidFill>
                <a:latin typeface="Arial"/>
                <a:ea typeface="+mn-ea"/>
                <a:cs typeface="Arial"/>
              </a:rPr>
              <a:t>Vocabulary learning and the child with learning disabilities. </a:t>
            </a:r>
            <a:r>
              <a:rPr lang="en-US" dirty="0" smtClean="0">
                <a:solidFill>
                  <a:srgbClr val="000000"/>
                </a:solidFill>
                <a:latin typeface="Arial"/>
                <a:ea typeface="+mn-ea"/>
                <a:cs typeface="Arial"/>
              </a:rPr>
              <a:t>Perspectives, 30,1. The International Dyslexia Association.</a:t>
            </a:r>
            <a:endParaRPr lang="en-US" dirty="0">
              <a:solidFill>
                <a:srgbClr val="000000"/>
              </a:solidFill>
              <a:latin typeface="Arial"/>
              <a:ea typeface="+mn-ea"/>
              <a:cs typeface="Arial"/>
            </a:endParaRPr>
          </a:p>
          <a:p>
            <a:pPr marL="448056" indent="-640080" eaLnBrk="1" fontAlgn="auto" hangingPunct="1">
              <a:spcAft>
                <a:spcPts val="0"/>
              </a:spcAft>
              <a:buFont typeface="Wingdings 2"/>
              <a:buNone/>
              <a:defRPr/>
            </a:pPr>
            <a:r>
              <a:rPr lang="en-US" dirty="0" err="1" smtClean="0">
                <a:solidFill>
                  <a:srgbClr val="000000"/>
                </a:solidFill>
                <a:latin typeface="Arial"/>
                <a:ea typeface="+mn-ea"/>
                <a:cs typeface="Arial"/>
              </a:rPr>
              <a:t>Stanovich</a:t>
            </a:r>
            <a:r>
              <a:rPr lang="en-US" dirty="0" smtClean="0">
                <a:solidFill>
                  <a:srgbClr val="000000"/>
                </a:solidFill>
                <a:latin typeface="Arial"/>
                <a:ea typeface="+mn-ea"/>
                <a:cs typeface="Arial"/>
              </a:rPr>
              <a:t>, K. E. (1986)</a:t>
            </a:r>
            <a:r>
              <a:rPr lang="en-US" i="1" dirty="0" smtClean="0">
                <a:solidFill>
                  <a:srgbClr val="000000"/>
                </a:solidFill>
                <a:latin typeface="Arial"/>
                <a:ea typeface="+mn-ea"/>
                <a:cs typeface="Arial"/>
              </a:rPr>
              <a:t>. Matthew effects in reading: Some consequences of individual differences in the acquisition of literacy. </a:t>
            </a:r>
            <a:r>
              <a:rPr lang="en-US" dirty="0" smtClean="0">
                <a:solidFill>
                  <a:srgbClr val="000000"/>
                </a:solidFill>
                <a:latin typeface="Arial"/>
                <a:ea typeface="+mn-ea"/>
                <a:cs typeface="Arial"/>
              </a:rPr>
              <a:t>Reading Research Quarterly, 21. </a:t>
            </a:r>
          </a:p>
        </p:txBody>
      </p:sp>
    </p:spTree>
    <p:extLst>
      <p:ext uri="{BB962C8B-B14F-4D97-AF65-F5344CB8AC3E}">
        <p14:creationId xmlns:p14="http://schemas.microsoft.com/office/powerpoint/2010/main" val="2003222926"/>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a:t>
            </a:r>
            <a:endParaRPr lang="en-US" dirty="0"/>
          </a:p>
        </p:txBody>
      </p:sp>
      <p:sp>
        <p:nvSpPr>
          <p:cNvPr id="4" name="Content Placeholder 3"/>
          <p:cNvSpPr>
            <a:spLocks noGrp="1"/>
          </p:cNvSpPr>
          <p:nvPr>
            <p:ph idx="1"/>
          </p:nvPr>
        </p:nvSpPr>
        <p:spPr>
          <a:xfrm>
            <a:off x="549724" y="1736692"/>
            <a:ext cx="7772400" cy="3962400"/>
          </a:xfrm>
        </p:spPr>
        <p:txBody>
          <a:bodyPr/>
          <a:lstStyle/>
          <a:p>
            <a:pPr marL="0" indent="0" algn="ctr">
              <a:buNone/>
            </a:pPr>
            <a:r>
              <a:rPr lang="en-US" dirty="0" smtClean="0"/>
              <a:t>Patty Graner</a:t>
            </a:r>
          </a:p>
          <a:p>
            <a:pPr marL="0" indent="0" algn="ctr">
              <a:buNone/>
            </a:pPr>
            <a:r>
              <a:rPr lang="en-US" sz="2000" dirty="0" smtClean="0"/>
              <a:t>University of Kansas Center for Research on Learning</a:t>
            </a:r>
          </a:p>
          <a:p>
            <a:pPr marL="0" indent="0" algn="ctr">
              <a:buNone/>
            </a:pPr>
            <a:r>
              <a:rPr lang="en-US" sz="2000" dirty="0" smtClean="0"/>
              <a:t>1122 West Campus Road</a:t>
            </a:r>
          </a:p>
          <a:p>
            <a:pPr marL="0" indent="0" algn="ctr">
              <a:buNone/>
            </a:pPr>
            <a:r>
              <a:rPr lang="en-US" sz="2000" dirty="0" smtClean="0"/>
              <a:t>517 JRP</a:t>
            </a:r>
          </a:p>
          <a:p>
            <a:pPr marL="0" indent="0" algn="ctr">
              <a:buNone/>
            </a:pPr>
            <a:r>
              <a:rPr lang="en-US" sz="2000" dirty="0" smtClean="0"/>
              <a:t>Lawrence, KS 66044</a:t>
            </a:r>
          </a:p>
          <a:p>
            <a:pPr marL="0" indent="0" algn="ctr">
              <a:buNone/>
            </a:pPr>
            <a:endParaRPr lang="en-US" sz="2000" dirty="0"/>
          </a:p>
          <a:p>
            <a:pPr marL="0" indent="0" algn="ctr">
              <a:buNone/>
            </a:pPr>
            <a:r>
              <a:rPr lang="en-US" sz="2000" dirty="0" smtClean="0"/>
              <a:t>785-864-0622</a:t>
            </a:r>
          </a:p>
          <a:p>
            <a:pPr marL="0" indent="0" algn="ctr">
              <a:buNone/>
            </a:pPr>
            <a:r>
              <a:rPr lang="en-US" sz="2000" dirty="0"/>
              <a:t>785-864-</a:t>
            </a:r>
            <a:r>
              <a:rPr lang="en-US" sz="2000" dirty="0" smtClean="0"/>
              <a:t>0626</a:t>
            </a:r>
          </a:p>
          <a:p>
            <a:pPr marL="0" indent="0" algn="ctr">
              <a:buNone/>
            </a:pPr>
            <a:endParaRPr lang="en-US" sz="2000" dirty="0"/>
          </a:p>
          <a:p>
            <a:pPr marL="0" indent="0" algn="ctr">
              <a:buNone/>
            </a:pPr>
            <a:r>
              <a:rPr lang="en-US" sz="2000" dirty="0" err="1" smtClean="0"/>
              <a:t>pgraner@ku.edu</a:t>
            </a:r>
            <a:endParaRPr lang="en-US" sz="2000" dirty="0"/>
          </a:p>
          <a:p>
            <a:pPr marL="0" indent="0" algn="ctr">
              <a:buNone/>
            </a:pPr>
            <a:endParaRPr lang="en-US" sz="2000" dirty="0" smtClean="0"/>
          </a:p>
          <a:p>
            <a:endParaRPr lang="en-US" dirty="0"/>
          </a:p>
        </p:txBody>
      </p:sp>
      <p:sp>
        <p:nvSpPr>
          <p:cNvPr id="2" name="Footer Placeholder 1"/>
          <p:cNvSpPr>
            <a:spLocks noGrp="1"/>
          </p:cNvSpPr>
          <p:nvPr>
            <p:ph type="ftr" sz="quarter" idx="11"/>
          </p:nvPr>
        </p:nvSpPr>
        <p:spPr/>
        <p:txBody>
          <a:bodyPr/>
          <a:lstStyle/>
          <a:p>
            <a:r>
              <a:rPr lang="en-US" smtClean="0"/>
              <a:t>(c)KUCRL 2014::leitzell::graner</a:t>
            </a:r>
            <a:endParaRPr lang="en-US"/>
          </a:p>
        </p:txBody>
      </p:sp>
    </p:spTree>
    <p:extLst>
      <p:ext uri="{BB962C8B-B14F-4D97-AF65-F5344CB8AC3E}">
        <p14:creationId xmlns:p14="http://schemas.microsoft.com/office/powerpoint/2010/main" val="11082029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2434" name="TPQuestion"/>
          <p:cNvSpPr>
            <a:spLocks noGrp="1" noChangeArrowheads="1"/>
          </p:cNvSpPr>
          <p:nvPr>
            <p:ph type="title"/>
          </p:nvPr>
        </p:nvSpPr>
        <p:spPr>
          <a:xfrm>
            <a:off x="771525" y="339725"/>
            <a:ext cx="7588250" cy="838200"/>
          </a:xfrm>
        </p:spPr>
        <p:txBody>
          <a:bodyPr rtlCol="0">
            <a:normAutofit fontScale="90000"/>
          </a:bodyPr>
          <a:lstStyle/>
          <a:p>
            <a:pPr fontAlgn="auto">
              <a:spcAft>
                <a:spcPts val="0"/>
              </a:spcAft>
              <a:defRPr/>
            </a:pPr>
            <a:r>
              <a:rPr lang="en-US" sz="2600" b="1" dirty="0">
                <a:solidFill>
                  <a:schemeClr val="tx1">
                    <a:lumMod val="75000"/>
                    <a:lumOff val="25000"/>
                  </a:schemeClr>
                </a:solidFill>
                <a:latin typeface="Tahoma" charset="0"/>
              </a:rPr>
              <a:t>How many words a year do 5</a:t>
            </a:r>
            <a:r>
              <a:rPr lang="en-US" sz="2600" b="1" baseline="30000" dirty="0">
                <a:solidFill>
                  <a:schemeClr val="tx1">
                    <a:lumMod val="75000"/>
                    <a:lumOff val="25000"/>
                  </a:schemeClr>
                </a:solidFill>
                <a:latin typeface="Tahoma" charset="0"/>
              </a:rPr>
              <a:t>th</a:t>
            </a:r>
            <a:r>
              <a:rPr lang="en-US" sz="2600" b="1" dirty="0">
                <a:solidFill>
                  <a:schemeClr val="tx1">
                    <a:lumMod val="75000"/>
                    <a:lumOff val="25000"/>
                  </a:schemeClr>
                </a:solidFill>
                <a:latin typeface="Tahoma" charset="0"/>
              </a:rPr>
              <a:t> graders </a:t>
            </a:r>
            <a:r>
              <a:rPr lang="en-US" sz="2600" b="1" dirty="0" smtClean="0">
                <a:solidFill>
                  <a:schemeClr val="tx1">
                    <a:lumMod val="75000"/>
                    <a:lumOff val="25000"/>
                  </a:schemeClr>
                </a:solidFill>
                <a:latin typeface="Tahoma" charset="0"/>
              </a:rPr>
              <a:t>who </a:t>
            </a:r>
            <a:r>
              <a:rPr lang="en-US" sz="2600" b="1" dirty="0">
                <a:solidFill>
                  <a:schemeClr val="tx1">
                    <a:lumMod val="75000"/>
                    <a:lumOff val="25000"/>
                  </a:schemeClr>
                </a:solidFill>
                <a:latin typeface="Tahoma" charset="0"/>
              </a:rPr>
              <a:t>read at the </a:t>
            </a:r>
            <a:r>
              <a:rPr lang="en-US" sz="2600" b="1" u="sng" dirty="0">
                <a:solidFill>
                  <a:schemeClr val="tx1">
                    <a:lumMod val="75000"/>
                    <a:lumOff val="25000"/>
                  </a:schemeClr>
                </a:solidFill>
                <a:latin typeface="Tahoma" charset="0"/>
              </a:rPr>
              <a:t>10</a:t>
            </a:r>
            <a:r>
              <a:rPr lang="en-US" sz="2600" b="1" u="sng" baseline="30000" dirty="0">
                <a:solidFill>
                  <a:schemeClr val="tx1">
                    <a:lumMod val="75000"/>
                    <a:lumOff val="25000"/>
                  </a:schemeClr>
                </a:solidFill>
                <a:latin typeface="Tahoma" charset="0"/>
              </a:rPr>
              <a:t>th</a:t>
            </a:r>
            <a:r>
              <a:rPr lang="en-US" sz="2600" b="1" dirty="0">
                <a:solidFill>
                  <a:schemeClr val="tx1">
                    <a:lumMod val="75000"/>
                    <a:lumOff val="25000"/>
                  </a:schemeClr>
                </a:solidFill>
                <a:latin typeface="Tahoma" charset="0"/>
              </a:rPr>
              <a:t> </a:t>
            </a:r>
            <a:r>
              <a:rPr lang="en-US" sz="2600" b="1" dirty="0" smtClean="0">
                <a:solidFill>
                  <a:schemeClr val="tx1">
                    <a:lumMod val="75000"/>
                    <a:lumOff val="25000"/>
                  </a:schemeClr>
                </a:solidFill>
                <a:latin typeface="Tahoma" charset="0"/>
              </a:rPr>
              <a:t>percentile read?</a:t>
            </a:r>
            <a:endParaRPr lang="en-US" sz="2600" b="1" dirty="0">
              <a:solidFill>
                <a:schemeClr val="tx1">
                  <a:lumMod val="75000"/>
                  <a:lumOff val="25000"/>
                </a:schemeClr>
              </a:solidFill>
              <a:latin typeface="Tahoma" charset="0"/>
            </a:endParaRPr>
          </a:p>
        </p:txBody>
      </p:sp>
      <p:sp>
        <p:nvSpPr>
          <p:cNvPr id="1042500" name="TPAnswers"/>
          <p:cNvSpPr>
            <a:spLocks noGrp="1" noChangeArrowheads="1"/>
          </p:cNvSpPr>
          <p:nvPr>
            <p:ph idx="1"/>
          </p:nvPr>
        </p:nvSpPr>
        <p:spPr>
          <a:xfrm>
            <a:off x="2466622" y="2094706"/>
            <a:ext cx="4344988" cy="2897188"/>
          </a:xfrm>
        </p:spPr>
        <p:txBody>
          <a:bodyPr>
            <a:spAutoFit/>
          </a:bodyPr>
          <a:lstStyle/>
          <a:p>
            <a:pPr marL="0" indent="0" algn="ctr" fontAlgn="auto">
              <a:spcAft>
                <a:spcPts val="0"/>
              </a:spcAft>
              <a:buClr>
                <a:schemeClr val="tx1">
                  <a:lumMod val="75000"/>
                  <a:lumOff val="25000"/>
                </a:schemeClr>
              </a:buClr>
              <a:buFont typeface="Arial" pitchFamily="34" charset="0"/>
              <a:buNone/>
              <a:defRPr/>
            </a:pPr>
            <a:endParaRPr lang="en-US" sz="2600" dirty="0" smtClean="0">
              <a:solidFill>
                <a:schemeClr val="tx1">
                  <a:lumMod val="75000"/>
                  <a:lumOff val="25000"/>
                </a:schemeClr>
              </a:solidFill>
              <a:ea typeface="+mn-ea"/>
              <a:cs typeface="+mn-cs"/>
            </a:endParaRPr>
          </a:p>
          <a:p>
            <a:pPr marL="609600" indent="-609600">
              <a:buClr>
                <a:schemeClr val="accent1"/>
              </a:buClr>
              <a:buFontTx/>
              <a:buAutoNum type="arabicPeriod"/>
            </a:pPr>
            <a:r>
              <a:rPr lang="en-US" sz="4000" dirty="0" smtClean="0">
                <a:latin typeface="Calibri" charset="0"/>
              </a:rPr>
              <a:t>60,000</a:t>
            </a:r>
            <a:endParaRPr lang="en-US" sz="4000" dirty="0">
              <a:latin typeface="Calibri" charset="0"/>
            </a:endParaRPr>
          </a:p>
          <a:p>
            <a:pPr marL="609600" indent="-609600">
              <a:buClr>
                <a:schemeClr val="accent1"/>
              </a:buClr>
              <a:buFontTx/>
              <a:buAutoNum type="arabicPeriod"/>
            </a:pPr>
            <a:r>
              <a:rPr lang="en-US" sz="4000" dirty="0">
                <a:latin typeface="Calibri" charset="0"/>
              </a:rPr>
              <a:t>100,000</a:t>
            </a:r>
          </a:p>
          <a:p>
            <a:pPr marL="609600" indent="-609600">
              <a:buClr>
                <a:schemeClr val="accent1"/>
              </a:buClr>
              <a:buFontTx/>
              <a:buAutoNum type="arabicPeriod"/>
            </a:pPr>
            <a:r>
              <a:rPr lang="en-US" sz="4000" dirty="0">
                <a:latin typeface="Calibri" charset="0"/>
              </a:rPr>
              <a:t>180,000</a:t>
            </a:r>
          </a:p>
          <a:p>
            <a:pPr marL="609600" indent="-609600">
              <a:buClr>
                <a:schemeClr val="accent1"/>
              </a:buClr>
              <a:buFontTx/>
              <a:buAutoNum type="arabicPeriod"/>
            </a:pPr>
            <a:r>
              <a:rPr lang="en-US" sz="4000" dirty="0">
                <a:latin typeface="Calibri" charset="0"/>
              </a:rPr>
              <a:t>250,000</a:t>
            </a:r>
          </a:p>
        </p:txBody>
      </p:sp>
      <p:sp>
        <p:nvSpPr>
          <p:cNvPr id="2" name="Footer Placeholder 1"/>
          <p:cNvSpPr>
            <a:spLocks noGrp="1"/>
          </p:cNvSpPr>
          <p:nvPr>
            <p:ph type="ftr" sz="quarter" idx="11"/>
          </p:nvPr>
        </p:nvSpPr>
        <p:spPr/>
        <p:txBody>
          <a:bodyPr/>
          <a:lstStyle/>
          <a:p>
            <a:r>
              <a:rPr lang="en-US" smtClean="0"/>
              <a:t>(c)KUCRL 2014::leitzell::graner</a:t>
            </a:r>
            <a:endParaRPr lang="en-US"/>
          </a:p>
        </p:txBody>
      </p:sp>
      <p:graphicFrame>
        <p:nvGraphicFramePr>
          <p:cNvPr id="1042435" name="Group 3" hidden="1"/>
          <p:cNvGraphicFramePr>
            <a:graphicFrameLocks noGrp="1"/>
          </p:cNvGraphicFramePr>
          <p:nvPr>
            <p:custDataLst>
              <p:tags r:id="rId2"/>
            </p:custDataLst>
          </p:nvPr>
        </p:nvGraphicFramePr>
        <p:xfrm>
          <a:off x="381000" y="6070600"/>
          <a:ext cx="8382000" cy="517525"/>
        </p:xfrm>
        <a:graphic>
          <a:graphicData uri="http://schemas.openxmlformats.org/drawingml/2006/table">
            <a:tbl>
              <a:tblPr/>
              <a:tblGrid>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tblGrid>
              <a:tr h="27338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7</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8</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9</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10</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17</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18</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19</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20</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414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308"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charset="0"/>
              </a:rPr>
              <a:t>0</a:t>
            </a:r>
          </a:p>
        </p:txBody>
      </p:sp>
      <p:sp>
        <p:nvSpPr>
          <p:cNvPr id="10309" name="TPLastEvent" hidden="1"/>
          <p:cNvSpPr txBox="1">
            <a:spLocks noChangeArrowheads="1"/>
          </p:cNvSpPr>
          <p:nvPr/>
        </p:nvSpPr>
        <p:spPr bwMode="auto">
          <a:xfrm>
            <a:off x="12700" y="1270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halkboard" charset="0"/>
              </a:rPr>
              <a:t> </a:t>
            </a:r>
          </a:p>
        </p:txBody>
      </p:sp>
      <p:sp>
        <p:nvSpPr>
          <p:cNvPr id="10310" name="TextBox 6"/>
          <p:cNvSpPr txBox="1">
            <a:spLocks noChangeArrowheads="1"/>
          </p:cNvSpPr>
          <p:nvPr/>
        </p:nvSpPr>
        <p:spPr bwMode="auto">
          <a:xfrm>
            <a:off x="5867400" y="6324600"/>
            <a:ext cx="2895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1400" dirty="0"/>
              <a:t>(Hayes &amp; Ahrens, 1988)</a:t>
            </a:r>
          </a:p>
          <a:p>
            <a:pPr eaLnBrk="1" hangingPunct="1"/>
            <a:endParaRPr lang="en-US" sz="1800" dirty="0"/>
          </a:p>
        </p:txBody>
      </p:sp>
      <p:pic>
        <p:nvPicPr>
          <p:cNvPr id="10311"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46307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2"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0825" y="1522413"/>
            <a:ext cx="1679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3"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97763" y="1714500"/>
            <a:ext cx="1397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4"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9150" y="1714500"/>
            <a:ext cx="1223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5"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10338" y="4630738"/>
            <a:ext cx="26336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422171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42500">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TPQuestion"/>
          <p:cNvSpPr>
            <a:spLocks noGrp="1" noChangeArrowheads="1"/>
          </p:cNvSpPr>
          <p:nvPr>
            <p:ph type="title"/>
          </p:nvPr>
        </p:nvSpPr>
        <p:spPr>
          <a:xfrm>
            <a:off x="696913" y="228600"/>
            <a:ext cx="8197850" cy="1155700"/>
          </a:xfrm>
        </p:spPr>
        <p:txBody>
          <a:bodyPr>
            <a:spAutoFit/>
          </a:bodyPr>
          <a:lstStyle/>
          <a:p>
            <a:r>
              <a:rPr lang="en-US" sz="2300" b="1" dirty="0">
                <a:latin typeface="Tahoma" charset="0"/>
              </a:rPr>
              <a:t/>
            </a:r>
            <a:br>
              <a:rPr lang="en-US" sz="2300" b="1" dirty="0">
                <a:latin typeface="Tahoma" charset="0"/>
              </a:rPr>
            </a:br>
            <a:r>
              <a:rPr lang="en-US" sz="2300" b="1" dirty="0">
                <a:latin typeface="Tahoma" charset="0"/>
              </a:rPr>
              <a:t>How many words a year do 5</a:t>
            </a:r>
            <a:r>
              <a:rPr lang="en-US" sz="2300" b="1" baseline="30000" dirty="0">
                <a:latin typeface="Tahoma" charset="0"/>
              </a:rPr>
              <a:t>th</a:t>
            </a:r>
            <a:r>
              <a:rPr lang="en-US" sz="2300" b="1" dirty="0">
                <a:latin typeface="Tahoma" charset="0"/>
              </a:rPr>
              <a:t> graders who read at the </a:t>
            </a:r>
            <a:r>
              <a:rPr lang="en-US" sz="2300" b="1" u="sng" dirty="0">
                <a:latin typeface="Tahoma" charset="0"/>
              </a:rPr>
              <a:t>50</a:t>
            </a:r>
            <a:r>
              <a:rPr lang="en-US" sz="2300" b="1" u="sng" baseline="30000" dirty="0">
                <a:latin typeface="Tahoma" charset="0"/>
              </a:rPr>
              <a:t>th</a:t>
            </a:r>
            <a:r>
              <a:rPr lang="en-US" sz="2300" b="1" dirty="0">
                <a:latin typeface="Tahoma" charset="0"/>
              </a:rPr>
              <a:t> percentile read?</a:t>
            </a:r>
          </a:p>
        </p:txBody>
      </p:sp>
      <p:sp>
        <p:nvSpPr>
          <p:cNvPr id="1040452" name="TPAnswers"/>
          <p:cNvSpPr>
            <a:spLocks noGrp="1" noChangeArrowheads="1"/>
          </p:cNvSpPr>
          <p:nvPr>
            <p:ph idx="1"/>
          </p:nvPr>
        </p:nvSpPr>
        <p:spPr>
          <a:xfrm>
            <a:off x="3048000" y="2616200"/>
            <a:ext cx="4343400" cy="2897188"/>
          </a:xfrm>
        </p:spPr>
        <p:txBody>
          <a:bodyPr>
            <a:spAutoFit/>
          </a:bodyPr>
          <a:lstStyle/>
          <a:p>
            <a:pPr marL="609600" indent="-609600">
              <a:buClr>
                <a:schemeClr val="accent1"/>
              </a:buClr>
              <a:buFontTx/>
              <a:buAutoNum type="arabicPeriod"/>
            </a:pPr>
            <a:r>
              <a:rPr lang="en-US" sz="4000">
                <a:latin typeface="Calibri" charset="0"/>
              </a:rPr>
              <a:t>250,000</a:t>
            </a:r>
          </a:p>
          <a:p>
            <a:pPr marL="609600" indent="-609600">
              <a:buClr>
                <a:schemeClr val="accent1"/>
              </a:buClr>
              <a:buFontTx/>
              <a:buAutoNum type="arabicPeriod"/>
            </a:pPr>
            <a:r>
              <a:rPr lang="en-US" sz="4000">
                <a:latin typeface="Calibri" charset="0"/>
              </a:rPr>
              <a:t>400,000</a:t>
            </a:r>
          </a:p>
          <a:p>
            <a:pPr marL="609600" indent="-609600">
              <a:buClr>
                <a:schemeClr val="accent1"/>
              </a:buClr>
              <a:buFontTx/>
              <a:buAutoNum type="arabicPeriod"/>
            </a:pPr>
            <a:r>
              <a:rPr lang="en-US" sz="4000">
                <a:latin typeface="Calibri" charset="0"/>
              </a:rPr>
              <a:t>600,000</a:t>
            </a:r>
          </a:p>
          <a:p>
            <a:pPr marL="609600" indent="-609600">
              <a:buClr>
                <a:schemeClr val="accent1"/>
              </a:buClr>
              <a:buFontTx/>
              <a:buAutoNum type="arabicPeriod"/>
            </a:pPr>
            <a:r>
              <a:rPr lang="en-US" sz="4000">
                <a:latin typeface="Calibri" charset="0"/>
              </a:rPr>
              <a:t>900,000</a:t>
            </a:r>
          </a:p>
        </p:txBody>
      </p:sp>
      <p:sp>
        <p:nvSpPr>
          <p:cNvPr id="2" name="Footer Placeholder 1"/>
          <p:cNvSpPr>
            <a:spLocks noGrp="1"/>
          </p:cNvSpPr>
          <p:nvPr>
            <p:ph type="ftr" sz="quarter" idx="11"/>
          </p:nvPr>
        </p:nvSpPr>
        <p:spPr/>
        <p:txBody>
          <a:bodyPr/>
          <a:lstStyle/>
          <a:p>
            <a:r>
              <a:rPr lang="en-US" smtClean="0"/>
              <a:t>(c)KUCRL 2014::leitzell::graner</a:t>
            </a:r>
            <a:endParaRPr lang="en-US"/>
          </a:p>
        </p:txBody>
      </p:sp>
      <p:graphicFrame>
        <p:nvGraphicFramePr>
          <p:cNvPr id="1040387" name="Group 3" hidden="1"/>
          <p:cNvGraphicFramePr>
            <a:graphicFrameLocks noGrp="1"/>
          </p:cNvGraphicFramePr>
          <p:nvPr>
            <p:custDataLst>
              <p:tags r:id="rId2"/>
            </p:custDataLst>
          </p:nvPr>
        </p:nvGraphicFramePr>
        <p:xfrm>
          <a:off x="381000" y="6070600"/>
          <a:ext cx="8382000" cy="517525"/>
        </p:xfrm>
        <a:graphic>
          <a:graphicData uri="http://schemas.openxmlformats.org/drawingml/2006/table">
            <a:tbl>
              <a:tblPr/>
              <a:tblGrid>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gridCol w="419100"/>
              </a:tblGrid>
              <a:tr h="27338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7</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8</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9</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10</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17</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18</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19</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20</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4414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21</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22</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23</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24</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25</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r>
                        <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rPr>
                        <a:t>26</a:t>
                      </a: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1"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charset="0"/>
                        <a:buNone/>
                        <a:tabLst/>
                      </a:pPr>
                      <a:endParaRPr kumimoji="0" lang="en-US" sz="1000" b="0" i="0" u="none" strike="noStrike" cap="none" normalizeH="0" baseline="0">
                        <a:ln>
                          <a:noFill/>
                        </a:ln>
                        <a:solidFill>
                          <a:schemeClr val="tx1"/>
                        </a:solidFill>
                        <a:effectLst/>
                        <a:latin typeface="Times New Roman" charset="0"/>
                        <a:ea typeface="ＭＳ Ｐゴシック" charset="0"/>
                        <a:cs typeface="ＭＳ Ｐゴシック" charset="0"/>
                      </a:endParaRPr>
                    </a:p>
                  </a:txBody>
                  <a:tcPr marT="45776" marB="4577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60" name="FlagCount" hidden="1">
            <a:hlinkClick r:id="rId5"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a:latin typeface="Tahoma" charset="0"/>
              </a:rPr>
              <a:t>0</a:t>
            </a:r>
          </a:p>
        </p:txBody>
      </p:sp>
      <p:sp>
        <p:nvSpPr>
          <p:cNvPr id="8261" name="TPLastEvent" hidden="1"/>
          <p:cNvSpPr txBox="1">
            <a:spLocks noChangeArrowheads="1"/>
          </p:cNvSpPr>
          <p:nvPr/>
        </p:nvSpPr>
        <p:spPr bwMode="auto">
          <a:xfrm>
            <a:off x="12700" y="12700"/>
            <a:ext cx="12700" cy="1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latin typeface="Chalkboard" charset="0"/>
              </a:rPr>
              <a:t> </a:t>
            </a:r>
          </a:p>
        </p:txBody>
      </p:sp>
      <p:sp>
        <p:nvSpPr>
          <p:cNvPr id="8262" name="TextBox 6"/>
          <p:cNvSpPr txBox="1">
            <a:spLocks noChangeArrowheads="1"/>
          </p:cNvSpPr>
          <p:nvPr/>
        </p:nvSpPr>
        <p:spPr bwMode="auto">
          <a:xfrm>
            <a:off x="4953000" y="6324600"/>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eaLnBrk="1" hangingPunct="1"/>
            <a:r>
              <a:rPr lang="en-US" sz="1400"/>
              <a:t>(Hayes &amp; Ahrens, 1988)</a:t>
            </a:r>
          </a:p>
          <a:p>
            <a:pPr eaLnBrk="1" hangingPunct="1"/>
            <a:endParaRPr lang="en-US" sz="1800"/>
          </a:p>
        </p:txBody>
      </p:sp>
      <p:pic>
        <p:nvPicPr>
          <p:cNvPr id="8263"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97763" y="1714500"/>
            <a:ext cx="1397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4"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4630738"/>
            <a:ext cx="19304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5" name="Picture 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825" y="1522413"/>
            <a:ext cx="1679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6"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99150" y="1714500"/>
            <a:ext cx="1223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67"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10338" y="4630738"/>
            <a:ext cx="2633662"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37821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1040452">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LIDEGUID" val="E8C8814E7C4448E48B31685408780017¤290"/>
  <p:tag name="RESPONSEREMINDER" val="Fixed Response Table"/>
  <p:tag name="COUNTDOWNSECONDS" val="10"/>
  <p:tag name="AUTODISPLAYCHART" val="True"/>
  <p:tag name="CHARTLABELTYPE" val="Bullet"/>
  <p:tag name="PERCENTFORMAT" val="0%"/>
  <p:tag name="USECICHARTCOLORS" val="Yes"/>
  <p:tag name="CHARTSREVIEWONLY" val="No"/>
  <p:tag name="ALLOWDUPLICATES" val="False"/>
  <p:tag name="SLIDETYPE" val="Question"/>
  <p:tag name="TITLE" val="How many words a year do 5th graders read who read at the 10th percentile?"/>
  <p:tag name="CHARTLABELS" val="60,000¤100,000¤180,000¤250,000"/>
  <p:tag name="CHARTTYPE" val="Vertical"/>
  <p:tag name="VALUES" val=" ¤ ¤ ¤ "/>
  <p:tag name="RESETSLIDE" val="True"/>
  <p:tag name="RESPONSESGATHERED" val="True"/>
  <p:tag name="VALUEFORMAT" val="Count"/>
</p:tagLst>
</file>

<file path=ppt/tags/tag2.xml><?xml version="1.0" encoding="utf-8"?>
<p:tagLst xmlns:a="http://schemas.openxmlformats.org/drawingml/2006/main" xmlns:r="http://schemas.openxmlformats.org/officeDocument/2006/relationships" xmlns:p="http://schemas.openxmlformats.org/presentationml/2006/main">
  <p:tag name="ISRESPTABLE" val="True"/>
  <p:tag name="ISFIXED" val="True"/>
</p:tagLst>
</file>

<file path=ppt/tags/tag3.xml><?xml version="1.0" encoding="utf-8"?>
<p:tagLst xmlns:a="http://schemas.openxmlformats.org/drawingml/2006/main" xmlns:r="http://schemas.openxmlformats.org/officeDocument/2006/relationships" xmlns:p="http://schemas.openxmlformats.org/presentationml/2006/main">
  <p:tag name="SLIDEGUID" val="FCA62515BEA14E3CA1E9FE73F506489B¤287"/>
  <p:tag name="RESPONSEREMINDER" val="Fixed Response Table"/>
  <p:tag name="COUNTDOWNSECONDS" val="10"/>
  <p:tag name="AUTODISPLAYCHART" val="True"/>
  <p:tag name="CHARTLABELTYPE" val="Bullet"/>
  <p:tag name="PERCENTFORMAT" val="0%"/>
  <p:tag name="USECICHARTCOLORS" val="Yes"/>
  <p:tag name="CHARTSREVIEWONLY" val="No"/>
  <p:tag name="ALLOWDUPLICATES" val="False"/>
  <p:tag name="SLIDETYPE" val="Question"/>
  <p:tag name="VALUES" val=" "/>
  <p:tag name="TITLE" val="To get us started…….. How many words a year do 5th graders read who read at the 50th percentile?"/>
  <p:tag name="CHARTLABELS" val="250,000¤400,000¤600,000¤900,000"/>
  <p:tag name="CHARTTYPE" val="Vertical"/>
  <p:tag name="RESETSLIDE" val="True"/>
  <p:tag name="RESPONSESGATHERED" val="True"/>
  <p:tag name="VALUEFORMAT" val="Count"/>
</p:tagLst>
</file>

<file path=ppt/tags/tag4.xml><?xml version="1.0" encoding="utf-8"?>
<p:tagLst xmlns:a="http://schemas.openxmlformats.org/drawingml/2006/main" xmlns:r="http://schemas.openxmlformats.org/officeDocument/2006/relationships" xmlns:p="http://schemas.openxmlformats.org/presentationml/2006/main">
  <p:tag name="ISRESPTABLE" val="True"/>
  <p:tag name="ISFIXED" val="True"/>
</p:tagLst>
</file>

<file path=ppt/tags/tag5.xml><?xml version="1.0" encoding="utf-8"?>
<p:tagLst xmlns:a="http://schemas.openxmlformats.org/drawingml/2006/main" xmlns:r="http://schemas.openxmlformats.org/officeDocument/2006/relationships" xmlns:p="http://schemas.openxmlformats.org/presentationml/2006/main">
  <p:tag name="SLIDEGUID" val="08E18F64FF2F4C8100D98285C9C548AB¤289"/>
  <p:tag name="RESPONSEREMINDER" val="Fixed Response Table"/>
  <p:tag name="COUNTDOWNSECONDS" val="10"/>
  <p:tag name="AUTODISPLAYCHART" val="True"/>
  <p:tag name="CHARTLABELTYPE" val="Bullet"/>
  <p:tag name="PERCENTFORMAT" val="0%"/>
  <p:tag name="USECICHARTCOLORS" val="Yes"/>
  <p:tag name="CHARTSREVIEWONLY" val="No"/>
  <p:tag name="ALLOWDUPLICATES" val="False"/>
  <p:tag name="SLIDETYPE" val="Question"/>
  <p:tag name="TITLE" val="How many words a year do 5th graders read who read at the 90th percentile?"/>
  <p:tag name="CHARTLABELS" val="1,800,000¤2,500,000¤3,000,000¤4,000,000"/>
  <p:tag name="CHARTTYPE" val="Vertical"/>
  <p:tag name="VALUES" val=" ¤ ¤ ¤ "/>
  <p:tag name="RESETSLIDE" val="True"/>
  <p:tag name="RESPONSESGATHERED" val="True"/>
  <p:tag name="VALUEFORMAT" val="Count"/>
</p:tagLst>
</file>

<file path=ppt/tags/tag6.xml><?xml version="1.0" encoding="utf-8"?>
<p:tagLst xmlns:a="http://schemas.openxmlformats.org/drawingml/2006/main" xmlns:r="http://schemas.openxmlformats.org/officeDocument/2006/relationships" xmlns:p="http://schemas.openxmlformats.org/presentationml/2006/main">
  <p:tag name="ISRESPTABLE" val="True"/>
  <p:tag name="ISFIXED" val="True"/>
</p:tagLst>
</file>

<file path=ppt/theme/theme1.xml><?xml version="1.0" encoding="utf-8"?>
<a:theme xmlns:a="http://schemas.openxmlformats.org/drawingml/2006/main" name="Default Theme">
  <a:themeElements>
    <a:clrScheme name="">
      <a:dk1>
        <a:srgbClr val="000000"/>
      </a:dk1>
      <a:lt1>
        <a:srgbClr val="FFFFFF"/>
      </a:lt1>
      <a:dk2>
        <a:srgbClr val="601314"/>
      </a:dk2>
      <a:lt2>
        <a:srgbClr val="808080"/>
      </a:lt2>
      <a:accent1>
        <a:srgbClr val="DC5A21"/>
      </a:accent1>
      <a:accent2>
        <a:srgbClr val="FFFFFF"/>
      </a:accent2>
      <a:accent3>
        <a:srgbClr val="FFFFFF"/>
      </a:accent3>
      <a:accent4>
        <a:srgbClr val="000000"/>
      </a:accent4>
      <a:accent5>
        <a:srgbClr val="EBB5AB"/>
      </a:accent5>
      <a:accent6>
        <a:srgbClr val="E7E7E7"/>
      </a:accent6>
      <a:hlink>
        <a:srgbClr val="495B60"/>
      </a:hlink>
      <a:folHlink>
        <a:srgbClr val="0000FF"/>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tx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2945</TotalTime>
  <Words>4710</Words>
  <Application>Microsoft Macintosh PowerPoint</Application>
  <PresentationFormat>On-screen Show (4:3)</PresentationFormat>
  <Paragraphs>751</Paragraphs>
  <Slides>77</Slides>
  <Notes>66</Notes>
  <HiddenSlides>4</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Default Theme</vt:lpstr>
      <vt:lpstr>Why strategies?</vt:lpstr>
      <vt:lpstr>PowerPoint Presentation</vt:lpstr>
      <vt:lpstr>PowerPoint Presentation</vt:lpstr>
      <vt:lpstr>Problem</vt:lpstr>
      <vt:lpstr>Solution?</vt:lpstr>
      <vt:lpstr>Who are Struggling Adolescent Learners?</vt:lpstr>
      <vt:lpstr>Our Students?</vt:lpstr>
      <vt:lpstr>How many words a year do 5th graders who read at the 10th percentile read?</vt:lpstr>
      <vt:lpstr> How many words a year do 5th graders who read at the 50th percentile read?</vt:lpstr>
      <vt:lpstr>How many words a year do 5th graders who read at the 90th percentile read?</vt:lpstr>
      <vt:lpstr>Focus: Vocabulary underpinnings</vt:lpstr>
      <vt:lpstr>Focus: Vocabulary underpinnings</vt:lpstr>
      <vt:lpstr>Focus: Vocabulary underpinnings</vt:lpstr>
      <vt:lpstr>PowerPoint Presentation</vt:lpstr>
      <vt:lpstr>Every course has critical vocabulary …</vt:lpstr>
      <vt:lpstr>Research: Understanding words is the key to comprehension</vt:lpstr>
      <vt:lpstr>PowerPoint Presentation</vt:lpstr>
      <vt:lpstr>PowerPoint Presentation</vt:lpstr>
      <vt:lpstr>PowerPoint Presentation</vt:lpstr>
      <vt:lpstr>PowerPoint Presentation</vt:lpstr>
      <vt:lpstr>Words are made of word parts called morphemes.</vt:lpstr>
      <vt:lpstr>“un-” is a common morpheme;  we see it in a lot of words.</vt:lpstr>
      <vt:lpstr>Morphemes are different from syllables.</vt:lpstr>
      <vt:lpstr>Morphemes vs. Syllables</vt:lpstr>
      <vt:lpstr>PowerPoint Presentation</vt:lpstr>
      <vt:lpstr>The Word Mapping Strategy</vt:lpstr>
      <vt:lpstr>Let’s start with Prefixes</vt:lpstr>
      <vt:lpstr>Some common prefixes are “-re”, “-dis”, and “-un”  Each has a meaning</vt:lpstr>
      <vt:lpstr>PowerPoint Presentation</vt:lpstr>
      <vt:lpstr>PowerPoint Presentation</vt:lpstr>
      <vt:lpstr>PowerPoint Presentation</vt:lpstr>
      <vt:lpstr>Compound Prefix</vt:lpstr>
      <vt:lpstr>PowerPoint Presentation</vt:lpstr>
      <vt:lpstr>PowerPoint Presentation</vt:lpstr>
      <vt:lpstr>Suffixes</vt:lpstr>
      <vt:lpstr>A word that has the suffix “-able” is</vt:lpstr>
      <vt:lpstr>PowerPoint Presentation</vt:lpstr>
      <vt:lpstr>Inflectional suffixes are morphemes that change:</vt:lpstr>
      <vt:lpstr>The suffix “s” means more than one.</vt:lpstr>
      <vt:lpstr>Inflectional suffixes do not change the meaning of the word.</vt:lpstr>
      <vt:lpstr>Derivational suffixes create a different form of a word, so the meaning of the word is changed.</vt:lpstr>
      <vt:lpstr>PowerPoint Presentation</vt:lpstr>
      <vt:lpstr>When adding suffixes remember these</vt:lpstr>
      <vt:lpstr>When adding suffixes to words that end in “y”</vt:lpstr>
      <vt:lpstr>When adding suffixes to words that  end in a single consonant with a single vowel in front of it (VC) … </vt:lpstr>
      <vt:lpstr>Another word that fits the  “consonant doubling guideline”  is:</vt:lpstr>
      <vt:lpstr>The term compound suffix refers to more than one suffix  at the end of the word.</vt:lpstr>
      <vt:lpstr>PowerPoint Presentation</vt:lpstr>
      <vt:lpstr>PowerPoint Presentation</vt:lpstr>
      <vt:lpstr>PowerPoint Presentation</vt:lpstr>
      <vt:lpstr>Roots</vt:lpstr>
      <vt:lpstr>Roots can be located at the beginning, middle, or end of a word. A root can stand alone as the whole word.</vt:lpstr>
      <vt:lpstr>PowerPoint Presentation</vt:lpstr>
      <vt:lpstr>For example:  Root words  “Aster” or “astro” mean star.</vt:lpstr>
      <vt:lpstr>One morpheme can have several meanings.</vt:lpstr>
      <vt:lpstr>Different morphemes can have the same meaning but different forms. (Example:  “micro” and “min” both mean small.)</vt:lpstr>
      <vt:lpstr>Practice in Manual</vt:lpstr>
      <vt:lpstr>Your Practice with Manual</vt:lpstr>
      <vt:lpstr>Now let’s check out the strategy.</vt:lpstr>
      <vt:lpstr>Word Mapping Strategy</vt:lpstr>
      <vt:lpstr>means that you find the word’s prefixes, suffixes, and roots.</vt:lpstr>
      <vt:lpstr>means that you translate each  word part into its meaning.</vt:lpstr>
      <vt:lpstr>means that you put the three meanings together and make your best guess.</vt:lpstr>
      <vt:lpstr>means check whether the  definition fits in the context of the  sentence</vt:lpstr>
      <vt:lpstr>The mnemonic device to remember the steps is:</vt:lpstr>
      <vt:lpstr>Word Mapping Strategy</vt:lpstr>
      <vt:lpstr>You use a Word Map anytime you want to figure out a word’s meaning.</vt:lpstr>
      <vt:lpstr>Word Map</vt:lpstr>
      <vt:lpstr>Use the Word Mapping worksheet to map three of the following words:</vt:lpstr>
      <vt:lpstr>PowerPoint Presentation</vt:lpstr>
      <vt:lpstr>PowerPoint Presentation</vt:lpstr>
      <vt:lpstr>How can you do on the Post-test?</vt:lpstr>
      <vt:lpstr>PowerPoint Presentation</vt:lpstr>
      <vt:lpstr>PowerPoint Presentation</vt:lpstr>
      <vt:lpstr>Other resources:</vt:lpstr>
      <vt:lpstr>References</vt:lpstr>
      <vt:lpstr>Contact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 Leitzell</dc:creator>
  <cp:lastModifiedBy>Patricia Sampson Graner</cp:lastModifiedBy>
  <cp:revision>67</cp:revision>
  <dcterms:created xsi:type="dcterms:W3CDTF">2014-09-05T02:21:36Z</dcterms:created>
  <dcterms:modified xsi:type="dcterms:W3CDTF">2014-09-19T17:09:29Z</dcterms:modified>
</cp:coreProperties>
</file>