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6"/>
  </p:notesMasterIdLst>
  <p:sldIdLst>
    <p:sldId id="256" r:id="rId2"/>
    <p:sldId id="257" r:id="rId3"/>
    <p:sldId id="258" r:id="rId4"/>
    <p:sldId id="259" r:id="rId5"/>
    <p:sldId id="260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64" r:id="rId16"/>
    <p:sldId id="351" r:id="rId17"/>
    <p:sldId id="336" r:id="rId18"/>
    <p:sldId id="335" r:id="rId19"/>
    <p:sldId id="338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63" r:id="rId34"/>
    <p:sldId id="352" r:id="rId35"/>
    <p:sldId id="353" r:id="rId36"/>
    <p:sldId id="354" r:id="rId37"/>
    <p:sldId id="355" r:id="rId38"/>
    <p:sldId id="358" r:id="rId39"/>
    <p:sldId id="356" r:id="rId40"/>
    <p:sldId id="359" r:id="rId41"/>
    <p:sldId id="357" r:id="rId42"/>
    <p:sldId id="361" r:id="rId43"/>
    <p:sldId id="360" r:id="rId44"/>
    <p:sldId id="362" r:id="rId45"/>
    <p:sldId id="365" r:id="rId46"/>
    <p:sldId id="366" r:id="rId47"/>
    <p:sldId id="524" r:id="rId48"/>
    <p:sldId id="367" r:id="rId49"/>
    <p:sldId id="368" r:id="rId50"/>
    <p:sldId id="369" r:id="rId51"/>
    <p:sldId id="370" r:id="rId52"/>
    <p:sldId id="325" r:id="rId53"/>
    <p:sldId id="371" r:id="rId54"/>
    <p:sldId id="372" r:id="rId55"/>
    <p:sldId id="373" r:id="rId56"/>
    <p:sldId id="374" r:id="rId57"/>
    <p:sldId id="377" r:id="rId58"/>
    <p:sldId id="375" r:id="rId59"/>
    <p:sldId id="378" r:id="rId60"/>
    <p:sldId id="376" r:id="rId61"/>
    <p:sldId id="379" r:id="rId62"/>
    <p:sldId id="386" r:id="rId63"/>
    <p:sldId id="405" r:id="rId64"/>
    <p:sldId id="417" r:id="rId65"/>
    <p:sldId id="380" r:id="rId66"/>
    <p:sldId id="381" r:id="rId67"/>
    <p:sldId id="383" r:id="rId68"/>
    <p:sldId id="393" r:id="rId69"/>
    <p:sldId id="394" r:id="rId70"/>
    <p:sldId id="387" r:id="rId71"/>
    <p:sldId id="406" r:id="rId72"/>
    <p:sldId id="418" r:id="rId73"/>
    <p:sldId id="382" r:id="rId74"/>
    <p:sldId id="384" r:id="rId75"/>
    <p:sldId id="385" r:id="rId76"/>
    <p:sldId id="395" r:id="rId77"/>
    <p:sldId id="396" r:id="rId78"/>
    <p:sldId id="388" r:id="rId79"/>
    <p:sldId id="407" r:id="rId80"/>
    <p:sldId id="419" r:id="rId81"/>
    <p:sldId id="389" r:id="rId82"/>
    <p:sldId id="390" r:id="rId83"/>
    <p:sldId id="391" r:id="rId84"/>
    <p:sldId id="397" r:id="rId85"/>
    <p:sldId id="398" r:id="rId86"/>
    <p:sldId id="392" r:id="rId87"/>
    <p:sldId id="408" r:id="rId88"/>
    <p:sldId id="420" r:id="rId89"/>
    <p:sldId id="399" r:id="rId90"/>
    <p:sldId id="400" r:id="rId91"/>
    <p:sldId id="401" r:id="rId92"/>
    <p:sldId id="402" r:id="rId93"/>
    <p:sldId id="403" r:id="rId94"/>
    <p:sldId id="404" r:id="rId95"/>
    <p:sldId id="409" r:id="rId96"/>
    <p:sldId id="421" r:id="rId97"/>
    <p:sldId id="410" r:id="rId98"/>
    <p:sldId id="423" r:id="rId99"/>
    <p:sldId id="412" r:id="rId100"/>
    <p:sldId id="413" r:id="rId101"/>
    <p:sldId id="414" r:id="rId102"/>
    <p:sldId id="415" r:id="rId103"/>
    <p:sldId id="416" r:id="rId104"/>
    <p:sldId id="422" r:id="rId105"/>
    <p:sldId id="424" r:id="rId106"/>
    <p:sldId id="425" r:id="rId107"/>
    <p:sldId id="426" r:id="rId108"/>
    <p:sldId id="427" r:id="rId109"/>
    <p:sldId id="428" r:id="rId110"/>
    <p:sldId id="429" r:id="rId111"/>
    <p:sldId id="430" r:id="rId112"/>
    <p:sldId id="431" r:id="rId113"/>
    <p:sldId id="432" r:id="rId114"/>
    <p:sldId id="433" r:id="rId115"/>
    <p:sldId id="434" r:id="rId116"/>
    <p:sldId id="435" r:id="rId117"/>
    <p:sldId id="436" r:id="rId118"/>
    <p:sldId id="437" r:id="rId119"/>
    <p:sldId id="438" r:id="rId120"/>
    <p:sldId id="439" r:id="rId121"/>
    <p:sldId id="440" r:id="rId122"/>
    <p:sldId id="441" r:id="rId123"/>
    <p:sldId id="442" r:id="rId124"/>
    <p:sldId id="443" r:id="rId125"/>
    <p:sldId id="444" r:id="rId126"/>
    <p:sldId id="445" r:id="rId127"/>
    <p:sldId id="446" r:id="rId128"/>
    <p:sldId id="447" r:id="rId129"/>
    <p:sldId id="448" r:id="rId130"/>
    <p:sldId id="449" r:id="rId131"/>
    <p:sldId id="450" r:id="rId132"/>
    <p:sldId id="451" r:id="rId133"/>
    <p:sldId id="452" r:id="rId134"/>
    <p:sldId id="453" r:id="rId135"/>
    <p:sldId id="454" r:id="rId136"/>
    <p:sldId id="455" r:id="rId137"/>
    <p:sldId id="456" r:id="rId138"/>
    <p:sldId id="457" r:id="rId139"/>
    <p:sldId id="458" r:id="rId140"/>
    <p:sldId id="459" r:id="rId141"/>
    <p:sldId id="460" r:id="rId142"/>
    <p:sldId id="461" r:id="rId143"/>
    <p:sldId id="462" r:id="rId144"/>
    <p:sldId id="463" r:id="rId145"/>
    <p:sldId id="464" r:id="rId146"/>
    <p:sldId id="465" r:id="rId147"/>
    <p:sldId id="466" r:id="rId148"/>
    <p:sldId id="467" r:id="rId149"/>
    <p:sldId id="468" r:id="rId150"/>
    <p:sldId id="469" r:id="rId151"/>
    <p:sldId id="470" r:id="rId152"/>
    <p:sldId id="471" r:id="rId153"/>
    <p:sldId id="472" r:id="rId154"/>
    <p:sldId id="473" r:id="rId155"/>
    <p:sldId id="474" r:id="rId156"/>
    <p:sldId id="475" r:id="rId157"/>
    <p:sldId id="476" r:id="rId158"/>
    <p:sldId id="477" r:id="rId159"/>
    <p:sldId id="478" r:id="rId160"/>
    <p:sldId id="479" r:id="rId161"/>
    <p:sldId id="480" r:id="rId162"/>
    <p:sldId id="481" r:id="rId163"/>
    <p:sldId id="482" r:id="rId164"/>
    <p:sldId id="483" r:id="rId165"/>
    <p:sldId id="484" r:id="rId166"/>
    <p:sldId id="485" r:id="rId167"/>
    <p:sldId id="486" r:id="rId168"/>
    <p:sldId id="487" r:id="rId169"/>
    <p:sldId id="488" r:id="rId170"/>
    <p:sldId id="489" r:id="rId171"/>
    <p:sldId id="490" r:id="rId172"/>
    <p:sldId id="491" r:id="rId173"/>
    <p:sldId id="492" r:id="rId174"/>
    <p:sldId id="493" r:id="rId175"/>
    <p:sldId id="494" r:id="rId176"/>
    <p:sldId id="495" r:id="rId177"/>
    <p:sldId id="496" r:id="rId178"/>
    <p:sldId id="497" r:id="rId179"/>
    <p:sldId id="498" r:id="rId180"/>
    <p:sldId id="499" r:id="rId181"/>
    <p:sldId id="500" r:id="rId182"/>
    <p:sldId id="501" r:id="rId183"/>
    <p:sldId id="502" r:id="rId184"/>
    <p:sldId id="503" r:id="rId185"/>
    <p:sldId id="504" r:id="rId186"/>
    <p:sldId id="505" r:id="rId187"/>
    <p:sldId id="506" r:id="rId188"/>
    <p:sldId id="507" r:id="rId189"/>
    <p:sldId id="508" r:id="rId190"/>
    <p:sldId id="509" r:id="rId191"/>
    <p:sldId id="510" r:id="rId192"/>
    <p:sldId id="511" r:id="rId193"/>
    <p:sldId id="512" r:id="rId194"/>
    <p:sldId id="513" r:id="rId195"/>
    <p:sldId id="514" r:id="rId196"/>
    <p:sldId id="515" r:id="rId197"/>
    <p:sldId id="516" r:id="rId198"/>
    <p:sldId id="517" r:id="rId199"/>
    <p:sldId id="518" r:id="rId200"/>
    <p:sldId id="519" r:id="rId201"/>
    <p:sldId id="520" r:id="rId202"/>
    <p:sldId id="521" r:id="rId203"/>
    <p:sldId id="522" r:id="rId204"/>
    <p:sldId id="523" r:id="rId2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911BC-255D-4B4A-8346-9D7972972AD2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7E426-519A-EE48-8542-EAB76041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materials are intentionally left plain, so that teachers can add their own personalities to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35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398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029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599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857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915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90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730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552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077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2914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370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892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652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04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334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1114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235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960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4483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32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624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959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8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881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555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475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419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045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1210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380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785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905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174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643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0239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369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111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742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244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312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63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866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001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3381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4271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158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975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411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6366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265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85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799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29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6236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713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50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181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288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634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3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398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4502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051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56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010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3620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032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4569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421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9096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4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188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404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647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462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308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53477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887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1209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0256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205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3924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8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4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0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2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5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8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8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0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21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3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76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2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1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3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8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1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9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3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6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32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49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1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2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35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1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192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7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09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10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00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537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51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44 &amp; 165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67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55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67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205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8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130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74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44 &amp; 166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87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4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53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 &amp; 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80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54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74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2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6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44 &amp; 167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5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42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40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 &amp;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28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21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85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06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44 &amp; 168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43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7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05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90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466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17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809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69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14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59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53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61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18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772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51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977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 and 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909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949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184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00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 &amp;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70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44 &amp; 171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292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7E426-519A-EE48-8542-EAB76041345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3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599B-F1E1-2244-9C75-085E39FAB84A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8377-77E4-1E4C-B43F-348C19F4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CFE6-47B5-FC43-88F5-A3FB4329F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Mapping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D30D-A99E-E044-9254-17D30AE64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dirty="0"/>
              <a:t>By Monica Harris, Jean B. </a:t>
            </a:r>
            <a:r>
              <a:rPr lang="en-US" sz="1800" dirty="0" err="1"/>
              <a:t>Schumaker</a:t>
            </a:r>
            <a:r>
              <a:rPr lang="en-US" sz="1800" dirty="0"/>
              <a:t>, and Donald D. Deshler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DCC09-EC7F-B044-A3B1-B04AD4CCC766}"/>
              </a:ext>
            </a:extLst>
          </p:cNvPr>
          <p:cNvSpPr txBox="1"/>
          <p:nvPr/>
        </p:nvSpPr>
        <p:spPr>
          <a:xfrm>
            <a:off x="215757" y="5959011"/>
            <a:ext cx="811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PowerPoint for teaching the Word Mapping Strategy was developed by the FL SPDG SIM Project to support implementing teachers.</a:t>
            </a:r>
          </a:p>
        </p:txBody>
      </p:sp>
    </p:spTree>
    <p:extLst>
      <p:ext uri="{BB962C8B-B14F-4D97-AF65-F5344CB8AC3E}">
        <p14:creationId xmlns:p14="http://schemas.microsoft.com/office/powerpoint/2010/main" val="423876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E7C45-C220-E441-BDB5-4E521D64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7" y="0"/>
            <a:ext cx="7935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752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78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08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66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Quiz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8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8362191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Practice Lesson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72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15389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84739" y="3269081"/>
            <a:ext cx="110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64966" y="3340487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micro</a:t>
            </a:r>
            <a:r>
              <a:rPr lang="en-US" sz="1600" b="1" i="1" dirty="0"/>
              <a:t>phon</a:t>
            </a:r>
            <a:r>
              <a:rPr lang="en-US" sz="1600" i="1" dirty="0"/>
              <a:t>e, </a:t>
            </a:r>
            <a:r>
              <a:rPr lang="en-US" sz="1600" b="1" i="1" dirty="0"/>
              <a:t>phon</a:t>
            </a:r>
            <a:r>
              <a:rPr lang="en-US" sz="1600" i="1" dirty="0"/>
              <a:t>ics, tele</a:t>
            </a:r>
            <a:r>
              <a:rPr lang="en-US" sz="1600" b="1" i="1" dirty="0"/>
              <a:t>phon</a:t>
            </a:r>
            <a:r>
              <a:rPr lang="en-US" sz="1600" i="1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59723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phon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aud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91441" y="251507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8098" y="253046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aud</a:t>
            </a:r>
            <a:r>
              <a:rPr lang="en-US" sz="1600" i="1" dirty="0"/>
              <a:t>ible, </a:t>
            </a:r>
            <a:r>
              <a:rPr lang="en-US" sz="1600" b="1" i="1" dirty="0"/>
              <a:t>aud</a:t>
            </a:r>
            <a:r>
              <a:rPr lang="en-US" sz="1600" i="1" dirty="0"/>
              <a:t>ition, </a:t>
            </a:r>
            <a:r>
              <a:rPr lang="en-US" sz="1600" b="1" i="1" dirty="0"/>
              <a:t>aud</a:t>
            </a:r>
            <a:r>
              <a:rPr lang="en-US" sz="1600" i="1" dirty="0"/>
              <a:t>itorium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59789" y="4168022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dic</a:t>
            </a:r>
            <a:r>
              <a:rPr lang="en-US" sz="1600" dirty="0"/>
              <a:t>/</a:t>
            </a:r>
            <a:r>
              <a:rPr lang="en-US" sz="1600" dirty="0" err="1"/>
              <a:t>dict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812210" y="4137244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say, speak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168022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pre</a:t>
            </a:r>
            <a:r>
              <a:rPr lang="en-US" sz="1600" b="1" i="1" dirty="0"/>
              <a:t>dict</a:t>
            </a:r>
            <a:r>
              <a:rPr lang="en-US" sz="1600" i="1" dirty="0"/>
              <a:t>, </a:t>
            </a:r>
            <a:r>
              <a:rPr lang="en-US" sz="1600" b="1" i="1" dirty="0"/>
              <a:t>dic</a:t>
            </a:r>
            <a:r>
              <a:rPr lang="en-US" sz="1600" i="1" dirty="0"/>
              <a:t>tator, </a:t>
            </a:r>
            <a:r>
              <a:rPr lang="en-US" sz="1600" b="1" i="1" dirty="0"/>
              <a:t>dict</a:t>
            </a:r>
            <a:r>
              <a:rPr lang="en-US" sz="1600" i="1" dirty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9294554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F102E-80EB-B040-9797-199ED95A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46" y="0"/>
            <a:ext cx="5248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71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41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3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E12B4-7E09-1A4F-9F0B-89B46CBF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940"/>
            <a:ext cx="4728213" cy="6118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EB0A3-0003-9040-8D70-438DE9FE8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72959"/>
            <a:ext cx="4439838" cy="56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73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6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00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26070552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Practice Lesson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71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24747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84739" y="3269081"/>
            <a:ext cx="110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roll, turn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64966" y="3340487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b="1" i="1" dirty="0"/>
              <a:t>volv</a:t>
            </a:r>
            <a:r>
              <a:rPr lang="en-US" sz="1600" i="1" dirty="0"/>
              <a:t>e, in</a:t>
            </a:r>
            <a:r>
              <a:rPr lang="en-US" sz="1600" b="1" i="1" dirty="0"/>
              <a:t>volv</a:t>
            </a:r>
            <a:r>
              <a:rPr lang="en-US" sz="1600" i="1" dirty="0"/>
              <a:t>e, re</a:t>
            </a:r>
            <a:r>
              <a:rPr lang="en-US" sz="1600" b="1" i="1" dirty="0"/>
              <a:t>vol</a:t>
            </a:r>
            <a:r>
              <a:rPr lang="en-US" sz="1600" i="1" dirty="0"/>
              <a:t>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59723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volv</a:t>
            </a:r>
            <a:r>
              <a:rPr lang="en-US" sz="1600" dirty="0"/>
              <a:t>, </a:t>
            </a:r>
            <a:r>
              <a:rPr lang="en-US" sz="1600" dirty="0" err="1"/>
              <a:t>volu</a:t>
            </a: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91441" y="251507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386532" y="2509377"/>
            <a:ext cx="28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port</a:t>
            </a:r>
            <a:r>
              <a:rPr lang="en-US" sz="1600" i="1" dirty="0"/>
              <a:t>able, im</a:t>
            </a:r>
            <a:r>
              <a:rPr lang="en-US" sz="1600" b="1" i="1" dirty="0"/>
              <a:t>port</a:t>
            </a:r>
            <a:r>
              <a:rPr lang="en-US" sz="1600" i="1" dirty="0"/>
              <a:t>, trans</a:t>
            </a:r>
            <a:r>
              <a:rPr lang="en-US" sz="1600" b="1" i="1" dirty="0"/>
              <a:t>port</a:t>
            </a:r>
            <a:r>
              <a:rPr lang="en-US" sz="1600" i="1" dirty="0"/>
              <a:t>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044911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miss, </a:t>
            </a:r>
            <a:r>
              <a:rPr lang="en-US" sz="1600" dirty="0" err="1"/>
              <a:t>mit</a:t>
            </a:r>
            <a:r>
              <a:rPr lang="en-US" sz="1600" dirty="0"/>
              <a:t>, mitt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812210" y="4137244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168022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Ad</a:t>
            </a:r>
            <a:r>
              <a:rPr lang="en-US" sz="1600" b="1" i="1" dirty="0"/>
              <a:t>mis</a:t>
            </a:r>
            <a:r>
              <a:rPr lang="en-US" sz="1600" i="1" dirty="0"/>
              <a:t>sible, e</a:t>
            </a:r>
            <a:r>
              <a:rPr lang="en-US" sz="1600" b="1" i="1" dirty="0"/>
              <a:t>mit</a:t>
            </a:r>
            <a:r>
              <a:rPr lang="en-US" sz="1600" i="1" dirty="0"/>
              <a:t>, inter</a:t>
            </a:r>
            <a:r>
              <a:rPr lang="en-US" sz="1600" b="1" i="1" dirty="0"/>
              <a:t>mitt</a:t>
            </a:r>
            <a:r>
              <a:rPr lang="en-US" sz="1600" i="1" dirty="0"/>
              <a:t>ent</a:t>
            </a:r>
          </a:p>
        </p:txBody>
      </p:sp>
    </p:spTree>
    <p:extLst>
      <p:ext uri="{BB962C8B-B14F-4D97-AF65-F5344CB8AC3E}">
        <p14:creationId xmlns:p14="http://schemas.microsoft.com/office/powerpoint/2010/main" val="39359478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E7415-90F7-0442-843C-3F1A28A6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49" y="0"/>
            <a:ext cx="5285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44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879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19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95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B2CA-1D51-5E41-B3DA-7DFF9F9A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Tricksters?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D9E00-853E-9546-A166-D3AE88C01D44}"/>
              </a:ext>
            </a:extLst>
          </p:cNvPr>
          <p:cNvSpPr txBox="1"/>
          <p:nvPr/>
        </p:nvSpPr>
        <p:spPr>
          <a:xfrm>
            <a:off x="801384" y="1690689"/>
            <a:ext cx="673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			Return		Recycle		Real</a:t>
            </a:r>
          </a:p>
        </p:txBody>
      </p:sp>
    </p:spTree>
    <p:extLst>
      <p:ext uri="{BB962C8B-B14F-4D97-AF65-F5344CB8AC3E}">
        <p14:creationId xmlns:p14="http://schemas.microsoft.com/office/powerpoint/2010/main" val="110831167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12930786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Practice Lesson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87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24747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20040" y="3259723"/>
            <a:ext cx="110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write,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auto</a:t>
            </a:r>
            <a:r>
              <a:rPr lang="en-US" sz="1600" b="1" i="1" dirty="0"/>
              <a:t>graph</a:t>
            </a:r>
            <a:r>
              <a:rPr lang="en-US" sz="1600" i="1" dirty="0"/>
              <a:t>, phono</a:t>
            </a:r>
            <a:r>
              <a:rPr lang="en-US" sz="1600" b="1" i="1" dirty="0"/>
              <a:t>graph</a:t>
            </a:r>
            <a:r>
              <a:rPr lang="en-US" sz="1600" i="1" dirty="0"/>
              <a:t>, </a:t>
            </a:r>
            <a:r>
              <a:rPr lang="en-US" sz="1600" b="1" i="1" dirty="0"/>
              <a:t>gram</a:t>
            </a:r>
            <a:r>
              <a:rPr lang="en-US" sz="1600" i="1" dirty="0"/>
              <a:t>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59723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graph, 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56352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386532" y="2509377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sign</a:t>
            </a:r>
            <a:r>
              <a:rPr lang="en-US" sz="1600" i="1" dirty="0"/>
              <a:t>ature, in</a:t>
            </a:r>
            <a:r>
              <a:rPr lang="en-US" sz="1600" b="1" i="1" dirty="0"/>
              <a:t>sig</a:t>
            </a:r>
            <a:r>
              <a:rPr lang="en-US" sz="1600" i="1" dirty="0"/>
              <a:t>nia, </a:t>
            </a:r>
            <a:r>
              <a:rPr lang="en-US" sz="1600" b="1" i="1" dirty="0"/>
              <a:t>sign</a:t>
            </a:r>
            <a:r>
              <a:rPr lang="en-US" sz="1600" i="1" dirty="0"/>
              <a:t>ificant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044911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script, </a:t>
            </a:r>
            <a:r>
              <a:rPr lang="en-US" sz="1600" dirty="0" err="1"/>
              <a:t>scrib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47511" y="4130081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168022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scrib</a:t>
            </a:r>
            <a:r>
              <a:rPr lang="en-US" sz="1600" i="1" dirty="0"/>
              <a:t>ble, in</a:t>
            </a:r>
            <a:r>
              <a:rPr lang="en-US" sz="1600" b="1" i="1" dirty="0"/>
              <a:t>scrib</a:t>
            </a:r>
            <a:r>
              <a:rPr lang="en-US" sz="1600" i="1" dirty="0"/>
              <a:t>e, manu</a:t>
            </a:r>
            <a:r>
              <a:rPr lang="en-US" sz="1600" b="1" i="1" dirty="0"/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5489657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36A2A-E5CC-F34A-9B8C-3532A76F2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99" y="0"/>
            <a:ext cx="532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962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9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45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825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Quiz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543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17328783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Practice Lesson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A67BE-BCA7-9448-AFD4-49934CA20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67" y="0"/>
            <a:ext cx="689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01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24747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20040" y="3259723"/>
            <a:ext cx="110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manu</a:t>
            </a:r>
            <a:r>
              <a:rPr lang="en-US" sz="1600" i="1" dirty="0"/>
              <a:t>ally, </a:t>
            </a:r>
            <a:r>
              <a:rPr lang="en-US" sz="1600" b="1" i="1" dirty="0"/>
              <a:t>mani</a:t>
            </a:r>
            <a:r>
              <a:rPr lang="en-US" sz="1600" i="1" dirty="0"/>
              <a:t>pulate, </a:t>
            </a:r>
            <a:r>
              <a:rPr lang="en-US" sz="1600" b="1" i="1" dirty="0"/>
              <a:t>man</a:t>
            </a:r>
            <a:r>
              <a:rPr lang="en-US" sz="1600" i="1" dirty="0"/>
              <a:t>ufacture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7609" y="3137667"/>
            <a:ext cx="90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man. </a:t>
            </a:r>
            <a:r>
              <a:rPr lang="en-US" sz="1600" dirty="0" err="1"/>
              <a:t>mani</a:t>
            </a:r>
            <a:r>
              <a:rPr lang="en-US" sz="1600" dirty="0"/>
              <a:t>, </a:t>
            </a:r>
            <a:r>
              <a:rPr lang="en-US" sz="1600" dirty="0" err="1"/>
              <a:t>manu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88460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struct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56352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5962" y="2588460"/>
            <a:ext cx="28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con</a:t>
            </a:r>
            <a:r>
              <a:rPr lang="en-US" sz="1600" b="1" i="1" dirty="0"/>
              <a:t>struct</a:t>
            </a:r>
            <a:r>
              <a:rPr lang="en-US" sz="1600" i="1" dirty="0"/>
              <a:t>ion,</a:t>
            </a:r>
            <a:r>
              <a:rPr lang="en-US" sz="1600" b="1" i="1" dirty="0"/>
              <a:t> </a:t>
            </a:r>
            <a:r>
              <a:rPr lang="en-US" sz="1600" i="1" dirty="0"/>
              <a:t>de</a:t>
            </a:r>
            <a:r>
              <a:rPr lang="en-US" sz="1600" b="1" i="1" dirty="0"/>
              <a:t>struct</a:t>
            </a:r>
            <a:r>
              <a:rPr lang="en-US" sz="1600" i="1" dirty="0"/>
              <a:t>ion,</a:t>
            </a:r>
            <a:r>
              <a:rPr lang="en-US" sz="1600" b="1" i="1" dirty="0"/>
              <a:t> </a:t>
            </a:r>
            <a:r>
              <a:rPr lang="en-US" sz="1600" i="1" dirty="0"/>
              <a:t>in</a:t>
            </a:r>
            <a:r>
              <a:rPr lang="en-US" sz="1600" b="1" i="1" dirty="0"/>
              <a:t>struct</a:t>
            </a:r>
            <a:r>
              <a:rPr lang="en-US" sz="1600" i="1" dirty="0"/>
              <a:t>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3104" y="4130081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47511" y="4014133"/>
            <a:ext cx="14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pull, drag, draw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168022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at</a:t>
            </a:r>
            <a:r>
              <a:rPr lang="en-US" sz="1600" b="1" i="1" dirty="0"/>
              <a:t>tract, </a:t>
            </a:r>
            <a:r>
              <a:rPr lang="en-US" sz="1600" i="1" dirty="0"/>
              <a:t>de</a:t>
            </a:r>
            <a:r>
              <a:rPr lang="en-US" sz="1600" b="1" i="1" dirty="0"/>
              <a:t>tract, </a:t>
            </a:r>
            <a:r>
              <a:rPr lang="en-US" sz="1600" i="1" dirty="0"/>
              <a:t>sub</a:t>
            </a:r>
            <a:r>
              <a:rPr lang="en-US" sz="1600" b="1" i="1" dirty="0"/>
              <a:t>tract</a:t>
            </a:r>
          </a:p>
        </p:txBody>
      </p:sp>
    </p:spTree>
    <p:extLst>
      <p:ext uri="{BB962C8B-B14F-4D97-AF65-F5344CB8AC3E}">
        <p14:creationId xmlns:p14="http://schemas.microsoft.com/office/powerpoint/2010/main" val="15571588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21EAB-3FB2-494A-AC22-33892497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48" y="0"/>
            <a:ext cx="5270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543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81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8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63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Quiz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998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32041827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Practice Lesson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165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50661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20040" y="3259723"/>
            <a:ext cx="110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</a:t>
            </a:r>
            <a:r>
              <a:rPr lang="en-US" sz="1600" b="1" i="1" dirty="0"/>
              <a:t>spect, spect</a:t>
            </a:r>
            <a:r>
              <a:rPr lang="en-US" sz="1600" i="1" dirty="0"/>
              <a:t>ator</a:t>
            </a:r>
            <a:r>
              <a:rPr lang="en-US" sz="1600" b="1" i="1" dirty="0"/>
              <a:t>, spec</a:t>
            </a:r>
            <a:r>
              <a:rPr lang="en-US" sz="1600" i="1" dirty="0"/>
              <a:t>ific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42747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spect</a:t>
            </a:r>
            <a:r>
              <a:rPr lang="en-US" sz="1600" dirty="0"/>
              <a:t>, spec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88460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cred, </a:t>
            </a:r>
            <a:r>
              <a:rPr lang="en-US" sz="1600" dirty="0" err="1"/>
              <a:t>cre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56352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believe,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8098" y="251318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</a:t>
            </a:r>
            <a:r>
              <a:rPr lang="en-US" sz="1600" b="1" i="1" dirty="0"/>
              <a:t>cred</a:t>
            </a:r>
            <a:r>
              <a:rPr lang="en-US" sz="1600" i="1" dirty="0"/>
              <a:t>ible, dis</a:t>
            </a:r>
            <a:r>
              <a:rPr lang="en-US" sz="1600" b="1" i="1" dirty="0"/>
              <a:t>cred</a:t>
            </a:r>
            <a:r>
              <a:rPr lang="en-US" sz="1600" i="1" dirty="0"/>
              <a:t>it, mis</a:t>
            </a:r>
            <a:r>
              <a:rPr lang="en-US" sz="1600" b="1" i="1" dirty="0"/>
              <a:t>cre</a:t>
            </a:r>
            <a:r>
              <a:rPr lang="en-US" sz="1600" i="1" dirty="0"/>
              <a:t>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59789" y="4044624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path, </a:t>
            </a:r>
            <a:r>
              <a:rPr lang="en-US" sz="1600" dirty="0" err="1"/>
              <a:t>pathy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47511" y="4014133"/>
            <a:ext cx="14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feeling, suffering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168022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path</a:t>
            </a:r>
            <a:r>
              <a:rPr lang="en-US" sz="1600" i="1" dirty="0"/>
              <a:t>os, em</a:t>
            </a:r>
            <a:r>
              <a:rPr lang="en-US" sz="1600" b="1" i="1" dirty="0"/>
              <a:t>pathy</a:t>
            </a:r>
            <a:r>
              <a:rPr lang="en-US" sz="1600" i="1" dirty="0"/>
              <a:t>, sym</a:t>
            </a:r>
            <a:r>
              <a:rPr lang="en-US" sz="1600" b="1" i="1" dirty="0"/>
              <a:t>pathy</a:t>
            </a:r>
          </a:p>
        </p:txBody>
      </p:sp>
    </p:spTree>
    <p:extLst>
      <p:ext uri="{BB962C8B-B14F-4D97-AF65-F5344CB8AC3E}">
        <p14:creationId xmlns:p14="http://schemas.microsoft.com/office/powerpoint/2010/main" val="113603932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F05BA-35D5-9C4A-89F4-3C4A5E02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77" y="0"/>
            <a:ext cx="5305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5B3204-6142-D547-AEE4-1566A2C9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0" y="-462337"/>
            <a:ext cx="6668440" cy="86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24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09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91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87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Quiz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176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384923228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Practice Lesson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30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50661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20040" y="3259723"/>
            <a:ext cx="110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mob</a:t>
            </a:r>
            <a:r>
              <a:rPr lang="en-US" sz="1600" i="1" dirty="0"/>
              <a:t>ile, e</a:t>
            </a:r>
            <a:r>
              <a:rPr lang="en-US" sz="1600" b="1" i="1" dirty="0"/>
              <a:t>mot</a:t>
            </a:r>
            <a:r>
              <a:rPr lang="en-US" sz="1600" i="1" dirty="0"/>
              <a:t>ional, pro</a:t>
            </a:r>
            <a:r>
              <a:rPr lang="en-US" sz="1600" b="1" i="1" dirty="0"/>
              <a:t>mot</a:t>
            </a:r>
            <a:r>
              <a:rPr lang="en-US" sz="1600" i="1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42747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mob, mot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88460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fac, fact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56352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do, make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8098" y="257891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fac</a:t>
            </a:r>
            <a:r>
              <a:rPr lang="en-US" sz="1600" i="1" dirty="0"/>
              <a:t>ile, </a:t>
            </a:r>
            <a:r>
              <a:rPr lang="en-US" sz="1600" b="1" i="1" dirty="0"/>
              <a:t>fact</a:t>
            </a:r>
            <a:r>
              <a:rPr lang="en-US" sz="1600" i="1" dirty="0"/>
              <a:t>ory, manu</a:t>
            </a:r>
            <a:r>
              <a:rPr lang="en-US" sz="1600" b="1" i="1" dirty="0"/>
              <a:t>fact</a:t>
            </a:r>
            <a:r>
              <a:rPr lang="en-US" sz="1600" i="1" dirty="0"/>
              <a:t>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105754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pon</a:t>
            </a:r>
            <a:r>
              <a:rPr lang="en-US" sz="1600" dirty="0"/>
              <a:t>, 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47511" y="4090365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place, 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168022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post</a:t>
            </a:r>
            <a:r>
              <a:rPr lang="en-US" sz="1600" b="1" i="1" dirty="0"/>
              <a:t>pon</a:t>
            </a:r>
            <a:r>
              <a:rPr lang="en-US" sz="1600" i="1" dirty="0"/>
              <a:t>e</a:t>
            </a:r>
            <a:r>
              <a:rPr lang="en-US" sz="1600" b="1" i="1" dirty="0"/>
              <a:t>, </a:t>
            </a:r>
            <a:r>
              <a:rPr lang="en-US" sz="1600" i="1" dirty="0"/>
              <a:t>op</a:t>
            </a:r>
            <a:r>
              <a:rPr lang="en-US" sz="1600" b="1" i="1" dirty="0"/>
              <a:t>pon</a:t>
            </a:r>
            <a:r>
              <a:rPr lang="en-US" sz="1600" i="1" dirty="0"/>
              <a:t>ent</a:t>
            </a:r>
            <a:r>
              <a:rPr lang="en-US" sz="1600" b="1" i="1" dirty="0"/>
              <a:t>, </a:t>
            </a:r>
            <a:r>
              <a:rPr lang="en-US" sz="1600" i="1" dirty="0"/>
              <a:t>im</a:t>
            </a:r>
            <a:r>
              <a:rPr lang="en-US" sz="1600" b="1" i="1" dirty="0"/>
              <a:t>pos</a:t>
            </a:r>
            <a:r>
              <a:rPr lang="en-US" sz="1600" i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5375967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90E3D-6A9F-0541-AB04-33A20289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99" y="0"/>
            <a:ext cx="532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44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3586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D5918-ECBE-5544-A16B-0E0EAE4D7AF2}"/>
              </a:ext>
            </a:extLst>
          </p:cNvPr>
          <p:cNvSpPr txBox="1"/>
          <p:nvPr/>
        </p:nvSpPr>
        <p:spPr>
          <a:xfrm>
            <a:off x="457200" y="4986068"/>
            <a:ext cx="1673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Isolate the Prefix Worksheet Scores</a:t>
            </a:r>
          </a:p>
        </p:txBody>
      </p:sp>
    </p:spTree>
    <p:extLst>
      <p:ext uri="{BB962C8B-B14F-4D97-AF65-F5344CB8AC3E}">
        <p14:creationId xmlns:p14="http://schemas.microsoft.com/office/powerpoint/2010/main" val="293583318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497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Quiz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742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231688891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Practice Lesson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1483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920040" y="3259723"/>
            <a:ext cx="110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Possessive ownership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Carson</a:t>
            </a:r>
            <a:r>
              <a:rPr lang="en-US" sz="1600" b="1" i="1" dirty="0"/>
              <a:t>’s</a:t>
            </a:r>
            <a:r>
              <a:rPr lang="en-US" sz="1600" i="1" dirty="0"/>
              <a:t>, instructor</a:t>
            </a:r>
            <a:r>
              <a:rPr lang="en-US" sz="1600" b="1" i="1" dirty="0"/>
              <a:t>’s</a:t>
            </a:r>
            <a:r>
              <a:rPr lang="en-US" sz="1600" i="1" dirty="0"/>
              <a:t>, misse</a:t>
            </a:r>
            <a:r>
              <a:rPr lang="en-US" sz="1600" b="1" i="1" dirty="0"/>
              <a:t>s’</a:t>
            </a:r>
            <a:endParaRPr lang="en-US" sz="1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4274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-’s, -s’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20968" y="2588504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-s,-es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563527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plural, more than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8098" y="257891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Autograph</a:t>
            </a:r>
            <a:r>
              <a:rPr lang="en-US" sz="1600" b="1" i="1" dirty="0"/>
              <a:t>s, </a:t>
            </a:r>
            <a:r>
              <a:rPr lang="en-US" sz="1600" i="1" dirty="0"/>
              <a:t>mortal</a:t>
            </a:r>
            <a:r>
              <a:rPr lang="en-US" sz="1600" b="1" i="1" dirty="0"/>
              <a:t>s, </a:t>
            </a:r>
            <a:r>
              <a:rPr lang="en-US" sz="1600" i="1" dirty="0"/>
              <a:t>ladi</a:t>
            </a:r>
            <a:r>
              <a:rPr lang="en-US" sz="1600" b="1" i="1" dirty="0"/>
              <a:t>es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100219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47511" y="3921800"/>
            <a:ext cx="144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person singular, present tense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044910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contribute</a:t>
            </a:r>
            <a:r>
              <a:rPr lang="en-US" sz="1600" b="1" i="1" dirty="0"/>
              <a:t>s</a:t>
            </a:r>
            <a:r>
              <a:rPr lang="en-US" sz="1600" i="1" dirty="0"/>
              <a:t>, distort</a:t>
            </a:r>
            <a:r>
              <a:rPr lang="en-US" sz="1600" b="1" i="1" dirty="0"/>
              <a:t>s</a:t>
            </a:r>
            <a:r>
              <a:rPr lang="en-US" sz="1600" i="1" dirty="0"/>
              <a:t>, manipulate</a:t>
            </a:r>
            <a:r>
              <a:rPr lang="en-US" sz="1600" b="1" i="1" dirty="0"/>
              <a:t>s</a:t>
            </a:r>
            <a:endParaRPr lang="en-US" sz="1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F82EA-E0EF-1548-9A3E-0496503DBE8B}"/>
              </a:ext>
            </a:extLst>
          </p:cNvPr>
          <p:cNvSpPr txBox="1"/>
          <p:nvPr/>
        </p:nvSpPr>
        <p:spPr>
          <a:xfrm>
            <a:off x="1759789" y="5028460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9F00B-9C8E-D44D-8B10-5D9CBA8AE74A}"/>
              </a:ext>
            </a:extLst>
          </p:cNvPr>
          <p:cNvSpPr txBox="1"/>
          <p:nvPr/>
        </p:nvSpPr>
        <p:spPr>
          <a:xfrm>
            <a:off x="2747511" y="5001841"/>
            <a:ext cx="144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past tense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6803C-64B6-8844-8F15-A4A0867C0786}"/>
              </a:ext>
            </a:extLst>
          </p:cNvPr>
          <p:cNvSpPr txBox="1"/>
          <p:nvPr/>
        </p:nvSpPr>
        <p:spPr>
          <a:xfrm>
            <a:off x="4408098" y="4879941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predict</a:t>
            </a:r>
            <a:r>
              <a:rPr lang="en-US" sz="1600" b="1" i="1" dirty="0"/>
              <a:t>ed</a:t>
            </a:r>
            <a:r>
              <a:rPr lang="en-US" sz="1600" i="1" dirty="0"/>
              <a:t>, inspect</a:t>
            </a:r>
            <a:r>
              <a:rPr lang="en-US" sz="1600" b="1" i="1" dirty="0"/>
              <a:t>ed</a:t>
            </a:r>
            <a:r>
              <a:rPr lang="en-US" sz="1600" i="1" dirty="0"/>
              <a:t>, evok</a:t>
            </a:r>
            <a:r>
              <a:rPr lang="en-US" sz="1600" b="1" i="1" dirty="0"/>
              <a:t>ed</a:t>
            </a:r>
            <a:r>
              <a:rPr lang="en-US" sz="1600" i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07C45-ED99-C649-BA71-EBC18EF52E88}"/>
              </a:ext>
            </a:extLst>
          </p:cNvPr>
          <p:cNvSpPr txBox="1"/>
          <p:nvPr/>
        </p:nvSpPr>
        <p:spPr>
          <a:xfrm>
            <a:off x="1725305" y="5775734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ing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DA282-15E8-274E-A406-DAEB80FF136B}"/>
              </a:ext>
            </a:extLst>
          </p:cNvPr>
          <p:cNvSpPr txBox="1"/>
          <p:nvPr/>
        </p:nvSpPr>
        <p:spPr>
          <a:xfrm>
            <a:off x="2695840" y="5652623"/>
            <a:ext cx="144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present participle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695F7-0043-EB4A-963D-DC7ED76EE8DB}"/>
              </a:ext>
            </a:extLst>
          </p:cNvPr>
          <p:cNvSpPr txBox="1"/>
          <p:nvPr/>
        </p:nvSpPr>
        <p:spPr>
          <a:xfrm>
            <a:off x="4386532" y="5699693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subvert</a:t>
            </a:r>
            <a:r>
              <a:rPr lang="en-US" sz="1600" b="1" i="1" dirty="0"/>
              <a:t>ing</a:t>
            </a:r>
            <a:r>
              <a:rPr lang="en-US" sz="1600" i="1" dirty="0"/>
              <a:t>, advocat</a:t>
            </a:r>
            <a:r>
              <a:rPr lang="en-US" sz="1600" b="1" i="1" dirty="0"/>
              <a:t>ing</a:t>
            </a:r>
            <a:r>
              <a:rPr lang="en-US" sz="1600" i="1" dirty="0"/>
              <a:t>, transport</a:t>
            </a:r>
            <a:r>
              <a:rPr lang="en-US" sz="1600" b="1" i="1" dirty="0"/>
              <a:t>ing</a:t>
            </a:r>
            <a:r>
              <a:rPr lang="en-US" sz="1600" i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695C6-9546-AC4D-A2AA-D48407231A46}"/>
              </a:ext>
            </a:extLst>
          </p:cNvPr>
          <p:cNvSpPr txBox="1"/>
          <p:nvPr/>
        </p:nvSpPr>
        <p:spPr>
          <a:xfrm>
            <a:off x="2967487" y="1707663"/>
            <a:ext cx="338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Inflectional Suffixes</a:t>
            </a:r>
          </a:p>
        </p:txBody>
      </p:sp>
    </p:spTree>
    <p:extLst>
      <p:ext uri="{BB962C8B-B14F-4D97-AF65-F5344CB8AC3E}">
        <p14:creationId xmlns:p14="http://schemas.microsoft.com/office/powerpoint/2010/main" val="290196616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E420E8-1EBE-3B4D-BE57-DBA4C4F35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90" y="0"/>
            <a:ext cx="5296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207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551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58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302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2C9C-3C32-7E47-A2A5-2921BA6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Pronouncing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C9C5-A388-6A41-8494-1AECF40C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Mastery is 90%</a:t>
            </a:r>
          </a:p>
        </p:txBody>
      </p:sp>
    </p:spTree>
    <p:extLst>
      <p:ext uri="{BB962C8B-B14F-4D97-AF65-F5344CB8AC3E}">
        <p14:creationId xmlns:p14="http://schemas.microsoft.com/office/powerpoint/2010/main" val="15772890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386566285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Practice Lesson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775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747511" y="3088596"/>
            <a:ext cx="1397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more, one who, that which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dainti</a:t>
            </a:r>
            <a:r>
              <a:rPr lang="en-US" sz="1600" b="1" i="1" dirty="0"/>
              <a:t>er</a:t>
            </a:r>
            <a:r>
              <a:rPr lang="en-US" sz="1600" i="1" dirty="0"/>
              <a:t>, benefact</a:t>
            </a:r>
            <a:r>
              <a:rPr lang="en-US" sz="1600" b="1" i="1" dirty="0"/>
              <a:t>or</a:t>
            </a:r>
            <a:r>
              <a:rPr lang="en-US" sz="1600" i="1" dirty="0"/>
              <a:t>, transform</a:t>
            </a:r>
            <a:r>
              <a:rPr lang="en-US" sz="1600" b="1" i="1" dirty="0"/>
              <a:t>er</a:t>
            </a:r>
            <a:r>
              <a:rPr lang="en-US" sz="1600" i="1" dirty="0"/>
              <a:t>, conduct</a:t>
            </a:r>
            <a:r>
              <a:rPr lang="en-US" sz="1600" b="1" i="1" dirty="0"/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4274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-er*, -or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20968" y="2588504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en</a:t>
            </a:r>
            <a:r>
              <a:rPr lang="en-US" sz="1600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74188" y="2442265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participle, made of, make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8098" y="257891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giv</a:t>
            </a:r>
            <a:r>
              <a:rPr lang="en-US" sz="1600" b="1" i="1" dirty="0"/>
              <a:t>en</a:t>
            </a:r>
            <a:r>
              <a:rPr lang="en-US" sz="1600" i="1" dirty="0"/>
              <a:t>, eat</a:t>
            </a:r>
            <a:r>
              <a:rPr lang="en-US" sz="1600" b="1" i="1" dirty="0"/>
              <a:t>en</a:t>
            </a:r>
            <a:r>
              <a:rPr lang="en-US" sz="1600" i="1" dirty="0"/>
              <a:t>, broad</a:t>
            </a:r>
            <a:r>
              <a:rPr lang="en-US" sz="1600" b="1" i="1" dirty="0"/>
              <a:t>en</a:t>
            </a:r>
            <a:r>
              <a:rPr lang="en-US" sz="1600" i="1" dirty="0"/>
              <a:t>, wood</a:t>
            </a:r>
            <a:r>
              <a:rPr lang="en-US" sz="1600" b="1" i="1" dirty="0"/>
              <a:t>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100219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est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47511" y="4100219"/>
            <a:ext cx="144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044910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funni</a:t>
            </a:r>
            <a:r>
              <a:rPr lang="en-US" sz="1600" b="1" i="1" dirty="0"/>
              <a:t>est</a:t>
            </a:r>
            <a:r>
              <a:rPr lang="en-US" sz="1600" i="1" dirty="0"/>
              <a:t>, larg</a:t>
            </a:r>
            <a:r>
              <a:rPr lang="en-US" sz="1600" b="1" i="1" dirty="0"/>
              <a:t>est</a:t>
            </a:r>
            <a:r>
              <a:rPr lang="en-US" sz="1600" i="1" dirty="0"/>
              <a:t>, poor</a:t>
            </a:r>
            <a:r>
              <a:rPr lang="en-US" sz="1600" b="1" i="1" dirty="0"/>
              <a:t>est</a:t>
            </a:r>
            <a:r>
              <a:rPr lang="en-US" sz="1600" i="1" dirty="0"/>
              <a:t>, loveli</a:t>
            </a:r>
            <a:r>
              <a:rPr lang="en-US" sz="1600" b="1" i="1" dirty="0"/>
              <a:t>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D47010-17FA-F24F-B4A8-58C612C0C266}"/>
              </a:ext>
            </a:extLst>
          </p:cNvPr>
          <p:cNvSpPr txBox="1"/>
          <p:nvPr/>
        </p:nvSpPr>
        <p:spPr>
          <a:xfrm>
            <a:off x="1578634" y="6379758"/>
            <a:ext cx="524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*An inflectional suffix that is also a derivational suffix</a:t>
            </a:r>
            <a:endParaRPr lang="en-US" sz="16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0F2F9F-566F-1146-82B9-864C5A2D28A6}"/>
              </a:ext>
            </a:extLst>
          </p:cNvPr>
          <p:cNvSpPr txBox="1"/>
          <p:nvPr/>
        </p:nvSpPr>
        <p:spPr>
          <a:xfrm>
            <a:off x="2967487" y="1707663"/>
            <a:ext cx="338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Inflectional Suffixes</a:t>
            </a:r>
          </a:p>
        </p:txBody>
      </p:sp>
    </p:spTree>
    <p:extLst>
      <p:ext uri="{BB962C8B-B14F-4D97-AF65-F5344CB8AC3E}">
        <p14:creationId xmlns:p14="http://schemas.microsoft.com/office/powerpoint/2010/main" val="1947813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DC384-6A9C-CF4D-A05A-06D9045D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64" y="0"/>
            <a:ext cx="5313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26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5628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546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922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342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61949957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Practice Lesson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35C-42B4-D740-8D11-5D2C26CC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AFC8-EDB2-9549-B700-4E2F39AE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definition of “morpheme”?</a:t>
            </a:r>
          </a:p>
          <a:p>
            <a:r>
              <a:rPr lang="en-US" dirty="0"/>
              <a:t>What are three types of morphemes?</a:t>
            </a:r>
          </a:p>
          <a:p>
            <a:r>
              <a:rPr lang="en-US" dirty="0"/>
              <a:t>What is the definition of “prefix”?</a:t>
            </a:r>
          </a:p>
          <a:p>
            <a:r>
              <a:rPr lang="en-US" dirty="0"/>
              <a:t>What is the definition of “compound prefix”?</a:t>
            </a:r>
          </a:p>
          <a:p>
            <a:r>
              <a:rPr lang="en-US" dirty="0"/>
              <a:t>What are some example prefixes?</a:t>
            </a:r>
          </a:p>
          <a:p>
            <a:r>
              <a:rPr lang="en-US" dirty="0"/>
              <a:t>What are some example words with prefixes?</a:t>
            </a:r>
          </a:p>
        </p:txBody>
      </p:sp>
    </p:spTree>
    <p:extLst>
      <p:ext uri="{BB962C8B-B14F-4D97-AF65-F5344CB8AC3E}">
        <p14:creationId xmlns:p14="http://schemas.microsoft.com/office/powerpoint/2010/main" val="307112905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747511" y="3211706"/>
            <a:ext cx="139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 of, result 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amend</a:t>
            </a:r>
            <a:r>
              <a:rPr lang="en-US" sz="1600" b="1" i="1" dirty="0"/>
              <a:t>ment</a:t>
            </a:r>
            <a:r>
              <a:rPr lang="en-US" sz="1600" i="1" dirty="0"/>
              <a:t>, achieve</a:t>
            </a:r>
            <a:r>
              <a:rPr lang="en-US" sz="1600" b="1" i="1" dirty="0"/>
              <a:t>ment</a:t>
            </a:r>
            <a:r>
              <a:rPr lang="en-US" sz="1600" i="1" dirty="0"/>
              <a:t>, excite</a:t>
            </a:r>
            <a:r>
              <a:rPr lang="en-US" sz="1600" b="1" i="1" dirty="0"/>
              <a:t>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20968" y="333481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ment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647644" y="2413770"/>
            <a:ext cx="1130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-ion, -</a:t>
            </a:r>
            <a:r>
              <a:rPr lang="en-US" sz="1400" dirty="0" err="1"/>
              <a:t>tion</a:t>
            </a:r>
            <a:r>
              <a:rPr lang="en-US" sz="1400" dirty="0"/>
              <a:t>,    -</a:t>
            </a:r>
            <a:r>
              <a:rPr lang="en-US" sz="1400" dirty="0" err="1"/>
              <a:t>sion</a:t>
            </a:r>
            <a:r>
              <a:rPr lang="en-US" sz="1400" dirty="0"/>
              <a:t>, -</a:t>
            </a:r>
            <a:r>
              <a:rPr lang="en-US" sz="1400" dirty="0" err="1"/>
              <a:t>ation</a:t>
            </a:r>
            <a:r>
              <a:rPr lang="en-US" sz="1400" dirty="0"/>
              <a:t>, -</a:t>
            </a:r>
            <a:r>
              <a:rPr lang="en-US" sz="1400" dirty="0" err="1"/>
              <a:t>ition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74188" y="2442265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 of, state of, result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29664" y="2474536"/>
            <a:ext cx="28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inscrip</a:t>
            </a:r>
            <a:r>
              <a:rPr lang="en-US" sz="1600" b="1" i="1" dirty="0"/>
              <a:t>tion</a:t>
            </a:r>
            <a:r>
              <a:rPr lang="en-US" sz="1600" i="1" dirty="0"/>
              <a:t>, benedic</a:t>
            </a:r>
            <a:r>
              <a:rPr lang="en-US" sz="1600" b="1" i="1" dirty="0"/>
              <a:t>tion</a:t>
            </a:r>
            <a:r>
              <a:rPr lang="en-US" sz="1600" i="1" dirty="0"/>
              <a:t>, circumspec</a:t>
            </a:r>
            <a:r>
              <a:rPr lang="en-US" sz="1600" b="1" i="1" dirty="0"/>
              <a:t>tion</a:t>
            </a:r>
            <a:r>
              <a:rPr lang="en-US" sz="1600" i="1" dirty="0"/>
              <a:t>, explo</a:t>
            </a:r>
            <a:r>
              <a:rPr lang="en-US" sz="1600" b="1" i="1" dirty="0"/>
              <a:t>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100219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ity</a:t>
            </a:r>
            <a:r>
              <a:rPr lang="en-US" sz="1600" dirty="0"/>
              <a:t>, -ty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51826" y="4044909"/>
            <a:ext cx="144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state of, quality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64966" y="4044910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clar</a:t>
            </a:r>
            <a:r>
              <a:rPr lang="en-US" sz="1600" b="1" i="1" dirty="0"/>
              <a:t>ity</a:t>
            </a:r>
            <a:r>
              <a:rPr lang="en-US" sz="1600" i="1" dirty="0"/>
              <a:t>, captiv</a:t>
            </a:r>
            <a:r>
              <a:rPr lang="en-US" sz="1600" b="1" i="1" dirty="0"/>
              <a:t>ity</a:t>
            </a:r>
            <a:r>
              <a:rPr lang="en-US" sz="1600" i="1" dirty="0"/>
              <a:t>, immortal</a:t>
            </a:r>
            <a:r>
              <a:rPr lang="en-US" sz="1600" b="1" i="1" dirty="0"/>
              <a:t>ity</a:t>
            </a:r>
            <a:r>
              <a:rPr lang="en-US" sz="1600" i="1" dirty="0"/>
              <a:t>, boun</a:t>
            </a:r>
            <a:r>
              <a:rPr lang="en-US" sz="1600" b="1" i="1" dirty="0"/>
              <a:t>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1ECD4-E97C-8248-BF88-E2E79A13FCFB}"/>
              </a:ext>
            </a:extLst>
          </p:cNvPr>
          <p:cNvSpPr txBox="1"/>
          <p:nvPr/>
        </p:nvSpPr>
        <p:spPr>
          <a:xfrm>
            <a:off x="1720968" y="500311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E5C031-90EC-E24B-AB76-10CDB54B3100}"/>
              </a:ext>
            </a:extLst>
          </p:cNvPr>
          <p:cNvSpPr txBox="1"/>
          <p:nvPr/>
        </p:nvSpPr>
        <p:spPr>
          <a:xfrm>
            <a:off x="2777708" y="4988686"/>
            <a:ext cx="144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state 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A5B3D-40D4-1B4A-B954-72FDE05D14C9}"/>
              </a:ext>
            </a:extLst>
          </p:cNvPr>
          <p:cNvSpPr txBox="1"/>
          <p:nvPr/>
        </p:nvSpPr>
        <p:spPr>
          <a:xfrm>
            <a:off x="4364966" y="4830097"/>
            <a:ext cx="287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inventive</a:t>
            </a:r>
            <a:r>
              <a:rPr lang="en-US" sz="1600" b="1" i="1" dirty="0"/>
              <a:t>ness</a:t>
            </a:r>
            <a:r>
              <a:rPr lang="en-US" sz="1600" i="1" dirty="0"/>
              <a:t>, thoughtful</a:t>
            </a:r>
            <a:r>
              <a:rPr lang="en-US" sz="1600" b="1" i="1" dirty="0"/>
              <a:t>ness</a:t>
            </a:r>
            <a:r>
              <a:rPr lang="en-US" sz="1600" i="1" dirty="0"/>
              <a:t>, faithful</a:t>
            </a:r>
            <a:r>
              <a:rPr lang="en-US" sz="1600" b="1" i="1" dirty="0"/>
              <a:t>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C19AD-4119-2F49-BF82-5150AEF650E7}"/>
              </a:ext>
            </a:extLst>
          </p:cNvPr>
          <p:cNvSpPr txBox="1"/>
          <p:nvPr/>
        </p:nvSpPr>
        <p:spPr>
          <a:xfrm>
            <a:off x="2695754" y="1649712"/>
            <a:ext cx="338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Derivational Suffixes</a:t>
            </a:r>
          </a:p>
        </p:txBody>
      </p:sp>
    </p:spTree>
    <p:extLst>
      <p:ext uri="{BB962C8B-B14F-4D97-AF65-F5344CB8AC3E}">
        <p14:creationId xmlns:p14="http://schemas.microsoft.com/office/powerpoint/2010/main" val="192899237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4E92E-C576-5F42-9F54-F36A3A3A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10" y="0"/>
            <a:ext cx="529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419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517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659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479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Quiz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746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270215194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Practice Lesson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22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7993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751826" y="3318831"/>
            <a:ext cx="139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nature of, like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86532" y="325972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acid</a:t>
            </a:r>
            <a:r>
              <a:rPr lang="en-US" sz="1600" b="1" i="1" dirty="0"/>
              <a:t>ic</a:t>
            </a:r>
            <a:r>
              <a:rPr lang="en-US" sz="1600" i="1" dirty="0"/>
              <a:t>, metall</a:t>
            </a:r>
            <a:r>
              <a:rPr lang="en-US" sz="1600" b="1" i="1" dirty="0"/>
              <a:t>ic</a:t>
            </a:r>
            <a:r>
              <a:rPr lang="en-US" sz="1600" i="1" dirty="0"/>
              <a:t>, hero</a:t>
            </a:r>
            <a:r>
              <a:rPr lang="en-US" sz="1600" b="1" i="1" dirty="0"/>
              <a:t>ic</a:t>
            </a:r>
            <a:r>
              <a:rPr lang="en-US" sz="1600" i="1" dirty="0"/>
              <a:t>, pathet</a:t>
            </a:r>
            <a:r>
              <a:rPr lang="en-US" sz="1600" b="1" i="1" dirty="0"/>
              <a:t>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20968" y="333481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ic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587255" y="2611541"/>
            <a:ext cx="1130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-al, -</a:t>
            </a:r>
            <a:r>
              <a:rPr lang="en-US" sz="1400" dirty="0" err="1"/>
              <a:t>ial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56938" y="2552166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relating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29664" y="2474536"/>
            <a:ext cx="28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monument</a:t>
            </a:r>
            <a:r>
              <a:rPr lang="en-US" sz="1600" b="1" i="1" dirty="0"/>
              <a:t>al</a:t>
            </a:r>
            <a:r>
              <a:rPr lang="en-US" sz="1600" i="1" dirty="0"/>
              <a:t>, famil</a:t>
            </a:r>
            <a:r>
              <a:rPr lang="en-US" sz="1600" b="1" i="1" dirty="0"/>
              <a:t>ial</a:t>
            </a:r>
            <a:r>
              <a:rPr lang="en-US" sz="1600" i="1" dirty="0"/>
              <a:t>, commerc</a:t>
            </a:r>
            <a:r>
              <a:rPr lang="en-US" sz="1600" b="1" i="1" dirty="0"/>
              <a:t>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100219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ly</a:t>
            </a:r>
            <a:r>
              <a:rPr lang="en-US" sz="1600" dirty="0"/>
              <a:t>, -y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51826" y="4016583"/>
            <a:ext cx="15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like, characterized 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386532" y="413969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hopeless</a:t>
            </a:r>
            <a:r>
              <a:rPr lang="en-US" sz="1600" b="1" i="1" dirty="0"/>
              <a:t>ly</a:t>
            </a:r>
            <a:r>
              <a:rPr lang="en-US" sz="1600" i="1" dirty="0"/>
              <a:t>, scar</a:t>
            </a:r>
            <a:r>
              <a:rPr lang="en-US" sz="1600" b="1" i="1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5A0AC-28FC-2549-8D0E-ED1329316137}"/>
              </a:ext>
            </a:extLst>
          </p:cNvPr>
          <p:cNvSpPr txBox="1"/>
          <p:nvPr/>
        </p:nvSpPr>
        <p:spPr>
          <a:xfrm>
            <a:off x="2967487" y="1707663"/>
            <a:ext cx="338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Derivational Suffixes</a:t>
            </a:r>
          </a:p>
        </p:txBody>
      </p:sp>
    </p:spTree>
    <p:extLst>
      <p:ext uri="{BB962C8B-B14F-4D97-AF65-F5344CB8AC3E}">
        <p14:creationId xmlns:p14="http://schemas.microsoft.com/office/powerpoint/2010/main" val="391161414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5C618-219F-9644-BC50-C4F22994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04" y="0"/>
            <a:ext cx="528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CF19-D4C2-D148-A9F3-9B5C1E91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Suffixes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1353-8812-0342-A95B-2AADA747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suffix?</a:t>
            </a:r>
          </a:p>
          <a:p>
            <a:r>
              <a:rPr lang="en-US" dirty="0"/>
              <a:t>What are some common suffixes?</a:t>
            </a:r>
          </a:p>
          <a:p>
            <a:r>
              <a:rPr lang="en-US" dirty="0"/>
              <a:t>What are the two types of suffixes?</a:t>
            </a:r>
          </a:p>
          <a:p>
            <a:r>
              <a:rPr lang="en-US" dirty="0"/>
              <a:t>What are compound suffixes?</a:t>
            </a:r>
          </a:p>
        </p:txBody>
      </p:sp>
    </p:spTree>
    <p:extLst>
      <p:ext uri="{BB962C8B-B14F-4D97-AF65-F5344CB8AC3E}">
        <p14:creationId xmlns:p14="http://schemas.microsoft.com/office/powerpoint/2010/main" val="392250963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080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675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56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Quiz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8880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93529457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Practice Lesson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10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751826" y="3318831"/>
            <a:ext cx="139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full 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408098" y="325972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beauti</a:t>
            </a:r>
            <a:r>
              <a:rPr lang="en-US" sz="1600" b="1" i="1" dirty="0"/>
              <a:t>ful</a:t>
            </a:r>
            <a:r>
              <a:rPr lang="en-US" sz="1600" i="1" dirty="0"/>
              <a:t>, fanci</a:t>
            </a:r>
            <a:r>
              <a:rPr lang="en-US" sz="1600" b="1" i="1" dirty="0"/>
              <a:t>ful</a:t>
            </a:r>
            <a:r>
              <a:rPr lang="en-US" sz="1600" i="1" dirty="0"/>
              <a:t>, fright</a:t>
            </a:r>
            <a:r>
              <a:rPr lang="en-US" sz="1600" b="1" i="1" dirty="0"/>
              <a:t>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20968" y="333481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ful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608823" y="2536091"/>
            <a:ext cx="113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-</a:t>
            </a:r>
            <a:r>
              <a:rPr lang="en-US" sz="1400" dirty="0" err="1"/>
              <a:t>ous</a:t>
            </a:r>
            <a:r>
              <a:rPr lang="en-US" sz="1400" dirty="0"/>
              <a:t>, -</a:t>
            </a:r>
            <a:r>
              <a:rPr lang="en-US" sz="1400" dirty="0" err="1"/>
              <a:t>eous</a:t>
            </a:r>
            <a:r>
              <a:rPr lang="en-US" sz="1400" dirty="0"/>
              <a:t>,  -</a:t>
            </a:r>
            <a:r>
              <a:rPr lang="en-US" sz="1400" dirty="0" err="1"/>
              <a:t>ious</a:t>
            </a:r>
            <a:r>
              <a:rPr lang="en-US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474536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of, having qualities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29664" y="247453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incredul</a:t>
            </a:r>
            <a:r>
              <a:rPr lang="en-US" sz="1600" b="1" i="1" dirty="0"/>
              <a:t>ous</a:t>
            </a:r>
            <a:r>
              <a:rPr lang="en-US" sz="1600" i="1" dirty="0"/>
              <a:t>, ign</a:t>
            </a:r>
            <a:r>
              <a:rPr lang="en-US" sz="1600" b="1" i="1" dirty="0"/>
              <a:t>eous</a:t>
            </a:r>
            <a:r>
              <a:rPr lang="en-US" sz="1600" i="1" dirty="0"/>
              <a:t>, vivac</a:t>
            </a:r>
            <a:r>
              <a:rPr lang="en-US" sz="1600" b="1" i="1" dirty="0"/>
              <a:t>ious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20968" y="4100219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-less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86B7-E66D-5F46-A594-9FD7106CE6D9}"/>
              </a:ext>
            </a:extLst>
          </p:cNvPr>
          <p:cNvSpPr txBox="1"/>
          <p:nvPr/>
        </p:nvSpPr>
        <p:spPr>
          <a:xfrm>
            <a:off x="2734574" y="4113044"/>
            <a:ext cx="154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without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507308" y="4094035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care</a:t>
            </a:r>
            <a:r>
              <a:rPr lang="en-US" sz="1600" b="1" i="1" dirty="0"/>
              <a:t>less</a:t>
            </a:r>
            <a:r>
              <a:rPr lang="en-US" sz="1600" i="1" dirty="0"/>
              <a:t>, fear</a:t>
            </a:r>
            <a:r>
              <a:rPr lang="en-US" sz="1600" b="1" i="1" dirty="0"/>
              <a:t>less</a:t>
            </a:r>
            <a:r>
              <a:rPr lang="en-US" sz="1600" i="1" dirty="0"/>
              <a:t>, rest</a:t>
            </a:r>
            <a:r>
              <a:rPr lang="en-US" sz="1600" b="1" i="1" dirty="0"/>
              <a:t>less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5A0AC-28FC-2549-8D0E-ED1329316137}"/>
              </a:ext>
            </a:extLst>
          </p:cNvPr>
          <p:cNvSpPr txBox="1"/>
          <p:nvPr/>
        </p:nvSpPr>
        <p:spPr>
          <a:xfrm>
            <a:off x="2967487" y="1707663"/>
            <a:ext cx="338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Derivational Suffixes</a:t>
            </a:r>
          </a:p>
        </p:txBody>
      </p:sp>
    </p:spTree>
    <p:extLst>
      <p:ext uri="{BB962C8B-B14F-4D97-AF65-F5344CB8AC3E}">
        <p14:creationId xmlns:p14="http://schemas.microsoft.com/office/powerpoint/2010/main" val="235539605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C4732-07D4-4644-9699-AD5EDA99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74" y="0"/>
            <a:ext cx="5295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3432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136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4211B-4CF0-1E4F-A3BD-1D465E50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461"/>
            <a:ext cx="9144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2630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732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Quiz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58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103792057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Practice Lesson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97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751826" y="3318831"/>
            <a:ext cx="139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cause, make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408098" y="3318831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exhaust</a:t>
            </a:r>
            <a:r>
              <a:rPr lang="en-US" sz="1600" b="1" i="1" dirty="0"/>
              <a:t>ive</a:t>
            </a:r>
            <a:r>
              <a:rPr lang="en-US" sz="1600" i="1" dirty="0"/>
              <a:t>, compet</a:t>
            </a:r>
            <a:r>
              <a:rPr lang="en-US" sz="1600" b="1" i="1" dirty="0"/>
              <a:t>itive</a:t>
            </a:r>
            <a:r>
              <a:rPr lang="en-US" sz="1600" i="1" dirty="0"/>
              <a:t>, relat</a:t>
            </a:r>
            <a:r>
              <a:rPr lang="en-US" sz="1600" b="1" i="1" dirty="0"/>
              <a:t>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634663" y="3231505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</a:t>
            </a:r>
            <a:r>
              <a:rPr lang="en-US" sz="1600" dirty="0" err="1"/>
              <a:t>ive</a:t>
            </a:r>
            <a:r>
              <a:rPr lang="en-US" sz="1600" dirty="0"/>
              <a:t>,       -</a:t>
            </a:r>
            <a:r>
              <a:rPr lang="en-US" sz="1600" dirty="0" err="1"/>
              <a:t>itive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608823" y="2536091"/>
            <a:ext cx="1130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-able, -</a:t>
            </a:r>
            <a:r>
              <a:rPr lang="en-US" sz="1400" dirty="0" err="1"/>
              <a:t>ible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26742" y="2474536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be done; 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29664" y="2474536"/>
            <a:ext cx="28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admiss</a:t>
            </a:r>
            <a:r>
              <a:rPr lang="en-US" sz="1600" b="1" i="1" dirty="0"/>
              <a:t>ible</a:t>
            </a:r>
            <a:r>
              <a:rPr lang="en-US" sz="1600" i="1" dirty="0"/>
              <a:t>, intang</a:t>
            </a:r>
            <a:r>
              <a:rPr lang="en-US" sz="1600" b="1" i="1" dirty="0"/>
              <a:t>ible</a:t>
            </a:r>
            <a:r>
              <a:rPr lang="en-US" sz="1600" i="1" dirty="0"/>
              <a:t>, retract</a:t>
            </a:r>
            <a:r>
              <a:rPr lang="en-US" sz="1600" b="1" i="1" dirty="0"/>
              <a:t>able</a:t>
            </a:r>
            <a:r>
              <a:rPr lang="en-US" sz="1600" i="1" dirty="0"/>
              <a:t>, unten</a:t>
            </a:r>
            <a:r>
              <a:rPr lang="en-US" sz="1600" b="1" i="1" dirty="0"/>
              <a:t>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D95B8-898B-C044-A738-57ADB5007260}"/>
              </a:ext>
            </a:extLst>
          </p:cNvPr>
          <p:cNvSpPr txBox="1"/>
          <p:nvPr/>
        </p:nvSpPr>
        <p:spPr>
          <a:xfrm>
            <a:off x="1714496" y="4094035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-ate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1413-A59A-F845-ABBD-8073506CBD99}"/>
              </a:ext>
            </a:extLst>
          </p:cNvPr>
          <p:cNvSpPr txBox="1"/>
          <p:nvPr/>
        </p:nvSpPr>
        <p:spPr>
          <a:xfrm>
            <a:off x="4507308" y="4094035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congratul</a:t>
            </a:r>
            <a:r>
              <a:rPr lang="en-US" sz="1600" b="1" i="1" dirty="0"/>
              <a:t>ate</a:t>
            </a:r>
            <a:r>
              <a:rPr lang="en-US" sz="1600" i="1" dirty="0"/>
              <a:t>, dict</a:t>
            </a:r>
            <a:r>
              <a:rPr lang="en-US" sz="1600" b="1" i="1" dirty="0"/>
              <a:t>ate</a:t>
            </a:r>
            <a:r>
              <a:rPr lang="en-US" sz="1600" i="1" dirty="0"/>
              <a:t>, expati</a:t>
            </a:r>
            <a:r>
              <a:rPr lang="en-US" sz="1600" b="1" i="1" dirty="0"/>
              <a:t>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5A0AC-28FC-2549-8D0E-ED1329316137}"/>
              </a:ext>
            </a:extLst>
          </p:cNvPr>
          <p:cNvSpPr txBox="1"/>
          <p:nvPr/>
        </p:nvSpPr>
        <p:spPr>
          <a:xfrm>
            <a:off x="2967487" y="1707663"/>
            <a:ext cx="338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Derivational Suffixes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5DD8B-20FC-4748-BC45-06BC34A3A28F}"/>
              </a:ext>
            </a:extLst>
          </p:cNvPr>
          <p:cNvSpPr txBox="1"/>
          <p:nvPr/>
        </p:nvSpPr>
        <p:spPr>
          <a:xfrm>
            <a:off x="2773347" y="4094035"/>
            <a:ext cx="139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cause, make</a:t>
            </a:r>
          </a:p>
        </p:txBody>
      </p:sp>
    </p:spTree>
    <p:extLst>
      <p:ext uri="{BB962C8B-B14F-4D97-AF65-F5344CB8AC3E}">
        <p14:creationId xmlns:p14="http://schemas.microsoft.com/office/powerpoint/2010/main" val="218287672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E55A1-4774-F64A-870F-EA1F68A63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11" y="0"/>
            <a:ext cx="527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919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395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472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568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Quiz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3748-809F-FA44-9799-34C1EA45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3242-80FD-4349-BF84-FC236904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004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Purpose:  to determine how well you can identify word parts, know the meaning of word parts, and can predict the meaning of words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DFBC910-D1A2-8C46-AC46-AB4001FD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69" y="3226085"/>
            <a:ext cx="6575461" cy="88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95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8FEBB-B345-8645-A901-767705AA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31" y="0"/>
            <a:ext cx="530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166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284703362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3748-809F-FA44-9799-34C1EA45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3242-80FD-4349-BF84-FC236904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004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Purpose:  to determine how well you can identify word parts, know the meaning of word parts, and can predict the meaning of words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2132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Posttest score(s)</a:t>
            </a:r>
          </a:p>
        </p:txBody>
      </p:sp>
    </p:spTree>
    <p:extLst>
      <p:ext uri="{BB962C8B-B14F-4D97-AF65-F5344CB8AC3E}">
        <p14:creationId xmlns:p14="http://schemas.microsoft.com/office/powerpoint/2010/main" val="250988788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3748-809F-FA44-9799-34C1EA45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students use the strategy 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3242-80FD-4349-BF84-FC236904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856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Where and when is it necessary to use the Word Mapping Strategy?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you use the Word Mapping Strategy in different situations?</a:t>
            </a:r>
          </a:p>
        </p:txBody>
      </p:sp>
    </p:spTree>
    <p:extLst>
      <p:ext uri="{BB962C8B-B14F-4D97-AF65-F5344CB8AC3E}">
        <p14:creationId xmlns:p14="http://schemas.microsoft.com/office/powerpoint/2010/main" val="191452769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A8185-19AE-AF4E-A72D-D40A6238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32" y="0"/>
            <a:ext cx="518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0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89804-9B40-0A41-8F15-B5A3E1B1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91" y="0"/>
            <a:ext cx="6868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07C78-1A3C-8F4D-81A4-7CA74D18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160"/>
            <a:ext cx="4746095" cy="5388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2BB849-3125-9546-9811-9429EC3A5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93160"/>
            <a:ext cx="4530595" cy="47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AE2AD-77A3-DE42-8CDE-98D6DD58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82600"/>
            <a:ext cx="78867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C159D-348D-5D49-B152-962B230B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19" y="0"/>
            <a:ext cx="5301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78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809D8-E665-AE48-887B-2F0A2170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40" y="0"/>
            <a:ext cx="6916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AE2AD-77A3-DE42-8CDE-98D6DD58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82600"/>
            <a:ext cx="78867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8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1E06C-32A5-4B48-9D0D-C72EC3C2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18" y="0"/>
            <a:ext cx="689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0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64595-C106-C14C-942A-59683362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23" y="0"/>
            <a:ext cx="640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1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E89AA-C4A1-D24F-BEE7-D21392AC9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1" y="0"/>
            <a:ext cx="7557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852BC3-B936-E94D-A65B-98CE7E711045}"/>
              </a:ext>
            </a:extLst>
          </p:cNvPr>
          <p:cNvCxnSpPr>
            <a:cxnSpLocks/>
          </p:cNvCxnSpPr>
          <p:nvPr/>
        </p:nvCxnSpPr>
        <p:spPr>
          <a:xfrm flipV="1">
            <a:off x="1397285" y="5506948"/>
            <a:ext cx="1501739" cy="179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308225" y="5363110"/>
            <a:ext cx="1469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pretest score</a:t>
            </a:r>
          </a:p>
          <a:p>
            <a:r>
              <a:rPr lang="en-US" dirty="0"/>
              <a:t>with a filled in circle </a:t>
            </a:r>
          </a:p>
        </p:txBody>
      </p:sp>
    </p:spTree>
    <p:extLst>
      <p:ext uri="{BB962C8B-B14F-4D97-AF65-F5344CB8AC3E}">
        <p14:creationId xmlns:p14="http://schemas.microsoft.com/office/powerpoint/2010/main" val="311951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6714B-7C47-754B-A914-8E7198ED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31" y="0"/>
            <a:ext cx="604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38FD3-0BB9-F541-B6CD-9BFB9572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97" y="0"/>
            <a:ext cx="688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59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85B6F-B09A-D540-9622-87578EE5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52" y="-267128"/>
            <a:ext cx="6476896" cy="83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B20FB-8169-C344-A690-4922BA43D033}"/>
              </a:ext>
            </a:extLst>
          </p:cNvPr>
          <p:cNvSpPr txBox="1"/>
          <p:nvPr/>
        </p:nvSpPr>
        <p:spPr>
          <a:xfrm>
            <a:off x="457200" y="4986068"/>
            <a:ext cx="1673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Isolate the Suffix Worksheet Scores</a:t>
            </a:r>
          </a:p>
        </p:txBody>
      </p:sp>
    </p:spTree>
    <p:extLst>
      <p:ext uri="{BB962C8B-B14F-4D97-AF65-F5344CB8AC3E}">
        <p14:creationId xmlns:p14="http://schemas.microsoft.com/office/powerpoint/2010/main" val="616326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2C9C-3C32-7E47-A2A5-2921BA6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Pronouncing Suffixes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C9C5-A388-6A41-8494-1AECF40C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Mastery is 90%</a:t>
            </a:r>
          </a:p>
        </p:txBody>
      </p:sp>
    </p:spTree>
    <p:extLst>
      <p:ext uri="{BB962C8B-B14F-4D97-AF65-F5344CB8AC3E}">
        <p14:creationId xmlns:p14="http://schemas.microsoft.com/office/powerpoint/2010/main" val="480480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35C-42B4-D740-8D11-5D2C26CC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AFC8-EDB2-9549-B700-4E2F39AE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definition of “morpheme”?</a:t>
            </a:r>
          </a:p>
          <a:p>
            <a:r>
              <a:rPr lang="en-US" dirty="0"/>
              <a:t>What are three types of morphemes?</a:t>
            </a:r>
          </a:p>
          <a:p>
            <a:r>
              <a:rPr lang="en-US" dirty="0"/>
              <a:t>What is the definition of “prefix”?</a:t>
            </a:r>
          </a:p>
          <a:p>
            <a:r>
              <a:rPr lang="en-US" dirty="0"/>
              <a:t>What is the definition of “suffix”?</a:t>
            </a:r>
          </a:p>
          <a:p>
            <a:r>
              <a:rPr lang="en-US" dirty="0"/>
              <a:t>What is the definition of “compound prefix” and “compound suffix”?</a:t>
            </a:r>
          </a:p>
          <a:p>
            <a:r>
              <a:rPr lang="en-US" dirty="0"/>
              <a:t>What are some example prefixes?</a:t>
            </a:r>
          </a:p>
          <a:p>
            <a:r>
              <a:rPr lang="en-US" dirty="0"/>
              <a:t>What are some example words with prefixes?</a:t>
            </a:r>
          </a:p>
          <a:p>
            <a:r>
              <a:rPr lang="en-US" dirty="0"/>
              <a:t>What are some example suffixes?</a:t>
            </a:r>
          </a:p>
          <a:p>
            <a:r>
              <a:rPr lang="en-US" dirty="0"/>
              <a:t>What are some example words with suffixes?</a:t>
            </a:r>
          </a:p>
        </p:txBody>
      </p:sp>
    </p:spTree>
    <p:extLst>
      <p:ext uri="{BB962C8B-B14F-4D97-AF65-F5344CB8AC3E}">
        <p14:creationId xmlns:p14="http://schemas.microsoft.com/office/powerpoint/2010/main" val="3710165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CF19-D4C2-D148-A9F3-9B5C1E91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Word Roots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1353-8812-0342-A95B-2AADA747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root?</a:t>
            </a:r>
          </a:p>
          <a:p>
            <a:r>
              <a:rPr lang="en-US" dirty="0"/>
              <a:t>How are roots useful?</a:t>
            </a:r>
          </a:p>
          <a:p>
            <a:r>
              <a:rPr lang="en-US" dirty="0"/>
              <a:t>What are the rules for morphemes?</a:t>
            </a:r>
          </a:p>
          <a:p>
            <a:r>
              <a:rPr lang="en-US" dirty="0"/>
              <a:t>How do you identify morphemes?</a:t>
            </a:r>
          </a:p>
        </p:txBody>
      </p:sp>
    </p:spTree>
    <p:extLst>
      <p:ext uri="{BB962C8B-B14F-4D97-AF65-F5344CB8AC3E}">
        <p14:creationId xmlns:p14="http://schemas.microsoft.com/office/powerpoint/2010/main" val="3076781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4211B-4CF0-1E4F-A3BD-1D465E50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461"/>
            <a:ext cx="9144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2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899E3-7313-5143-9EBD-6C50E455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8" y="0"/>
            <a:ext cx="7305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5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2A561-4886-E54E-BE78-AEC07A5E0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07" y="0"/>
            <a:ext cx="5829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CF19-D4C2-D148-A9F3-9B5C1E91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Intro and Prefixes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1353-8812-0342-A95B-2AADA747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Word Mapping Strategy?</a:t>
            </a:r>
          </a:p>
          <a:p>
            <a:r>
              <a:rPr lang="en-US" dirty="0"/>
              <a:t>What is the definition of a morpheme?</a:t>
            </a:r>
          </a:p>
          <a:p>
            <a:r>
              <a:rPr lang="en-US" dirty="0"/>
              <a:t>How is a morpheme different than a syllable?</a:t>
            </a:r>
          </a:p>
          <a:p>
            <a:r>
              <a:rPr lang="en-US" dirty="0"/>
              <a:t>What are the 3 types of morphemes?</a:t>
            </a:r>
          </a:p>
          <a:p>
            <a:r>
              <a:rPr lang="en-US" dirty="0"/>
              <a:t>What is the definition of a prefix?</a:t>
            </a:r>
          </a:p>
          <a:p>
            <a:r>
              <a:rPr lang="en-US" dirty="0"/>
              <a:t>What are some examples of prefixes?</a:t>
            </a:r>
          </a:p>
          <a:p>
            <a:r>
              <a:rPr lang="en-US" dirty="0"/>
              <a:t>What is a compound prefix?</a:t>
            </a:r>
          </a:p>
          <a:p>
            <a:r>
              <a:rPr lang="en-US" dirty="0"/>
              <a:t>How do you identify and pronounce common prefixes?</a:t>
            </a:r>
          </a:p>
        </p:txBody>
      </p:sp>
    </p:spTree>
    <p:extLst>
      <p:ext uri="{BB962C8B-B14F-4D97-AF65-F5344CB8AC3E}">
        <p14:creationId xmlns:p14="http://schemas.microsoft.com/office/powerpoint/2010/main" val="2084384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09F7C-C972-D942-8386-1BE6D4A1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45" y="1321005"/>
            <a:ext cx="3435841" cy="4434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D94A4-D52D-2C46-87A5-6A5A332CB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657" y="1321004"/>
            <a:ext cx="3424686" cy="4434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8041E-FDB2-0C47-8588-67617C29D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348" y="1456115"/>
            <a:ext cx="3217652" cy="41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8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F7D61-8058-3140-9B96-D97D41D8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70" y="0"/>
            <a:ext cx="4961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6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221C5-5465-3B4E-9473-25FF2119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03" y="0"/>
            <a:ext cx="5114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87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ED2ED-3542-3C43-8992-A94954A5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64" y="0"/>
            <a:ext cx="5313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1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Identifying Morphemes Worksheet score(s)</a:t>
            </a:r>
          </a:p>
        </p:txBody>
      </p:sp>
    </p:spTree>
    <p:extLst>
      <p:ext uri="{BB962C8B-B14F-4D97-AF65-F5344CB8AC3E}">
        <p14:creationId xmlns:p14="http://schemas.microsoft.com/office/powerpoint/2010/main" val="879746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35C-42B4-D740-8D11-5D2C26CC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AFC8-EDB2-9549-B700-4E2F39AE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is the definition of “morpheme”?</a:t>
            </a:r>
          </a:p>
          <a:p>
            <a:r>
              <a:rPr lang="en-US" dirty="0"/>
              <a:t>What are three types of morphemes?</a:t>
            </a:r>
          </a:p>
          <a:p>
            <a:r>
              <a:rPr lang="en-US" dirty="0"/>
              <a:t>What is the definition of “prefix”?</a:t>
            </a:r>
          </a:p>
          <a:p>
            <a:r>
              <a:rPr lang="en-US" dirty="0"/>
              <a:t>What is the definition of “suffix”?</a:t>
            </a:r>
          </a:p>
          <a:p>
            <a:r>
              <a:rPr lang="en-US" dirty="0"/>
              <a:t>What is the definition of “root”</a:t>
            </a:r>
          </a:p>
          <a:p>
            <a:r>
              <a:rPr lang="en-US" dirty="0"/>
              <a:t>What is the definition of “compound prefix” and “compound suffix”?</a:t>
            </a:r>
          </a:p>
          <a:p>
            <a:r>
              <a:rPr lang="en-US" dirty="0"/>
              <a:t>What are some example prefixes?</a:t>
            </a:r>
          </a:p>
          <a:p>
            <a:r>
              <a:rPr lang="en-US" dirty="0"/>
              <a:t>What are some example words with prefixes?</a:t>
            </a:r>
          </a:p>
          <a:p>
            <a:r>
              <a:rPr lang="en-US" dirty="0"/>
              <a:t>What are some example suffixes?</a:t>
            </a:r>
          </a:p>
          <a:p>
            <a:r>
              <a:rPr lang="en-US" dirty="0"/>
              <a:t>What are some example words with suffixes?</a:t>
            </a:r>
          </a:p>
          <a:p>
            <a:r>
              <a:rPr lang="en-US" dirty="0"/>
              <a:t>What are some example roots?</a:t>
            </a:r>
          </a:p>
          <a:p>
            <a:r>
              <a:rPr lang="en-US" dirty="0"/>
              <a:t>What are some example words with prefixes, suffixes, and roots?</a:t>
            </a:r>
          </a:p>
        </p:txBody>
      </p:sp>
    </p:spTree>
    <p:extLst>
      <p:ext uri="{BB962C8B-B14F-4D97-AF65-F5344CB8AC3E}">
        <p14:creationId xmlns:p14="http://schemas.microsoft.com/office/powerpoint/2010/main" val="3050319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CF19-D4C2-D148-A9F3-9B5C1E91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Lesson 4: The Word Mapping Strategy</a:t>
            </a:r>
            <a:br>
              <a:rPr lang="en-US" sz="3600" dirty="0"/>
            </a:br>
            <a:r>
              <a:rPr lang="en-US" sz="3600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1353-8812-0342-A95B-2AADA747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steps for the Word Mapping Strategy?</a:t>
            </a:r>
          </a:p>
          <a:p>
            <a:r>
              <a:rPr lang="en-US" dirty="0"/>
              <a:t>How do you map words?</a:t>
            </a:r>
          </a:p>
          <a:p>
            <a:r>
              <a:rPr lang="en-US" dirty="0"/>
              <a:t>How do you use the memory tables to support remembering the meanings of word parts?</a:t>
            </a:r>
          </a:p>
        </p:txBody>
      </p:sp>
    </p:spTree>
    <p:extLst>
      <p:ext uri="{BB962C8B-B14F-4D97-AF65-F5344CB8AC3E}">
        <p14:creationId xmlns:p14="http://schemas.microsoft.com/office/powerpoint/2010/main" val="75770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40D07C1-55FD-6940-89DB-B5520380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63" y="-437734"/>
            <a:ext cx="5929273" cy="77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3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4211B-4CF0-1E4F-A3BD-1D465E50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461"/>
            <a:ext cx="9144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2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0A31C-7FB9-5742-B38B-4EB40F06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0" y="0"/>
            <a:ext cx="7601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4F3B49-2EDE-0D44-96B3-3F172EFC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0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7CD79-6B6D-7F41-BA70-53F900B5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7" y="0"/>
            <a:ext cx="733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7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FF50-22C0-794B-9C25-59F92A0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Maps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1AAA-9B20-1448-9A42-DDEBC274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reloaded</a:t>
            </a:r>
          </a:p>
          <a:p>
            <a:pPr marL="0" indent="0">
              <a:buNone/>
            </a:pPr>
            <a:r>
              <a:rPr lang="en-US" dirty="0"/>
              <a:t>indescribable</a:t>
            </a:r>
          </a:p>
          <a:p>
            <a:pPr marL="0" indent="0">
              <a:buNone/>
            </a:pPr>
            <a:r>
              <a:rPr lang="en-US" dirty="0"/>
              <a:t>discovering</a:t>
            </a:r>
          </a:p>
          <a:p>
            <a:pPr marL="0" indent="0">
              <a:buNone/>
            </a:pPr>
            <a:r>
              <a:rPr lang="en-US" dirty="0"/>
              <a:t>uncomfortable</a:t>
            </a:r>
          </a:p>
          <a:p>
            <a:pPr marL="0" indent="0">
              <a:buNone/>
            </a:pPr>
            <a:r>
              <a:rPr lang="en-US" dirty="0"/>
              <a:t>unintentional</a:t>
            </a:r>
          </a:p>
          <a:p>
            <a:pPr marL="0" indent="0">
              <a:buNone/>
            </a:pPr>
            <a:r>
              <a:rPr lang="en-US" dirty="0"/>
              <a:t>telepathy</a:t>
            </a:r>
          </a:p>
        </p:txBody>
      </p:sp>
    </p:spTree>
    <p:extLst>
      <p:ext uri="{BB962C8B-B14F-4D97-AF65-F5344CB8AC3E}">
        <p14:creationId xmlns:p14="http://schemas.microsoft.com/office/powerpoint/2010/main" val="1310855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1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FF50-22C0-794B-9C25-59F92A0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Table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1AAA-9B20-1448-9A42-DDEBC274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anti-</a:t>
            </a:r>
          </a:p>
          <a:p>
            <a:pPr marL="0" indent="0">
              <a:buNone/>
            </a:pPr>
            <a:r>
              <a:rPr lang="en-US" dirty="0"/>
              <a:t>hydro-</a:t>
            </a:r>
          </a:p>
          <a:p>
            <a:pPr marL="0" indent="0">
              <a:buNone/>
            </a:pPr>
            <a:r>
              <a:rPr lang="en-US" dirty="0"/>
              <a:t>-ology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ful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/>
              <a:t>ster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mater</a:t>
            </a:r>
          </a:p>
        </p:txBody>
      </p:sp>
    </p:spTree>
    <p:extLst>
      <p:ext uri="{BB962C8B-B14F-4D97-AF65-F5344CB8AC3E}">
        <p14:creationId xmlns:p14="http://schemas.microsoft.com/office/powerpoint/2010/main" val="3628973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99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B52F-7F56-5044-B8AD-070CF03F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the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BF195-6C5F-1B44-870A-48D4765C4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9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Practice Lesson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0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4AF49-86CA-1340-A4EA-0C8F4BF6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B0247-B8E7-5141-8D78-48BE7A0A0C0D}"/>
              </a:ext>
            </a:extLst>
          </p:cNvPr>
          <p:cNvSpPr txBox="1"/>
          <p:nvPr/>
        </p:nvSpPr>
        <p:spPr>
          <a:xfrm>
            <a:off x="1725283" y="2493034"/>
            <a:ext cx="554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un-			not		     </a:t>
            </a:r>
            <a:r>
              <a:rPr lang="en-US" sz="1600" b="1" i="1" dirty="0"/>
              <a:t>un</a:t>
            </a:r>
            <a:r>
              <a:rPr lang="en-US" sz="1600" i="1" dirty="0"/>
              <a:t>happy, </a:t>
            </a:r>
            <a:r>
              <a:rPr lang="en-US" sz="1600" b="1" i="1" dirty="0"/>
              <a:t>un</a:t>
            </a:r>
            <a:r>
              <a:rPr lang="en-US" sz="1600" i="1" dirty="0"/>
              <a:t>answered, </a:t>
            </a:r>
            <a:r>
              <a:rPr lang="en-US" sz="1600" b="1" i="1" dirty="0"/>
              <a:t>un</a:t>
            </a:r>
            <a:r>
              <a:rPr lang="en-US" sz="1600" i="1" dirty="0"/>
              <a:t>healthy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A7100-A69A-FB47-8189-41C3A92EDACD}"/>
              </a:ext>
            </a:extLst>
          </p:cNvPr>
          <p:cNvSpPr txBox="1"/>
          <p:nvPr/>
        </p:nvSpPr>
        <p:spPr>
          <a:xfrm>
            <a:off x="1725283" y="3209026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in-, im-,</a:t>
            </a:r>
          </a:p>
          <a:p>
            <a:r>
              <a:rPr lang="en-US" sz="1600" dirty="0"/>
              <a:t>il-, </a:t>
            </a:r>
            <a:r>
              <a:rPr lang="en-US" sz="1600" dirty="0" err="1"/>
              <a:t>ir</a:t>
            </a:r>
            <a:r>
              <a:rPr lang="en-US" sz="16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79BB4-296B-C749-910F-911BB1F95B1C}"/>
              </a:ext>
            </a:extLst>
          </p:cNvPr>
          <p:cNvSpPr txBox="1"/>
          <p:nvPr/>
        </p:nvSpPr>
        <p:spPr>
          <a:xfrm>
            <a:off x="3071004" y="3209026"/>
            <a:ext cx="52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00063-BE3A-1840-B165-6D11E6ABA8E8}"/>
              </a:ext>
            </a:extLst>
          </p:cNvPr>
          <p:cNvSpPr txBox="1"/>
          <p:nvPr/>
        </p:nvSpPr>
        <p:spPr>
          <a:xfrm>
            <a:off x="4408098" y="3286664"/>
            <a:ext cx="27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in</a:t>
            </a:r>
            <a:r>
              <a:rPr lang="en-US" sz="1600" i="1" dirty="0"/>
              <a:t>direct, </a:t>
            </a:r>
            <a:r>
              <a:rPr lang="en-US" sz="1600" b="1" i="1" dirty="0"/>
              <a:t>im</a:t>
            </a:r>
            <a:r>
              <a:rPr lang="en-US" sz="1600" i="1" dirty="0"/>
              <a:t>possible, </a:t>
            </a:r>
            <a:r>
              <a:rPr lang="en-US" sz="1600" b="1" i="1" dirty="0"/>
              <a:t>il</a:t>
            </a:r>
            <a:r>
              <a:rPr lang="en-US" sz="1600" i="1" dirty="0"/>
              <a:t>legal, </a:t>
            </a:r>
            <a:r>
              <a:rPr lang="en-US" sz="1600" b="1" i="1" dirty="0"/>
              <a:t>ir</a:t>
            </a:r>
            <a:r>
              <a:rPr lang="en-US" sz="1600" i="1" dirty="0"/>
              <a:t>regular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57D72-EBBD-7244-893F-FB9C1639F10B}"/>
              </a:ext>
            </a:extLst>
          </p:cNvPr>
          <p:cNvSpPr txBox="1"/>
          <p:nvPr/>
        </p:nvSpPr>
        <p:spPr>
          <a:xfrm>
            <a:off x="1725283" y="4140461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E826D-5FC7-4640-92A6-1F25E2213734}"/>
              </a:ext>
            </a:extLst>
          </p:cNvPr>
          <p:cNvSpPr txBox="1"/>
          <p:nvPr/>
        </p:nvSpPr>
        <p:spPr>
          <a:xfrm>
            <a:off x="2881222" y="3855357"/>
            <a:ext cx="90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not, apart, away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D500E-FAC1-A142-B465-EF4708BC2D21}"/>
              </a:ext>
            </a:extLst>
          </p:cNvPr>
          <p:cNvSpPr txBox="1"/>
          <p:nvPr/>
        </p:nvSpPr>
        <p:spPr>
          <a:xfrm>
            <a:off x="4408098" y="4067572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dis</a:t>
            </a:r>
            <a:r>
              <a:rPr lang="en-US" sz="1600" i="1" dirty="0"/>
              <a:t>ability, </a:t>
            </a:r>
            <a:r>
              <a:rPr lang="en-US" sz="1600" b="1" i="1" dirty="0"/>
              <a:t>dis</a:t>
            </a:r>
            <a:r>
              <a:rPr lang="en-US" sz="1600" i="1" dirty="0"/>
              <a:t>locate, </a:t>
            </a:r>
            <a:r>
              <a:rPr lang="en-US" sz="1600" b="1" i="1" dirty="0"/>
              <a:t>dis</a:t>
            </a:r>
            <a:r>
              <a:rPr lang="en-US" sz="1600" i="1" dirty="0"/>
              <a:t>card</a:t>
            </a:r>
          </a:p>
        </p:txBody>
      </p:sp>
    </p:spTree>
    <p:extLst>
      <p:ext uri="{BB962C8B-B14F-4D97-AF65-F5344CB8AC3E}">
        <p14:creationId xmlns:p14="http://schemas.microsoft.com/office/powerpoint/2010/main" val="2995745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55DC4-690C-C44A-90BE-D5AAB6E0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2" y="0"/>
            <a:ext cx="529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167B1-0B77-A343-808B-C6958707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38100"/>
            <a:ext cx="91313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29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8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0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91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5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1848702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Practice Lesson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6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4AF49-86CA-1340-A4EA-0C8F4BF6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A7100-A69A-FB47-8189-41C3A92EDACD}"/>
              </a:ext>
            </a:extLst>
          </p:cNvPr>
          <p:cNvSpPr txBox="1"/>
          <p:nvPr/>
        </p:nvSpPr>
        <p:spPr>
          <a:xfrm>
            <a:off x="1807232" y="4067572"/>
            <a:ext cx="90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in-, im-,</a:t>
            </a:r>
          </a:p>
          <a:p>
            <a:r>
              <a:rPr lang="en-US" sz="1600" dirty="0"/>
              <a:t>il-,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79BB4-296B-C749-910F-911BB1F95B1C}"/>
              </a:ext>
            </a:extLst>
          </p:cNvPr>
          <p:cNvSpPr txBox="1"/>
          <p:nvPr/>
        </p:nvSpPr>
        <p:spPr>
          <a:xfrm>
            <a:off x="3071004" y="3209026"/>
            <a:ext cx="90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in, into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00063-BE3A-1840-B165-6D11E6ABA8E8}"/>
              </a:ext>
            </a:extLst>
          </p:cNvPr>
          <p:cNvSpPr txBox="1"/>
          <p:nvPr/>
        </p:nvSpPr>
        <p:spPr>
          <a:xfrm>
            <a:off x="4382218" y="3193637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em</a:t>
            </a:r>
            <a:r>
              <a:rPr lang="en-US" sz="1600" i="1" dirty="0"/>
              <a:t>brace, </a:t>
            </a:r>
            <a:r>
              <a:rPr lang="en-US" sz="1600" b="1" i="1" dirty="0"/>
              <a:t>em</a:t>
            </a:r>
            <a:r>
              <a:rPr lang="en-US" sz="1600" i="1" dirty="0"/>
              <a:t>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57D72-EBBD-7244-893F-FB9C1639F10B}"/>
              </a:ext>
            </a:extLst>
          </p:cNvPr>
          <p:cNvSpPr txBox="1"/>
          <p:nvPr/>
        </p:nvSpPr>
        <p:spPr>
          <a:xfrm>
            <a:off x="1759789" y="3259723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em</a:t>
            </a:r>
            <a:r>
              <a:rPr lang="en-US" sz="1600" dirty="0"/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E826D-5FC7-4640-92A6-1F25E2213734}"/>
              </a:ext>
            </a:extLst>
          </p:cNvPr>
          <p:cNvSpPr txBox="1"/>
          <p:nvPr/>
        </p:nvSpPr>
        <p:spPr>
          <a:xfrm>
            <a:off x="3001992" y="4067572"/>
            <a:ext cx="90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into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D500E-FAC1-A142-B465-EF4708BC2D21}"/>
              </a:ext>
            </a:extLst>
          </p:cNvPr>
          <p:cNvSpPr txBox="1"/>
          <p:nvPr/>
        </p:nvSpPr>
        <p:spPr>
          <a:xfrm>
            <a:off x="4408098" y="4067572"/>
            <a:ext cx="27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in</a:t>
            </a:r>
            <a:r>
              <a:rPr lang="en-US" sz="1600" i="1" dirty="0"/>
              <a:t>ject, </a:t>
            </a:r>
            <a:r>
              <a:rPr lang="en-US" sz="1600" b="1" i="1" dirty="0"/>
              <a:t>im</a:t>
            </a:r>
            <a:r>
              <a:rPr lang="en-US" sz="1600" i="1" dirty="0"/>
              <a:t>plant, </a:t>
            </a:r>
            <a:r>
              <a:rPr lang="en-US" sz="1600" b="1" i="1" dirty="0"/>
              <a:t>in</a:t>
            </a:r>
            <a:r>
              <a:rPr lang="en-US" sz="1600" i="1" dirty="0"/>
              <a:t>volve, </a:t>
            </a:r>
            <a:r>
              <a:rPr lang="en-US" sz="1600" b="1" i="1" dirty="0"/>
              <a:t>il</a:t>
            </a:r>
            <a:r>
              <a:rPr lang="en-US" sz="1600" i="1" dirty="0"/>
              <a:t>luminate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94A81-C225-DE4B-9E28-F58131A07BE1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en</a:t>
            </a:r>
            <a:r>
              <a:rPr lang="en-US" sz="1600" dirty="0"/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2C9D2-FDAC-2C42-A04C-0AE52C53D1DE}"/>
              </a:ext>
            </a:extLst>
          </p:cNvPr>
          <p:cNvSpPr txBox="1"/>
          <p:nvPr/>
        </p:nvSpPr>
        <p:spPr>
          <a:xfrm>
            <a:off x="2881222" y="2376577"/>
            <a:ext cx="114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in, into, make, do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20197-B43B-1948-9C7A-4E81D413E4E2}"/>
              </a:ext>
            </a:extLst>
          </p:cNvPr>
          <p:cNvSpPr txBox="1"/>
          <p:nvPr/>
        </p:nvSpPr>
        <p:spPr>
          <a:xfrm>
            <a:off x="4408098" y="2433820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en</a:t>
            </a:r>
            <a:r>
              <a:rPr lang="en-US" sz="1600" i="1" dirty="0"/>
              <a:t>slave, </a:t>
            </a:r>
            <a:r>
              <a:rPr lang="en-US" sz="1600" b="1" i="1" dirty="0"/>
              <a:t>en</a:t>
            </a:r>
            <a:r>
              <a:rPr lang="en-US" sz="1600" i="1" dirty="0"/>
              <a:t>tangle</a:t>
            </a:r>
          </a:p>
        </p:txBody>
      </p:sp>
    </p:spTree>
    <p:extLst>
      <p:ext uri="{BB962C8B-B14F-4D97-AF65-F5344CB8AC3E}">
        <p14:creationId xmlns:p14="http://schemas.microsoft.com/office/powerpoint/2010/main" val="16287156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33622-9B15-F84E-9DC3-CD6B8AA5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15" y="0"/>
            <a:ext cx="524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8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8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31FFC-A426-094F-9B40-BEE796CF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92100"/>
            <a:ext cx="90805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00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7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7114935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Practice Lesson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87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4AF49-86CA-1340-A4EA-0C8F4BF6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A7100-A69A-FB47-8189-41C3A92EDACD}"/>
              </a:ext>
            </a:extLst>
          </p:cNvPr>
          <p:cNvSpPr txBox="1"/>
          <p:nvPr/>
        </p:nvSpPr>
        <p:spPr>
          <a:xfrm>
            <a:off x="1807232" y="4067572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79BB4-296B-C749-910F-911BB1F95B1C}"/>
              </a:ext>
            </a:extLst>
          </p:cNvPr>
          <p:cNvSpPr txBox="1"/>
          <p:nvPr/>
        </p:nvSpPr>
        <p:spPr>
          <a:xfrm>
            <a:off x="2846717" y="3209026"/>
            <a:ext cx="133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back, again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00063-BE3A-1840-B165-6D11E6ABA8E8}"/>
              </a:ext>
            </a:extLst>
          </p:cNvPr>
          <p:cNvSpPr txBox="1"/>
          <p:nvPr/>
        </p:nvSpPr>
        <p:spPr>
          <a:xfrm>
            <a:off x="4364966" y="3259723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re</a:t>
            </a:r>
            <a:r>
              <a:rPr lang="en-US" sz="1600" i="1" dirty="0"/>
              <a:t>wind, </a:t>
            </a:r>
            <a:r>
              <a:rPr lang="en-US" sz="1600" b="1" i="1" dirty="0"/>
              <a:t>re</a:t>
            </a:r>
            <a:r>
              <a:rPr lang="en-US" sz="1600" i="1" dirty="0"/>
              <a:t>port, </a:t>
            </a:r>
            <a:r>
              <a:rPr lang="en-US" sz="1600" b="1" i="1" dirty="0"/>
              <a:t>re</a:t>
            </a:r>
            <a:r>
              <a:rPr lang="en-US" sz="1600" i="1" dirty="0"/>
              <a:t>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57D72-EBBD-7244-893F-FB9C1639F10B}"/>
              </a:ext>
            </a:extLst>
          </p:cNvPr>
          <p:cNvSpPr txBox="1"/>
          <p:nvPr/>
        </p:nvSpPr>
        <p:spPr>
          <a:xfrm>
            <a:off x="1759789" y="3259723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E826D-5FC7-4640-92A6-1F25E2213734}"/>
              </a:ext>
            </a:extLst>
          </p:cNvPr>
          <p:cNvSpPr txBox="1"/>
          <p:nvPr/>
        </p:nvSpPr>
        <p:spPr>
          <a:xfrm>
            <a:off x="2786330" y="4009376"/>
            <a:ext cx="133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across, over, beyond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D500E-FAC1-A142-B465-EF4708BC2D21}"/>
              </a:ext>
            </a:extLst>
          </p:cNvPr>
          <p:cNvSpPr txBox="1"/>
          <p:nvPr/>
        </p:nvSpPr>
        <p:spPr>
          <a:xfrm>
            <a:off x="4408098" y="4004846"/>
            <a:ext cx="27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trans</a:t>
            </a:r>
            <a:r>
              <a:rPr lang="en-US" sz="1600" i="1" dirty="0"/>
              <a:t>port, </a:t>
            </a:r>
            <a:r>
              <a:rPr lang="en-US" sz="1600" b="1" i="1" dirty="0"/>
              <a:t>trans</a:t>
            </a:r>
            <a:r>
              <a:rPr lang="en-US" sz="1600" i="1" dirty="0"/>
              <a:t>formation, </a:t>
            </a:r>
            <a:r>
              <a:rPr lang="en-US" sz="1600" b="1" i="1" dirty="0"/>
              <a:t>trans</a:t>
            </a:r>
            <a:r>
              <a:rPr lang="en-US" sz="1600" i="1" dirty="0"/>
              <a:t>mit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94A81-C225-DE4B-9E28-F58131A07BE1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mis-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2C9D2-FDAC-2C42-A04C-0AE52C53D1DE}"/>
              </a:ext>
            </a:extLst>
          </p:cNvPr>
          <p:cNvSpPr txBox="1"/>
          <p:nvPr/>
        </p:nvSpPr>
        <p:spPr>
          <a:xfrm>
            <a:off x="2786330" y="2530466"/>
            <a:ext cx="133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bad, wrong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20197-B43B-1948-9C7A-4E81D413E4E2}"/>
              </a:ext>
            </a:extLst>
          </p:cNvPr>
          <p:cNvSpPr txBox="1"/>
          <p:nvPr/>
        </p:nvSpPr>
        <p:spPr>
          <a:xfrm>
            <a:off x="4408098" y="2530466"/>
            <a:ext cx="27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mis</a:t>
            </a:r>
            <a:r>
              <a:rPr lang="en-US" sz="1600" i="1" dirty="0"/>
              <a:t>behave, </a:t>
            </a:r>
            <a:r>
              <a:rPr lang="en-US" sz="1600" b="1" i="1" dirty="0"/>
              <a:t>mis</a:t>
            </a:r>
            <a:r>
              <a:rPr lang="en-US" sz="1600" i="1" dirty="0"/>
              <a:t>fortune, </a:t>
            </a:r>
            <a:r>
              <a:rPr lang="en-US" sz="1600" b="1" i="1" dirty="0"/>
              <a:t>mis</a:t>
            </a:r>
            <a:r>
              <a:rPr lang="en-US" sz="1600" i="1" dirty="0"/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4184551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7E453-BFA4-A741-9994-D7F25080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82" y="0"/>
            <a:ext cx="5304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367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8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59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849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Quiz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2B3A9-1987-264B-B548-2B982B29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29" y="143839"/>
            <a:ext cx="5475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23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2394445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Practice Lesson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76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4AF49-86CA-1340-A4EA-0C8F4BF6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0"/>
            <a:ext cx="674594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D79BB4-296B-C749-910F-911BB1F95B1C}"/>
              </a:ext>
            </a:extLst>
          </p:cNvPr>
          <p:cNvSpPr txBox="1"/>
          <p:nvPr/>
        </p:nvSpPr>
        <p:spPr>
          <a:xfrm>
            <a:off x="2846717" y="3209026"/>
            <a:ext cx="133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not, opposite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00063-BE3A-1840-B165-6D11E6ABA8E8}"/>
              </a:ext>
            </a:extLst>
          </p:cNvPr>
          <p:cNvSpPr txBox="1"/>
          <p:nvPr/>
        </p:nvSpPr>
        <p:spPr>
          <a:xfrm>
            <a:off x="4364966" y="3259723"/>
            <a:ext cx="27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non</a:t>
            </a:r>
            <a:r>
              <a:rPr lang="en-US" sz="1600" i="1" dirty="0"/>
              <a:t>partisan, </a:t>
            </a:r>
            <a:r>
              <a:rPr lang="en-US" sz="1600" b="1" i="1" dirty="0"/>
              <a:t>non</a:t>
            </a:r>
            <a:r>
              <a:rPr lang="en-US" sz="1600" i="1" dirty="0"/>
              <a:t>sense, </a:t>
            </a:r>
            <a:r>
              <a:rPr lang="en-US" sz="1600" b="1" i="1" dirty="0"/>
              <a:t>non</a:t>
            </a:r>
            <a:r>
              <a:rPr lang="en-US" sz="1600" i="1" dirty="0"/>
              <a:t>toxic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57D72-EBBD-7244-893F-FB9C1639F10B}"/>
              </a:ext>
            </a:extLst>
          </p:cNvPr>
          <p:cNvSpPr txBox="1"/>
          <p:nvPr/>
        </p:nvSpPr>
        <p:spPr>
          <a:xfrm>
            <a:off x="1759789" y="3259723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94A81-C225-DE4B-9E28-F58131A07BE1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2C9D2-FDAC-2C42-A04C-0AE52C53D1DE}"/>
              </a:ext>
            </a:extLst>
          </p:cNvPr>
          <p:cNvSpPr txBox="1"/>
          <p:nvPr/>
        </p:nvSpPr>
        <p:spPr>
          <a:xfrm>
            <a:off x="2691441" y="2440604"/>
            <a:ext cx="169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down, opposite, away, from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20197-B43B-1948-9C7A-4E81D413E4E2}"/>
              </a:ext>
            </a:extLst>
          </p:cNvPr>
          <p:cNvSpPr txBox="1"/>
          <p:nvPr/>
        </p:nvSpPr>
        <p:spPr>
          <a:xfrm>
            <a:off x="4408098" y="2530466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de</a:t>
            </a:r>
            <a:r>
              <a:rPr lang="en-US" sz="1600" i="1" dirty="0"/>
              <a:t>scend, </a:t>
            </a:r>
            <a:r>
              <a:rPr lang="en-US" sz="1600" b="1" i="1" dirty="0"/>
              <a:t>de</a:t>
            </a:r>
            <a:r>
              <a:rPr lang="en-US" sz="1600" i="1" dirty="0"/>
              <a:t>funct, </a:t>
            </a:r>
            <a:r>
              <a:rPr lang="en-US" sz="1600" b="1" i="1" dirty="0"/>
              <a:t>de</a:t>
            </a:r>
            <a:r>
              <a:rPr lang="en-US" sz="1600" i="1" dirty="0"/>
              <a:t>compose</a:t>
            </a:r>
          </a:p>
        </p:txBody>
      </p:sp>
    </p:spTree>
    <p:extLst>
      <p:ext uri="{BB962C8B-B14F-4D97-AF65-F5344CB8AC3E}">
        <p14:creationId xmlns:p14="http://schemas.microsoft.com/office/powerpoint/2010/main" val="4835571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CDB72-3C9D-4F41-B96F-E25D86E7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755" y="0"/>
            <a:ext cx="530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91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786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25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902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Quiz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07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10093891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Practice Lesson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4211B-4CF0-1E4F-A3BD-1D465E50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461"/>
            <a:ext cx="9144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125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4AF49-86CA-1340-A4EA-0C8F4BF6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15389"/>
            <a:ext cx="674594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D79BB4-296B-C749-910F-911BB1F95B1C}"/>
              </a:ext>
            </a:extLst>
          </p:cNvPr>
          <p:cNvSpPr txBox="1"/>
          <p:nvPr/>
        </p:nvSpPr>
        <p:spPr>
          <a:xfrm>
            <a:off x="2846717" y="3259723"/>
            <a:ext cx="133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00063-BE3A-1840-B165-6D11E6ABA8E8}"/>
              </a:ext>
            </a:extLst>
          </p:cNvPr>
          <p:cNvSpPr txBox="1"/>
          <p:nvPr/>
        </p:nvSpPr>
        <p:spPr>
          <a:xfrm>
            <a:off x="4364966" y="3259723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sub</a:t>
            </a:r>
            <a:r>
              <a:rPr lang="en-US" sz="1600" i="1" dirty="0"/>
              <a:t>marine, </a:t>
            </a:r>
            <a:r>
              <a:rPr lang="en-US" sz="1600" b="1" i="1" dirty="0"/>
              <a:t>sub</a:t>
            </a:r>
            <a:r>
              <a:rPr lang="en-US" sz="1600" i="1" dirty="0"/>
              <a:t>mit, </a:t>
            </a:r>
            <a:r>
              <a:rPr lang="en-US" sz="1600" b="1" i="1" dirty="0"/>
              <a:t>sub</a:t>
            </a:r>
            <a:r>
              <a:rPr lang="en-US" sz="1600" i="1" dirty="0"/>
              <a:t>stitute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57D72-EBBD-7244-893F-FB9C1639F10B}"/>
              </a:ext>
            </a:extLst>
          </p:cNvPr>
          <p:cNvSpPr txBox="1"/>
          <p:nvPr/>
        </p:nvSpPr>
        <p:spPr>
          <a:xfrm>
            <a:off x="1759789" y="3259723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sub-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94A81-C225-DE4B-9E28-F58131A07BE1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2C9D2-FDAC-2C42-A04C-0AE52C53D1DE}"/>
              </a:ext>
            </a:extLst>
          </p:cNvPr>
          <p:cNvSpPr txBox="1"/>
          <p:nvPr/>
        </p:nvSpPr>
        <p:spPr>
          <a:xfrm>
            <a:off x="2691441" y="251507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beyond, more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20197-B43B-1948-9C7A-4E81D413E4E2}"/>
              </a:ext>
            </a:extLst>
          </p:cNvPr>
          <p:cNvSpPr txBox="1"/>
          <p:nvPr/>
        </p:nvSpPr>
        <p:spPr>
          <a:xfrm>
            <a:off x="4408098" y="2530466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over</a:t>
            </a:r>
            <a:r>
              <a:rPr lang="en-US" sz="1600" i="1" dirty="0"/>
              <a:t>exert, </a:t>
            </a:r>
            <a:r>
              <a:rPr lang="en-US" sz="1600" b="1" i="1" dirty="0"/>
              <a:t>over</a:t>
            </a:r>
            <a:r>
              <a:rPr lang="en-US" sz="1600" i="1" dirty="0"/>
              <a:t>age, </a:t>
            </a:r>
            <a:r>
              <a:rPr lang="en-US" sz="1600" b="1" i="1" dirty="0"/>
              <a:t>over</a:t>
            </a:r>
            <a:r>
              <a:rPr lang="en-US" sz="1600" i="1" dirty="0"/>
              <a:t>slept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B3804-10D6-6E4C-B86B-30D4536EA3DE}"/>
              </a:ext>
            </a:extLst>
          </p:cNvPr>
          <p:cNvSpPr txBox="1"/>
          <p:nvPr/>
        </p:nvSpPr>
        <p:spPr>
          <a:xfrm>
            <a:off x="1759789" y="4160327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super-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EFE89-55F3-464B-B4B8-50E260EFCCB7}"/>
              </a:ext>
            </a:extLst>
          </p:cNvPr>
          <p:cNvSpPr txBox="1"/>
          <p:nvPr/>
        </p:nvSpPr>
        <p:spPr>
          <a:xfrm>
            <a:off x="2868282" y="4129549"/>
            <a:ext cx="133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above,  over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79856-CAD4-2A4A-A177-4E6A5C1A9316}"/>
              </a:ext>
            </a:extLst>
          </p:cNvPr>
          <p:cNvSpPr txBox="1"/>
          <p:nvPr/>
        </p:nvSpPr>
        <p:spPr>
          <a:xfrm>
            <a:off x="4408098" y="4114160"/>
            <a:ext cx="27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super</a:t>
            </a:r>
            <a:r>
              <a:rPr lang="en-US" sz="1600" i="1" dirty="0"/>
              <a:t>script, </a:t>
            </a:r>
            <a:r>
              <a:rPr lang="en-US" sz="1600" b="1" i="1" dirty="0" err="1"/>
              <a:t>super</a:t>
            </a:r>
            <a:r>
              <a:rPr lang="en-US" sz="1600" i="1" dirty="0" err="1"/>
              <a:t>cede</a:t>
            </a:r>
            <a:r>
              <a:rPr lang="en-US" sz="1600" i="1" dirty="0"/>
              <a:t>, </a:t>
            </a:r>
            <a:r>
              <a:rPr lang="en-US" sz="1600" b="1" i="1" dirty="0"/>
              <a:t>super</a:t>
            </a:r>
            <a:r>
              <a:rPr lang="en-US" sz="1600" i="1" dirty="0"/>
              <a:t>impose</a:t>
            </a:r>
          </a:p>
        </p:txBody>
      </p:sp>
    </p:spTree>
    <p:extLst>
      <p:ext uri="{BB962C8B-B14F-4D97-AF65-F5344CB8AC3E}">
        <p14:creationId xmlns:p14="http://schemas.microsoft.com/office/powerpoint/2010/main" val="15615738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EA2D9-B276-3744-8A34-AAB5AA9B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31" y="0"/>
            <a:ext cx="530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769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9710E-5221-1449-A81E-54A8233D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86" y="0"/>
            <a:ext cx="55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34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2CCAF-9854-984E-AAE1-98499FD8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64" y="0"/>
            <a:ext cx="5849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37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9">
            <a:extLst>
              <a:ext uri="{FF2B5EF4-FFF2-40B4-BE49-F238E27FC236}">
                <a16:creationId xmlns:a16="http://schemas.microsoft.com/office/drawing/2014/main" id="{FE76F6B3-0871-E74E-A990-1753B4E8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049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" pitchFamily="2" charset="0"/>
              </a:rPr>
              <a:t>M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36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A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42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P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  <a:p>
            <a:endParaRPr lang="en-US" altLang="en-US" sz="2800">
              <a:latin typeface="Times" pitchFamily="2" charset="0"/>
            </a:endParaRPr>
          </a:p>
          <a:p>
            <a:r>
              <a:rPr lang="en-US" altLang="en-US" b="1">
                <a:latin typeface="Times" pitchFamily="2" charset="0"/>
              </a:rPr>
              <a:t>S</a:t>
            </a:r>
            <a:r>
              <a:rPr lang="en-US" altLang="en-US">
                <a:latin typeface="Times" pitchFamily="2" charset="0"/>
              </a:rPr>
              <a:t> </a:t>
            </a:r>
            <a:r>
              <a:rPr lang="en-US" altLang="en-US" sz="2200">
                <a:latin typeface="Times" pitchFamily="2" charset="0"/>
              </a:rPr>
              <a:t>Step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F4097EA-1B49-8841-BD8A-44A937B6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56265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Helvetica" pitchFamily="2" charset="0"/>
              </a:rPr>
              <a:t>WORD MAP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611CD7B-F65F-F74A-81A5-4552ED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1989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4E5800E-D866-A142-B271-5A9B9BD0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F86CE4CB-472A-3846-B3B4-1FEFD5D1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3AAD45-E059-7E4E-9905-A752FD03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429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E5FBAF9-0B8C-1045-8A91-5AB37679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9E05C390-A67A-0540-91CD-AE893A4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8B355149-741A-3F43-94D0-A4ACD96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5029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E806384F-EB7D-F84D-BFE0-41F82C50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40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C47097A4-A67E-884D-A53D-11A90519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428689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6A436AEA-3C66-9048-A5F0-B3D527B9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Prefix</a:t>
            </a:r>
            <a:endParaRPr lang="en-US" altLang="en-US" sz="20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53C8405-057D-8F46-9F45-CF3F671A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Root</a:t>
            </a:r>
            <a:endParaRPr lang="en-US" altLang="en-US" sz="2000"/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6665CDEF-F8AC-624D-BC06-B869C4C9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56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Suffix</a:t>
            </a:r>
            <a:endParaRPr lang="en-US" altLang="en-US" sz="2000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EAF2CF-3F1A-A74E-84FB-403C27BB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DC286CB6-E499-F648-BEF5-6999824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E96195-EF19-6746-92A8-6F377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629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Meaning</a:t>
            </a:r>
            <a:endParaRPr lang="en-US" altLang="en-US" sz="2000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48F1DF4B-0CDF-7347-9CCC-06987A5B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9129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Word</a:t>
            </a:r>
            <a:endParaRPr lang="en-US" altLang="en-US" sz="2000"/>
          </a:p>
        </p:txBody>
      </p:sp>
      <p:sp>
        <p:nvSpPr>
          <p:cNvPr id="91155" name="Rectangle 20">
            <a:extLst>
              <a:ext uri="{FF2B5EF4-FFF2-40B4-BE49-F238E27FC236}">
                <a16:creationId xmlns:a16="http://schemas.microsoft.com/office/drawing/2014/main" id="{844AF22E-05A2-D94C-AC88-CCA5D2E9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7152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91156" name="Line 21">
            <a:extLst>
              <a:ext uri="{FF2B5EF4-FFF2-40B4-BE49-F238E27FC236}">
                <a16:creationId xmlns:a16="http://schemas.microsoft.com/office/drawing/2014/main" id="{BBF18B36-5D6C-4043-8F67-2C5809AC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15329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2">
            <a:extLst>
              <a:ext uri="{FF2B5EF4-FFF2-40B4-BE49-F238E27FC236}">
                <a16:creationId xmlns:a16="http://schemas.microsoft.com/office/drawing/2014/main" id="{9B6B12D3-0608-BD46-98C0-8CA93FDD9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5329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3">
            <a:extLst>
              <a:ext uri="{FF2B5EF4-FFF2-40B4-BE49-F238E27FC236}">
                <a16:creationId xmlns:a16="http://schemas.microsoft.com/office/drawing/2014/main" id="{17E1C291-FC1A-504C-8D5A-AE335977E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15329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4">
            <a:extLst>
              <a:ext uri="{FF2B5EF4-FFF2-40B4-BE49-F238E27FC236}">
                <a16:creationId xmlns:a16="http://schemas.microsoft.com/office/drawing/2014/main" id="{05A279E8-5F29-7749-8621-98A4A432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5">
            <a:extLst>
              <a:ext uri="{FF2B5EF4-FFF2-40B4-BE49-F238E27FC236}">
                <a16:creationId xmlns:a16="http://schemas.microsoft.com/office/drawing/2014/main" id="{01510209-AA85-B749-B0F4-0C952BDF7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6">
            <a:extLst>
              <a:ext uri="{FF2B5EF4-FFF2-40B4-BE49-F238E27FC236}">
                <a16:creationId xmlns:a16="http://schemas.microsoft.com/office/drawing/2014/main" id="{DB44AA6E-702E-7646-8BF6-4A41CB2D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962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7">
            <a:extLst>
              <a:ext uri="{FF2B5EF4-FFF2-40B4-BE49-F238E27FC236}">
                <a16:creationId xmlns:a16="http://schemas.microsoft.com/office/drawing/2014/main" id="{39C1EE1F-B4D1-AE42-BACE-E041FBC5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8">
            <a:extLst>
              <a:ext uri="{FF2B5EF4-FFF2-40B4-BE49-F238E27FC236}">
                <a16:creationId xmlns:a16="http://schemas.microsoft.com/office/drawing/2014/main" id="{385DE0F5-3857-3148-A6D9-D0875FEB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9">
            <a:extLst>
              <a:ext uri="{FF2B5EF4-FFF2-40B4-BE49-F238E27FC236}">
                <a16:creationId xmlns:a16="http://schemas.microsoft.com/office/drawing/2014/main" id="{E66CF8B2-4E4A-984E-83D0-40901C346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86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Rectangle 31">
            <a:extLst>
              <a:ext uri="{FF2B5EF4-FFF2-40B4-BE49-F238E27FC236}">
                <a16:creationId xmlns:a16="http://schemas.microsoft.com/office/drawing/2014/main" id="{0428B0A7-B780-574F-AEA4-56DE9802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89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6" name="Text Box 32">
            <a:extLst>
              <a:ext uri="{FF2B5EF4-FFF2-40B4-BE49-F238E27FC236}">
                <a16:creationId xmlns:a16="http://schemas.microsoft.com/office/drawing/2014/main" id="{13FA75AB-E599-6B44-9244-5923257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7589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Definition</a:t>
            </a:r>
            <a:endParaRPr lang="en-US" altLang="en-US" sz="1800"/>
          </a:p>
        </p:txBody>
      </p:sp>
      <p:sp>
        <p:nvSpPr>
          <p:cNvPr id="91167" name="Line 33">
            <a:extLst>
              <a:ext uri="{FF2B5EF4-FFF2-40B4-BE49-F238E27FC236}">
                <a16:creationId xmlns:a16="http://schemas.microsoft.com/office/drawing/2014/main" id="{4A56FBFC-E38A-F34B-B8D0-3FE9FAFD7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4">
            <a:extLst>
              <a:ext uri="{FF2B5EF4-FFF2-40B4-BE49-F238E27FC236}">
                <a16:creationId xmlns:a16="http://schemas.microsoft.com/office/drawing/2014/main" id="{88AE16FF-F4D8-8E4B-B7DF-21F76112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5">
            <a:extLst>
              <a:ext uri="{FF2B5EF4-FFF2-40B4-BE49-F238E27FC236}">
                <a16:creationId xmlns:a16="http://schemas.microsoft.com/office/drawing/2014/main" id="{13DE2412-E394-414C-80FE-D1A1FFAE4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17589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75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D83D-8613-AD4D-84CE-A989B519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Quiz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63CB-9C51-C645-BD72-62D97553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79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FD33F9-92BD-DC40-9F8C-818EA2F37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020584" y="541078"/>
            <a:ext cx="5890517" cy="71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17283C-A40E-7E4A-924D-B0DCB73DB022}"/>
              </a:ext>
            </a:extLst>
          </p:cNvPr>
          <p:cNvSpPr txBox="1"/>
          <p:nvPr/>
        </p:nvSpPr>
        <p:spPr>
          <a:xfrm>
            <a:off x="636029" y="4940415"/>
            <a:ext cx="14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your Lesson and Quiz score(s)</a:t>
            </a:r>
          </a:p>
        </p:txBody>
      </p:sp>
    </p:spTree>
    <p:extLst>
      <p:ext uri="{BB962C8B-B14F-4D97-AF65-F5344CB8AC3E}">
        <p14:creationId xmlns:p14="http://schemas.microsoft.com/office/powerpoint/2010/main" val="7336816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E530-134A-2E40-BFEA-C881FB9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Practice Lesson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4A45-C1E1-2045-8832-9D2A339D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48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330EA-499F-9346-A3B4-DA06ED7C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29" y="15389"/>
            <a:ext cx="67459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92896-2DAC-1943-AE02-32B10AF1FC0F}"/>
              </a:ext>
            </a:extLst>
          </p:cNvPr>
          <p:cNvSpPr txBox="1"/>
          <p:nvPr/>
        </p:nvSpPr>
        <p:spPr>
          <a:xfrm>
            <a:off x="2846717" y="3259723"/>
            <a:ext cx="14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before, front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374E-CFB5-8346-9605-6839B3E5B758}"/>
              </a:ext>
            </a:extLst>
          </p:cNvPr>
          <p:cNvSpPr txBox="1"/>
          <p:nvPr/>
        </p:nvSpPr>
        <p:spPr>
          <a:xfrm>
            <a:off x="4364966" y="3259723"/>
            <a:ext cx="287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fore</a:t>
            </a:r>
            <a:r>
              <a:rPr lang="en-US" sz="1600" i="1" dirty="0"/>
              <a:t>father, </a:t>
            </a:r>
            <a:r>
              <a:rPr lang="en-US" sz="1600" b="1" i="1" dirty="0"/>
              <a:t>fore</a:t>
            </a:r>
            <a:r>
              <a:rPr lang="en-US" sz="1600" i="1" dirty="0"/>
              <a:t>cast, </a:t>
            </a:r>
            <a:r>
              <a:rPr lang="en-US" sz="1600" b="1" i="1" dirty="0"/>
              <a:t>fore</a:t>
            </a:r>
            <a:r>
              <a:rPr lang="en-US" sz="1600" i="1" dirty="0"/>
              <a:t>shadow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B881-0907-0F4F-92CD-D7E2F83F0971}"/>
              </a:ext>
            </a:extLst>
          </p:cNvPr>
          <p:cNvSpPr txBox="1"/>
          <p:nvPr/>
        </p:nvSpPr>
        <p:spPr>
          <a:xfrm>
            <a:off x="1759789" y="3259723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fore-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5C7C1-9810-5B4E-809F-6139E906EDC9}"/>
              </a:ext>
            </a:extLst>
          </p:cNvPr>
          <p:cNvSpPr txBox="1"/>
          <p:nvPr/>
        </p:nvSpPr>
        <p:spPr>
          <a:xfrm>
            <a:off x="1759789" y="2530466"/>
            <a:ext cx="90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inter-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AC918-1ECE-9C47-B863-8F1863297EC2}"/>
              </a:ext>
            </a:extLst>
          </p:cNvPr>
          <p:cNvSpPr txBox="1"/>
          <p:nvPr/>
        </p:nvSpPr>
        <p:spPr>
          <a:xfrm>
            <a:off x="2691441" y="2515077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between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67ADB-E2C2-8E44-A8C0-63B32AF23A70}"/>
              </a:ext>
            </a:extLst>
          </p:cNvPr>
          <p:cNvSpPr txBox="1"/>
          <p:nvPr/>
        </p:nvSpPr>
        <p:spPr>
          <a:xfrm>
            <a:off x="4408098" y="2530466"/>
            <a:ext cx="282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inter</a:t>
            </a:r>
            <a:r>
              <a:rPr lang="en-US" sz="1600" i="1" dirty="0"/>
              <a:t>state, </a:t>
            </a:r>
            <a:r>
              <a:rPr lang="en-US" sz="1600" b="1" i="1" dirty="0"/>
              <a:t>inter</a:t>
            </a:r>
            <a:r>
              <a:rPr lang="en-US" sz="1600" i="1" dirty="0"/>
              <a:t>lude, </a:t>
            </a:r>
            <a:r>
              <a:rPr lang="en-US" sz="1600" b="1" i="1" dirty="0"/>
              <a:t>inter</a:t>
            </a:r>
            <a:r>
              <a:rPr lang="en-US" sz="1600" i="1" dirty="0"/>
              <a:t>vene</a:t>
            </a:r>
          </a:p>
        </p:txBody>
      </p:sp>
    </p:spTree>
    <p:extLst>
      <p:ext uri="{BB962C8B-B14F-4D97-AF65-F5344CB8AC3E}">
        <p14:creationId xmlns:p14="http://schemas.microsoft.com/office/powerpoint/2010/main" val="42042125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7AE52-3D9A-A744-856A-26FB764A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10" y="0"/>
            <a:ext cx="529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5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2891</Words>
  <Application>Microsoft Macintosh PowerPoint</Application>
  <PresentationFormat>On-screen Show (4:3)</PresentationFormat>
  <Paragraphs>998</Paragraphs>
  <Slides>204</Slides>
  <Notes>180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10" baseType="lpstr">
      <vt:lpstr>Arial</vt:lpstr>
      <vt:lpstr>Calibri</vt:lpstr>
      <vt:lpstr>Calibri Light</vt:lpstr>
      <vt:lpstr>Helvetica</vt:lpstr>
      <vt:lpstr>Times</vt:lpstr>
      <vt:lpstr>Office Theme</vt:lpstr>
      <vt:lpstr>Word Mapping Strategy</vt:lpstr>
      <vt:lpstr>Pretest</vt:lpstr>
      <vt:lpstr>PowerPoint Presentation</vt:lpstr>
      <vt:lpstr>Lesson 1: Intro and Prefixes 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Tricksters?</vt:lpstr>
      <vt:lpstr>PowerPoint Presentation</vt:lpstr>
      <vt:lpstr>PowerPoint Presentation</vt:lpstr>
      <vt:lpstr>PowerPoint Presentation</vt:lpstr>
      <vt:lpstr>Pronouncing Prefixes</vt:lpstr>
      <vt:lpstr>Review of previous information</vt:lpstr>
      <vt:lpstr>Lesson 2: Suffixes 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Pronouncing Suffixes</vt:lpstr>
      <vt:lpstr>Review of previous information</vt:lpstr>
      <vt:lpstr>Lesson 3: Word Roots 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previous information</vt:lpstr>
      <vt:lpstr>Lesson 4: The Word Mapping Strategy Essential Questions</vt:lpstr>
      <vt:lpstr>PowerPoint Presentation</vt:lpstr>
      <vt:lpstr>PowerPoint Presentation</vt:lpstr>
      <vt:lpstr>PowerPoint Presentation</vt:lpstr>
      <vt:lpstr>PowerPoint Presentation</vt:lpstr>
      <vt:lpstr>Word Maps Activity</vt:lpstr>
      <vt:lpstr>WORD MAP</vt:lpstr>
      <vt:lpstr>PowerPoint Presentation</vt:lpstr>
      <vt:lpstr>Memory Table Activity</vt:lpstr>
      <vt:lpstr>PowerPoint Presentation</vt:lpstr>
      <vt:lpstr>Practicing the Strategy</vt:lpstr>
      <vt:lpstr>Prefix Practice Lesson 1</vt:lpstr>
      <vt:lpstr>PowerPoint Presentation</vt:lpstr>
      <vt:lpstr>PowerPoint Presentation</vt:lpstr>
      <vt:lpstr>PowerPoint Presentation</vt:lpstr>
      <vt:lpstr>PowerPoint Presentation</vt:lpstr>
      <vt:lpstr>WORD MAP</vt:lpstr>
      <vt:lpstr>Prefix Quiz 1</vt:lpstr>
      <vt:lpstr>PowerPoint Presentation</vt:lpstr>
      <vt:lpstr>Prefix Practice Lesson 2</vt:lpstr>
      <vt:lpstr>PowerPoint Presentation</vt:lpstr>
      <vt:lpstr>PowerPoint Presentation</vt:lpstr>
      <vt:lpstr>PowerPoint Presentation</vt:lpstr>
      <vt:lpstr>PowerPoint Presentation</vt:lpstr>
      <vt:lpstr>WORD MAP</vt:lpstr>
      <vt:lpstr>Prefix Quiz 2</vt:lpstr>
      <vt:lpstr>PowerPoint Presentation</vt:lpstr>
      <vt:lpstr>Prefix Practice Lesson 3</vt:lpstr>
      <vt:lpstr>PowerPoint Presentation</vt:lpstr>
      <vt:lpstr>PowerPoint Presentation</vt:lpstr>
      <vt:lpstr>PowerPoint Presentation</vt:lpstr>
      <vt:lpstr>PowerPoint Presentation</vt:lpstr>
      <vt:lpstr>WORD MAP</vt:lpstr>
      <vt:lpstr>Prefix Quiz 3</vt:lpstr>
      <vt:lpstr>PowerPoint Presentation</vt:lpstr>
      <vt:lpstr>Prefix Practice Lesson 4</vt:lpstr>
      <vt:lpstr>PowerPoint Presentation</vt:lpstr>
      <vt:lpstr>PowerPoint Presentation</vt:lpstr>
      <vt:lpstr>PowerPoint Presentation</vt:lpstr>
      <vt:lpstr>PowerPoint Presentation</vt:lpstr>
      <vt:lpstr>WORD MAP</vt:lpstr>
      <vt:lpstr>Prefix Quiz 4</vt:lpstr>
      <vt:lpstr>PowerPoint Presentation</vt:lpstr>
      <vt:lpstr>Prefix Practice Lesson 5</vt:lpstr>
      <vt:lpstr>PowerPoint Presentation</vt:lpstr>
      <vt:lpstr>PowerPoint Presentation</vt:lpstr>
      <vt:lpstr>PowerPoint Presentation</vt:lpstr>
      <vt:lpstr>PowerPoint Presentation</vt:lpstr>
      <vt:lpstr>WORD MAP</vt:lpstr>
      <vt:lpstr>Prefix Quiz 5</vt:lpstr>
      <vt:lpstr>PowerPoint Presentation</vt:lpstr>
      <vt:lpstr>Prefix Practice Lesson 6</vt:lpstr>
      <vt:lpstr>PowerPoint Presentation</vt:lpstr>
      <vt:lpstr>PowerPoint Presentation</vt:lpstr>
      <vt:lpstr>PowerPoint Presentation</vt:lpstr>
      <vt:lpstr>PowerPoint Presentation</vt:lpstr>
      <vt:lpstr>WORD MAP</vt:lpstr>
      <vt:lpstr>Prefix Quiz 6</vt:lpstr>
      <vt:lpstr>PowerPoint Presentation</vt:lpstr>
      <vt:lpstr>Root Practice Lesson 1</vt:lpstr>
      <vt:lpstr>PowerPoint Presentation</vt:lpstr>
      <vt:lpstr>PowerPoint Presentation</vt:lpstr>
      <vt:lpstr>PowerPoint Presentation</vt:lpstr>
      <vt:lpstr>PowerPoint Presentation</vt:lpstr>
      <vt:lpstr>WORD MAP</vt:lpstr>
      <vt:lpstr>Root Quiz 1</vt:lpstr>
      <vt:lpstr>PowerPoint Presentation</vt:lpstr>
      <vt:lpstr>Root Practice Lesson 2</vt:lpstr>
      <vt:lpstr>PowerPoint Presentation</vt:lpstr>
      <vt:lpstr>PowerPoint Presentation</vt:lpstr>
      <vt:lpstr>PowerPoint Presentation</vt:lpstr>
      <vt:lpstr>PowerPoint Presentation</vt:lpstr>
      <vt:lpstr>WORD MAP</vt:lpstr>
      <vt:lpstr>Root Quiz 2</vt:lpstr>
      <vt:lpstr>PowerPoint Presentation</vt:lpstr>
      <vt:lpstr>Root Practice Lesson 3</vt:lpstr>
      <vt:lpstr>PowerPoint Presentation</vt:lpstr>
      <vt:lpstr>PowerPoint Presentation</vt:lpstr>
      <vt:lpstr>PowerPoint Presentation</vt:lpstr>
      <vt:lpstr>PowerPoint Presentation</vt:lpstr>
      <vt:lpstr>WORD MAP</vt:lpstr>
      <vt:lpstr>Root Quiz 3</vt:lpstr>
      <vt:lpstr>PowerPoint Presentation</vt:lpstr>
      <vt:lpstr>Root Practice Lesson 4</vt:lpstr>
      <vt:lpstr>PowerPoint Presentation</vt:lpstr>
      <vt:lpstr>PowerPoint Presentation</vt:lpstr>
      <vt:lpstr>PowerPoint Presentation</vt:lpstr>
      <vt:lpstr>PowerPoint Presentation</vt:lpstr>
      <vt:lpstr>WORD MAP</vt:lpstr>
      <vt:lpstr>Root Quiz 4</vt:lpstr>
      <vt:lpstr>PowerPoint Presentation</vt:lpstr>
      <vt:lpstr>Root Practice Lesson 5</vt:lpstr>
      <vt:lpstr>PowerPoint Presentation</vt:lpstr>
      <vt:lpstr>PowerPoint Presentation</vt:lpstr>
      <vt:lpstr>PowerPoint Presentation</vt:lpstr>
      <vt:lpstr>PowerPoint Presentation</vt:lpstr>
      <vt:lpstr>WORD MAP</vt:lpstr>
      <vt:lpstr>Root Quiz 5</vt:lpstr>
      <vt:lpstr>PowerPoint Presentation</vt:lpstr>
      <vt:lpstr>Root Practice Lesson 6</vt:lpstr>
      <vt:lpstr>PowerPoint Presentation</vt:lpstr>
      <vt:lpstr>PowerPoint Presentation</vt:lpstr>
      <vt:lpstr>PowerPoint Presentation</vt:lpstr>
      <vt:lpstr>PowerPoint Presentation</vt:lpstr>
      <vt:lpstr>WORD MAP</vt:lpstr>
      <vt:lpstr>Root Quiz 6</vt:lpstr>
      <vt:lpstr>PowerPoint Presentation</vt:lpstr>
      <vt:lpstr>Suffix Practice Lesson 1</vt:lpstr>
      <vt:lpstr>PowerPoint Presentation</vt:lpstr>
      <vt:lpstr>PowerPoint Presentation</vt:lpstr>
      <vt:lpstr>PowerPoint Presentation</vt:lpstr>
      <vt:lpstr>PowerPoint Presentation</vt:lpstr>
      <vt:lpstr>WORD MAP</vt:lpstr>
      <vt:lpstr>Suffix Quiz 1</vt:lpstr>
      <vt:lpstr>PowerPoint Presentation</vt:lpstr>
      <vt:lpstr>Suffix Practice Lesson 2</vt:lpstr>
      <vt:lpstr>PowerPoint Presentation</vt:lpstr>
      <vt:lpstr>PowerPoint Presentation</vt:lpstr>
      <vt:lpstr>PowerPoint Presentation</vt:lpstr>
      <vt:lpstr>PowerPoint Presentation</vt:lpstr>
      <vt:lpstr>WORD MAP</vt:lpstr>
      <vt:lpstr>Suffix Quiz 2</vt:lpstr>
      <vt:lpstr>PowerPoint Presentation</vt:lpstr>
      <vt:lpstr>Suffix Practice Lesson 3</vt:lpstr>
      <vt:lpstr>PowerPoint Presentation</vt:lpstr>
      <vt:lpstr>PowerPoint Presentation</vt:lpstr>
      <vt:lpstr>PowerPoint Presentation</vt:lpstr>
      <vt:lpstr>PowerPoint Presentation</vt:lpstr>
      <vt:lpstr>WORD MAP</vt:lpstr>
      <vt:lpstr>Suffix Quiz 3</vt:lpstr>
      <vt:lpstr>PowerPoint Presentation</vt:lpstr>
      <vt:lpstr>Suffix Practice Lesson 4</vt:lpstr>
      <vt:lpstr>PowerPoint Presentation</vt:lpstr>
      <vt:lpstr>PowerPoint Presentation</vt:lpstr>
      <vt:lpstr>PowerPoint Presentation</vt:lpstr>
      <vt:lpstr>PowerPoint Presentation</vt:lpstr>
      <vt:lpstr>WORD MAP</vt:lpstr>
      <vt:lpstr>Suffix Quiz 4</vt:lpstr>
      <vt:lpstr>PowerPoint Presentation</vt:lpstr>
      <vt:lpstr>Suffix Practice Lesson 5</vt:lpstr>
      <vt:lpstr>PowerPoint Presentation</vt:lpstr>
      <vt:lpstr>PowerPoint Presentation</vt:lpstr>
      <vt:lpstr>PowerPoint Presentation</vt:lpstr>
      <vt:lpstr>PowerPoint Presentation</vt:lpstr>
      <vt:lpstr>WORD MAP</vt:lpstr>
      <vt:lpstr>Suffix Quiz 5</vt:lpstr>
      <vt:lpstr>PowerPoint Presentation</vt:lpstr>
      <vt:lpstr>Suffix Practice Lesson 6</vt:lpstr>
      <vt:lpstr>PowerPoint Presentation</vt:lpstr>
      <vt:lpstr>PowerPoint Presentation</vt:lpstr>
      <vt:lpstr>PowerPoint Presentation</vt:lpstr>
      <vt:lpstr>PowerPoint Presentation</vt:lpstr>
      <vt:lpstr>WORD MAP</vt:lpstr>
      <vt:lpstr>Suffix Quiz 6</vt:lpstr>
      <vt:lpstr>PowerPoint Presentation</vt:lpstr>
      <vt:lpstr>Posttest</vt:lpstr>
      <vt:lpstr>PowerPoint Presentation</vt:lpstr>
      <vt:lpstr>Ensuring students use the strategy  Essential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Mapping Strategy</dc:title>
  <dc:creator>Medici Cindy</dc:creator>
  <cp:lastModifiedBy>Medici Cindy</cp:lastModifiedBy>
  <cp:revision>16</cp:revision>
  <cp:lastPrinted>2021-03-05T20:17:44Z</cp:lastPrinted>
  <dcterms:created xsi:type="dcterms:W3CDTF">2021-03-02T19:09:45Z</dcterms:created>
  <dcterms:modified xsi:type="dcterms:W3CDTF">2021-07-08T18:44:04Z</dcterms:modified>
</cp:coreProperties>
</file>