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8" r:id="rId1"/>
    <p:sldMasterId id="2147483774" r:id="rId2"/>
    <p:sldMasterId id="2147483791" r:id="rId3"/>
    <p:sldMasterId id="2147483803" r:id="rId4"/>
  </p:sldMasterIdLst>
  <p:notesMasterIdLst>
    <p:notesMasterId r:id="rId69"/>
  </p:notesMasterIdLst>
  <p:sldIdLst>
    <p:sldId id="265" r:id="rId5"/>
    <p:sldId id="267" r:id="rId6"/>
    <p:sldId id="407" r:id="rId7"/>
    <p:sldId id="411" r:id="rId8"/>
    <p:sldId id="324" r:id="rId9"/>
    <p:sldId id="388" r:id="rId10"/>
    <p:sldId id="410" r:id="rId11"/>
    <p:sldId id="414" r:id="rId12"/>
    <p:sldId id="259" r:id="rId13"/>
    <p:sldId id="273" r:id="rId14"/>
    <p:sldId id="330" r:id="rId15"/>
    <p:sldId id="268" r:id="rId16"/>
    <p:sldId id="266" r:id="rId17"/>
    <p:sldId id="329" r:id="rId18"/>
    <p:sldId id="412" r:id="rId19"/>
    <p:sldId id="418" r:id="rId20"/>
    <p:sldId id="421" r:id="rId21"/>
    <p:sldId id="335" r:id="rId22"/>
    <p:sldId id="313" r:id="rId23"/>
    <p:sldId id="321" r:id="rId24"/>
    <p:sldId id="322" r:id="rId25"/>
    <p:sldId id="365" r:id="rId26"/>
    <p:sldId id="367" r:id="rId27"/>
    <p:sldId id="331" r:id="rId28"/>
    <p:sldId id="316" r:id="rId29"/>
    <p:sldId id="314" r:id="rId30"/>
    <p:sldId id="332" r:id="rId31"/>
    <p:sldId id="416" r:id="rId32"/>
    <p:sldId id="391" r:id="rId33"/>
    <p:sldId id="392" r:id="rId34"/>
    <p:sldId id="393" r:id="rId35"/>
    <p:sldId id="426" r:id="rId36"/>
    <p:sldId id="396" r:id="rId37"/>
    <p:sldId id="397" r:id="rId38"/>
    <p:sldId id="427" r:id="rId39"/>
    <p:sldId id="428" r:id="rId40"/>
    <p:sldId id="429" r:id="rId41"/>
    <p:sldId id="415" r:id="rId42"/>
    <p:sldId id="400" r:id="rId43"/>
    <p:sldId id="417" r:id="rId44"/>
    <p:sldId id="403" r:id="rId45"/>
    <p:sldId id="405" r:id="rId46"/>
    <p:sldId id="408" r:id="rId47"/>
    <p:sldId id="368" r:id="rId48"/>
    <p:sldId id="430" r:id="rId49"/>
    <p:sldId id="369" r:id="rId50"/>
    <p:sldId id="370" r:id="rId51"/>
    <p:sldId id="371" r:id="rId52"/>
    <p:sldId id="372" r:id="rId53"/>
    <p:sldId id="374" r:id="rId54"/>
    <p:sldId id="373" r:id="rId55"/>
    <p:sldId id="376" r:id="rId56"/>
    <p:sldId id="377" r:id="rId57"/>
    <p:sldId id="375" r:id="rId58"/>
    <p:sldId id="378" r:id="rId59"/>
    <p:sldId id="380" r:id="rId60"/>
    <p:sldId id="422" r:id="rId61"/>
    <p:sldId id="423" r:id="rId62"/>
    <p:sldId id="379" r:id="rId63"/>
    <p:sldId id="381" r:id="rId64"/>
    <p:sldId id="382" r:id="rId65"/>
    <p:sldId id="385" r:id="rId66"/>
    <p:sldId id="386" r:id="rId67"/>
    <p:sldId id="424" r:id="rId68"/>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AFE7"/>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85" autoAdjust="0"/>
    <p:restoredTop sz="84919" autoAdjust="0"/>
  </p:normalViewPr>
  <p:slideViewPr>
    <p:cSldViewPr snapToGrid="0" snapToObjects="1">
      <p:cViewPr varScale="1">
        <p:scale>
          <a:sx n="59" d="100"/>
          <a:sy n="59" d="100"/>
        </p:scale>
        <p:origin x="137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52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BACF530-FB78-1841-BEF8-C11F2E766644}" type="datetimeFigureOut">
              <a:rPr lang="en-US" smtClean="0"/>
              <a:t>7/14/2017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9609DAB6-2478-AA44-B6CA-3A57F93574E8}" type="slidenum">
              <a:rPr lang="en-US" smtClean="0"/>
              <a:t>‹#›</a:t>
            </a:fld>
            <a:endParaRPr lang="en-US"/>
          </a:p>
        </p:txBody>
      </p:sp>
    </p:spTree>
    <p:extLst>
      <p:ext uri="{BB962C8B-B14F-4D97-AF65-F5344CB8AC3E}">
        <p14:creationId xmlns:p14="http://schemas.microsoft.com/office/powerpoint/2010/main" val="11258168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a:t>
            </a:fld>
            <a:endParaRPr lang="en-US"/>
          </a:p>
        </p:txBody>
      </p:sp>
    </p:spTree>
    <p:extLst>
      <p:ext uri="{BB962C8B-B14F-4D97-AF65-F5344CB8AC3E}">
        <p14:creationId xmlns:p14="http://schemas.microsoft.com/office/powerpoint/2010/main" val="835237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14</a:t>
            </a:fld>
            <a:endParaRPr lang="en-US"/>
          </a:p>
        </p:txBody>
      </p:sp>
    </p:spTree>
    <p:extLst>
      <p:ext uri="{BB962C8B-B14F-4D97-AF65-F5344CB8AC3E}">
        <p14:creationId xmlns:p14="http://schemas.microsoft.com/office/powerpoint/2010/main" val="335004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15</a:t>
            </a:fld>
            <a:endParaRPr lang="en-US"/>
          </a:p>
        </p:txBody>
      </p:sp>
    </p:spTree>
    <p:extLst>
      <p:ext uri="{BB962C8B-B14F-4D97-AF65-F5344CB8AC3E}">
        <p14:creationId xmlns:p14="http://schemas.microsoft.com/office/powerpoint/2010/main" val="2218834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16</a:t>
            </a:fld>
            <a:endParaRPr lang="en-US"/>
          </a:p>
        </p:txBody>
      </p:sp>
    </p:spTree>
    <p:extLst>
      <p:ext uri="{BB962C8B-B14F-4D97-AF65-F5344CB8AC3E}">
        <p14:creationId xmlns:p14="http://schemas.microsoft.com/office/powerpoint/2010/main" val="280704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PNEUMONO (root) = lung; breathe</a:t>
            </a:r>
          </a:p>
          <a:p>
            <a:pPr lvl="0"/>
            <a:r>
              <a:rPr lang="en-US" sz="1200" kern="1200" dirty="0" smtClean="0">
                <a:solidFill>
                  <a:schemeClr val="tx1"/>
                </a:solidFill>
                <a:effectLst/>
                <a:latin typeface="+mn-lt"/>
                <a:ea typeface="+mn-ea"/>
                <a:cs typeface="+mn-cs"/>
              </a:rPr>
              <a:t>ULTRA (prefix) = beyond; exceeding</a:t>
            </a:r>
          </a:p>
          <a:p>
            <a:pPr lvl="0"/>
            <a:r>
              <a:rPr lang="en-US" sz="1200" kern="1200" dirty="0" smtClean="0">
                <a:solidFill>
                  <a:schemeClr val="tx1"/>
                </a:solidFill>
                <a:effectLst/>
                <a:latin typeface="+mn-lt"/>
                <a:ea typeface="+mn-ea"/>
                <a:cs typeface="+mn-cs"/>
              </a:rPr>
              <a:t>MICRO (root) = minute; small by comparison</a:t>
            </a:r>
          </a:p>
          <a:p>
            <a:pPr lvl="0"/>
            <a:r>
              <a:rPr lang="en-US" sz="1200" kern="1200" dirty="0" smtClean="0">
                <a:solidFill>
                  <a:schemeClr val="tx1"/>
                </a:solidFill>
                <a:effectLst/>
                <a:latin typeface="+mn-lt"/>
                <a:ea typeface="+mn-ea"/>
                <a:cs typeface="+mn-cs"/>
              </a:rPr>
              <a:t>SCOP (root) = watch; see</a:t>
            </a:r>
          </a:p>
          <a:p>
            <a:pPr lvl="0"/>
            <a:r>
              <a:rPr lang="en-US" sz="1200" kern="1200" dirty="0" smtClean="0">
                <a:solidFill>
                  <a:schemeClr val="tx1"/>
                </a:solidFill>
                <a:effectLst/>
                <a:latin typeface="+mn-lt"/>
                <a:ea typeface="+mn-ea"/>
                <a:cs typeface="+mn-cs"/>
              </a:rPr>
              <a:t>IC (suffix) = like; nature of</a:t>
            </a:r>
          </a:p>
          <a:p>
            <a:pPr lvl="0"/>
            <a:r>
              <a:rPr lang="en-US" sz="1200" kern="1200" dirty="0" smtClean="0">
                <a:solidFill>
                  <a:schemeClr val="tx1"/>
                </a:solidFill>
                <a:effectLst/>
                <a:latin typeface="+mn-lt"/>
                <a:ea typeface="+mn-ea"/>
                <a:cs typeface="+mn-cs"/>
              </a:rPr>
              <a:t>SILICO (root) = flint</a:t>
            </a:r>
          </a:p>
          <a:p>
            <a:pPr lvl="0"/>
            <a:r>
              <a:rPr lang="en-US" sz="1200" kern="1200" dirty="0" smtClean="0">
                <a:solidFill>
                  <a:schemeClr val="tx1"/>
                </a:solidFill>
                <a:effectLst/>
                <a:latin typeface="+mn-lt"/>
                <a:ea typeface="+mn-ea"/>
                <a:cs typeface="+mn-cs"/>
              </a:rPr>
              <a:t>VOLCANO (root)  = volcano</a:t>
            </a:r>
          </a:p>
          <a:p>
            <a:pPr lvl="0"/>
            <a:r>
              <a:rPr lang="en-US" sz="1200" kern="1200" dirty="0" smtClean="0">
                <a:solidFill>
                  <a:schemeClr val="tx1"/>
                </a:solidFill>
                <a:effectLst/>
                <a:latin typeface="+mn-lt"/>
                <a:ea typeface="+mn-ea"/>
                <a:cs typeface="+mn-cs"/>
              </a:rPr>
              <a:t>CONI (root) = dust</a:t>
            </a:r>
          </a:p>
          <a:p>
            <a:pPr lvl="0"/>
            <a:r>
              <a:rPr lang="en-US" sz="1200" kern="1200" dirty="0" smtClean="0">
                <a:solidFill>
                  <a:schemeClr val="tx1"/>
                </a:solidFill>
                <a:effectLst/>
                <a:latin typeface="+mn-lt"/>
                <a:ea typeface="+mn-ea"/>
                <a:cs typeface="+mn-cs"/>
              </a:rPr>
              <a:t>OSIS (suffix) = disease</a:t>
            </a:r>
          </a:p>
          <a:p>
            <a:r>
              <a:rPr lang="en-US" sz="1200" b="1" u="none" strike="noStrike"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u="sng" kern="1200" dirty="0" smtClean="0">
                <a:solidFill>
                  <a:schemeClr val="tx1"/>
                </a:solidFill>
                <a:effectLst/>
                <a:latin typeface="+mn-lt"/>
                <a:ea typeface="+mn-ea"/>
                <a:cs typeface="+mn-cs"/>
              </a:rPr>
              <a:t>Definition(s):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lung (1)	disease (9)	caused by inhaling dust (8).</a:t>
            </a:r>
          </a:p>
          <a:p>
            <a:r>
              <a:rPr lang="en-US" sz="1200" kern="1200" dirty="0" smtClean="0">
                <a:solidFill>
                  <a:schemeClr val="tx1"/>
                </a:solidFill>
                <a:effectLst/>
                <a:latin typeface="+mn-lt"/>
                <a:ea typeface="+mn-ea"/>
                <a:cs typeface="+mn-cs"/>
              </a:rPr>
              <a:t>A lung (1)	disease (9)	caused by inhaling dust (8)	   like (5)	silicon (6) 	and volcanic (7)	ash particles so exceedingly (2)	minute (3)	as to be seen (4)	only by a microscope.</a:t>
            </a:r>
          </a:p>
          <a:p>
            <a:r>
              <a:rPr lang="en-US" sz="1200" kern="1200" dirty="0" smtClean="0">
                <a:solidFill>
                  <a:schemeClr val="tx1"/>
                </a:solidFill>
                <a:effectLst/>
                <a:latin typeface="+mn-lt"/>
                <a:ea typeface="+mn-ea"/>
                <a:cs typeface="+mn-cs"/>
              </a:rPr>
              <a:t>A lung (1)	disease (9)	caused by inhaling dust (8)	   like (5)	silicon (6) 	and volcanic (7)	ash particles so minute (3)	that in order to see (4)	them a microscope which exceeds (2) 	the ordinary is needed.</a:t>
            </a:r>
          </a:p>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17</a:t>
            </a:fld>
            <a:endParaRPr lang="en-US"/>
          </a:p>
        </p:txBody>
      </p:sp>
    </p:spTree>
    <p:extLst>
      <p:ext uri="{BB962C8B-B14F-4D97-AF65-F5344CB8AC3E}">
        <p14:creationId xmlns:p14="http://schemas.microsoft.com/office/powerpoint/2010/main" val="1175208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18</a:t>
            </a:fld>
            <a:endParaRPr lang="en-US"/>
          </a:p>
        </p:txBody>
      </p:sp>
    </p:spTree>
    <p:extLst>
      <p:ext uri="{BB962C8B-B14F-4D97-AF65-F5344CB8AC3E}">
        <p14:creationId xmlns:p14="http://schemas.microsoft.com/office/powerpoint/2010/main" val="1761286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19</a:t>
            </a:fld>
            <a:endParaRPr lang="en-US"/>
          </a:p>
        </p:txBody>
      </p:sp>
    </p:spTree>
    <p:extLst>
      <p:ext uri="{BB962C8B-B14F-4D97-AF65-F5344CB8AC3E}">
        <p14:creationId xmlns:p14="http://schemas.microsoft.com/office/powerpoint/2010/main" val="34112578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anose="02020603050405020304" pitchFamily="18" charset="0"/>
              </a:defRPr>
            </a:lvl1pPr>
            <a:lvl2pPr marL="755283" indent="-290493">
              <a:defRPr sz="2400">
                <a:solidFill>
                  <a:schemeClr val="tx1"/>
                </a:solidFill>
                <a:latin typeface="Times" panose="02020603050405020304" pitchFamily="18" charset="0"/>
              </a:defRPr>
            </a:lvl2pPr>
            <a:lvl3pPr marL="1161974" indent="-232395">
              <a:defRPr sz="2400">
                <a:solidFill>
                  <a:schemeClr val="tx1"/>
                </a:solidFill>
                <a:latin typeface="Times" panose="02020603050405020304" pitchFamily="18" charset="0"/>
              </a:defRPr>
            </a:lvl3pPr>
            <a:lvl4pPr marL="1626763" indent="-232395">
              <a:defRPr sz="2400">
                <a:solidFill>
                  <a:schemeClr val="tx1"/>
                </a:solidFill>
                <a:latin typeface="Times" panose="02020603050405020304" pitchFamily="18" charset="0"/>
              </a:defRPr>
            </a:lvl4pPr>
            <a:lvl5pPr marL="2091553" indent="-232395">
              <a:defRPr sz="2400">
                <a:solidFill>
                  <a:schemeClr val="tx1"/>
                </a:solidFill>
                <a:latin typeface="Times" panose="02020603050405020304" pitchFamily="18" charset="0"/>
              </a:defRPr>
            </a:lvl5pPr>
            <a:lvl6pPr marL="2556342" indent="-232395" eaLnBrk="0" fontAlgn="base" hangingPunct="0">
              <a:spcBef>
                <a:spcPct val="0"/>
              </a:spcBef>
              <a:spcAft>
                <a:spcPct val="0"/>
              </a:spcAft>
              <a:defRPr sz="2400">
                <a:solidFill>
                  <a:schemeClr val="tx1"/>
                </a:solidFill>
                <a:latin typeface="Times" panose="02020603050405020304" pitchFamily="18" charset="0"/>
              </a:defRPr>
            </a:lvl6pPr>
            <a:lvl7pPr marL="3021132" indent="-232395" eaLnBrk="0" fontAlgn="base" hangingPunct="0">
              <a:spcBef>
                <a:spcPct val="0"/>
              </a:spcBef>
              <a:spcAft>
                <a:spcPct val="0"/>
              </a:spcAft>
              <a:defRPr sz="2400">
                <a:solidFill>
                  <a:schemeClr val="tx1"/>
                </a:solidFill>
                <a:latin typeface="Times" panose="02020603050405020304" pitchFamily="18" charset="0"/>
              </a:defRPr>
            </a:lvl7pPr>
            <a:lvl8pPr marL="3485921" indent="-232395" eaLnBrk="0" fontAlgn="base" hangingPunct="0">
              <a:spcBef>
                <a:spcPct val="0"/>
              </a:spcBef>
              <a:spcAft>
                <a:spcPct val="0"/>
              </a:spcAft>
              <a:defRPr sz="2400">
                <a:solidFill>
                  <a:schemeClr val="tx1"/>
                </a:solidFill>
                <a:latin typeface="Times" panose="02020603050405020304" pitchFamily="18" charset="0"/>
              </a:defRPr>
            </a:lvl8pPr>
            <a:lvl9pPr marL="3950711" indent="-232395" eaLnBrk="0" fontAlgn="base" hangingPunct="0">
              <a:spcBef>
                <a:spcPct val="0"/>
              </a:spcBef>
              <a:spcAft>
                <a:spcPct val="0"/>
              </a:spcAft>
              <a:defRPr sz="2400">
                <a:solidFill>
                  <a:schemeClr val="tx1"/>
                </a:solidFill>
                <a:latin typeface="Times" panose="02020603050405020304" pitchFamily="18" charset="0"/>
              </a:defRPr>
            </a:lvl9pPr>
          </a:lstStyle>
          <a:p>
            <a:fld id="{D4A85A6E-EE4D-444B-AEE7-AFEFE742EA8E}" type="slidenum">
              <a:rPr lang="en-US" altLang="en-US" sz="1200"/>
              <a:pPr/>
              <a:t>20</a:t>
            </a:fld>
            <a:endParaRPr lang="en-US" altLang="en-US" sz="1200"/>
          </a:p>
        </p:txBody>
      </p:sp>
    </p:spTree>
    <p:extLst>
      <p:ext uri="{BB962C8B-B14F-4D97-AF65-F5344CB8AC3E}">
        <p14:creationId xmlns:p14="http://schemas.microsoft.com/office/powerpoint/2010/main" val="3081661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22</a:t>
            </a:fld>
            <a:endParaRPr lang="en-US"/>
          </a:p>
        </p:txBody>
      </p:sp>
    </p:spTree>
    <p:extLst>
      <p:ext uri="{BB962C8B-B14F-4D97-AF65-F5344CB8AC3E}">
        <p14:creationId xmlns:p14="http://schemas.microsoft.com/office/powerpoint/2010/main" val="3709568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23</a:t>
            </a:fld>
            <a:endParaRPr lang="en-US"/>
          </a:p>
        </p:txBody>
      </p:sp>
    </p:spTree>
    <p:extLst>
      <p:ext uri="{BB962C8B-B14F-4D97-AF65-F5344CB8AC3E}">
        <p14:creationId xmlns:p14="http://schemas.microsoft.com/office/powerpoint/2010/main" val="14452903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24</a:t>
            </a:fld>
            <a:endParaRPr lang="en-US"/>
          </a:p>
        </p:txBody>
      </p:sp>
    </p:spTree>
    <p:extLst>
      <p:ext uri="{BB962C8B-B14F-4D97-AF65-F5344CB8AC3E}">
        <p14:creationId xmlns:p14="http://schemas.microsoft.com/office/powerpoint/2010/main" val="1964704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 from Henry’s Word Structure Matrix</a:t>
            </a:r>
          </a:p>
          <a:p>
            <a:r>
              <a:rPr lang="en-US" dirty="0" smtClean="0"/>
              <a:t>Using Greek roots are referred to as combining forms </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3</a:t>
            </a:fld>
            <a:endParaRPr lang="en-US"/>
          </a:p>
        </p:txBody>
      </p:sp>
    </p:spTree>
    <p:extLst>
      <p:ext uri="{BB962C8B-B14F-4D97-AF65-F5344CB8AC3E}">
        <p14:creationId xmlns:p14="http://schemas.microsoft.com/office/powerpoint/2010/main" val="3040139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25</a:t>
            </a:fld>
            <a:endParaRPr lang="en-US"/>
          </a:p>
        </p:txBody>
      </p:sp>
    </p:spTree>
    <p:extLst>
      <p:ext uri="{BB962C8B-B14F-4D97-AF65-F5344CB8AC3E}">
        <p14:creationId xmlns:p14="http://schemas.microsoft.com/office/powerpoint/2010/main" val="2034393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26</a:t>
            </a:fld>
            <a:endParaRPr lang="en-US"/>
          </a:p>
        </p:txBody>
      </p:sp>
    </p:spTree>
    <p:extLst>
      <p:ext uri="{BB962C8B-B14F-4D97-AF65-F5344CB8AC3E}">
        <p14:creationId xmlns:p14="http://schemas.microsoft.com/office/powerpoint/2010/main" val="704379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27</a:t>
            </a:fld>
            <a:endParaRPr lang="en-US"/>
          </a:p>
        </p:txBody>
      </p:sp>
    </p:spTree>
    <p:extLst>
      <p:ext uri="{BB962C8B-B14F-4D97-AF65-F5344CB8AC3E}">
        <p14:creationId xmlns:p14="http://schemas.microsoft.com/office/powerpoint/2010/main" val="2242039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28</a:t>
            </a:fld>
            <a:endParaRPr lang="en-US"/>
          </a:p>
        </p:txBody>
      </p:sp>
    </p:spTree>
    <p:extLst>
      <p:ext uri="{BB962C8B-B14F-4D97-AF65-F5344CB8AC3E}">
        <p14:creationId xmlns:p14="http://schemas.microsoft.com/office/powerpoint/2010/main" val="4485136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Look for words that you already know within the unknown word.</a:t>
            </a:r>
          </a:p>
          <a:p>
            <a:r>
              <a:rPr lang="en-US" dirty="0" smtClean="0"/>
              <a:t>Word part known: -ology = the study of and </a:t>
            </a:r>
            <a:r>
              <a:rPr lang="en-US" dirty="0" err="1" smtClean="0"/>
              <a:t>aud</a:t>
            </a:r>
            <a:r>
              <a:rPr lang="en-US" dirty="0" smtClean="0"/>
              <a:t>(</a:t>
            </a:r>
            <a:r>
              <a:rPr lang="en-US" dirty="0" err="1" smtClean="0"/>
              <a:t>i</a:t>
            </a:r>
            <a:r>
              <a:rPr lang="en-US" dirty="0" smtClean="0"/>
              <a:t>) = to hear …. What about the extra letter “</a:t>
            </a:r>
            <a:r>
              <a:rPr lang="en-US" dirty="0" err="1" smtClean="0"/>
              <a:t>i</a:t>
            </a:r>
            <a:r>
              <a:rPr lang="en-US" dirty="0" smtClean="0"/>
              <a:t>”? Or, what about “audio” as the root and then –logy for the suffix?</a:t>
            </a:r>
            <a:r>
              <a:rPr lang="en-US" baseline="0" dirty="0" smtClean="0"/>
              <a:t> Still works.</a:t>
            </a:r>
          </a:p>
          <a:p>
            <a:r>
              <a:rPr lang="en-US" baseline="0" dirty="0" smtClean="0"/>
              <a:t>2 – Prefix/Root/Suffix sequence – not always present.</a:t>
            </a:r>
            <a:endParaRPr lang="en-US" dirty="0" smtClean="0"/>
          </a:p>
          <a:p>
            <a:endParaRPr lang="en-US" dirty="0" smtClean="0"/>
          </a:p>
          <a:p>
            <a:endParaRPr lang="en-US" dirty="0" smtClean="0"/>
          </a:p>
          <a:p>
            <a:r>
              <a:rPr lang="en-US" dirty="0" smtClean="0"/>
              <a:t>Also,</a:t>
            </a:r>
            <a:r>
              <a:rPr lang="en-US" baseline="0" dirty="0" smtClean="0"/>
              <a:t> not all words will have a strict prefix, root, suffix “sequence.” For example, sometimes there may be a root and a suffix only (see above). Sometimes there may only a root all by itself (e.g., port = to carry).</a:t>
            </a:r>
            <a:endParaRPr lang="en-US" dirty="0" smtClean="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36249028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 Separate off the biggest</a:t>
            </a:r>
            <a:r>
              <a:rPr lang="en-US" baseline="0" dirty="0" smtClean="0"/>
              <a:t> word part or word in the term.  Watch for TRICKSTERS!</a:t>
            </a:r>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41112207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response…</a:t>
            </a:r>
          </a:p>
          <a:p>
            <a:r>
              <a:rPr lang="en-US" dirty="0" smtClean="0"/>
              <a:t>If</a:t>
            </a:r>
            <a:r>
              <a:rPr lang="en-US" baseline="0" dirty="0" smtClean="0"/>
              <a:t> we b</a:t>
            </a:r>
            <a:r>
              <a:rPr lang="en-US" dirty="0" smtClean="0"/>
              <a:t>ite</a:t>
            </a:r>
            <a:r>
              <a:rPr lang="en-US" baseline="0" dirty="0" smtClean="0"/>
              <a:t> off the biggest chunk… “</a:t>
            </a:r>
            <a:r>
              <a:rPr lang="en-US" u="sng" baseline="0" dirty="0" smtClean="0"/>
              <a:t>resolute</a:t>
            </a:r>
            <a:r>
              <a:rPr lang="en-US" baseline="0" dirty="0" smtClean="0"/>
              <a:t>” and “-</a:t>
            </a:r>
            <a:r>
              <a:rPr lang="en-US" baseline="0" dirty="0" err="1" smtClean="0"/>
              <a:t>tion</a:t>
            </a:r>
            <a:r>
              <a:rPr lang="en-US" baseline="0" dirty="0" smtClean="0"/>
              <a:t>”, the definition becomes more clear.</a:t>
            </a:r>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0980518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4. Be aware of “extra” or additional vowels or letters when combining</a:t>
            </a:r>
            <a:r>
              <a:rPr lang="en-US" baseline="0" dirty="0" smtClean="0"/>
              <a:t> morphemes.</a:t>
            </a:r>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873577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5. </a:t>
            </a:r>
            <a:r>
              <a:rPr lang="en-US" baseline="0" dirty="0" smtClean="0"/>
              <a:t>Encourage students to “play” with the word part meanings. </a:t>
            </a:r>
            <a:r>
              <a:rPr lang="en-US" dirty="0" smtClean="0"/>
              <a:t>Sometimes prefixes or roots</a:t>
            </a:r>
            <a:r>
              <a:rPr lang="en-US" baseline="0" dirty="0" smtClean="0"/>
              <a:t> have more than one meaning. </a:t>
            </a:r>
            <a:r>
              <a:rPr lang="en-US" dirty="0" smtClean="0"/>
              <a:t>So this is why it</a:t>
            </a:r>
            <a:r>
              <a:rPr lang="en-US" baseline="0" dirty="0" smtClean="0"/>
              <a:t> is important to “p</a:t>
            </a:r>
            <a:r>
              <a:rPr lang="en-US" dirty="0" smtClean="0"/>
              <a:t>lay” with the word part meanings to come up with a prediction.</a:t>
            </a:r>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418345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This is something</a:t>
            </a:r>
            <a:r>
              <a:rPr lang="en-US" baseline="0" dirty="0" smtClean="0"/>
              <a:t> called </a:t>
            </a:r>
            <a:r>
              <a:rPr lang="en-US" dirty="0" smtClean="0"/>
              <a:t>Word Consciousness.   Also,</a:t>
            </a:r>
            <a:r>
              <a:rPr lang="en-US" baseline="0" dirty="0" smtClean="0"/>
              <a:t> add a drawing, pics, symbols, clip art, etc. to MAPS</a:t>
            </a:r>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017062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UDL</a:t>
            </a:r>
            <a:r>
              <a:rPr lang="en-US" baseline="0" dirty="0" smtClean="0"/>
              <a:t> to promote student engagement and expression of knowledge.</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5</a:t>
            </a:fld>
            <a:endParaRPr lang="en-US"/>
          </a:p>
        </p:txBody>
      </p:sp>
    </p:spTree>
    <p:extLst>
      <p:ext uri="{BB962C8B-B14F-4D97-AF65-F5344CB8AC3E}">
        <p14:creationId xmlns:p14="http://schemas.microsoft.com/office/powerpoint/2010/main" val="876890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Adaptations for early</a:t>
            </a:r>
            <a:r>
              <a:rPr lang="en-US" baseline="0" dirty="0" smtClean="0"/>
              <a:t> grades.</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35</a:t>
            </a:fld>
            <a:endParaRPr lang="en-US"/>
          </a:p>
        </p:txBody>
      </p:sp>
    </p:spTree>
    <p:extLst>
      <p:ext uri="{BB962C8B-B14F-4D97-AF65-F5344CB8AC3E}">
        <p14:creationId xmlns:p14="http://schemas.microsoft.com/office/powerpoint/2010/main" val="32553749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36</a:t>
            </a:fld>
            <a:endParaRPr lang="en-US"/>
          </a:p>
        </p:txBody>
      </p:sp>
    </p:spTree>
    <p:extLst>
      <p:ext uri="{BB962C8B-B14F-4D97-AF65-F5344CB8AC3E}">
        <p14:creationId xmlns:p14="http://schemas.microsoft.com/office/powerpoint/2010/main" val="4088651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37</a:t>
            </a:fld>
            <a:endParaRPr lang="en-US"/>
          </a:p>
        </p:txBody>
      </p:sp>
    </p:spTree>
    <p:extLst>
      <p:ext uri="{BB962C8B-B14F-4D97-AF65-F5344CB8AC3E}">
        <p14:creationId xmlns:p14="http://schemas.microsoft.com/office/powerpoint/2010/main" val="31590467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270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ltLang="en-US" dirty="0" smtClean="0">
                <a:latin typeface="Arial" panose="020B0604020202020204" pitchFamily="34" charset="0"/>
              </a:rPr>
              <a:t>A Narrative: The model… Less can be more here! It’s the practice and feedback that is more powerful.</a:t>
            </a:r>
          </a:p>
        </p:txBody>
      </p:sp>
    </p:spTree>
    <p:extLst>
      <p:ext uri="{BB962C8B-B14F-4D97-AF65-F5344CB8AC3E}">
        <p14:creationId xmlns:p14="http://schemas.microsoft.com/office/powerpoint/2010/main" val="8907538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3072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284416" indent="-284416" defTabSz="760647"/>
            <a:r>
              <a:rPr lang="en-US" altLang="en-US" sz="1200" b="1" dirty="0" smtClean="0"/>
              <a:t>Focus instruction on </a:t>
            </a:r>
            <a:r>
              <a:rPr lang="en-US" altLang="en-US" sz="1200" b="1" u="sng" dirty="0" smtClean="0"/>
              <a:t>critical content.</a:t>
            </a:r>
            <a:endParaRPr lang="en-US" altLang="en-US" sz="1200" b="1" u="none" dirty="0" smtClean="0"/>
          </a:p>
          <a:p>
            <a:pPr marL="284416" indent="-284416" defTabSz="760647"/>
            <a:r>
              <a:rPr lang="en-US" altLang="en-US" sz="1200" dirty="0" smtClean="0"/>
              <a:t>Skills, strategies, vocabulary terms, concepts, and rules that will empower students in the future are taught. Especially for intervention instruction.</a:t>
            </a:r>
          </a:p>
          <a:p>
            <a:pPr eaLnBrk="1" hangingPunct="1"/>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293210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76802"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32565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80898"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072859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Romance languages…. Spanish, Italian, French</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44</a:t>
            </a:fld>
            <a:endParaRPr lang="en-US"/>
          </a:p>
        </p:txBody>
      </p:sp>
    </p:spTree>
    <p:extLst>
      <p:ext uri="{BB962C8B-B14F-4D97-AF65-F5344CB8AC3E}">
        <p14:creationId xmlns:p14="http://schemas.microsoft.com/office/powerpoint/2010/main" val="30190087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45</a:t>
            </a:fld>
            <a:endParaRPr lang="en-US"/>
          </a:p>
        </p:txBody>
      </p:sp>
    </p:spTree>
    <p:extLst>
      <p:ext uri="{BB962C8B-B14F-4D97-AF65-F5344CB8AC3E}">
        <p14:creationId xmlns:p14="http://schemas.microsoft.com/office/powerpoint/2010/main" val="673886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Spanish Unit</a:t>
            </a:r>
          </a:p>
          <a:p>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728727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Anything over</a:t>
            </a:r>
            <a:r>
              <a:rPr lang="en-US" baseline="0" dirty="0" smtClean="0"/>
              <a:t> or over .40 is considered to be effective. … it’s what Hattie calls the “hinge point.”</a:t>
            </a:r>
          </a:p>
          <a:p>
            <a:r>
              <a:rPr lang="en-US" dirty="0" smtClean="0"/>
              <a:t>Can you guess the next two items on the rank order list? “Home environment” and “socio-economic status” are the next 2 on the list AFTER … In other words, everything on the list has a greater effect on student achievement than the student’s background. </a:t>
            </a:r>
            <a:endParaRPr lang="en-US" dirty="0"/>
          </a:p>
        </p:txBody>
      </p:sp>
      <p:sp>
        <p:nvSpPr>
          <p:cNvPr id="4" name="Slide Number Placeholder 3"/>
          <p:cNvSpPr>
            <a:spLocks noGrp="1"/>
          </p:cNvSpPr>
          <p:nvPr>
            <p:ph type="sldNum" sz="quarter" idx="10"/>
          </p:nvPr>
        </p:nvSpPr>
        <p:spPr/>
        <p:txBody>
          <a:bodyPr/>
          <a:lstStyle/>
          <a:p>
            <a:fld id="{64ADB49D-8A6B-4DDF-A377-C8E066D52675}" type="slidenum">
              <a:rPr lang="en-US" smtClean="0"/>
              <a:t>6</a:t>
            </a:fld>
            <a:endParaRPr lang="en-US"/>
          </a:p>
        </p:txBody>
      </p:sp>
    </p:spTree>
    <p:extLst>
      <p:ext uri="{BB962C8B-B14F-4D97-AF65-F5344CB8AC3E}">
        <p14:creationId xmlns:p14="http://schemas.microsoft.com/office/powerpoint/2010/main" val="17541354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Spanish Unit</a:t>
            </a:r>
          </a:p>
          <a:p>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42466168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Spanish Unit</a:t>
            </a:r>
          </a:p>
          <a:p>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8518675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Spanish Unit</a:t>
            </a:r>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186460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Use a RW that is in native language to teach new term when using LINCS; </a:t>
            </a:r>
            <a:r>
              <a:rPr lang="en-US" dirty="0" smtClean="0"/>
              <a:t>Using a RW that sounds like the</a:t>
            </a:r>
            <a:r>
              <a:rPr lang="en-US" baseline="0" dirty="0" smtClean="0"/>
              <a:t> new term is helpful.</a:t>
            </a:r>
          </a:p>
          <a:p>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6514995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French Language</a:t>
            </a:r>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8936948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F7E439-0210-4AF1-ACC8-6CE09CB71E7E}"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7516979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teachers choose to use both</a:t>
            </a:r>
            <a:r>
              <a:rPr lang="en-US" baseline="0" dirty="0" smtClean="0"/>
              <a:t> L1 and L2 in the </a:t>
            </a:r>
            <a:r>
              <a:rPr lang="en-US" baseline="0" dirty="0" err="1" smtClean="0"/>
              <a:t>defintition</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54</a:t>
            </a:fld>
            <a:endParaRPr lang="en-US"/>
          </a:p>
        </p:txBody>
      </p:sp>
    </p:spTree>
    <p:extLst>
      <p:ext uri="{BB962C8B-B14F-4D97-AF65-F5344CB8AC3E}">
        <p14:creationId xmlns:p14="http://schemas.microsoft.com/office/powerpoint/2010/main" val="15072934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55</a:t>
            </a:fld>
            <a:endParaRPr lang="en-US"/>
          </a:p>
        </p:txBody>
      </p:sp>
    </p:spTree>
    <p:extLst>
      <p:ext uri="{BB962C8B-B14F-4D97-AF65-F5344CB8AC3E}">
        <p14:creationId xmlns:p14="http://schemas.microsoft.com/office/powerpoint/2010/main" val="33955211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56</a:t>
            </a:fld>
            <a:endParaRPr lang="en-US"/>
          </a:p>
        </p:txBody>
      </p:sp>
    </p:spTree>
    <p:extLst>
      <p:ext uri="{BB962C8B-B14F-4D97-AF65-F5344CB8AC3E}">
        <p14:creationId xmlns:p14="http://schemas.microsoft.com/office/powerpoint/2010/main" val="7463460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a:t>
            </a:r>
            <a:r>
              <a:rPr lang="en-US" baseline="0" dirty="0" smtClean="0"/>
              <a:t> of being a detective or word sleuth is to discover what a word means and to have </a:t>
            </a:r>
            <a:r>
              <a:rPr lang="en-US" dirty="0" smtClean="0"/>
              <a:t>students use affixes ands roots (and</a:t>
            </a:r>
            <a:r>
              <a:rPr lang="en-US" baseline="0" dirty="0" smtClean="0"/>
              <a:t> </a:t>
            </a:r>
            <a:r>
              <a:rPr lang="en-US" dirty="0" smtClean="0"/>
              <a:t>their own creativity) to work in pairs to come up with a name for this creature.</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57</a:t>
            </a:fld>
            <a:endParaRPr lang="en-US"/>
          </a:p>
        </p:txBody>
      </p:sp>
    </p:spTree>
    <p:extLst>
      <p:ext uri="{BB962C8B-B14F-4D97-AF65-F5344CB8AC3E}">
        <p14:creationId xmlns:p14="http://schemas.microsoft.com/office/powerpoint/2010/main" val="156843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&gt; .15</a:t>
            </a:r>
            <a:r>
              <a:rPr lang="en-US" baseline="0" dirty="0" smtClean="0"/>
              <a:t> - .40 = Typical effects that can be expected after one year of teacher instruction.</a:t>
            </a:r>
            <a:r>
              <a:rPr lang="en-US" dirty="0" smtClean="0"/>
              <a:t> </a:t>
            </a:r>
          </a:p>
          <a:p>
            <a:endParaRPr lang="en-US" dirty="0" smtClean="0"/>
          </a:p>
          <a:p>
            <a:r>
              <a:rPr lang="en-US" dirty="0" smtClean="0"/>
              <a:t> &lt; .15 = What students could achieve without schooling.</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7</a:t>
            </a:fld>
            <a:endParaRPr lang="en-US"/>
          </a:p>
        </p:txBody>
      </p:sp>
    </p:spTree>
    <p:extLst>
      <p:ext uri="{BB962C8B-B14F-4D97-AF65-F5344CB8AC3E}">
        <p14:creationId xmlns:p14="http://schemas.microsoft.com/office/powerpoint/2010/main" val="1730758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examples </a:t>
            </a:r>
            <a:r>
              <a:rPr lang="en-US" smtClean="0"/>
              <a:t>to try!</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58</a:t>
            </a:fld>
            <a:endParaRPr lang="en-US"/>
          </a:p>
        </p:txBody>
      </p:sp>
    </p:spTree>
    <p:extLst>
      <p:ext uri="{BB962C8B-B14F-4D97-AF65-F5344CB8AC3E}">
        <p14:creationId xmlns:p14="http://schemas.microsoft.com/office/powerpoint/2010/main" val="22074300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59</a:t>
            </a:fld>
            <a:endParaRPr lang="en-US"/>
          </a:p>
        </p:txBody>
      </p:sp>
    </p:spTree>
    <p:extLst>
      <p:ext uri="{BB962C8B-B14F-4D97-AF65-F5344CB8AC3E}">
        <p14:creationId xmlns:p14="http://schemas.microsoft.com/office/powerpoint/2010/main" val="38383681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Google “word matrix” to get a variety of ideas and examples.</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62</a:t>
            </a:fld>
            <a:endParaRPr lang="en-US"/>
          </a:p>
        </p:txBody>
      </p:sp>
    </p:spTree>
    <p:extLst>
      <p:ext uri="{BB962C8B-B14F-4D97-AF65-F5344CB8AC3E}">
        <p14:creationId xmlns:p14="http://schemas.microsoft.com/office/powerpoint/2010/main" val="3204106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Secondary</a:t>
            </a:r>
            <a:r>
              <a:rPr lang="en-US" baseline="0" dirty="0" smtClean="0"/>
              <a:t> students find it challenging, yet fun, to make their own.</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63</a:t>
            </a:fld>
            <a:endParaRPr lang="en-US"/>
          </a:p>
        </p:txBody>
      </p:sp>
    </p:spTree>
    <p:extLst>
      <p:ext uri="{BB962C8B-B14F-4D97-AF65-F5344CB8AC3E}">
        <p14:creationId xmlns:p14="http://schemas.microsoft.com/office/powerpoint/2010/main" val="392280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10</a:t>
            </a:fld>
            <a:endParaRPr lang="en-US"/>
          </a:p>
        </p:txBody>
      </p:sp>
    </p:spTree>
    <p:extLst>
      <p:ext uri="{BB962C8B-B14F-4D97-AF65-F5344CB8AC3E}">
        <p14:creationId xmlns:p14="http://schemas.microsoft.com/office/powerpoint/2010/main" val="3099606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11</a:t>
            </a:fld>
            <a:endParaRPr lang="en-US"/>
          </a:p>
        </p:txBody>
      </p:sp>
    </p:spTree>
    <p:extLst>
      <p:ext uri="{BB962C8B-B14F-4D97-AF65-F5344CB8AC3E}">
        <p14:creationId xmlns:p14="http://schemas.microsoft.com/office/powerpoint/2010/main" val="1208694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12</a:t>
            </a:fld>
            <a:endParaRPr lang="en-US"/>
          </a:p>
        </p:txBody>
      </p:sp>
    </p:spTree>
    <p:extLst>
      <p:ext uri="{BB962C8B-B14F-4D97-AF65-F5344CB8AC3E}">
        <p14:creationId xmlns:p14="http://schemas.microsoft.com/office/powerpoint/2010/main" val="1763236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a:t>
            </a:r>
            <a:r>
              <a:rPr lang="en-US" baseline="0" dirty="0" smtClean="0"/>
              <a:t> </a:t>
            </a:r>
            <a:r>
              <a:rPr lang="en-US" dirty="0" smtClean="0"/>
              <a:t>a</a:t>
            </a:r>
            <a:r>
              <a:rPr lang="en-US" baseline="0" dirty="0" smtClean="0"/>
              <a:t> partner decide which of the Tier 2 &amp; 3 terms lend themselves to using etymology (Word Mapping) or word-specific definitions. </a:t>
            </a:r>
            <a:endParaRPr lang="en-US" dirty="0"/>
          </a:p>
        </p:txBody>
      </p:sp>
      <p:sp>
        <p:nvSpPr>
          <p:cNvPr id="4" name="Slide Number Placeholder 3"/>
          <p:cNvSpPr>
            <a:spLocks noGrp="1"/>
          </p:cNvSpPr>
          <p:nvPr>
            <p:ph type="sldNum" sz="quarter" idx="10"/>
          </p:nvPr>
        </p:nvSpPr>
        <p:spPr/>
        <p:txBody>
          <a:bodyPr/>
          <a:lstStyle/>
          <a:p>
            <a:fld id="{9609DAB6-2478-AA44-B6CA-3A57F93574E8}" type="slidenum">
              <a:rPr lang="en-US" smtClean="0"/>
              <a:t>13</a:t>
            </a:fld>
            <a:endParaRPr lang="en-US"/>
          </a:p>
        </p:txBody>
      </p:sp>
    </p:spTree>
    <p:extLst>
      <p:ext uri="{BB962C8B-B14F-4D97-AF65-F5344CB8AC3E}">
        <p14:creationId xmlns:p14="http://schemas.microsoft.com/office/powerpoint/2010/main" val="302136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802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497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49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837EE44-035A-4AD7-859E-94E1A42B059E}"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4754260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F85112-7683-48B5-9871-449B91477D77}"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2274641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E4C052-C6BA-4965-B1E8-8131B33D6B7F}"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3303257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2945A9-1784-4DF5-9034-FB2022D02364}" type="datetime1">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3212004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C3C489-5A34-4790-ABAA-B736D0C24EF9}" type="datetime1">
              <a:rPr lang="en-US" smtClean="0"/>
              <a:t>7/14/2017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3442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1CF9666-64BF-4722-999E-C892719BD676}" type="datetime1">
              <a:rPr lang="en-US" smtClean="0"/>
              <a:t>7/14/2017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2683391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B3BAB-8E8B-4081-9879-D40CFF7DDA73}" type="datetime1">
              <a:rPr lang="en-US" smtClean="0"/>
              <a:t>7/14/2017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3466456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4172D7-A6B4-4815-8B16-F200203EE4BA}" type="datetime1">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2920225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273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41FD47-0C51-418E-B522-63F418E76A2E}" type="datetime1">
              <a:rPr lang="en-US" smtClean="0"/>
              <a:t>7/14/2017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676186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288B6C-9113-422E-BEAC-18B472058C62}"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23234469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86C29D-7D84-4B2D-9E73-DED453428FCA}"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21613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C91091-5EC1-4732-9ADA-5A6D86F9B653}"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2351696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28CF2-7153-4918-A9F8-5F954C4ED794}"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3573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EDF435-BBBB-4F26-889F-B41BB5F09B0E}"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2891845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3488A2-135C-4A13-9269-72C763AF476D}"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234054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9DF279-CE4F-4B47-86B1-4E057420A362}" type="datetime1">
              <a:rPr lang="en-US" smtClean="0"/>
              <a:t>7/14/2017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26A3BD-0BB7-AD40-886E-6E2BD9B44150}" type="slidenum">
              <a:rPr lang="en-US" smtClean="0"/>
              <a:t>‹#›</a:t>
            </a:fld>
            <a:endParaRPr lang="en-US"/>
          </a:p>
        </p:txBody>
      </p:sp>
    </p:spTree>
    <p:extLst>
      <p:ext uri="{BB962C8B-B14F-4D97-AF65-F5344CB8AC3E}">
        <p14:creationId xmlns:p14="http://schemas.microsoft.com/office/powerpoint/2010/main" val="22940283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16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30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9428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971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0207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393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473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7730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79537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65718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579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0747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6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1622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453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737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934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069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1736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9276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29919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0608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01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DAE6FB-6546-442E-878F-8346B0F8B4F1}"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2458365-07F6-4FFF-A5B5-FA96821C1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5565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8456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652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6974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704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02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680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cxnSp>
          <p:nvCxnSpPr>
            <p:cNvPr id="7" name="Straight Connector 6"/>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50000"/>
                <a:alpha val="7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3B5861-56DE-E64E-B816-95C5F9691C50}" type="datetimeFigureOut">
              <a:rPr lang="en-US" smtClean="0">
                <a:solidFill>
                  <a:prstClr val="black">
                    <a:tint val="75000"/>
                  </a:prstClr>
                </a:solidFill>
              </a:rPr>
              <a:pPr/>
              <a:t>7/14/2017</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2E6DDA-1CF2-C146-834F-E8ABA7660B2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977651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8DAE6FB-6546-442E-878F-8346B0F8B4F1}" type="datetimeFigureOut">
              <a:rPr lang="en-US" smtClean="0">
                <a:solidFill>
                  <a:prstClr val="black">
                    <a:tint val="75000"/>
                  </a:prstClr>
                </a:solidFill>
              </a:rPr>
              <a:pPr defTabSz="685800"/>
              <a:t>7/14/2017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458365-07F6-4FFF-A5B5-FA96821C1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55222670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88DAE6FB-6546-442E-878F-8346B0F8B4F1}" type="datetimeFigureOut">
              <a:rPr lang="en-US" smtClean="0">
                <a:solidFill>
                  <a:prstClr val="black">
                    <a:tint val="75000"/>
                  </a:prstClr>
                </a:solidFill>
              </a:rPr>
              <a:pPr defTabSz="685800"/>
              <a:t>7/14/2017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32458365-07F6-4FFF-A5B5-FA96821C1B62}"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610093986"/>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hyperlink" Target="http://volcano.oregonstate.edu/arenal" TargetMode="External"/><Relationship Id="rId3" Type="http://schemas.openxmlformats.org/officeDocument/2006/relationships/hyperlink" Target="http://www.alaskamuseum.org/education/volcano" TargetMode="External"/><Relationship Id="rId7" Type="http://schemas.openxmlformats.org/officeDocument/2006/relationships/image" Target="../media/image10.png"/><Relationship Id="rId12" Type="http://schemas.openxmlformats.org/officeDocument/2006/relationships/hyperlink" Target="http://geology.com/volcanoes/vesuvius/" TargetMode="External"/><Relationship Id="rId2" Type="http://schemas.openxmlformats.org/officeDocument/2006/relationships/notesSlide" Target="../notesSlides/notesSlide7.xml"/><Relationship Id="rId16" Type="http://schemas.openxmlformats.org/officeDocument/2006/relationships/hyperlink" Target="http://en.wikipedia.org/wiki/Medicine_Lake_Volcano" TargetMode="Externa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hyperlink" Target="http://www.fs.usda.gov/wps/portal/fsinternet/!ut/p/c5/04_SB8K8xLLM9MSSzPy8xBz9CP0os3gDfxMDT8MwRydLA1cj72BTn0AjAwgAykeaxcN4jhYG_h4eYX5hPgYwefy6w0H24dcPNgEHcDTQ9_PIz03VL8iNMMgycVQEADoWIdk!/dl3/d3/L2dJQSEvUUt3QS9ZQnZ3LzZfME80MEkxVkFCOTBFMktTNUJIMjAwMDAwMDA!/?ss=110601&amp;navtype=BROWSEBYSUBJECT&amp;navid=110000000000000&amp;pnavid=null&amp;recid=66159&amp;ttype=recarea&amp;pname=Newberry%20National%20Volcanic%20Monument%20-%20Deschutes%20NF%20-%20Home" TargetMode="External"/><Relationship Id="rId5" Type="http://schemas.openxmlformats.org/officeDocument/2006/relationships/image" Target="../media/image8.png"/><Relationship Id="rId15" Type="http://schemas.openxmlformats.org/officeDocument/2006/relationships/hyperlink" Target="https://www.soest.hawaii.edu/GG/HCV/maunaloa.html" TargetMode="External"/><Relationship Id="rId10" Type="http://schemas.openxmlformats.org/officeDocument/2006/relationships/hyperlink" Target="http://www.nps.gov/crla/index.htm" TargetMode="External"/><Relationship Id="rId4" Type="http://schemas.openxmlformats.org/officeDocument/2006/relationships/image" Target="../media/image7.png"/><Relationship Id="rId9" Type="http://schemas.openxmlformats.org/officeDocument/2006/relationships/hyperlink" Target="http://www.oregonstateparks.org/index.cfm?do=parkPage.dsp_parkPubs&amp;parkId=33" TargetMode="External"/><Relationship Id="rId14" Type="http://schemas.openxmlformats.org/officeDocument/2006/relationships/hyperlink" Target="http://volcanoes.usgs.gov/volcanoes/st_helens/st_helens_geo_hist_103.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Word%20Mapping%20Routine%20(DRAFT)/High%20Frequency%20PSR%20List.pdf"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www.physicalgeography.net/physgeoglos/w.html#weathering" TargetMode="External"/><Relationship Id="rId5" Type="http://schemas.openxmlformats.org/officeDocument/2006/relationships/hyperlink" Target="http://www.physicalgeography.net/physgeoglos/l.html#lithification" TargetMode="External"/><Relationship Id="rId4" Type="http://schemas.openxmlformats.org/officeDocument/2006/relationships/hyperlink" Target="http://www.physicalgeography.net/physgeoglos/s.html#sedimentary_roc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www.physicalgeography.net/physgeoglos/l.html#lithification" TargetMode="External"/><Relationship Id="rId2" Type="http://schemas.openxmlformats.org/officeDocument/2006/relationships/hyperlink" Target="http://www.physicalgeography.net/physgeoglos/s.html#sedimentary_rock" TargetMode="Externa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hyperlink" Target="http://www.physicalgeography.net/physgeoglos/w.html#weather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slide" Target="slide3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hyperlink" Target="http://www.physicalgeography.net/physgeoglos/c.html#conglomerate"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hyperlink" Target="http://www.physicalgeography.net/physgeoglos/s.html#sandstone"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3.xml"/><Relationship Id="rId1" Type="http://schemas.openxmlformats.org/officeDocument/2006/relationships/vmlDrawing" Target="../drawings/vmlDrawing3.vml"/><Relationship Id="rId6" Type="http://schemas.openxmlformats.org/officeDocument/2006/relationships/image" Target="../media/image26.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28.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slide" Target="slide3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9.xml"/><Relationship Id="rId4" Type="http://schemas.openxmlformats.org/officeDocument/2006/relationships/image" Target="../media/image34.gif"/></Relationships>
</file>

<file path=ppt/slides/_rels/slide45.xml.rels><?xml version="1.0" encoding="UTF-8" standalone="yes"?>
<Relationships xmlns="http://schemas.openxmlformats.org/package/2006/relationships"><Relationship Id="rId3" Type="http://schemas.openxmlformats.org/officeDocument/2006/relationships/hyperlink" Target="Prefijos%20y%20sufijos.docx" TargetMode="External"/><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35.jpg"/></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2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4.xml"/><Relationship Id="rId1" Type="http://schemas.openxmlformats.org/officeDocument/2006/relationships/vmlDrawing" Target="../drawings/vmlDrawing4.vml"/><Relationship Id="rId5" Type="http://schemas.openxmlformats.org/officeDocument/2006/relationships/image" Target="../media/image45.png"/><Relationship Id="rId4" Type="http://schemas.openxmlformats.org/officeDocument/2006/relationships/package" Target="../embeddings/Microsoft_Word_Document4.docx"/></Relationships>
</file>

<file path=ppt/slides/_rels/slide5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3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55.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51.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AFE7"/>
        </a:solid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7108" y="1742181"/>
            <a:ext cx="6908800" cy="1646302"/>
          </a:xfrm>
        </p:spPr>
        <p:txBody>
          <a:bodyPr/>
          <a:lstStyle/>
          <a:p>
            <a:pPr algn="ctr"/>
            <a:r>
              <a:rPr lang="en-US" b="1" dirty="0" smtClean="0"/>
              <a:t>The Word Mapping Routine </a:t>
            </a:r>
            <a:endParaRPr lang="en-US" b="1" dirty="0"/>
          </a:p>
        </p:txBody>
      </p:sp>
      <p:sp>
        <p:nvSpPr>
          <p:cNvPr id="4" name="Subtitle 3"/>
          <p:cNvSpPr>
            <a:spLocks noGrp="1"/>
          </p:cNvSpPr>
          <p:nvPr>
            <p:ph type="subTitle" idx="1"/>
          </p:nvPr>
        </p:nvSpPr>
        <p:spPr>
          <a:xfrm>
            <a:off x="1590332" y="3892163"/>
            <a:ext cx="6005576" cy="2410926"/>
          </a:xfrm>
        </p:spPr>
        <p:txBody>
          <a:bodyPr>
            <a:normAutofit lnSpcReduction="10000"/>
          </a:bodyPr>
          <a:lstStyle/>
          <a:p>
            <a:pPr algn="ctr"/>
            <a:r>
              <a:rPr lang="en-US" sz="2800" b="1" dirty="0" smtClean="0">
                <a:solidFill>
                  <a:schemeClr val="bg1"/>
                </a:solidFill>
              </a:rPr>
              <a:t>International SIM Conference 2017</a:t>
            </a:r>
          </a:p>
          <a:p>
            <a:pPr algn="ctr"/>
            <a:r>
              <a:rPr lang="en-US" sz="2800" b="1" dirty="0" smtClean="0">
                <a:solidFill>
                  <a:schemeClr val="bg1"/>
                </a:solidFill>
              </a:rPr>
              <a:t>Lawrence, Kansas</a:t>
            </a:r>
            <a:endParaRPr lang="en-US" sz="2800" b="1" dirty="0">
              <a:solidFill>
                <a:schemeClr val="bg1"/>
              </a:solidFill>
            </a:endParaRPr>
          </a:p>
          <a:p>
            <a:pPr algn="ctr"/>
            <a:r>
              <a:rPr lang="en-US" sz="2800" b="1" dirty="0" smtClean="0">
                <a:solidFill>
                  <a:schemeClr val="bg1"/>
                </a:solidFill>
              </a:rPr>
              <a:t>Monica L. Harris, Ph.D.</a:t>
            </a:r>
          </a:p>
          <a:p>
            <a:pPr algn="ctr"/>
            <a:r>
              <a:rPr lang="en-US" sz="2800" b="1" u="sng" dirty="0" smtClean="0">
                <a:solidFill>
                  <a:schemeClr val="tx2">
                    <a:lumMod val="75000"/>
                  </a:schemeClr>
                </a:solidFill>
              </a:rPr>
              <a:t>harrismo@gvsu.edu</a:t>
            </a:r>
          </a:p>
          <a:p>
            <a:pPr algn="ctr"/>
            <a:r>
              <a:rPr lang="en-US" dirty="0" smtClean="0"/>
              <a:t> </a:t>
            </a:r>
            <a:endParaRPr lang="en-US" dirty="0"/>
          </a:p>
        </p:txBody>
      </p:sp>
    </p:spTree>
    <p:extLst>
      <p:ext uri="{BB962C8B-B14F-4D97-AF65-F5344CB8AC3E}">
        <p14:creationId xmlns:p14="http://schemas.microsoft.com/office/powerpoint/2010/main" val="3719769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426" y="311255"/>
            <a:ext cx="7116417" cy="632059"/>
          </a:xfrm>
        </p:spPr>
        <p:txBody>
          <a:bodyPr>
            <a:normAutofit fontScale="90000"/>
          </a:bodyPr>
          <a:lstStyle/>
          <a:p>
            <a:r>
              <a:rPr lang="en-US" dirty="0" smtClean="0"/>
              <a:t>Word Choice: Eliminate Tier 1 terms</a:t>
            </a:r>
            <a:endParaRPr lang="en-US" dirty="0"/>
          </a:p>
        </p:txBody>
      </p:sp>
      <p:sp>
        <p:nvSpPr>
          <p:cNvPr id="3" name="Content Placeholder 2"/>
          <p:cNvSpPr>
            <a:spLocks noGrp="1"/>
          </p:cNvSpPr>
          <p:nvPr>
            <p:ph idx="1"/>
          </p:nvPr>
        </p:nvSpPr>
        <p:spPr>
          <a:xfrm>
            <a:off x="609598" y="1328285"/>
            <a:ext cx="7802882" cy="5168767"/>
          </a:xfrm>
        </p:spPr>
        <p:txBody>
          <a:bodyPr numCol="2">
            <a:normAutofit fontScale="85000" lnSpcReduction="20000"/>
          </a:bodyPr>
          <a:lstStyle/>
          <a:p>
            <a:pPr marL="514350" indent="-514350">
              <a:buFont typeface="+mj-lt"/>
              <a:buAutoNum type="arabicPeriod"/>
            </a:pPr>
            <a:r>
              <a:rPr lang="en-US" sz="2600" dirty="0"/>
              <a:t>r</a:t>
            </a:r>
            <a:r>
              <a:rPr lang="en-US" sz="2600" dirty="0" smtClean="0"/>
              <a:t>epresentation</a:t>
            </a:r>
          </a:p>
          <a:p>
            <a:pPr marL="514350" indent="-514350">
              <a:buFont typeface="+mj-lt"/>
              <a:buAutoNum type="arabicPeriod"/>
            </a:pPr>
            <a:r>
              <a:rPr lang="en-US" sz="2600" dirty="0"/>
              <a:t>w</a:t>
            </a:r>
            <a:r>
              <a:rPr lang="en-US" sz="2600" dirty="0" smtClean="0"/>
              <a:t>eathering</a:t>
            </a:r>
          </a:p>
          <a:p>
            <a:pPr marL="514350" indent="-514350">
              <a:buFont typeface="+mj-lt"/>
              <a:buAutoNum type="arabicPeriod"/>
            </a:pPr>
            <a:r>
              <a:rPr lang="en-US" sz="2600" dirty="0"/>
              <a:t>g</a:t>
            </a:r>
            <a:r>
              <a:rPr lang="en-US" sz="2600" dirty="0" smtClean="0"/>
              <a:t>eomorphology </a:t>
            </a:r>
          </a:p>
          <a:p>
            <a:pPr marL="514350" indent="-514350">
              <a:buFont typeface="+mj-lt"/>
              <a:buAutoNum type="arabicPeriod"/>
            </a:pPr>
            <a:r>
              <a:rPr lang="en-US" sz="2600" dirty="0" smtClean="0"/>
              <a:t>Mt. Vesuvius</a:t>
            </a:r>
          </a:p>
          <a:p>
            <a:pPr marL="514350" indent="-514350">
              <a:buFont typeface="+mj-lt"/>
              <a:buAutoNum type="arabicPeriod"/>
            </a:pPr>
            <a:r>
              <a:rPr lang="en-US" sz="2600" dirty="0"/>
              <a:t>c</a:t>
            </a:r>
            <a:r>
              <a:rPr lang="en-US" sz="2600" dirty="0" smtClean="0"/>
              <a:t>onvergent</a:t>
            </a:r>
          </a:p>
          <a:p>
            <a:pPr marL="514350" indent="-514350">
              <a:buFont typeface="+mj-lt"/>
              <a:buAutoNum type="arabicPeriod"/>
            </a:pPr>
            <a:r>
              <a:rPr lang="en-US" sz="2600" dirty="0"/>
              <a:t>d</a:t>
            </a:r>
            <a:r>
              <a:rPr lang="en-US" sz="2600" dirty="0" smtClean="0"/>
              <a:t>ivergent</a:t>
            </a:r>
          </a:p>
          <a:p>
            <a:pPr marL="514350" indent="-514350">
              <a:buFont typeface="+mj-lt"/>
              <a:buAutoNum type="arabicPeriod"/>
            </a:pPr>
            <a:r>
              <a:rPr lang="en-US" sz="2600" dirty="0"/>
              <a:t>d</a:t>
            </a:r>
            <a:r>
              <a:rPr lang="en-US" sz="2600" dirty="0" smtClean="0"/>
              <a:t>ome</a:t>
            </a:r>
          </a:p>
          <a:p>
            <a:pPr marL="514350" indent="-514350">
              <a:buFont typeface="+mj-lt"/>
              <a:buAutoNum type="arabicPeriod"/>
            </a:pPr>
            <a:r>
              <a:rPr lang="en-US" sz="2600" dirty="0"/>
              <a:t>p</a:t>
            </a:r>
            <a:r>
              <a:rPr lang="en-US" sz="2600" dirty="0" smtClean="0"/>
              <a:t>late tectonics</a:t>
            </a:r>
          </a:p>
          <a:p>
            <a:pPr marL="514350" indent="-514350">
              <a:buFont typeface="+mj-lt"/>
              <a:buAutoNum type="arabicPeriod"/>
            </a:pPr>
            <a:r>
              <a:rPr lang="en-US" sz="2600" dirty="0"/>
              <a:t>e</a:t>
            </a:r>
            <a:r>
              <a:rPr lang="en-US" sz="2600" dirty="0" smtClean="0"/>
              <a:t>ruption </a:t>
            </a:r>
          </a:p>
          <a:p>
            <a:pPr marL="514350" indent="-514350">
              <a:buFont typeface="+mj-lt"/>
              <a:buAutoNum type="arabicPeriod"/>
            </a:pPr>
            <a:r>
              <a:rPr lang="en-US" sz="2600" dirty="0" smtClean="0"/>
              <a:t>igneous</a:t>
            </a:r>
          </a:p>
          <a:p>
            <a:pPr marL="514350" indent="-514350">
              <a:buFont typeface="+mj-lt"/>
              <a:buAutoNum type="arabicPeriod"/>
            </a:pPr>
            <a:r>
              <a:rPr lang="en-US" sz="2600" dirty="0" smtClean="0"/>
              <a:t>mudslides</a:t>
            </a:r>
          </a:p>
          <a:p>
            <a:pPr marL="514350" indent="-514350">
              <a:buFont typeface="+mj-lt"/>
              <a:buAutoNum type="arabicPeriod"/>
            </a:pPr>
            <a:r>
              <a:rPr lang="en-US" sz="2600" dirty="0"/>
              <a:t>o</a:t>
            </a:r>
            <a:r>
              <a:rPr lang="en-US" sz="2600" dirty="0" smtClean="0"/>
              <a:t>rogeny</a:t>
            </a:r>
          </a:p>
          <a:p>
            <a:pPr marL="514350" indent="-514350">
              <a:buFont typeface="+mj-lt"/>
              <a:buAutoNum type="arabicPeriod"/>
            </a:pPr>
            <a:r>
              <a:rPr lang="en-US" sz="2600" dirty="0"/>
              <a:t>d</a:t>
            </a:r>
            <a:r>
              <a:rPr lang="en-US" sz="2600" dirty="0" smtClean="0"/>
              <a:t>ormant</a:t>
            </a:r>
          </a:p>
          <a:p>
            <a:pPr marL="514350" indent="-514350">
              <a:buFont typeface="+mj-lt"/>
              <a:buAutoNum type="arabicPeriod"/>
            </a:pPr>
            <a:r>
              <a:rPr lang="en-US" sz="2600" dirty="0"/>
              <a:t>e</a:t>
            </a:r>
            <a:r>
              <a:rPr lang="en-US" sz="2600" dirty="0" smtClean="0"/>
              <a:t>rosion</a:t>
            </a:r>
          </a:p>
          <a:p>
            <a:pPr marL="514350" indent="-514350">
              <a:buFont typeface="+mj-lt"/>
              <a:buAutoNum type="arabicPeriod"/>
            </a:pPr>
            <a:r>
              <a:rPr lang="en-US" sz="2600" dirty="0"/>
              <a:t>v</a:t>
            </a:r>
            <a:r>
              <a:rPr lang="en-US" sz="2600" dirty="0" smtClean="0"/>
              <a:t>olcanoes</a:t>
            </a:r>
          </a:p>
          <a:p>
            <a:pPr marL="514350" indent="-514350">
              <a:buFont typeface="+mj-lt"/>
              <a:buAutoNum type="arabicPeriod"/>
            </a:pPr>
            <a:r>
              <a:rPr lang="en-US" sz="2600" dirty="0"/>
              <a:t>e</a:t>
            </a:r>
            <a:r>
              <a:rPr lang="en-US" sz="2600" dirty="0" smtClean="0"/>
              <a:t>picenter</a:t>
            </a:r>
          </a:p>
          <a:p>
            <a:pPr marL="514350" indent="-514350">
              <a:buFont typeface="+mj-lt"/>
              <a:buAutoNum type="arabicPeriod"/>
            </a:pPr>
            <a:r>
              <a:rPr lang="en-US" sz="2600" dirty="0" smtClean="0"/>
              <a:t>Crater Lake</a:t>
            </a:r>
          </a:p>
          <a:p>
            <a:pPr marL="514350" indent="-514350">
              <a:buFont typeface="+mj-lt"/>
              <a:buAutoNum type="arabicPeriod"/>
            </a:pPr>
            <a:r>
              <a:rPr lang="en-US" sz="2600" dirty="0"/>
              <a:t>v</a:t>
            </a:r>
            <a:r>
              <a:rPr lang="en-US" sz="2600" dirty="0" smtClean="0"/>
              <a:t>iscosity</a:t>
            </a:r>
          </a:p>
          <a:p>
            <a:pPr marL="514350" indent="-514350">
              <a:buFont typeface="+mj-lt"/>
              <a:buAutoNum type="arabicPeriod"/>
            </a:pPr>
            <a:r>
              <a:rPr lang="en-US" sz="2600" dirty="0"/>
              <a:t>g</a:t>
            </a:r>
            <a:r>
              <a:rPr lang="en-US" sz="2600" dirty="0" smtClean="0"/>
              <a:t>eoscience</a:t>
            </a:r>
          </a:p>
          <a:p>
            <a:pPr marL="514350" indent="-514350">
              <a:buFont typeface="+mj-lt"/>
              <a:buAutoNum type="arabicPeriod"/>
            </a:pPr>
            <a:r>
              <a:rPr lang="en-US" sz="2600" dirty="0"/>
              <a:t>e</a:t>
            </a:r>
            <a:r>
              <a:rPr lang="en-US" sz="2600" dirty="0" smtClean="0"/>
              <a:t>arthquakes</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4226A3BD-0BB7-AD40-886E-6E2BD9B44150}" type="slidenum">
              <a:rPr lang="en-US" smtClean="0"/>
              <a:t>10</a:t>
            </a:fld>
            <a:endParaRPr lang="en-US"/>
          </a:p>
        </p:txBody>
      </p:sp>
      <p:cxnSp>
        <p:nvCxnSpPr>
          <p:cNvPr id="6" name="Straight Connector 5"/>
          <p:cNvCxnSpPr/>
          <p:nvPr/>
        </p:nvCxnSpPr>
        <p:spPr>
          <a:xfrm>
            <a:off x="1088571" y="1900149"/>
            <a:ext cx="1640114" cy="290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074057" y="2692400"/>
            <a:ext cx="1640114" cy="290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88571" y="3883639"/>
            <a:ext cx="1074057" cy="290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88571" y="4303331"/>
            <a:ext cx="21190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088571" y="5443003"/>
            <a:ext cx="1640114" cy="290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966538" y="1878915"/>
            <a:ext cx="1289119" cy="290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66538" y="2677885"/>
            <a:ext cx="1640114" cy="290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966538" y="3872710"/>
            <a:ext cx="1640114" cy="290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716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825477" y="-66591"/>
            <a:ext cx="3498573" cy="486727"/>
          </a:xfrm>
        </p:spPr>
        <p:style>
          <a:lnRef idx="2">
            <a:schemeClr val="dk1"/>
          </a:lnRef>
          <a:fillRef idx="1">
            <a:schemeClr val="lt1"/>
          </a:fillRef>
          <a:effectRef idx="0">
            <a:schemeClr val="dk1"/>
          </a:effectRef>
          <a:fontRef idx="minor">
            <a:schemeClr val="dk1"/>
          </a:fontRef>
        </p:style>
        <p:txBody>
          <a:bodyPr>
            <a:noAutofit/>
          </a:bodyPr>
          <a:lstStyle/>
          <a:p>
            <a:pPr algn="ctr"/>
            <a:r>
              <a:rPr lang="en-US" sz="2000" b="1" dirty="0" smtClean="0"/>
              <a:t>Types of Volcanoes</a:t>
            </a:r>
            <a:endParaRPr lang="en-US" sz="2000" b="1" dirty="0"/>
          </a:p>
        </p:txBody>
      </p:sp>
      <p:sp>
        <p:nvSpPr>
          <p:cNvPr id="3" name="Subtitle 2"/>
          <p:cNvSpPr>
            <a:spLocks noGrp="1"/>
          </p:cNvSpPr>
          <p:nvPr>
            <p:ph type="subTitle" idx="1"/>
          </p:nvPr>
        </p:nvSpPr>
        <p:spPr>
          <a:xfrm>
            <a:off x="140745" y="423364"/>
            <a:ext cx="8865704" cy="788994"/>
          </a:xfrm>
        </p:spPr>
        <p:style>
          <a:lnRef idx="2">
            <a:schemeClr val="dk1"/>
          </a:lnRef>
          <a:fillRef idx="1">
            <a:schemeClr val="lt1"/>
          </a:fillRef>
          <a:effectRef idx="0">
            <a:schemeClr val="dk1"/>
          </a:effectRef>
          <a:fontRef idx="minor">
            <a:schemeClr val="dk1"/>
          </a:fontRef>
        </p:style>
        <p:txBody>
          <a:bodyPr>
            <a:noAutofit/>
          </a:bodyPr>
          <a:lstStyle/>
          <a:p>
            <a:pPr algn="l"/>
            <a:r>
              <a:rPr lang="en-US" sz="1600" dirty="0" smtClean="0">
                <a:solidFill>
                  <a:schemeClr val="tx1"/>
                </a:solidFill>
              </a:rPr>
              <a:t>Volcanoes are placed into </a:t>
            </a:r>
            <a:r>
              <a:rPr lang="en-US" sz="1600" dirty="0" smtClean="0">
                <a:solidFill>
                  <a:schemeClr val="tx1"/>
                </a:solidFill>
                <a:hlinkClick r:id="rId3"/>
              </a:rPr>
              <a:t>categories</a:t>
            </a:r>
            <a:r>
              <a:rPr lang="en-US" sz="1600" dirty="0" smtClean="0">
                <a:solidFill>
                  <a:schemeClr val="tx1"/>
                </a:solidFill>
              </a:rPr>
              <a:t> based on their size and shape.  These variables depend on the volcano’s internal temperature, internal pressure, and viscosity.</a:t>
            </a:r>
            <a:endParaRPr lang="en-US" sz="1600" dirty="0">
              <a:solidFill>
                <a:schemeClr val="tx1"/>
              </a:solidFill>
            </a:endParaRPr>
          </a:p>
        </p:txBody>
      </p:sp>
      <p:sp>
        <p:nvSpPr>
          <p:cNvPr id="4" name="TextBox 3"/>
          <p:cNvSpPr txBox="1"/>
          <p:nvPr/>
        </p:nvSpPr>
        <p:spPr>
          <a:xfrm>
            <a:off x="108586" y="111764"/>
            <a:ext cx="1769034" cy="338554"/>
          </a:xfrm>
          <a:prstGeom prst="rect">
            <a:avLst/>
          </a:prstGeom>
          <a:noFill/>
        </p:spPr>
        <p:txBody>
          <a:bodyPr wrap="none" rtlCol="0">
            <a:spAutoFit/>
          </a:bodyPr>
          <a:lstStyle/>
          <a:p>
            <a:r>
              <a:rPr lang="en-US" sz="1600" dirty="0" smtClean="0"/>
              <a:t>The Frame Routine</a:t>
            </a:r>
            <a:endParaRPr lang="en-US" sz="1600" dirty="0"/>
          </a:p>
        </p:txBody>
      </p:sp>
      <p:pic>
        <p:nvPicPr>
          <p:cNvPr id="5" name="Picture 4" descr="composite stratovolcano USG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2429" y="1693408"/>
            <a:ext cx="1481356" cy="1196241"/>
          </a:xfrm>
          <a:prstGeom prst="rect">
            <a:avLst/>
          </a:prstGeom>
        </p:spPr>
      </p:pic>
      <p:pic>
        <p:nvPicPr>
          <p:cNvPr id="6" name="Picture 5" descr="shieldvolcanoUSGS.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8054" y="1701615"/>
            <a:ext cx="1619492" cy="1162377"/>
          </a:xfrm>
          <a:prstGeom prst="rect">
            <a:avLst/>
          </a:prstGeom>
        </p:spPr>
      </p:pic>
      <p:pic>
        <p:nvPicPr>
          <p:cNvPr id="7" name="Picture 6" descr="volcano cindercone.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22986" y="1706235"/>
            <a:ext cx="1526453" cy="1196241"/>
          </a:xfrm>
          <a:prstGeom prst="rect">
            <a:avLst/>
          </a:prstGeom>
        </p:spPr>
      </p:pic>
      <p:pic>
        <p:nvPicPr>
          <p:cNvPr id="8" name="Picture 7" descr="volcano dom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78185" y="1760434"/>
            <a:ext cx="1569544" cy="1142042"/>
          </a:xfrm>
          <a:prstGeom prst="rect">
            <a:avLst/>
          </a:prstGeom>
        </p:spPr>
      </p:pic>
      <p:pic>
        <p:nvPicPr>
          <p:cNvPr id="9" name="Picture 8" descr="volcano-caldera.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7386" y="1667751"/>
            <a:ext cx="1637634" cy="1196241"/>
          </a:xfrm>
          <a:prstGeom prst="rect">
            <a:avLst/>
          </a:prstGeom>
        </p:spPr>
      </p:pic>
      <p:sp>
        <p:nvSpPr>
          <p:cNvPr id="11" name="TextBox 10"/>
          <p:cNvSpPr txBox="1"/>
          <p:nvPr/>
        </p:nvSpPr>
        <p:spPr>
          <a:xfrm>
            <a:off x="1943274" y="2902477"/>
            <a:ext cx="1698395"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15888" indent="-115888">
              <a:buFont typeface="Arial"/>
              <a:buChar char="•"/>
            </a:pPr>
            <a:r>
              <a:rPr lang="en-US" sz="1200" dirty="0" smtClean="0"/>
              <a:t>Formation: Tephra, also known as cinders, and ash build up along the sides of a single vent</a:t>
            </a:r>
          </a:p>
          <a:p>
            <a:pPr marL="115888" indent="-115888">
              <a:buFont typeface="Arial"/>
              <a:buChar char="•"/>
            </a:pPr>
            <a:r>
              <a:rPr lang="en-US" sz="1200" dirty="0" smtClean="0"/>
              <a:t>Viscosity: Moderate</a:t>
            </a:r>
          </a:p>
          <a:p>
            <a:pPr marL="115888" indent="-115888">
              <a:buFont typeface="Arial"/>
              <a:buChar char="•"/>
            </a:pPr>
            <a:r>
              <a:rPr lang="en-US" sz="1200" dirty="0" smtClean="0"/>
              <a:t>Silica Content: Moderate</a:t>
            </a:r>
          </a:p>
          <a:p>
            <a:pPr marL="115888" indent="-115888">
              <a:buFont typeface="Arial"/>
              <a:buChar char="•"/>
            </a:pPr>
            <a:r>
              <a:rPr lang="en-US" sz="1200" dirty="0" smtClean="0"/>
              <a:t>Rock Type: Scoria</a:t>
            </a:r>
          </a:p>
          <a:p>
            <a:pPr marL="115888" indent="-115888">
              <a:buFont typeface="Arial"/>
              <a:buChar char="•"/>
            </a:pPr>
            <a:r>
              <a:rPr lang="en-US" sz="1200" dirty="0" smtClean="0"/>
              <a:t>Appearance: Steep, angled sides, creating a cone shape, small</a:t>
            </a:r>
          </a:p>
          <a:p>
            <a:pPr marL="115888" indent="-115888">
              <a:buFont typeface="Arial"/>
              <a:buChar char="•"/>
            </a:pPr>
            <a:r>
              <a:rPr lang="en-US" sz="1200" dirty="0" smtClean="0"/>
              <a:t>Example: </a:t>
            </a:r>
            <a:r>
              <a:rPr lang="en-US" sz="1200" dirty="0" smtClean="0">
                <a:hlinkClick r:id="rId9"/>
              </a:rPr>
              <a:t>Pilot Butte</a:t>
            </a:r>
            <a:r>
              <a:rPr lang="en-US" sz="1200" dirty="0" smtClean="0"/>
              <a:t>, Oregon</a:t>
            </a:r>
            <a:endParaRPr lang="en-US" sz="1200" dirty="0"/>
          </a:p>
        </p:txBody>
      </p:sp>
      <p:sp>
        <p:nvSpPr>
          <p:cNvPr id="12" name="TextBox 11"/>
          <p:cNvSpPr txBox="1"/>
          <p:nvPr/>
        </p:nvSpPr>
        <p:spPr>
          <a:xfrm>
            <a:off x="140745" y="2902477"/>
            <a:ext cx="1698395"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15888" indent="-115888">
              <a:buFont typeface="Arial"/>
              <a:buChar char="•"/>
            </a:pPr>
            <a:r>
              <a:rPr lang="en-US" sz="1200" dirty="0" smtClean="0"/>
              <a:t>Formation: </a:t>
            </a:r>
            <a:r>
              <a:rPr lang="en-US" sz="1200" dirty="0"/>
              <a:t>C</a:t>
            </a:r>
            <a:r>
              <a:rPr lang="en-US" sz="1200" dirty="0" smtClean="0"/>
              <a:t>ollapse of earth after an explosive volcanic eruption</a:t>
            </a:r>
          </a:p>
          <a:p>
            <a:pPr marL="115888" indent="-115888">
              <a:buFont typeface="Arial"/>
              <a:buChar char="•"/>
            </a:pPr>
            <a:r>
              <a:rPr lang="en-US" sz="1200" dirty="0" smtClean="0"/>
              <a:t>Viscosity: Very high </a:t>
            </a:r>
          </a:p>
          <a:p>
            <a:pPr marL="115888" indent="-115888">
              <a:buFont typeface="Arial"/>
              <a:buChar char="•"/>
            </a:pPr>
            <a:r>
              <a:rPr lang="en-US" sz="1200" dirty="0" smtClean="0"/>
              <a:t>Silica Content: Very High</a:t>
            </a:r>
          </a:p>
          <a:p>
            <a:pPr marL="115888" indent="-115888">
              <a:buFont typeface="Arial"/>
              <a:buChar char="•"/>
            </a:pPr>
            <a:r>
              <a:rPr lang="en-US" sz="1200" dirty="0" smtClean="0"/>
              <a:t>Rock Type: Rhyolite</a:t>
            </a:r>
          </a:p>
          <a:p>
            <a:pPr marL="115888" indent="-115888">
              <a:buFont typeface="Arial"/>
              <a:buChar char="•"/>
            </a:pPr>
            <a:r>
              <a:rPr lang="en-US" sz="1200" dirty="0" smtClean="0"/>
              <a:t>Appearance: Bowl-shaped</a:t>
            </a:r>
          </a:p>
          <a:p>
            <a:pPr marL="115888" indent="-115888">
              <a:buFont typeface="Arial"/>
              <a:buChar char="•"/>
            </a:pPr>
            <a:r>
              <a:rPr lang="en-US" sz="1200" dirty="0" smtClean="0"/>
              <a:t>Examples: </a:t>
            </a:r>
            <a:r>
              <a:rPr lang="en-US" sz="1200" dirty="0" smtClean="0">
                <a:hlinkClick r:id="rId10"/>
              </a:rPr>
              <a:t>Crater Lake</a:t>
            </a:r>
            <a:r>
              <a:rPr lang="en-US" sz="1200" dirty="0" smtClean="0"/>
              <a:t>, Oregon and </a:t>
            </a:r>
            <a:r>
              <a:rPr lang="en-US" sz="1200" dirty="0" smtClean="0">
                <a:hlinkClick r:id="rId11"/>
              </a:rPr>
              <a:t>Newberry Volcano</a:t>
            </a:r>
            <a:r>
              <a:rPr lang="en-US" sz="1200" dirty="0" smtClean="0"/>
              <a:t>, Oregon</a:t>
            </a:r>
          </a:p>
        </p:txBody>
      </p:sp>
      <p:sp>
        <p:nvSpPr>
          <p:cNvPr id="13" name="TextBox 12"/>
          <p:cNvSpPr txBox="1"/>
          <p:nvPr/>
        </p:nvSpPr>
        <p:spPr>
          <a:xfrm>
            <a:off x="3736349" y="2902477"/>
            <a:ext cx="1698395"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11125" indent="-111125">
              <a:buFont typeface="Arial"/>
              <a:buChar char="•"/>
            </a:pPr>
            <a:r>
              <a:rPr lang="en-US" sz="1200" dirty="0" smtClean="0"/>
              <a:t>Formation: Layers of  ash, pyroclastic flows, pumice, lava, and lahar create a stratified cone</a:t>
            </a:r>
            <a:endParaRPr lang="en-US" sz="1200" dirty="0"/>
          </a:p>
          <a:p>
            <a:pPr marL="111125" indent="-111125">
              <a:buFont typeface="Arial"/>
              <a:buChar char="•"/>
            </a:pPr>
            <a:r>
              <a:rPr lang="en-US" sz="1200" dirty="0" smtClean="0"/>
              <a:t>Viscosity: High</a:t>
            </a:r>
          </a:p>
          <a:p>
            <a:pPr marL="111125" indent="-111125">
              <a:buFont typeface="Arial"/>
              <a:buChar char="•"/>
            </a:pPr>
            <a:r>
              <a:rPr lang="en-US" sz="1200" dirty="0" smtClean="0"/>
              <a:t>Silica Content: High</a:t>
            </a:r>
          </a:p>
          <a:p>
            <a:pPr marL="111125" indent="-111125">
              <a:buFont typeface="Arial"/>
              <a:buChar char="•"/>
            </a:pPr>
            <a:r>
              <a:rPr lang="en-US" sz="1200" dirty="0" smtClean="0"/>
              <a:t>Rock Type: Andesite and pumice</a:t>
            </a:r>
          </a:p>
          <a:p>
            <a:pPr marL="111125" indent="-111125">
              <a:buFont typeface="Arial"/>
              <a:buChar char="•"/>
            </a:pPr>
            <a:r>
              <a:rPr lang="en-US" sz="1200" dirty="0" smtClean="0"/>
              <a:t>Appearance: Tall and wide</a:t>
            </a:r>
          </a:p>
          <a:p>
            <a:pPr marL="111125" indent="-111125">
              <a:buFont typeface="Arial"/>
              <a:buChar char="•"/>
            </a:pPr>
            <a:r>
              <a:rPr lang="en-US" sz="1200" dirty="0" smtClean="0"/>
              <a:t>Example: </a:t>
            </a:r>
            <a:r>
              <a:rPr lang="en-US" sz="1200" dirty="0" smtClean="0">
                <a:hlinkClick r:id="rId12"/>
              </a:rPr>
              <a:t>Mt. Vesuvius</a:t>
            </a:r>
            <a:r>
              <a:rPr lang="en-US" sz="1200" dirty="0" smtClean="0"/>
              <a:t>, Italy and </a:t>
            </a:r>
            <a:r>
              <a:rPr lang="en-US" sz="1200" dirty="0" smtClean="0">
                <a:hlinkClick r:id="rId13"/>
              </a:rPr>
              <a:t>Arenal</a:t>
            </a:r>
            <a:r>
              <a:rPr lang="en-US" sz="1200" dirty="0" smtClean="0"/>
              <a:t>, Costa Rica</a:t>
            </a:r>
            <a:endParaRPr lang="en-US" sz="1200" dirty="0"/>
          </a:p>
        </p:txBody>
      </p:sp>
      <p:sp>
        <p:nvSpPr>
          <p:cNvPr id="14" name="TextBox 13"/>
          <p:cNvSpPr txBox="1"/>
          <p:nvPr/>
        </p:nvSpPr>
        <p:spPr>
          <a:xfrm>
            <a:off x="5519001" y="2902477"/>
            <a:ext cx="1698395"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11125" indent="-111125">
              <a:buFont typeface="Arial"/>
              <a:buChar char="•"/>
            </a:pPr>
            <a:r>
              <a:rPr lang="en-US" sz="1200" dirty="0" smtClean="0"/>
              <a:t>Formation: Protrusion resulting from the slow extrusion of viscous lava</a:t>
            </a:r>
          </a:p>
          <a:p>
            <a:pPr marL="111125" indent="-111125">
              <a:buFont typeface="Arial"/>
              <a:buChar char="•"/>
            </a:pPr>
            <a:r>
              <a:rPr lang="en-US" sz="1200" dirty="0" smtClean="0"/>
              <a:t>Viscosity: Very High</a:t>
            </a:r>
          </a:p>
          <a:p>
            <a:pPr marL="111125" indent="-111125">
              <a:buFont typeface="Arial"/>
              <a:buChar char="•"/>
            </a:pPr>
            <a:r>
              <a:rPr lang="en-US" sz="1200" dirty="0" smtClean="0"/>
              <a:t>Silica Content: Very High</a:t>
            </a:r>
          </a:p>
          <a:p>
            <a:pPr marL="111125" indent="-111125">
              <a:buFont typeface="Arial"/>
              <a:buChar char="•"/>
            </a:pPr>
            <a:r>
              <a:rPr lang="en-US" sz="1200" dirty="0" smtClean="0"/>
              <a:t>Rock Type: Dacite</a:t>
            </a:r>
          </a:p>
          <a:p>
            <a:pPr marL="111125" indent="-111125">
              <a:buFont typeface="Arial"/>
              <a:buChar char="•"/>
            </a:pPr>
            <a:r>
              <a:rPr lang="en-US" sz="1200" dirty="0" smtClean="0"/>
              <a:t>Appearance: Dome-shaped, overturned bowl-shaped</a:t>
            </a:r>
          </a:p>
          <a:p>
            <a:pPr marL="111125" indent="-111125">
              <a:buFont typeface="Arial"/>
              <a:buChar char="•"/>
            </a:pPr>
            <a:r>
              <a:rPr lang="en-US" sz="1200" dirty="0" smtClean="0"/>
              <a:t>Example: </a:t>
            </a:r>
            <a:r>
              <a:rPr lang="en-US" sz="1200" dirty="0" smtClean="0">
                <a:hlinkClick r:id="rId14"/>
              </a:rPr>
              <a:t>Mt. St. Helens Lava Dome</a:t>
            </a:r>
            <a:r>
              <a:rPr lang="en-US" sz="1200" dirty="0" smtClean="0"/>
              <a:t>, Washington</a:t>
            </a:r>
            <a:endParaRPr lang="en-US" sz="1200" dirty="0"/>
          </a:p>
        </p:txBody>
      </p:sp>
      <p:sp>
        <p:nvSpPr>
          <p:cNvPr id="15" name="TextBox 14"/>
          <p:cNvSpPr txBox="1"/>
          <p:nvPr/>
        </p:nvSpPr>
        <p:spPr>
          <a:xfrm>
            <a:off x="7308054" y="2902476"/>
            <a:ext cx="1698395"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111125" indent="-111125">
              <a:buFont typeface="Arial"/>
              <a:buChar char="•"/>
            </a:pPr>
            <a:r>
              <a:rPr lang="en-US" sz="1200" dirty="0" smtClean="0"/>
              <a:t>Formation: Lava flows cool and form the flanks of the volcano</a:t>
            </a:r>
          </a:p>
          <a:p>
            <a:pPr marL="111125" indent="-111125">
              <a:buFont typeface="Arial"/>
              <a:buChar char="•"/>
            </a:pPr>
            <a:r>
              <a:rPr lang="en-US" sz="1200" dirty="0" smtClean="0"/>
              <a:t>Viscosity: Low</a:t>
            </a:r>
          </a:p>
          <a:p>
            <a:pPr marL="111125" indent="-111125">
              <a:buFont typeface="Arial"/>
              <a:buChar char="•"/>
            </a:pPr>
            <a:r>
              <a:rPr lang="en-US" sz="1200" dirty="0" smtClean="0"/>
              <a:t>Silica Content: Low</a:t>
            </a:r>
          </a:p>
          <a:p>
            <a:pPr marL="111125" indent="-111125">
              <a:buFont typeface="Arial"/>
              <a:buChar char="•"/>
            </a:pPr>
            <a:r>
              <a:rPr lang="en-US" sz="1200" dirty="0" smtClean="0"/>
              <a:t>Rock Type: Basalt</a:t>
            </a:r>
          </a:p>
          <a:p>
            <a:pPr marL="111125" indent="-111125">
              <a:buFont typeface="Arial"/>
              <a:buChar char="•"/>
            </a:pPr>
            <a:r>
              <a:rPr lang="en-US" sz="1200" dirty="0" smtClean="0"/>
              <a:t>Appearance: Wide base with shallow side; looks like a shield on the ground</a:t>
            </a:r>
          </a:p>
          <a:p>
            <a:pPr marL="111125" indent="-111125">
              <a:buFont typeface="Arial"/>
              <a:buChar char="•"/>
            </a:pPr>
            <a:r>
              <a:rPr lang="en-US" sz="1200" dirty="0" smtClean="0"/>
              <a:t>Example: </a:t>
            </a:r>
            <a:r>
              <a:rPr lang="en-US" sz="1200" dirty="0" smtClean="0">
                <a:hlinkClick r:id="rId15"/>
              </a:rPr>
              <a:t>Mauna Loa</a:t>
            </a:r>
            <a:r>
              <a:rPr lang="en-US" sz="1200" dirty="0" smtClean="0"/>
              <a:t>, Hawaii, and </a:t>
            </a:r>
            <a:r>
              <a:rPr lang="en-US" sz="1200" dirty="0" smtClean="0">
                <a:hlinkClick r:id="rId16"/>
              </a:rPr>
              <a:t>Medicine Lake Volcano</a:t>
            </a:r>
            <a:r>
              <a:rPr lang="en-US" sz="1200" dirty="0" smtClean="0"/>
              <a:t>, California</a:t>
            </a:r>
            <a:endParaRPr lang="en-US" sz="1200" dirty="0"/>
          </a:p>
        </p:txBody>
      </p:sp>
      <p:sp>
        <p:nvSpPr>
          <p:cNvPr id="16" name="TextBox 15"/>
          <p:cNvSpPr txBox="1"/>
          <p:nvPr/>
        </p:nvSpPr>
        <p:spPr>
          <a:xfrm>
            <a:off x="140745" y="1311398"/>
            <a:ext cx="167427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Caldera</a:t>
            </a:r>
            <a:endParaRPr lang="en-US" sz="1600" dirty="0"/>
          </a:p>
        </p:txBody>
      </p:sp>
      <p:sp>
        <p:nvSpPr>
          <p:cNvPr id="17" name="TextBox 16"/>
          <p:cNvSpPr txBox="1"/>
          <p:nvPr/>
        </p:nvSpPr>
        <p:spPr>
          <a:xfrm>
            <a:off x="1943274" y="1306276"/>
            <a:ext cx="169839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Cinder Cone</a:t>
            </a:r>
            <a:endParaRPr lang="en-US" sz="1600" dirty="0"/>
          </a:p>
        </p:txBody>
      </p:sp>
      <p:sp>
        <p:nvSpPr>
          <p:cNvPr id="18" name="TextBox 17"/>
          <p:cNvSpPr txBox="1"/>
          <p:nvPr/>
        </p:nvSpPr>
        <p:spPr>
          <a:xfrm>
            <a:off x="3736350" y="1306276"/>
            <a:ext cx="16983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Stratovolcano</a:t>
            </a:r>
            <a:endParaRPr lang="en-US" sz="1600" dirty="0"/>
          </a:p>
        </p:txBody>
      </p:sp>
      <p:sp>
        <p:nvSpPr>
          <p:cNvPr id="19" name="TextBox 18"/>
          <p:cNvSpPr txBox="1"/>
          <p:nvPr/>
        </p:nvSpPr>
        <p:spPr>
          <a:xfrm>
            <a:off x="5519001" y="1306276"/>
            <a:ext cx="1698395"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Dome</a:t>
            </a:r>
            <a:endParaRPr lang="en-US" sz="1600" dirty="0"/>
          </a:p>
        </p:txBody>
      </p:sp>
      <p:sp>
        <p:nvSpPr>
          <p:cNvPr id="20" name="TextBox 19"/>
          <p:cNvSpPr txBox="1"/>
          <p:nvPr/>
        </p:nvSpPr>
        <p:spPr>
          <a:xfrm>
            <a:off x="7308055" y="1306276"/>
            <a:ext cx="1698394"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dirty="0" smtClean="0"/>
              <a:t>Shield</a:t>
            </a:r>
            <a:endParaRPr lang="en-US" sz="1600" dirty="0"/>
          </a:p>
        </p:txBody>
      </p:sp>
      <p:sp>
        <p:nvSpPr>
          <p:cNvPr id="21" name="TextBox 20"/>
          <p:cNvSpPr txBox="1"/>
          <p:nvPr/>
        </p:nvSpPr>
        <p:spPr>
          <a:xfrm>
            <a:off x="140745" y="5803191"/>
            <a:ext cx="8865703" cy="96949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US" dirty="0" smtClean="0"/>
          </a:p>
          <a:p>
            <a:pPr algn="ctr"/>
            <a:r>
              <a:rPr lang="en-US" sz="1300" dirty="0" smtClean="0"/>
              <a:t>Volcanoes are classified according to the above criteria.  Understanding how the earth’s volcanoes work is imperative in keeping people safe.  Scientists can monitor volcanoes that could have potentially devastating eruptions so proper evacuations and other precautions can take place prior to the event.</a:t>
            </a:r>
            <a:endParaRPr lang="en-US" sz="1300" dirty="0"/>
          </a:p>
        </p:txBody>
      </p:sp>
      <p:sp>
        <p:nvSpPr>
          <p:cNvPr id="22" name="TextBox 21"/>
          <p:cNvSpPr txBox="1"/>
          <p:nvPr/>
        </p:nvSpPr>
        <p:spPr>
          <a:xfrm>
            <a:off x="3012089" y="5672398"/>
            <a:ext cx="3498574"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dirty="0" smtClean="0"/>
              <a:t>So what? What is important about this?</a:t>
            </a:r>
            <a:endParaRPr lang="en-US" sz="1600" dirty="0"/>
          </a:p>
        </p:txBody>
      </p:sp>
    </p:spTree>
    <p:extLst>
      <p:ext uri="{BB962C8B-B14F-4D97-AF65-F5344CB8AC3E}">
        <p14:creationId xmlns:p14="http://schemas.microsoft.com/office/powerpoint/2010/main" val="34423183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0" y="464458"/>
            <a:ext cx="4191266" cy="1320800"/>
          </a:xfrm>
        </p:spPr>
        <p:txBody>
          <a:bodyPr>
            <a:noAutofit/>
          </a:bodyPr>
          <a:lstStyle/>
          <a:p>
            <a:pPr algn="ctr"/>
            <a:r>
              <a:rPr lang="en-US" dirty="0" smtClean="0"/>
              <a:t>Decide which strategy to use: WM or LINCS</a:t>
            </a:r>
            <a:endParaRPr lang="en-US" dirty="0"/>
          </a:p>
        </p:txBody>
      </p:sp>
      <p:pic>
        <p:nvPicPr>
          <p:cNvPr id="5" name="Content Placeholder 4"/>
          <p:cNvPicPr>
            <a:picLocks noGrp="1" noChangeAspect="1"/>
          </p:cNvPicPr>
          <p:nvPr>
            <p:ph idx="1"/>
          </p:nvPr>
        </p:nvPicPr>
        <p:blipFill rotWithShape="1">
          <a:blip r:embed="rId3"/>
          <a:srcRect r="50016"/>
          <a:stretch/>
        </p:blipFill>
        <p:spPr>
          <a:xfrm>
            <a:off x="498985" y="296928"/>
            <a:ext cx="3955983" cy="6349316"/>
          </a:xfrm>
          <a:prstGeom prst="rect">
            <a:avLst/>
          </a:prstGeom>
        </p:spPr>
      </p:pic>
      <p:sp>
        <p:nvSpPr>
          <p:cNvPr id="4" name="Slide Number Placeholder 3"/>
          <p:cNvSpPr>
            <a:spLocks noGrp="1"/>
          </p:cNvSpPr>
          <p:nvPr>
            <p:ph type="sldNum" sz="quarter" idx="12"/>
          </p:nvPr>
        </p:nvSpPr>
        <p:spPr/>
        <p:txBody>
          <a:bodyPr/>
          <a:lstStyle/>
          <a:p>
            <a:fld id="{4226A3BD-0BB7-AD40-886E-6E2BD9B44150}" type="slidenum">
              <a:rPr lang="en-US" smtClean="0"/>
              <a:t>12</a:t>
            </a:fld>
            <a:endParaRPr lang="en-US"/>
          </a:p>
        </p:txBody>
      </p:sp>
    </p:spTree>
    <p:extLst>
      <p:ext uri="{BB962C8B-B14F-4D97-AF65-F5344CB8AC3E}">
        <p14:creationId xmlns:p14="http://schemas.microsoft.com/office/powerpoint/2010/main" val="324887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2890648"/>
              </p:ext>
            </p:extLst>
          </p:nvPr>
        </p:nvGraphicFramePr>
        <p:xfrm>
          <a:off x="1127760" y="1074925"/>
          <a:ext cx="6492240" cy="5142995"/>
        </p:xfrm>
        <a:graphic>
          <a:graphicData uri="http://schemas.openxmlformats.org/drawingml/2006/table">
            <a:tbl>
              <a:tblPr firstRow="1" bandRow="1">
                <a:tableStyleId>{5C22544A-7EE6-4342-B048-85BDC9FD1C3A}</a:tableStyleId>
              </a:tblPr>
              <a:tblGrid>
                <a:gridCol w="497423"/>
                <a:gridCol w="2748697"/>
                <a:gridCol w="1623060"/>
                <a:gridCol w="1623060"/>
              </a:tblGrid>
              <a:tr h="395615">
                <a:tc>
                  <a:txBody>
                    <a:bodyPr/>
                    <a:lstStyle/>
                    <a:p>
                      <a:pPr algn="ctr"/>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algn="ctr"/>
                      <a:r>
                        <a:rPr lang="en-US" dirty="0" smtClean="0"/>
                        <a:t>Key</a:t>
                      </a:r>
                      <a:r>
                        <a:rPr lang="en-US" baseline="0" dirty="0" smtClean="0"/>
                        <a:t> Term</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Tier 2</a:t>
                      </a:r>
                      <a:endParaRPr lang="en-US" dirty="0"/>
                    </a:p>
                  </a:txBody>
                  <a:tcPr>
                    <a:lnT w="12700" cap="flat" cmpd="sng" algn="ctr">
                      <a:solidFill>
                        <a:scrgbClr r="0" g="0" b="0"/>
                      </a:solidFill>
                      <a:prstDash val="solid"/>
                      <a:round/>
                      <a:headEnd type="none" w="med" len="med"/>
                      <a:tailEnd type="none" w="med" len="med"/>
                    </a:lnT>
                  </a:tcPr>
                </a:tc>
                <a:tc>
                  <a:txBody>
                    <a:bodyPr/>
                    <a:lstStyle/>
                    <a:p>
                      <a:pPr algn="ctr"/>
                      <a:r>
                        <a:rPr lang="en-US" dirty="0" smtClean="0"/>
                        <a:t>Tier 3</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395615">
                <a:tc>
                  <a:txBody>
                    <a:bodyPr/>
                    <a:lstStyle/>
                    <a:p>
                      <a:pPr algn="ctr"/>
                      <a:r>
                        <a:rPr lang="en-US" dirty="0" smtClean="0"/>
                        <a:t>1</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representation</a:t>
                      </a:r>
                      <a:endParaRPr lang="en-US" dirty="0"/>
                    </a:p>
                  </a:txBody>
                  <a:tcPr/>
                </a:tc>
                <a:tc>
                  <a:txBody>
                    <a:bodyPr/>
                    <a:lstStyle/>
                    <a:p>
                      <a:pPr algn="ctr"/>
                      <a:r>
                        <a:rPr lang="en-US" dirty="0" smtClean="0"/>
                        <a:t>X</a:t>
                      </a:r>
                      <a:endParaRPr lang="en-US" dirty="0"/>
                    </a:p>
                  </a:txBody>
                  <a:tcPr/>
                </a:tc>
                <a:tc>
                  <a:txBody>
                    <a:bodyPr/>
                    <a:lstStyle/>
                    <a:p>
                      <a:pPr algn="ctr"/>
                      <a:endParaRPr lang="en-US"/>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2</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geomorphology</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3</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tectonics</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4</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converge</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5</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diverge</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6</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eruption</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7</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igneous</a:t>
                      </a:r>
                      <a:endParaRPr lang="en-US" dirty="0"/>
                    </a:p>
                  </a:txBody>
                  <a:tcPr/>
                </a:tc>
                <a:tc>
                  <a:txBody>
                    <a:bodyPr/>
                    <a:lstStyle/>
                    <a:p>
                      <a:pPr algn="ctr"/>
                      <a:endParaRPr lang="en-US"/>
                    </a:p>
                  </a:txBody>
                  <a:tcPr/>
                </a:tc>
                <a:tc>
                  <a:txBody>
                    <a:bodyPr/>
                    <a:lstStyle/>
                    <a:p>
                      <a:pPr algn="ctr"/>
                      <a:r>
                        <a:rPr lang="en-US" dirty="0" smtClean="0"/>
                        <a:t>X</a:t>
                      </a: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8</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orogeny</a:t>
                      </a:r>
                      <a:endParaRPr lang="en-US" dirty="0"/>
                    </a:p>
                  </a:txBody>
                  <a:tcPr/>
                </a:tc>
                <a:tc>
                  <a:txBody>
                    <a:bodyPr/>
                    <a:lstStyle/>
                    <a:p>
                      <a:pPr algn="ctr"/>
                      <a:endParaRPr lang="en-US"/>
                    </a:p>
                  </a:txBody>
                  <a:tcPr/>
                </a:tc>
                <a:tc>
                  <a:txBody>
                    <a:bodyPr/>
                    <a:lstStyle/>
                    <a:p>
                      <a:pPr algn="ctr"/>
                      <a:r>
                        <a:rPr lang="en-US" dirty="0" smtClean="0"/>
                        <a:t>X</a:t>
                      </a: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9</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erosion</a:t>
                      </a:r>
                      <a:endParaRPr lang="en-US" dirty="0"/>
                    </a:p>
                  </a:txBody>
                  <a:tcPr/>
                </a:tc>
                <a:tc>
                  <a:txBody>
                    <a:bodyPr/>
                    <a:lstStyle/>
                    <a:p>
                      <a:pPr algn="ctr"/>
                      <a:endParaRPr lang="en-US"/>
                    </a:p>
                  </a:txBody>
                  <a:tcPr/>
                </a:tc>
                <a:tc>
                  <a:txBody>
                    <a:bodyPr/>
                    <a:lstStyle/>
                    <a:p>
                      <a:pPr algn="ctr"/>
                      <a:r>
                        <a:rPr lang="en-US" dirty="0" smtClean="0"/>
                        <a:t>X</a:t>
                      </a: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10</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dormant</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11</a:t>
                      </a:r>
                      <a:endParaRPr lang="en-US" dirty="0"/>
                    </a:p>
                  </a:txBody>
                  <a:tcPr>
                    <a:lnL w="12700" cap="flat" cmpd="sng" algn="ctr">
                      <a:solidFill>
                        <a:scrgbClr r="0" g="0" b="0"/>
                      </a:solidFill>
                      <a:prstDash val="solid"/>
                      <a:round/>
                      <a:headEnd type="none" w="med" len="med"/>
                      <a:tailEnd type="none" w="med" len="med"/>
                    </a:lnL>
                  </a:tcPr>
                </a:tc>
                <a:tc>
                  <a:txBody>
                    <a:bodyPr/>
                    <a:lstStyle/>
                    <a:p>
                      <a:pPr algn="ctr"/>
                      <a:r>
                        <a:rPr lang="en-US" dirty="0" smtClean="0"/>
                        <a:t>viscosity</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lnR w="12700" cap="flat" cmpd="sng" algn="ctr">
                      <a:solidFill>
                        <a:scrgbClr r="0" g="0" b="0"/>
                      </a:solidFill>
                      <a:prstDash val="solid"/>
                      <a:round/>
                      <a:headEnd type="none" w="med" len="med"/>
                      <a:tailEnd type="none" w="med" len="med"/>
                    </a:lnR>
                  </a:tcPr>
                </a:tc>
              </a:tr>
              <a:tr h="395615">
                <a:tc>
                  <a:txBody>
                    <a:bodyPr/>
                    <a:lstStyle/>
                    <a:p>
                      <a:pPr algn="ctr"/>
                      <a:r>
                        <a:rPr lang="en-US" dirty="0" smtClean="0"/>
                        <a:t>12</a:t>
                      </a:r>
                      <a:endParaRPr lang="en-US" dirty="0"/>
                    </a:p>
                  </a:txBody>
                  <a:tcPr>
                    <a:lnL w="12700" cap="flat" cmpd="sng" algn="ctr">
                      <a:solidFill>
                        <a:scrgbClr r="0" g="0" b="0"/>
                      </a:solidFill>
                      <a:prstDash val="solid"/>
                      <a:round/>
                      <a:headEnd type="none" w="med" len="med"/>
                      <a:tailEnd type="none" w="med" len="med"/>
                    </a:lnL>
                    <a:lnB w="12700" cap="flat" cmpd="sng" algn="ctr">
                      <a:solidFill>
                        <a:scrgbClr r="0" g="0" b="0"/>
                      </a:solidFill>
                      <a:prstDash val="solid"/>
                      <a:round/>
                      <a:headEnd type="none" w="med" len="med"/>
                      <a:tailEnd type="none" w="med" len="med"/>
                    </a:lnB>
                  </a:tcPr>
                </a:tc>
                <a:tc>
                  <a:txBody>
                    <a:bodyPr/>
                    <a:lstStyle/>
                    <a:p>
                      <a:pPr algn="ctr"/>
                      <a:r>
                        <a:rPr lang="en-US" dirty="0" smtClean="0"/>
                        <a:t>epicenter</a:t>
                      </a:r>
                      <a:endParaRPr lang="en-US" dirty="0"/>
                    </a:p>
                  </a:txBody>
                  <a:tcPr>
                    <a:lnB w="12700" cap="flat" cmpd="sng" algn="ctr">
                      <a:solidFill>
                        <a:scrgbClr r="0" g="0" b="0"/>
                      </a:solidFill>
                      <a:prstDash val="solid"/>
                      <a:round/>
                      <a:headEnd type="none" w="med" len="med"/>
                      <a:tailEnd type="none" w="med" len="med"/>
                    </a:lnB>
                  </a:tcPr>
                </a:tc>
                <a:tc>
                  <a:txBody>
                    <a:bodyPr/>
                    <a:lstStyle/>
                    <a:p>
                      <a:pPr algn="ctr"/>
                      <a:endParaRPr lang="en-US"/>
                    </a:p>
                  </a:txBody>
                  <a:tcPr>
                    <a:lnB w="12700" cap="flat" cmpd="sng" algn="ctr">
                      <a:solidFill>
                        <a:scrgbClr r="0" g="0" b="0"/>
                      </a:solidFill>
                      <a:prstDash val="solid"/>
                      <a:round/>
                      <a:headEnd type="none" w="med" len="med"/>
                      <a:tailEnd type="none" w="med" len="med"/>
                    </a:lnB>
                  </a:tcPr>
                </a:tc>
                <a:tc>
                  <a:txBody>
                    <a:bodyPr/>
                    <a:lstStyle/>
                    <a:p>
                      <a:pPr algn="ctr"/>
                      <a:r>
                        <a:rPr lang="en-US" dirty="0" smtClean="0"/>
                        <a:t>X</a:t>
                      </a:r>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r>
            </a:tbl>
          </a:graphicData>
        </a:graphic>
      </p:graphicFrame>
      <p:sp>
        <p:nvSpPr>
          <p:cNvPr id="3" name="TextBox 2"/>
          <p:cNvSpPr txBox="1"/>
          <p:nvPr/>
        </p:nvSpPr>
        <p:spPr>
          <a:xfrm>
            <a:off x="1127760" y="335805"/>
            <a:ext cx="7144288" cy="523220"/>
          </a:xfrm>
          <a:prstGeom prst="rect">
            <a:avLst/>
          </a:prstGeom>
          <a:noFill/>
        </p:spPr>
        <p:txBody>
          <a:bodyPr wrap="square" rtlCol="0">
            <a:spAutoFit/>
          </a:bodyPr>
          <a:lstStyle/>
          <a:p>
            <a:pPr algn="ctr"/>
            <a:r>
              <a:rPr lang="en-US" sz="2800" b="1" dirty="0" smtClean="0"/>
              <a:t>Vocabulary: Geomorphology Unit</a:t>
            </a:r>
            <a:endParaRPr lang="en-US" sz="2800" b="1" dirty="0"/>
          </a:p>
        </p:txBody>
      </p:sp>
      <p:grpSp>
        <p:nvGrpSpPr>
          <p:cNvPr id="18" name="Group 17"/>
          <p:cNvGrpSpPr/>
          <p:nvPr/>
        </p:nvGrpSpPr>
        <p:grpSpPr>
          <a:xfrm>
            <a:off x="1127760" y="1854200"/>
            <a:ext cx="472440" cy="2438400"/>
            <a:chOff x="1127760" y="1854200"/>
            <a:chExt cx="472440" cy="2438400"/>
          </a:xfrm>
        </p:grpSpPr>
        <p:sp>
          <p:nvSpPr>
            <p:cNvPr id="4" name="Oval 3"/>
            <p:cNvSpPr/>
            <p:nvPr/>
          </p:nvSpPr>
          <p:spPr>
            <a:xfrm>
              <a:off x="1127760" y="1854200"/>
              <a:ext cx="472440"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127760" y="2641600"/>
              <a:ext cx="47244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127760" y="3835400"/>
              <a:ext cx="47244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Oval 7"/>
            <p:cNvSpPr/>
            <p:nvPr/>
          </p:nvSpPr>
          <p:spPr>
            <a:xfrm>
              <a:off x="1127760" y="3098800"/>
              <a:ext cx="472440" cy="40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Oval 9"/>
          <p:cNvSpPr/>
          <p:nvPr/>
        </p:nvSpPr>
        <p:spPr>
          <a:xfrm>
            <a:off x="7835900" y="2641600"/>
            <a:ext cx="774700" cy="736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48600" y="3657599"/>
            <a:ext cx="762000" cy="71561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2" name="TextBox 11"/>
          <p:cNvSpPr txBox="1"/>
          <p:nvPr/>
        </p:nvSpPr>
        <p:spPr>
          <a:xfrm>
            <a:off x="7823200" y="3810000"/>
            <a:ext cx="787400" cy="369332"/>
          </a:xfrm>
          <a:prstGeom prst="rect">
            <a:avLst/>
          </a:prstGeom>
          <a:noFill/>
        </p:spPr>
        <p:txBody>
          <a:bodyPr wrap="square" rtlCol="0">
            <a:spAutoFit/>
          </a:bodyPr>
          <a:lstStyle/>
          <a:p>
            <a:pPr algn="ctr"/>
            <a:r>
              <a:rPr lang="en-US" b="1" dirty="0" smtClean="0"/>
              <a:t>VL</a:t>
            </a:r>
            <a:endParaRPr lang="en-US" b="1" dirty="0"/>
          </a:p>
        </p:txBody>
      </p:sp>
      <p:sp>
        <p:nvSpPr>
          <p:cNvPr id="13" name="TextBox 12"/>
          <p:cNvSpPr txBox="1"/>
          <p:nvPr/>
        </p:nvSpPr>
        <p:spPr>
          <a:xfrm>
            <a:off x="7950200" y="2825234"/>
            <a:ext cx="558800" cy="369332"/>
          </a:xfrm>
          <a:prstGeom prst="rect">
            <a:avLst/>
          </a:prstGeom>
          <a:noFill/>
        </p:spPr>
        <p:txBody>
          <a:bodyPr wrap="square" rtlCol="0">
            <a:spAutoFit/>
          </a:bodyPr>
          <a:lstStyle/>
          <a:p>
            <a:r>
              <a:rPr lang="en-US" b="1" dirty="0" smtClean="0"/>
              <a:t>WM</a:t>
            </a:r>
            <a:endParaRPr lang="en-US" b="1" dirty="0"/>
          </a:p>
        </p:txBody>
      </p:sp>
      <p:grpSp>
        <p:nvGrpSpPr>
          <p:cNvPr id="19" name="Group 18"/>
          <p:cNvGrpSpPr/>
          <p:nvPr/>
        </p:nvGrpSpPr>
        <p:grpSpPr>
          <a:xfrm>
            <a:off x="1127760" y="2266122"/>
            <a:ext cx="472440" cy="3951798"/>
            <a:chOff x="1127760" y="2266122"/>
            <a:chExt cx="472440" cy="3951798"/>
          </a:xfrm>
        </p:grpSpPr>
        <p:sp>
          <p:nvSpPr>
            <p:cNvPr id="14" name="Oval 13"/>
            <p:cNvSpPr/>
            <p:nvPr/>
          </p:nvSpPr>
          <p:spPr>
            <a:xfrm>
              <a:off x="1127760" y="5003800"/>
              <a:ext cx="472440" cy="406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5" name="Oval 14"/>
            <p:cNvSpPr/>
            <p:nvPr/>
          </p:nvSpPr>
          <p:spPr>
            <a:xfrm>
              <a:off x="1127760" y="5816600"/>
              <a:ext cx="472440" cy="40132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6" name="Oval 15"/>
            <p:cNvSpPr/>
            <p:nvPr/>
          </p:nvSpPr>
          <p:spPr>
            <a:xfrm>
              <a:off x="1127760" y="5410200"/>
              <a:ext cx="472440" cy="40640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7" name="Oval 16"/>
            <p:cNvSpPr/>
            <p:nvPr/>
          </p:nvSpPr>
          <p:spPr>
            <a:xfrm>
              <a:off x="1127760" y="2266122"/>
              <a:ext cx="472440" cy="375478"/>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9291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srcRect l="38778" t="22200" r="34186"/>
          <a:stretch/>
        </p:blipFill>
        <p:spPr>
          <a:xfrm rot="20841495">
            <a:off x="1783842" y="5295624"/>
            <a:ext cx="892983" cy="765093"/>
          </a:xfrm>
          <a:prstGeom prst="rect">
            <a:avLst/>
          </a:prstGeom>
        </p:spPr>
      </p:pic>
      <p:sp>
        <p:nvSpPr>
          <p:cNvPr id="36868" name="Rectangle 4"/>
          <p:cNvSpPr>
            <a:spLocks noChangeArrowheads="1"/>
          </p:cNvSpPr>
          <p:nvPr/>
        </p:nvSpPr>
        <p:spPr bwMode="auto">
          <a:xfrm>
            <a:off x="4483100" y="5964238"/>
            <a:ext cx="187325" cy="236537"/>
          </a:xfrm>
          <a:prstGeom prst="rect">
            <a:avLst/>
          </a:prstGeom>
          <a:solidFill>
            <a:schemeClr val="bg1"/>
          </a:solidFill>
          <a:ln w="9525">
            <a:noFill/>
            <a:miter lim="800000"/>
            <a:headEnd/>
            <a:tailEnd/>
          </a:ln>
        </p:spPr>
        <p:txBody>
          <a:bodyPr wrap="none" anchor="ctr"/>
          <a:lstStyle/>
          <a:p>
            <a:endParaRPr lang="en-US">
              <a:solidFill>
                <a:prstClr val="black"/>
              </a:solidFill>
            </a:endParaRPr>
          </a:p>
        </p:txBody>
      </p:sp>
      <p:pic>
        <p:nvPicPr>
          <p:cNvPr id="21" name="Picture 20"/>
          <p:cNvPicPr>
            <a:picLocks noChangeAspect="1"/>
          </p:cNvPicPr>
          <p:nvPr/>
        </p:nvPicPr>
        <p:blipFill rotWithShape="1">
          <a:blip r:embed="rId3"/>
          <a:srcRect l="73705" t="30148" r="1523" b="-3841"/>
          <a:stretch/>
        </p:blipFill>
        <p:spPr>
          <a:xfrm rot="20577142">
            <a:off x="3805892" y="5323107"/>
            <a:ext cx="897116" cy="794588"/>
          </a:xfrm>
          <a:prstGeom prst="rect">
            <a:avLst/>
          </a:prstGeom>
        </p:spPr>
      </p:pic>
      <p:grpSp>
        <p:nvGrpSpPr>
          <p:cNvPr id="2" name="Group 93"/>
          <p:cNvGrpSpPr>
            <a:grpSpLocks/>
          </p:cNvGrpSpPr>
          <p:nvPr/>
        </p:nvGrpSpPr>
        <p:grpSpPr bwMode="auto">
          <a:xfrm>
            <a:off x="1194462" y="118188"/>
            <a:ext cx="6645027" cy="6628597"/>
            <a:chOff x="248" y="76"/>
            <a:chExt cx="2618" cy="3660"/>
          </a:xfrm>
        </p:grpSpPr>
        <p:grpSp>
          <p:nvGrpSpPr>
            <p:cNvPr id="3" name="Group 94"/>
            <p:cNvGrpSpPr>
              <a:grpSpLocks/>
            </p:cNvGrpSpPr>
            <p:nvPr/>
          </p:nvGrpSpPr>
          <p:grpSpPr bwMode="auto">
            <a:xfrm>
              <a:off x="264" y="76"/>
              <a:ext cx="2602" cy="3660"/>
              <a:chOff x="264" y="76"/>
              <a:chExt cx="2602" cy="3660"/>
            </a:xfrm>
          </p:grpSpPr>
          <p:sp>
            <p:nvSpPr>
              <p:cNvPr id="36884" name="Line 95"/>
              <p:cNvSpPr>
                <a:spLocks noChangeShapeType="1"/>
              </p:cNvSpPr>
              <p:nvPr/>
            </p:nvSpPr>
            <p:spPr bwMode="auto">
              <a:xfrm>
                <a:off x="264" y="316"/>
                <a:ext cx="2492" cy="0"/>
              </a:xfrm>
              <a:prstGeom prst="line">
                <a:avLst/>
              </a:prstGeom>
              <a:noFill/>
              <a:ln w="57150">
                <a:solidFill>
                  <a:schemeClr val="tx1"/>
                </a:solidFill>
                <a:round/>
                <a:headEnd/>
                <a:tailEnd/>
              </a:ln>
            </p:spPr>
            <p:txBody>
              <a:bodyPr wrap="none" anchor="ctr"/>
              <a:lstStyle/>
              <a:p>
                <a:endParaRPr lang="en-US">
                  <a:solidFill>
                    <a:prstClr val="black"/>
                  </a:solidFill>
                </a:endParaRPr>
              </a:p>
            </p:txBody>
          </p:sp>
          <p:sp>
            <p:nvSpPr>
              <p:cNvPr id="36885" name="Rectangle 96"/>
              <p:cNvSpPr>
                <a:spLocks noChangeArrowheads="1"/>
              </p:cNvSpPr>
              <p:nvPr/>
            </p:nvSpPr>
            <p:spPr bwMode="auto">
              <a:xfrm>
                <a:off x="268" y="428"/>
                <a:ext cx="1592" cy="208"/>
              </a:xfrm>
              <a:prstGeom prst="rect">
                <a:avLst/>
              </a:prstGeom>
              <a:noFill/>
              <a:ln w="12700">
                <a:solidFill>
                  <a:schemeClr val="tx1"/>
                </a:solidFill>
                <a:miter lim="800000"/>
                <a:headEnd/>
                <a:tailEnd/>
              </a:ln>
            </p:spPr>
            <p:txBody>
              <a:bodyPr wrap="none" anchor="ctr"/>
              <a:lstStyle/>
              <a:p>
                <a:endParaRPr lang="en-US">
                  <a:solidFill>
                    <a:prstClr val="black"/>
                  </a:solidFill>
                </a:endParaRPr>
              </a:p>
            </p:txBody>
          </p:sp>
          <p:sp>
            <p:nvSpPr>
              <p:cNvPr id="36886" name="AutoShape 97"/>
              <p:cNvSpPr>
                <a:spLocks noChangeArrowheads="1"/>
              </p:cNvSpPr>
              <p:nvPr/>
            </p:nvSpPr>
            <p:spPr bwMode="auto">
              <a:xfrm>
                <a:off x="272" y="696"/>
                <a:ext cx="764" cy="212"/>
              </a:xfrm>
              <a:prstGeom prst="roundRect">
                <a:avLst>
                  <a:gd name="adj" fmla="val 50000"/>
                </a:avLst>
              </a:prstGeom>
              <a:noFill/>
              <a:ln w="38100">
                <a:solidFill>
                  <a:schemeClr val="tx1"/>
                </a:solidFill>
                <a:round/>
                <a:headEnd/>
                <a:tailEnd/>
              </a:ln>
            </p:spPr>
            <p:txBody>
              <a:bodyPr wrap="none" anchor="ctr"/>
              <a:lstStyle/>
              <a:p>
                <a:endParaRPr lang="en-US">
                  <a:solidFill>
                    <a:prstClr val="black"/>
                  </a:solidFill>
                </a:endParaRPr>
              </a:p>
            </p:txBody>
          </p:sp>
          <p:sp>
            <p:nvSpPr>
              <p:cNvPr id="36887" name="AutoShape 98"/>
              <p:cNvSpPr>
                <a:spLocks noChangeArrowheads="1"/>
              </p:cNvSpPr>
              <p:nvPr/>
            </p:nvSpPr>
            <p:spPr bwMode="auto">
              <a:xfrm>
                <a:off x="1097" y="696"/>
                <a:ext cx="764" cy="212"/>
              </a:xfrm>
              <a:prstGeom prst="roundRect">
                <a:avLst>
                  <a:gd name="adj" fmla="val 50000"/>
                </a:avLst>
              </a:prstGeom>
              <a:noFill/>
              <a:ln w="38100">
                <a:solidFill>
                  <a:schemeClr val="tx1"/>
                </a:solidFill>
                <a:round/>
                <a:headEnd/>
                <a:tailEnd/>
              </a:ln>
            </p:spPr>
            <p:txBody>
              <a:bodyPr wrap="none" anchor="ctr"/>
              <a:lstStyle/>
              <a:p>
                <a:endParaRPr lang="en-US">
                  <a:solidFill>
                    <a:prstClr val="black"/>
                  </a:solidFill>
                </a:endParaRPr>
              </a:p>
            </p:txBody>
          </p:sp>
          <p:sp>
            <p:nvSpPr>
              <p:cNvPr id="36888" name="AutoShape 99"/>
              <p:cNvSpPr>
                <a:spLocks noChangeArrowheads="1"/>
              </p:cNvSpPr>
              <p:nvPr/>
            </p:nvSpPr>
            <p:spPr bwMode="auto">
              <a:xfrm flipH="1" flipV="1">
                <a:off x="576" y="916"/>
                <a:ext cx="116" cy="100"/>
              </a:xfrm>
              <a:prstGeom prst="triangle">
                <a:avLst>
                  <a:gd name="adj" fmla="val 50000"/>
                </a:avLst>
              </a:prstGeom>
              <a:solidFill>
                <a:schemeClr val="tx1"/>
              </a:solidFill>
              <a:ln w="9525">
                <a:noFill/>
                <a:miter lim="800000"/>
                <a:headEnd/>
                <a:tailEnd/>
              </a:ln>
            </p:spPr>
            <p:txBody>
              <a:bodyPr wrap="none" anchor="ctr"/>
              <a:lstStyle/>
              <a:p>
                <a:endParaRPr lang="en-US">
                  <a:solidFill>
                    <a:prstClr val="black"/>
                  </a:solidFill>
                </a:endParaRPr>
              </a:p>
            </p:txBody>
          </p:sp>
          <p:sp>
            <p:nvSpPr>
              <p:cNvPr id="36889" name="AutoShape 100"/>
              <p:cNvSpPr>
                <a:spLocks noChangeArrowheads="1"/>
              </p:cNvSpPr>
              <p:nvPr/>
            </p:nvSpPr>
            <p:spPr bwMode="auto">
              <a:xfrm flipH="1" flipV="1">
                <a:off x="1441" y="920"/>
                <a:ext cx="116" cy="100"/>
              </a:xfrm>
              <a:prstGeom prst="triangle">
                <a:avLst>
                  <a:gd name="adj" fmla="val 50000"/>
                </a:avLst>
              </a:prstGeom>
              <a:solidFill>
                <a:schemeClr val="tx1"/>
              </a:solidFill>
              <a:ln w="9525">
                <a:noFill/>
                <a:miter lim="800000"/>
                <a:headEnd/>
                <a:tailEnd/>
              </a:ln>
            </p:spPr>
            <p:txBody>
              <a:bodyPr wrap="none" anchor="ctr"/>
              <a:lstStyle/>
              <a:p>
                <a:endParaRPr lang="en-US">
                  <a:solidFill>
                    <a:prstClr val="black"/>
                  </a:solidFill>
                </a:endParaRPr>
              </a:p>
            </p:txBody>
          </p:sp>
          <p:sp>
            <p:nvSpPr>
              <p:cNvPr id="36890" name="Rectangle 101"/>
              <p:cNvSpPr>
                <a:spLocks noChangeArrowheads="1"/>
              </p:cNvSpPr>
              <p:nvPr/>
            </p:nvSpPr>
            <p:spPr bwMode="auto">
              <a:xfrm>
                <a:off x="268" y="1028"/>
                <a:ext cx="1600" cy="764"/>
              </a:xfrm>
              <a:prstGeom prst="rect">
                <a:avLst/>
              </a:prstGeom>
              <a:noFill/>
              <a:ln w="12700">
                <a:solidFill>
                  <a:schemeClr val="tx1"/>
                </a:solidFill>
                <a:miter lim="800000"/>
                <a:headEnd/>
                <a:tailEnd/>
              </a:ln>
            </p:spPr>
            <p:txBody>
              <a:bodyPr wrap="none" anchor="ctr"/>
              <a:lstStyle/>
              <a:p>
                <a:endParaRPr lang="en-US">
                  <a:solidFill>
                    <a:prstClr val="black"/>
                  </a:solidFill>
                </a:endParaRPr>
              </a:p>
            </p:txBody>
          </p:sp>
          <p:sp>
            <p:nvSpPr>
              <p:cNvPr id="36891" name="Line 102"/>
              <p:cNvSpPr>
                <a:spLocks noChangeShapeType="1"/>
              </p:cNvSpPr>
              <p:nvPr/>
            </p:nvSpPr>
            <p:spPr bwMode="auto">
              <a:xfrm>
                <a:off x="1068" y="1044"/>
                <a:ext cx="0" cy="732"/>
              </a:xfrm>
              <a:prstGeom prst="line">
                <a:avLst/>
              </a:prstGeom>
              <a:noFill/>
              <a:ln w="12700">
                <a:solidFill>
                  <a:schemeClr val="tx1"/>
                </a:solidFill>
                <a:prstDash val="sysDot"/>
                <a:round/>
                <a:headEnd/>
                <a:tailEnd/>
              </a:ln>
            </p:spPr>
            <p:txBody>
              <a:bodyPr wrap="none" anchor="ctr"/>
              <a:lstStyle/>
              <a:p>
                <a:endParaRPr lang="en-US">
                  <a:solidFill>
                    <a:prstClr val="black"/>
                  </a:solidFill>
                </a:endParaRPr>
              </a:p>
            </p:txBody>
          </p:sp>
          <p:sp>
            <p:nvSpPr>
              <p:cNvPr id="36892" name="Rectangle 103"/>
              <p:cNvSpPr>
                <a:spLocks noChangeArrowheads="1"/>
              </p:cNvSpPr>
              <p:nvPr/>
            </p:nvSpPr>
            <p:spPr bwMode="auto">
              <a:xfrm>
                <a:off x="1976" y="1030"/>
                <a:ext cx="768" cy="760"/>
              </a:xfrm>
              <a:prstGeom prst="rect">
                <a:avLst/>
              </a:prstGeom>
              <a:noFill/>
              <a:ln w="12700">
                <a:solidFill>
                  <a:schemeClr val="tx1"/>
                </a:solidFill>
                <a:prstDash val="sysDot"/>
                <a:miter lim="800000"/>
                <a:headEnd/>
                <a:tailEnd/>
              </a:ln>
            </p:spPr>
            <p:txBody>
              <a:bodyPr wrap="none" anchor="ctr"/>
              <a:lstStyle/>
              <a:p>
                <a:endParaRPr lang="en-US">
                  <a:solidFill>
                    <a:prstClr val="black"/>
                  </a:solidFill>
                </a:endParaRPr>
              </a:p>
            </p:txBody>
          </p:sp>
          <p:sp>
            <p:nvSpPr>
              <p:cNvPr id="36893" name="Rectangle 104"/>
              <p:cNvSpPr>
                <a:spLocks noChangeArrowheads="1"/>
              </p:cNvSpPr>
              <p:nvPr/>
            </p:nvSpPr>
            <p:spPr bwMode="auto">
              <a:xfrm>
                <a:off x="268" y="1900"/>
                <a:ext cx="1600" cy="612"/>
              </a:xfrm>
              <a:prstGeom prst="rect">
                <a:avLst/>
              </a:prstGeom>
              <a:noFill/>
              <a:ln w="12700">
                <a:solidFill>
                  <a:schemeClr val="tx1"/>
                </a:solidFill>
                <a:miter lim="800000"/>
                <a:headEnd/>
                <a:tailEnd/>
              </a:ln>
            </p:spPr>
            <p:txBody>
              <a:bodyPr wrap="none" anchor="ctr"/>
              <a:lstStyle/>
              <a:p>
                <a:endParaRPr lang="en-US">
                  <a:solidFill>
                    <a:prstClr val="black"/>
                  </a:solidFill>
                </a:endParaRPr>
              </a:p>
            </p:txBody>
          </p:sp>
          <p:sp>
            <p:nvSpPr>
              <p:cNvPr id="36894" name="AutoShape 105"/>
              <p:cNvSpPr>
                <a:spLocks noChangeArrowheads="1"/>
              </p:cNvSpPr>
              <p:nvPr/>
            </p:nvSpPr>
            <p:spPr bwMode="auto">
              <a:xfrm flipH="1" flipV="1">
                <a:off x="1008" y="1792"/>
                <a:ext cx="116" cy="100"/>
              </a:xfrm>
              <a:prstGeom prst="triangle">
                <a:avLst>
                  <a:gd name="adj" fmla="val 50000"/>
                </a:avLst>
              </a:prstGeom>
              <a:solidFill>
                <a:schemeClr val="tx1"/>
              </a:solidFill>
              <a:ln w="9525">
                <a:noFill/>
                <a:miter lim="800000"/>
                <a:headEnd/>
                <a:tailEnd/>
              </a:ln>
            </p:spPr>
            <p:txBody>
              <a:bodyPr wrap="none" anchor="ctr"/>
              <a:lstStyle/>
              <a:p>
                <a:endParaRPr lang="en-US">
                  <a:solidFill>
                    <a:prstClr val="black"/>
                  </a:solidFill>
                </a:endParaRPr>
              </a:p>
            </p:txBody>
          </p:sp>
          <p:sp>
            <p:nvSpPr>
              <p:cNvPr id="36895" name="AutoShape 106"/>
              <p:cNvSpPr>
                <a:spLocks noChangeArrowheads="1"/>
              </p:cNvSpPr>
              <p:nvPr/>
            </p:nvSpPr>
            <p:spPr bwMode="auto">
              <a:xfrm rot="16200000" flipV="1">
                <a:off x="1860" y="2148"/>
                <a:ext cx="116" cy="100"/>
              </a:xfrm>
              <a:prstGeom prst="triangle">
                <a:avLst>
                  <a:gd name="adj" fmla="val 50000"/>
                </a:avLst>
              </a:prstGeom>
              <a:solidFill>
                <a:schemeClr val="tx1"/>
              </a:solidFill>
              <a:ln w="9525">
                <a:noFill/>
                <a:miter lim="800000"/>
                <a:headEnd/>
                <a:tailEnd/>
              </a:ln>
            </p:spPr>
            <p:txBody>
              <a:bodyPr wrap="none" anchor="ctr"/>
              <a:lstStyle/>
              <a:p>
                <a:endParaRPr lang="en-US">
                  <a:solidFill>
                    <a:prstClr val="black"/>
                  </a:solidFill>
                </a:endParaRPr>
              </a:p>
            </p:txBody>
          </p:sp>
          <p:sp>
            <p:nvSpPr>
              <p:cNvPr id="36896" name="Rectangle 107"/>
              <p:cNvSpPr>
                <a:spLocks noChangeArrowheads="1"/>
              </p:cNvSpPr>
              <p:nvPr/>
            </p:nvSpPr>
            <p:spPr bwMode="auto">
              <a:xfrm>
                <a:off x="1976" y="1900"/>
                <a:ext cx="776" cy="612"/>
              </a:xfrm>
              <a:prstGeom prst="rect">
                <a:avLst/>
              </a:prstGeom>
              <a:noFill/>
              <a:ln w="28575">
                <a:solidFill>
                  <a:schemeClr val="tx1"/>
                </a:solidFill>
                <a:miter lim="800000"/>
                <a:headEnd/>
                <a:tailEnd/>
              </a:ln>
            </p:spPr>
            <p:txBody>
              <a:bodyPr wrap="none" anchor="ctr"/>
              <a:lstStyle/>
              <a:p>
                <a:endParaRPr lang="en-US">
                  <a:solidFill>
                    <a:prstClr val="black"/>
                  </a:solidFill>
                </a:endParaRPr>
              </a:p>
            </p:txBody>
          </p:sp>
          <p:sp>
            <p:nvSpPr>
              <p:cNvPr id="36897" name="Rectangle 108"/>
              <p:cNvSpPr>
                <a:spLocks noChangeArrowheads="1"/>
              </p:cNvSpPr>
              <p:nvPr/>
            </p:nvSpPr>
            <p:spPr bwMode="auto">
              <a:xfrm>
                <a:off x="1976" y="2612"/>
                <a:ext cx="776" cy="652"/>
              </a:xfrm>
              <a:prstGeom prst="rect">
                <a:avLst/>
              </a:prstGeom>
              <a:noFill/>
              <a:ln w="28575">
                <a:solidFill>
                  <a:schemeClr val="tx1"/>
                </a:solidFill>
                <a:miter lim="800000"/>
                <a:headEnd/>
                <a:tailEnd/>
              </a:ln>
            </p:spPr>
            <p:txBody>
              <a:bodyPr wrap="none" anchor="ctr"/>
              <a:lstStyle/>
              <a:p>
                <a:endParaRPr lang="en-US">
                  <a:solidFill>
                    <a:prstClr val="black"/>
                  </a:solidFill>
                </a:endParaRPr>
              </a:p>
            </p:txBody>
          </p:sp>
          <p:sp>
            <p:nvSpPr>
              <p:cNvPr id="36898" name="AutoShape 109"/>
              <p:cNvSpPr>
                <a:spLocks noChangeArrowheads="1"/>
              </p:cNvSpPr>
              <p:nvPr/>
            </p:nvSpPr>
            <p:spPr bwMode="auto">
              <a:xfrm rot="16200000" flipV="1">
                <a:off x="1860" y="2896"/>
                <a:ext cx="116" cy="100"/>
              </a:xfrm>
              <a:prstGeom prst="triangle">
                <a:avLst>
                  <a:gd name="adj" fmla="val 50000"/>
                </a:avLst>
              </a:prstGeom>
              <a:solidFill>
                <a:schemeClr val="tx1"/>
              </a:solidFill>
              <a:ln w="9525">
                <a:noFill/>
                <a:miter lim="800000"/>
                <a:headEnd/>
                <a:tailEnd/>
              </a:ln>
            </p:spPr>
            <p:txBody>
              <a:bodyPr wrap="none" anchor="ctr"/>
              <a:lstStyle/>
              <a:p>
                <a:endParaRPr lang="en-US">
                  <a:solidFill>
                    <a:prstClr val="black"/>
                  </a:solidFill>
                </a:endParaRPr>
              </a:p>
            </p:txBody>
          </p:sp>
          <p:sp>
            <p:nvSpPr>
              <p:cNvPr id="36899" name="Rectangle 110"/>
              <p:cNvSpPr>
                <a:spLocks noChangeArrowheads="1"/>
              </p:cNvSpPr>
              <p:nvPr/>
            </p:nvSpPr>
            <p:spPr bwMode="auto">
              <a:xfrm>
                <a:off x="268" y="2604"/>
                <a:ext cx="1600" cy="664"/>
              </a:xfrm>
              <a:prstGeom prst="rect">
                <a:avLst/>
              </a:prstGeom>
              <a:noFill/>
              <a:ln w="12700">
                <a:solidFill>
                  <a:schemeClr val="tx1"/>
                </a:solidFill>
                <a:miter lim="800000"/>
                <a:headEnd/>
                <a:tailEnd/>
              </a:ln>
            </p:spPr>
            <p:txBody>
              <a:bodyPr wrap="none" anchor="ctr"/>
              <a:lstStyle/>
              <a:p>
                <a:endParaRPr lang="en-US">
                  <a:solidFill>
                    <a:prstClr val="black"/>
                  </a:solidFill>
                </a:endParaRPr>
              </a:p>
            </p:txBody>
          </p:sp>
          <p:sp>
            <p:nvSpPr>
              <p:cNvPr id="36900" name="Line 111"/>
              <p:cNvSpPr>
                <a:spLocks noChangeShapeType="1"/>
              </p:cNvSpPr>
              <p:nvPr/>
            </p:nvSpPr>
            <p:spPr bwMode="auto">
              <a:xfrm>
                <a:off x="1068" y="2628"/>
                <a:ext cx="0" cy="604"/>
              </a:xfrm>
              <a:prstGeom prst="line">
                <a:avLst/>
              </a:prstGeom>
              <a:noFill/>
              <a:ln w="12700">
                <a:solidFill>
                  <a:schemeClr val="tx1"/>
                </a:solidFill>
                <a:prstDash val="sysDot"/>
                <a:round/>
                <a:headEnd/>
                <a:tailEnd/>
              </a:ln>
            </p:spPr>
            <p:txBody>
              <a:bodyPr wrap="none" anchor="ctr"/>
              <a:lstStyle/>
              <a:p>
                <a:endParaRPr lang="en-US">
                  <a:solidFill>
                    <a:prstClr val="black"/>
                  </a:solidFill>
                </a:endParaRPr>
              </a:p>
            </p:txBody>
          </p:sp>
          <p:sp>
            <p:nvSpPr>
              <p:cNvPr id="36901" name="Rectangle 112"/>
              <p:cNvSpPr>
                <a:spLocks noChangeArrowheads="1"/>
              </p:cNvSpPr>
              <p:nvPr/>
            </p:nvSpPr>
            <p:spPr bwMode="auto">
              <a:xfrm>
                <a:off x="272" y="3388"/>
                <a:ext cx="2480" cy="348"/>
              </a:xfrm>
              <a:prstGeom prst="rect">
                <a:avLst/>
              </a:prstGeom>
              <a:noFill/>
              <a:ln w="28575">
                <a:solidFill>
                  <a:schemeClr val="tx1"/>
                </a:solidFill>
                <a:miter lim="800000"/>
                <a:headEnd/>
                <a:tailEnd/>
              </a:ln>
            </p:spPr>
            <p:txBody>
              <a:bodyPr wrap="none" anchor="ctr"/>
              <a:lstStyle/>
              <a:p>
                <a:endParaRPr lang="en-US">
                  <a:solidFill>
                    <a:prstClr val="black"/>
                  </a:solidFill>
                </a:endParaRPr>
              </a:p>
            </p:txBody>
          </p:sp>
          <p:sp>
            <p:nvSpPr>
              <p:cNvPr id="36902" name="Text Box 113"/>
              <p:cNvSpPr txBox="1">
                <a:spLocks noChangeArrowheads="1"/>
              </p:cNvSpPr>
              <p:nvPr/>
            </p:nvSpPr>
            <p:spPr bwMode="auto">
              <a:xfrm>
                <a:off x="731" y="76"/>
                <a:ext cx="1512" cy="250"/>
              </a:xfrm>
              <a:prstGeom prst="rect">
                <a:avLst/>
              </a:prstGeom>
              <a:noFill/>
              <a:ln w="9525">
                <a:noFill/>
                <a:miter lim="800000"/>
                <a:headEnd/>
                <a:tailEnd/>
              </a:ln>
            </p:spPr>
            <p:txBody>
              <a:bodyPr wrap="none">
                <a:spAutoFit/>
              </a:bodyPr>
              <a:lstStyle/>
              <a:p>
                <a:r>
                  <a:rPr lang="en-US" sz="2000" b="1">
                    <a:solidFill>
                      <a:prstClr val="black"/>
                    </a:solidFill>
                    <a:latin typeface="Arial" charset="0"/>
                  </a:rPr>
                  <a:t>Comparison Table</a:t>
                </a:r>
              </a:p>
            </p:txBody>
          </p:sp>
          <p:sp>
            <p:nvSpPr>
              <p:cNvPr id="36903" name="Text Box 114"/>
              <p:cNvSpPr txBox="1">
                <a:spLocks noChangeArrowheads="1"/>
              </p:cNvSpPr>
              <p:nvPr/>
            </p:nvSpPr>
            <p:spPr bwMode="auto">
              <a:xfrm>
                <a:off x="694" y="745"/>
                <a:ext cx="116" cy="135"/>
              </a:xfrm>
              <a:prstGeom prst="rect">
                <a:avLst/>
              </a:prstGeom>
              <a:noFill/>
              <a:ln w="9525">
                <a:noFill/>
                <a:miter lim="800000"/>
                <a:headEnd/>
                <a:tailEnd/>
              </a:ln>
            </p:spPr>
            <p:txBody>
              <a:bodyPr wrap="none">
                <a:spAutoFit/>
              </a:bodyPr>
              <a:lstStyle/>
              <a:p>
                <a:endParaRPr lang="en-US">
                  <a:solidFill>
                    <a:prstClr val="black"/>
                  </a:solidFill>
                  <a:latin typeface="Times"/>
                </a:endParaRPr>
              </a:p>
            </p:txBody>
          </p:sp>
          <p:grpSp>
            <p:nvGrpSpPr>
              <p:cNvPr id="4" name="Group 115"/>
              <p:cNvGrpSpPr>
                <a:grpSpLocks/>
              </p:cNvGrpSpPr>
              <p:nvPr/>
            </p:nvGrpSpPr>
            <p:grpSpPr bwMode="auto">
              <a:xfrm>
                <a:off x="495" y="685"/>
                <a:ext cx="284" cy="116"/>
                <a:chOff x="495" y="685"/>
                <a:chExt cx="284" cy="116"/>
              </a:xfrm>
            </p:grpSpPr>
            <p:grpSp>
              <p:nvGrpSpPr>
                <p:cNvPr id="5" name="Group 116"/>
                <p:cNvGrpSpPr>
                  <a:grpSpLocks/>
                </p:cNvGrpSpPr>
                <p:nvPr/>
              </p:nvGrpSpPr>
              <p:grpSpPr bwMode="auto">
                <a:xfrm>
                  <a:off x="495" y="716"/>
                  <a:ext cx="47" cy="47"/>
                  <a:chOff x="495" y="716"/>
                  <a:chExt cx="47" cy="47"/>
                </a:xfrm>
              </p:grpSpPr>
              <p:sp>
                <p:nvSpPr>
                  <p:cNvPr id="36955" name="Rectangle 117"/>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1</a:t>
                    </a:r>
                    <a:endParaRPr lang="en-US" sz="400">
                      <a:solidFill>
                        <a:prstClr val="black"/>
                      </a:solidFill>
                      <a:latin typeface="Times"/>
                    </a:endParaRPr>
                  </a:p>
                </p:txBody>
              </p:sp>
              <p:sp>
                <p:nvSpPr>
                  <p:cNvPr id="36956" name="Oval 118"/>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54" name="Text Box 119"/>
                <p:cNvSpPr txBox="1">
                  <a:spLocks noChangeArrowheads="1"/>
                </p:cNvSpPr>
                <p:nvPr/>
              </p:nvSpPr>
              <p:spPr bwMode="auto">
                <a:xfrm>
                  <a:off x="504" y="685"/>
                  <a:ext cx="275" cy="116"/>
                </a:xfrm>
                <a:prstGeom prst="rect">
                  <a:avLst/>
                </a:prstGeom>
                <a:noFill/>
                <a:ln w="9525">
                  <a:noFill/>
                  <a:miter lim="800000"/>
                  <a:headEnd/>
                  <a:tailEnd/>
                </a:ln>
              </p:spPr>
              <p:txBody>
                <a:bodyPr wrap="none">
                  <a:spAutoFit/>
                </a:bodyPr>
                <a:lstStyle/>
                <a:p>
                  <a:pPr algn="ctr"/>
                  <a:r>
                    <a:rPr lang="en-US" sz="600">
                      <a:solidFill>
                        <a:prstClr val="black"/>
                      </a:solidFill>
                      <a:latin typeface="Times"/>
                    </a:rPr>
                    <a:t>Concept</a:t>
                  </a:r>
                </a:p>
              </p:txBody>
            </p:sp>
          </p:grpSp>
          <p:grpSp>
            <p:nvGrpSpPr>
              <p:cNvPr id="6" name="Group 120"/>
              <p:cNvGrpSpPr>
                <a:grpSpLocks/>
              </p:cNvGrpSpPr>
              <p:nvPr/>
            </p:nvGrpSpPr>
            <p:grpSpPr bwMode="auto">
              <a:xfrm>
                <a:off x="1344" y="685"/>
                <a:ext cx="284" cy="116"/>
                <a:chOff x="495" y="685"/>
                <a:chExt cx="284" cy="116"/>
              </a:xfrm>
            </p:grpSpPr>
            <p:grpSp>
              <p:nvGrpSpPr>
                <p:cNvPr id="7" name="Group 121"/>
                <p:cNvGrpSpPr>
                  <a:grpSpLocks/>
                </p:cNvGrpSpPr>
                <p:nvPr/>
              </p:nvGrpSpPr>
              <p:grpSpPr bwMode="auto">
                <a:xfrm>
                  <a:off x="495" y="716"/>
                  <a:ext cx="47" cy="47"/>
                  <a:chOff x="495" y="716"/>
                  <a:chExt cx="47" cy="47"/>
                </a:xfrm>
              </p:grpSpPr>
              <p:sp>
                <p:nvSpPr>
                  <p:cNvPr id="36951" name="Rectangle 122"/>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1</a:t>
                    </a:r>
                    <a:endParaRPr lang="en-US" sz="400">
                      <a:solidFill>
                        <a:prstClr val="black"/>
                      </a:solidFill>
                      <a:latin typeface="Times"/>
                    </a:endParaRPr>
                  </a:p>
                </p:txBody>
              </p:sp>
              <p:sp>
                <p:nvSpPr>
                  <p:cNvPr id="36952" name="Oval 123"/>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50" name="Text Box 124"/>
                <p:cNvSpPr txBox="1">
                  <a:spLocks noChangeArrowheads="1"/>
                </p:cNvSpPr>
                <p:nvPr/>
              </p:nvSpPr>
              <p:spPr bwMode="auto">
                <a:xfrm>
                  <a:off x="504" y="685"/>
                  <a:ext cx="275" cy="116"/>
                </a:xfrm>
                <a:prstGeom prst="rect">
                  <a:avLst/>
                </a:prstGeom>
                <a:noFill/>
                <a:ln w="9525">
                  <a:noFill/>
                  <a:miter lim="800000"/>
                  <a:headEnd/>
                  <a:tailEnd/>
                </a:ln>
              </p:spPr>
              <p:txBody>
                <a:bodyPr wrap="none">
                  <a:spAutoFit/>
                </a:bodyPr>
                <a:lstStyle/>
                <a:p>
                  <a:pPr algn="ctr"/>
                  <a:r>
                    <a:rPr lang="en-US" sz="600">
                      <a:solidFill>
                        <a:prstClr val="black"/>
                      </a:solidFill>
                      <a:latin typeface="Times"/>
                    </a:rPr>
                    <a:t>Concept</a:t>
                  </a:r>
                </a:p>
              </p:txBody>
            </p:sp>
          </p:grpSp>
          <p:grpSp>
            <p:nvGrpSpPr>
              <p:cNvPr id="8" name="Group 125"/>
              <p:cNvGrpSpPr>
                <a:grpSpLocks/>
              </p:cNvGrpSpPr>
              <p:nvPr/>
            </p:nvGrpSpPr>
            <p:grpSpPr bwMode="auto">
              <a:xfrm>
                <a:off x="890" y="448"/>
                <a:ext cx="47" cy="47"/>
                <a:chOff x="495" y="716"/>
                <a:chExt cx="47" cy="47"/>
              </a:xfrm>
            </p:grpSpPr>
            <p:sp>
              <p:nvSpPr>
                <p:cNvPr id="36947" name="Rectangle 126"/>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2</a:t>
                  </a:r>
                  <a:endParaRPr lang="en-US" sz="400">
                    <a:solidFill>
                      <a:prstClr val="black"/>
                    </a:solidFill>
                    <a:latin typeface="Times"/>
                  </a:endParaRPr>
                </a:p>
              </p:txBody>
            </p:sp>
            <p:sp>
              <p:nvSpPr>
                <p:cNvPr id="36948" name="Oval 127"/>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07" name="Text Box 128"/>
              <p:cNvSpPr txBox="1">
                <a:spLocks noChangeArrowheads="1"/>
              </p:cNvSpPr>
              <p:nvPr/>
            </p:nvSpPr>
            <p:spPr bwMode="auto">
              <a:xfrm>
                <a:off x="895" y="417"/>
                <a:ext cx="430" cy="116"/>
              </a:xfrm>
              <a:prstGeom prst="rect">
                <a:avLst/>
              </a:prstGeom>
              <a:noFill/>
              <a:ln w="9525">
                <a:noFill/>
                <a:miter lim="800000"/>
                <a:headEnd/>
                <a:tailEnd/>
              </a:ln>
            </p:spPr>
            <p:txBody>
              <a:bodyPr wrap="none">
                <a:spAutoFit/>
              </a:bodyPr>
              <a:lstStyle/>
              <a:p>
                <a:r>
                  <a:rPr lang="en-US" sz="600">
                    <a:solidFill>
                      <a:prstClr val="black"/>
                    </a:solidFill>
                    <a:latin typeface="Times"/>
                  </a:rPr>
                  <a:t>Overall Concept</a:t>
                </a:r>
              </a:p>
            </p:txBody>
          </p:sp>
          <p:grpSp>
            <p:nvGrpSpPr>
              <p:cNvPr id="9" name="Group 129"/>
              <p:cNvGrpSpPr>
                <a:grpSpLocks/>
              </p:cNvGrpSpPr>
              <p:nvPr/>
            </p:nvGrpSpPr>
            <p:grpSpPr bwMode="auto">
              <a:xfrm>
                <a:off x="452" y="1051"/>
                <a:ext cx="47" cy="47"/>
                <a:chOff x="495" y="716"/>
                <a:chExt cx="47" cy="47"/>
              </a:xfrm>
            </p:grpSpPr>
            <p:sp>
              <p:nvSpPr>
                <p:cNvPr id="36945" name="Rectangle 130"/>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3</a:t>
                  </a:r>
                  <a:endParaRPr lang="en-US" sz="400">
                    <a:solidFill>
                      <a:prstClr val="black"/>
                    </a:solidFill>
                    <a:latin typeface="Times"/>
                  </a:endParaRPr>
                </a:p>
              </p:txBody>
            </p:sp>
            <p:sp>
              <p:nvSpPr>
                <p:cNvPr id="36946" name="Oval 131"/>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09" name="Text Box 132"/>
              <p:cNvSpPr txBox="1">
                <a:spLocks noChangeArrowheads="1"/>
              </p:cNvSpPr>
              <p:nvPr/>
            </p:nvSpPr>
            <p:spPr bwMode="auto">
              <a:xfrm>
                <a:off x="457" y="1020"/>
                <a:ext cx="399" cy="116"/>
              </a:xfrm>
              <a:prstGeom prst="rect">
                <a:avLst/>
              </a:prstGeom>
              <a:noFill/>
              <a:ln w="9525">
                <a:noFill/>
                <a:miter lim="800000"/>
                <a:headEnd/>
                <a:tailEnd/>
              </a:ln>
            </p:spPr>
            <p:txBody>
              <a:bodyPr wrap="none">
                <a:spAutoFit/>
              </a:bodyPr>
              <a:lstStyle/>
              <a:p>
                <a:r>
                  <a:rPr lang="en-US" sz="600">
                    <a:solidFill>
                      <a:prstClr val="black"/>
                    </a:solidFill>
                    <a:latin typeface="Times"/>
                  </a:rPr>
                  <a:t>Characteristics</a:t>
                </a:r>
              </a:p>
            </p:txBody>
          </p:sp>
          <p:grpSp>
            <p:nvGrpSpPr>
              <p:cNvPr id="10" name="Group 133"/>
              <p:cNvGrpSpPr>
                <a:grpSpLocks/>
              </p:cNvGrpSpPr>
              <p:nvPr/>
            </p:nvGrpSpPr>
            <p:grpSpPr bwMode="auto">
              <a:xfrm>
                <a:off x="1287" y="1051"/>
                <a:ext cx="47" cy="47"/>
                <a:chOff x="495" y="716"/>
                <a:chExt cx="47" cy="47"/>
              </a:xfrm>
            </p:grpSpPr>
            <p:sp>
              <p:nvSpPr>
                <p:cNvPr id="36943" name="Rectangle 134"/>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3</a:t>
                  </a:r>
                  <a:endParaRPr lang="en-US" sz="400">
                    <a:solidFill>
                      <a:prstClr val="black"/>
                    </a:solidFill>
                    <a:latin typeface="Times"/>
                  </a:endParaRPr>
                </a:p>
              </p:txBody>
            </p:sp>
            <p:sp>
              <p:nvSpPr>
                <p:cNvPr id="36944" name="Oval 135"/>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11" name="Text Box 136"/>
              <p:cNvSpPr txBox="1">
                <a:spLocks noChangeArrowheads="1"/>
              </p:cNvSpPr>
              <p:nvPr/>
            </p:nvSpPr>
            <p:spPr bwMode="auto">
              <a:xfrm>
                <a:off x="1292" y="1020"/>
                <a:ext cx="399" cy="116"/>
              </a:xfrm>
              <a:prstGeom prst="rect">
                <a:avLst/>
              </a:prstGeom>
              <a:noFill/>
              <a:ln w="9525">
                <a:noFill/>
                <a:miter lim="800000"/>
                <a:headEnd/>
                <a:tailEnd/>
              </a:ln>
            </p:spPr>
            <p:txBody>
              <a:bodyPr wrap="none">
                <a:spAutoFit/>
              </a:bodyPr>
              <a:lstStyle/>
              <a:p>
                <a:r>
                  <a:rPr lang="en-US" sz="600">
                    <a:solidFill>
                      <a:prstClr val="black"/>
                    </a:solidFill>
                    <a:latin typeface="Times"/>
                  </a:rPr>
                  <a:t>Characteristics</a:t>
                </a:r>
              </a:p>
            </p:txBody>
          </p:sp>
          <p:grpSp>
            <p:nvGrpSpPr>
              <p:cNvPr id="11" name="Group 137"/>
              <p:cNvGrpSpPr>
                <a:grpSpLocks/>
              </p:cNvGrpSpPr>
              <p:nvPr/>
            </p:nvGrpSpPr>
            <p:grpSpPr bwMode="auto">
              <a:xfrm>
                <a:off x="881" y="1921"/>
                <a:ext cx="47" cy="47"/>
                <a:chOff x="495" y="716"/>
                <a:chExt cx="47" cy="47"/>
              </a:xfrm>
            </p:grpSpPr>
            <p:sp>
              <p:nvSpPr>
                <p:cNvPr id="36941" name="Rectangle 138"/>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4</a:t>
                  </a:r>
                  <a:endParaRPr lang="en-US" sz="400">
                    <a:solidFill>
                      <a:prstClr val="black"/>
                    </a:solidFill>
                    <a:latin typeface="Times"/>
                  </a:endParaRPr>
                </a:p>
              </p:txBody>
            </p:sp>
            <p:sp>
              <p:nvSpPr>
                <p:cNvPr id="36942" name="Oval 139"/>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13" name="Text Box 140"/>
              <p:cNvSpPr txBox="1">
                <a:spLocks noChangeArrowheads="1"/>
              </p:cNvSpPr>
              <p:nvPr/>
            </p:nvSpPr>
            <p:spPr bwMode="auto">
              <a:xfrm>
                <a:off x="892" y="1890"/>
                <a:ext cx="498" cy="116"/>
              </a:xfrm>
              <a:prstGeom prst="rect">
                <a:avLst/>
              </a:prstGeom>
              <a:noFill/>
              <a:ln w="9525">
                <a:noFill/>
                <a:miter lim="800000"/>
                <a:headEnd/>
                <a:tailEnd/>
              </a:ln>
            </p:spPr>
            <p:txBody>
              <a:bodyPr wrap="none">
                <a:spAutoFit/>
              </a:bodyPr>
              <a:lstStyle/>
              <a:p>
                <a:r>
                  <a:rPr lang="en-US" sz="600">
                    <a:solidFill>
                      <a:prstClr val="black"/>
                    </a:solidFill>
                    <a:latin typeface="Times"/>
                  </a:rPr>
                  <a:t>Like Characteristics</a:t>
                </a:r>
              </a:p>
            </p:txBody>
          </p:sp>
          <p:grpSp>
            <p:nvGrpSpPr>
              <p:cNvPr id="12" name="Group 141"/>
              <p:cNvGrpSpPr>
                <a:grpSpLocks/>
              </p:cNvGrpSpPr>
              <p:nvPr/>
            </p:nvGrpSpPr>
            <p:grpSpPr bwMode="auto">
              <a:xfrm>
                <a:off x="2195" y="1056"/>
                <a:ext cx="47" cy="47"/>
                <a:chOff x="495" y="716"/>
                <a:chExt cx="47" cy="47"/>
              </a:xfrm>
            </p:grpSpPr>
            <p:sp>
              <p:nvSpPr>
                <p:cNvPr id="36939" name="Rectangle 142"/>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9</a:t>
                  </a:r>
                  <a:endParaRPr lang="en-US" sz="400">
                    <a:solidFill>
                      <a:prstClr val="black"/>
                    </a:solidFill>
                    <a:latin typeface="Times"/>
                  </a:endParaRPr>
                </a:p>
              </p:txBody>
            </p:sp>
            <p:sp>
              <p:nvSpPr>
                <p:cNvPr id="36940" name="Oval 143"/>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15" name="Text Box 144"/>
              <p:cNvSpPr txBox="1">
                <a:spLocks noChangeArrowheads="1"/>
              </p:cNvSpPr>
              <p:nvPr/>
            </p:nvSpPr>
            <p:spPr bwMode="auto">
              <a:xfrm>
                <a:off x="2200" y="1025"/>
                <a:ext cx="326" cy="116"/>
              </a:xfrm>
              <a:prstGeom prst="rect">
                <a:avLst/>
              </a:prstGeom>
              <a:noFill/>
              <a:ln w="9525">
                <a:noFill/>
                <a:miter lim="800000"/>
                <a:headEnd/>
                <a:tailEnd/>
              </a:ln>
            </p:spPr>
            <p:txBody>
              <a:bodyPr wrap="none">
                <a:spAutoFit/>
              </a:bodyPr>
              <a:lstStyle/>
              <a:p>
                <a:r>
                  <a:rPr lang="en-US" sz="600">
                    <a:solidFill>
                      <a:prstClr val="black"/>
                    </a:solidFill>
                    <a:latin typeface="Times"/>
                  </a:rPr>
                  <a:t>Extensions</a:t>
                </a:r>
              </a:p>
            </p:txBody>
          </p:sp>
          <p:sp>
            <p:nvSpPr>
              <p:cNvPr id="36916" name="Text Box 145"/>
              <p:cNvSpPr txBox="1">
                <a:spLocks noChangeArrowheads="1"/>
              </p:cNvSpPr>
              <p:nvPr/>
            </p:nvSpPr>
            <p:spPr bwMode="auto">
              <a:xfrm>
                <a:off x="2013" y="403"/>
                <a:ext cx="853" cy="605"/>
              </a:xfrm>
              <a:prstGeom prst="rect">
                <a:avLst/>
              </a:prstGeom>
              <a:noFill/>
              <a:ln w="9525">
                <a:noFill/>
                <a:miter lim="800000"/>
                <a:headEnd/>
                <a:tailEnd/>
              </a:ln>
            </p:spPr>
            <p:txBody>
              <a:bodyPr>
                <a:spAutoFit/>
              </a:bodyPr>
              <a:lstStyle/>
              <a:p>
                <a:pPr>
                  <a:lnSpc>
                    <a:spcPct val="60000"/>
                  </a:lnSpc>
                  <a:spcBef>
                    <a:spcPct val="50000"/>
                  </a:spcBef>
                </a:pPr>
                <a:r>
                  <a:rPr lang="en-US" sz="600" dirty="0">
                    <a:solidFill>
                      <a:prstClr val="black"/>
                    </a:solidFill>
                    <a:latin typeface="Times"/>
                  </a:rPr>
                  <a:t>Communicate Targeted Concepts</a:t>
                </a:r>
              </a:p>
              <a:p>
                <a:pPr>
                  <a:lnSpc>
                    <a:spcPct val="60000"/>
                  </a:lnSpc>
                  <a:spcBef>
                    <a:spcPct val="50000"/>
                  </a:spcBef>
                </a:pPr>
                <a:r>
                  <a:rPr lang="en-US" sz="600" dirty="0">
                    <a:solidFill>
                      <a:prstClr val="black"/>
                    </a:solidFill>
                    <a:latin typeface="Times"/>
                  </a:rPr>
                  <a:t>Obtain the Overall Concepts</a:t>
                </a:r>
              </a:p>
              <a:p>
                <a:pPr>
                  <a:lnSpc>
                    <a:spcPct val="60000"/>
                  </a:lnSpc>
                  <a:spcBef>
                    <a:spcPct val="50000"/>
                  </a:spcBef>
                </a:pPr>
                <a:r>
                  <a:rPr lang="en-US" sz="600" dirty="0">
                    <a:solidFill>
                      <a:prstClr val="black"/>
                    </a:solidFill>
                    <a:latin typeface="Times"/>
                  </a:rPr>
                  <a:t>Make lists of Known Characteristics</a:t>
                </a:r>
              </a:p>
              <a:p>
                <a:pPr>
                  <a:lnSpc>
                    <a:spcPct val="60000"/>
                  </a:lnSpc>
                  <a:spcBef>
                    <a:spcPct val="50000"/>
                  </a:spcBef>
                </a:pPr>
                <a:r>
                  <a:rPr lang="en-US" sz="600" dirty="0">
                    <a:solidFill>
                      <a:prstClr val="black"/>
                    </a:solidFill>
                    <a:latin typeface="Times"/>
                  </a:rPr>
                  <a:t>Pin down Like Characteristics</a:t>
                </a:r>
              </a:p>
              <a:p>
                <a:pPr>
                  <a:lnSpc>
                    <a:spcPct val="60000"/>
                  </a:lnSpc>
                  <a:spcBef>
                    <a:spcPct val="50000"/>
                  </a:spcBef>
                </a:pPr>
                <a:r>
                  <a:rPr lang="en-US" sz="600" dirty="0">
                    <a:solidFill>
                      <a:prstClr val="black"/>
                    </a:solidFill>
                    <a:latin typeface="Times"/>
                  </a:rPr>
                  <a:t>Assemble Like Categories</a:t>
                </a:r>
              </a:p>
              <a:p>
                <a:pPr>
                  <a:lnSpc>
                    <a:spcPct val="60000"/>
                  </a:lnSpc>
                  <a:spcBef>
                    <a:spcPct val="50000"/>
                  </a:spcBef>
                </a:pPr>
                <a:r>
                  <a:rPr lang="en-US" sz="600" dirty="0">
                    <a:solidFill>
                      <a:prstClr val="black"/>
                    </a:solidFill>
                    <a:latin typeface="Times"/>
                  </a:rPr>
                  <a:t>Record Unlike Characteristics</a:t>
                </a:r>
              </a:p>
              <a:p>
                <a:pPr>
                  <a:lnSpc>
                    <a:spcPct val="60000"/>
                  </a:lnSpc>
                  <a:spcBef>
                    <a:spcPct val="50000"/>
                  </a:spcBef>
                </a:pPr>
                <a:r>
                  <a:rPr lang="en-US" sz="600" dirty="0">
                    <a:solidFill>
                      <a:prstClr val="black"/>
                    </a:solidFill>
                    <a:latin typeface="Times"/>
                  </a:rPr>
                  <a:t>Identify Unlike Categories</a:t>
                </a:r>
              </a:p>
              <a:p>
                <a:pPr>
                  <a:lnSpc>
                    <a:spcPct val="60000"/>
                  </a:lnSpc>
                  <a:spcBef>
                    <a:spcPct val="50000"/>
                  </a:spcBef>
                </a:pPr>
                <a:r>
                  <a:rPr lang="en-US" sz="600" dirty="0">
                    <a:solidFill>
                      <a:prstClr val="black"/>
                    </a:solidFill>
                    <a:latin typeface="Times"/>
                  </a:rPr>
                  <a:t>Nail Down a Summary</a:t>
                </a:r>
              </a:p>
              <a:p>
                <a:pPr>
                  <a:lnSpc>
                    <a:spcPct val="60000"/>
                  </a:lnSpc>
                  <a:spcBef>
                    <a:spcPct val="50000"/>
                  </a:spcBef>
                </a:pPr>
                <a:r>
                  <a:rPr lang="en-US" sz="600" dirty="0">
                    <a:solidFill>
                      <a:prstClr val="black"/>
                    </a:solidFill>
                    <a:latin typeface="Times"/>
                  </a:rPr>
                  <a:t>Go Beyond the Basics</a:t>
                </a:r>
              </a:p>
            </p:txBody>
          </p:sp>
          <p:sp>
            <p:nvSpPr>
              <p:cNvPr id="36917" name="Text Box 146"/>
              <p:cNvSpPr txBox="1">
                <a:spLocks noChangeArrowheads="1"/>
              </p:cNvSpPr>
              <p:nvPr/>
            </p:nvSpPr>
            <p:spPr bwMode="auto">
              <a:xfrm>
                <a:off x="1857" y="317"/>
                <a:ext cx="176" cy="616"/>
              </a:xfrm>
              <a:prstGeom prst="rect">
                <a:avLst/>
              </a:prstGeom>
              <a:noFill/>
              <a:ln w="9525">
                <a:noFill/>
                <a:miter lim="800000"/>
                <a:headEnd/>
                <a:tailEnd/>
              </a:ln>
            </p:spPr>
            <p:txBody>
              <a:bodyPr wrap="none">
                <a:spAutoFit/>
              </a:bodyPr>
              <a:lstStyle/>
              <a:p>
                <a:pPr>
                  <a:lnSpc>
                    <a:spcPct val="80000"/>
                  </a:lnSpc>
                </a:pPr>
                <a:r>
                  <a:rPr lang="en-US" b="1" dirty="0">
                    <a:solidFill>
                      <a:prstClr val="black"/>
                    </a:solidFill>
                    <a:latin typeface="Times"/>
                  </a:rPr>
                  <a:t>C</a:t>
                </a:r>
              </a:p>
              <a:p>
                <a:pPr>
                  <a:lnSpc>
                    <a:spcPct val="80000"/>
                  </a:lnSpc>
                </a:pPr>
                <a:r>
                  <a:rPr lang="en-US" b="1" dirty="0">
                    <a:solidFill>
                      <a:prstClr val="black"/>
                    </a:solidFill>
                    <a:latin typeface="Times"/>
                  </a:rPr>
                  <a:t>O</a:t>
                </a:r>
              </a:p>
              <a:p>
                <a:pPr>
                  <a:lnSpc>
                    <a:spcPct val="80000"/>
                  </a:lnSpc>
                </a:pPr>
                <a:r>
                  <a:rPr lang="en-US" b="1" dirty="0">
                    <a:solidFill>
                      <a:prstClr val="black"/>
                    </a:solidFill>
                    <a:latin typeface="Times"/>
                  </a:rPr>
                  <a:t>M</a:t>
                </a:r>
              </a:p>
              <a:p>
                <a:pPr>
                  <a:lnSpc>
                    <a:spcPct val="80000"/>
                  </a:lnSpc>
                </a:pPr>
                <a:r>
                  <a:rPr lang="en-US" b="1" dirty="0">
                    <a:solidFill>
                      <a:prstClr val="black"/>
                    </a:solidFill>
                    <a:latin typeface="Times"/>
                  </a:rPr>
                  <a:t>P</a:t>
                </a:r>
              </a:p>
              <a:p>
                <a:pPr>
                  <a:lnSpc>
                    <a:spcPct val="80000"/>
                  </a:lnSpc>
                </a:pPr>
                <a:r>
                  <a:rPr lang="en-US" b="1" dirty="0">
                    <a:solidFill>
                      <a:prstClr val="black"/>
                    </a:solidFill>
                    <a:latin typeface="Times"/>
                  </a:rPr>
                  <a:t>A</a:t>
                </a:r>
              </a:p>
              <a:p>
                <a:pPr>
                  <a:lnSpc>
                    <a:spcPct val="80000"/>
                  </a:lnSpc>
                </a:pPr>
                <a:r>
                  <a:rPr lang="en-US" b="1" dirty="0">
                    <a:solidFill>
                      <a:prstClr val="black"/>
                    </a:solidFill>
                    <a:latin typeface="Times"/>
                  </a:rPr>
                  <a:t>R</a:t>
                </a:r>
              </a:p>
              <a:p>
                <a:pPr>
                  <a:lnSpc>
                    <a:spcPct val="80000"/>
                  </a:lnSpc>
                </a:pPr>
                <a:r>
                  <a:rPr lang="en-US" b="1" dirty="0">
                    <a:solidFill>
                      <a:prstClr val="black"/>
                    </a:solidFill>
                    <a:latin typeface="Times"/>
                  </a:rPr>
                  <a:t>I</a:t>
                </a:r>
              </a:p>
              <a:p>
                <a:pPr>
                  <a:lnSpc>
                    <a:spcPct val="80000"/>
                  </a:lnSpc>
                </a:pPr>
                <a:r>
                  <a:rPr lang="en-US" b="1" dirty="0">
                    <a:solidFill>
                      <a:prstClr val="black"/>
                    </a:solidFill>
                    <a:latin typeface="Times"/>
                  </a:rPr>
                  <a:t>N</a:t>
                </a:r>
              </a:p>
              <a:p>
                <a:pPr>
                  <a:lnSpc>
                    <a:spcPct val="80000"/>
                  </a:lnSpc>
                </a:pPr>
                <a:r>
                  <a:rPr lang="en-US" b="1" dirty="0">
                    <a:solidFill>
                      <a:prstClr val="black"/>
                    </a:solidFill>
                    <a:latin typeface="Times"/>
                  </a:rPr>
                  <a:t>G</a:t>
                </a:r>
              </a:p>
            </p:txBody>
          </p:sp>
          <p:grpSp>
            <p:nvGrpSpPr>
              <p:cNvPr id="13" name="Group 147"/>
              <p:cNvGrpSpPr>
                <a:grpSpLocks/>
              </p:cNvGrpSpPr>
              <p:nvPr/>
            </p:nvGrpSpPr>
            <p:grpSpPr bwMode="auto">
              <a:xfrm>
                <a:off x="2184" y="1927"/>
                <a:ext cx="47" cy="47"/>
                <a:chOff x="495" y="716"/>
                <a:chExt cx="47" cy="47"/>
              </a:xfrm>
            </p:grpSpPr>
            <p:sp>
              <p:nvSpPr>
                <p:cNvPr id="36937" name="Rectangle 148"/>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5</a:t>
                  </a:r>
                  <a:endParaRPr lang="en-US" sz="400">
                    <a:solidFill>
                      <a:prstClr val="black"/>
                    </a:solidFill>
                    <a:latin typeface="Times"/>
                  </a:endParaRPr>
                </a:p>
              </p:txBody>
            </p:sp>
            <p:sp>
              <p:nvSpPr>
                <p:cNvPr id="36938" name="Oval 149"/>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19" name="Text Box 150"/>
              <p:cNvSpPr txBox="1">
                <a:spLocks noChangeArrowheads="1"/>
              </p:cNvSpPr>
              <p:nvPr/>
            </p:nvSpPr>
            <p:spPr bwMode="auto">
              <a:xfrm>
                <a:off x="2189" y="1896"/>
                <a:ext cx="419" cy="116"/>
              </a:xfrm>
              <a:prstGeom prst="rect">
                <a:avLst/>
              </a:prstGeom>
              <a:noFill/>
              <a:ln w="9525">
                <a:noFill/>
                <a:miter lim="800000"/>
                <a:headEnd/>
                <a:tailEnd/>
              </a:ln>
            </p:spPr>
            <p:txBody>
              <a:bodyPr wrap="none">
                <a:spAutoFit/>
              </a:bodyPr>
              <a:lstStyle/>
              <a:p>
                <a:r>
                  <a:rPr lang="en-US" sz="600">
                    <a:solidFill>
                      <a:prstClr val="black"/>
                    </a:solidFill>
                    <a:latin typeface="Times"/>
                  </a:rPr>
                  <a:t>Like Categories</a:t>
                </a:r>
              </a:p>
            </p:txBody>
          </p:sp>
          <p:grpSp>
            <p:nvGrpSpPr>
              <p:cNvPr id="14" name="Group 151"/>
              <p:cNvGrpSpPr>
                <a:grpSpLocks/>
              </p:cNvGrpSpPr>
              <p:nvPr/>
            </p:nvGrpSpPr>
            <p:grpSpPr bwMode="auto">
              <a:xfrm>
                <a:off x="2178" y="2642"/>
                <a:ext cx="47" cy="47"/>
                <a:chOff x="495" y="716"/>
                <a:chExt cx="47" cy="47"/>
              </a:xfrm>
            </p:grpSpPr>
            <p:sp>
              <p:nvSpPr>
                <p:cNvPr id="36935" name="Rectangle 152"/>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7</a:t>
                  </a:r>
                  <a:endParaRPr lang="en-US" sz="400">
                    <a:solidFill>
                      <a:prstClr val="black"/>
                    </a:solidFill>
                    <a:latin typeface="Times"/>
                  </a:endParaRPr>
                </a:p>
              </p:txBody>
            </p:sp>
            <p:sp>
              <p:nvSpPr>
                <p:cNvPr id="36936" name="Oval 153"/>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21" name="Text Box 154"/>
              <p:cNvSpPr txBox="1">
                <a:spLocks noChangeArrowheads="1"/>
              </p:cNvSpPr>
              <p:nvPr/>
            </p:nvSpPr>
            <p:spPr bwMode="auto">
              <a:xfrm>
                <a:off x="2183" y="2611"/>
                <a:ext cx="462" cy="116"/>
              </a:xfrm>
              <a:prstGeom prst="rect">
                <a:avLst/>
              </a:prstGeom>
              <a:noFill/>
              <a:ln w="9525">
                <a:noFill/>
                <a:miter lim="800000"/>
                <a:headEnd/>
                <a:tailEnd/>
              </a:ln>
            </p:spPr>
            <p:txBody>
              <a:bodyPr wrap="none">
                <a:spAutoFit/>
              </a:bodyPr>
              <a:lstStyle/>
              <a:p>
                <a:r>
                  <a:rPr lang="en-US" sz="600">
                    <a:solidFill>
                      <a:prstClr val="black"/>
                    </a:solidFill>
                    <a:latin typeface="Times"/>
                  </a:rPr>
                  <a:t>Unlike Categories</a:t>
                </a:r>
              </a:p>
            </p:txBody>
          </p:sp>
          <p:grpSp>
            <p:nvGrpSpPr>
              <p:cNvPr id="15" name="Group 155"/>
              <p:cNvGrpSpPr>
                <a:grpSpLocks/>
              </p:cNvGrpSpPr>
              <p:nvPr/>
            </p:nvGrpSpPr>
            <p:grpSpPr bwMode="auto">
              <a:xfrm>
                <a:off x="446" y="2626"/>
                <a:ext cx="47" cy="47"/>
                <a:chOff x="495" y="716"/>
                <a:chExt cx="47" cy="47"/>
              </a:xfrm>
            </p:grpSpPr>
            <p:sp>
              <p:nvSpPr>
                <p:cNvPr id="36933" name="Rectangle 156"/>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6</a:t>
                  </a:r>
                  <a:endParaRPr lang="en-US" sz="400">
                    <a:solidFill>
                      <a:prstClr val="black"/>
                    </a:solidFill>
                    <a:latin typeface="Times"/>
                  </a:endParaRPr>
                </a:p>
              </p:txBody>
            </p:sp>
            <p:sp>
              <p:nvSpPr>
                <p:cNvPr id="36934" name="Oval 157"/>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23" name="Text Box 158"/>
              <p:cNvSpPr txBox="1">
                <a:spLocks noChangeArrowheads="1"/>
              </p:cNvSpPr>
              <p:nvPr/>
            </p:nvSpPr>
            <p:spPr bwMode="auto">
              <a:xfrm>
                <a:off x="457" y="2595"/>
                <a:ext cx="541" cy="116"/>
              </a:xfrm>
              <a:prstGeom prst="rect">
                <a:avLst/>
              </a:prstGeom>
              <a:noFill/>
              <a:ln w="9525">
                <a:noFill/>
                <a:miter lim="800000"/>
                <a:headEnd/>
                <a:tailEnd/>
              </a:ln>
            </p:spPr>
            <p:txBody>
              <a:bodyPr wrap="none">
                <a:spAutoFit/>
              </a:bodyPr>
              <a:lstStyle/>
              <a:p>
                <a:r>
                  <a:rPr lang="en-US" sz="600">
                    <a:solidFill>
                      <a:prstClr val="black"/>
                    </a:solidFill>
                    <a:latin typeface="Times"/>
                  </a:rPr>
                  <a:t>Unlike Characteristics</a:t>
                </a:r>
              </a:p>
            </p:txBody>
          </p:sp>
          <p:grpSp>
            <p:nvGrpSpPr>
              <p:cNvPr id="16" name="Group 159"/>
              <p:cNvGrpSpPr>
                <a:grpSpLocks/>
              </p:cNvGrpSpPr>
              <p:nvPr/>
            </p:nvGrpSpPr>
            <p:grpSpPr bwMode="auto">
              <a:xfrm>
                <a:off x="1227" y="2626"/>
                <a:ext cx="47" cy="47"/>
                <a:chOff x="495" y="716"/>
                <a:chExt cx="47" cy="47"/>
              </a:xfrm>
            </p:grpSpPr>
            <p:sp>
              <p:nvSpPr>
                <p:cNvPr id="36931" name="Rectangle 160"/>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6</a:t>
                  </a:r>
                  <a:endParaRPr lang="en-US" sz="400">
                    <a:solidFill>
                      <a:prstClr val="black"/>
                    </a:solidFill>
                    <a:latin typeface="Times"/>
                  </a:endParaRPr>
                </a:p>
              </p:txBody>
            </p:sp>
            <p:sp>
              <p:nvSpPr>
                <p:cNvPr id="36932" name="Oval 161"/>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25" name="Text Box 162"/>
              <p:cNvSpPr txBox="1">
                <a:spLocks noChangeArrowheads="1"/>
              </p:cNvSpPr>
              <p:nvPr/>
            </p:nvSpPr>
            <p:spPr bwMode="auto">
              <a:xfrm>
                <a:off x="1238" y="2595"/>
                <a:ext cx="541" cy="116"/>
              </a:xfrm>
              <a:prstGeom prst="rect">
                <a:avLst/>
              </a:prstGeom>
              <a:noFill/>
              <a:ln w="9525">
                <a:noFill/>
                <a:miter lim="800000"/>
                <a:headEnd/>
                <a:tailEnd/>
              </a:ln>
            </p:spPr>
            <p:txBody>
              <a:bodyPr wrap="none">
                <a:spAutoFit/>
              </a:bodyPr>
              <a:lstStyle/>
              <a:p>
                <a:r>
                  <a:rPr lang="en-US" sz="600">
                    <a:solidFill>
                      <a:prstClr val="black"/>
                    </a:solidFill>
                    <a:latin typeface="Times"/>
                  </a:rPr>
                  <a:t>Unlike Characteristics</a:t>
                </a:r>
              </a:p>
            </p:txBody>
          </p:sp>
          <p:grpSp>
            <p:nvGrpSpPr>
              <p:cNvPr id="17" name="Group 163"/>
              <p:cNvGrpSpPr>
                <a:grpSpLocks/>
              </p:cNvGrpSpPr>
              <p:nvPr/>
            </p:nvGrpSpPr>
            <p:grpSpPr bwMode="auto">
              <a:xfrm>
                <a:off x="1380" y="3415"/>
                <a:ext cx="47" cy="47"/>
                <a:chOff x="495" y="716"/>
                <a:chExt cx="47" cy="47"/>
              </a:xfrm>
            </p:grpSpPr>
            <p:sp>
              <p:nvSpPr>
                <p:cNvPr id="36929" name="Rectangle 164"/>
                <p:cNvSpPr>
                  <a:spLocks noChangeArrowheads="1"/>
                </p:cNvSpPr>
                <p:nvPr/>
              </p:nvSpPr>
              <p:spPr bwMode="auto">
                <a:xfrm>
                  <a:off x="511" y="720"/>
                  <a:ext cx="16" cy="38"/>
                </a:xfrm>
                <a:prstGeom prst="rect">
                  <a:avLst/>
                </a:prstGeom>
                <a:noFill/>
                <a:ln w="9525">
                  <a:noFill/>
                  <a:miter lim="800000"/>
                  <a:headEnd/>
                  <a:tailEnd/>
                </a:ln>
              </p:spPr>
              <p:txBody>
                <a:bodyPr wrap="none" lIns="0" tIns="0" rIns="0" bIns="0">
                  <a:spAutoFit/>
                </a:bodyPr>
                <a:lstStyle/>
                <a:p>
                  <a:pPr algn="ctr"/>
                  <a:r>
                    <a:rPr lang="en-US" sz="400" b="1">
                      <a:solidFill>
                        <a:srgbClr val="000000"/>
                      </a:solidFill>
                      <a:latin typeface="Times"/>
                    </a:rPr>
                    <a:t>8</a:t>
                  </a:r>
                  <a:endParaRPr lang="en-US" sz="400">
                    <a:solidFill>
                      <a:prstClr val="black"/>
                    </a:solidFill>
                    <a:latin typeface="Times"/>
                  </a:endParaRPr>
                </a:p>
              </p:txBody>
            </p:sp>
            <p:sp>
              <p:nvSpPr>
                <p:cNvPr id="36930" name="Oval 165"/>
                <p:cNvSpPr>
                  <a:spLocks noChangeArrowheads="1"/>
                </p:cNvSpPr>
                <p:nvPr/>
              </p:nvSpPr>
              <p:spPr bwMode="auto">
                <a:xfrm>
                  <a:off x="495" y="716"/>
                  <a:ext cx="47" cy="47"/>
                </a:xfrm>
                <a:prstGeom prst="ellipse">
                  <a:avLst/>
                </a:prstGeom>
                <a:noFill/>
                <a:ln w="9525">
                  <a:solidFill>
                    <a:schemeClr val="tx1"/>
                  </a:solidFill>
                  <a:round/>
                  <a:headEnd/>
                  <a:tailEnd/>
                </a:ln>
              </p:spPr>
              <p:txBody>
                <a:bodyPr wrap="none" anchor="ctr"/>
                <a:lstStyle/>
                <a:p>
                  <a:endParaRPr lang="en-US">
                    <a:solidFill>
                      <a:prstClr val="black"/>
                    </a:solidFill>
                  </a:endParaRPr>
                </a:p>
              </p:txBody>
            </p:sp>
          </p:grpSp>
          <p:sp>
            <p:nvSpPr>
              <p:cNvPr id="36927" name="Text Box 166"/>
              <p:cNvSpPr txBox="1">
                <a:spLocks noChangeArrowheads="1"/>
              </p:cNvSpPr>
              <p:nvPr/>
            </p:nvSpPr>
            <p:spPr bwMode="auto">
              <a:xfrm>
                <a:off x="1385" y="3384"/>
                <a:ext cx="302" cy="116"/>
              </a:xfrm>
              <a:prstGeom prst="rect">
                <a:avLst/>
              </a:prstGeom>
              <a:noFill/>
              <a:ln w="9525">
                <a:noFill/>
                <a:miter lim="800000"/>
                <a:headEnd/>
                <a:tailEnd/>
              </a:ln>
            </p:spPr>
            <p:txBody>
              <a:bodyPr wrap="none">
                <a:spAutoFit/>
              </a:bodyPr>
              <a:lstStyle/>
              <a:p>
                <a:r>
                  <a:rPr lang="en-US" sz="600">
                    <a:solidFill>
                      <a:prstClr val="black"/>
                    </a:solidFill>
                    <a:latin typeface="Times"/>
                  </a:rPr>
                  <a:t>Summary</a:t>
                </a:r>
              </a:p>
            </p:txBody>
          </p:sp>
          <p:sp>
            <p:nvSpPr>
              <p:cNvPr id="36928" name="AutoShape 167"/>
              <p:cNvSpPr>
                <a:spLocks noChangeArrowheads="1"/>
              </p:cNvSpPr>
              <p:nvPr/>
            </p:nvSpPr>
            <p:spPr bwMode="auto">
              <a:xfrm flipH="1" flipV="1">
                <a:off x="1008" y="2512"/>
                <a:ext cx="116" cy="100"/>
              </a:xfrm>
              <a:prstGeom prst="triangle">
                <a:avLst>
                  <a:gd name="adj" fmla="val 50000"/>
                </a:avLst>
              </a:prstGeom>
              <a:solidFill>
                <a:schemeClr val="tx1"/>
              </a:solidFill>
              <a:ln w="9525">
                <a:noFill/>
                <a:miter lim="800000"/>
                <a:headEnd/>
                <a:tailEnd/>
              </a:ln>
            </p:spPr>
            <p:txBody>
              <a:bodyPr wrap="none" anchor="ctr"/>
              <a:lstStyle/>
              <a:p>
                <a:endParaRPr lang="en-US">
                  <a:solidFill>
                    <a:prstClr val="black"/>
                  </a:solidFill>
                </a:endParaRPr>
              </a:p>
            </p:txBody>
          </p:sp>
        </p:grpSp>
        <p:grpSp>
          <p:nvGrpSpPr>
            <p:cNvPr id="18" name="Group 168"/>
            <p:cNvGrpSpPr>
              <a:grpSpLocks/>
            </p:cNvGrpSpPr>
            <p:nvPr/>
          </p:nvGrpSpPr>
          <p:grpSpPr bwMode="auto">
            <a:xfrm>
              <a:off x="248" y="452"/>
              <a:ext cx="2545" cy="3282"/>
              <a:chOff x="248" y="452"/>
              <a:chExt cx="2545" cy="3282"/>
            </a:xfrm>
          </p:grpSpPr>
          <p:sp>
            <p:nvSpPr>
              <p:cNvPr id="36872" name="Text Box 169"/>
              <p:cNvSpPr txBox="1">
                <a:spLocks noChangeArrowheads="1"/>
              </p:cNvSpPr>
              <p:nvPr/>
            </p:nvSpPr>
            <p:spPr bwMode="auto">
              <a:xfrm>
                <a:off x="778" y="452"/>
                <a:ext cx="674" cy="233"/>
              </a:xfrm>
              <a:prstGeom prst="rect">
                <a:avLst/>
              </a:prstGeom>
              <a:noFill/>
              <a:ln w="9525">
                <a:noFill/>
                <a:miter lim="800000"/>
                <a:headEnd/>
                <a:tailEnd/>
              </a:ln>
            </p:spPr>
            <p:txBody>
              <a:bodyPr wrap="none">
                <a:spAutoFit/>
              </a:bodyPr>
              <a:lstStyle/>
              <a:p>
                <a:r>
                  <a:rPr lang="en-US" dirty="0" smtClean="0">
                    <a:solidFill>
                      <a:prstClr val="black"/>
                    </a:solidFill>
                  </a:rPr>
                  <a:t>Plate Tectonics</a:t>
                </a:r>
                <a:endParaRPr lang="en-US" dirty="0">
                  <a:solidFill>
                    <a:prstClr val="black"/>
                  </a:solidFill>
                </a:endParaRPr>
              </a:p>
            </p:txBody>
          </p:sp>
          <p:sp>
            <p:nvSpPr>
              <p:cNvPr id="36873" name="Text Box 170"/>
              <p:cNvSpPr txBox="1">
                <a:spLocks noChangeArrowheads="1"/>
              </p:cNvSpPr>
              <p:nvPr/>
            </p:nvSpPr>
            <p:spPr bwMode="auto">
              <a:xfrm>
                <a:off x="1136" y="726"/>
                <a:ext cx="744" cy="170"/>
              </a:xfrm>
              <a:prstGeom prst="rect">
                <a:avLst/>
              </a:prstGeom>
              <a:noFill/>
              <a:ln w="9525">
                <a:noFill/>
                <a:miter lim="800000"/>
                <a:headEnd/>
                <a:tailEnd/>
              </a:ln>
            </p:spPr>
            <p:txBody>
              <a:bodyPr wrap="square">
                <a:spAutoFit/>
              </a:bodyPr>
              <a:lstStyle/>
              <a:p>
                <a:r>
                  <a:rPr lang="en-US" sz="1400" dirty="0" smtClean="0">
                    <a:solidFill>
                      <a:prstClr val="black"/>
                    </a:solidFill>
                  </a:rPr>
                  <a:t>Convergent Boundary</a:t>
                </a:r>
                <a:endParaRPr lang="en-US" sz="1400" dirty="0">
                  <a:solidFill>
                    <a:prstClr val="black"/>
                  </a:solidFill>
                </a:endParaRPr>
              </a:p>
            </p:txBody>
          </p:sp>
          <p:sp>
            <p:nvSpPr>
              <p:cNvPr id="36874" name="Text Box 171"/>
              <p:cNvSpPr txBox="1">
                <a:spLocks noChangeArrowheads="1"/>
              </p:cNvSpPr>
              <p:nvPr/>
            </p:nvSpPr>
            <p:spPr bwMode="auto">
              <a:xfrm>
                <a:off x="331" y="737"/>
                <a:ext cx="651" cy="174"/>
              </a:xfrm>
              <a:prstGeom prst="rect">
                <a:avLst/>
              </a:prstGeom>
              <a:noFill/>
              <a:ln w="9525">
                <a:noFill/>
                <a:miter lim="800000"/>
                <a:headEnd/>
                <a:tailEnd/>
              </a:ln>
            </p:spPr>
            <p:txBody>
              <a:bodyPr wrap="square">
                <a:spAutoFit/>
              </a:bodyPr>
              <a:lstStyle/>
              <a:p>
                <a:r>
                  <a:rPr lang="en-US" sz="1400" dirty="0" smtClean="0">
                    <a:solidFill>
                      <a:prstClr val="black"/>
                    </a:solidFill>
                  </a:rPr>
                  <a:t>Divergent Boundary </a:t>
                </a:r>
                <a:endParaRPr lang="en-US" sz="1400" dirty="0">
                  <a:solidFill>
                    <a:prstClr val="black"/>
                  </a:solidFill>
                </a:endParaRPr>
              </a:p>
            </p:txBody>
          </p:sp>
          <p:sp>
            <p:nvSpPr>
              <p:cNvPr id="36875" name="Text Box 172"/>
              <p:cNvSpPr txBox="1">
                <a:spLocks noChangeArrowheads="1"/>
              </p:cNvSpPr>
              <p:nvPr/>
            </p:nvSpPr>
            <p:spPr bwMode="auto">
              <a:xfrm>
                <a:off x="253" y="1084"/>
                <a:ext cx="815" cy="826"/>
              </a:xfrm>
              <a:prstGeom prst="rect">
                <a:avLst/>
              </a:prstGeom>
              <a:noFill/>
              <a:ln w="9525">
                <a:noFill/>
                <a:miter lim="800000"/>
                <a:headEnd/>
                <a:tailEnd/>
              </a:ln>
            </p:spPr>
            <p:txBody>
              <a:bodyPr wrap="square">
                <a:spAutoFit/>
              </a:bodyPr>
              <a:lstStyle/>
              <a:p>
                <a:pPr marL="171450" indent="-171450">
                  <a:lnSpc>
                    <a:spcPct val="80000"/>
                  </a:lnSpc>
                  <a:buFont typeface="Arial"/>
                  <a:buChar char="•"/>
                </a:pPr>
                <a:r>
                  <a:rPr lang="en-US" sz="1100" dirty="0" smtClean="0">
                    <a:solidFill>
                      <a:prstClr val="black"/>
                    </a:solidFill>
                  </a:rPr>
                  <a:t>Create tectonic and igneous  environments</a:t>
                </a:r>
              </a:p>
              <a:p>
                <a:pPr marL="171450" indent="-171450">
                  <a:lnSpc>
                    <a:spcPct val="80000"/>
                  </a:lnSpc>
                  <a:buFont typeface="Arial"/>
                  <a:buChar char="•"/>
                </a:pPr>
                <a:r>
                  <a:rPr lang="en-US" sz="1100" dirty="0" smtClean="0">
                    <a:solidFill>
                      <a:prstClr val="black"/>
                    </a:solidFill>
                  </a:rPr>
                  <a:t>Plates move away from each other</a:t>
                </a:r>
              </a:p>
              <a:p>
                <a:pPr marL="171450" indent="-171450">
                  <a:lnSpc>
                    <a:spcPct val="80000"/>
                  </a:lnSpc>
                  <a:buFont typeface="Arial"/>
                  <a:buChar char="•"/>
                </a:pPr>
                <a:r>
                  <a:rPr lang="en-US" sz="1100" dirty="0" smtClean="0">
                    <a:solidFill>
                      <a:prstClr val="black"/>
                    </a:solidFill>
                  </a:rPr>
                  <a:t>Extensional tectonic environment</a:t>
                </a:r>
              </a:p>
              <a:p>
                <a:pPr marL="171450" indent="-171450">
                  <a:lnSpc>
                    <a:spcPct val="80000"/>
                  </a:lnSpc>
                  <a:buFont typeface="Arial"/>
                  <a:buChar char="•"/>
                </a:pPr>
                <a:r>
                  <a:rPr lang="en-US" sz="1100" dirty="0" smtClean="0">
                    <a:solidFill>
                      <a:prstClr val="black"/>
                    </a:solidFill>
                  </a:rPr>
                  <a:t>Normal faults</a:t>
                </a:r>
              </a:p>
              <a:p>
                <a:pPr marL="171450" indent="-171450">
                  <a:lnSpc>
                    <a:spcPct val="80000"/>
                  </a:lnSpc>
                  <a:buFont typeface="Arial"/>
                  <a:buChar char="•"/>
                </a:pPr>
                <a:r>
                  <a:rPr lang="en-US" sz="1100" dirty="0" smtClean="0">
                    <a:solidFill>
                      <a:prstClr val="black"/>
                    </a:solidFill>
                  </a:rPr>
                  <a:t>Mafic volcanoes, plutons, and dikes</a:t>
                </a:r>
              </a:p>
              <a:p>
                <a:pPr marL="171450" indent="-171450">
                  <a:buFont typeface="Arial"/>
                  <a:buChar char="•"/>
                </a:pPr>
                <a:endParaRPr lang="en-US" sz="1200" dirty="0">
                  <a:solidFill>
                    <a:prstClr val="black"/>
                  </a:solidFill>
                </a:endParaRPr>
              </a:p>
            </p:txBody>
          </p:sp>
          <p:sp>
            <p:nvSpPr>
              <p:cNvPr id="36876" name="Text Box 173"/>
              <p:cNvSpPr txBox="1">
                <a:spLocks noChangeArrowheads="1"/>
              </p:cNvSpPr>
              <p:nvPr/>
            </p:nvSpPr>
            <p:spPr bwMode="auto">
              <a:xfrm>
                <a:off x="1048" y="992"/>
                <a:ext cx="810" cy="812"/>
              </a:xfrm>
              <a:prstGeom prst="rect">
                <a:avLst/>
              </a:prstGeom>
              <a:noFill/>
              <a:ln w="9525">
                <a:noFill/>
                <a:miter lim="800000"/>
                <a:headEnd/>
                <a:tailEnd/>
              </a:ln>
            </p:spPr>
            <p:txBody>
              <a:bodyPr wrap="square">
                <a:spAutoFit/>
              </a:bodyPr>
              <a:lstStyle/>
              <a:p>
                <a:pPr marL="171450" indent="-171450">
                  <a:buFont typeface="Arial"/>
                  <a:buChar char="•"/>
                </a:pPr>
                <a:endParaRPr lang="en-US" sz="1000" dirty="0" smtClean="0">
                  <a:solidFill>
                    <a:prstClr val="black"/>
                  </a:solidFill>
                </a:endParaRPr>
              </a:p>
              <a:p>
                <a:pPr marL="171450" indent="-171450">
                  <a:lnSpc>
                    <a:spcPct val="80000"/>
                  </a:lnSpc>
                  <a:buFont typeface="Arial"/>
                  <a:buChar char="•"/>
                </a:pPr>
                <a:r>
                  <a:rPr lang="en-US" sz="1100" dirty="0" smtClean="0">
                    <a:solidFill>
                      <a:prstClr val="black"/>
                    </a:solidFill>
                  </a:rPr>
                  <a:t>Create tectonic and igneous environments</a:t>
                </a:r>
              </a:p>
              <a:p>
                <a:pPr marL="171450" indent="-171450">
                  <a:lnSpc>
                    <a:spcPct val="80000"/>
                  </a:lnSpc>
                  <a:buFont typeface="Arial"/>
                  <a:buChar char="•"/>
                </a:pPr>
                <a:r>
                  <a:rPr lang="en-US" sz="1100" dirty="0" smtClean="0">
                    <a:solidFill>
                      <a:prstClr val="black"/>
                    </a:solidFill>
                  </a:rPr>
                  <a:t>Plates move towards each other</a:t>
                </a:r>
              </a:p>
              <a:p>
                <a:pPr marL="171450" indent="-171450">
                  <a:lnSpc>
                    <a:spcPct val="80000"/>
                  </a:lnSpc>
                  <a:buFont typeface="Arial"/>
                  <a:buChar char="•"/>
                </a:pPr>
                <a:r>
                  <a:rPr lang="en-US" sz="1100" dirty="0" smtClean="0">
                    <a:solidFill>
                      <a:prstClr val="black"/>
                    </a:solidFill>
                  </a:rPr>
                  <a:t>Compressional tectonic environment</a:t>
                </a:r>
              </a:p>
              <a:p>
                <a:pPr marL="171450" indent="-171450">
                  <a:lnSpc>
                    <a:spcPct val="80000"/>
                  </a:lnSpc>
                  <a:buFont typeface="Arial"/>
                  <a:buChar char="•"/>
                </a:pPr>
                <a:r>
                  <a:rPr lang="en-US" sz="1100" dirty="0" smtClean="0">
                    <a:solidFill>
                      <a:prstClr val="black"/>
                    </a:solidFill>
                  </a:rPr>
                  <a:t>Reverse faults</a:t>
                </a:r>
              </a:p>
              <a:p>
                <a:pPr marL="171450" indent="-171450">
                  <a:lnSpc>
                    <a:spcPct val="80000"/>
                  </a:lnSpc>
                  <a:buFont typeface="Arial"/>
                  <a:buChar char="•"/>
                </a:pPr>
                <a:r>
                  <a:rPr lang="en-US" sz="1100" dirty="0" smtClean="0">
                    <a:solidFill>
                      <a:prstClr val="black"/>
                    </a:solidFill>
                  </a:rPr>
                  <a:t>Intermediate volcanoes and felsic to intermediate plutons  </a:t>
                </a:r>
                <a:endParaRPr lang="en-US" sz="1100" dirty="0">
                  <a:solidFill>
                    <a:prstClr val="black"/>
                  </a:solidFill>
                </a:endParaRPr>
              </a:p>
            </p:txBody>
          </p:sp>
          <p:sp>
            <p:nvSpPr>
              <p:cNvPr id="36877" name="Text Box 174"/>
              <p:cNvSpPr txBox="1">
                <a:spLocks noChangeArrowheads="1"/>
              </p:cNvSpPr>
              <p:nvPr/>
            </p:nvSpPr>
            <p:spPr bwMode="auto">
              <a:xfrm>
                <a:off x="1968" y="1117"/>
                <a:ext cx="825" cy="586"/>
              </a:xfrm>
              <a:prstGeom prst="rect">
                <a:avLst/>
              </a:prstGeom>
              <a:noFill/>
              <a:ln w="9525">
                <a:noFill/>
                <a:miter lim="800000"/>
                <a:headEnd/>
                <a:tailEnd/>
              </a:ln>
            </p:spPr>
            <p:txBody>
              <a:bodyPr wrap="square">
                <a:spAutoFit/>
              </a:bodyPr>
              <a:lstStyle/>
              <a:p>
                <a:pPr>
                  <a:lnSpc>
                    <a:spcPct val="90000"/>
                  </a:lnSpc>
                </a:pPr>
                <a:r>
                  <a:rPr lang="en-US" sz="1400" dirty="0">
                    <a:solidFill>
                      <a:prstClr val="black"/>
                    </a:solidFill>
                  </a:rPr>
                  <a:t>Explore </a:t>
                </a:r>
                <a:r>
                  <a:rPr lang="en-US" sz="1400" dirty="0" smtClean="0">
                    <a:solidFill>
                      <a:prstClr val="black"/>
                    </a:solidFill>
                  </a:rPr>
                  <a:t>the geomorphic features created by convergent and divergent boundaries and enter the information on the table.</a:t>
                </a:r>
                <a:endParaRPr lang="en-US" sz="1400" dirty="0">
                  <a:solidFill>
                    <a:prstClr val="black"/>
                  </a:solidFill>
                </a:endParaRPr>
              </a:p>
            </p:txBody>
          </p:sp>
          <p:sp>
            <p:nvSpPr>
              <p:cNvPr id="36878" name="Text Box 175"/>
              <p:cNvSpPr txBox="1">
                <a:spLocks noChangeArrowheads="1"/>
              </p:cNvSpPr>
              <p:nvPr/>
            </p:nvSpPr>
            <p:spPr bwMode="auto">
              <a:xfrm>
                <a:off x="276" y="2087"/>
                <a:ext cx="1570" cy="213"/>
              </a:xfrm>
              <a:prstGeom prst="rect">
                <a:avLst/>
              </a:prstGeom>
              <a:noFill/>
              <a:ln w="9525">
                <a:noFill/>
                <a:miter lim="800000"/>
                <a:headEnd/>
                <a:tailEnd/>
              </a:ln>
            </p:spPr>
            <p:txBody>
              <a:bodyPr wrap="none">
                <a:spAutoFit/>
              </a:bodyPr>
              <a:lstStyle/>
              <a:p>
                <a:pPr algn="ctr"/>
                <a:r>
                  <a:rPr lang="en-US" sz="1600" dirty="0" smtClean="0">
                    <a:solidFill>
                      <a:prstClr val="black"/>
                    </a:solidFill>
                  </a:rPr>
                  <a:t>Create tectonic and igneous environments</a:t>
                </a:r>
                <a:endParaRPr lang="en-US" sz="1600" dirty="0">
                  <a:solidFill>
                    <a:prstClr val="black"/>
                  </a:solidFill>
                </a:endParaRPr>
              </a:p>
            </p:txBody>
          </p:sp>
          <p:sp>
            <p:nvSpPr>
              <p:cNvPr id="36879" name="Text Box 176"/>
              <p:cNvSpPr txBox="1">
                <a:spLocks noChangeArrowheads="1"/>
              </p:cNvSpPr>
              <p:nvPr/>
            </p:nvSpPr>
            <p:spPr bwMode="auto">
              <a:xfrm>
                <a:off x="1955" y="2015"/>
                <a:ext cx="807" cy="459"/>
              </a:xfrm>
              <a:prstGeom prst="rect">
                <a:avLst/>
              </a:prstGeom>
              <a:noFill/>
              <a:ln w="9525">
                <a:noFill/>
                <a:miter lim="800000"/>
                <a:headEnd/>
                <a:tailEnd/>
              </a:ln>
            </p:spPr>
            <p:txBody>
              <a:bodyPr wrap="square">
                <a:spAutoFit/>
              </a:bodyPr>
              <a:lstStyle/>
              <a:p>
                <a:pPr marL="171450" indent="-171450">
                  <a:buFont typeface="Arial"/>
                  <a:buChar char="•"/>
                </a:pPr>
                <a:r>
                  <a:rPr lang="en-US" sz="1200" dirty="0" smtClean="0">
                    <a:solidFill>
                      <a:prstClr val="black"/>
                    </a:solidFill>
                  </a:rPr>
                  <a:t>How Earth’s tectonic plates move.</a:t>
                </a:r>
              </a:p>
              <a:p>
                <a:pPr marL="171450" indent="-171450">
                  <a:buFont typeface="Arial"/>
                  <a:buChar char="•"/>
                </a:pPr>
                <a:r>
                  <a:rPr lang="en-US" sz="1200" dirty="0" smtClean="0">
                    <a:solidFill>
                      <a:prstClr val="black"/>
                    </a:solidFill>
                  </a:rPr>
                  <a:t>How crust undergoes heat and pressure.</a:t>
                </a:r>
                <a:endParaRPr lang="en-US" sz="1200" dirty="0">
                  <a:solidFill>
                    <a:prstClr val="black"/>
                  </a:solidFill>
                </a:endParaRPr>
              </a:p>
            </p:txBody>
          </p:sp>
          <p:sp>
            <p:nvSpPr>
              <p:cNvPr id="36880" name="Text Box 177"/>
              <p:cNvSpPr txBox="1">
                <a:spLocks noChangeArrowheads="1"/>
              </p:cNvSpPr>
              <p:nvPr/>
            </p:nvSpPr>
            <p:spPr bwMode="auto">
              <a:xfrm>
                <a:off x="248" y="2678"/>
                <a:ext cx="820" cy="377"/>
              </a:xfrm>
              <a:prstGeom prst="rect">
                <a:avLst/>
              </a:prstGeom>
              <a:noFill/>
              <a:ln w="9525">
                <a:noFill/>
                <a:miter lim="800000"/>
                <a:headEnd/>
                <a:tailEnd/>
              </a:ln>
            </p:spPr>
            <p:txBody>
              <a:bodyPr wrap="square">
                <a:spAutoFit/>
              </a:bodyPr>
              <a:lstStyle/>
              <a:p>
                <a:pPr marL="171450" indent="-171450">
                  <a:lnSpc>
                    <a:spcPct val="80000"/>
                  </a:lnSpc>
                  <a:buFont typeface="Arial"/>
                  <a:buChar char="•"/>
                </a:pPr>
                <a:r>
                  <a:rPr lang="en-US" sz="950" dirty="0" smtClean="0">
                    <a:solidFill>
                      <a:prstClr val="black"/>
                    </a:solidFill>
                  </a:rPr>
                  <a:t>Plates move away from each other</a:t>
                </a:r>
              </a:p>
              <a:p>
                <a:pPr marL="171450" indent="-171450">
                  <a:lnSpc>
                    <a:spcPct val="80000"/>
                  </a:lnSpc>
                  <a:buFont typeface="Arial"/>
                  <a:buChar char="•"/>
                </a:pPr>
                <a:r>
                  <a:rPr lang="en-US" sz="950" dirty="0" smtClean="0">
                    <a:solidFill>
                      <a:prstClr val="black"/>
                    </a:solidFill>
                  </a:rPr>
                  <a:t>Extensional tectonic environment</a:t>
                </a:r>
              </a:p>
              <a:p>
                <a:pPr marL="171450" indent="-171450">
                  <a:lnSpc>
                    <a:spcPct val="80000"/>
                  </a:lnSpc>
                  <a:buFont typeface="Arial"/>
                  <a:buChar char="•"/>
                </a:pPr>
                <a:r>
                  <a:rPr lang="en-US" sz="950" dirty="0" smtClean="0">
                    <a:solidFill>
                      <a:prstClr val="black"/>
                    </a:solidFill>
                  </a:rPr>
                  <a:t>Normal faults</a:t>
                </a:r>
              </a:p>
              <a:p>
                <a:pPr marL="171450" indent="-171450">
                  <a:lnSpc>
                    <a:spcPct val="80000"/>
                  </a:lnSpc>
                  <a:buFont typeface="Arial"/>
                  <a:buChar char="•"/>
                </a:pPr>
                <a:r>
                  <a:rPr lang="en-US" sz="950" dirty="0" smtClean="0">
                    <a:solidFill>
                      <a:prstClr val="black"/>
                    </a:solidFill>
                  </a:rPr>
                  <a:t>Mafic volcanoes, plutons, and dikes</a:t>
                </a:r>
              </a:p>
            </p:txBody>
          </p:sp>
          <p:sp>
            <p:nvSpPr>
              <p:cNvPr id="36882" name="Text Box 179"/>
              <p:cNvSpPr txBox="1">
                <a:spLocks noChangeArrowheads="1"/>
              </p:cNvSpPr>
              <p:nvPr/>
            </p:nvSpPr>
            <p:spPr bwMode="auto">
              <a:xfrm>
                <a:off x="1956" y="2651"/>
                <a:ext cx="800" cy="603"/>
              </a:xfrm>
              <a:prstGeom prst="rect">
                <a:avLst/>
              </a:prstGeom>
              <a:noFill/>
              <a:ln w="9525">
                <a:noFill/>
                <a:miter lim="800000"/>
                <a:headEnd/>
                <a:tailEnd/>
              </a:ln>
            </p:spPr>
            <p:txBody>
              <a:bodyPr wrap="square">
                <a:spAutoFit/>
              </a:bodyPr>
              <a:lstStyle/>
              <a:p>
                <a:pPr marL="171450" indent="-171450">
                  <a:lnSpc>
                    <a:spcPct val="90000"/>
                  </a:lnSpc>
                  <a:buFont typeface="Arial"/>
                  <a:buChar char="•"/>
                </a:pPr>
                <a:r>
                  <a:rPr lang="en-US" sz="1200" dirty="0" smtClean="0">
                    <a:solidFill>
                      <a:prstClr val="black"/>
                    </a:solidFill>
                  </a:rPr>
                  <a:t>Direction plates move.</a:t>
                </a:r>
                <a:endParaRPr lang="en-US" sz="1200" dirty="0">
                  <a:solidFill>
                    <a:prstClr val="black"/>
                  </a:solidFill>
                </a:endParaRPr>
              </a:p>
              <a:p>
                <a:pPr marL="171450" indent="-171450">
                  <a:lnSpc>
                    <a:spcPct val="90000"/>
                  </a:lnSpc>
                  <a:buFont typeface="Arial"/>
                  <a:buChar char="•"/>
                </a:pPr>
                <a:r>
                  <a:rPr lang="en-US" sz="1200" dirty="0" smtClean="0">
                    <a:solidFill>
                      <a:prstClr val="black"/>
                    </a:solidFill>
                  </a:rPr>
                  <a:t>What type of tectonic environment.</a:t>
                </a:r>
              </a:p>
              <a:p>
                <a:pPr marL="171450" indent="-171450">
                  <a:lnSpc>
                    <a:spcPct val="90000"/>
                  </a:lnSpc>
                  <a:buFont typeface="Arial"/>
                  <a:buChar char="•"/>
                </a:pPr>
                <a:r>
                  <a:rPr lang="en-US" sz="1200" dirty="0" smtClean="0">
                    <a:solidFill>
                      <a:prstClr val="black"/>
                    </a:solidFill>
                  </a:rPr>
                  <a:t>What kind of fault occurs.</a:t>
                </a:r>
              </a:p>
              <a:p>
                <a:pPr marL="171450" indent="-171450">
                  <a:lnSpc>
                    <a:spcPct val="90000"/>
                  </a:lnSpc>
                  <a:buFont typeface="Arial"/>
                  <a:buChar char="•"/>
                </a:pPr>
                <a:r>
                  <a:rPr lang="en-US" sz="1200" dirty="0" smtClean="0">
                    <a:solidFill>
                      <a:prstClr val="black"/>
                    </a:solidFill>
                  </a:rPr>
                  <a:t>What kind of igneous environment.</a:t>
                </a:r>
                <a:endParaRPr lang="en-US" sz="1200" dirty="0">
                  <a:solidFill>
                    <a:prstClr val="black"/>
                  </a:solidFill>
                </a:endParaRPr>
              </a:p>
            </p:txBody>
          </p:sp>
          <p:sp>
            <p:nvSpPr>
              <p:cNvPr id="36883" name="Text Box 180"/>
              <p:cNvSpPr txBox="1">
                <a:spLocks noChangeArrowheads="1"/>
              </p:cNvSpPr>
              <p:nvPr/>
            </p:nvSpPr>
            <p:spPr bwMode="auto">
              <a:xfrm>
                <a:off x="282" y="3429"/>
                <a:ext cx="2474" cy="305"/>
              </a:xfrm>
              <a:prstGeom prst="rect">
                <a:avLst/>
              </a:prstGeom>
              <a:noFill/>
              <a:ln w="9525">
                <a:noFill/>
                <a:miter lim="800000"/>
                <a:headEnd/>
                <a:tailEnd/>
              </a:ln>
            </p:spPr>
            <p:txBody>
              <a:bodyPr wrap="square">
                <a:spAutoFit/>
              </a:bodyPr>
              <a:lstStyle/>
              <a:p>
                <a:pPr>
                  <a:lnSpc>
                    <a:spcPct val="90000"/>
                  </a:lnSpc>
                </a:pPr>
                <a:r>
                  <a:rPr lang="en-US" sz="1100" dirty="0" smtClean="0">
                    <a:solidFill>
                      <a:prstClr val="black"/>
                    </a:solidFill>
                  </a:rPr>
                  <a:t>Convergent and divergent boundaries are alike in that they create tectonic and igneous environments.  They are different in the direction of plate movement, the type of tectonic environment, the kind of fault that occurs, and the kind of igneous environment created. </a:t>
                </a:r>
                <a:endParaRPr lang="en-US" sz="1100" dirty="0">
                  <a:solidFill>
                    <a:prstClr val="black"/>
                  </a:solidFill>
                </a:endParaRPr>
              </a:p>
            </p:txBody>
          </p:sp>
          <p:sp>
            <p:nvSpPr>
              <p:cNvPr id="36881" name="Text Box 178"/>
              <p:cNvSpPr txBox="1">
                <a:spLocks noChangeArrowheads="1"/>
              </p:cNvSpPr>
              <p:nvPr/>
            </p:nvSpPr>
            <p:spPr bwMode="auto">
              <a:xfrm>
                <a:off x="1053" y="2645"/>
                <a:ext cx="855" cy="377"/>
              </a:xfrm>
              <a:prstGeom prst="rect">
                <a:avLst/>
              </a:prstGeom>
              <a:noFill/>
              <a:ln w="9525">
                <a:noFill/>
                <a:miter lim="800000"/>
                <a:headEnd/>
                <a:tailEnd/>
              </a:ln>
            </p:spPr>
            <p:txBody>
              <a:bodyPr wrap="square">
                <a:spAutoFit/>
              </a:bodyPr>
              <a:lstStyle/>
              <a:p>
                <a:pPr marL="171450" indent="-171450">
                  <a:lnSpc>
                    <a:spcPct val="80000"/>
                  </a:lnSpc>
                  <a:buFont typeface="Arial"/>
                  <a:buChar char="•"/>
                </a:pPr>
                <a:r>
                  <a:rPr lang="en-US" sz="950" dirty="0" smtClean="0">
                    <a:solidFill>
                      <a:prstClr val="black"/>
                    </a:solidFill>
                  </a:rPr>
                  <a:t>Plates move towards each other</a:t>
                </a:r>
              </a:p>
              <a:p>
                <a:pPr marL="171450" indent="-171450">
                  <a:lnSpc>
                    <a:spcPct val="80000"/>
                  </a:lnSpc>
                  <a:buFont typeface="Arial"/>
                  <a:buChar char="•"/>
                </a:pPr>
                <a:r>
                  <a:rPr lang="en-US" sz="950" dirty="0" smtClean="0">
                    <a:solidFill>
                      <a:prstClr val="black"/>
                    </a:solidFill>
                  </a:rPr>
                  <a:t>Compressional tectonic environment</a:t>
                </a:r>
              </a:p>
              <a:p>
                <a:pPr marL="171450" indent="-171450">
                  <a:lnSpc>
                    <a:spcPct val="80000"/>
                  </a:lnSpc>
                  <a:buFont typeface="Arial"/>
                  <a:buChar char="•"/>
                </a:pPr>
                <a:r>
                  <a:rPr lang="en-US" sz="950" dirty="0" smtClean="0">
                    <a:solidFill>
                      <a:prstClr val="black"/>
                    </a:solidFill>
                  </a:rPr>
                  <a:t>Reverse faults</a:t>
                </a:r>
              </a:p>
              <a:p>
                <a:pPr marL="171450" indent="-171450">
                  <a:lnSpc>
                    <a:spcPct val="80000"/>
                  </a:lnSpc>
                  <a:buFont typeface="Arial"/>
                  <a:buChar char="•"/>
                </a:pPr>
                <a:r>
                  <a:rPr lang="en-US" sz="950" dirty="0" smtClean="0">
                    <a:solidFill>
                      <a:prstClr val="black"/>
                    </a:solidFill>
                  </a:rPr>
                  <a:t>Intermediate volcanoes and felsic to intermediate plutons  </a:t>
                </a:r>
                <a:endParaRPr lang="en-US" sz="950" dirty="0">
                  <a:solidFill>
                    <a:prstClr val="black"/>
                  </a:solidFill>
                </a:endParaRPr>
              </a:p>
            </p:txBody>
          </p:sp>
        </p:grpSp>
      </p:grpSp>
    </p:spTree>
    <p:extLst>
      <p:ext uri="{BB962C8B-B14F-4D97-AF65-F5344CB8AC3E}">
        <p14:creationId xmlns:p14="http://schemas.microsoft.com/office/powerpoint/2010/main" val="2625133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9970" y="227214"/>
            <a:ext cx="8268394" cy="886691"/>
          </a:xfrm>
        </p:spPr>
        <p:txBody>
          <a:bodyPr/>
          <a:lstStyle/>
          <a:p>
            <a:r>
              <a:rPr lang="en-US" dirty="0" smtClean="0">
                <a:hlinkClick r:id="rId3" action="ppaction://hlinkfile"/>
              </a:rPr>
              <a:t>High Frequency Affixes </a:t>
            </a:r>
            <a:r>
              <a:rPr lang="en-US" dirty="0" smtClean="0"/>
              <a:t>&amp; Roots</a:t>
            </a:r>
            <a:endParaRPr lang="en-US" dirty="0"/>
          </a:p>
        </p:txBody>
      </p:sp>
      <p:pic>
        <p:nvPicPr>
          <p:cNvPr id="6146" name="Picture 2" descr="https://images-na.ssl-images-amazon.com/images/I/51u1TjPAnBL._SX382_BO1,204,203,200_.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08993" y="1541917"/>
            <a:ext cx="3651491" cy="474503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Building Academic Vocabulary: Teacher’s Manual (Professional Develop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676" y="1541918"/>
            <a:ext cx="3647745" cy="4745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0460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1840463"/>
            <a:ext cx="9442579"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800" b="1" dirty="0" smtClean="0">
                <a:solidFill>
                  <a:schemeClr val="tx1"/>
                </a:solidFill>
              </a:rPr>
              <a:t>ANTIESTABLISHMENTARIANISM</a:t>
            </a:r>
            <a:endParaRPr lang="en-US" sz="4800" dirty="0"/>
          </a:p>
        </p:txBody>
      </p:sp>
      <p:sp>
        <p:nvSpPr>
          <p:cNvPr id="7" name="TextBox 6"/>
          <p:cNvSpPr txBox="1"/>
          <p:nvPr/>
        </p:nvSpPr>
        <p:spPr>
          <a:xfrm>
            <a:off x="914399" y="2939143"/>
            <a:ext cx="4816929" cy="830997"/>
          </a:xfrm>
          <a:prstGeom prst="rect">
            <a:avLst/>
          </a:prstGeom>
          <a:noFill/>
        </p:spPr>
        <p:txBody>
          <a:bodyPr wrap="square" rtlCol="0">
            <a:spAutoFit/>
          </a:bodyPr>
          <a:lstStyle/>
          <a:p>
            <a:pPr algn="ctr"/>
            <a:r>
              <a:rPr lang="en-US" sz="4800" b="1" dirty="0">
                <a:solidFill>
                  <a:srgbClr val="FF0000"/>
                </a:solidFill>
              </a:rPr>
              <a:t>ESTABLISH</a:t>
            </a:r>
            <a:endParaRPr lang="en-US" sz="4800" dirty="0">
              <a:solidFill>
                <a:srgbClr val="FF0000"/>
              </a:solidFill>
            </a:endParaRPr>
          </a:p>
        </p:txBody>
      </p:sp>
      <p:sp>
        <p:nvSpPr>
          <p:cNvPr id="8" name="Rectangle 7"/>
          <p:cNvSpPr/>
          <p:nvPr/>
        </p:nvSpPr>
        <p:spPr>
          <a:xfrm>
            <a:off x="1742382" y="4259943"/>
            <a:ext cx="4765472" cy="830997"/>
          </a:xfrm>
          <a:prstGeom prst="rect">
            <a:avLst/>
          </a:prstGeom>
        </p:spPr>
        <p:txBody>
          <a:bodyPr wrap="none">
            <a:spAutoFit/>
          </a:bodyPr>
          <a:lstStyle/>
          <a:p>
            <a:r>
              <a:rPr lang="en-US" sz="4800" b="1" dirty="0">
                <a:solidFill>
                  <a:srgbClr val="FF0000"/>
                </a:solidFill>
              </a:rPr>
              <a:t>ESTABLISHMENT</a:t>
            </a:r>
            <a:endParaRPr lang="en-US" sz="4800" dirty="0">
              <a:solidFill>
                <a:srgbClr val="FF0000"/>
              </a:solidFill>
            </a:endParaRPr>
          </a:p>
        </p:txBody>
      </p:sp>
    </p:spTree>
    <p:extLst>
      <p:ext uri="{BB962C8B-B14F-4D97-AF65-F5344CB8AC3E}">
        <p14:creationId xmlns:p14="http://schemas.microsoft.com/office/powerpoint/2010/main" val="257214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accent3">
            <a:alpha val="8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6633" y="712237"/>
            <a:ext cx="9442579" cy="1320800"/>
          </a:xfrm>
        </p:spPr>
        <p:txBody>
          <a:bodyPr>
            <a:normAutofit fontScale="90000"/>
          </a:bodyPr>
          <a:lstStyle/>
          <a:p>
            <a:pPr algn="ctr"/>
            <a:r>
              <a:rPr lang="en-US" sz="3100" b="1" dirty="0">
                <a:solidFill>
                  <a:schemeClr val="bg1"/>
                </a:solidFill>
                <a:latin typeface="Arial Narrow" panose="020B0606020202030204" pitchFamily="34" charset="0"/>
              </a:rPr>
              <a:t>PNEUMONOULTRAMICROSCOPICSILICOVOLCANOCONIOSIS</a:t>
            </a:r>
            <a:r>
              <a:rPr lang="en-US" dirty="0">
                <a:solidFill>
                  <a:schemeClr val="bg1"/>
                </a:solidFill>
              </a:rPr>
              <a:t/>
            </a:r>
            <a:br>
              <a:rPr lang="en-US" dirty="0">
                <a:solidFill>
                  <a:schemeClr val="bg1"/>
                </a:solidFill>
              </a:rPr>
            </a:br>
            <a:endParaRPr lang="en-US" dirty="0">
              <a:solidFill>
                <a:schemeClr val="bg1"/>
              </a:solidFill>
            </a:endParaRPr>
          </a:p>
        </p:txBody>
      </p:sp>
      <p:sp>
        <p:nvSpPr>
          <p:cNvPr id="4" name="Title 1"/>
          <p:cNvSpPr txBox="1">
            <a:spLocks/>
          </p:cNvSpPr>
          <p:nvPr/>
        </p:nvSpPr>
        <p:spPr>
          <a:xfrm>
            <a:off x="21771" y="3325845"/>
            <a:ext cx="9442579"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3200" dirty="0">
              <a:latin typeface="Arial" panose="020B0604020202020204" pitchFamily="34" charset="0"/>
              <a:cs typeface="Arial" panose="020B0604020202020204" pitchFamily="34" charset="0"/>
            </a:endParaRPr>
          </a:p>
        </p:txBody>
      </p:sp>
      <p:sp>
        <p:nvSpPr>
          <p:cNvPr id="5" name="Title 1"/>
          <p:cNvSpPr txBox="1">
            <a:spLocks/>
          </p:cNvSpPr>
          <p:nvPr/>
        </p:nvSpPr>
        <p:spPr>
          <a:xfrm>
            <a:off x="-149290" y="746449"/>
            <a:ext cx="9442579" cy="132080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4800" dirty="0"/>
          </a:p>
        </p:txBody>
      </p:sp>
      <p:sp>
        <p:nvSpPr>
          <p:cNvPr id="6" name="Rectangle 5"/>
          <p:cNvSpPr/>
          <p:nvPr/>
        </p:nvSpPr>
        <p:spPr>
          <a:xfrm>
            <a:off x="1024035" y="1862586"/>
            <a:ext cx="7858708" cy="4247317"/>
          </a:xfrm>
          <a:prstGeom prst="rect">
            <a:avLst/>
          </a:prstGeom>
        </p:spPr>
        <p:txBody>
          <a:bodyPr wrap="square">
            <a:spAutoFit/>
          </a:bodyPr>
          <a:lstStyle/>
          <a:p>
            <a:r>
              <a:rPr lang="en-US" sz="2800" b="1" dirty="0">
                <a:solidFill>
                  <a:schemeClr val="bg1"/>
                </a:solidFill>
              </a:rPr>
              <a:t>PNEUMONO (root) = lung; breathe</a:t>
            </a:r>
          </a:p>
          <a:p>
            <a:pPr lvl="0"/>
            <a:r>
              <a:rPr lang="en-US" sz="2800" b="1" dirty="0">
                <a:solidFill>
                  <a:schemeClr val="bg1"/>
                </a:solidFill>
              </a:rPr>
              <a:t>ULTRA (prefix) = beyond; exceeding</a:t>
            </a:r>
          </a:p>
          <a:p>
            <a:pPr lvl="0"/>
            <a:r>
              <a:rPr lang="en-US" sz="2800" b="1" dirty="0">
                <a:solidFill>
                  <a:schemeClr val="bg1"/>
                </a:solidFill>
              </a:rPr>
              <a:t>MICRO (root) = minute; small by comparison</a:t>
            </a:r>
          </a:p>
          <a:p>
            <a:pPr lvl="0"/>
            <a:r>
              <a:rPr lang="en-US" sz="2800" b="1" dirty="0">
                <a:solidFill>
                  <a:schemeClr val="bg1"/>
                </a:solidFill>
              </a:rPr>
              <a:t>SCOP (root) = watch; see</a:t>
            </a:r>
          </a:p>
          <a:p>
            <a:pPr lvl="0"/>
            <a:r>
              <a:rPr lang="en-US" sz="2800" b="1" dirty="0">
                <a:solidFill>
                  <a:schemeClr val="bg1"/>
                </a:solidFill>
              </a:rPr>
              <a:t>IC (suffix) = like; nature of</a:t>
            </a:r>
          </a:p>
          <a:p>
            <a:pPr lvl="0"/>
            <a:r>
              <a:rPr lang="en-US" sz="2800" b="1" dirty="0">
                <a:solidFill>
                  <a:schemeClr val="bg1"/>
                </a:solidFill>
              </a:rPr>
              <a:t>SILICO (root) = flint</a:t>
            </a:r>
          </a:p>
          <a:p>
            <a:pPr lvl="0"/>
            <a:r>
              <a:rPr lang="en-US" sz="2800" b="1" dirty="0">
                <a:solidFill>
                  <a:schemeClr val="bg1"/>
                </a:solidFill>
              </a:rPr>
              <a:t>VOLCANO (root)  = volcano</a:t>
            </a:r>
          </a:p>
          <a:p>
            <a:pPr lvl="0"/>
            <a:r>
              <a:rPr lang="en-US" sz="2800" b="1" dirty="0">
                <a:solidFill>
                  <a:schemeClr val="bg1"/>
                </a:solidFill>
              </a:rPr>
              <a:t>CONI (root) = dust</a:t>
            </a:r>
          </a:p>
          <a:p>
            <a:pPr lvl="0"/>
            <a:r>
              <a:rPr lang="en-US" sz="2800" b="1" dirty="0">
                <a:solidFill>
                  <a:schemeClr val="bg1"/>
                </a:solidFill>
              </a:rPr>
              <a:t>OSIS (suffix) = disease</a:t>
            </a:r>
          </a:p>
          <a:p>
            <a:r>
              <a:rPr lang="en-US" b="1" dirty="0">
                <a:solidFill>
                  <a:schemeClr val="bg1"/>
                </a:solidFill>
              </a:rPr>
              <a:t> </a:t>
            </a:r>
          </a:p>
        </p:txBody>
      </p:sp>
    </p:spTree>
    <p:extLst>
      <p:ext uri="{BB962C8B-B14F-4D97-AF65-F5344CB8AC3E}">
        <p14:creationId xmlns:p14="http://schemas.microsoft.com/office/powerpoint/2010/main" val="245459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1680" y="160713"/>
            <a:ext cx="8272192" cy="687185"/>
          </a:xfrm>
        </p:spPr>
        <p:txBody>
          <a:bodyPr>
            <a:noAutofit/>
          </a:bodyPr>
          <a:lstStyle/>
          <a:p>
            <a:r>
              <a:rPr lang="en-US" sz="4400" dirty="0"/>
              <a:t>REAL TIME: In the Classroom</a:t>
            </a:r>
          </a:p>
        </p:txBody>
      </p:sp>
      <p:pic>
        <p:nvPicPr>
          <p:cNvPr id="7170" name="Picture 2" descr="Image result for vocabulary instruction morpholo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1680" y="973991"/>
            <a:ext cx="8572938" cy="588400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226A3BD-0BB7-AD40-886E-6E2BD9B44150}" type="slidenum">
              <a:rPr lang="en-US" smtClean="0"/>
              <a:t>18</a:t>
            </a:fld>
            <a:endParaRPr lang="en-US"/>
          </a:p>
        </p:txBody>
      </p:sp>
    </p:spTree>
    <p:extLst>
      <p:ext uri="{BB962C8B-B14F-4D97-AF65-F5344CB8AC3E}">
        <p14:creationId xmlns:p14="http://schemas.microsoft.com/office/powerpoint/2010/main" val="4188938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4305" y="217714"/>
            <a:ext cx="7155542" cy="1320800"/>
          </a:xfrm>
        </p:spPr>
        <p:txBody>
          <a:bodyPr>
            <a:normAutofit/>
          </a:bodyPr>
          <a:lstStyle/>
          <a:p>
            <a:r>
              <a:rPr lang="en-US" sz="4400" b="1" dirty="0" smtClean="0">
                <a:hlinkClick r:id="rId3" action="ppaction://hlinksldjump"/>
              </a:rPr>
              <a:t>Sedimentary Rocks</a:t>
            </a:r>
            <a:endParaRPr lang="en-US" sz="4400" b="1" dirty="0"/>
          </a:p>
        </p:txBody>
      </p:sp>
      <p:sp>
        <p:nvSpPr>
          <p:cNvPr id="3" name="Content Placeholder 2"/>
          <p:cNvSpPr>
            <a:spLocks noGrp="1"/>
          </p:cNvSpPr>
          <p:nvPr>
            <p:ph idx="1"/>
          </p:nvPr>
        </p:nvSpPr>
        <p:spPr>
          <a:xfrm>
            <a:off x="384305" y="1241946"/>
            <a:ext cx="5552471" cy="5049672"/>
          </a:xfrm>
        </p:spPr>
        <p:txBody>
          <a:bodyPr>
            <a:normAutofit lnSpcReduction="10000"/>
          </a:bodyPr>
          <a:lstStyle/>
          <a:p>
            <a:pPr marL="0" indent="0">
              <a:buNone/>
            </a:pPr>
            <a:r>
              <a:rPr lang="en-US" sz="3600" b="1" u="sng" dirty="0">
                <a:hlinkClick r:id="rId4"/>
              </a:rPr>
              <a:t>Sedimentary rocks</a:t>
            </a:r>
            <a:r>
              <a:rPr lang="en-US" sz="3600" dirty="0"/>
              <a:t> can be categorized into three groups based on sediment type. Most sedimentary rocks are formed by the </a:t>
            </a:r>
            <a:r>
              <a:rPr lang="en-US" sz="3600" b="1" dirty="0">
                <a:hlinkClick r:id="rId5"/>
              </a:rPr>
              <a:t>lithification</a:t>
            </a:r>
            <a:r>
              <a:rPr lang="en-US" sz="3600" dirty="0"/>
              <a:t> </a:t>
            </a:r>
            <a:r>
              <a:rPr lang="en-US" sz="3600" dirty="0" smtClean="0"/>
              <a:t>of </a:t>
            </a:r>
            <a:r>
              <a:rPr lang="en-US" sz="3600" b="1" dirty="0" smtClean="0">
                <a:hlinkClick r:id="rId6"/>
              </a:rPr>
              <a:t>weathered</a:t>
            </a:r>
            <a:r>
              <a:rPr lang="en-US" sz="3600" dirty="0"/>
              <a:t> rock debris that has been physically transported and deposited. </a:t>
            </a:r>
          </a:p>
        </p:txBody>
      </p:sp>
      <p:sp>
        <p:nvSpPr>
          <p:cNvPr id="4" name="Slide Number Placeholder 3"/>
          <p:cNvSpPr>
            <a:spLocks noGrp="1"/>
          </p:cNvSpPr>
          <p:nvPr>
            <p:ph type="sldNum" sz="quarter" idx="12"/>
          </p:nvPr>
        </p:nvSpPr>
        <p:spPr/>
        <p:txBody>
          <a:bodyPr/>
          <a:lstStyle/>
          <a:p>
            <a:fld id="{4226A3BD-0BB7-AD40-886E-6E2BD9B44150}" type="slidenum">
              <a:rPr lang="en-US" smtClean="0"/>
              <a:t>19</a:t>
            </a:fld>
            <a:endParaRPr lang="en-US"/>
          </a:p>
        </p:txBody>
      </p:sp>
      <p:pic>
        <p:nvPicPr>
          <p:cNvPr id="3074" name="Picture 2" descr="http://www.physicalgeography.net/fundamentals/images/dipping_bed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36776" y="2092634"/>
            <a:ext cx="3167987" cy="309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180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1709" y="315313"/>
            <a:ext cx="6732245" cy="1320800"/>
          </a:xfrm>
        </p:spPr>
        <p:txBody>
          <a:bodyPr/>
          <a:lstStyle/>
          <a:p>
            <a:r>
              <a:rPr lang="en-US" dirty="0" smtClean="0"/>
              <a:t>Agenda</a:t>
            </a:r>
            <a:endParaRPr lang="en-US" dirty="0"/>
          </a:p>
        </p:txBody>
      </p:sp>
      <p:sp>
        <p:nvSpPr>
          <p:cNvPr id="3" name="Content Placeholder 2"/>
          <p:cNvSpPr>
            <a:spLocks noGrp="1"/>
          </p:cNvSpPr>
          <p:nvPr>
            <p:ph idx="1"/>
          </p:nvPr>
        </p:nvSpPr>
        <p:spPr>
          <a:xfrm>
            <a:off x="992825" y="1308073"/>
            <a:ext cx="7116775" cy="5549927"/>
          </a:xfrm>
        </p:spPr>
        <p:txBody>
          <a:bodyPr/>
          <a:lstStyle/>
          <a:p>
            <a:r>
              <a:rPr lang="en-US" sz="3200" dirty="0" smtClean="0"/>
              <a:t>Academic Language</a:t>
            </a:r>
          </a:p>
          <a:p>
            <a:r>
              <a:rPr lang="en-US" sz="2800" dirty="0" smtClean="0"/>
              <a:t>The Instructional Processes</a:t>
            </a:r>
          </a:p>
          <a:p>
            <a:pPr lvl="1"/>
            <a:r>
              <a:rPr lang="en-US" sz="2800" dirty="0" smtClean="0"/>
              <a:t>Word Choice</a:t>
            </a:r>
          </a:p>
          <a:p>
            <a:pPr lvl="1"/>
            <a:r>
              <a:rPr lang="en-US" sz="2800" dirty="0" smtClean="0"/>
              <a:t>High Frequency Word Parts</a:t>
            </a:r>
          </a:p>
          <a:p>
            <a:pPr lvl="1"/>
            <a:r>
              <a:rPr lang="en-US" sz="2800" dirty="0" smtClean="0"/>
              <a:t>Model Lesson</a:t>
            </a:r>
          </a:p>
          <a:p>
            <a:r>
              <a:rPr lang="en-US" sz="2800" dirty="0" smtClean="0"/>
              <a:t>Practicing the Strategy</a:t>
            </a:r>
          </a:p>
          <a:p>
            <a:pPr lvl="1"/>
            <a:r>
              <a:rPr lang="en-US" sz="2800" dirty="0" smtClean="0"/>
              <a:t>Controlled </a:t>
            </a:r>
            <a:r>
              <a:rPr lang="en-US" sz="2800" dirty="0"/>
              <a:t>&amp;</a:t>
            </a:r>
            <a:r>
              <a:rPr lang="en-US" sz="2800" dirty="0" smtClean="0"/>
              <a:t> Advanced (w/ Feedback)</a:t>
            </a:r>
          </a:p>
          <a:p>
            <a:r>
              <a:rPr lang="en-US" sz="2800" dirty="0" smtClean="0"/>
              <a:t>Classroom Activities</a:t>
            </a:r>
          </a:p>
          <a:p>
            <a:pPr lvl="1"/>
            <a:endParaRPr lang="en-US" sz="2600" dirty="0" smtClean="0"/>
          </a:p>
          <a:p>
            <a:pPr marL="0"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4226A3BD-0BB7-AD40-886E-6E2BD9B44150}" type="slidenum">
              <a:rPr lang="en-US" smtClean="0"/>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6252" y="309542"/>
            <a:ext cx="2908995" cy="3199015"/>
          </a:xfrm>
          <a:prstGeom prst="rect">
            <a:avLst/>
          </a:prstGeom>
        </p:spPr>
      </p:pic>
    </p:spTree>
    <p:extLst>
      <p:ext uri="{BB962C8B-B14F-4D97-AF65-F5344CB8AC3E}">
        <p14:creationId xmlns:p14="http://schemas.microsoft.com/office/powerpoint/2010/main" val="3309128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2"/>
          <p:cNvGrpSpPr>
            <a:grpSpLocks/>
          </p:cNvGrpSpPr>
          <p:nvPr/>
        </p:nvGrpSpPr>
        <p:grpSpPr bwMode="auto">
          <a:xfrm>
            <a:off x="679450" y="95250"/>
            <a:ext cx="7781925" cy="6184900"/>
            <a:chOff x="428" y="140"/>
            <a:chExt cx="4902" cy="3896"/>
          </a:xfrm>
        </p:grpSpPr>
        <p:sp>
          <p:nvSpPr>
            <p:cNvPr id="3093" name="AutoShape 3"/>
            <p:cNvSpPr>
              <a:spLocks noChangeArrowheads="1"/>
            </p:cNvSpPr>
            <p:nvPr/>
          </p:nvSpPr>
          <p:spPr bwMode="auto">
            <a:xfrm>
              <a:off x="438" y="420"/>
              <a:ext cx="4806" cy="432"/>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94" name="AutoShape 4"/>
            <p:cNvSpPr>
              <a:spLocks noChangeArrowheads="1"/>
            </p:cNvSpPr>
            <p:nvPr/>
          </p:nvSpPr>
          <p:spPr bwMode="auto">
            <a:xfrm>
              <a:off x="428" y="3604"/>
              <a:ext cx="4878" cy="432"/>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095" name="AutoShape 5"/>
            <p:cNvSpPr>
              <a:spLocks noChangeArrowheads="1"/>
            </p:cNvSpPr>
            <p:nvPr/>
          </p:nvSpPr>
          <p:spPr bwMode="auto">
            <a:xfrm>
              <a:off x="2036" y="164"/>
              <a:ext cx="1536" cy="384"/>
            </a:xfrm>
            <a:prstGeom prst="roundRect">
              <a:avLst>
                <a:gd name="adj" fmla="val 16667"/>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endParaRPr lang="en-US" altLang="en-US" sz="2400" b="1"/>
            </a:p>
          </p:txBody>
        </p:sp>
        <p:grpSp>
          <p:nvGrpSpPr>
            <p:cNvPr id="3096" name="Group 6"/>
            <p:cNvGrpSpPr>
              <a:grpSpLocks/>
            </p:cNvGrpSpPr>
            <p:nvPr/>
          </p:nvGrpSpPr>
          <p:grpSpPr bwMode="auto">
            <a:xfrm>
              <a:off x="436" y="1512"/>
              <a:ext cx="1603" cy="1896"/>
              <a:chOff x="436" y="1512"/>
              <a:chExt cx="1603" cy="1896"/>
            </a:xfrm>
          </p:grpSpPr>
          <p:grpSp>
            <p:nvGrpSpPr>
              <p:cNvPr id="3142" name="Group 7"/>
              <p:cNvGrpSpPr>
                <a:grpSpLocks/>
              </p:cNvGrpSpPr>
              <p:nvPr/>
            </p:nvGrpSpPr>
            <p:grpSpPr bwMode="auto">
              <a:xfrm>
                <a:off x="436" y="1512"/>
                <a:ext cx="1603" cy="384"/>
                <a:chOff x="436" y="1512"/>
                <a:chExt cx="1603" cy="384"/>
              </a:xfrm>
            </p:grpSpPr>
            <p:sp>
              <p:nvSpPr>
                <p:cNvPr id="3152" name="AutoShape 8"/>
                <p:cNvSpPr>
                  <a:spLocks noChangeArrowheads="1"/>
                </p:cNvSpPr>
                <p:nvPr/>
              </p:nvSpPr>
              <p:spPr bwMode="auto">
                <a:xfrm>
                  <a:off x="436" y="1512"/>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53" name="Oval 9"/>
                <p:cNvSpPr>
                  <a:spLocks noChangeArrowheads="1"/>
                </p:cNvSpPr>
                <p:nvPr/>
              </p:nvSpPr>
              <p:spPr bwMode="auto">
                <a:xfrm>
                  <a:off x="1911" y="1640"/>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43" name="Group 10"/>
              <p:cNvGrpSpPr>
                <a:grpSpLocks/>
              </p:cNvGrpSpPr>
              <p:nvPr/>
            </p:nvGrpSpPr>
            <p:grpSpPr bwMode="auto">
              <a:xfrm>
                <a:off x="436" y="2016"/>
                <a:ext cx="1603" cy="384"/>
                <a:chOff x="436" y="2016"/>
                <a:chExt cx="1603" cy="384"/>
              </a:xfrm>
            </p:grpSpPr>
            <p:sp>
              <p:nvSpPr>
                <p:cNvPr id="3150" name="AutoShape 11"/>
                <p:cNvSpPr>
                  <a:spLocks noChangeArrowheads="1"/>
                </p:cNvSpPr>
                <p:nvPr/>
              </p:nvSpPr>
              <p:spPr bwMode="auto">
                <a:xfrm>
                  <a:off x="436" y="2016"/>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51" name="Oval 12"/>
                <p:cNvSpPr>
                  <a:spLocks noChangeArrowheads="1"/>
                </p:cNvSpPr>
                <p:nvPr/>
              </p:nvSpPr>
              <p:spPr bwMode="auto">
                <a:xfrm>
                  <a:off x="1911" y="2144"/>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44" name="Group 13"/>
              <p:cNvGrpSpPr>
                <a:grpSpLocks/>
              </p:cNvGrpSpPr>
              <p:nvPr/>
            </p:nvGrpSpPr>
            <p:grpSpPr bwMode="auto">
              <a:xfrm>
                <a:off x="436" y="3024"/>
                <a:ext cx="1603" cy="384"/>
                <a:chOff x="436" y="3024"/>
                <a:chExt cx="1603" cy="384"/>
              </a:xfrm>
            </p:grpSpPr>
            <p:sp>
              <p:nvSpPr>
                <p:cNvPr id="3148" name="AutoShape 14"/>
                <p:cNvSpPr>
                  <a:spLocks noChangeArrowheads="1"/>
                </p:cNvSpPr>
                <p:nvPr/>
              </p:nvSpPr>
              <p:spPr bwMode="auto">
                <a:xfrm>
                  <a:off x="436" y="3024"/>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49" name="Oval 15"/>
                <p:cNvSpPr>
                  <a:spLocks noChangeArrowheads="1"/>
                </p:cNvSpPr>
                <p:nvPr/>
              </p:nvSpPr>
              <p:spPr bwMode="auto">
                <a:xfrm>
                  <a:off x="1911" y="3152"/>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45" name="Group 16"/>
              <p:cNvGrpSpPr>
                <a:grpSpLocks/>
              </p:cNvGrpSpPr>
              <p:nvPr/>
            </p:nvGrpSpPr>
            <p:grpSpPr bwMode="auto">
              <a:xfrm>
                <a:off x="436" y="2520"/>
                <a:ext cx="1603" cy="384"/>
                <a:chOff x="436" y="2520"/>
                <a:chExt cx="1603" cy="384"/>
              </a:xfrm>
            </p:grpSpPr>
            <p:sp>
              <p:nvSpPr>
                <p:cNvPr id="3146" name="AutoShape 17"/>
                <p:cNvSpPr>
                  <a:spLocks noChangeArrowheads="1"/>
                </p:cNvSpPr>
                <p:nvPr/>
              </p:nvSpPr>
              <p:spPr bwMode="auto">
                <a:xfrm>
                  <a:off x="436" y="2520"/>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47" name="Oval 18"/>
                <p:cNvSpPr>
                  <a:spLocks noChangeArrowheads="1"/>
                </p:cNvSpPr>
                <p:nvPr/>
              </p:nvSpPr>
              <p:spPr bwMode="auto">
                <a:xfrm>
                  <a:off x="1911" y="2648"/>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grpSp>
          <p:nvGrpSpPr>
            <p:cNvPr id="3097" name="Group 19"/>
            <p:cNvGrpSpPr>
              <a:grpSpLocks/>
            </p:cNvGrpSpPr>
            <p:nvPr/>
          </p:nvGrpSpPr>
          <p:grpSpPr bwMode="auto">
            <a:xfrm>
              <a:off x="2081" y="1512"/>
              <a:ext cx="1603" cy="1896"/>
              <a:chOff x="2081" y="1512"/>
              <a:chExt cx="1603" cy="1896"/>
            </a:xfrm>
          </p:grpSpPr>
          <p:grpSp>
            <p:nvGrpSpPr>
              <p:cNvPr id="3130" name="Group 20"/>
              <p:cNvGrpSpPr>
                <a:grpSpLocks/>
              </p:cNvGrpSpPr>
              <p:nvPr/>
            </p:nvGrpSpPr>
            <p:grpSpPr bwMode="auto">
              <a:xfrm>
                <a:off x="2081" y="1512"/>
                <a:ext cx="1603" cy="384"/>
                <a:chOff x="2081" y="1512"/>
                <a:chExt cx="1603" cy="384"/>
              </a:xfrm>
            </p:grpSpPr>
            <p:sp>
              <p:nvSpPr>
                <p:cNvPr id="3140" name="AutoShape 21"/>
                <p:cNvSpPr>
                  <a:spLocks noChangeArrowheads="1"/>
                </p:cNvSpPr>
                <p:nvPr/>
              </p:nvSpPr>
              <p:spPr bwMode="auto">
                <a:xfrm>
                  <a:off x="2081" y="1512"/>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41" name="Oval 22"/>
                <p:cNvSpPr>
                  <a:spLocks noChangeArrowheads="1"/>
                </p:cNvSpPr>
                <p:nvPr/>
              </p:nvSpPr>
              <p:spPr bwMode="auto">
                <a:xfrm>
                  <a:off x="3556" y="1640"/>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31" name="Group 23"/>
              <p:cNvGrpSpPr>
                <a:grpSpLocks/>
              </p:cNvGrpSpPr>
              <p:nvPr/>
            </p:nvGrpSpPr>
            <p:grpSpPr bwMode="auto">
              <a:xfrm>
                <a:off x="2081" y="2016"/>
                <a:ext cx="1603" cy="384"/>
                <a:chOff x="2081" y="2016"/>
                <a:chExt cx="1603" cy="384"/>
              </a:xfrm>
            </p:grpSpPr>
            <p:sp>
              <p:nvSpPr>
                <p:cNvPr id="3138" name="AutoShape 24"/>
                <p:cNvSpPr>
                  <a:spLocks noChangeArrowheads="1"/>
                </p:cNvSpPr>
                <p:nvPr/>
              </p:nvSpPr>
              <p:spPr bwMode="auto">
                <a:xfrm>
                  <a:off x="2081" y="2016"/>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39" name="Oval 25"/>
                <p:cNvSpPr>
                  <a:spLocks noChangeArrowheads="1"/>
                </p:cNvSpPr>
                <p:nvPr/>
              </p:nvSpPr>
              <p:spPr bwMode="auto">
                <a:xfrm>
                  <a:off x="3556" y="2144"/>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32" name="Group 26"/>
              <p:cNvGrpSpPr>
                <a:grpSpLocks/>
              </p:cNvGrpSpPr>
              <p:nvPr/>
            </p:nvGrpSpPr>
            <p:grpSpPr bwMode="auto">
              <a:xfrm>
                <a:off x="2081" y="3024"/>
                <a:ext cx="1603" cy="384"/>
                <a:chOff x="2081" y="3024"/>
                <a:chExt cx="1603" cy="384"/>
              </a:xfrm>
            </p:grpSpPr>
            <p:sp>
              <p:nvSpPr>
                <p:cNvPr id="3136" name="AutoShape 27"/>
                <p:cNvSpPr>
                  <a:spLocks noChangeArrowheads="1"/>
                </p:cNvSpPr>
                <p:nvPr/>
              </p:nvSpPr>
              <p:spPr bwMode="auto">
                <a:xfrm>
                  <a:off x="2081" y="3024"/>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37" name="Oval 28"/>
                <p:cNvSpPr>
                  <a:spLocks noChangeArrowheads="1"/>
                </p:cNvSpPr>
                <p:nvPr/>
              </p:nvSpPr>
              <p:spPr bwMode="auto">
                <a:xfrm>
                  <a:off x="3556" y="3152"/>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33" name="Group 29"/>
              <p:cNvGrpSpPr>
                <a:grpSpLocks/>
              </p:cNvGrpSpPr>
              <p:nvPr/>
            </p:nvGrpSpPr>
            <p:grpSpPr bwMode="auto">
              <a:xfrm>
                <a:off x="2081" y="2520"/>
                <a:ext cx="1603" cy="384"/>
                <a:chOff x="2081" y="2520"/>
                <a:chExt cx="1603" cy="384"/>
              </a:xfrm>
            </p:grpSpPr>
            <p:sp>
              <p:nvSpPr>
                <p:cNvPr id="3134" name="AutoShape 30"/>
                <p:cNvSpPr>
                  <a:spLocks noChangeArrowheads="1"/>
                </p:cNvSpPr>
                <p:nvPr/>
              </p:nvSpPr>
              <p:spPr bwMode="auto">
                <a:xfrm>
                  <a:off x="2081" y="2520"/>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35" name="Oval 31"/>
                <p:cNvSpPr>
                  <a:spLocks noChangeArrowheads="1"/>
                </p:cNvSpPr>
                <p:nvPr/>
              </p:nvSpPr>
              <p:spPr bwMode="auto">
                <a:xfrm>
                  <a:off x="3556" y="2648"/>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grpSp>
          <p:nvGrpSpPr>
            <p:cNvPr id="3098" name="Group 32"/>
            <p:cNvGrpSpPr>
              <a:grpSpLocks/>
            </p:cNvGrpSpPr>
            <p:nvPr/>
          </p:nvGrpSpPr>
          <p:grpSpPr bwMode="auto">
            <a:xfrm>
              <a:off x="3727" y="1512"/>
              <a:ext cx="1603" cy="1896"/>
              <a:chOff x="3727" y="1512"/>
              <a:chExt cx="1603" cy="1896"/>
            </a:xfrm>
          </p:grpSpPr>
          <p:grpSp>
            <p:nvGrpSpPr>
              <p:cNvPr id="3118" name="Group 33"/>
              <p:cNvGrpSpPr>
                <a:grpSpLocks/>
              </p:cNvGrpSpPr>
              <p:nvPr/>
            </p:nvGrpSpPr>
            <p:grpSpPr bwMode="auto">
              <a:xfrm>
                <a:off x="3727" y="1512"/>
                <a:ext cx="1603" cy="384"/>
                <a:chOff x="3727" y="1512"/>
                <a:chExt cx="1603" cy="384"/>
              </a:xfrm>
            </p:grpSpPr>
            <p:sp>
              <p:nvSpPr>
                <p:cNvPr id="3128" name="AutoShape 34"/>
                <p:cNvSpPr>
                  <a:spLocks noChangeArrowheads="1"/>
                </p:cNvSpPr>
                <p:nvPr/>
              </p:nvSpPr>
              <p:spPr bwMode="auto">
                <a:xfrm>
                  <a:off x="3727" y="1512"/>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9" name="Oval 35"/>
                <p:cNvSpPr>
                  <a:spLocks noChangeArrowheads="1"/>
                </p:cNvSpPr>
                <p:nvPr/>
              </p:nvSpPr>
              <p:spPr bwMode="auto">
                <a:xfrm>
                  <a:off x="5202" y="1640"/>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19" name="Group 36"/>
              <p:cNvGrpSpPr>
                <a:grpSpLocks/>
              </p:cNvGrpSpPr>
              <p:nvPr/>
            </p:nvGrpSpPr>
            <p:grpSpPr bwMode="auto">
              <a:xfrm>
                <a:off x="3727" y="2016"/>
                <a:ext cx="1603" cy="384"/>
                <a:chOff x="3727" y="2016"/>
                <a:chExt cx="1603" cy="384"/>
              </a:xfrm>
            </p:grpSpPr>
            <p:sp>
              <p:nvSpPr>
                <p:cNvPr id="3126" name="AutoShape 37"/>
                <p:cNvSpPr>
                  <a:spLocks noChangeArrowheads="1"/>
                </p:cNvSpPr>
                <p:nvPr/>
              </p:nvSpPr>
              <p:spPr bwMode="auto">
                <a:xfrm>
                  <a:off x="3727" y="2016"/>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7" name="Oval 38"/>
                <p:cNvSpPr>
                  <a:spLocks noChangeArrowheads="1"/>
                </p:cNvSpPr>
                <p:nvPr/>
              </p:nvSpPr>
              <p:spPr bwMode="auto">
                <a:xfrm>
                  <a:off x="5202" y="2144"/>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20" name="Group 39"/>
              <p:cNvGrpSpPr>
                <a:grpSpLocks/>
              </p:cNvGrpSpPr>
              <p:nvPr/>
            </p:nvGrpSpPr>
            <p:grpSpPr bwMode="auto">
              <a:xfrm>
                <a:off x="3727" y="3024"/>
                <a:ext cx="1603" cy="384"/>
                <a:chOff x="3727" y="3024"/>
                <a:chExt cx="1603" cy="384"/>
              </a:xfrm>
            </p:grpSpPr>
            <p:sp>
              <p:nvSpPr>
                <p:cNvPr id="3124" name="AutoShape 40"/>
                <p:cNvSpPr>
                  <a:spLocks noChangeArrowheads="1"/>
                </p:cNvSpPr>
                <p:nvPr/>
              </p:nvSpPr>
              <p:spPr bwMode="auto">
                <a:xfrm>
                  <a:off x="3727" y="3024"/>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5" name="Oval 41"/>
                <p:cNvSpPr>
                  <a:spLocks noChangeArrowheads="1"/>
                </p:cNvSpPr>
                <p:nvPr/>
              </p:nvSpPr>
              <p:spPr bwMode="auto">
                <a:xfrm>
                  <a:off x="5202" y="3152"/>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21" name="Group 42"/>
              <p:cNvGrpSpPr>
                <a:grpSpLocks/>
              </p:cNvGrpSpPr>
              <p:nvPr/>
            </p:nvGrpSpPr>
            <p:grpSpPr bwMode="auto">
              <a:xfrm>
                <a:off x="3727" y="2520"/>
                <a:ext cx="1603" cy="384"/>
                <a:chOff x="3727" y="2520"/>
                <a:chExt cx="1603" cy="384"/>
              </a:xfrm>
            </p:grpSpPr>
            <p:sp>
              <p:nvSpPr>
                <p:cNvPr id="3122" name="AutoShape 43"/>
                <p:cNvSpPr>
                  <a:spLocks noChangeArrowheads="1"/>
                </p:cNvSpPr>
                <p:nvPr/>
              </p:nvSpPr>
              <p:spPr bwMode="auto">
                <a:xfrm>
                  <a:off x="3727" y="2520"/>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23" name="Oval 44"/>
                <p:cNvSpPr>
                  <a:spLocks noChangeArrowheads="1"/>
                </p:cNvSpPr>
                <p:nvPr/>
              </p:nvSpPr>
              <p:spPr bwMode="auto">
                <a:xfrm>
                  <a:off x="5202" y="2648"/>
                  <a:ext cx="128" cy="128"/>
                </a:xfrm>
                <a:prstGeom prst="ellipse">
                  <a:avLst/>
                </a:prstGeom>
                <a:solidFill>
                  <a:schemeClr val="bg1"/>
                </a:solidFill>
                <a:ln w="190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grpSp>
          <p:nvGrpSpPr>
            <p:cNvPr id="3099" name="Group 45"/>
            <p:cNvGrpSpPr>
              <a:grpSpLocks/>
            </p:cNvGrpSpPr>
            <p:nvPr/>
          </p:nvGrpSpPr>
          <p:grpSpPr bwMode="auto">
            <a:xfrm>
              <a:off x="436" y="914"/>
              <a:ext cx="1536" cy="384"/>
              <a:chOff x="436" y="914"/>
              <a:chExt cx="1536" cy="384"/>
            </a:xfrm>
          </p:grpSpPr>
          <p:sp>
            <p:nvSpPr>
              <p:cNvPr id="3116" name="AutoShape 46"/>
              <p:cNvSpPr>
                <a:spLocks noChangeArrowheads="1"/>
              </p:cNvSpPr>
              <p:nvPr/>
            </p:nvSpPr>
            <p:spPr bwMode="auto">
              <a:xfrm>
                <a:off x="436" y="914"/>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7" name="AutoShape 47"/>
              <p:cNvSpPr>
                <a:spLocks noChangeArrowheads="1"/>
              </p:cNvSpPr>
              <p:nvPr/>
            </p:nvSpPr>
            <p:spPr bwMode="auto">
              <a:xfrm>
                <a:off x="470" y="933"/>
                <a:ext cx="172" cy="81"/>
              </a:xfrm>
              <a:prstGeom prst="roundRect">
                <a:avLst>
                  <a:gd name="adj"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00" name="Group 48"/>
            <p:cNvGrpSpPr>
              <a:grpSpLocks/>
            </p:cNvGrpSpPr>
            <p:nvPr/>
          </p:nvGrpSpPr>
          <p:grpSpPr bwMode="auto">
            <a:xfrm>
              <a:off x="2073" y="914"/>
              <a:ext cx="1536" cy="384"/>
              <a:chOff x="2073" y="914"/>
              <a:chExt cx="1536" cy="384"/>
            </a:xfrm>
          </p:grpSpPr>
          <p:sp>
            <p:nvSpPr>
              <p:cNvPr id="3114" name="AutoShape 49"/>
              <p:cNvSpPr>
                <a:spLocks noChangeArrowheads="1"/>
              </p:cNvSpPr>
              <p:nvPr/>
            </p:nvSpPr>
            <p:spPr bwMode="auto">
              <a:xfrm>
                <a:off x="2073" y="914"/>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5" name="AutoShape 50"/>
              <p:cNvSpPr>
                <a:spLocks noChangeArrowheads="1"/>
              </p:cNvSpPr>
              <p:nvPr/>
            </p:nvSpPr>
            <p:spPr bwMode="auto">
              <a:xfrm>
                <a:off x="2107" y="933"/>
                <a:ext cx="172" cy="81"/>
              </a:xfrm>
              <a:prstGeom prst="roundRect">
                <a:avLst>
                  <a:gd name="adj"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grpSp>
          <p:nvGrpSpPr>
            <p:cNvPr id="3101" name="Group 51"/>
            <p:cNvGrpSpPr>
              <a:grpSpLocks/>
            </p:cNvGrpSpPr>
            <p:nvPr/>
          </p:nvGrpSpPr>
          <p:grpSpPr bwMode="auto">
            <a:xfrm>
              <a:off x="3711" y="914"/>
              <a:ext cx="1536" cy="384"/>
              <a:chOff x="3711" y="914"/>
              <a:chExt cx="1536" cy="384"/>
            </a:xfrm>
          </p:grpSpPr>
          <p:sp>
            <p:nvSpPr>
              <p:cNvPr id="3112" name="AutoShape 52"/>
              <p:cNvSpPr>
                <a:spLocks noChangeArrowheads="1"/>
              </p:cNvSpPr>
              <p:nvPr/>
            </p:nvSpPr>
            <p:spPr bwMode="auto">
              <a:xfrm>
                <a:off x="3711" y="914"/>
                <a:ext cx="1536" cy="384"/>
              </a:xfrm>
              <a:prstGeom prst="roundRect">
                <a:avLst>
                  <a:gd name="adj" fmla="val 16667"/>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sp>
            <p:nvSpPr>
              <p:cNvPr id="3113" name="AutoShape 53"/>
              <p:cNvSpPr>
                <a:spLocks noChangeArrowheads="1"/>
              </p:cNvSpPr>
              <p:nvPr/>
            </p:nvSpPr>
            <p:spPr bwMode="auto">
              <a:xfrm>
                <a:off x="3745" y="933"/>
                <a:ext cx="172" cy="81"/>
              </a:xfrm>
              <a:prstGeom prst="roundRect">
                <a:avLst>
                  <a:gd name="adj"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endParaRPr lang="en-US" altLang="en-US" sz="2400"/>
              </a:p>
            </p:txBody>
          </p:sp>
        </p:grpSp>
        <p:sp>
          <p:nvSpPr>
            <p:cNvPr id="3102" name="Rectangle 54"/>
            <p:cNvSpPr>
              <a:spLocks noChangeArrowheads="1"/>
            </p:cNvSpPr>
            <p:nvPr/>
          </p:nvSpPr>
          <p:spPr bwMode="auto">
            <a:xfrm>
              <a:off x="499" y="178"/>
              <a:ext cx="150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800" b="1">
                  <a:latin typeface="Arial" panose="020B0604020202020204" pitchFamily="34" charset="0"/>
                </a:rPr>
                <a:t>The FRAME Routine</a:t>
              </a:r>
            </a:p>
          </p:txBody>
        </p:sp>
        <p:sp>
          <p:nvSpPr>
            <p:cNvPr id="3103" name="Rectangle 55"/>
            <p:cNvSpPr>
              <a:spLocks noChangeArrowheads="1"/>
            </p:cNvSpPr>
            <p:nvPr/>
          </p:nvSpPr>
          <p:spPr bwMode="auto">
            <a:xfrm>
              <a:off x="2543" y="140"/>
              <a:ext cx="49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000" b="1">
                  <a:latin typeface="Arial" panose="020B0604020202020204" pitchFamily="34" charset="0"/>
                </a:rPr>
                <a:t>Key Topic</a:t>
              </a:r>
            </a:p>
          </p:txBody>
        </p:sp>
        <p:sp>
          <p:nvSpPr>
            <p:cNvPr id="3104" name="Rectangle 56"/>
            <p:cNvSpPr>
              <a:spLocks noChangeArrowheads="1"/>
            </p:cNvSpPr>
            <p:nvPr/>
          </p:nvSpPr>
          <p:spPr bwMode="auto">
            <a:xfrm>
              <a:off x="621" y="884"/>
              <a:ext cx="5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b="1">
                  <a:latin typeface="Arial" panose="020B0604020202020204" pitchFamily="34" charset="0"/>
                </a:rPr>
                <a:t>Main idea</a:t>
              </a:r>
            </a:p>
          </p:txBody>
        </p:sp>
        <p:sp>
          <p:nvSpPr>
            <p:cNvPr id="3105" name="Rectangle 57"/>
            <p:cNvSpPr>
              <a:spLocks noChangeArrowheads="1"/>
            </p:cNvSpPr>
            <p:nvPr/>
          </p:nvSpPr>
          <p:spPr bwMode="auto">
            <a:xfrm>
              <a:off x="3545" y="403"/>
              <a:ext cx="50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000" b="1">
                  <a:latin typeface="Arial" panose="020B0604020202020204" pitchFamily="34" charset="0"/>
                </a:rPr>
                <a:t>is about…</a:t>
              </a:r>
            </a:p>
          </p:txBody>
        </p:sp>
        <p:sp>
          <p:nvSpPr>
            <p:cNvPr id="3106" name="Rectangle 58"/>
            <p:cNvSpPr>
              <a:spLocks noChangeArrowheads="1"/>
            </p:cNvSpPr>
            <p:nvPr/>
          </p:nvSpPr>
          <p:spPr bwMode="auto">
            <a:xfrm>
              <a:off x="1359" y="3430"/>
              <a:ext cx="30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b="1">
                  <a:latin typeface="Arial" panose="020B0604020202020204" pitchFamily="34" charset="0"/>
                </a:rPr>
                <a:t>So What? (What’s important to understand about this?)</a:t>
              </a:r>
            </a:p>
          </p:txBody>
        </p:sp>
        <p:sp>
          <p:nvSpPr>
            <p:cNvPr id="3107" name="Rectangle 59"/>
            <p:cNvSpPr>
              <a:spLocks noChangeArrowheads="1"/>
            </p:cNvSpPr>
            <p:nvPr/>
          </p:nvSpPr>
          <p:spPr bwMode="auto">
            <a:xfrm>
              <a:off x="726" y="1344"/>
              <a:ext cx="9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b="1">
                  <a:latin typeface="Arial" panose="020B0604020202020204" pitchFamily="34" charset="0"/>
                </a:rPr>
                <a:t>Essential details</a:t>
              </a:r>
            </a:p>
          </p:txBody>
        </p:sp>
        <p:sp>
          <p:nvSpPr>
            <p:cNvPr id="3108" name="Rectangle 60"/>
            <p:cNvSpPr>
              <a:spLocks noChangeArrowheads="1"/>
            </p:cNvSpPr>
            <p:nvPr/>
          </p:nvSpPr>
          <p:spPr bwMode="auto">
            <a:xfrm>
              <a:off x="2257" y="884"/>
              <a:ext cx="5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b="1">
                  <a:latin typeface="Arial" panose="020B0604020202020204" pitchFamily="34" charset="0"/>
                </a:rPr>
                <a:t>Main idea</a:t>
              </a:r>
            </a:p>
          </p:txBody>
        </p:sp>
        <p:sp>
          <p:nvSpPr>
            <p:cNvPr id="3109" name="Rectangle 61"/>
            <p:cNvSpPr>
              <a:spLocks noChangeArrowheads="1"/>
            </p:cNvSpPr>
            <p:nvPr/>
          </p:nvSpPr>
          <p:spPr bwMode="auto">
            <a:xfrm>
              <a:off x="2363" y="1344"/>
              <a:ext cx="9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b="1">
                  <a:latin typeface="Arial" panose="020B0604020202020204" pitchFamily="34" charset="0"/>
                </a:rPr>
                <a:t>Essential details</a:t>
              </a:r>
            </a:p>
          </p:txBody>
        </p:sp>
        <p:sp>
          <p:nvSpPr>
            <p:cNvPr id="3110" name="Rectangle 62"/>
            <p:cNvSpPr>
              <a:spLocks noChangeArrowheads="1"/>
            </p:cNvSpPr>
            <p:nvPr/>
          </p:nvSpPr>
          <p:spPr bwMode="auto">
            <a:xfrm>
              <a:off x="4024" y="1344"/>
              <a:ext cx="99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b="1">
                  <a:latin typeface="Arial" panose="020B0604020202020204" pitchFamily="34" charset="0"/>
                </a:rPr>
                <a:t>Essential details</a:t>
              </a:r>
            </a:p>
          </p:txBody>
        </p:sp>
        <p:sp>
          <p:nvSpPr>
            <p:cNvPr id="3111" name="Rectangle 63"/>
            <p:cNvSpPr>
              <a:spLocks noChangeArrowheads="1"/>
            </p:cNvSpPr>
            <p:nvPr/>
          </p:nvSpPr>
          <p:spPr bwMode="auto">
            <a:xfrm>
              <a:off x="3893" y="884"/>
              <a:ext cx="5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200" b="1">
                  <a:latin typeface="Arial" panose="020B0604020202020204" pitchFamily="34" charset="0"/>
                </a:rPr>
                <a:t>Main idea</a:t>
              </a:r>
            </a:p>
          </p:txBody>
        </p:sp>
      </p:grpSp>
      <p:sp>
        <p:nvSpPr>
          <p:cNvPr id="3075" name="TextBox 1"/>
          <p:cNvSpPr txBox="1">
            <a:spLocks noChangeArrowheads="1"/>
          </p:cNvSpPr>
          <p:nvPr/>
        </p:nvSpPr>
        <p:spPr bwMode="auto">
          <a:xfrm>
            <a:off x="3200400" y="255588"/>
            <a:ext cx="2452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000" b="1"/>
              <a:t>Formation of Rocks</a:t>
            </a:r>
          </a:p>
        </p:txBody>
      </p:sp>
      <p:sp>
        <p:nvSpPr>
          <p:cNvPr id="3076" name="TextBox 2"/>
          <p:cNvSpPr txBox="1">
            <a:spLocks noChangeArrowheads="1"/>
          </p:cNvSpPr>
          <p:nvPr/>
        </p:nvSpPr>
        <p:spPr bwMode="auto">
          <a:xfrm>
            <a:off x="1374775" y="798513"/>
            <a:ext cx="62706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600"/>
              <a:t>The processes that form the different types of rocks.</a:t>
            </a:r>
          </a:p>
        </p:txBody>
      </p:sp>
      <p:sp>
        <p:nvSpPr>
          <p:cNvPr id="3077" name="TextBox 3"/>
          <p:cNvSpPr txBox="1">
            <a:spLocks noChangeArrowheads="1"/>
          </p:cNvSpPr>
          <p:nvPr/>
        </p:nvSpPr>
        <p:spPr bwMode="auto">
          <a:xfrm>
            <a:off x="746125" y="1482725"/>
            <a:ext cx="228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800" b="1"/>
              <a:t>Metamorphic</a:t>
            </a:r>
          </a:p>
        </p:txBody>
      </p:sp>
      <p:sp>
        <p:nvSpPr>
          <p:cNvPr id="3078" name="TextBox 68"/>
          <p:cNvSpPr txBox="1">
            <a:spLocks noChangeArrowheads="1"/>
          </p:cNvSpPr>
          <p:nvPr/>
        </p:nvSpPr>
        <p:spPr bwMode="auto">
          <a:xfrm>
            <a:off x="3365500" y="1476375"/>
            <a:ext cx="2287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000" b="1"/>
              <a:t>Igneous</a:t>
            </a:r>
          </a:p>
        </p:txBody>
      </p:sp>
      <p:sp>
        <p:nvSpPr>
          <p:cNvPr id="3079" name="TextBox 69"/>
          <p:cNvSpPr txBox="1">
            <a:spLocks noChangeArrowheads="1"/>
          </p:cNvSpPr>
          <p:nvPr/>
        </p:nvSpPr>
        <p:spPr bwMode="auto">
          <a:xfrm>
            <a:off x="5943600" y="1492250"/>
            <a:ext cx="228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800" b="1"/>
              <a:t>Sedimentary</a:t>
            </a:r>
          </a:p>
        </p:txBody>
      </p:sp>
      <p:sp>
        <p:nvSpPr>
          <p:cNvPr id="3080" name="TextBox 4"/>
          <p:cNvSpPr txBox="1">
            <a:spLocks noChangeArrowheads="1"/>
          </p:cNvSpPr>
          <p:nvPr/>
        </p:nvSpPr>
        <p:spPr bwMode="auto">
          <a:xfrm>
            <a:off x="931863" y="2397125"/>
            <a:ext cx="224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000"/>
              <a:t>Metamorphism</a:t>
            </a:r>
          </a:p>
        </p:txBody>
      </p:sp>
      <p:sp>
        <p:nvSpPr>
          <p:cNvPr id="3081" name="TextBox 71"/>
          <p:cNvSpPr txBox="1">
            <a:spLocks noChangeArrowheads="1"/>
          </p:cNvSpPr>
          <p:nvPr/>
        </p:nvSpPr>
        <p:spPr bwMode="auto">
          <a:xfrm>
            <a:off x="762000" y="3200400"/>
            <a:ext cx="224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a:t>Pressure and Temperature</a:t>
            </a:r>
          </a:p>
        </p:txBody>
      </p:sp>
      <p:sp>
        <p:nvSpPr>
          <p:cNvPr id="3082" name="TextBox 5"/>
          <p:cNvSpPr txBox="1">
            <a:spLocks noChangeArrowheads="1"/>
          </p:cNvSpPr>
          <p:nvPr/>
        </p:nvSpPr>
        <p:spPr bwMode="auto">
          <a:xfrm>
            <a:off x="792163" y="3873500"/>
            <a:ext cx="22113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a:t>Physical and Chemical Change</a:t>
            </a:r>
          </a:p>
        </p:txBody>
      </p:sp>
      <p:sp>
        <p:nvSpPr>
          <p:cNvPr id="3083" name="TextBox 6"/>
          <p:cNvSpPr txBox="1">
            <a:spLocks noChangeArrowheads="1"/>
          </p:cNvSpPr>
          <p:nvPr/>
        </p:nvSpPr>
        <p:spPr bwMode="auto">
          <a:xfrm>
            <a:off x="746125" y="4673600"/>
            <a:ext cx="22875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a:t>Exposed by Uplift and erosion</a:t>
            </a:r>
          </a:p>
        </p:txBody>
      </p:sp>
      <p:sp>
        <p:nvSpPr>
          <p:cNvPr id="3084" name="TextBox 74"/>
          <p:cNvSpPr txBox="1">
            <a:spLocks noChangeArrowheads="1"/>
          </p:cNvSpPr>
          <p:nvPr/>
        </p:nvSpPr>
        <p:spPr bwMode="auto">
          <a:xfrm>
            <a:off x="3571875" y="2371725"/>
            <a:ext cx="224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000"/>
              <a:t>Cooling Magma</a:t>
            </a:r>
          </a:p>
        </p:txBody>
      </p:sp>
      <p:sp>
        <p:nvSpPr>
          <p:cNvPr id="3085" name="TextBox 75"/>
          <p:cNvSpPr txBox="1">
            <a:spLocks noChangeArrowheads="1"/>
          </p:cNvSpPr>
          <p:nvPr/>
        </p:nvSpPr>
        <p:spPr bwMode="auto">
          <a:xfrm>
            <a:off x="3473450" y="3197225"/>
            <a:ext cx="224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a:t>Molecular Rearrangement</a:t>
            </a:r>
          </a:p>
        </p:txBody>
      </p:sp>
      <p:sp>
        <p:nvSpPr>
          <p:cNvPr id="3086" name="TextBox 76"/>
          <p:cNvSpPr txBox="1">
            <a:spLocks noChangeArrowheads="1"/>
          </p:cNvSpPr>
          <p:nvPr/>
        </p:nvSpPr>
        <p:spPr bwMode="auto">
          <a:xfrm>
            <a:off x="3429000" y="4005263"/>
            <a:ext cx="2241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a:t>Intrusive and Extrusive</a:t>
            </a:r>
          </a:p>
        </p:txBody>
      </p:sp>
      <p:sp>
        <p:nvSpPr>
          <p:cNvPr id="3087" name="TextBox 7"/>
          <p:cNvSpPr txBox="1">
            <a:spLocks noChangeArrowheads="1"/>
          </p:cNvSpPr>
          <p:nvPr/>
        </p:nvSpPr>
        <p:spPr bwMode="auto">
          <a:xfrm>
            <a:off x="3397250" y="4673600"/>
            <a:ext cx="2230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600"/>
              <a:t>Earths crust is made up of 95% igneous rocks</a:t>
            </a:r>
          </a:p>
        </p:txBody>
      </p:sp>
      <p:sp>
        <p:nvSpPr>
          <p:cNvPr id="3088" name="TextBox 8"/>
          <p:cNvSpPr txBox="1">
            <a:spLocks noChangeArrowheads="1"/>
          </p:cNvSpPr>
          <p:nvPr/>
        </p:nvSpPr>
        <p:spPr bwMode="auto">
          <a:xfrm>
            <a:off x="6053138" y="2405063"/>
            <a:ext cx="2205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2000"/>
              <a:t>Deposition</a:t>
            </a:r>
          </a:p>
        </p:txBody>
      </p:sp>
      <p:sp>
        <p:nvSpPr>
          <p:cNvPr id="3089" name="TextBox 79"/>
          <p:cNvSpPr txBox="1">
            <a:spLocks noChangeArrowheads="1"/>
          </p:cNvSpPr>
          <p:nvPr/>
        </p:nvSpPr>
        <p:spPr bwMode="auto">
          <a:xfrm>
            <a:off x="5999163" y="3216275"/>
            <a:ext cx="22415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800"/>
              <a:t>Layering</a:t>
            </a:r>
          </a:p>
        </p:txBody>
      </p:sp>
      <p:sp>
        <p:nvSpPr>
          <p:cNvPr id="3090" name="TextBox 80"/>
          <p:cNvSpPr txBox="1">
            <a:spLocks noChangeArrowheads="1"/>
          </p:cNvSpPr>
          <p:nvPr/>
        </p:nvSpPr>
        <p:spPr bwMode="auto">
          <a:xfrm>
            <a:off x="6019800" y="3957638"/>
            <a:ext cx="2241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800"/>
              <a:t>Law of Superposition</a:t>
            </a:r>
          </a:p>
        </p:txBody>
      </p:sp>
      <p:sp>
        <p:nvSpPr>
          <p:cNvPr id="3091" name="TextBox 9"/>
          <p:cNvSpPr txBox="1">
            <a:spLocks noChangeArrowheads="1"/>
          </p:cNvSpPr>
          <p:nvPr/>
        </p:nvSpPr>
        <p:spPr bwMode="auto">
          <a:xfrm>
            <a:off x="5997575" y="4810125"/>
            <a:ext cx="221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ctr">
              <a:spcBef>
                <a:spcPct val="0"/>
              </a:spcBef>
              <a:buFontTx/>
              <a:buNone/>
            </a:pPr>
            <a:r>
              <a:rPr lang="en-US" altLang="en-US" sz="1800"/>
              <a:t>Fossils</a:t>
            </a:r>
          </a:p>
        </p:txBody>
      </p:sp>
      <p:sp>
        <p:nvSpPr>
          <p:cNvPr id="3092" name="TextBox 10"/>
          <p:cNvSpPr txBox="1">
            <a:spLocks noChangeArrowheads="1"/>
          </p:cNvSpPr>
          <p:nvPr/>
        </p:nvSpPr>
        <p:spPr bwMode="auto">
          <a:xfrm>
            <a:off x="792163" y="5622925"/>
            <a:ext cx="7532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2000"/>
              <a:t>These rock types are formed in the rock cycle and that cycle is driven by plate tectonics.</a:t>
            </a:r>
          </a:p>
        </p:txBody>
      </p:sp>
    </p:spTree>
    <p:extLst>
      <p:ext uri="{BB962C8B-B14F-4D97-AF65-F5344CB8AC3E}">
        <p14:creationId xmlns:p14="http://schemas.microsoft.com/office/powerpoint/2010/main" val="3864730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4305" y="217714"/>
            <a:ext cx="7155542" cy="1320800"/>
          </a:xfrm>
        </p:spPr>
        <p:txBody>
          <a:bodyPr>
            <a:normAutofit/>
          </a:bodyPr>
          <a:lstStyle/>
          <a:p>
            <a:r>
              <a:rPr lang="en-US" sz="4400" b="1" dirty="0" smtClean="0"/>
              <a:t>Sedimentary Rocks</a:t>
            </a:r>
            <a:endParaRPr lang="en-US" sz="4400" b="1" dirty="0"/>
          </a:p>
        </p:txBody>
      </p:sp>
      <p:sp>
        <p:nvSpPr>
          <p:cNvPr id="3" name="Content Placeholder 2"/>
          <p:cNvSpPr>
            <a:spLocks noGrp="1"/>
          </p:cNvSpPr>
          <p:nvPr>
            <p:ph idx="1"/>
          </p:nvPr>
        </p:nvSpPr>
        <p:spPr>
          <a:xfrm>
            <a:off x="384305" y="1241946"/>
            <a:ext cx="5552471" cy="5049672"/>
          </a:xfrm>
        </p:spPr>
        <p:txBody>
          <a:bodyPr>
            <a:normAutofit lnSpcReduction="10000"/>
          </a:bodyPr>
          <a:lstStyle/>
          <a:p>
            <a:pPr marL="0" indent="0">
              <a:buNone/>
            </a:pPr>
            <a:r>
              <a:rPr lang="en-US" sz="3600" b="1" u="sng" dirty="0">
                <a:hlinkClick r:id="rId2"/>
              </a:rPr>
              <a:t>Sedimentary rocks</a:t>
            </a:r>
            <a:r>
              <a:rPr lang="en-US" sz="3600" dirty="0"/>
              <a:t> can be categorized into three groups based on sediment type. Most sedimentary rocks are formed by the </a:t>
            </a:r>
            <a:r>
              <a:rPr lang="en-US" sz="3600" b="1" dirty="0">
                <a:hlinkClick r:id="rId3"/>
              </a:rPr>
              <a:t>lithification</a:t>
            </a:r>
            <a:r>
              <a:rPr lang="en-US" sz="3600" dirty="0"/>
              <a:t> </a:t>
            </a:r>
            <a:r>
              <a:rPr lang="en-US" sz="3600" dirty="0" smtClean="0"/>
              <a:t>of </a:t>
            </a:r>
            <a:r>
              <a:rPr lang="en-US" sz="3600" b="1" dirty="0" smtClean="0">
                <a:hlinkClick r:id="rId4"/>
              </a:rPr>
              <a:t>weathered</a:t>
            </a:r>
            <a:r>
              <a:rPr lang="en-US" sz="3600" dirty="0"/>
              <a:t> rock debris that has been physically transported and deposited. </a:t>
            </a:r>
          </a:p>
        </p:txBody>
      </p:sp>
      <p:sp>
        <p:nvSpPr>
          <p:cNvPr id="4" name="Slide Number Placeholder 3"/>
          <p:cNvSpPr>
            <a:spLocks noGrp="1"/>
          </p:cNvSpPr>
          <p:nvPr>
            <p:ph type="sldNum" sz="quarter" idx="12"/>
          </p:nvPr>
        </p:nvSpPr>
        <p:spPr/>
        <p:txBody>
          <a:bodyPr/>
          <a:lstStyle/>
          <a:p>
            <a:fld id="{4226A3BD-0BB7-AD40-886E-6E2BD9B44150}" type="slidenum">
              <a:rPr lang="en-US" smtClean="0"/>
              <a:t>21</a:t>
            </a:fld>
            <a:endParaRPr lang="en-US"/>
          </a:p>
        </p:txBody>
      </p:sp>
      <p:pic>
        <p:nvPicPr>
          <p:cNvPr id="3074" name="Picture 2" descr="http://www.physicalgeography.net/fundamentals/images/dipping_bed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826" y="2092634"/>
            <a:ext cx="3167987" cy="3098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371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69415" y="3087056"/>
            <a:ext cx="3738033" cy="3417872"/>
          </a:xfrm>
        </p:spPr>
      </p:pic>
      <p:sp>
        <p:nvSpPr>
          <p:cNvPr id="4" name="Slide Number Placeholder 3"/>
          <p:cNvSpPr>
            <a:spLocks noGrp="1"/>
          </p:cNvSpPr>
          <p:nvPr>
            <p:ph type="sldNum" sz="quarter" idx="12"/>
          </p:nvPr>
        </p:nvSpPr>
        <p:spPr/>
        <p:txBody>
          <a:bodyPr/>
          <a:lstStyle/>
          <a:p>
            <a:fld id="{4226A3BD-0BB7-AD40-886E-6E2BD9B44150}" type="slidenum">
              <a:rPr lang="en-US" smtClean="0"/>
              <a:t>22</a:t>
            </a:fld>
            <a:endParaRPr lang="en-US"/>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9416" y="283531"/>
            <a:ext cx="3738033" cy="28035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580" y="283531"/>
            <a:ext cx="4559817" cy="3456439"/>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579" y="3739970"/>
            <a:ext cx="4545012" cy="2764958"/>
          </a:xfrm>
          <a:prstGeom prst="rect">
            <a:avLst/>
          </a:prstGeom>
        </p:spPr>
      </p:pic>
    </p:spTree>
    <p:extLst>
      <p:ext uri="{BB962C8B-B14F-4D97-AF65-F5344CB8AC3E}">
        <p14:creationId xmlns:p14="http://schemas.microsoft.com/office/powerpoint/2010/main" val="600503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4852" y="246735"/>
            <a:ext cx="6793663" cy="562909"/>
          </a:xfrm>
          <a:noFill/>
        </p:spPr>
        <p:txBody>
          <a:bodyPr>
            <a:normAutofit fontScale="90000"/>
          </a:bodyPr>
          <a:lstStyle/>
          <a:p>
            <a:r>
              <a:rPr lang="en-US" b="1" dirty="0"/>
              <a:t>Tips for “Deconstructing” Words</a:t>
            </a:r>
            <a:endParaRPr lang="en-US" dirty="0"/>
          </a:p>
        </p:txBody>
      </p:sp>
      <p:sp>
        <p:nvSpPr>
          <p:cNvPr id="3" name="Content Placeholder 2"/>
          <p:cNvSpPr>
            <a:spLocks noGrp="1"/>
          </p:cNvSpPr>
          <p:nvPr>
            <p:ph idx="1"/>
          </p:nvPr>
        </p:nvSpPr>
        <p:spPr>
          <a:xfrm>
            <a:off x="399011" y="1110342"/>
            <a:ext cx="8353103" cy="5519057"/>
          </a:xfrm>
        </p:spPr>
        <p:txBody>
          <a:bodyPr>
            <a:normAutofit fontScale="92500" lnSpcReduction="20000"/>
          </a:bodyPr>
          <a:lstStyle/>
          <a:p>
            <a:pPr>
              <a:lnSpc>
                <a:spcPct val="115000"/>
              </a:lnSpc>
              <a:spcBef>
                <a:spcPts val="0"/>
              </a:spcBef>
              <a:spcAft>
                <a:spcPts val="750"/>
              </a:spcAft>
              <a:buFont typeface="+mj-lt"/>
              <a:buAutoNum type="arabicPeriod"/>
              <a:tabLst>
                <a:tab pos="3429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Look for words or known parts within the term.</a:t>
            </a:r>
          </a:p>
          <a:p>
            <a:pPr lvl="1">
              <a:lnSpc>
                <a:spcPct val="115000"/>
              </a:lnSpc>
              <a:spcBef>
                <a:spcPts val="0"/>
              </a:spcBef>
              <a:spcAft>
                <a:spcPts val="750"/>
              </a:spcAft>
              <a:buFont typeface="Wingdings 3" panose="05040102010807070707" pitchFamily="18" charset="2"/>
              <a:buChar char=""/>
              <a:tabLst>
                <a:tab pos="685800" algn="l"/>
              </a:tabLst>
            </a:pPr>
            <a:r>
              <a:rPr lang="en-US" sz="2600" b="1" dirty="0">
                <a:latin typeface="Calibri" panose="020F0502020204030204" pitchFamily="34" charset="0"/>
                <a:ea typeface="Calibri" panose="020F0502020204030204" pitchFamily="34" charset="0"/>
                <a:cs typeface="Times New Roman" panose="02020603050405020304" pitchFamily="18" charset="0"/>
              </a:rPr>
              <a:t>un- 	</a:t>
            </a:r>
            <a:r>
              <a:rPr lang="en-US" sz="2600" b="1" u="sng" dirty="0">
                <a:latin typeface="Calibri" panose="020F0502020204030204" pitchFamily="34" charset="0"/>
                <a:ea typeface="Calibri" panose="020F0502020204030204" pitchFamily="34" charset="0"/>
                <a:cs typeface="Times New Roman" panose="02020603050405020304" pitchFamily="18" charset="0"/>
              </a:rPr>
              <a:t>healthy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750"/>
              </a:spcAft>
              <a:buFont typeface="+mj-lt"/>
              <a:buAutoNum type="arabicPeriod"/>
              <a:tabLst>
                <a:tab pos="3429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At times, the prefix/root/suffix “sequence” will not be used; not all words have all parts.</a:t>
            </a:r>
          </a:p>
          <a:p>
            <a:pPr>
              <a:lnSpc>
                <a:spcPct val="115000"/>
              </a:lnSpc>
              <a:spcBef>
                <a:spcPts val="0"/>
              </a:spcBef>
              <a:spcAft>
                <a:spcPts val="750"/>
              </a:spcAft>
              <a:buFont typeface="+mj-lt"/>
              <a:buAutoNum type="arabicPeriod"/>
              <a:tabLst>
                <a:tab pos="342900" algn="l"/>
              </a:tabLst>
            </a:pPr>
            <a:r>
              <a:rPr lang="en-US" sz="2600" dirty="0" smtClean="0">
                <a:latin typeface="Calibri" panose="020F0502020204030204" pitchFamily="34" charset="0"/>
                <a:ea typeface="Calibri" panose="020F0502020204030204" pitchFamily="34" charset="0"/>
                <a:cs typeface="Times New Roman" panose="02020603050405020304" pitchFamily="18" charset="0"/>
              </a:rPr>
              <a:t>Bite </a:t>
            </a:r>
            <a:r>
              <a:rPr lang="en-US" sz="2600" dirty="0">
                <a:latin typeface="Calibri" panose="020F0502020204030204" pitchFamily="34" charset="0"/>
                <a:ea typeface="Calibri" panose="020F0502020204030204" pitchFamily="34" charset="0"/>
                <a:cs typeface="Times New Roman" panose="02020603050405020304" pitchFamily="18" charset="0"/>
              </a:rPr>
              <a:t>off the biggest chunk! (Don’t be fooled by </a:t>
            </a:r>
            <a:r>
              <a:rPr lang="en-US" sz="2600" b="1"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TRICKSTERS</a:t>
            </a:r>
            <a:r>
              <a:rPr lang="en-US" sz="2600" dirty="0">
                <a:latin typeface="Calibri" panose="020F0502020204030204" pitchFamily="34" charset="0"/>
                <a:ea typeface="Calibri" panose="020F0502020204030204" pitchFamily="34" charset="0"/>
                <a:cs typeface="Times New Roman" panose="02020603050405020304" pitchFamily="18" charset="0"/>
              </a:rPr>
              <a:t>)</a:t>
            </a:r>
          </a:p>
          <a:p>
            <a:pPr lvl="1">
              <a:lnSpc>
                <a:spcPct val="115000"/>
              </a:lnSpc>
              <a:spcBef>
                <a:spcPts val="0"/>
              </a:spcBef>
              <a:spcAft>
                <a:spcPts val="750"/>
              </a:spcAft>
              <a:buFont typeface="Wingdings 3" panose="05040102010807070707" pitchFamily="18" charset="2"/>
              <a:buChar char=""/>
              <a:tabLst>
                <a:tab pos="685800" algn="l"/>
              </a:tabLst>
            </a:pPr>
            <a:r>
              <a:rPr lang="en-US" sz="2600" b="1" u="sng" dirty="0">
                <a:latin typeface="Calibri" panose="020F0502020204030204" pitchFamily="34" charset="0"/>
                <a:ea typeface="Calibri" panose="020F0502020204030204" pitchFamily="34" charset="0"/>
                <a:cs typeface="Times New Roman" panose="02020603050405020304" pitchFamily="18" charset="0"/>
              </a:rPr>
              <a:t>diversity </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(Instead of only </a:t>
            </a:r>
            <a:r>
              <a:rPr lang="en-US" sz="2600" b="1" dirty="0">
                <a:latin typeface="Calibri" panose="020F0502020204030204" pitchFamily="34" charset="0"/>
                <a:ea typeface="Calibri" panose="020F0502020204030204" pitchFamily="34" charset="0"/>
                <a:cs typeface="Times New Roman" panose="02020603050405020304" pitchFamily="18" charset="0"/>
              </a:rPr>
              <a:t>di-</a:t>
            </a:r>
            <a:r>
              <a:rPr lang="en-US" sz="26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Bef>
                <a:spcPts val="0"/>
              </a:spcBef>
              <a:spcAft>
                <a:spcPts val="750"/>
              </a:spcAft>
              <a:buFont typeface="+mj-lt"/>
              <a:buAutoNum type="arabicPeriod"/>
              <a:tabLst>
                <a:tab pos="342900" algn="l"/>
              </a:tabLst>
            </a:pPr>
            <a:r>
              <a:rPr lang="en-US" sz="2600" dirty="0" smtClean="0">
                <a:latin typeface="Calibri" panose="020F0502020204030204" pitchFamily="34" charset="0"/>
                <a:ea typeface="Calibri" panose="020F0502020204030204" pitchFamily="34" charset="0"/>
                <a:cs typeface="Times New Roman" panose="02020603050405020304" pitchFamily="18" charset="0"/>
              </a:rPr>
              <a:t>At </a:t>
            </a:r>
            <a:r>
              <a:rPr lang="en-US" sz="2600" dirty="0">
                <a:latin typeface="Calibri" panose="020F0502020204030204" pitchFamily="34" charset="0"/>
                <a:ea typeface="Calibri" panose="020F0502020204030204" pitchFamily="34" charset="0"/>
                <a:cs typeface="Times New Roman" panose="02020603050405020304" pitchFamily="18" charset="0"/>
              </a:rPr>
              <a:t>times, there will be “extra” letters left between word parts.</a:t>
            </a:r>
          </a:p>
          <a:p>
            <a:pPr lvl="1">
              <a:lnSpc>
                <a:spcPct val="115000"/>
              </a:lnSpc>
              <a:spcBef>
                <a:spcPts val="0"/>
              </a:spcBef>
              <a:spcAft>
                <a:spcPts val="750"/>
              </a:spcAft>
              <a:buFont typeface="Wingdings 3" panose="05040102010807070707" pitchFamily="18" charset="2"/>
              <a:buChar char=""/>
              <a:tabLst>
                <a:tab pos="685800" algn="l"/>
              </a:tabLst>
            </a:pPr>
            <a:r>
              <a:rPr lang="en-US" sz="2600" b="1" u="sng" dirty="0" err="1">
                <a:latin typeface="Calibri" panose="020F0502020204030204" pitchFamily="34" charset="0"/>
                <a:ea typeface="Calibri" panose="020F0502020204030204" pitchFamily="34" charset="0"/>
                <a:cs typeface="Times New Roman" panose="02020603050405020304" pitchFamily="18" charset="0"/>
              </a:rPr>
              <a:t>associat</a:t>
            </a:r>
            <a:r>
              <a:rPr lang="en-US" sz="2600" b="1" dirty="0">
                <a:latin typeface="Calibri" panose="020F0502020204030204" pitchFamily="34" charset="0"/>
                <a:ea typeface="Calibri" panose="020F0502020204030204" pitchFamily="34" charset="0"/>
                <a:cs typeface="Times New Roman" panose="02020603050405020304" pitchFamily="18" charset="0"/>
              </a:rPr>
              <a:t>(e)    -</a:t>
            </a:r>
            <a:r>
              <a:rPr lang="en-US" sz="2600" b="1" dirty="0" err="1">
                <a:latin typeface="Calibri" panose="020F0502020204030204" pitchFamily="34" charset="0"/>
                <a:ea typeface="Calibri" panose="020F0502020204030204" pitchFamily="34" charset="0"/>
                <a:cs typeface="Times New Roman" panose="02020603050405020304" pitchFamily="18" charset="0"/>
              </a:rPr>
              <a:t>ive</a:t>
            </a:r>
            <a:r>
              <a:rPr lang="en-US" sz="2600" b="1" dirty="0">
                <a:latin typeface="Calibri" panose="020F0502020204030204" pitchFamily="34"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750"/>
              </a:spcAft>
              <a:buFont typeface="+mj-lt"/>
              <a:buAutoNum type="arabicPeriod"/>
              <a:tabLst>
                <a:tab pos="3429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Word parts may have more than one meaning – must </a:t>
            </a:r>
            <a:r>
              <a:rPr lang="en-US" sz="26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“play” </a:t>
            </a:r>
            <a:r>
              <a:rPr lang="en-US" sz="2600" dirty="0">
                <a:latin typeface="Calibri" panose="020F0502020204030204" pitchFamily="34" charset="0"/>
                <a:ea typeface="Calibri" panose="020F0502020204030204" pitchFamily="34" charset="0"/>
                <a:cs typeface="Times New Roman" panose="02020603050405020304" pitchFamily="18" charset="0"/>
              </a:rPr>
              <a:t>with meanings to make prediction.</a:t>
            </a:r>
          </a:p>
          <a:p>
            <a:pPr lvl="1">
              <a:lnSpc>
                <a:spcPct val="115000"/>
              </a:lnSpc>
              <a:spcBef>
                <a:spcPts val="0"/>
              </a:spcBef>
              <a:spcAft>
                <a:spcPts val="750"/>
              </a:spcAft>
              <a:buFont typeface="Wingdings 3" panose="05040102010807070707" pitchFamily="18" charset="2"/>
              <a:buChar char=""/>
              <a:tabLst>
                <a:tab pos="6858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b="1" dirty="0">
                <a:latin typeface="Calibri" panose="020F0502020204030204" pitchFamily="34" charset="0"/>
                <a:ea typeface="Calibri" panose="020F0502020204030204" pitchFamily="34" charset="0"/>
                <a:cs typeface="Times New Roman" panose="02020603050405020304" pitchFamily="18" charset="0"/>
              </a:rPr>
              <a:t>dis-	  </a:t>
            </a:r>
            <a:r>
              <a:rPr lang="en-US" sz="2600" b="1" u="sng" dirty="0">
                <a:latin typeface="Calibri" panose="020F0502020204030204" pitchFamily="34" charset="0"/>
                <a:ea typeface="Calibri" panose="020F0502020204030204" pitchFamily="34" charset="0"/>
                <a:cs typeface="Times New Roman" panose="02020603050405020304" pitchFamily="18" charset="0"/>
              </a:rPr>
              <a:t>ease</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750"/>
              </a:spcAft>
              <a:buFont typeface="Wingdings 3" panose="05040102010807070707" pitchFamily="18" charset="2"/>
              <a:buChar char=""/>
              <a:tabLst>
                <a:tab pos="685800" algn="l"/>
              </a:tabLst>
            </a:pPr>
            <a:r>
              <a:rPr lang="en-US" sz="2600" b="1" u="sng" dirty="0">
                <a:latin typeface="Calibri" panose="020F0502020204030204" pitchFamily="34" charset="0"/>
                <a:ea typeface="Calibri" panose="020F0502020204030204" pitchFamily="34" charset="0"/>
                <a:cs typeface="Times New Roman" panose="02020603050405020304" pitchFamily="18" charset="0"/>
              </a:rPr>
              <a:t>port</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or</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b="1" dirty="0" err="1">
                <a:latin typeface="Calibri" panose="020F0502020204030204" pitchFamily="34" charset="0"/>
                <a:ea typeface="Calibri" panose="020F0502020204030204" pitchFamily="34" charset="0"/>
                <a:cs typeface="Times New Roman" panose="02020603050405020304" pitchFamily="18" charset="0"/>
              </a:rPr>
              <a:t>dia</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b="1" u="sng" dirty="0">
                <a:latin typeface="Calibri" panose="020F0502020204030204" pitchFamily="34" charset="0"/>
                <a:ea typeface="Calibri" panose="020F0502020204030204" pitchFamily="34" charset="0"/>
                <a:cs typeface="Times New Roman" panose="02020603050405020304" pitchFamily="18" charset="0"/>
              </a:rPr>
              <a:t>meter</a:t>
            </a:r>
            <a:r>
              <a:rPr lang="en-US" sz="2600" b="1" dirty="0">
                <a:latin typeface="Calibri" panose="020F0502020204030204" pitchFamily="34"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4226A3BD-0BB7-AD40-886E-6E2BD9B44150}" type="slidenum">
              <a:rPr lang="en-US" smtClean="0"/>
              <a:t>23</a:t>
            </a:fld>
            <a:endParaRPr lang="en-US"/>
          </a:p>
        </p:txBody>
      </p:sp>
    </p:spTree>
    <p:extLst>
      <p:ext uri="{BB962C8B-B14F-4D97-AF65-F5344CB8AC3E}">
        <p14:creationId xmlns:p14="http://schemas.microsoft.com/office/powerpoint/2010/main" val="2848139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1738025444"/>
              </p:ext>
            </p:extLst>
          </p:nvPr>
        </p:nvGraphicFramePr>
        <p:xfrm>
          <a:off x="303213" y="376238"/>
          <a:ext cx="8489950" cy="6096000"/>
        </p:xfrm>
        <a:graphic>
          <a:graphicData uri="http://schemas.openxmlformats.org/presentationml/2006/ole">
            <mc:AlternateContent xmlns:mc="http://schemas.openxmlformats.org/markup-compatibility/2006">
              <mc:Choice xmlns:v="urn:schemas-microsoft-com:vml" Requires="v">
                <p:oleObj spid="_x0000_s3165" name="Document" r:id="rId5" imgW="5782502" imgH="4152280" progId="Word.Document.12">
                  <p:embed/>
                </p:oleObj>
              </mc:Choice>
              <mc:Fallback>
                <p:oleObj name="Document" r:id="rId5" imgW="5782502" imgH="4152280" progId="Word.Document.12">
                  <p:embed/>
                  <p:pic>
                    <p:nvPicPr>
                      <p:cNvPr id="0" name=""/>
                      <p:cNvPicPr/>
                      <p:nvPr/>
                    </p:nvPicPr>
                    <p:blipFill>
                      <a:blip r:embed="rId6"/>
                      <a:stretch>
                        <a:fillRect/>
                      </a:stretch>
                    </p:blipFill>
                    <p:spPr>
                      <a:xfrm>
                        <a:off x="303213" y="376238"/>
                        <a:ext cx="8489950" cy="609600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4226A3BD-0BB7-AD40-886E-6E2BD9B44150}" type="slidenum">
              <a:rPr lang="en-US" smtClean="0"/>
              <a:t>24</a:t>
            </a:fld>
            <a:endParaRPr lang="en-US"/>
          </a:p>
        </p:txBody>
      </p:sp>
    </p:spTree>
    <p:extLst>
      <p:ext uri="{BB962C8B-B14F-4D97-AF65-F5344CB8AC3E}">
        <p14:creationId xmlns:p14="http://schemas.microsoft.com/office/powerpoint/2010/main" val="2830624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3851952712"/>
              </p:ext>
            </p:extLst>
          </p:nvPr>
        </p:nvGraphicFramePr>
        <p:xfrm>
          <a:off x="15875" y="354013"/>
          <a:ext cx="9110663" cy="6270625"/>
        </p:xfrm>
        <a:graphic>
          <a:graphicData uri="http://schemas.openxmlformats.org/presentationml/2006/ole">
            <mc:AlternateContent xmlns:mc="http://schemas.openxmlformats.org/markup-compatibility/2006">
              <mc:Choice xmlns:v="urn:schemas-microsoft-com:vml" Requires="v">
                <p:oleObj spid="_x0000_s2180" name="Document" r:id="rId5" imgW="6086769" imgH="4188647" progId="Word.Document.12">
                  <p:embed/>
                </p:oleObj>
              </mc:Choice>
              <mc:Fallback>
                <p:oleObj name="Document" r:id="rId5" imgW="6086769" imgH="4188647" progId="Word.Document.12">
                  <p:embed/>
                  <p:pic>
                    <p:nvPicPr>
                      <p:cNvPr id="0" name=""/>
                      <p:cNvPicPr/>
                      <p:nvPr/>
                    </p:nvPicPr>
                    <p:blipFill>
                      <a:blip r:embed="rId6"/>
                      <a:stretch>
                        <a:fillRect/>
                      </a:stretch>
                    </p:blipFill>
                    <p:spPr>
                      <a:xfrm>
                        <a:off x="15875" y="354013"/>
                        <a:ext cx="9110663" cy="6270625"/>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4226A3BD-0BB7-AD40-886E-6E2BD9B44150}" type="slidenum">
              <a:rPr lang="en-US" smtClean="0"/>
              <a:t>25</a:t>
            </a:fld>
            <a:endParaRPr lang="en-US"/>
          </a:p>
        </p:txBody>
      </p:sp>
    </p:spTree>
    <p:extLst>
      <p:ext uri="{BB962C8B-B14F-4D97-AF65-F5344CB8AC3E}">
        <p14:creationId xmlns:p14="http://schemas.microsoft.com/office/powerpoint/2010/main" val="2053780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742" y="624115"/>
            <a:ext cx="7765144" cy="5054392"/>
          </a:xfrm>
        </p:spPr>
        <p:txBody>
          <a:bodyPr/>
          <a:lstStyle/>
          <a:p>
            <a:pPr marL="0" indent="0">
              <a:buNone/>
            </a:pPr>
            <a:r>
              <a:rPr lang="en-US" sz="3200" dirty="0"/>
              <a:t>During the transport process, the particles that make up these rocks often become rounded due to abrasion or can become highly sorted. Examples of this type of sedimentary rock </a:t>
            </a:r>
            <a:r>
              <a:rPr lang="en-US" sz="3200" dirty="0" smtClean="0"/>
              <a:t>include</a:t>
            </a:r>
            <a:r>
              <a:rPr lang="en-US" sz="3200" dirty="0"/>
              <a:t> </a:t>
            </a:r>
            <a:r>
              <a:rPr lang="en-US" sz="3200" b="1" dirty="0">
                <a:hlinkClick r:id="rId3"/>
              </a:rPr>
              <a:t>conglomerate</a:t>
            </a:r>
            <a:r>
              <a:rPr lang="en-US" sz="3200" dirty="0"/>
              <a:t> </a:t>
            </a:r>
            <a:r>
              <a:rPr lang="en-US" sz="3200" dirty="0" smtClean="0"/>
              <a:t>and </a:t>
            </a:r>
            <a:r>
              <a:rPr lang="en-US" sz="3200" b="1" u="sng" dirty="0">
                <a:hlinkClick r:id="rId4"/>
              </a:rPr>
              <a:t>sandstone</a:t>
            </a:r>
            <a:r>
              <a:rPr lang="en-US" sz="3200" dirty="0"/>
              <a:t>. </a:t>
            </a:r>
          </a:p>
          <a:p>
            <a:endParaRPr lang="en-US" dirty="0"/>
          </a:p>
        </p:txBody>
      </p:sp>
      <p:sp>
        <p:nvSpPr>
          <p:cNvPr id="4" name="Slide Number Placeholder 3"/>
          <p:cNvSpPr>
            <a:spLocks noGrp="1"/>
          </p:cNvSpPr>
          <p:nvPr>
            <p:ph type="sldNum" sz="quarter" idx="12"/>
          </p:nvPr>
        </p:nvSpPr>
        <p:spPr/>
        <p:txBody>
          <a:bodyPr/>
          <a:lstStyle/>
          <a:p>
            <a:fld id="{4226A3BD-0BB7-AD40-886E-6E2BD9B44150}" type="slidenum">
              <a:rPr lang="en-US" smtClean="0"/>
              <a:t>26</a:t>
            </a:fld>
            <a:endParaRPr lang="en-US"/>
          </a:p>
        </p:txBody>
      </p:sp>
      <p:pic>
        <p:nvPicPr>
          <p:cNvPr id="1026" name="Picture 2" descr="http://www.physicalgeography.net/fundamentals/images/conglomera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003" y="3824514"/>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hysicalgeography.net/fundamentals/images/sandston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3625" y="3824514"/>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57763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2173719166"/>
              </p:ext>
            </p:extLst>
          </p:nvPr>
        </p:nvGraphicFramePr>
        <p:xfrm>
          <a:off x="117475" y="885825"/>
          <a:ext cx="9026525" cy="6159500"/>
        </p:xfrm>
        <a:graphic>
          <a:graphicData uri="http://schemas.openxmlformats.org/presentationml/2006/ole">
            <mc:AlternateContent xmlns:mc="http://schemas.openxmlformats.org/markup-compatibility/2006">
              <mc:Choice xmlns:v="urn:schemas-microsoft-com:vml" Requires="v">
                <p:oleObj spid="_x0000_s4191" name="Document" r:id="rId5" imgW="6099733" imgH="4162463" progId="Word.Document.12">
                  <p:embed/>
                </p:oleObj>
              </mc:Choice>
              <mc:Fallback>
                <p:oleObj name="Document" r:id="rId5" imgW="6099733" imgH="4162463" progId="Word.Document.12">
                  <p:embed/>
                  <p:pic>
                    <p:nvPicPr>
                      <p:cNvPr id="0" name=""/>
                      <p:cNvPicPr/>
                      <p:nvPr/>
                    </p:nvPicPr>
                    <p:blipFill>
                      <a:blip r:embed="rId6"/>
                      <a:stretch>
                        <a:fillRect/>
                      </a:stretch>
                    </p:blipFill>
                    <p:spPr>
                      <a:xfrm>
                        <a:off x="117475" y="885825"/>
                        <a:ext cx="9026525" cy="6159500"/>
                      </a:xfrm>
                      <a:prstGeom prst="rect">
                        <a:avLst/>
                      </a:prstGeom>
                    </p:spPr>
                  </p:pic>
                </p:oleObj>
              </mc:Fallback>
            </mc:AlternateContent>
          </a:graphicData>
        </a:graphic>
      </p:graphicFrame>
      <p:sp>
        <p:nvSpPr>
          <p:cNvPr id="4" name="Slide Number Placeholder 3"/>
          <p:cNvSpPr>
            <a:spLocks noGrp="1"/>
          </p:cNvSpPr>
          <p:nvPr>
            <p:ph type="sldNum" sz="quarter" idx="12"/>
          </p:nvPr>
        </p:nvSpPr>
        <p:spPr/>
        <p:txBody>
          <a:bodyPr/>
          <a:lstStyle/>
          <a:p>
            <a:fld id="{4226A3BD-0BB7-AD40-886E-6E2BD9B44150}" type="slidenum">
              <a:rPr lang="en-US" smtClean="0"/>
              <a:t>27</a:t>
            </a:fld>
            <a:endParaRPr lang="en-US"/>
          </a:p>
        </p:txBody>
      </p:sp>
      <p:sp>
        <p:nvSpPr>
          <p:cNvPr id="3" name="TextBox 2"/>
          <p:cNvSpPr txBox="1"/>
          <p:nvPr/>
        </p:nvSpPr>
        <p:spPr>
          <a:xfrm>
            <a:off x="2419183" y="973981"/>
            <a:ext cx="4142347" cy="830997"/>
          </a:xfrm>
          <a:prstGeom prst="rect">
            <a:avLst/>
          </a:prstGeom>
          <a:noFill/>
        </p:spPr>
        <p:txBody>
          <a:bodyPr wrap="square" rtlCol="0">
            <a:spAutoFit/>
          </a:bodyPr>
          <a:lstStyle/>
          <a:p>
            <a:pPr algn="ctr"/>
            <a:r>
              <a:rPr lang="en-US" sz="4800" dirty="0"/>
              <a:t>c</a:t>
            </a:r>
            <a:r>
              <a:rPr lang="en-US" sz="4800" dirty="0" smtClean="0"/>
              <a:t>onglomerate</a:t>
            </a:r>
            <a:endParaRPr lang="en-US" sz="3600" dirty="0"/>
          </a:p>
        </p:txBody>
      </p:sp>
      <p:sp>
        <p:nvSpPr>
          <p:cNvPr id="5" name="TextBox 4"/>
          <p:cNvSpPr txBox="1"/>
          <p:nvPr/>
        </p:nvSpPr>
        <p:spPr>
          <a:xfrm>
            <a:off x="1420585" y="2102203"/>
            <a:ext cx="1322615" cy="769441"/>
          </a:xfrm>
          <a:prstGeom prst="rect">
            <a:avLst/>
          </a:prstGeom>
          <a:noFill/>
        </p:spPr>
        <p:txBody>
          <a:bodyPr wrap="square" rtlCol="0">
            <a:spAutoFit/>
          </a:bodyPr>
          <a:lstStyle/>
          <a:p>
            <a:pPr algn="ctr"/>
            <a:r>
              <a:rPr lang="en-US" sz="4400" dirty="0"/>
              <a:t>c</a:t>
            </a:r>
            <a:r>
              <a:rPr lang="en-US" sz="4400" dirty="0" smtClean="0"/>
              <a:t>on-</a:t>
            </a:r>
            <a:endParaRPr lang="en-US" dirty="0"/>
          </a:p>
        </p:txBody>
      </p:sp>
      <p:sp>
        <p:nvSpPr>
          <p:cNvPr id="6" name="TextBox 5"/>
          <p:cNvSpPr txBox="1"/>
          <p:nvPr/>
        </p:nvSpPr>
        <p:spPr>
          <a:xfrm>
            <a:off x="3455080" y="2094349"/>
            <a:ext cx="2122714" cy="769441"/>
          </a:xfrm>
          <a:prstGeom prst="rect">
            <a:avLst/>
          </a:prstGeom>
          <a:noFill/>
        </p:spPr>
        <p:txBody>
          <a:bodyPr wrap="square" rtlCol="0">
            <a:spAutoFit/>
          </a:bodyPr>
          <a:lstStyle/>
          <a:p>
            <a:pPr algn="ctr"/>
            <a:r>
              <a:rPr lang="en-US" sz="4400" dirty="0" err="1" smtClean="0"/>
              <a:t>glomer</a:t>
            </a:r>
            <a:endParaRPr lang="en-US" sz="4400" dirty="0"/>
          </a:p>
        </p:txBody>
      </p:sp>
      <p:sp>
        <p:nvSpPr>
          <p:cNvPr id="7" name="TextBox 6"/>
          <p:cNvSpPr txBox="1"/>
          <p:nvPr/>
        </p:nvSpPr>
        <p:spPr>
          <a:xfrm>
            <a:off x="6444676" y="2109398"/>
            <a:ext cx="1943100" cy="769441"/>
          </a:xfrm>
          <a:prstGeom prst="rect">
            <a:avLst/>
          </a:prstGeom>
          <a:noFill/>
        </p:spPr>
        <p:txBody>
          <a:bodyPr wrap="square" rtlCol="0">
            <a:spAutoFit/>
          </a:bodyPr>
          <a:lstStyle/>
          <a:p>
            <a:r>
              <a:rPr lang="en-US" sz="4400" dirty="0" smtClean="0"/>
              <a:t>-ate</a:t>
            </a:r>
            <a:endParaRPr lang="en-US" sz="4400" dirty="0"/>
          </a:p>
        </p:txBody>
      </p:sp>
      <p:sp>
        <p:nvSpPr>
          <p:cNvPr id="9" name="TextBox 8"/>
          <p:cNvSpPr txBox="1"/>
          <p:nvPr/>
        </p:nvSpPr>
        <p:spPr>
          <a:xfrm>
            <a:off x="1260474" y="3062443"/>
            <a:ext cx="1845128" cy="830997"/>
          </a:xfrm>
          <a:prstGeom prst="rect">
            <a:avLst/>
          </a:prstGeom>
          <a:noFill/>
        </p:spPr>
        <p:txBody>
          <a:bodyPr wrap="square" rtlCol="0">
            <a:spAutoFit/>
          </a:bodyPr>
          <a:lstStyle/>
          <a:p>
            <a:pPr algn="ctr"/>
            <a:r>
              <a:rPr lang="en-US" sz="2400" dirty="0"/>
              <a:t>w</a:t>
            </a:r>
            <a:r>
              <a:rPr lang="en-US" sz="2400" dirty="0" smtClean="0"/>
              <a:t>ith/</a:t>
            </a:r>
          </a:p>
          <a:p>
            <a:pPr algn="ctr"/>
            <a:r>
              <a:rPr lang="en-US" sz="2400" dirty="0" smtClean="0"/>
              <a:t>together</a:t>
            </a:r>
            <a:endParaRPr lang="en-US" dirty="0"/>
          </a:p>
        </p:txBody>
      </p:sp>
      <p:sp>
        <p:nvSpPr>
          <p:cNvPr id="10" name="TextBox 9"/>
          <p:cNvSpPr txBox="1"/>
          <p:nvPr/>
        </p:nvSpPr>
        <p:spPr>
          <a:xfrm>
            <a:off x="3414258" y="3298979"/>
            <a:ext cx="2432957" cy="461665"/>
          </a:xfrm>
          <a:prstGeom prst="rect">
            <a:avLst/>
          </a:prstGeom>
          <a:noFill/>
        </p:spPr>
        <p:txBody>
          <a:bodyPr wrap="square" rtlCol="0">
            <a:spAutoFit/>
          </a:bodyPr>
          <a:lstStyle/>
          <a:p>
            <a:r>
              <a:rPr lang="en-US" sz="2400" dirty="0" smtClean="0"/>
              <a:t>grainy; ball-like</a:t>
            </a:r>
            <a:endParaRPr lang="en-US" sz="2400" dirty="0"/>
          </a:p>
        </p:txBody>
      </p:sp>
      <p:sp>
        <p:nvSpPr>
          <p:cNvPr id="11" name="TextBox 10"/>
          <p:cNvSpPr txBox="1"/>
          <p:nvPr/>
        </p:nvSpPr>
        <p:spPr>
          <a:xfrm>
            <a:off x="1257300" y="5188536"/>
            <a:ext cx="7687583" cy="707886"/>
          </a:xfrm>
          <a:prstGeom prst="rect">
            <a:avLst/>
          </a:prstGeom>
          <a:noFill/>
        </p:spPr>
        <p:txBody>
          <a:bodyPr wrap="square" rtlCol="0">
            <a:spAutoFit/>
          </a:bodyPr>
          <a:lstStyle/>
          <a:p>
            <a:r>
              <a:rPr lang="en-US" sz="2000" dirty="0" smtClean="0"/>
              <a:t>Coarsely grained sedimentary rock composed of rounded rock fragments (pebbles) cemented in a mixture of clay and silt.</a:t>
            </a:r>
            <a:endParaRPr lang="en-US" sz="2000" dirty="0"/>
          </a:p>
        </p:txBody>
      </p:sp>
      <p:sp>
        <p:nvSpPr>
          <p:cNvPr id="12" name="TextBox 11"/>
          <p:cNvSpPr txBox="1"/>
          <p:nvPr/>
        </p:nvSpPr>
        <p:spPr>
          <a:xfrm>
            <a:off x="6085447" y="3074447"/>
            <a:ext cx="2601353" cy="830997"/>
          </a:xfrm>
          <a:prstGeom prst="rect">
            <a:avLst/>
          </a:prstGeom>
          <a:noFill/>
        </p:spPr>
        <p:txBody>
          <a:bodyPr wrap="square" rtlCol="0">
            <a:spAutoFit/>
          </a:bodyPr>
          <a:lstStyle/>
          <a:p>
            <a:pPr algn="ctr"/>
            <a:r>
              <a:rPr lang="en-US" sz="2400" dirty="0" smtClean="0"/>
              <a:t>quality or </a:t>
            </a:r>
          </a:p>
          <a:p>
            <a:pPr algn="ctr"/>
            <a:r>
              <a:rPr lang="en-US" sz="2400" dirty="0" smtClean="0"/>
              <a:t>state of</a:t>
            </a:r>
            <a:endParaRPr lang="en-US" sz="2400" dirty="0"/>
          </a:p>
        </p:txBody>
      </p:sp>
      <p:sp>
        <p:nvSpPr>
          <p:cNvPr id="13" name="TextBox 12"/>
          <p:cNvSpPr txBox="1"/>
          <p:nvPr/>
        </p:nvSpPr>
        <p:spPr>
          <a:xfrm>
            <a:off x="1257301" y="4061190"/>
            <a:ext cx="7130476" cy="830997"/>
          </a:xfrm>
          <a:prstGeom prst="rect">
            <a:avLst/>
          </a:prstGeom>
          <a:noFill/>
        </p:spPr>
        <p:txBody>
          <a:bodyPr wrap="square" rtlCol="0">
            <a:spAutoFit/>
          </a:bodyPr>
          <a:lstStyle/>
          <a:p>
            <a:r>
              <a:rPr lang="en-US" sz="2400" dirty="0" smtClean="0"/>
              <a:t>The quality of having together a grainy, ball-like mass.</a:t>
            </a:r>
            <a:endParaRPr lang="en-US" sz="2400" dirty="0"/>
          </a:p>
        </p:txBody>
      </p:sp>
    </p:spTree>
    <p:extLst>
      <p:ext uri="{BB962C8B-B14F-4D97-AF65-F5344CB8AC3E}">
        <p14:creationId xmlns:p14="http://schemas.microsoft.com/office/powerpoint/2010/main" val="37489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P spid="11" grpId="0"/>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54852" y="246735"/>
            <a:ext cx="6793663" cy="562909"/>
          </a:xfrm>
          <a:noFill/>
        </p:spPr>
        <p:txBody>
          <a:bodyPr>
            <a:normAutofit fontScale="90000"/>
          </a:bodyPr>
          <a:lstStyle/>
          <a:p>
            <a:r>
              <a:rPr lang="en-US" b="1" dirty="0"/>
              <a:t>Tips for “Deconstructing” Words</a:t>
            </a:r>
            <a:endParaRPr lang="en-US" dirty="0"/>
          </a:p>
        </p:txBody>
      </p:sp>
      <p:sp>
        <p:nvSpPr>
          <p:cNvPr id="3" name="Content Placeholder 2"/>
          <p:cNvSpPr>
            <a:spLocks noGrp="1"/>
          </p:cNvSpPr>
          <p:nvPr>
            <p:ph idx="1"/>
          </p:nvPr>
        </p:nvSpPr>
        <p:spPr>
          <a:xfrm>
            <a:off x="399011" y="1110342"/>
            <a:ext cx="8353103" cy="5519057"/>
          </a:xfrm>
        </p:spPr>
        <p:txBody>
          <a:bodyPr>
            <a:normAutofit fontScale="92500" lnSpcReduction="20000"/>
          </a:bodyPr>
          <a:lstStyle/>
          <a:p>
            <a:pPr>
              <a:lnSpc>
                <a:spcPct val="115000"/>
              </a:lnSpc>
              <a:spcBef>
                <a:spcPts val="0"/>
              </a:spcBef>
              <a:spcAft>
                <a:spcPts val="750"/>
              </a:spcAft>
              <a:buFont typeface="+mj-lt"/>
              <a:buAutoNum type="arabicPeriod"/>
              <a:tabLst>
                <a:tab pos="3429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Look for words or known parts within the term.</a:t>
            </a:r>
          </a:p>
          <a:p>
            <a:pPr lvl="1">
              <a:lnSpc>
                <a:spcPct val="115000"/>
              </a:lnSpc>
              <a:spcBef>
                <a:spcPts val="0"/>
              </a:spcBef>
              <a:spcAft>
                <a:spcPts val="750"/>
              </a:spcAft>
              <a:buFont typeface="Wingdings 3" panose="05040102010807070707" pitchFamily="18" charset="2"/>
              <a:buChar char=""/>
              <a:tabLst>
                <a:tab pos="685800" algn="l"/>
              </a:tabLst>
            </a:pPr>
            <a:r>
              <a:rPr lang="en-US" sz="2600" b="1" dirty="0">
                <a:latin typeface="Calibri" panose="020F0502020204030204" pitchFamily="34" charset="0"/>
                <a:ea typeface="Calibri" panose="020F0502020204030204" pitchFamily="34" charset="0"/>
                <a:cs typeface="Times New Roman" panose="02020603050405020304" pitchFamily="18" charset="0"/>
              </a:rPr>
              <a:t>un- 	</a:t>
            </a:r>
            <a:r>
              <a:rPr lang="en-US" sz="2600" b="1" u="sng" dirty="0">
                <a:latin typeface="Calibri" panose="020F0502020204030204" pitchFamily="34" charset="0"/>
                <a:ea typeface="Calibri" panose="020F0502020204030204" pitchFamily="34" charset="0"/>
                <a:cs typeface="Times New Roman" panose="02020603050405020304" pitchFamily="18" charset="0"/>
              </a:rPr>
              <a:t>healthy</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750"/>
              </a:spcAft>
              <a:buFont typeface="+mj-lt"/>
              <a:buAutoNum type="arabicPeriod"/>
              <a:tabLst>
                <a:tab pos="3429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At times, the prefix/root/suffix “sequence” will not be used; not all words have all parts.</a:t>
            </a:r>
          </a:p>
          <a:p>
            <a:pPr>
              <a:lnSpc>
                <a:spcPct val="115000"/>
              </a:lnSpc>
              <a:spcBef>
                <a:spcPts val="0"/>
              </a:spcBef>
              <a:spcAft>
                <a:spcPts val="750"/>
              </a:spcAft>
              <a:buFont typeface="+mj-lt"/>
              <a:buAutoNum type="arabicPeriod"/>
              <a:tabLst>
                <a:tab pos="342900" algn="l"/>
              </a:tabLst>
            </a:pPr>
            <a:r>
              <a:rPr lang="en-US" sz="2600" dirty="0" smtClean="0">
                <a:latin typeface="Calibri" panose="020F0502020204030204" pitchFamily="34" charset="0"/>
                <a:ea typeface="Calibri" panose="020F0502020204030204" pitchFamily="34" charset="0"/>
                <a:cs typeface="Times New Roman" panose="02020603050405020304" pitchFamily="18" charset="0"/>
              </a:rPr>
              <a:t>Bite </a:t>
            </a:r>
            <a:r>
              <a:rPr lang="en-US" sz="2600" dirty="0">
                <a:latin typeface="Calibri" panose="020F0502020204030204" pitchFamily="34" charset="0"/>
                <a:ea typeface="Calibri" panose="020F0502020204030204" pitchFamily="34" charset="0"/>
                <a:cs typeface="Times New Roman" panose="02020603050405020304" pitchFamily="18" charset="0"/>
              </a:rPr>
              <a:t>off the biggest chunk! (Don’t be fooled by </a:t>
            </a:r>
            <a:r>
              <a:rPr lang="en-US" sz="2600" b="1" dirty="0">
                <a:latin typeface="Calibri" panose="020F0502020204030204" pitchFamily="34" charset="0"/>
                <a:ea typeface="Calibri" panose="020F0502020204030204" pitchFamily="34" charset="0"/>
                <a:cs typeface="Times New Roman" panose="02020603050405020304" pitchFamily="18" charset="0"/>
                <a:hlinkClick r:id="rId3" action="ppaction://hlinksldjump"/>
              </a:rPr>
              <a:t>TRICKSTERS</a:t>
            </a:r>
            <a:r>
              <a:rPr lang="en-US" sz="2600" dirty="0">
                <a:latin typeface="Calibri" panose="020F0502020204030204" pitchFamily="34" charset="0"/>
                <a:ea typeface="Calibri" panose="020F0502020204030204" pitchFamily="34" charset="0"/>
                <a:cs typeface="Times New Roman" panose="02020603050405020304" pitchFamily="18" charset="0"/>
              </a:rPr>
              <a:t>)</a:t>
            </a:r>
          </a:p>
          <a:p>
            <a:pPr lvl="1">
              <a:lnSpc>
                <a:spcPct val="115000"/>
              </a:lnSpc>
              <a:spcBef>
                <a:spcPts val="0"/>
              </a:spcBef>
              <a:spcAft>
                <a:spcPts val="750"/>
              </a:spcAft>
              <a:buFont typeface="Wingdings 3" panose="05040102010807070707" pitchFamily="18" charset="2"/>
              <a:buChar char=""/>
              <a:tabLst>
                <a:tab pos="685800" algn="l"/>
              </a:tabLst>
            </a:pPr>
            <a:r>
              <a:rPr lang="en-US" sz="2600" b="1" u="sng" dirty="0">
                <a:latin typeface="Calibri" panose="020F0502020204030204" pitchFamily="34" charset="0"/>
                <a:ea typeface="Calibri" panose="020F0502020204030204" pitchFamily="34" charset="0"/>
                <a:cs typeface="Times New Roman" panose="02020603050405020304" pitchFamily="18" charset="0"/>
              </a:rPr>
              <a:t>diversity </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(Instead of only </a:t>
            </a:r>
            <a:r>
              <a:rPr lang="en-US" sz="2600" b="1" dirty="0">
                <a:latin typeface="Calibri" panose="020F0502020204030204" pitchFamily="34" charset="0"/>
                <a:ea typeface="Calibri" panose="020F0502020204030204" pitchFamily="34" charset="0"/>
                <a:cs typeface="Times New Roman" panose="02020603050405020304" pitchFamily="18" charset="0"/>
              </a:rPr>
              <a:t>di-</a:t>
            </a:r>
            <a:r>
              <a:rPr lang="en-US" sz="2600" dirty="0">
                <a:latin typeface="Calibri" panose="020F0502020204030204" pitchFamily="34" charset="0"/>
                <a:ea typeface="Calibri" panose="020F0502020204030204" pitchFamily="34" charset="0"/>
                <a:cs typeface="Times New Roman" panose="02020603050405020304" pitchFamily="18" charset="0"/>
              </a:rPr>
              <a:t>)</a:t>
            </a:r>
          </a:p>
          <a:p>
            <a:pPr>
              <a:lnSpc>
                <a:spcPct val="115000"/>
              </a:lnSpc>
              <a:spcBef>
                <a:spcPts val="0"/>
              </a:spcBef>
              <a:spcAft>
                <a:spcPts val="750"/>
              </a:spcAft>
              <a:buFont typeface="+mj-lt"/>
              <a:buAutoNum type="arabicPeriod"/>
              <a:tabLst>
                <a:tab pos="342900" algn="l"/>
              </a:tabLst>
            </a:pPr>
            <a:r>
              <a:rPr lang="en-US" sz="2600" dirty="0" smtClean="0">
                <a:latin typeface="Calibri" panose="020F0502020204030204" pitchFamily="34" charset="0"/>
                <a:ea typeface="Calibri" panose="020F0502020204030204" pitchFamily="34" charset="0"/>
                <a:cs typeface="Times New Roman" panose="02020603050405020304" pitchFamily="18" charset="0"/>
              </a:rPr>
              <a:t>At </a:t>
            </a:r>
            <a:r>
              <a:rPr lang="en-US" sz="2600" dirty="0">
                <a:latin typeface="Calibri" panose="020F0502020204030204" pitchFamily="34" charset="0"/>
                <a:ea typeface="Calibri" panose="020F0502020204030204" pitchFamily="34" charset="0"/>
                <a:cs typeface="Times New Roman" panose="02020603050405020304" pitchFamily="18" charset="0"/>
              </a:rPr>
              <a:t>times, there will be “extra” letters left between word parts.</a:t>
            </a:r>
          </a:p>
          <a:p>
            <a:pPr lvl="1">
              <a:lnSpc>
                <a:spcPct val="115000"/>
              </a:lnSpc>
              <a:spcBef>
                <a:spcPts val="0"/>
              </a:spcBef>
              <a:spcAft>
                <a:spcPts val="750"/>
              </a:spcAft>
              <a:buFont typeface="Wingdings 3" panose="05040102010807070707" pitchFamily="18" charset="2"/>
              <a:buChar char=""/>
              <a:tabLst>
                <a:tab pos="685800" algn="l"/>
              </a:tabLst>
            </a:pPr>
            <a:r>
              <a:rPr lang="en-US" sz="2600" b="1" u="sng" dirty="0" err="1">
                <a:latin typeface="Calibri" panose="020F0502020204030204" pitchFamily="34" charset="0"/>
                <a:ea typeface="Calibri" panose="020F0502020204030204" pitchFamily="34" charset="0"/>
                <a:cs typeface="Times New Roman" panose="02020603050405020304" pitchFamily="18" charset="0"/>
              </a:rPr>
              <a:t>associat</a:t>
            </a:r>
            <a:r>
              <a:rPr lang="en-US" sz="2600" b="1" dirty="0">
                <a:latin typeface="Calibri" panose="020F0502020204030204" pitchFamily="34" charset="0"/>
                <a:ea typeface="Calibri" panose="020F0502020204030204" pitchFamily="34" charset="0"/>
                <a:cs typeface="Times New Roman" panose="02020603050405020304" pitchFamily="18" charset="0"/>
              </a:rPr>
              <a:t>(e)    -</a:t>
            </a:r>
            <a:r>
              <a:rPr lang="en-US" sz="2600" b="1" dirty="0" err="1">
                <a:latin typeface="Calibri" panose="020F0502020204030204" pitchFamily="34" charset="0"/>
                <a:ea typeface="Calibri" panose="020F0502020204030204" pitchFamily="34" charset="0"/>
                <a:cs typeface="Times New Roman" panose="02020603050405020304" pitchFamily="18" charset="0"/>
              </a:rPr>
              <a:t>ive</a:t>
            </a:r>
            <a:r>
              <a:rPr lang="en-US" sz="2600" b="1" dirty="0">
                <a:latin typeface="Calibri" panose="020F0502020204030204" pitchFamily="34"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spcAft>
                <a:spcPts val="750"/>
              </a:spcAft>
              <a:buFont typeface="+mj-lt"/>
              <a:buAutoNum type="arabicPeriod"/>
              <a:tabLst>
                <a:tab pos="3429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Word parts may have more than one meaning – must </a:t>
            </a:r>
            <a:r>
              <a:rPr lang="en-US" sz="2600" dirty="0">
                <a:latin typeface="Calibri" panose="020F0502020204030204" pitchFamily="34" charset="0"/>
                <a:ea typeface="Calibri" panose="020F0502020204030204" pitchFamily="34" charset="0"/>
                <a:cs typeface="Times New Roman" panose="02020603050405020304" pitchFamily="18" charset="0"/>
                <a:hlinkClick r:id="rId4" action="ppaction://hlinksldjump"/>
              </a:rPr>
              <a:t>“play” </a:t>
            </a:r>
            <a:r>
              <a:rPr lang="en-US" sz="2600" dirty="0">
                <a:latin typeface="Calibri" panose="020F0502020204030204" pitchFamily="34" charset="0"/>
                <a:ea typeface="Calibri" panose="020F0502020204030204" pitchFamily="34" charset="0"/>
                <a:cs typeface="Times New Roman" panose="02020603050405020304" pitchFamily="18" charset="0"/>
              </a:rPr>
              <a:t>with meanings to make prediction.</a:t>
            </a:r>
          </a:p>
          <a:p>
            <a:pPr lvl="1">
              <a:lnSpc>
                <a:spcPct val="115000"/>
              </a:lnSpc>
              <a:spcBef>
                <a:spcPts val="0"/>
              </a:spcBef>
              <a:spcAft>
                <a:spcPts val="750"/>
              </a:spcAft>
              <a:buFont typeface="Wingdings 3" panose="05040102010807070707" pitchFamily="18" charset="2"/>
              <a:buChar char=""/>
              <a:tabLst>
                <a:tab pos="685800" algn="l"/>
              </a:tabLst>
            </a:pPr>
            <a:r>
              <a:rPr lang="en-US" sz="2600" dirty="0">
                <a:latin typeface="Calibri" panose="020F0502020204030204" pitchFamily="34" charset="0"/>
                <a:ea typeface="Calibri" panose="020F0502020204030204" pitchFamily="34" charset="0"/>
                <a:cs typeface="Times New Roman" panose="02020603050405020304" pitchFamily="18" charset="0"/>
              </a:rPr>
              <a:t> </a:t>
            </a:r>
            <a:r>
              <a:rPr lang="en-US" sz="2600" b="1" dirty="0">
                <a:latin typeface="Calibri" panose="020F0502020204030204" pitchFamily="34" charset="0"/>
                <a:ea typeface="Calibri" panose="020F0502020204030204" pitchFamily="34" charset="0"/>
                <a:cs typeface="Times New Roman" panose="02020603050405020304" pitchFamily="18" charset="0"/>
              </a:rPr>
              <a:t>dis-	  </a:t>
            </a:r>
            <a:r>
              <a:rPr lang="en-US" sz="2600" b="1" u="sng" dirty="0">
                <a:latin typeface="Calibri" panose="020F0502020204030204" pitchFamily="34" charset="0"/>
                <a:ea typeface="Calibri" panose="020F0502020204030204" pitchFamily="34" charset="0"/>
                <a:cs typeface="Times New Roman" panose="02020603050405020304" pitchFamily="18" charset="0"/>
              </a:rPr>
              <a:t>ease</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750"/>
              </a:spcAft>
              <a:buFont typeface="Wingdings 3" panose="05040102010807070707" pitchFamily="18" charset="2"/>
              <a:buChar char=""/>
              <a:tabLst>
                <a:tab pos="685800" algn="l"/>
              </a:tabLst>
            </a:pPr>
            <a:r>
              <a:rPr lang="en-US" sz="2600" b="1" u="sng" dirty="0">
                <a:latin typeface="Calibri" panose="020F0502020204030204" pitchFamily="34" charset="0"/>
                <a:ea typeface="Calibri" panose="020F0502020204030204" pitchFamily="34" charset="0"/>
                <a:cs typeface="Times New Roman" panose="02020603050405020304" pitchFamily="18" charset="0"/>
              </a:rPr>
              <a:t>port</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dirty="0">
                <a:latin typeface="Calibri" panose="020F0502020204030204" pitchFamily="34" charset="0"/>
                <a:ea typeface="Calibri" panose="020F0502020204030204" pitchFamily="34" charset="0"/>
                <a:cs typeface="Times New Roman" panose="02020603050405020304" pitchFamily="18" charset="0"/>
              </a:rPr>
              <a:t>or</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b="1" dirty="0" err="1">
                <a:latin typeface="Calibri" panose="020F0502020204030204" pitchFamily="34" charset="0"/>
                <a:ea typeface="Calibri" panose="020F0502020204030204" pitchFamily="34" charset="0"/>
                <a:cs typeface="Times New Roman" panose="02020603050405020304" pitchFamily="18" charset="0"/>
              </a:rPr>
              <a:t>dia</a:t>
            </a:r>
            <a:r>
              <a:rPr lang="en-US" sz="2600" b="1" dirty="0">
                <a:latin typeface="Calibri" panose="020F0502020204030204" pitchFamily="34" charset="0"/>
                <a:ea typeface="Calibri" panose="020F0502020204030204" pitchFamily="34" charset="0"/>
                <a:cs typeface="Times New Roman" panose="02020603050405020304" pitchFamily="18" charset="0"/>
              </a:rPr>
              <a:t>-  </a:t>
            </a:r>
            <a:r>
              <a:rPr lang="en-US" sz="2600" b="1" u="sng" dirty="0">
                <a:latin typeface="Calibri" panose="020F0502020204030204" pitchFamily="34" charset="0"/>
                <a:ea typeface="Calibri" panose="020F0502020204030204" pitchFamily="34" charset="0"/>
                <a:cs typeface="Times New Roman" panose="02020603050405020304" pitchFamily="18" charset="0"/>
              </a:rPr>
              <a:t>meter</a:t>
            </a:r>
            <a:r>
              <a:rPr lang="en-US" sz="2600" b="1" dirty="0">
                <a:latin typeface="Calibri" panose="020F0502020204030204" pitchFamily="34" charset="0"/>
                <a:ea typeface="Calibri" panose="020F0502020204030204" pitchFamily="34" charset="0"/>
                <a:cs typeface="Times New Roman" panose="02020603050405020304" pitchFamily="18" charset="0"/>
              </a:rPr>
              <a:t>     </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4226A3BD-0BB7-AD40-886E-6E2BD9B44150}" type="slidenum">
              <a:rPr lang="en-US" smtClean="0"/>
              <a:t>28</a:t>
            </a:fld>
            <a:endParaRPr lang="en-US"/>
          </a:p>
        </p:txBody>
      </p:sp>
    </p:spTree>
    <p:extLst>
      <p:ext uri="{BB962C8B-B14F-4D97-AF65-F5344CB8AC3E}">
        <p14:creationId xmlns:p14="http://schemas.microsoft.com/office/powerpoint/2010/main" val="36968724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
          <p:cNvSpPr txBox="1">
            <a:spLocks noChangeArrowheads="1"/>
          </p:cNvSpPr>
          <p:nvPr/>
        </p:nvSpPr>
        <p:spPr bwMode="auto">
          <a:xfrm>
            <a:off x="3657600" y="2114551"/>
            <a:ext cx="25717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audiology</a:t>
            </a:r>
          </a:p>
        </p:txBody>
      </p:sp>
      <p:sp>
        <p:nvSpPr>
          <p:cNvPr id="8195" name="TextBox 2"/>
          <p:cNvSpPr txBox="1">
            <a:spLocks noChangeArrowheads="1"/>
          </p:cNvSpPr>
          <p:nvPr/>
        </p:nvSpPr>
        <p:spPr bwMode="auto">
          <a:xfrm>
            <a:off x="2343150" y="268605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endParaRPr lang="en-US" altLang="en-US" sz="1800" dirty="0">
              <a:solidFill>
                <a:prstClr val="black"/>
              </a:solidFill>
              <a:latin typeface="American Typewriter" charset="0"/>
            </a:endParaRPr>
          </a:p>
        </p:txBody>
      </p:sp>
      <p:sp>
        <p:nvSpPr>
          <p:cNvPr id="8196" name="TextBox 3"/>
          <p:cNvSpPr txBox="1">
            <a:spLocks noChangeArrowheads="1"/>
          </p:cNvSpPr>
          <p:nvPr/>
        </p:nvSpPr>
        <p:spPr bwMode="auto">
          <a:xfrm>
            <a:off x="3771900" y="268605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err="1">
                <a:solidFill>
                  <a:prstClr val="black"/>
                </a:solidFill>
                <a:latin typeface="American Typewriter" charset="0"/>
              </a:rPr>
              <a:t>aud</a:t>
            </a:r>
            <a:r>
              <a:rPr lang="en-US" altLang="en-US" sz="1800" dirty="0">
                <a:solidFill>
                  <a:prstClr val="black"/>
                </a:solidFill>
                <a:latin typeface="American Typewriter" charset="0"/>
              </a:rPr>
              <a:t>(</a:t>
            </a:r>
            <a:r>
              <a:rPr lang="en-US" altLang="en-US" sz="1800" dirty="0" err="1">
                <a:solidFill>
                  <a:prstClr val="black"/>
                </a:solidFill>
                <a:latin typeface="American Typewriter" charset="0"/>
              </a:rPr>
              <a:t>i</a:t>
            </a:r>
            <a:r>
              <a:rPr lang="en-US" altLang="en-US" sz="1800" dirty="0">
                <a:solidFill>
                  <a:prstClr val="black"/>
                </a:solidFill>
                <a:latin typeface="American Typewriter" charset="0"/>
              </a:rPr>
              <a:t>)</a:t>
            </a:r>
          </a:p>
        </p:txBody>
      </p:sp>
      <p:sp>
        <p:nvSpPr>
          <p:cNvPr id="8197" name="TextBox 4"/>
          <p:cNvSpPr txBox="1">
            <a:spLocks noChangeArrowheads="1"/>
          </p:cNvSpPr>
          <p:nvPr/>
        </p:nvSpPr>
        <p:spPr bwMode="auto">
          <a:xfrm>
            <a:off x="6229350" y="268605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ology</a:t>
            </a:r>
          </a:p>
        </p:txBody>
      </p:sp>
      <p:sp>
        <p:nvSpPr>
          <p:cNvPr id="8198" name="TextBox 5"/>
          <p:cNvSpPr txBox="1">
            <a:spLocks noChangeArrowheads="1"/>
          </p:cNvSpPr>
          <p:nvPr/>
        </p:nvSpPr>
        <p:spPr bwMode="auto">
          <a:xfrm>
            <a:off x="2343150" y="331470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endParaRPr lang="en-US" altLang="en-US" sz="1800" dirty="0">
              <a:solidFill>
                <a:prstClr val="black"/>
              </a:solidFill>
              <a:latin typeface="American Typewriter" charset="0"/>
            </a:endParaRPr>
          </a:p>
        </p:txBody>
      </p:sp>
      <p:sp>
        <p:nvSpPr>
          <p:cNvPr id="8199" name="TextBox 6"/>
          <p:cNvSpPr txBox="1">
            <a:spLocks noChangeArrowheads="1"/>
          </p:cNvSpPr>
          <p:nvPr/>
        </p:nvSpPr>
        <p:spPr bwMode="auto">
          <a:xfrm>
            <a:off x="3771900" y="331470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smtClean="0">
                <a:solidFill>
                  <a:prstClr val="black"/>
                </a:solidFill>
                <a:latin typeface="American Typewriter" charset="0"/>
              </a:rPr>
              <a:t>hear</a:t>
            </a:r>
            <a:endParaRPr lang="en-US" altLang="en-US" sz="1800" dirty="0">
              <a:solidFill>
                <a:prstClr val="black"/>
              </a:solidFill>
              <a:latin typeface="American Typewriter" charset="0"/>
            </a:endParaRPr>
          </a:p>
        </p:txBody>
      </p:sp>
      <p:sp>
        <p:nvSpPr>
          <p:cNvPr id="8200" name="TextBox 7"/>
          <p:cNvSpPr txBox="1">
            <a:spLocks noChangeArrowheads="1"/>
          </p:cNvSpPr>
          <p:nvPr/>
        </p:nvSpPr>
        <p:spPr bwMode="auto">
          <a:xfrm>
            <a:off x="6229350" y="331470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study of</a:t>
            </a:r>
          </a:p>
        </p:txBody>
      </p:sp>
      <p:sp>
        <p:nvSpPr>
          <p:cNvPr id="8201" name="TextBox 8"/>
          <p:cNvSpPr txBox="1">
            <a:spLocks noChangeArrowheads="1"/>
          </p:cNvSpPr>
          <p:nvPr/>
        </p:nvSpPr>
        <p:spPr bwMode="auto">
          <a:xfrm>
            <a:off x="2343150" y="3886201"/>
            <a:ext cx="52006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The study of hearing</a:t>
            </a:r>
          </a:p>
        </p:txBody>
      </p:sp>
      <p:sp>
        <p:nvSpPr>
          <p:cNvPr id="8202" name="TextBox 9"/>
          <p:cNvSpPr txBox="1">
            <a:spLocks noChangeArrowheads="1"/>
          </p:cNvSpPr>
          <p:nvPr/>
        </p:nvSpPr>
        <p:spPr bwMode="auto">
          <a:xfrm>
            <a:off x="2343150" y="4457701"/>
            <a:ext cx="5200650" cy="64633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The branch of science and medicine concerned with the sense of hearing.</a:t>
            </a:r>
          </a:p>
        </p:txBody>
      </p:sp>
      <p:sp>
        <p:nvSpPr>
          <p:cNvPr id="8203" name="TextBox 10"/>
          <p:cNvSpPr txBox="1">
            <a:spLocks noChangeArrowheads="1"/>
          </p:cNvSpPr>
          <p:nvPr/>
        </p:nvSpPr>
        <p:spPr bwMode="auto">
          <a:xfrm>
            <a:off x="2343150" y="4229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Definition</a:t>
            </a:r>
          </a:p>
        </p:txBody>
      </p:sp>
      <p:sp>
        <p:nvSpPr>
          <p:cNvPr id="8204" name="TextBox 11"/>
          <p:cNvSpPr txBox="1">
            <a:spLocks noChangeArrowheads="1"/>
          </p:cNvSpPr>
          <p:nvPr/>
        </p:nvSpPr>
        <p:spPr bwMode="auto">
          <a:xfrm>
            <a:off x="2343150" y="36576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Prediction</a:t>
            </a:r>
          </a:p>
        </p:txBody>
      </p:sp>
      <p:sp>
        <p:nvSpPr>
          <p:cNvPr id="8205" name="TextBox 12"/>
          <p:cNvSpPr txBox="1">
            <a:spLocks noChangeArrowheads="1"/>
          </p:cNvSpPr>
          <p:nvPr/>
        </p:nvSpPr>
        <p:spPr bwMode="auto">
          <a:xfrm>
            <a:off x="2343150" y="3086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8206" name="TextBox 13"/>
          <p:cNvSpPr txBox="1">
            <a:spLocks noChangeArrowheads="1"/>
          </p:cNvSpPr>
          <p:nvPr/>
        </p:nvSpPr>
        <p:spPr bwMode="auto">
          <a:xfrm>
            <a:off x="462915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8207" name="TextBox 14"/>
          <p:cNvSpPr txBox="1">
            <a:spLocks noChangeArrowheads="1"/>
          </p:cNvSpPr>
          <p:nvPr/>
        </p:nvSpPr>
        <p:spPr bwMode="auto">
          <a:xfrm>
            <a:off x="697230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8208" name="TextBox 16"/>
          <p:cNvSpPr txBox="1">
            <a:spLocks noChangeArrowheads="1"/>
          </p:cNvSpPr>
          <p:nvPr/>
        </p:nvSpPr>
        <p:spPr bwMode="auto">
          <a:xfrm>
            <a:off x="2343150" y="24574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Prefix</a:t>
            </a:r>
          </a:p>
        </p:txBody>
      </p:sp>
      <p:sp>
        <p:nvSpPr>
          <p:cNvPr id="8209" name="TextBox 17"/>
          <p:cNvSpPr txBox="1">
            <a:spLocks noChangeArrowheads="1"/>
          </p:cNvSpPr>
          <p:nvPr/>
        </p:nvSpPr>
        <p:spPr bwMode="auto">
          <a:xfrm>
            <a:off x="4743450" y="24574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Root</a:t>
            </a:r>
          </a:p>
        </p:txBody>
      </p:sp>
      <p:sp>
        <p:nvSpPr>
          <p:cNvPr id="8210" name="TextBox 18"/>
          <p:cNvSpPr txBox="1">
            <a:spLocks noChangeArrowheads="1"/>
          </p:cNvSpPr>
          <p:nvPr/>
        </p:nvSpPr>
        <p:spPr bwMode="auto">
          <a:xfrm>
            <a:off x="7086600" y="2457451"/>
            <a:ext cx="45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Suffix</a:t>
            </a:r>
          </a:p>
        </p:txBody>
      </p:sp>
      <p:sp>
        <p:nvSpPr>
          <p:cNvPr id="8211" name="TextBox 19"/>
          <p:cNvSpPr txBox="1">
            <a:spLocks noChangeArrowheads="1"/>
          </p:cNvSpPr>
          <p:nvPr/>
        </p:nvSpPr>
        <p:spPr bwMode="auto">
          <a:xfrm>
            <a:off x="4743450" y="18859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Word</a:t>
            </a:r>
          </a:p>
        </p:txBody>
      </p:sp>
      <p:sp>
        <p:nvSpPr>
          <p:cNvPr id="21" name="Title 20"/>
          <p:cNvSpPr>
            <a:spLocks noGrp="1"/>
          </p:cNvSpPr>
          <p:nvPr>
            <p:ph type="title"/>
          </p:nvPr>
        </p:nvSpPr>
        <p:spPr>
          <a:xfrm>
            <a:off x="1657350" y="914400"/>
            <a:ext cx="5829300" cy="857250"/>
          </a:xfrm>
        </p:spPr>
        <p:txBody>
          <a:bodyPr/>
          <a:lstStyle/>
          <a:p>
            <a:pPr>
              <a:defRPr/>
            </a:pPr>
            <a:r>
              <a:rPr lang="en-US" b="1" dirty="0" smtClean="0">
                <a:latin typeface="American Typewriter"/>
                <a:ea typeface="+mj-ea"/>
                <a:cs typeface="American Typewriter"/>
              </a:rPr>
              <a:t>Word Mapping: MAPS</a:t>
            </a:r>
            <a:endParaRPr lang="en-US" b="1" dirty="0">
              <a:latin typeface="American Typewriter"/>
              <a:ea typeface="+mj-ea"/>
              <a:cs typeface="American Typewriter"/>
            </a:endParaRPr>
          </a:p>
        </p:txBody>
      </p:sp>
      <p:sp>
        <p:nvSpPr>
          <p:cNvPr id="8213" name="TextBox 21"/>
          <p:cNvSpPr txBox="1">
            <a:spLocks noChangeArrowheads="1"/>
          </p:cNvSpPr>
          <p:nvPr/>
        </p:nvSpPr>
        <p:spPr bwMode="auto">
          <a:xfrm>
            <a:off x="1485900" y="26860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M</a:t>
            </a:r>
            <a:r>
              <a:rPr lang="en-US" altLang="en-US" sz="1200">
                <a:solidFill>
                  <a:prstClr val="black"/>
                </a:solidFill>
                <a:latin typeface="American Typewriter" charset="0"/>
              </a:rPr>
              <a:t> Step</a:t>
            </a:r>
          </a:p>
        </p:txBody>
      </p:sp>
      <p:sp>
        <p:nvSpPr>
          <p:cNvPr id="8214" name="TextBox 22"/>
          <p:cNvSpPr txBox="1">
            <a:spLocks noChangeArrowheads="1"/>
          </p:cNvSpPr>
          <p:nvPr/>
        </p:nvSpPr>
        <p:spPr bwMode="auto">
          <a:xfrm>
            <a:off x="1485900" y="3371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A</a:t>
            </a:r>
            <a:r>
              <a:rPr lang="en-US" altLang="en-US" sz="1200">
                <a:solidFill>
                  <a:prstClr val="black"/>
                </a:solidFill>
                <a:latin typeface="American Typewriter" charset="0"/>
              </a:rPr>
              <a:t> Step</a:t>
            </a:r>
          </a:p>
        </p:txBody>
      </p:sp>
      <p:sp>
        <p:nvSpPr>
          <p:cNvPr id="8215" name="TextBox 23"/>
          <p:cNvSpPr txBox="1">
            <a:spLocks noChangeArrowheads="1"/>
          </p:cNvSpPr>
          <p:nvPr/>
        </p:nvSpPr>
        <p:spPr bwMode="auto">
          <a:xfrm>
            <a:off x="1485900" y="39433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P</a:t>
            </a:r>
            <a:r>
              <a:rPr lang="en-US" altLang="en-US" sz="1200">
                <a:solidFill>
                  <a:prstClr val="black"/>
                </a:solidFill>
                <a:latin typeface="American Typewriter" charset="0"/>
              </a:rPr>
              <a:t> Step</a:t>
            </a:r>
          </a:p>
        </p:txBody>
      </p:sp>
      <p:sp>
        <p:nvSpPr>
          <p:cNvPr id="8216" name="TextBox 24"/>
          <p:cNvSpPr txBox="1">
            <a:spLocks noChangeArrowheads="1"/>
          </p:cNvSpPr>
          <p:nvPr/>
        </p:nvSpPr>
        <p:spPr bwMode="auto">
          <a:xfrm>
            <a:off x="1485900" y="4514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S</a:t>
            </a:r>
            <a:r>
              <a:rPr lang="en-US" altLang="en-US" sz="1200">
                <a:solidFill>
                  <a:prstClr val="black"/>
                </a:solidFill>
                <a:latin typeface="American Typewriter" charset="0"/>
              </a:rPr>
              <a:t> Step</a:t>
            </a:r>
          </a:p>
        </p:txBody>
      </p:sp>
    </p:spTree>
    <p:extLst>
      <p:ext uri="{BB962C8B-B14F-4D97-AF65-F5344CB8AC3E}">
        <p14:creationId xmlns:p14="http://schemas.microsoft.com/office/powerpoint/2010/main" val="2681860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90838121"/>
              </p:ext>
            </p:extLst>
          </p:nvPr>
        </p:nvGraphicFramePr>
        <p:xfrm>
          <a:off x="609599" y="448926"/>
          <a:ext cx="8093527" cy="5919218"/>
        </p:xfrm>
        <a:graphic>
          <a:graphicData uri="http://schemas.openxmlformats.org/drawingml/2006/table">
            <a:tbl>
              <a:tblPr firstRow="1" firstCol="1" bandRow="1"/>
              <a:tblGrid>
                <a:gridCol w="2100942"/>
                <a:gridCol w="3461657"/>
                <a:gridCol w="2530928"/>
              </a:tblGrid>
              <a:tr h="828119">
                <a:tc>
                  <a:txBody>
                    <a:bodyPr/>
                    <a:lstStyle/>
                    <a:p>
                      <a:pPr marL="0" marR="0" algn="ctr">
                        <a:lnSpc>
                          <a:spcPct val="107000"/>
                        </a:lnSpc>
                        <a:spcBef>
                          <a:spcPts val="120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WORD ORIGIN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120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MORPHEME PATTERNS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marL="0" marR="0" algn="ctr">
                        <a:lnSpc>
                          <a:spcPct val="107000"/>
                        </a:lnSpc>
                        <a:spcBef>
                          <a:spcPts val="120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MORPHEME FORM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r>
              <a:tr h="2437873">
                <a:tc>
                  <a:txBody>
                    <a:bodyPr/>
                    <a:lstStyle/>
                    <a:p>
                      <a:pPr marL="0" marR="0" algn="ctr">
                        <a:lnSpc>
                          <a:spcPct val="107000"/>
                        </a:lnSpc>
                        <a:spcBef>
                          <a:spcPts val="120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1200"/>
                        </a:spcBef>
                        <a:spcAft>
                          <a:spcPts val="0"/>
                        </a:spcAft>
                      </a:pPr>
                      <a:endParaRPr lang="en-US"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120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ANGLO-SAXON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Compound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bookmark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cellphone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Affix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get                      spell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2000" i="1" dirty="0">
                          <a:effectLst/>
                          <a:latin typeface="Calibri" panose="020F0502020204030204" pitchFamily="34" charset="0"/>
                          <a:ea typeface="Calibri" panose="020F0502020204030204" pitchFamily="34" charset="0"/>
                          <a:cs typeface="Times New Roman" panose="02020603050405020304" pitchFamily="18" charset="0"/>
                        </a:rPr>
                        <a:t>forget </a:t>
                      </a:r>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                    misspell</a:t>
                      </a:r>
                      <a:endParaRPr lang="en-US" sz="2000" i="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2000" i="1" dirty="0" smtClean="0">
                          <a:effectLst/>
                          <a:latin typeface="Calibri" panose="020F0502020204030204" pitchFamily="34" charset="0"/>
                          <a:ea typeface="Calibri" panose="020F0502020204030204" pitchFamily="34" charset="0"/>
                          <a:cs typeface="Times New Roman" panose="02020603050405020304" pitchFamily="18" charset="0"/>
                        </a:rPr>
                        <a:t>forgetting                   misspelled </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Free </a:t>
                      </a:r>
                      <a:r>
                        <a:rPr lang="en-US" sz="2800" dirty="0">
                          <a:effectLst/>
                          <a:latin typeface="Calibri" panose="020F0502020204030204" pitchFamily="34" charset="0"/>
                          <a:ea typeface="Calibri" panose="020F0502020204030204" pitchFamily="34" charset="0"/>
                          <a:cs typeface="Times New Roman" panose="02020603050405020304" pitchFamily="18" charset="0"/>
                        </a:rPr>
                        <a:t>&amp; Bound</a:t>
                      </a:r>
                    </a:p>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613">
                <a:tc>
                  <a:txBody>
                    <a:bodyPr/>
                    <a:lstStyle/>
                    <a:p>
                      <a:pPr marL="0" marR="0" algn="ctr">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400" b="1">
                          <a:effectLst/>
                          <a:latin typeface="Calibri" panose="020F0502020204030204" pitchFamily="34" charset="0"/>
                          <a:ea typeface="Calibri" panose="020F0502020204030204" pitchFamily="34" charset="0"/>
                          <a:cs typeface="Times New Roman" panose="02020603050405020304" pitchFamily="18" charset="0"/>
                        </a:rPr>
                        <a:t>ROMANCE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Affix</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transport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interrupt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contact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Bound</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6613">
                <a:tc>
                  <a:txBody>
                    <a:bodyPr/>
                    <a:lstStyle/>
                    <a:p>
                      <a:pPr marL="0" marR="0" algn="ctr">
                        <a:lnSpc>
                          <a:spcPct val="107000"/>
                        </a:lnSpc>
                        <a:spcBef>
                          <a:spcPts val="1200"/>
                        </a:spcBef>
                        <a:spcAft>
                          <a:spcPts val="0"/>
                        </a:spcAft>
                      </a:pPr>
                      <a:endParaRPr lang="en-US" sz="24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120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GREEK</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Compound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geography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microphone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i="1" dirty="0">
                          <a:effectLst/>
                          <a:latin typeface="Calibri" panose="020F0502020204030204" pitchFamily="34" charset="0"/>
                          <a:ea typeface="Calibri" panose="020F0502020204030204" pitchFamily="34" charset="0"/>
                          <a:cs typeface="Times New Roman" panose="02020603050405020304" pitchFamily="18" charset="0"/>
                        </a:rPr>
                        <a:t>photosynthesis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1200"/>
                        </a:spcBef>
                        <a:spcAft>
                          <a:spcPts val="0"/>
                        </a:spcAft>
                      </a:pPr>
                      <a:endParaRPr lang="en-US" sz="2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1200"/>
                        </a:spcBef>
                        <a:spcAft>
                          <a:spcPts val="0"/>
                        </a:spcAft>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Free </a:t>
                      </a:r>
                      <a:r>
                        <a:rPr lang="en-US" sz="2800" dirty="0">
                          <a:effectLst/>
                          <a:latin typeface="Calibri" panose="020F0502020204030204" pitchFamily="34" charset="0"/>
                          <a:ea typeface="Calibri" panose="020F0502020204030204" pitchFamily="34" charset="0"/>
                          <a:cs typeface="Times New Roman" panose="02020603050405020304" pitchFamily="18" charset="0"/>
                        </a:rPr>
                        <a:t>&amp; Bound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5538747" y="6368144"/>
            <a:ext cx="3164379" cy="369332"/>
          </a:xfrm>
          <a:prstGeom prst="rect">
            <a:avLst/>
          </a:prstGeom>
          <a:noFill/>
        </p:spPr>
        <p:txBody>
          <a:bodyPr wrap="square" rtlCol="0">
            <a:spAutoFit/>
          </a:bodyPr>
          <a:lstStyle/>
          <a:p>
            <a:r>
              <a:rPr lang="en-US" dirty="0"/>
              <a:t>Adapted from Henry (2010</a:t>
            </a:r>
            <a:r>
              <a:rPr lang="en-US" dirty="0" smtClean="0"/>
              <a:t>)</a:t>
            </a:r>
            <a:endParaRPr lang="en-US" dirty="0"/>
          </a:p>
        </p:txBody>
      </p:sp>
    </p:spTree>
    <p:extLst>
      <p:ext uri="{BB962C8B-B14F-4D97-AF65-F5344CB8AC3E}">
        <p14:creationId xmlns:p14="http://schemas.microsoft.com/office/powerpoint/2010/main" val="387838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3257550" y="2114551"/>
            <a:ext cx="25717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resolution</a:t>
            </a:r>
          </a:p>
        </p:txBody>
      </p:sp>
      <p:sp>
        <p:nvSpPr>
          <p:cNvPr id="7171" name="TextBox 2"/>
          <p:cNvSpPr txBox="1">
            <a:spLocks noChangeArrowheads="1"/>
          </p:cNvSpPr>
          <p:nvPr/>
        </p:nvSpPr>
        <p:spPr bwMode="auto">
          <a:xfrm>
            <a:off x="1943100" y="268605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re</a:t>
            </a:r>
          </a:p>
        </p:txBody>
      </p:sp>
      <p:sp>
        <p:nvSpPr>
          <p:cNvPr id="7172" name="TextBox 3"/>
          <p:cNvSpPr txBox="1">
            <a:spLocks noChangeArrowheads="1"/>
          </p:cNvSpPr>
          <p:nvPr/>
        </p:nvSpPr>
        <p:spPr bwMode="auto">
          <a:xfrm>
            <a:off x="3371850" y="268605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a:solidFill>
                  <a:prstClr val="black"/>
                </a:solidFill>
                <a:latin typeface="American Typewriter" charset="0"/>
              </a:rPr>
              <a:t>solu</a:t>
            </a:r>
          </a:p>
        </p:txBody>
      </p:sp>
      <p:sp>
        <p:nvSpPr>
          <p:cNvPr id="7173" name="TextBox 4"/>
          <p:cNvSpPr txBox="1">
            <a:spLocks noChangeArrowheads="1"/>
          </p:cNvSpPr>
          <p:nvPr/>
        </p:nvSpPr>
        <p:spPr bwMode="auto">
          <a:xfrm>
            <a:off x="5829300" y="2686051"/>
            <a:ext cx="194310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a:solidFill>
                  <a:prstClr val="black"/>
                </a:solidFill>
                <a:latin typeface="American Typewriter" charset="0"/>
              </a:rPr>
              <a:t>tion</a:t>
            </a:r>
          </a:p>
        </p:txBody>
      </p:sp>
      <p:sp>
        <p:nvSpPr>
          <p:cNvPr id="7174" name="TextBox 5"/>
          <p:cNvSpPr txBox="1">
            <a:spLocks noChangeArrowheads="1"/>
          </p:cNvSpPr>
          <p:nvPr/>
        </p:nvSpPr>
        <p:spPr bwMode="auto">
          <a:xfrm>
            <a:off x="1943100" y="3314700"/>
            <a:ext cx="1314450" cy="3231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500" dirty="0">
                <a:solidFill>
                  <a:prstClr val="black"/>
                </a:solidFill>
                <a:latin typeface="American Typewriter" charset="0"/>
              </a:rPr>
              <a:t>again, back</a:t>
            </a:r>
          </a:p>
        </p:txBody>
      </p:sp>
      <p:sp>
        <p:nvSpPr>
          <p:cNvPr id="7175" name="TextBox 6"/>
          <p:cNvSpPr txBox="1">
            <a:spLocks noChangeArrowheads="1"/>
          </p:cNvSpPr>
          <p:nvPr/>
        </p:nvSpPr>
        <p:spPr bwMode="auto">
          <a:xfrm>
            <a:off x="3371850" y="3314700"/>
            <a:ext cx="2343150" cy="3231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500" dirty="0">
                <a:solidFill>
                  <a:prstClr val="black"/>
                </a:solidFill>
                <a:latin typeface="American Typewriter" charset="0"/>
              </a:rPr>
              <a:t>loosen</a:t>
            </a:r>
          </a:p>
        </p:txBody>
      </p:sp>
      <p:sp>
        <p:nvSpPr>
          <p:cNvPr id="7176" name="TextBox 7"/>
          <p:cNvSpPr txBox="1">
            <a:spLocks noChangeArrowheads="1"/>
          </p:cNvSpPr>
          <p:nvPr/>
        </p:nvSpPr>
        <p:spPr bwMode="auto">
          <a:xfrm>
            <a:off x="5829300" y="3314700"/>
            <a:ext cx="1943100" cy="3231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500" dirty="0">
                <a:solidFill>
                  <a:prstClr val="black"/>
                </a:solidFill>
                <a:latin typeface="American Typewriter" charset="0"/>
              </a:rPr>
              <a:t>act, result, state of</a:t>
            </a:r>
          </a:p>
        </p:txBody>
      </p:sp>
      <p:sp>
        <p:nvSpPr>
          <p:cNvPr id="7177" name="TextBox 8"/>
          <p:cNvSpPr txBox="1">
            <a:spLocks noChangeArrowheads="1"/>
          </p:cNvSpPr>
          <p:nvPr/>
        </p:nvSpPr>
        <p:spPr bwMode="auto">
          <a:xfrm>
            <a:off x="1943100" y="4057651"/>
            <a:ext cx="582930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The result of loosening again</a:t>
            </a:r>
          </a:p>
        </p:txBody>
      </p:sp>
      <p:sp>
        <p:nvSpPr>
          <p:cNvPr id="7178" name="TextBox 9"/>
          <p:cNvSpPr txBox="1">
            <a:spLocks noChangeArrowheads="1"/>
          </p:cNvSpPr>
          <p:nvPr/>
        </p:nvSpPr>
        <p:spPr bwMode="auto">
          <a:xfrm>
            <a:off x="1943100" y="4629150"/>
            <a:ext cx="5829300" cy="3231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500" dirty="0">
                <a:solidFill>
                  <a:prstClr val="black"/>
                </a:solidFill>
                <a:latin typeface="American Typewriter" charset="0"/>
              </a:rPr>
              <a:t>The result of solving a problem, dispute, or contentious matter.</a:t>
            </a:r>
          </a:p>
        </p:txBody>
      </p:sp>
      <p:sp>
        <p:nvSpPr>
          <p:cNvPr id="7179" name="TextBox 10"/>
          <p:cNvSpPr txBox="1">
            <a:spLocks noChangeArrowheads="1"/>
          </p:cNvSpPr>
          <p:nvPr/>
        </p:nvSpPr>
        <p:spPr bwMode="auto">
          <a:xfrm>
            <a:off x="1943100" y="44005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Definition</a:t>
            </a:r>
          </a:p>
        </p:txBody>
      </p:sp>
      <p:sp>
        <p:nvSpPr>
          <p:cNvPr id="7180" name="TextBox 11"/>
          <p:cNvSpPr txBox="1">
            <a:spLocks noChangeArrowheads="1"/>
          </p:cNvSpPr>
          <p:nvPr/>
        </p:nvSpPr>
        <p:spPr bwMode="auto">
          <a:xfrm>
            <a:off x="1943100" y="38290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Prediction</a:t>
            </a:r>
          </a:p>
        </p:txBody>
      </p:sp>
      <p:sp>
        <p:nvSpPr>
          <p:cNvPr id="7181" name="TextBox 12"/>
          <p:cNvSpPr txBox="1">
            <a:spLocks noChangeArrowheads="1"/>
          </p:cNvSpPr>
          <p:nvPr/>
        </p:nvSpPr>
        <p:spPr bwMode="auto">
          <a:xfrm>
            <a:off x="1943100" y="3086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7182" name="TextBox 13"/>
          <p:cNvSpPr txBox="1">
            <a:spLocks noChangeArrowheads="1"/>
          </p:cNvSpPr>
          <p:nvPr/>
        </p:nvSpPr>
        <p:spPr bwMode="auto">
          <a:xfrm>
            <a:off x="422910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7183" name="TextBox 14"/>
          <p:cNvSpPr txBox="1">
            <a:spLocks noChangeArrowheads="1"/>
          </p:cNvSpPr>
          <p:nvPr/>
        </p:nvSpPr>
        <p:spPr bwMode="auto">
          <a:xfrm>
            <a:off x="657225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7184" name="TextBox 16"/>
          <p:cNvSpPr txBox="1">
            <a:spLocks noChangeArrowheads="1"/>
          </p:cNvSpPr>
          <p:nvPr/>
        </p:nvSpPr>
        <p:spPr bwMode="auto">
          <a:xfrm>
            <a:off x="1943100" y="24574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Prefix</a:t>
            </a:r>
          </a:p>
        </p:txBody>
      </p:sp>
      <p:sp>
        <p:nvSpPr>
          <p:cNvPr id="7185" name="TextBox 17"/>
          <p:cNvSpPr txBox="1">
            <a:spLocks noChangeArrowheads="1"/>
          </p:cNvSpPr>
          <p:nvPr/>
        </p:nvSpPr>
        <p:spPr bwMode="auto">
          <a:xfrm>
            <a:off x="4343400" y="24574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Root</a:t>
            </a:r>
          </a:p>
        </p:txBody>
      </p:sp>
      <p:sp>
        <p:nvSpPr>
          <p:cNvPr id="7186" name="TextBox 18"/>
          <p:cNvSpPr txBox="1">
            <a:spLocks noChangeArrowheads="1"/>
          </p:cNvSpPr>
          <p:nvPr/>
        </p:nvSpPr>
        <p:spPr bwMode="auto">
          <a:xfrm>
            <a:off x="6686550" y="2457451"/>
            <a:ext cx="45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Suffix</a:t>
            </a:r>
          </a:p>
        </p:txBody>
      </p:sp>
      <p:sp>
        <p:nvSpPr>
          <p:cNvPr id="7187" name="TextBox 19"/>
          <p:cNvSpPr txBox="1">
            <a:spLocks noChangeArrowheads="1"/>
          </p:cNvSpPr>
          <p:nvPr/>
        </p:nvSpPr>
        <p:spPr bwMode="auto">
          <a:xfrm>
            <a:off x="4343400" y="18859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Word</a:t>
            </a:r>
          </a:p>
        </p:txBody>
      </p:sp>
      <p:sp>
        <p:nvSpPr>
          <p:cNvPr id="21" name="Title 20"/>
          <p:cNvSpPr>
            <a:spLocks noGrp="1"/>
          </p:cNvSpPr>
          <p:nvPr>
            <p:ph type="title"/>
          </p:nvPr>
        </p:nvSpPr>
        <p:spPr>
          <a:xfrm>
            <a:off x="1657350" y="914400"/>
            <a:ext cx="5829300" cy="857250"/>
          </a:xfrm>
        </p:spPr>
        <p:txBody>
          <a:bodyPr/>
          <a:lstStyle/>
          <a:p>
            <a:pPr>
              <a:defRPr/>
            </a:pPr>
            <a:r>
              <a:rPr lang="en-US" b="1" dirty="0" smtClean="0">
                <a:latin typeface="American Typewriter"/>
                <a:ea typeface="+mj-ea"/>
                <a:cs typeface="American Typewriter"/>
              </a:rPr>
              <a:t>Word Mapping: MAPS</a:t>
            </a:r>
            <a:endParaRPr lang="en-US" b="1" dirty="0">
              <a:latin typeface="American Typewriter"/>
              <a:ea typeface="+mj-ea"/>
              <a:cs typeface="American Typewriter"/>
            </a:endParaRPr>
          </a:p>
        </p:txBody>
      </p:sp>
      <p:sp>
        <p:nvSpPr>
          <p:cNvPr id="7189" name="TextBox 21"/>
          <p:cNvSpPr txBox="1">
            <a:spLocks noChangeArrowheads="1"/>
          </p:cNvSpPr>
          <p:nvPr/>
        </p:nvSpPr>
        <p:spPr bwMode="auto">
          <a:xfrm>
            <a:off x="1257300" y="26860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M</a:t>
            </a:r>
            <a:r>
              <a:rPr lang="en-US" altLang="en-US" sz="1200">
                <a:solidFill>
                  <a:prstClr val="black"/>
                </a:solidFill>
                <a:latin typeface="American Typewriter" charset="0"/>
              </a:rPr>
              <a:t> Step</a:t>
            </a:r>
          </a:p>
        </p:txBody>
      </p:sp>
      <p:sp>
        <p:nvSpPr>
          <p:cNvPr id="7190" name="TextBox 22"/>
          <p:cNvSpPr txBox="1">
            <a:spLocks noChangeArrowheads="1"/>
          </p:cNvSpPr>
          <p:nvPr/>
        </p:nvSpPr>
        <p:spPr bwMode="auto">
          <a:xfrm>
            <a:off x="1257300" y="3371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A</a:t>
            </a:r>
            <a:r>
              <a:rPr lang="en-US" altLang="en-US" sz="1200">
                <a:solidFill>
                  <a:prstClr val="black"/>
                </a:solidFill>
                <a:latin typeface="American Typewriter" charset="0"/>
              </a:rPr>
              <a:t> Step</a:t>
            </a:r>
          </a:p>
        </p:txBody>
      </p:sp>
      <p:sp>
        <p:nvSpPr>
          <p:cNvPr id="7191" name="TextBox 23"/>
          <p:cNvSpPr txBox="1">
            <a:spLocks noChangeArrowheads="1"/>
          </p:cNvSpPr>
          <p:nvPr/>
        </p:nvSpPr>
        <p:spPr bwMode="auto">
          <a:xfrm>
            <a:off x="1257300" y="40576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P</a:t>
            </a:r>
            <a:r>
              <a:rPr lang="en-US" altLang="en-US" sz="1200">
                <a:solidFill>
                  <a:prstClr val="black"/>
                </a:solidFill>
                <a:latin typeface="American Typewriter" charset="0"/>
              </a:rPr>
              <a:t> Step</a:t>
            </a:r>
          </a:p>
        </p:txBody>
      </p:sp>
      <p:sp>
        <p:nvSpPr>
          <p:cNvPr id="7192" name="TextBox 24"/>
          <p:cNvSpPr txBox="1">
            <a:spLocks noChangeArrowheads="1"/>
          </p:cNvSpPr>
          <p:nvPr/>
        </p:nvSpPr>
        <p:spPr bwMode="auto">
          <a:xfrm>
            <a:off x="1257300" y="468630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S</a:t>
            </a:r>
            <a:r>
              <a:rPr lang="en-US" altLang="en-US" sz="1200">
                <a:solidFill>
                  <a:prstClr val="black"/>
                </a:solidFill>
                <a:latin typeface="American Typewriter" charset="0"/>
              </a:rPr>
              <a:t> Step</a:t>
            </a:r>
          </a:p>
        </p:txBody>
      </p:sp>
    </p:spTree>
    <p:extLst>
      <p:ext uri="{BB962C8B-B14F-4D97-AF65-F5344CB8AC3E}">
        <p14:creationId xmlns:p14="http://schemas.microsoft.com/office/powerpoint/2010/main" val="7895894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3257550" y="2114551"/>
            <a:ext cx="25717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resolution</a:t>
            </a:r>
          </a:p>
        </p:txBody>
      </p:sp>
      <p:sp>
        <p:nvSpPr>
          <p:cNvPr id="7171" name="TextBox 2"/>
          <p:cNvSpPr txBox="1">
            <a:spLocks noChangeArrowheads="1"/>
          </p:cNvSpPr>
          <p:nvPr/>
        </p:nvSpPr>
        <p:spPr bwMode="auto">
          <a:xfrm>
            <a:off x="1943100" y="268605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endParaRPr lang="en-US" altLang="en-US" sz="1800" strike="sngStrike" dirty="0">
              <a:solidFill>
                <a:prstClr val="black"/>
              </a:solidFill>
              <a:latin typeface="American Typewriter" charset="0"/>
            </a:endParaRPr>
          </a:p>
        </p:txBody>
      </p:sp>
      <p:sp>
        <p:nvSpPr>
          <p:cNvPr id="7172" name="TextBox 3"/>
          <p:cNvSpPr txBox="1">
            <a:spLocks noChangeArrowheads="1"/>
          </p:cNvSpPr>
          <p:nvPr/>
        </p:nvSpPr>
        <p:spPr bwMode="auto">
          <a:xfrm>
            <a:off x="3371850" y="268605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err="1">
                <a:solidFill>
                  <a:prstClr val="black"/>
                </a:solidFill>
                <a:latin typeface="American Typewriter" charset="0"/>
              </a:rPr>
              <a:t>resolut</a:t>
            </a:r>
            <a:r>
              <a:rPr lang="en-US" altLang="en-US" sz="1800" dirty="0">
                <a:solidFill>
                  <a:prstClr val="black"/>
                </a:solidFill>
                <a:latin typeface="American Typewriter" charset="0"/>
              </a:rPr>
              <a:t>(e)</a:t>
            </a:r>
          </a:p>
        </p:txBody>
      </p:sp>
      <p:sp>
        <p:nvSpPr>
          <p:cNvPr id="7173" name="TextBox 4"/>
          <p:cNvSpPr txBox="1">
            <a:spLocks noChangeArrowheads="1"/>
          </p:cNvSpPr>
          <p:nvPr/>
        </p:nvSpPr>
        <p:spPr bwMode="auto">
          <a:xfrm>
            <a:off x="5829300" y="2686051"/>
            <a:ext cx="194310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smtClean="0">
                <a:solidFill>
                  <a:prstClr val="black"/>
                </a:solidFill>
                <a:latin typeface="American Typewriter" charset="0"/>
              </a:rPr>
              <a:t>ion</a:t>
            </a:r>
            <a:endParaRPr lang="en-US" altLang="en-US" sz="1800" dirty="0">
              <a:solidFill>
                <a:prstClr val="black"/>
              </a:solidFill>
              <a:latin typeface="American Typewriter" charset="0"/>
            </a:endParaRPr>
          </a:p>
        </p:txBody>
      </p:sp>
      <p:sp>
        <p:nvSpPr>
          <p:cNvPr id="7174" name="TextBox 5"/>
          <p:cNvSpPr txBox="1">
            <a:spLocks noChangeArrowheads="1"/>
          </p:cNvSpPr>
          <p:nvPr/>
        </p:nvSpPr>
        <p:spPr bwMode="auto">
          <a:xfrm>
            <a:off x="1943100" y="3314700"/>
            <a:ext cx="1314450" cy="3231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endParaRPr lang="en-US" altLang="en-US" sz="1500" dirty="0">
              <a:solidFill>
                <a:prstClr val="black"/>
              </a:solidFill>
              <a:latin typeface="American Typewriter" charset="0"/>
            </a:endParaRPr>
          </a:p>
        </p:txBody>
      </p:sp>
      <p:sp>
        <p:nvSpPr>
          <p:cNvPr id="7175" name="TextBox 6"/>
          <p:cNvSpPr txBox="1">
            <a:spLocks noChangeArrowheads="1"/>
          </p:cNvSpPr>
          <p:nvPr/>
        </p:nvSpPr>
        <p:spPr bwMode="auto">
          <a:xfrm>
            <a:off x="3371850" y="3314700"/>
            <a:ext cx="2343150" cy="55399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500" dirty="0">
                <a:solidFill>
                  <a:prstClr val="black"/>
                </a:solidFill>
                <a:latin typeface="American Typewriter" charset="0"/>
              </a:rPr>
              <a:t>firmly resolve or determine</a:t>
            </a:r>
          </a:p>
        </p:txBody>
      </p:sp>
      <p:sp>
        <p:nvSpPr>
          <p:cNvPr id="7176" name="TextBox 7"/>
          <p:cNvSpPr txBox="1">
            <a:spLocks noChangeArrowheads="1"/>
          </p:cNvSpPr>
          <p:nvPr/>
        </p:nvSpPr>
        <p:spPr bwMode="auto">
          <a:xfrm>
            <a:off x="5829300" y="3314700"/>
            <a:ext cx="1943100" cy="3231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500" dirty="0">
                <a:solidFill>
                  <a:prstClr val="black"/>
                </a:solidFill>
                <a:latin typeface="American Typewriter" charset="0"/>
              </a:rPr>
              <a:t>act, result, state of</a:t>
            </a:r>
          </a:p>
        </p:txBody>
      </p:sp>
      <p:sp>
        <p:nvSpPr>
          <p:cNvPr id="7177" name="TextBox 8"/>
          <p:cNvSpPr txBox="1">
            <a:spLocks noChangeArrowheads="1"/>
          </p:cNvSpPr>
          <p:nvPr/>
        </p:nvSpPr>
        <p:spPr bwMode="auto">
          <a:xfrm>
            <a:off x="1943100" y="4057651"/>
            <a:ext cx="582930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The act or result of resolving</a:t>
            </a:r>
          </a:p>
        </p:txBody>
      </p:sp>
      <p:sp>
        <p:nvSpPr>
          <p:cNvPr id="7178" name="TextBox 9"/>
          <p:cNvSpPr txBox="1">
            <a:spLocks noChangeArrowheads="1"/>
          </p:cNvSpPr>
          <p:nvPr/>
        </p:nvSpPr>
        <p:spPr bwMode="auto">
          <a:xfrm>
            <a:off x="1943100" y="4629150"/>
            <a:ext cx="5829300" cy="32316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500" dirty="0">
                <a:solidFill>
                  <a:prstClr val="black"/>
                </a:solidFill>
                <a:latin typeface="American Typewriter" charset="0"/>
              </a:rPr>
              <a:t>The result of solving a problem, dispute, or contentious matter.</a:t>
            </a:r>
          </a:p>
        </p:txBody>
      </p:sp>
      <p:sp>
        <p:nvSpPr>
          <p:cNvPr id="7179" name="TextBox 10"/>
          <p:cNvSpPr txBox="1">
            <a:spLocks noChangeArrowheads="1"/>
          </p:cNvSpPr>
          <p:nvPr/>
        </p:nvSpPr>
        <p:spPr bwMode="auto">
          <a:xfrm>
            <a:off x="1943100" y="44005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Definition</a:t>
            </a:r>
          </a:p>
        </p:txBody>
      </p:sp>
      <p:sp>
        <p:nvSpPr>
          <p:cNvPr id="7180" name="TextBox 11"/>
          <p:cNvSpPr txBox="1">
            <a:spLocks noChangeArrowheads="1"/>
          </p:cNvSpPr>
          <p:nvPr/>
        </p:nvSpPr>
        <p:spPr bwMode="auto">
          <a:xfrm>
            <a:off x="1943100" y="38290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Prediction</a:t>
            </a:r>
          </a:p>
        </p:txBody>
      </p:sp>
      <p:sp>
        <p:nvSpPr>
          <p:cNvPr id="7181" name="TextBox 12"/>
          <p:cNvSpPr txBox="1">
            <a:spLocks noChangeArrowheads="1"/>
          </p:cNvSpPr>
          <p:nvPr/>
        </p:nvSpPr>
        <p:spPr bwMode="auto">
          <a:xfrm>
            <a:off x="1943100" y="3086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7182" name="TextBox 13"/>
          <p:cNvSpPr txBox="1">
            <a:spLocks noChangeArrowheads="1"/>
          </p:cNvSpPr>
          <p:nvPr/>
        </p:nvSpPr>
        <p:spPr bwMode="auto">
          <a:xfrm>
            <a:off x="422910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7183" name="TextBox 14"/>
          <p:cNvSpPr txBox="1">
            <a:spLocks noChangeArrowheads="1"/>
          </p:cNvSpPr>
          <p:nvPr/>
        </p:nvSpPr>
        <p:spPr bwMode="auto">
          <a:xfrm>
            <a:off x="657225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7184" name="TextBox 16"/>
          <p:cNvSpPr txBox="1">
            <a:spLocks noChangeArrowheads="1"/>
          </p:cNvSpPr>
          <p:nvPr/>
        </p:nvSpPr>
        <p:spPr bwMode="auto">
          <a:xfrm>
            <a:off x="1943100" y="24574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Prefix</a:t>
            </a:r>
          </a:p>
        </p:txBody>
      </p:sp>
      <p:sp>
        <p:nvSpPr>
          <p:cNvPr id="7185" name="TextBox 17"/>
          <p:cNvSpPr txBox="1">
            <a:spLocks noChangeArrowheads="1"/>
          </p:cNvSpPr>
          <p:nvPr/>
        </p:nvSpPr>
        <p:spPr bwMode="auto">
          <a:xfrm>
            <a:off x="4343400" y="24574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Root</a:t>
            </a:r>
          </a:p>
        </p:txBody>
      </p:sp>
      <p:sp>
        <p:nvSpPr>
          <p:cNvPr id="7186" name="TextBox 18"/>
          <p:cNvSpPr txBox="1">
            <a:spLocks noChangeArrowheads="1"/>
          </p:cNvSpPr>
          <p:nvPr/>
        </p:nvSpPr>
        <p:spPr bwMode="auto">
          <a:xfrm>
            <a:off x="6686550" y="2457451"/>
            <a:ext cx="45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Suffix</a:t>
            </a:r>
          </a:p>
        </p:txBody>
      </p:sp>
      <p:sp>
        <p:nvSpPr>
          <p:cNvPr id="7187" name="TextBox 19"/>
          <p:cNvSpPr txBox="1">
            <a:spLocks noChangeArrowheads="1"/>
          </p:cNvSpPr>
          <p:nvPr/>
        </p:nvSpPr>
        <p:spPr bwMode="auto">
          <a:xfrm>
            <a:off x="4343400" y="18859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Word</a:t>
            </a:r>
          </a:p>
        </p:txBody>
      </p:sp>
      <p:sp>
        <p:nvSpPr>
          <p:cNvPr id="21" name="Title 20"/>
          <p:cNvSpPr>
            <a:spLocks noGrp="1"/>
          </p:cNvSpPr>
          <p:nvPr>
            <p:ph type="title"/>
          </p:nvPr>
        </p:nvSpPr>
        <p:spPr>
          <a:xfrm>
            <a:off x="1657350" y="914400"/>
            <a:ext cx="5829300" cy="857250"/>
          </a:xfrm>
        </p:spPr>
        <p:txBody>
          <a:bodyPr/>
          <a:lstStyle/>
          <a:p>
            <a:pPr>
              <a:defRPr/>
            </a:pPr>
            <a:r>
              <a:rPr lang="en-US" b="1" dirty="0" smtClean="0">
                <a:latin typeface="American Typewriter"/>
                <a:ea typeface="+mj-ea"/>
                <a:cs typeface="American Typewriter"/>
              </a:rPr>
              <a:t>Word Mapping: MAPS</a:t>
            </a:r>
            <a:endParaRPr lang="en-US" b="1" dirty="0">
              <a:latin typeface="American Typewriter"/>
              <a:ea typeface="+mj-ea"/>
              <a:cs typeface="American Typewriter"/>
            </a:endParaRPr>
          </a:p>
        </p:txBody>
      </p:sp>
      <p:sp>
        <p:nvSpPr>
          <p:cNvPr id="7189" name="TextBox 21"/>
          <p:cNvSpPr txBox="1">
            <a:spLocks noChangeArrowheads="1"/>
          </p:cNvSpPr>
          <p:nvPr/>
        </p:nvSpPr>
        <p:spPr bwMode="auto">
          <a:xfrm>
            <a:off x="1257300" y="26860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M</a:t>
            </a:r>
            <a:r>
              <a:rPr lang="en-US" altLang="en-US" sz="1200">
                <a:solidFill>
                  <a:prstClr val="black"/>
                </a:solidFill>
                <a:latin typeface="American Typewriter" charset="0"/>
              </a:rPr>
              <a:t> Step</a:t>
            </a:r>
          </a:p>
        </p:txBody>
      </p:sp>
      <p:sp>
        <p:nvSpPr>
          <p:cNvPr id="7190" name="TextBox 22"/>
          <p:cNvSpPr txBox="1">
            <a:spLocks noChangeArrowheads="1"/>
          </p:cNvSpPr>
          <p:nvPr/>
        </p:nvSpPr>
        <p:spPr bwMode="auto">
          <a:xfrm>
            <a:off x="1257300" y="3371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A</a:t>
            </a:r>
            <a:r>
              <a:rPr lang="en-US" altLang="en-US" sz="1200">
                <a:solidFill>
                  <a:prstClr val="black"/>
                </a:solidFill>
                <a:latin typeface="American Typewriter" charset="0"/>
              </a:rPr>
              <a:t> Step</a:t>
            </a:r>
          </a:p>
        </p:txBody>
      </p:sp>
      <p:sp>
        <p:nvSpPr>
          <p:cNvPr id="7191" name="TextBox 23"/>
          <p:cNvSpPr txBox="1">
            <a:spLocks noChangeArrowheads="1"/>
          </p:cNvSpPr>
          <p:nvPr/>
        </p:nvSpPr>
        <p:spPr bwMode="auto">
          <a:xfrm>
            <a:off x="1257300" y="40576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P</a:t>
            </a:r>
            <a:r>
              <a:rPr lang="en-US" altLang="en-US" sz="1200">
                <a:solidFill>
                  <a:prstClr val="black"/>
                </a:solidFill>
                <a:latin typeface="American Typewriter" charset="0"/>
              </a:rPr>
              <a:t> Step</a:t>
            </a:r>
          </a:p>
        </p:txBody>
      </p:sp>
      <p:sp>
        <p:nvSpPr>
          <p:cNvPr id="7192" name="TextBox 24"/>
          <p:cNvSpPr txBox="1">
            <a:spLocks noChangeArrowheads="1"/>
          </p:cNvSpPr>
          <p:nvPr/>
        </p:nvSpPr>
        <p:spPr bwMode="auto">
          <a:xfrm>
            <a:off x="1257300" y="468630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S</a:t>
            </a:r>
            <a:r>
              <a:rPr lang="en-US" altLang="en-US" sz="1200">
                <a:solidFill>
                  <a:prstClr val="black"/>
                </a:solidFill>
                <a:latin typeface="American Typewriter" charset="0"/>
              </a:rPr>
              <a:t> Step</a:t>
            </a:r>
          </a:p>
        </p:txBody>
      </p:sp>
    </p:spTree>
    <p:extLst>
      <p:ext uri="{BB962C8B-B14F-4D97-AF65-F5344CB8AC3E}">
        <p14:creationId xmlns:p14="http://schemas.microsoft.com/office/powerpoint/2010/main" val="154580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657600" y="2114551"/>
            <a:ext cx="25717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smtClean="0">
                <a:solidFill>
                  <a:prstClr val="black"/>
                </a:solidFill>
                <a:latin typeface="American Typewriter" charset="0"/>
              </a:rPr>
              <a:t>judiciary</a:t>
            </a:r>
            <a:endParaRPr lang="en-US" altLang="en-US" sz="1800" dirty="0">
              <a:solidFill>
                <a:prstClr val="black"/>
              </a:solidFill>
              <a:latin typeface="American Typewriter" charset="0"/>
            </a:endParaRPr>
          </a:p>
        </p:txBody>
      </p:sp>
      <p:sp>
        <p:nvSpPr>
          <p:cNvPr id="9219" name="TextBox 2"/>
          <p:cNvSpPr txBox="1">
            <a:spLocks noChangeArrowheads="1"/>
          </p:cNvSpPr>
          <p:nvPr/>
        </p:nvSpPr>
        <p:spPr bwMode="auto">
          <a:xfrm>
            <a:off x="2343150" y="268605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endParaRPr lang="en-US" altLang="en-US" sz="1800" dirty="0">
              <a:solidFill>
                <a:prstClr val="black"/>
              </a:solidFill>
              <a:latin typeface="American Typewriter" charset="0"/>
            </a:endParaRPr>
          </a:p>
        </p:txBody>
      </p:sp>
      <p:sp>
        <p:nvSpPr>
          <p:cNvPr id="9220" name="TextBox 3"/>
          <p:cNvSpPr txBox="1">
            <a:spLocks noChangeArrowheads="1"/>
          </p:cNvSpPr>
          <p:nvPr/>
        </p:nvSpPr>
        <p:spPr bwMode="auto">
          <a:xfrm>
            <a:off x="3771900" y="268605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err="1">
                <a:solidFill>
                  <a:prstClr val="black"/>
                </a:solidFill>
                <a:latin typeface="American Typewriter" charset="0"/>
              </a:rPr>
              <a:t>j</a:t>
            </a:r>
            <a:r>
              <a:rPr lang="en-US" altLang="en-US" sz="1800" dirty="0" err="1" smtClean="0">
                <a:solidFill>
                  <a:prstClr val="black"/>
                </a:solidFill>
                <a:latin typeface="American Typewriter" charset="0"/>
              </a:rPr>
              <a:t>udic</a:t>
            </a:r>
            <a:r>
              <a:rPr lang="en-US" altLang="en-US" sz="1800" dirty="0" smtClean="0">
                <a:solidFill>
                  <a:prstClr val="black"/>
                </a:solidFill>
                <a:latin typeface="American Typewriter" charset="0"/>
              </a:rPr>
              <a:t>(</a:t>
            </a:r>
            <a:r>
              <a:rPr lang="en-US" altLang="en-US" sz="1800" dirty="0" err="1" smtClean="0">
                <a:solidFill>
                  <a:prstClr val="black"/>
                </a:solidFill>
                <a:latin typeface="American Typewriter" charset="0"/>
              </a:rPr>
              <a:t>i</a:t>
            </a:r>
            <a:r>
              <a:rPr lang="en-US" altLang="en-US" sz="1800" dirty="0" smtClean="0">
                <a:solidFill>
                  <a:prstClr val="black"/>
                </a:solidFill>
                <a:latin typeface="American Typewriter" charset="0"/>
              </a:rPr>
              <a:t>)</a:t>
            </a:r>
            <a:endParaRPr lang="en-US" altLang="en-US" sz="1800" dirty="0">
              <a:solidFill>
                <a:prstClr val="black"/>
              </a:solidFill>
              <a:latin typeface="American Typewriter" charset="0"/>
            </a:endParaRPr>
          </a:p>
        </p:txBody>
      </p:sp>
      <p:sp>
        <p:nvSpPr>
          <p:cNvPr id="9221" name="TextBox 4"/>
          <p:cNvSpPr txBox="1">
            <a:spLocks noChangeArrowheads="1"/>
          </p:cNvSpPr>
          <p:nvPr/>
        </p:nvSpPr>
        <p:spPr bwMode="auto">
          <a:xfrm>
            <a:off x="6229350" y="2686051"/>
            <a:ext cx="2065564"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err="1" smtClean="0">
                <a:solidFill>
                  <a:prstClr val="black"/>
                </a:solidFill>
                <a:latin typeface="American Typewriter" charset="0"/>
              </a:rPr>
              <a:t>ary</a:t>
            </a:r>
            <a:endParaRPr lang="en-US" altLang="en-US" sz="1800" dirty="0">
              <a:solidFill>
                <a:prstClr val="black"/>
              </a:solidFill>
              <a:latin typeface="American Typewriter" charset="0"/>
            </a:endParaRPr>
          </a:p>
        </p:txBody>
      </p:sp>
      <p:sp>
        <p:nvSpPr>
          <p:cNvPr id="9222" name="TextBox 5"/>
          <p:cNvSpPr txBox="1">
            <a:spLocks noChangeArrowheads="1"/>
          </p:cNvSpPr>
          <p:nvPr/>
        </p:nvSpPr>
        <p:spPr bwMode="auto">
          <a:xfrm>
            <a:off x="2343150" y="331470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endParaRPr lang="en-US" altLang="en-US" sz="1800" dirty="0">
              <a:solidFill>
                <a:prstClr val="black"/>
              </a:solidFill>
              <a:latin typeface="American Typewriter" charset="0"/>
            </a:endParaRPr>
          </a:p>
        </p:txBody>
      </p:sp>
      <p:sp>
        <p:nvSpPr>
          <p:cNvPr id="9223" name="TextBox 6"/>
          <p:cNvSpPr txBox="1">
            <a:spLocks noChangeArrowheads="1"/>
          </p:cNvSpPr>
          <p:nvPr/>
        </p:nvSpPr>
        <p:spPr bwMode="auto">
          <a:xfrm>
            <a:off x="3771900" y="331470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smtClean="0">
                <a:solidFill>
                  <a:prstClr val="black"/>
                </a:solidFill>
                <a:latin typeface="American Typewriter" charset="0"/>
              </a:rPr>
              <a:t>judgement</a:t>
            </a:r>
            <a:endParaRPr lang="en-US" altLang="en-US" sz="1800" dirty="0">
              <a:solidFill>
                <a:prstClr val="black"/>
              </a:solidFill>
              <a:latin typeface="American Typewriter" charset="0"/>
            </a:endParaRPr>
          </a:p>
        </p:txBody>
      </p:sp>
      <p:sp>
        <p:nvSpPr>
          <p:cNvPr id="9224" name="TextBox 7"/>
          <p:cNvSpPr txBox="1">
            <a:spLocks noChangeArrowheads="1"/>
          </p:cNvSpPr>
          <p:nvPr/>
        </p:nvSpPr>
        <p:spPr bwMode="auto">
          <a:xfrm>
            <a:off x="6229350" y="3314701"/>
            <a:ext cx="2065564"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o</a:t>
            </a:r>
            <a:r>
              <a:rPr lang="en-US" altLang="en-US" sz="1800" dirty="0" smtClean="0">
                <a:solidFill>
                  <a:prstClr val="black"/>
                </a:solidFill>
                <a:latin typeface="American Typewriter" charset="0"/>
              </a:rPr>
              <a:t>f or related to</a:t>
            </a:r>
            <a:endParaRPr lang="en-US" altLang="en-US" sz="1800" dirty="0">
              <a:solidFill>
                <a:prstClr val="black"/>
              </a:solidFill>
              <a:latin typeface="American Typewriter" charset="0"/>
            </a:endParaRPr>
          </a:p>
        </p:txBody>
      </p:sp>
      <p:sp>
        <p:nvSpPr>
          <p:cNvPr id="9225" name="TextBox 8"/>
          <p:cNvSpPr txBox="1">
            <a:spLocks noChangeArrowheads="1"/>
          </p:cNvSpPr>
          <p:nvPr/>
        </p:nvSpPr>
        <p:spPr bwMode="auto">
          <a:xfrm>
            <a:off x="2343150" y="3829051"/>
            <a:ext cx="5951764"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smtClean="0">
                <a:solidFill>
                  <a:prstClr val="black"/>
                </a:solidFill>
                <a:latin typeface="American Typewriter" charset="0"/>
              </a:rPr>
              <a:t>Related to judging</a:t>
            </a:r>
            <a:endParaRPr lang="en-US" altLang="en-US" sz="1800" dirty="0">
              <a:solidFill>
                <a:prstClr val="black"/>
              </a:solidFill>
              <a:latin typeface="American Typewriter" charset="0"/>
            </a:endParaRPr>
          </a:p>
        </p:txBody>
      </p:sp>
      <p:sp>
        <p:nvSpPr>
          <p:cNvPr id="9226" name="TextBox 9"/>
          <p:cNvSpPr txBox="1">
            <a:spLocks noChangeArrowheads="1"/>
          </p:cNvSpPr>
          <p:nvPr/>
        </p:nvSpPr>
        <p:spPr bwMode="auto">
          <a:xfrm>
            <a:off x="2343150" y="4343401"/>
            <a:ext cx="5951764"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To light up</a:t>
            </a:r>
          </a:p>
        </p:txBody>
      </p:sp>
      <p:sp>
        <p:nvSpPr>
          <p:cNvPr id="9227" name="TextBox 10"/>
          <p:cNvSpPr txBox="1">
            <a:spLocks noChangeArrowheads="1"/>
          </p:cNvSpPr>
          <p:nvPr/>
        </p:nvSpPr>
        <p:spPr bwMode="auto">
          <a:xfrm>
            <a:off x="2343150" y="4229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Definition</a:t>
            </a:r>
          </a:p>
        </p:txBody>
      </p:sp>
      <p:sp>
        <p:nvSpPr>
          <p:cNvPr id="9228" name="TextBox 11"/>
          <p:cNvSpPr txBox="1">
            <a:spLocks noChangeArrowheads="1"/>
          </p:cNvSpPr>
          <p:nvPr/>
        </p:nvSpPr>
        <p:spPr bwMode="auto">
          <a:xfrm>
            <a:off x="2343150" y="36576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Prediction</a:t>
            </a:r>
          </a:p>
        </p:txBody>
      </p:sp>
      <p:sp>
        <p:nvSpPr>
          <p:cNvPr id="9229" name="TextBox 12"/>
          <p:cNvSpPr txBox="1">
            <a:spLocks noChangeArrowheads="1"/>
          </p:cNvSpPr>
          <p:nvPr/>
        </p:nvSpPr>
        <p:spPr bwMode="auto">
          <a:xfrm>
            <a:off x="2343150" y="3086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0" name="TextBox 13"/>
          <p:cNvSpPr txBox="1">
            <a:spLocks noChangeArrowheads="1"/>
          </p:cNvSpPr>
          <p:nvPr/>
        </p:nvSpPr>
        <p:spPr bwMode="auto">
          <a:xfrm>
            <a:off x="462915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1" name="TextBox 14"/>
          <p:cNvSpPr txBox="1">
            <a:spLocks noChangeArrowheads="1"/>
          </p:cNvSpPr>
          <p:nvPr/>
        </p:nvSpPr>
        <p:spPr bwMode="auto">
          <a:xfrm>
            <a:off x="697230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2" name="TextBox 16"/>
          <p:cNvSpPr txBox="1">
            <a:spLocks noChangeArrowheads="1"/>
          </p:cNvSpPr>
          <p:nvPr/>
        </p:nvSpPr>
        <p:spPr bwMode="auto">
          <a:xfrm>
            <a:off x="2343150" y="24574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Prefix</a:t>
            </a:r>
          </a:p>
        </p:txBody>
      </p:sp>
      <p:sp>
        <p:nvSpPr>
          <p:cNvPr id="9233" name="TextBox 17"/>
          <p:cNvSpPr txBox="1">
            <a:spLocks noChangeArrowheads="1"/>
          </p:cNvSpPr>
          <p:nvPr/>
        </p:nvSpPr>
        <p:spPr bwMode="auto">
          <a:xfrm>
            <a:off x="4743450" y="24574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Root</a:t>
            </a:r>
          </a:p>
        </p:txBody>
      </p:sp>
      <p:sp>
        <p:nvSpPr>
          <p:cNvPr id="9234" name="TextBox 18"/>
          <p:cNvSpPr txBox="1">
            <a:spLocks noChangeArrowheads="1"/>
          </p:cNvSpPr>
          <p:nvPr/>
        </p:nvSpPr>
        <p:spPr bwMode="auto">
          <a:xfrm>
            <a:off x="6972300" y="2426733"/>
            <a:ext cx="80129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Suffix</a:t>
            </a:r>
          </a:p>
        </p:txBody>
      </p:sp>
      <p:sp>
        <p:nvSpPr>
          <p:cNvPr id="9235" name="TextBox 19"/>
          <p:cNvSpPr txBox="1">
            <a:spLocks noChangeArrowheads="1"/>
          </p:cNvSpPr>
          <p:nvPr/>
        </p:nvSpPr>
        <p:spPr bwMode="auto">
          <a:xfrm>
            <a:off x="4743450" y="18859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Word</a:t>
            </a:r>
          </a:p>
        </p:txBody>
      </p:sp>
      <p:sp>
        <p:nvSpPr>
          <p:cNvPr id="21" name="Title 20"/>
          <p:cNvSpPr>
            <a:spLocks noGrp="1"/>
          </p:cNvSpPr>
          <p:nvPr>
            <p:ph type="title"/>
          </p:nvPr>
        </p:nvSpPr>
        <p:spPr>
          <a:xfrm>
            <a:off x="1657350" y="914400"/>
            <a:ext cx="5829300" cy="857250"/>
          </a:xfrm>
        </p:spPr>
        <p:txBody>
          <a:bodyPr/>
          <a:lstStyle/>
          <a:p>
            <a:pPr>
              <a:defRPr/>
            </a:pPr>
            <a:r>
              <a:rPr lang="en-US" b="1" dirty="0" smtClean="0">
                <a:latin typeface="American Typewriter"/>
                <a:ea typeface="+mj-ea"/>
                <a:cs typeface="American Typewriter"/>
              </a:rPr>
              <a:t>Word Mapping: MAPS</a:t>
            </a:r>
            <a:endParaRPr lang="en-US" b="1" dirty="0">
              <a:latin typeface="American Typewriter"/>
              <a:ea typeface="+mj-ea"/>
              <a:cs typeface="American Typewriter"/>
            </a:endParaRPr>
          </a:p>
        </p:txBody>
      </p:sp>
      <p:sp>
        <p:nvSpPr>
          <p:cNvPr id="9237" name="TextBox 21"/>
          <p:cNvSpPr txBox="1">
            <a:spLocks noChangeArrowheads="1"/>
          </p:cNvSpPr>
          <p:nvPr/>
        </p:nvSpPr>
        <p:spPr bwMode="auto">
          <a:xfrm>
            <a:off x="1485900" y="26860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M</a:t>
            </a:r>
            <a:r>
              <a:rPr lang="en-US" altLang="en-US" sz="1200">
                <a:solidFill>
                  <a:prstClr val="black"/>
                </a:solidFill>
                <a:latin typeface="American Typewriter" charset="0"/>
              </a:rPr>
              <a:t> Step</a:t>
            </a:r>
          </a:p>
        </p:txBody>
      </p:sp>
      <p:sp>
        <p:nvSpPr>
          <p:cNvPr id="9238" name="TextBox 22"/>
          <p:cNvSpPr txBox="1">
            <a:spLocks noChangeArrowheads="1"/>
          </p:cNvSpPr>
          <p:nvPr/>
        </p:nvSpPr>
        <p:spPr bwMode="auto">
          <a:xfrm>
            <a:off x="1485900" y="3371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A</a:t>
            </a:r>
            <a:r>
              <a:rPr lang="en-US" altLang="en-US" sz="1200">
                <a:solidFill>
                  <a:prstClr val="black"/>
                </a:solidFill>
                <a:latin typeface="American Typewriter" charset="0"/>
              </a:rPr>
              <a:t> Step</a:t>
            </a:r>
          </a:p>
        </p:txBody>
      </p:sp>
      <p:sp>
        <p:nvSpPr>
          <p:cNvPr id="9239" name="TextBox 23"/>
          <p:cNvSpPr txBox="1">
            <a:spLocks noChangeArrowheads="1"/>
          </p:cNvSpPr>
          <p:nvPr/>
        </p:nvSpPr>
        <p:spPr bwMode="auto">
          <a:xfrm>
            <a:off x="1485900" y="39433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P</a:t>
            </a:r>
            <a:r>
              <a:rPr lang="en-US" altLang="en-US" sz="1200">
                <a:solidFill>
                  <a:prstClr val="black"/>
                </a:solidFill>
                <a:latin typeface="American Typewriter" charset="0"/>
              </a:rPr>
              <a:t> Step</a:t>
            </a:r>
          </a:p>
        </p:txBody>
      </p:sp>
      <p:sp>
        <p:nvSpPr>
          <p:cNvPr id="9240" name="TextBox 24"/>
          <p:cNvSpPr txBox="1">
            <a:spLocks noChangeArrowheads="1"/>
          </p:cNvSpPr>
          <p:nvPr/>
        </p:nvSpPr>
        <p:spPr bwMode="auto">
          <a:xfrm>
            <a:off x="1485900" y="4514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S</a:t>
            </a:r>
            <a:r>
              <a:rPr lang="en-US" altLang="en-US" sz="1200">
                <a:solidFill>
                  <a:prstClr val="black"/>
                </a:solidFill>
                <a:latin typeface="American Typewriter" charset="0"/>
              </a:rPr>
              <a:t> Step</a:t>
            </a:r>
          </a:p>
        </p:txBody>
      </p:sp>
    </p:spTree>
    <p:extLst>
      <p:ext uri="{BB962C8B-B14F-4D97-AF65-F5344CB8AC3E}">
        <p14:creationId xmlns:p14="http://schemas.microsoft.com/office/powerpoint/2010/main" val="31729946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657600" y="2114551"/>
            <a:ext cx="25717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a:solidFill>
                  <a:prstClr val="black"/>
                </a:solidFill>
                <a:latin typeface="American Typewriter" charset="0"/>
              </a:rPr>
              <a:t>Illuminate</a:t>
            </a:r>
          </a:p>
        </p:txBody>
      </p:sp>
      <p:sp>
        <p:nvSpPr>
          <p:cNvPr id="9219" name="TextBox 2"/>
          <p:cNvSpPr txBox="1">
            <a:spLocks noChangeArrowheads="1"/>
          </p:cNvSpPr>
          <p:nvPr/>
        </p:nvSpPr>
        <p:spPr bwMode="auto">
          <a:xfrm>
            <a:off x="2343150" y="268605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err="1">
                <a:solidFill>
                  <a:prstClr val="black"/>
                </a:solidFill>
                <a:latin typeface="American Typewriter" charset="0"/>
              </a:rPr>
              <a:t>il</a:t>
            </a:r>
            <a:endParaRPr lang="en-US" altLang="en-US" sz="1800" dirty="0">
              <a:solidFill>
                <a:prstClr val="black"/>
              </a:solidFill>
              <a:latin typeface="American Typewriter" charset="0"/>
            </a:endParaRPr>
          </a:p>
        </p:txBody>
      </p:sp>
      <p:sp>
        <p:nvSpPr>
          <p:cNvPr id="9220" name="TextBox 3"/>
          <p:cNvSpPr txBox="1">
            <a:spLocks noChangeArrowheads="1"/>
          </p:cNvSpPr>
          <p:nvPr/>
        </p:nvSpPr>
        <p:spPr bwMode="auto">
          <a:xfrm>
            <a:off x="3771900" y="268605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err="1">
                <a:solidFill>
                  <a:prstClr val="black"/>
                </a:solidFill>
                <a:latin typeface="American Typewriter" charset="0"/>
              </a:rPr>
              <a:t>lum</a:t>
            </a:r>
            <a:r>
              <a:rPr lang="en-US" altLang="en-US" sz="1800" dirty="0">
                <a:solidFill>
                  <a:prstClr val="black"/>
                </a:solidFill>
                <a:latin typeface="American Typewriter" charset="0"/>
              </a:rPr>
              <a:t>(in)</a:t>
            </a:r>
          </a:p>
        </p:txBody>
      </p:sp>
      <p:sp>
        <p:nvSpPr>
          <p:cNvPr id="9221" name="TextBox 4"/>
          <p:cNvSpPr txBox="1">
            <a:spLocks noChangeArrowheads="1"/>
          </p:cNvSpPr>
          <p:nvPr/>
        </p:nvSpPr>
        <p:spPr bwMode="auto">
          <a:xfrm>
            <a:off x="6229350" y="2686051"/>
            <a:ext cx="15430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a:solidFill>
                  <a:prstClr val="black"/>
                </a:solidFill>
                <a:latin typeface="American Typewriter" charset="0"/>
              </a:rPr>
              <a:t>ate</a:t>
            </a:r>
          </a:p>
        </p:txBody>
      </p:sp>
      <p:sp>
        <p:nvSpPr>
          <p:cNvPr id="9222" name="TextBox 5"/>
          <p:cNvSpPr txBox="1">
            <a:spLocks noChangeArrowheads="1"/>
          </p:cNvSpPr>
          <p:nvPr/>
        </p:nvSpPr>
        <p:spPr bwMode="auto">
          <a:xfrm>
            <a:off x="2343150" y="331470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srgbClr val="FF0000"/>
                </a:solidFill>
                <a:latin typeface="American Typewriter" charset="0"/>
              </a:rPr>
              <a:t>not</a:t>
            </a:r>
            <a:r>
              <a:rPr lang="en-US" altLang="en-US" sz="1800" dirty="0">
                <a:solidFill>
                  <a:prstClr val="black"/>
                </a:solidFill>
                <a:latin typeface="American Typewriter" charset="0"/>
              </a:rPr>
              <a:t>, into</a:t>
            </a:r>
          </a:p>
        </p:txBody>
      </p:sp>
      <p:sp>
        <p:nvSpPr>
          <p:cNvPr id="9223" name="TextBox 6"/>
          <p:cNvSpPr txBox="1">
            <a:spLocks noChangeArrowheads="1"/>
          </p:cNvSpPr>
          <p:nvPr/>
        </p:nvSpPr>
        <p:spPr bwMode="auto">
          <a:xfrm>
            <a:off x="3771900" y="331470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a:solidFill>
                  <a:prstClr val="black"/>
                </a:solidFill>
                <a:latin typeface="American Typewriter" charset="0"/>
              </a:rPr>
              <a:t>light</a:t>
            </a:r>
          </a:p>
        </p:txBody>
      </p:sp>
      <p:sp>
        <p:nvSpPr>
          <p:cNvPr id="9224" name="TextBox 7"/>
          <p:cNvSpPr txBox="1">
            <a:spLocks noChangeArrowheads="1"/>
          </p:cNvSpPr>
          <p:nvPr/>
        </p:nvSpPr>
        <p:spPr bwMode="auto">
          <a:xfrm>
            <a:off x="6229350" y="3314701"/>
            <a:ext cx="15430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cause, make</a:t>
            </a:r>
          </a:p>
        </p:txBody>
      </p:sp>
      <p:sp>
        <p:nvSpPr>
          <p:cNvPr id="9225" name="TextBox 8"/>
          <p:cNvSpPr txBox="1">
            <a:spLocks noChangeArrowheads="1"/>
          </p:cNvSpPr>
          <p:nvPr/>
        </p:nvSpPr>
        <p:spPr bwMode="auto">
          <a:xfrm>
            <a:off x="2343150" y="3886201"/>
            <a:ext cx="54292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To </a:t>
            </a:r>
            <a:r>
              <a:rPr lang="en-US" altLang="en-US" sz="1800" b="1" i="1" dirty="0">
                <a:solidFill>
                  <a:srgbClr val="FF0000"/>
                </a:solidFill>
                <a:latin typeface="American Typewriter" charset="0"/>
              </a:rPr>
              <a:t>not</a:t>
            </a:r>
            <a:r>
              <a:rPr lang="en-US" altLang="en-US" sz="1800" dirty="0">
                <a:solidFill>
                  <a:prstClr val="black"/>
                </a:solidFill>
                <a:latin typeface="American Typewriter" charset="0"/>
              </a:rPr>
              <a:t> make or cause light</a:t>
            </a:r>
          </a:p>
        </p:txBody>
      </p:sp>
      <p:sp>
        <p:nvSpPr>
          <p:cNvPr id="9226" name="TextBox 9"/>
          <p:cNvSpPr txBox="1">
            <a:spLocks noChangeArrowheads="1"/>
          </p:cNvSpPr>
          <p:nvPr/>
        </p:nvSpPr>
        <p:spPr bwMode="auto">
          <a:xfrm>
            <a:off x="2343150" y="4457701"/>
            <a:ext cx="54292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To light up</a:t>
            </a:r>
          </a:p>
        </p:txBody>
      </p:sp>
      <p:sp>
        <p:nvSpPr>
          <p:cNvPr id="9227" name="TextBox 10"/>
          <p:cNvSpPr txBox="1">
            <a:spLocks noChangeArrowheads="1"/>
          </p:cNvSpPr>
          <p:nvPr/>
        </p:nvSpPr>
        <p:spPr bwMode="auto">
          <a:xfrm>
            <a:off x="2343150" y="4229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Definition</a:t>
            </a:r>
          </a:p>
        </p:txBody>
      </p:sp>
      <p:sp>
        <p:nvSpPr>
          <p:cNvPr id="9228" name="TextBox 11"/>
          <p:cNvSpPr txBox="1">
            <a:spLocks noChangeArrowheads="1"/>
          </p:cNvSpPr>
          <p:nvPr/>
        </p:nvSpPr>
        <p:spPr bwMode="auto">
          <a:xfrm>
            <a:off x="2343150" y="36576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Prediction</a:t>
            </a:r>
          </a:p>
        </p:txBody>
      </p:sp>
      <p:sp>
        <p:nvSpPr>
          <p:cNvPr id="9229" name="TextBox 12"/>
          <p:cNvSpPr txBox="1">
            <a:spLocks noChangeArrowheads="1"/>
          </p:cNvSpPr>
          <p:nvPr/>
        </p:nvSpPr>
        <p:spPr bwMode="auto">
          <a:xfrm>
            <a:off x="2343150" y="3086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0" name="TextBox 13"/>
          <p:cNvSpPr txBox="1">
            <a:spLocks noChangeArrowheads="1"/>
          </p:cNvSpPr>
          <p:nvPr/>
        </p:nvSpPr>
        <p:spPr bwMode="auto">
          <a:xfrm>
            <a:off x="462915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1" name="TextBox 14"/>
          <p:cNvSpPr txBox="1">
            <a:spLocks noChangeArrowheads="1"/>
          </p:cNvSpPr>
          <p:nvPr/>
        </p:nvSpPr>
        <p:spPr bwMode="auto">
          <a:xfrm>
            <a:off x="697230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2" name="TextBox 16"/>
          <p:cNvSpPr txBox="1">
            <a:spLocks noChangeArrowheads="1"/>
          </p:cNvSpPr>
          <p:nvPr/>
        </p:nvSpPr>
        <p:spPr bwMode="auto">
          <a:xfrm>
            <a:off x="2343150" y="24574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Prefix</a:t>
            </a:r>
          </a:p>
        </p:txBody>
      </p:sp>
      <p:sp>
        <p:nvSpPr>
          <p:cNvPr id="9233" name="TextBox 17"/>
          <p:cNvSpPr txBox="1">
            <a:spLocks noChangeArrowheads="1"/>
          </p:cNvSpPr>
          <p:nvPr/>
        </p:nvSpPr>
        <p:spPr bwMode="auto">
          <a:xfrm>
            <a:off x="4743450" y="24574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Root</a:t>
            </a:r>
          </a:p>
        </p:txBody>
      </p:sp>
      <p:sp>
        <p:nvSpPr>
          <p:cNvPr id="9234" name="TextBox 18"/>
          <p:cNvSpPr txBox="1">
            <a:spLocks noChangeArrowheads="1"/>
          </p:cNvSpPr>
          <p:nvPr/>
        </p:nvSpPr>
        <p:spPr bwMode="auto">
          <a:xfrm>
            <a:off x="7315200" y="2457451"/>
            <a:ext cx="45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Suffix</a:t>
            </a:r>
          </a:p>
        </p:txBody>
      </p:sp>
      <p:sp>
        <p:nvSpPr>
          <p:cNvPr id="9235" name="TextBox 19"/>
          <p:cNvSpPr txBox="1">
            <a:spLocks noChangeArrowheads="1"/>
          </p:cNvSpPr>
          <p:nvPr/>
        </p:nvSpPr>
        <p:spPr bwMode="auto">
          <a:xfrm>
            <a:off x="4743450" y="18859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Word</a:t>
            </a:r>
          </a:p>
        </p:txBody>
      </p:sp>
      <p:sp>
        <p:nvSpPr>
          <p:cNvPr id="21" name="Title 20"/>
          <p:cNvSpPr>
            <a:spLocks noGrp="1"/>
          </p:cNvSpPr>
          <p:nvPr>
            <p:ph type="title"/>
          </p:nvPr>
        </p:nvSpPr>
        <p:spPr>
          <a:xfrm>
            <a:off x="1657350" y="914400"/>
            <a:ext cx="5829300" cy="857250"/>
          </a:xfrm>
        </p:spPr>
        <p:txBody>
          <a:bodyPr/>
          <a:lstStyle/>
          <a:p>
            <a:pPr>
              <a:defRPr/>
            </a:pPr>
            <a:r>
              <a:rPr lang="en-US" b="1" dirty="0" smtClean="0">
                <a:latin typeface="American Typewriter"/>
                <a:ea typeface="+mj-ea"/>
                <a:cs typeface="American Typewriter"/>
              </a:rPr>
              <a:t>Word Mapping: MAPS</a:t>
            </a:r>
            <a:endParaRPr lang="en-US" b="1" dirty="0">
              <a:latin typeface="American Typewriter"/>
              <a:ea typeface="+mj-ea"/>
              <a:cs typeface="American Typewriter"/>
            </a:endParaRPr>
          </a:p>
        </p:txBody>
      </p:sp>
      <p:sp>
        <p:nvSpPr>
          <p:cNvPr id="9237" name="TextBox 21"/>
          <p:cNvSpPr txBox="1">
            <a:spLocks noChangeArrowheads="1"/>
          </p:cNvSpPr>
          <p:nvPr/>
        </p:nvSpPr>
        <p:spPr bwMode="auto">
          <a:xfrm>
            <a:off x="1485900" y="26860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M</a:t>
            </a:r>
            <a:r>
              <a:rPr lang="en-US" altLang="en-US" sz="1200">
                <a:solidFill>
                  <a:prstClr val="black"/>
                </a:solidFill>
                <a:latin typeface="American Typewriter" charset="0"/>
              </a:rPr>
              <a:t> Step</a:t>
            </a:r>
          </a:p>
        </p:txBody>
      </p:sp>
      <p:sp>
        <p:nvSpPr>
          <p:cNvPr id="9238" name="TextBox 22"/>
          <p:cNvSpPr txBox="1">
            <a:spLocks noChangeArrowheads="1"/>
          </p:cNvSpPr>
          <p:nvPr/>
        </p:nvSpPr>
        <p:spPr bwMode="auto">
          <a:xfrm>
            <a:off x="1485900" y="3371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A</a:t>
            </a:r>
            <a:r>
              <a:rPr lang="en-US" altLang="en-US" sz="1200">
                <a:solidFill>
                  <a:prstClr val="black"/>
                </a:solidFill>
                <a:latin typeface="American Typewriter" charset="0"/>
              </a:rPr>
              <a:t> Step</a:t>
            </a:r>
          </a:p>
        </p:txBody>
      </p:sp>
      <p:sp>
        <p:nvSpPr>
          <p:cNvPr id="9239" name="TextBox 23"/>
          <p:cNvSpPr txBox="1">
            <a:spLocks noChangeArrowheads="1"/>
          </p:cNvSpPr>
          <p:nvPr/>
        </p:nvSpPr>
        <p:spPr bwMode="auto">
          <a:xfrm>
            <a:off x="1485900" y="39433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P</a:t>
            </a:r>
            <a:r>
              <a:rPr lang="en-US" altLang="en-US" sz="1200">
                <a:solidFill>
                  <a:prstClr val="black"/>
                </a:solidFill>
                <a:latin typeface="American Typewriter" charset="0"/>
              </a:rPr>
              <a:t> Step</a:t>
            </a:r>
          </a:p>
        </p:txBody>
      </p:sp>
      <p:sp>
        <p:nvSpPr>
          <p:cNvPr id="9240" name="TextBox 24"/>
          <p:cNvSpPr txBox="1">
            <a:spLocks noChangeArrowheads="1"/>
          </p:cNvSpPr>
          <p:nvPr/>
        </p:nvSpPr>
        <p:spPr bwMode="auto">
          <a:xfrm>
            <a:off x="1485900" y="4514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S</a:t>
            </a:r>
            <a:r>
              <a:rPr lang="en-US" altLang="en-US" sz="1200">
                <a:solidFill>
                  <a:prstClr val="black"/>
                </a:solidFill>
                <a:latin typeface="American Typewriter" charset="0"/>
              </a:rPr>
              <a:t> Step</a:t>
            </a:r>
          </a:p>
        </p:txBody>
      </p:sp>
    </p:spTree>
    <p:extLst>
      <p:ext uri="{BB962C8B-B14F-4D97-AF65-F5344CB8AC3E}">
        <p14:creationId xmlns:p14="http://schemas.microsoft.com/office/powerpoint/2010/main" val="19456006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1"/>
          <p:cNvSpPr txBox="1">
            <a:spLocks noChangeArrowheads="1"/>
          </p:cNvSpPr>
          <p:nvPr/>
        </p:nvSpPr>
        <p:spPr bwMode="auto">
          <a:xfrm>
            <a:off x="3657600" y="2114551"/>
            <a:ext cx="25717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a:solidFill>
                  <a:prstClr val="black"/>
                </a:solidFill>
                <a:latin typeface="American Typewriter" charset="0"/>
              </a:rPr>
              <a:t>Illuminate</a:t>
            </a:r>
          </a:p>
        </p:txBody>
      </p:sp>
      <p:sp>
        <p:nvSpPr>
          <p:cNvPr id="9219" name="TextBox 2"/>
          <p:cNvSpPr txBox="1">
            <a:spLocks noChangeArrowheads="1"/>
          </p:cNvSpPr>
          <p:nvPr/>
        </p:nvSpPr>
        <p:spPr bwMode="auto">
          <a:xfrm>
            <a:off x="2343150" y="268605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err="1">
                <a:solidFill>
                  <a:prstClr val="black"/>
                </a:solidFill>
                <a:latin typeface="American Typewriter" charset="0"/>
              </a:rPr>
              <a:t>il</a:t>
            </a:r>
            <a:endParaRPr lang="en-US" altLang="en-US" sz="1800" dirty="0">
              <a:solidFill>
                <a:prstClr val="black"/>
              </a:solidFill>
              <a:latin typeface="American Typewriter" charset="0"/>
            </a:endParaRPr>
          </a:p>
        </p:txBody>
      </p:sp>
      <p:sp>
        <p:nvSpPr>
          <p:cNvPr id="9220" name="TextBox 3"/>
          <p:cNvSpPr txBox="1">
            <a:spLocks noChangeArrowheads="1"/>
          </p:cNvSpPr>
          <p:nvPr/>
        </p:nvSpPr>
        <p:spPr bwMode="auto">
          <a:xfrm>
            <a:off x="3771900" y="268605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err="1">
                <a:solidFill>
                  <a:prstClr val="black"/>
                </a:solidFill>
                <a:latin typeface="American Typewriter" charset="0"/>
              </a:rPr>
              <a:t>lum</a:t>
            </a:r>
            <a:r>
              <a:rPr lang="en-US" altLang="en-US" sz="1800" dirty="0">
                <a:solidFill>
                  <a:prstClr val="black"/>
                </a:solidFill>
                <a:latin typeface="American Typewriter" charset="0"/>
              </a:rPr>
              <a:t>(in)</a:t>
            </a:r>
          </a:p>
        </p:txBody>
      </p:sp>
      <p:sp>
        <p:nvSpPr>
          <p:cNvPr id="9221" name="TextBox 4"/>
          <p:cNvSpPr txBox="1">
            <a:spLocks noChangeArrowheads="1"/>
          </p:cNvSpPr>
          <p:nvPr/>
        </p:nvSpPr>
        <p:spPr bwMode="auto">
          <a:xfrm>
            <a:off x="6229350" y="2686051"/>
            <a:ext cx="15430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a:solidFill>
                  <a:prstClr val="black"/>
                </a:solidFill>
                <a:latin typeface="American Typewriter" charset="0"/>
              </a:rPr>
              <a:t>ate</a:t>
            </a:r>
          </a:p>
        </p:txBody>
      </p:sp>
      <p:sp>
        <p:nvSpPr>
          <p:cNvPr id="9222" name="TextBox 5"/>
          <p:cNvSpPr txBox="1">
            <a:spLocks noChangeArrowheads="1"/>
          </p:cNvSpPr>
          <p:nvPr/>
        </p:nvSpPr>
        <p:spPr bwMode="auto">
          <a:xfrm>
            <a:off x="2343150" y="3314701"/>
            <a:ext cx="13144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not, </a:t>
            </a:r>
            <a:r>
              <a:rPr lang="en-US" altLang="en-US" sz="1800" dirty="0">
                <a:solidFill>
                  <a:srgbClr val="FF0000"/>
                </a:solidFill>
                <a:latin typeface="American Typewriter" charset="0"/>
              </a:rPr>
              <a:t>into</a:t>
            </a:r>
          </a:p>
        </p:txBody>
      </p:sp>
      <p:sp>
        <p:nvSpPr>
          <p:cNvPr id="9223" name="TextBox 6"/>
          <p:cNvSpPr txBox="1">
            <a:spLocks noChangeArrowheads="1"/>
          </p:cNvSpPr>
          <p:nvPr/>
        </p:nvSpPr>
        <p:spPr bwMode="auto">
          <a:xfrm>
            <a:off x="3771900" y="3314701"/>
            <a:ext cx="23431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a:solidFill>
                  <a:prstClr val="black"/>
                </a:solidFill>
                <a:latin typeface="American Typewriter" charset="0"/>
              </a:rPr>
              <a:t>light</a:t>
            </a:r>
          </a:p>
        </p:txBody>
      </p:sp>
      <p:sp>
        <p:nvSpPr>
          <p:cNvPr id="9224" name="TextBox 7"/>
          <p:cNvSpPr txBox="1">
            <a:spLocks noChangeArrowheads="1"/>
          </p:cNvSpPr>
          <p:nvPr/>
        </p:nvSpPr>
        <p:spPr bwMode="auto">
          <a:xfrm>
            <a:off x="6229350" y="3314701"/>
            <a:ext cx="15430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cause, make</a:t>
            </a:r>
          </a:p>
        </p:txBody>
      </p:sp>
      <p:sp>
        <p:nvSpPr>
          <p:cNvPr id="9225" name="TextBox 8"/>
          <p:cNvSpPr txBox="1">
            <a:spLocks noChangeArrowheads="1"/>
          </p:cNvSpPr>
          <p:nvPr/>
        </p:nvSpPr>
        <p:spPr bwMode="auto">
          <a:xfrm>
            <a:off x="2343150" y="3886201"/>
            <a:ext cx="5429250" cy="3693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To make </a:t>
            </a:r>
            <a:r>
              <a:rPr lang="en-US" altLang="en-US" sz="1800" b="1" i="1" dirty="0">
                <a:solidFill>
                  <a:srgbClr val="FF0000"/>
                </a:solidFill>
                <a:latin typeface="American Typewriter" charset="0"/>
              </a:rPr>
              <a:t>into</a:t>
            </a:r>
            <a:r>
              <a:rPr lang="en-US" altLang="en-US" sz="1800" b="1" dirty="0">
                <a:solidFill>
                  <a:srgbClr val="FF0000"/>
                </a:solidFill>
                <a:latin typeface="American Typewriter" charset="0"/>
              </a:rPr>
              <a:t> </a:t>
            </a:r>
            <a:r>
              <a:rPr lang="en-US" altLang="en-US" sz="1800" dirty="0">
                <a:solidFill>
                  <a:prstClr val="black"/>
                </a:solidFill>
                <a:latin typeface="American Typewriter" charset="0"/>
              </a:rPr>
              <a:t>light</a:t>
            </a:r>
          </a:p>
        </p:txBody>
      </p:sp>
      <p:sp>
        <p:nvSpPr>
          <p:cNvPr id="9226" name="TextBox 9"/>
          <p:cNvSpPr txBox="1">
            <a:spLocks noChangeArrowheads="1"/>
          </p:cNvSpPr>
          <p:nvPr/>
        </p:nvSpPr>
        <p:spPr bwMode="auto">
          <a:xfrm>
            <a:off x="2343150" y="4457701"/>
            <a:ext cx="5429250" cy="92333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ctr" defTabSz="685800">
              <a:spcBef>
                <a:spcPct val="0"/>
              </a:spcBef>
              <a:buNone/>
            </a:pPr>
            <a:r>
              <a:rPr lang="en-US" altLang="en-US" sz="1800" dirty="0">
                <a:solidFill>
                  <a:prstClr val="black"/>
                </a:solidFill>
                <a:latin typeface="American Typewriter" charset="0"/>
              </a:rPr>
              <a:t>To light </a:t>
            </a:r>
            <a:r>
              <a:rPr lang="en-US" altLang="en-US" sz="1800" dirty="0" smtClean="0">
                <a:solidFill>
                  <a:prstClr val="black"/>
                </a:solidFill>
                <a:latin typeface="American Typewriter" charset="0"/>
              </a:rPr>
              <a:t>up</a:t>
            </a:r>
          </a:p>
          <a:p>
            <a:pPr algn="ctr" defTabSz="685800">
              <a:spcBef>
                <a:spcPct val="0"/>
              </a:spcBef>
              <a:buNone/>
            </a:pPr>
            <a:endParaRPr lang="en-US" altLang="en-US" sz="1800" dirty="0">
              <a:solidFill>
                <a:prstClr val="black"/>
              </a:solidFill>
              <a:latin typeface="American Typewriter" charset="0"/>
            </a:endParaRPr>
          </a:p>
          <a:p>
            <a:pPr algn="ctr" defTabSz="685800">
              <a:spcBef>
                <a:spcPct val="0"/>
              </a:spcBef>
              <a:buNone/>
            </a:pPr>
            <a:endParaRPr lang="en-US" altLang="en-US" sz="1800" dirty="0">
              <a:solidFill>
                <a:prstClr val="black"/>
              </a:solidFill>
              <a:latin typeface="American Typewriter" charset="0"/>
            </a:endParaRPr>
          </a:p>
        </p:txBody>
      </p:sp>
      <p:sp>
        <p:nvSpPr>
          <p:cNvPr id="9227" name="TextBox 10"/>
          <p:cNvSpPr txBox="1">
            <a:spLocks noChangeArrowheads="1"/>
          </p:cNvSpPr>
          <p:nvPr/>
        </p:nvSpPr>
        <p:spPr bwMode="auto">
          <a:xfrm>
            <a:off x="2343150" y="4229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Definition</a:t>
            </a:r>
          </a:p>
        </p:txBody>
      </p:sp>
      <p:sp>
        <p:nvSpPr>
          <p:cNvPr id="9228" name="TextBox 11"/>
          <p:cNvSpPr txBox="1">
            <a:spLocks noChangeArrowheads="1"/>
          </p:cNvSpPr>
          <p:nvPr/>
        </p:nvSpPr>
        <p:spPr bwMode="auto">
          <a:xfrm>
            <a:off x="2343150" y="36576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Prediction</a:t>
            </a:r>
          </a:p>
        </p:txBody>
      </p:sp>
      <p:sp>
        <p:nvSpPr>
          <p:cNvPr id="9229" name="TextBox 12"/>
          <p:cNvSpPr txBox="1">
            <a:spLocks noChangeArrowheads="1"/>
          </p:cNvSpPr>
          <p:nvPr/>
        </p:nvSpPr>
        <p:spPr bwMode="auto">
          <a:xfrm>
            <a:off x="2343150" y="308610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0" name="TextBox 13"/>
          <p:cNvSpPr txBox="1">
            <a:spLocks noChangeArrowheads="1"/>
          </p:cNvSpPr>
          <p:nvPr/>
        </p:nvSpPr>
        <p:spPr bwMode="auto">
          <a:xfrm>
            <a:off x="462915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1" name="TextBox 14"/>
          <p:cNvSpPr txBox="1">
            <a:spLocks noChangeArrowheads="1"/>
          </p:cNvSpPr>
          <p:nvPr/>
        </p:nvSpPr>
        <p:spPr bwMode="auto">
          <a:xfrm>
            <a:off x="6972300" y="3086101"/>
            <a:ext cx="62865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Meaning</a:t>
            </a:r>
          </a:p>
        </p:txBody>
      </p:sp>
      <p:sp>
        <p:nvSpPr>
          <p:cNvPr id="9232" name="TextBox 16"/>
          <p:cNvSpPr txBox="1">
            <a:spLocks noChangeArrowheads="1"/>
          </p:cNvSpPr>
          <p:nvPr/>
        </p:nvSpPr>
        <p:spPr bwMode="auto">
          <a:xfrm>
            <a:off x="2343150" y="2457451"/>
            <a:ext cx="8001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Prefix</a:t>
            </a:r>
          </a:p>
        </p:txBody>
      </p:sp>
      <p:sp>
        <p:nvSpPr>
          <p:cNvPr id="9233" name="TextBox 17"/>
          <p:cNvSpPr txBox="1">
            <a:spLocks noChangeArrowheads="1"/>
          </p:cNvSpPr>
          <p:nvPr/>
        </p:nvSpPr>
        <p:spPr bwMode="auto">
          <a:xfrm>
            <a:off x="4743450" y="24574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Root</a:t>
            </a:r>
          </a:p>
        </p:txBody>
      </p:sp>
      <p:sp>
        <p:nvSpPr>
          <p:cNvPr id="9234" name="TextBox 18"/>
          <p:cNvSpPr txBox="1">
            <a:spLocks noChangeArrowheads="1"/>
          </p:cNvSpPr>
          <p:nvPr/>
        </p:nvSpPr>
        <p:spPr bwMode="auto">
          <a:xfrm>
            <a:off x="7315200" y="2457451"/>
            <a:ext cx="45839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Suffix</a:t>
            </a:r>
          </a:p>
        </p:txBody>
      </p:sp>
      <p:sp>
        <p:nvSpPr>
          <p:cNvPr id="9235" name="TextBox 19"/>
          <p:cNvSpPr txBox="1">
            <a:spLocks noChangeArrowheads="1"/>
          </p:cNvSpPr>
          <p:nvPr/>
        </p:nvSpPr>
        <p:spPr bwMode="auto">
          <a:xfrm>
            <a:off x="4743450" y="1885951"/>
            <a:ext cx="457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900">
                <a:solidFill>
                  <a:prstClr val="black"/>
                </a:solidFill>
                <a:latin typeface="American Typewriter" charset="0"/>
              </a:rPr>
              <a:t>Word</a:t>
            </a:r>
          </a:p>
        </p:txBody>
      </p:sp>
      <p:sp>
        <p:nvSpPr>
          <p:cNvPr id="21" name="Title 20"/>
          <p:cNvSpPr>
            <a:spLocks noGrp="1"/>
          </p:cNvSpPr>
          <p:nvPr>
            <p:ph type="title"/>
          </p:nvPr>
        </p:nvSpPr>
        <p:spPr>
          <a:xfrm>
            <a:off x="1943100" y="157553"/>
            <a:ext cx="5829300" cy="857250"/>
          </a:xfrm>
        </p:spPr>
        <p:txBody>
          <a:bodyPr/>
          <a:lstStyle/>
          <a:p>
            <a:pPr>
              <a:defRPr/>
            </a:pPr>
            <a:r>
              <a:rPr lang="en-US" b="1" dirty="0" smtClean="0">
                <a:latin typeface="American Typewriter"/>
                <a:ea typeface="+mj-ea"/>
                <a:cs typeface="American Typewriter"/>
              </a:rPr>
              <a:t>Word Mapping: MAPS</a:t>
            </a:r>
            <a:endParaRPr lang="en-US" b="1" dirty="0">
              <a:latin typeface="American Typewriter"/>
              <a:ea typeface="+mj-ea"/>
              <a:cs typeface="American Typewriter"/>
            </a:endParaRPr>
          </a:p>
        </p:txBody>
      </p:sp>
      <p:sp>
        <p:nvSpPr>
          <p:cNvPr id="9237" name="TextBox 21"/>
          <p:cNvSpPr txBox="1">
            <a:spLocks noChangeArrowheads="1"/>
          </p:cNvSpPr>
          <p:nvPr/>
        </p:nvSpPr>
        <p:spPr bwMode="auto">
          <a:xfrm>
            <a:off x="1485900" y="26860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M</a:t>
            </a:r>
            <a:r>
              <a:rPr lang="en-US" altLang="en-US" sz="1200">
                <a:solidFill>
                  <a:prstClr val="black"/>
                </a:solidFill>
                <a:latin typeface="American Typewriter" charset="0"/>
              </a:rPr>
              <a:t> Step</a:t>
            </a:r>
          </a:p>
        </p:txBody>
      </p:sp>
      <p:sp>
        <p:nvSpPr>
          <p:cNvPr id="9238" name="TextBox 22"/>
          <p:cNvSpPr txBox="1">
            <a:spLocks noChangeArrowheads="1"/>
          </p:cNvSpPr>
          <p:nvPr/>
        </p:nvSpPr>
        <p:spPr bwMode="auto">
          <a:xfrm>
            <a:off x="1485900" y="3371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A</a:t>
            </a:r>
            <a:r>
              <a:rPr lang="en-US" altLang="en-US" sz="1200">
                <a:solidFill>
                  <a:prstClr val="black"/>
                </a:solidFill>
                <a:latin typeface="American Typewriter" charset="0"/>
              </a:rPr>
              <a:t> Step</a:t>
            </a:r>
          </a:p>
        </p:txBody>
      </p:sp>
      <p:sp>
        <p:nvSpPr>
          <p:cNvPr id="9239" name="TextBox 23"/>
          <p:cNvSpPr txBox="1">
            <a:spLocks noChangeArrowheads="1"/>
          </p:cNvSpPr>
          <p:nvPr/>
        </p:nvSpPr>
        <p:spPr bwMode="auto">
          <a:xfrm>
            <a:off x="1485900" y="39433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P</a:t>
            </a:r>
            <a:r>
              <a:rPr lang="en-US" altLang="en-US" sz="1200">
                <a:solidFill>
                  <a:prstClr val="black"/>
                </a:solidFill>
                <a:latin typeface="American Typewriter" charset="0"/>
              </a:rPr>
              <a:t> Step</a:t>
            </a:r>
          </a:p>
        </p:txBody>
      </p:sp>
      <p:sp>
        <p:nvSpPr>
          <p:cNvPr id="9240" name="TextBox 24"/>
          <p:cNvSpPr txBox="1">
            <a:spLocks noChangeArrowheads="1"/>
          </p:cNvSpPr>
          <p:nvPr/>
        </p:nvSpPr>
        <p:spPr bwMode="auto">
          <a:xfrm>
            <a:off x="1485900" y="4514851"/>
            <a:ext cx="68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defTabSz="685800">
              <a:spcBef>
                <a:spcPct val="0"/>
              </a:spcBef>
              <a:buNone/>
            </a:pPr>
            <a:r>
              <a:rPr lang="en-US" altLang="en-US" sz="1200" b="1">
                <a:solidFill>
                  <a:prstClr val="black"/>
                </a:solidFill>
                <a:latin typeface="American Typewriter" charset="0"/>
              </a:rPr>
              <a:t>S</a:t>
            </a:r>
            <a:r>
              <a:rPr lang="en-US" altLang="en-US" sz="1200">
                <a:solidFill>
                  <a:prstClr val="black"/>
                </a:solidFill>
                <a:latin typeface="American Typewriter" charset="0"/>
              </a:rPr>
              <a:t> Step</a:t>
            </a:r>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l="18827" r="19764"/>
          <a:stretch/>
        </p:blipFill>
        <p:spPr>
          <a:xfrm>
            <a:off x="6327717" y="4344517"/>
            <a:ext cx="2506172" cy="2295612"/>
          </a:xfrm>
          <a:prstGeom prst="rect">
            <a:avLst/>
          </a:prstGeom>
        </p:spPr>
      </p:pic>
    </p:spTree>
    <p:extLst>
      <p:ext uri="{BB962C8B-B14F-4D97-AF65-F5344CB8AC3E}">
        <p14:creationId xmlns:p14="http://schemas.microsoft.com/office/powerpoint/2010/main" val="905913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1840"/>
            <a:ext cx="7886700" cy="761545"/>
          </a:xfrm>
        </p:spPr>
        <p:txBody>
          <a:bodyPr>
            <a:normAutofit/>
          </a:bodyPr>
          <a:lstStyle/>
          <a:p>
            <a:r>
              <a:rPr lang="en-US" sz="4000" b="1" dirty="0" smtClean="0"/>
              <a:t>Memory Cards</a:t>
            </a:r>
            <a:endParaRPr lang="en-US" sz="4000" b="1" dirty="0"/>
          </a:p>
        </p:txBody>
      </p:sp>
      <p:pic>
        <p:nvPicPr>
          <p:cNvPr id="4" name="Content Placeholder 3"/>
          <p:cNvPicPr>
            <a:picLocks noGrp="1" noChangeAspect="1"/>
          </p:cNvPicPr>
          <p:nvPr>
            <p:ph idx="1"/>
          </p:nvPr>
        </p:nvPicPr>
        <p:blipFill rotWithShape="1">
          <a:blip r:embed="rId3"/>
          <a:srcRect l="21074" t="12527" r="18241" b="22260"/>
          <a:stretch/>
        </p:blipFill>
        <p:spPr>
          <a:xfrm>
            <a:off x="355851" y="963385"/>
            <a:ext cx="8432298" cy="5421086"/>
          </a:xfrm>
          <a:prstGeom prst="rect">
            <a:avLst/>
          </a:prstGeom>
        </p:spPr>
      </p:pic>
    </p:spTree>
    <p:extLst>
      <p:ext uri="{BB962C8B-B14F-4D97-AF65-F5344CB8AC3E}">
        <p14:creationId xmlns:p14="http://schemas.microsoft.com/office/powerpoint/2010/main" val="3242308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28983" t="13244" r="26009" b="30664"/>
          <a:stretch/>
        </p:blipFill>
        <p:spPr>
          <a:xfrm>
            <a:off x="572749" y="575734"/>
            <a:ext cx="8163641" cy="5720198"/>
          </a:xfrm>
          <a:prstGeom prst="rect">
            <a:avLst/>
          </a:prstGeom>
        </p:spPr>
      </p:pic>
    </p:spTree>
    <p:extLst>
      <p:ext uri="{BB962C8B-B14F-4D97-AF65-F5344CB8AC3E}">
        <p14:creationId xmlns:p14="http://schemas.microsoft.com/office/powerpoint/2010/main" val="42806453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1645" t="14709" r="28809" b="7886"/>
          <a:stretch/>
        </p:blipFill>
        <p:spPr>
          <a:xfrm>
            <a:off x="1600200" y="248432"/>
            <a:ext cx="5976258" cy="6576911"/>
          </a:xfrm>
          <a:prstGeom prst="rect">
            <a:avLst/>
          </a:prstGeom>
        </p:spPr>
      </p:pic>
    </p:spTree>
    <p:extLst>
      <p:ext uri="{BB962C8B-B14F-4D97-AF65-F5344CB8AC3E}">
        <p14:creationId xmlns:p14="http://schemas.microsoft.com/office/powerpoint/2010/main" val="6129087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t>Explicit Instruction</a:t>
            </a:r>
            <a:endParaRPr lang="en-US" sz="6000" b="1" dirty="0"/>
          </a:p>
        </p:txBody>
      </p:sp>
      <p:sp>
        <p:nvSpPr>
          <p:cNvPr id="3" name="Content Placeholder 2"/>
          <p:cNvSpPr>
            <a:spLocks noGrp="1"/>
          </p:cNvSpPr>
          <p:nvPr>
            <p:ph idx="1"/>
          </p:nvPr>
        </p:nvSpPr>
        <p:spPr/>
        <p:txBody>
          <a:bodyPr>
            <a:normAutofit/>
          </a:bodyPr>
          <a:lstStyle/>
          <a:p>
            <a:r>
              <a:rPr lang="en-US" sz="4800" dirty="0" smtClean="0"/>
              <a:t>I do it</a:t>
            </a:r>
          </a:p>
          <a:p>
            <a:r>
              <a:rPr lang="en-US" sz="4800" dirty="0" smtClean="0"/>
              <a:t>We do it</a:t>
            </a:r>
          </a:p>
          <a:p>
            <a:r>
              <a:rPr lang="en-US" sz="4800" dirty="0" smtClean="0"/>
              <a:t>You do it</a:t>
            </a:r>
            <a:endParaRPr lang="en-US" sz="48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917" r="72003"/>
          <a:stretch/>
        </p:blipFill>
        <p:spPr>
          <a:xfrm>
            <a:off x="4001286" y="1511329"/>
            <a:ext cx="4198180" cy="4979930"/>
          </a:xfrm>
          <a:prstGeom prst="rect">
            <a:avLst/>
          </a:prstGeom>
        </p:spPr>
      </p:pic>
    </p:spTree>
    <p:extLst>
      <p:ext uri="{BB962C8B-B14F-4D97-AF65-F5344CB8AC3E}">
        <p14:creationId xmlns:p14="http://schemas.microsoft.com/office/powerpoint/2010/main" val="38423208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normAutofit/>
          </a:bodyPr>
          <a:lstStyle/>
          <a:p>
            <a:pPr defTabSz="651842"/>
            <a:r>
              <a:rPr lang="en-US" altLang="en-US" sz="8000" b="1" dirty="0" smtClean="0"/>
              <a:t>I </a:t>
            </a:r>
            <a:r>
              <a:rPr lang="en-US" altLang="en-US" sz="8000" b="1" dirty="0"/>
              <a:t>do </a:t>
            </a:r>
            <a:r>
              <a:rPr lang="en-US" altLang="en-US" sz="8000" b="1" dirty="0" smtClean="0"/>
              <a:t>it! </a:t>
            </a:r>
            <a:endParaRPr lang="en-US" altLang="en-US" sz="8000" b="1" dirty="0"/>
          </a:p>
        </p:txBody>
      </p:sp>
      <p:sp>
        <p:nvSpPr>
          <p:cNvPr id="244739" name="Rectangle 3"/>
          <p:cNvSpPr>
            <a:spLocks noGrp="1" noChangeArrowheads="1"/>
          </p:cNvSpPr>
          <p:nvPr>
            <p:ph idx="1"/>
          </p:nvPr>
        </p:nvSpPr>
        <p:spPr/>
        <p:txBody>
          <a:bodyPr/>
          <a:lstStyle/>
          <a:p>
            <a:pPr marL="244976" indent="-244976" defTabSz="652606">
              <a:buFont typeface="Wingdings" charset="0"/>
              <a:buChar char="n"/>
              <a:defRPr/>
            </a:pPr>
            <a:endParaRPr lang="en-US" smtClean="0">
              <a:latin typeface="Helvetica" charset="0"/>
              <a:ea typeface="+mn-ea"/>
              <a:cs typeface="+mn-cs"/>
            </a:endParaRPr>
          </a:p>
          <a:p>
            <a:pPr marL="244976" indent="-244976" defTabSz="652606">
              <a:buFont typeface="Wingdings" charset="0"/>
              <a:buChar char="n"/>
              <a:defRPr/>
            </a:pPr>
            <a:endParaRPr lang="en-US" smtClean="0">
              <a:latin typeface="Helvetica" charset="0"/>
              <a:ea typeface="+mn-ea"/>
              <a:cs typeface="+mn-cs"/>
            </a:endParaRPr>
          </a:p>
          <a:p>
            <a:pPr marL="244976" indent="-244976" defTabSz="652606">
              <a:buNone/>
              <a:defRPr/>
            </a:pPr>
            <a:endParaRPr lang="en-US" smtClean="0">
              <a:ea typeface="+mn-ea"/>
              <a:cs typeface="+mn-cs"/>
            </a:endParaRPr>
          </a:p>
        </p:txBody>
      </p:sp>
      <p:sp>
        <p:nvSpPr>
          <p:cNvPr id="13"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651842">
              <a:defRPr sz="1500">
                <a:solidFill>
                  <a:schemeClr val="tx1"/>
                </a:solidFill>
                <a:latin typeface="Arial" panose="020B0604020202020204" pitchFamily="34" charset="0"/>
                <a:ea typeface="MS PGothic" panose="020B0600070205080204" pitchFamily="34" charset="-128"/>
              </a:defRPr>
            </a:lvl1pPr>
            <a:lvl2pPr marL="464325" indent="-178586" defTabSz="651842">
              <a:defRPr sz="1500">
                <a:solidFill>
                  <a:schemeClr val="tx1"/>
                </a:solidFill>
                <a:latin typeface="Arial" panose="020B0604020202020204" pitchFamily="34" charset="0"/>
                <a:ea typeface="MS PGothic" panose="020B0600070205080204" pitchFamily="34" charset="-128"/>
              </a:defRPr>
            </a:lvl2pPr>
            <a:lvl3pPr marL="714347" indent="-142869" defTabSz="651842">
              <a:defRPr sz="1500">
                <a:solidFill>
                  <a:schemeClr val="tx1"/>
                </a:solidFill>
                <a:latin typeface="Arial" panose="020B0604020202020204" pitchFamily="34" charset="0"/>
                <a:ea typeface="MS PGothic" panose="020B0600070205080204" pitchFamily="34" charset="-128"/>
              </a:defRPr>
            </a:lvl3pPr>
            <a:lvl4pPr marL="1000085" indent="-142869" defTabSz="651842">
              <a:defRPr sz="1500">
                <a:solidFill>
                  <a:schemeClr val="tx1"/>
                </a:solidFill>
                <a:latin typeface="Arial" panose="020B0604020202020204" pitchFamily="34" charset="0"/>
                <a:ea typeface="MS PGothic" panose="020B0600070205080204" pitchFamily="34" charset="-128"/>
              </a:defRPr>
            </a:lvl4pPr>
            <a:lvl5pPr marL="1285823" indent="-142869" defTabSz="651842">
              <a:defRPr sz="1500">
                <a:solidFill>
                  <a:schemeClr val="tx1"/>
                </a:solidFill>
                <a:latin typeface="Arial" panose="020B0604020202020204" pitchFamily="34" charset="0"/>
                <a:ea typeface="MS PGothic" panose="020B0600070205080204" pitchFamily="34" charset="-128"/>
              </a:defRPr>
            </a:lvl5pPr>
            <a:lvl6pPr marL="1571562"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1857301"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2143040"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2428778"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fld id="{CEB6FA40-D8E8-4135-97DF-EF66D6E0F372}" type="slidenum">
              <a:rPr lang="en-US" altLang="en-US" sz="1000"/>
              <a:pPr/>
              <a:t>39</a:t>
            </a:fld>
            <a:endParaRPr lang="en-US" altLang="en-US" sz="1000"/>
          </a:p>
        </p:txBody>
      </p:sp>
      <p:graphicFrame>
        <p:nvGraphicFramePr>
          <p:cNvPr id="244757" name="Group 21"/>
          <p:cNvGraphicFramePr>
            <a:graphicFrameLocks noGrp="1"/>
          </p:cNvGraphicFramePr>
          <p:nvPr>
            <p:extLst>
              <p:ext uri="{D42A27DB-BD31-4B8C-83A1-F6EECF244321}">
                <p14:modId xmlns:p14="http://schemas.microsoft.com/office/powerpoint/2010/main" val="353626063"/>
              </p:ext>
            </p:extLst>
          </p:nvPr>
        </p:nvGraphicFramePr>
        <p:xfrm>
          <a:off x="628651" y="1690689"/>
          <a:ext cx="8049836" cy="4829688"/>
        </p:xfrm>
        <a:graphic>
          <a:graphicData uri="http://schemas.openxmlformats.org/drawingml/2006/table">
            <a:tbl>
              <a:tblPr/>
              <a:tblGrid>
                <a:gridCol w="8049836"/>
              </a:tblGrid>
              <a:tr h="4829688">
                <a:tc>
                  <a:txBody>
                    <a:bodyPr/>
                    <a:lstStyle/>
                    <a:p>
                      <a:pPr marL="0" marR="0" algn="ctr">
                        <a:spcBef>
                          <a:spcPts val="0"/>
                        </a:spcBef>
                        <a:spcAft>
                          <a:spcPts val="0"/>
                        </a:spcAft>
                      </a:pP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Ill Eagle?</a:t>
                      </a:r>
                      <a:endParaRPr lang="en-US" sz="6000" kern="1400" spc="-50" dirty="0" smtClean="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Was having four cats </a:t>
                      </a:r>
                      <a:r>
                        <a:rPr lang="en-US" sz="3600" b="1"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illegal</a:t>
                      </a: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Norma was afraid to ask anyone who worked for the city, so her question remained </a:t>
                      </a:r>
                      <a:r>
                        <a:rPr lang="en-US" sz="3600" b="1"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unanswered</a:t>
                      </a: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She’s never </a:t>
                      </a:r>
                      <a:r>
                        <a:rPr lang="en-US" sz="3600" b="1"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intended</a:t>
                      </a: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on having more than her two Siamese cats, Jack and Jonjon. </a:t>
                      </a:r>
                      <a:endParaRPr lang="en-US" sz="60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2860" marR="62860" marT="34268" marB="3426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690" name="Rectangle 10"/>
          <p:cNvSpPr>
            <a:spLocks noChangeArrowheads="1"/>
          </p:cNvSpPr>
          <p:nvPr/>
        </p:nvSpPr>
        <p:spPr bwMode="auto">
          <a:xfrm>
            <a:off x="2027966" y="2091929"/>
            <a:ext cx="131922" cy="42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65291" tIns="32646" rIns="65291" bIns="32646">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chemeClr val="accent1"/>
              </a:buClr>
              <a:buSzPct val="80000"/>
              <a:buFont typeface="Wingdings" panose="05000000000000000000" pitchFamily="2" charset="2"/>
              <a:buNone/>
            </a:pPr>
            <a:endParaRPr lang="en-US" altLang="en-US" sz="2312" b="1">
              <a:latin typeface="Helvetica" panose="020B0604020202020204" pitchFamily="34" charset="0"/>
            </a:endParaRPr>
          </a:p>
        </p:txBody>
      </p:sp>
    </p:spTree>
    <p:extLst>
      <p:ext uri="{BB962C8B-B14F-4D97-AF65-F5344CB8AC3E}">
        <p14:creationId xmlns:p14="http://schemas.microsoft.com/office/powerpoint/2010/main" val="2796875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PROCESSES</a:t>
            </a:r>
            <a:endParaRPr lang="en-US" dirty="0"/>
          </a:p>
        </p:txBody>
      </p:sp>
      <p:sp>
        <p:nvSpPr>
          <p:cNvPr id="3" name="Content Placeholder 2"/>
          <p:cNvSpPr>
            <a:spLocks noGrp="1"/>
          </p:cNvSpPr>
          <p:nvPr>
            <p:ph idx="1"/>
          </p:nvPr>
        </p:nvSpPr>
        <p:spPr>
          <a:xfrm>
            <a:off x="609598" y="1612670"/>
            <a:ext cx="7071361" cy="4428694"/>
          </a:xfrm>
        </p:spPr>
        <p:txBody>
          <a:bodyPr/>
          <a:lstStyle/>
          <a:p>
            <a:r>
              <a:rPr lang="en-US" sz="3600" dirty="0" smtClean="0"/>
              <a:t>UDL</a:t>
            </a:r>
          </a:p>
          <a:p>
            <a:r>
              <a:rPr lang="en-US" sz="3600" dirty="0" smtClean="0"/>
              <a:t>Explicit Instruction</a:t>
            </a:r>
          </a:p>
          <a:p>
            <a:pPr marL="0" indent="0">
              <a:buNone/>
            </a:pPr>
            <a:endParaRPr lang="en-US" sz="3600"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9914" y="3327259"/>
            <a:ext cx="4214111" cy="3530741"/>
          </a:xfrm>
          <a:prstGeom prst="rect">
            <a:avLst/>
          </a:prstGeom>
        </p:spPr>
      </p:pic>
    </p:spTree>
    <p:extLst>
      <p:ext uri="{BB962C8B-B14F-4D97-AF65-F5344CB8AC3E}">
        <p14:creationId xmlns:p14="http://schemas.microsoft.com/office/powerpoint/2010/main" val="25594033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947" name="Rectangle 3"/>
          <p:cNvSpPr>
            <a:spLocks noGrp="1" noChangeArrowheads="1"/>
          </p:cNvSpPr>
          <p:nvPr>
            <p:ph idx="1"/>
          </p:nvPr>
        </p:nvSpPr>
        <p:spPr>
          <a:xfrm>
            <a:off x="196850" y="440870"/>
            <a:ext cx="8318500" cy="5342385"/>
          </a:xfrm>
        </p:spPr>
        <p:txBody>
          <a:bodyPr>
            <a:noAutofit/>
          </a:bodyPr>
          <a:lstStyle/>
          <a:p>
            <a:pPr marL="213312" indent="-213312" algn="ctr" defTabSz="570485">
              <a:buNone/>
            </a:pPr>
            <a:r>
              <a:rPr lang="en-US" altLang="en-US" sz="2400" b="1" dirty="0"/>
              <a:t>		</a:t>
            </a:r>
          </a:p>
          <a:p>
            <a:pPr marL="213312" indent="-213312" algn="ctr" defTabSz="570485">
              <a:buNone/>
            </a:pPr>
            <a:r>
              <a:rPr lang="ja-JP" altLang="en-US" sz="6000" b="1" dirty="0">
                <a:solidFill>
                  <a:srgbClr val="FF0000"/>
                </a:solidFill>
              </a:rPr>
              <a:t>“</a:t>
            </a:r>
            <a:r>
              <a:rPr lang="en-US" altLang="ja-JP" sz="6000" b="1" dirty="0">
                <a:solidFill>
                  <a:srgbClr val="FF0000"/>
                </a:solidFill>
              </a:rPr>
              <a:t>It is the amount of </a:t>
            </a:r>
            <a:r>
              <a:rPr lang="en-US" altLang="ja-JP" sz="7200" b="1" dirty="0">
                <a:solidFill>
                  <a:srgbClr val="FF0000"/>
                </a:solidFill>
              </a:rPr>
              <a:t>guided practice</a:t>
            </a:r>
            <a:r>
              <a:rPr lang="en-US" altLang="ja-JP" sz="6600" b="1" dirty="0">
                <a:solidFill>
                  <a:srgbClr val="FF0000"/>
                </a:solidFill>
              </a:rPr>
              <a:t> </a:t>
            </a:r>
            <a:r>
              <a:rPr lang="en-US" altLang="ja-JP" sz="6000" b="1" dirty="0">
                <a:solidFill>
                  <a:srgbClr val="FF0000"/>
                </a:solidFill>
              </a:rPr>
              <a:t>that counts, </a:t>
            </a:r>
            <a:r>
              <a:rPr lang="en-US" altLang="ja-JP" sz="6600" b="1" dirty="0">
                <a:solidFill>
                  <a:srgbClr val="FF0000"/>
                </a:solidFill>
              </a:rPr>
              <a:t>not</a:t>
            </a:r>
            <a:r>
              <a:rPr lang="en-US" altLang="ja-JP" sz="6000" b="1" dirty="0">
                <a:solidFill>
                  <a:srgbClr val="FF0000"/>
                </a:solidFill>
              </a:rPr>
              <a:t> the </a:t>
            </a:r>
            <a:r>
              <a:rPr lang="en-US" altLang="ja-JP" sz="7200" b="1" dirty="0">
                <a:solidFill>
                  <a:srgbClr val="FF0000"/>
                </a:solidFill>
              </a:rPr>
              <a:t>number of models</a:t>
            </a:r>
            <a:r>
              <a:rPr lang="en-US" altLang="ja-JP" sz="6000" b="1" dirty="0">
                <a:solidFill>
                  <a:srgbClr val="FF0000"/>
                </a:solidFill>
              </a:rPr>
              <a:t> given.</a:t>
            </a:r>
            <a:r>
              <a:rPr lang="ja-JP" altLang="en-US" sz="6000" b="1" dirty="0" smtClean="0">
                <a:solidFill>
                  <a:srgbClr val="FF0000"/>
                </a:solidFill>
              </a:rPr>
              <a:t>”</a:t>
            </a:r>
            <a:endParaRPr lang="en-US" altLang="ja-JP" sz="6000" b="1" dirty="0" smtClean="0">
              <a:solidFill>
                <a:srgbClr val="FF0000"/>
              </a:solidFill>
            </a:endParaRPr>
          </a:p>
          <a:p>
            <a:pPr marL="213312" indent="-213312" algn="ctr" defTabSz="570485">
              <a:buNone/>
            </a:pPr>
            <a:endParaRPr lang="en-US" altLang="ja-JP" sz="2800" b="1" dirty="0" smtClean="0">
              <a:solidFill>
                <a:srgbClr val="FF0000"/>
              </a:solidFill>
            </a:endParaRPr>
          </a:p>
          <a:p>
            <a:pPr marL="213312" indent="-213312" algn="ctr" defTabSz="570485">
              <a:buNone/>
            </a:pPr>
            <a:endParaRPr lang="en-US" altLang="ja-JP" sz="2800" b="1" dirty="0">
              <a:solidFill>
                <a:srgbClr val="FF0000"/>
              </a:solidFill>
            </a:endParaRPr>
          </a:p>
          <a:p>
            <a:pPr marL="213312" indent="-213312" algn="ctr" defTabSz="570485">
              <a:buNone/>
            </a:pPr>
            <a:endParaRPr lang="en-US" altLang="ja-JP" sz="2800" b="1" dirty="0">
              <a:solidFill>
                <a:srgbClr val="FF0000"/>
              </a:solidFill>
            </a:endParaRPr>
          </a:p>
          <a:p>
            <a:pPr marL="213312" indent="-213312" defTabSz="570485"/>
            <a:endParaRPr lang="en-US" altLang="en-US" sz="800" b="1" dirty="0"/>
          </a:p>
          <a:p>
            <a:pPr marL="213312" indent="-213312" defTabSz="570485">
              <a:buNone/>
            </a:pPr>
            <a:r>
              <a:rPr lang="en-US" altLang="en-US" sz="800" dirty="0"/>
              <a:t/>
            </a:r>
            <a:br>
              <a:rPr lang="en-US" altLang="en-US" sz="800" dirty="0"/>
            </a:br>
            <a:endParaRPr lang="en-US" altLang="en-US" sz="700" dirty="0"/>
          </a:p>
          <a:p>
            <a:pPr marL="713354" lvl="2" indent="-141878" defTabSz="570485">
              <a:buNone/>
            </a:pPr>
            <a:endParaRPr lang="en-US" altLang="en-US" sz="500" dirty="0"/>
          </a:p>
          <a:p>
            <a:pPr marL="213312" indent="-213312" defTabSz="570485">
              <a:buNone/>
            </a:pPr>
            <a:endParaRPr lang="en-US" altLang="en-US" sz="500" dirty="0"/>
          </a:p>
          <a:p>
            <a:pPr marL="463334" lvl="1" indent="-177595" defTabSz="570485"/>
            <a:endParaRPr lang="en-US" altLang="en-US" sz="500" dirty="0"/>
          </a:p>
          <a:p>
            <a:pPr marL="463334" lvl="1" indent="-177595" defTabSz="570485"/>
            <a:endParaRPr lang="en-US" altLang="en-US" sz="600" dirty="0">
              <a:solidFill>
                <a:srgbClr val="FF0000"/>
              </a:solidFill>
            </a:endParaRPr>
          </a:p>
          <a:p>
            <a:pPr marL="463334" lvl="1" indent="-177595" defTabSz="570485">
              <a:buNone/>
            </a:pPr>
            <a:endParaRPr lang="en-US" altLang="en-US" sz="600" dirty="0">
              <a:solidFill>
                <a:srgbClr val="FF0000"/>
              </a:solidFill>
            </a:endParaRPr>
          </a:p>
        </p:txBody>
      </p:sp>
      <p:sp>
        <p:nvSpPr>
          <p:cNvPr id="7" name="Slide Number Placeholder 5"/>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651842">
              <a:defRPr sz="1500">
                <a:solidFill>
                  <a:schemeClr val="tx1"/>
                </a:solidFill>
                <a:latin typeface="Arial" panose="020B0604020202020204" pitchFamily="34" charset="0"/>
                <a:ea typeface="MS PGothic" panose="020B0600070205080204" pitchFamily="34" charset="-128"/>
              </a:defRPr>
            </a:lvl1pPr>
            <a:lvl2pPr marL="464325" indent="-178586" defTabSz="651842">
              <a:defRPr sz="1500">
                <a:solidFill>
                  <a:schemeClr val="tx1"/>
                </a:solidFill>
                <a:latin typeface="Arial" panose="020B0604020202020204" pitchFamily="34" charset="0"/>
                <a:ea typeface="MS PGothic" panose="020B0600070205080204" pitchFamily="34" charset="-128"/>
              </a:defRPr>
            </a:lvl2pPr>
            <a:lvl3pPr marL="714347" indent="-142869" defTabSz="651842">
              <a:defRPr sz="1500">
                <a:solidFill>
                  <a:schemeClr val="tx1"/>
                </a:solidFill>
                <a:latin typeface="Arial" panose="020B0604020202020204" pitchFamily="34" charset="0"/>
                <a:ea typeface="MS PGothic" panose="020B0600070205080204" pitchFamily="34" charset="-128"/>
              </a:defRPr>
            </a:lvl3pPr>
            <a:lvl4pPr marL="1000085" indent="-142869" defTabSz="651842">
              <a:defRPr sz="1500">
                <a:solidFill>
                  <a:schemeClr val="tx1"/>
                </a:solidFill>
                <a:latin typeface="Arial" panose="020B0604020202020204" pitchFamily="34" charset="0"/>
                <a:ea typeface="MS PGothic" panose="020B0600070205080204" pitchFamily="34" charset="-128"/>
              </a:defRPr>
            </a:lvl4pPr>
            <a:lvl5pPr marL="1285823" indent="-142869" defTabSz="651842">
              <a:defRPr sz="1500">
                <a:solidFill>
                  <a:schemeClr val="tx1"/>
                </a:solidFill>
                <a:latin typeface="Arial" panose="020B0604020202020204" pitchFamily="34" charset="0"/>
                <a:ea typeface="MS PGothic" panose="020B0600070205080204" pitchFamily="34" charset="-128"/>
              </a:defRPr>
            </a:lvl5pPr>
            <a:lvl6pPr marL="1571562"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1857301"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2143040"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2428778"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fld id="{ACCE4C55-944A-4B19-B1AF-403234F3F4B7}" type="slidenum">
              <a:rPr lang="en-US" altLang="en-US" sz="1000"/>
              <a:pPr/>
              <a:t>40</a:t>
            </a:fld>
            <a:endParaRPr lang="en-US" altLang="en-US" sz="1000"/>
          </a:p>
        </p:txBody>
      </p:sp>
      <p:sp>
        <p:nvSpPr>
          <p:cNvPr id="29700" name="Rectangle 7"/>
          <p:cNvSpPr>
            <a:spLocks noChangeArrowheads="1"/>
          </p:cNvSpPr>
          <p:nvPr/>
        </p:nvSpPr>
        <p:spPr bwMode="auto">
          <a:xfrm>
            <a:off x="10207625" y="5494735"/>
            <a:ext cx="115440" cy="288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57130" tIns="28565" rIns="57130" bIns="28565">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500"/>
          </a:p>
        </p:txBody>
      </p:sp>
      <p:sp>
        <p:nvSpPr>
          <p:cNvPr id="8" name="Rectangle 2"/>
          <p:cNvSpPr>
            <a:spLocks noGrp="1" noChangeArrowheads="1"/>
          </p:cNvSpPr>
          <p:nvPr>
            <p:ph type="title"/>
          </p:nvPr>
        </p:nvSpPr>
        <p:spPr>
          <a:xfrm>
            <a:off x="1191310" y="5624257"/>
            <a:ext cx="6726413" cy="857250"/>
          </a:xfrm>
        </p:spPr>
        <p:txBody>
          <a:bodyPr>
            <a:normAutofit/>
          </a:bodyPr>
          <a:lstStyle/>
          <a:p>
            <a:pPr algn="r" defTabSz="652606">
              <a:defRPr/>
            </a:pPr>
            <a:r>
              <a:rPr lang="en-US" sz="3200" dirty="0"/>
              <a:t>~ Anita Archer</a:t>
            </a:r>
          </a:p>
        </p:txBody>
      </p:sp>
    </p:spTree>
    <p:extLst>
      <p:ext uri="{BB962C8B-B14F-4D97-AF65-F5344CB8AC3E}">
        <p14:creationId xmlns:p14="http://schemas.microsoft.com/office/powerpoint/2010/main" val="2393844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normAutofit/>
          </a:bodyPr>
          <a:lstStyle/>
          <a:p>
            <a:pPr defTabSz="651842"/>
            <a:r>
              <a:rPr lang="en-US" altLang="en-US" sz="8000" b="1" dirty="0" smtClean="0"/>
              <a:t>We </a:t>
            </a:r>
            <a:r>
              <a:rPr lang="en-US" altLang="en-US" sz="8000" b="1" dirty="0"/>
              <a:t>do </a:t>
            </a:r>
            <a:r>
              <a:rPr lang="en-US" altLang="en-US" sz="8000" b="1" dirty="0" smtClean="0"/>
              <a:t>it!</a:t>
            </a:r>
            <a:endParaRPr lang="en-US" altLang="en-US" sz="8000" b="1" dirty="0"/>
          </a:p>
        </p:txBody>
      </p:sp>
      <p:sp>
        <p:nvSpPr>
          <p:cNvPr id="246787" name="Rectangle 3"/>
          <p:cNvSpPr>
            <a:spLocks noGrp="1" noChangeArrowheads="1"/>
          </p:cNvSpPr>
          <p:nvPr>
            <p:ph idx="1"/>
          </p:nvPr>
        </p:nvSpPr>
        <p:spPr/>
        <p:txBody>
          <a:bodyPr/>
          <a:lstStyle/>
          <a:p>
            <a:pPr marL="244976" indent="-244976" defTabSz="652606">
              <a:buFont typeface="Wingdings" charset="0"/>
              <a:buChar char="n"/>
              <a:defRPr/>
            </a:pPr>
            <a:endParaRPr lang="en-US" smtClean="0">
              <a:latin typeface="Helvetica" charset="0"/>
              <a:ea typeface="+mn-ea"/>
              <a:cs typeface="+mn-cs"/>
            </a:endParaRPr>
          </a:p>
          <a:p>
            <a:pPr marL="244976" indent="-244976" defTabSz="652606">
              <a:buFont typeface="Wingdings" charset="0"/>
              <a:buChar char="n"/>
              <a:defRPr/>
            </a:pPr>
            <a:endParaRPr lang="en-US" smtClean="0">
              <a:latin typeface="Helvetica" charset="0"/>
              <a:ea typeface="+mn-ea"/>
              <a:cs typeface="+mn-cs"/>
            </a:endParaRPr>
          </a:p>
          <a:p>
            <a:pPr marL="244976" indent="-244976" defTabSz="652606">
              <a:buNone/>
              <a:defRPr/>
            </a:pPr>
            <a:endParaRPr lang="en-US" smtClean="0">
              <a:ea typeface="+mn-ea"/>
              <a:cs typeface="+mn-cs"/>
            </a:endParaRPr>
          </a:p>
        </p:txBody>
      </p:sp>
      <p:sp>
        <p:nvSpPr>
          <p:cNvPr id="13"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651842">
              <a:defRPr sz="1500">
                <a:solidFill>
                  <a:schemeClr val="tx1"/>
                </a:solidFill>
                <a:latin typeface="Arial" panose="020B0604020202020204" pitchFamily="34" charset="0"/>
                <a:ea typeface="MS PGothic" panose="020B0600070205080204" pitchFamily="34" charset="-128"/>
              </a:defRPr>
            </a:lvl1pPr>
            <a:lvl2pPr marL="464325" indent="-178586" defTabSz="651842">
              <a:defRPr sz="1500">
                <a:solidFill>
                  <a:schemeClr val="tx1"/>
                </a:solidFill>
                <a:latin typeface="Arial" panose="020B0604020202020204" pitchFamily="34" charset="0"/>
                <a:ea typeface="MS PGothic" panose="020B0600070205080204" pitchFamily="34" charset="-128"/>
              </a:defRPr>
            </a:lvl2pPr>
            <a:lvl3pPr marL="714347" indent="-142869" defTabSz="651842">
              <a:defRPr sz="1500">
                <a:solidFill>
                  <a:schemeClr val="tx1"/>
                </a:solidFill>
                <a:latin typeface="Arial" panose="020B0604020202020204" pitchFamily="34" charset="0"/>
                <a:ea typeface="MS PGothic" panose="020B0600070205080204" pitchFamily="34" charset="-128"/>
              </a:defRPr>
            </a:lvl3pPr>
            <a:lvl4pPr marL="1000085" indent="-142869" defTabSz="651842">
              <a:defRPr sz="1500">
                <a:solidFill>
                  <a:schemeClr val="tx1"/>
                </a:solidFill>
                <a:latin typeface="Arial" panose="020B0604020202020204" pitchFamily="34" charset="0"/>
                <a:ea typeface="MS PGothic" panose="020B0600070205080204" pitchFamily="34" charset="-128"/>
              </a:defRPr>
            </a:lvl4pPr>
            <a:lvl5pPr marL="1285823" indent="-142869" defTabSz="651842">
              <a:defRPr sz="1500">
                <a:solidFill>
                  <a:schemeClr val="tx1"/>
                </a:solidFill>
                <a:latin typeface="Arial" panose="020B0604020202020204" pitchFamily="34" charset="0"/>
                <a:ea typeface="MS PGothic" panose="020B0600070205080204" pitchFamily="34" charset="-128"/>
              </a:defRPr>
            </a:lvl5pPr>
            <a:lvl6pPr marL="1571562"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1857301"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2143040"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2428778"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fld id="{E82165E7-1DFA-48A5-B0D9-FFBAAE99B58D}" type="slidenum">
              <a:rPr lang="en-US" altLang="en-US" sz="1000"/>
              <a:pPr/>
              <a:t>41</a:t>
            </a:fld>
            <a:endParaRPr lang="en-US" altLang="en-US" sz="1000"/>
          </a:p>
        </p:txBody>
      </p:sp>
      <p:graphicFrame>
        <p:nvGraphicFramePr>
          <p:cNvPr id="246804" name="Group 20"/>
          <p:cNvGraphicFramePr>
            <a:graphicFrameLocks noGrp="1"/>
          </p:cNvGraphicFramePr>
          <p:nvPr>
            <p:extLst>
              <p:ext uri="{D42A27DB-BD31-4B8C-83A1-F6EECF244321}">
                <p14:modId xmlns:p14="http://schemas.microsoft.com/office/powerpoint/2010/main" val="2274210459"/>
              </p:ext>
            </p:extLst>
          </p:nvPr>
        </p:nvGraphicFramePr>
        <p:xfrm>
          <a:off x="713336" y="1556544"/>
          <a:ext cx="7717327" cy="4944009"/>
        </p:xfrm>
        <a:graphic>
          <a:graphicData uri="http://schemas.openxmlformats.org/drawingml/2006/table">
            <a:tbl>
              <a:tblPr/>
              <a:tblGrid>
                <a:gridCol w="7717327"/>
              </a:tblGrid>
              <a:tr h="4944009">
                <a:tc>
                  <a:txBody>
                    <a:bodyPr/>
                    <a:lstStyle/>
                    <a:p>
                      <a:pPr marL="0" marR="0">
                        <a:spcBef>
                          <a:spcPts val="0"/>
                        </a:spcBef>
                        <a:spcAft>
                          <a:spcPts val="0"/>
                        </a:spcAft>
                      </a:pP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Then an </a:t>
                      </a:r>
                      <a:r>
                        <a:rPr lang="en-US" sz="3600" b="1"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irrational </a:t>
                      </a: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co-worker found a stray black cat and would not keep it. How</a:t>
                      </a:r>
                      <a:r>
                        <a:rPr lang="en-US" sz="3600" b="1"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illogical</a:t>
                      </a: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The owners weren’t even looking for him! That broke Norma’s heart. She felt as if he had been </a:t>
                      </a:r>
                      <a:r>
                        <a:rPr lang="en-US" sz="3600" b="1"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discarded</a:t>
                      </a: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like trash. The last kitty was a Calico, who had lived with her </a:t>
                      </a:r>
                      <a:r>
                        <a:rPr lang="en-US" sz="3600" b="1"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irritating</a:t>
                      </a:r>
                      <a:r>
                        <a:rPr lang="en-US" sz="3600" kern="1400" spc="-50" dirty="0" smtClean="0">
                          <a:effectLst/>
                          <a:latin typeface="Times New Roman" panose="02020603050405020304" pitchFamily="18" charset="0"/>
                          <a:ea typeface="Times New Roman" panose="02020603050405020304" pitchFamily="18" charset="0"/>
                          <a:cs typeface="Times New Roman" panose="02020603050405020304" pitchFamily="18" charset="0"/>
                        </a:rPr>
                        <a:t> neighbor, who had recently passed away. </a:t>
                      </a:r>
                      <a:endParaRPr lang="en-US" sz="6000" kern="1400" spc="-50" dirty="0">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2860" marR="62860" marT="34307" marB="3430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786" name="Rectangle 10"/>
          <p:cNvSpPr>
            <a:spLocks noChangeArrowheads="1"/>
          </p:cNvSpPr>
          <p:nvPr/>
        </p:nvSpPr>
        <p:spPr bwMode="auto">
          <a:xfrm>
            <a:off x="2298900" y="2399110"/>
            <a:ext cx="131922" cy="421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65291" tIns="32646" rIns="65291" bIns="32646">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spcBef>
                <a:spcPct val="20000"/>
              </a:spcBef>
              <a:buClr>
                <a:schemeClr val="accent1"/>
              </a:buClr>
              <a:buSzPct val="80000"/>
              <a:buFont typeface="Wingdings" panose="05000000000000000000" pitchFamily="2" charset="2"/>
              <a:buNone/>
            </a:pPr>
            <a:endParaRPr lang="en-US" altLang="en-US" sz="2312" b="1">
              <a:latin typeface="Helvetica" panose="020B0604020202020204" pitchFamily="34" charset="0"/>
            </a:endParaRPr>
          </a:p>
        </p:txBody>
      </p:sp>
    </p:spTree>
    <p:extLst>
      <p:ext uri="{BB962C8B-B14F-4D97-AF65-F5344CB8AC3E}">
        <p14:creationId xmlns:p14="http://schemas.microsoft.com/office/powerpoint/2010/main" val="106323288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p:txBody>
          <a:bodyPr>
            <a:normAutofit/>
          </a:bodyPr>
          <a:lstStyle/>
          <a:p>
            <a:pPr defTabSz="651842"/>
            <a:r>
              <a:rPr lang="en-US" altLang="en-US" sz="8000" b="1" dirty="0" smtClean="0"/>
              <a:t>You </a:t>
            </a:r>
            <a:r>
              <a:rPr lang="en-US" altLang="en-US" sz="8000" b="1" dirty="0"/>
              <a:t>do </a:t>
            </a:r>
            <a:r>
              <a:rPr lang="en-US" altLang="en-US" sz="8000" b="1" dirty="0" smtClean="0"/>
              <a:t>it!</a:t>
            </a:r>
            <a:endParaRPr lang="en-US" altLang="en-US" sz="8000" b="1" dirty="0"/>
          </a:p>
        </p:txBody>
      </p:sp>
      <p:sp>
        <p:nvSpPr>
          <p:cNvPr id="248835" name="Rectangle 3"/>
          <p:cNvSpPr>
            <a:spLocks noGrp="1" noChangeArrowheads="1"/>
          </p:cNvSpPr>
          <p:nvPr>
            <p:ph idx="1"/>
          </p:nvPr>
        </p:nvSpPr>
        <p:spPr/>
        <p:txBody>
          <a:bodyPr/>
          <a:lstStyle/>
          <a:p>
            <a:pPr marL="244976" indent="-244976" defTabSz="652606">
              <a:buFont typeface="Wingdings" charset="0"/>
              <a:buChar char="n"/>
              <a:defRPr/>
            </a:pPr>
            <a:endParaRPr lang="en-US" smtClean="0">
              <a:latin typeface="Helvetica" charset="0"/>
              <a:ea typeface="+mn-ea"/>
              <a:cs typeface="+mn-cs"/>
            </a:endParaRPr>
          </a:p>
          <a:p>
            <a:pPr marL="244976" indent="-244976" defTabSz="652606">
              <a:buFont typeface="Wingdings" charset="0"/>
              <a:buChar char="n"/>
              <a:defRPr/>
            </a:pPr>
            <a:endParaRPr lang="en-US" smtClean="0">
              <a:latin typeface="Helvetica" charset="0"/>
              <a:ea typeface="+mn-ea"/>
              <a:cs typeface="+mn-cs"/>
            </a:endParaRPr>
          </a:p>
          <a:p>
            <a:pPr marL="244976" indent="-244976" defTabSz="652606">
              <a:buNone/>
              <a:defRPr/>
            </a:pPr>
            <a:endParaRPr lang="en-US" smtClean="0">
              <a:ea typeface="+mn-ea"/>
              <a:cs typeface="+mn-cs"/>
            </a:endParaRPr>
          </a:p>
        </p:txBody>
      </p:sp>
      <p:sp>
        <p:nvSpPr>
          <p:cNvPr id="12" name="Slide Number Placeholder 5"/>
          <p:cNvSpPr>
            <a:spLocks noGrp="1"/>
          </p:cNvSpPr>
          <p:nvPr>
            <p:ph type="sldNum" sz="quarter" idx="12"/>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defTabSz="651842">
              <a:defRPr sz="1500">
                <a:solidFill>
                  <a:schemeClr val="tx1"/>
                </a:solidFill>
                <a:latin typeface="Arial" panose="020B0604020202020204" pitchFamily="34" charset="0"/>
                <a:ea typeface="MS PGothic" panose="020B0600070205080204" pitchFamily="34" charset="-128"/>
              </a:defRPr>
            </a:lvl1pPr>
            <a:lvl2pPr marL="464325" indent="-178586" defTabSz="651842">
              <a:defRPr sz="1500">
                <a:solidFill>
                  <a:schemeClr val="tx1"/>
                </a:solidFill>
                <a:latin typeface="Arial" panose="020B0604020202020204" pitchFamily="34" charset="0"/>
                <a:ea typeface="MS PGothic" panose="020B0600070205080204" pitchFamily="34" charset="-128"/>
              </a:defRPr>
            </a:lvl2pPr>
            <a:lvl3pPr marL="714347" indent="-142869" defTabSz="651842">
              <a:defRPr sz="1500">
                <a:solidFill>
                  <a:schemeClr val="tx1"/>
                </a:solidFill>
                <a:latin typeface="Arial" panose="020B0604020202020204" pitchFamily="34" charset="0"/>
                <a:ea typeface="MS PGothic" panose="020B0600070205080204" pitchFamily="34" charset="-128"/>
              </a:defRPr>
            </a:lvl3pPr>
            <a:lvl4pPr marL="1000085" indent="-142869" defTabSz="651842">
              <a:defRPr sz="1500">
                <a:solidFill>
                  <a:schemeClr val="tx1"/>
                </a:solidFill>
                <a:latin typeface="Arial" panose="020B0604020202020204" pitchFamily="34" charset="0"/>
                <a:ea typeface="MS PGothic" panose="020B0600070205080204" pitchFamily="34" charset="-128"/>
              </a:defRPr>
            </a:lvl4pPr>
            <a:lvl5pPr marL="1285823" indent="-142869" defTabSz="651842">
              <a:defRPr sz="1500">
                <a:solidFill>
                  <a:schemeClr val="tx1"/>
                </a:solidFill>
                <a:latin typeface="Arial" panose="020B0604020202020204" pitchFamily="34" charset="0"/>
                <a:ea typeface="MS PGothic" panose="020B0600070205080204" pitchFamily="34" charset="-128"/>
              </a:defRPr>
            </a:lvl5pPr>
            <a:lvl6pPr marL="1571562"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1857301"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2143040"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2428778"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fld id="{EBACE0A9-DCAC-4C5D-AE8D-F47BB4DFDA1C}" type="slidenum">
              <a:rPr lang="en-US" altLang="en-US" sz="1000"/>
              <a:pPr/>
              <a:t>42</a:t>
            </a:fld>
            <a:endParaRPr lang="en-US" altLang="en-US" sz="1000"/>
          </a:p>
        </p:txBody>
      </p:sp>
      <p:graphicFrame>
        <p:nvGraphicFramePr>
          <p:cNvPr id="248857" name="Group 25"/>
          <p:cNvGraphicFramePr>
            <a:graphicFrameLocks noGrp="1"/>
          </p:cNvGraphicFramePr>
          <p:nvPr>
            <p:extLst>
              <p:ext uri="{D42A27DB-BD31-4B8C-83A1-F6EECF244321}">
                <p14:modId xmlns:p14="http://schemas.microsoft.com/office/powerpoint/2010/main" val="2991122848"/>
              </p:ext>
            </p:extLst>
          </p:nvPr>
        </p:nvGraphicFramePr>
        <p:xfrm>
          <a:off x="764771" y="1825625"/>
          <a:ext cx="7614458" cy="4530726"/>
        </p:xfrm>
        <a:graphic>
          <a:graphicData uri="http://schemas.openxmlformats.org/drawingml/2006/table">
            <a:tbl>
              <a:tblPr/>
              <a:tblGrid>
                <a:gridCol w="7614458"/>
              </a:tblGrid>
              <a:tr h="4530726">
                <a:tc>
                  <a:txBody>
                    <a:bodyPr/>
                    <a:lstStyle>
                      <a:lvl1pPr>
                        <a:spcBef>
                          <a:spcPct val="20000"/>
                        </a:spcBef>
                        <a:buClr>
                          <a:schemeClr val="folHlink"/>
                        </a:buClr>
                        <a:buSzPct val="60000"/>
                        <a:buFont typeface="Wingdings" panose="05000000000000000000" pitchFamily="2" charset="2"/>
                        <a:defRPr sz="33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hlink"/>
                        </a:buClr>
                        <a:buSzPct val="5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folHlink"/>
                        </a:buClr>
                        <a:buSzPct val="50000"/>
                        <a:buFont typeface="Wingdings" panose="05000000000000000000" pitchFamily="2" charset="2"/>
                        <a:defRPr sz="23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accent2"/>
                        </a:buClr>
                        <a:buSzPct val="55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4pPr>
                      <a:lvl5pPr marL="2057400" indent="-228600">
                        <a:spcBef>
                          <a:spcPct val="20000"/>
                        </a:spcBef>
                        <a:buClr>
                          <a:schemeClr val="accent1"/>
                        </a:buClr>
                        <a:buSzPct val="50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defRPr sz="2100">
                          <a:solidFill>
                            <a:schemeClr val="tx1"/>
                          </a:solidFill>
                          <a:latin typeface="Arial" panose="020B0604020202020204" pitchFamily="34" charset="0"/>
                          <a:ea typeface="MS PGothic" panose="020B0600070205080204" pitchFamily="34" charset="-128"/>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4000" b="1" i="0" u="none" strike="noStrike" kern="14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Incredibly</a:t>
                      </a:r>
                      <a:r>
                        <a:rPr kumimoji="0" lang="en-US" sz="4000" b="0" i="0" u="none" strike="noStrike" kern="14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the cats all got along well, although they created an </a:t>
                      </a:r>
                      <a:r>
                        <a:rPr kumimoji="0" lang="en-US" sz="4000" b="1" i="0" u="none" strike="noStrike" kern="14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unhealthy</a:t>
                      </a:r>
                      <a:r>
                        <a:rPr kumimoji="0" lang="en-US" sz="4000" b="0" i="0" u="none" strike="noStrike" kern="14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environment. Norma </a:t>
                      </a:r>
                      <a:r>
                        <a:rPr kumimoji="0" lang="en-US" sz="4000" b="1" i="0" u="none" strike="noStrike" kern="14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indirectly</a:t>
                      </a:r>
                      <a:r>
                        <a:rPr kumimoji="0" lang="en-US" sz="4000" b="0" i="0" u="none" strike="noStrike" kern="14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had learned that only two cats were allowed. Now, what if she is </a:t>
                      </a:r>
                      <a:r>
                        <a:rPr kumimoji="0" lang="en-US" sz="4000" b="1" i="0" u="none" strike="noStrike" kern="14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discovered</a:t>
                      </a:r>
                      <a:r>
                        <a:rPr kumimoji="0" lang="en-US" sz="4000" b="0" i="0" u="none" strike="noStrike" kern="1400" cap="none" spc="-5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6600" b="0" i="0" u="none" strike="noStrike" kern="1400" cap="none" spc="-5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a:txBody>
                  <a:tcPr marL="62865" marR="62865" marT="34297" marB="3429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98721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801" y="514755"/>
            <a:ext cx="8722397" cy="5545196"/>
          </a:xfrm>
        </p:spPr>
      </p:pic>
    </p:spTree>
    <p:extLst>
      <p:ext uri="{BB962C8B-B14F-4D97-AF65-F5344CB8AC3E}">
        <p14:creationId xmlns:p14="http://schemas.microsoft.com/office/powerpoint/2010/main" val="796686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87865"/>
            <a:ext cx="9029700" cy="1300063"/>
          </a:xfrm>
        </p:spPr>
        <p:txBody>
          <a:bodyPr>
            <a:noAutofit/>
          </a:bodyPr>
          <a:lstStyle/>
          <a:p>
            <a:pPr algn="ctr"/>
            <a:r>
              <a:rPr lang="en-US" sz="4400" b="1" dirty="0" smtClean="0"/>
              <a:t>Use </a:t>
            </a:r>
            <a:r>
              <a:rPr lang="en-US" sz="4400" b="1" i="1" dirty="0" smtClean="0">
                <a:solidFill>
                  <a:srgbClr val="FF0000"/>
                </a:solidFill>
              </a:rPr>
              <a:t>cognates</a:t>
            </a:r>
            <a:r>
              <a:rPr lang="en-US" sz="4400" b="1" dirty="0" smtClean="0"/>
              <a:t> of their native language</a:t>
            </a:r>
            <a:endParaRPr lang="en-US" sz="44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9031" y="2965252"/>
            <a:ext cx="1785938" cy="178593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457" y="1387928"/>
            <a:ext cx="8093872" cy="5127172"/>
          </a:xfrm>
          <a:prstGeom prst="rect">
            <a:avLst/>
          </a:prstGeom>
        </p:spPr>
      </p:pic>
    </p:spTree>
    <p:extLst>
      <p:ext uri="{BB962C8B-B14F-4D97-AF65-F5344CB8AC3E}">
        <p14:creationId xmlns:p14="http://schemas.microsoft.com/office/powerpoint/2010/main" val="1523795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hlinkClick r:id="rId3" action="ppaction://hlinkfile"/>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2995" y="1926771"/>
            <a:ext cx="8218009" cy="3674343"/>
          </a:xfrm>
        </p:spPr>
      </p:pic>
    </p:spTree>
    <p:extLst>
      <p:ext uri="{BB962C8B-B14F-4D97-AF65-F5344CB8AC3E}">
        <p14:creationId xmlns:p14="http://schemas.microsoft.com/office/powerpoint/2010/main" val="26045207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57350" y="971550"/>
            <a:ext cx="5772150" cy="571500"/>
          </a:xfrm>
        </p:spPr>
        <p:txBody>
          <a:bodyPr/>
          <a:lstStyle/>
          <a:p>
            <a:pPr eaLnBrk="1" hangingPunct="1"/>
            <a:r>
              <a:rPr lang="en-US" b="1" dirty="0">
                <a:latin typeface="Calibri" charset="0"/>
              </a:rPr>
              <a:t>Word Map</a:t>
            </a:r>
            <a:endParaRPr lang="en-US" dirty="0">
              <a:latin typeface="Calibri" charset="0"/>
            </a:endParaRPr>
          </a:p>
        </p:txBody>
      </p:sp>
      <p:sp>
        <p:nvSpPr>
          <p:cNvPr id="47107" name="Rectangle 20"/>
          <p:cNvSpPr>
            <a:spLocks noChangeArrowheads="1"/>
          </p:cNvSpPr>
          <p:nvPr/>
        </p:nvSpPr>
        <p:spPr bwMode="auto">
          <a:xfrm>
            <a:off x="6709174" y="265033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a:endParaRPr lang="en-US" sz="1350">
              <a:solidFill>
                <a:srgbClr val="000000"/>
              </a:solidFill>
              <a:latin typeface="Times" charset="0"/>
              <a:cs typeface="Arial" charset="0"/>
            </a:endParaRPr>
          </a:p>
        </p:txBody>
      </p:sp>
      <p:sp>
        <p:nvSpPr>
          <p:cNvPr id="47108" name="Rectangle 30"/>
          <p:cNvSpPr>
            <a:spLocks noChangeArrowheads="1"/>
          </p:cNvSpPr>
          <p:nvPr/>
        </p:nvSpPr>
        <p:spPr bwMode="auto">
          <a:xfrm>
            <a:off x="3943350" y="1771650"/>
            <a:ext cx="21145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err="1">
                <a:solidFill>
                  <a:srgbClr val="000000"/>
                </a:solidFill>
                <a:latin typeface="Times" charset="0"/>
                <a:cs typeface="Arial" charset="0"/>
              </a:rPr>
              <a:t>encima</a:t>
            </a:r>
            <a:endParaRPr lang="en-US" sz="1350" dirty="0">
              <a:solidFill>
                <a:srgbClr val="000000"/>
              </a:solidFill>
              <a:latin typeface="Times" charset="0"/>
              <a:cs typeface="Arial" charset="0"/>
            </a:endParaRPr>
          </a:p>
        </p:txBody>
      </p:sp>
      <p:sp>
        <p:nvSpPr>
          <p:cNvPr id="47109" name="Rectangle 31"/>
          <p:cNvSpPr>
            <a:spLocks noChangeArrowheads="1"/>
          </p:cNvSpPr>
          <p:nvPr/>
        </p:nvSpPr>
        <p:spPr bwMode="auto">
          <a:xfrm>
            <a:off x="2800350" y="2522935"/>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en</a:t>
            </a:r>
          </a:p>
        </p:txBody>
      </p:sp>
      <p:sp>
        <p:nvSpPr>
          <p:cNvPr id="47110" name="Rectangle 32"/>
          <p:cNvSpPr>
            <a:spLocks noChangeArrowheads="1"/>
          </p:cNvSpPr>
          <p:nvPr/>
        </p:nvSpPr>
        <p:spPr bwMode="auto">
          <a:xfrm>
            <a:off x="4400550" y="2522935"/>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err="1">
                <a:solidFill>
                  <a:srgbClr val="000000"/>
                </a:solidFill>
                <a:latin typeface="Times" charset="0"/>
                <a:cs typeface="Arial" charset="0"/>
              </a:rPr>
              <a:t>cima</a:t>
            </a:r>
            <a:endParaRPr lang="en-US" sz="1350" dirty="0">
              <a:solidFill>
                <a:srgbClr val="000000"/>
              </a:solidFill>
              <a:latin typeface="Times" charset="0"/>
              <a:cs typeface="Arial" charset="0"/>
            </a:endParaRPr>
          </a:p>
        </p:txBody>
      </p:sp>
      <p:sp>
        <p:nvSpPr>
          <p:cNvPr id="47111" name="Rectangle 33"/>
          <p:cNvSpPr>
            <a:spLocks noChangeArrowheads="1"/>
          </p:cNvSpPr>
          <p:nvPr/>
        </p:nvSpPr>
        <p:spPr bwMode="auto">
          <a:xfrm>
            <a:off x="6000750" y="2514600"/>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_____</a:t>
            </a:r>
          </a:p>
        </p:txBody>
      </p:sp>
      <p:sp>
        <p:nvSpPr>
          <p:cNvPr id="47112" name="Rectangle 34"/>
          <p:cNvSpPr>
            <a:spLocks noChangeArrowheads="1"/>
          </p:cNvSpPr>
          <p:nvPr/>
        </p:nvSpPr>
        <p:spPr bwMode="auto">
          <a:xfrm>
            <a:off x="2676947" y="3330208"/>
            <a:ext cx="1572816"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685800"/>
            <a:r>
              <a:rPr lang="en-US" sz="1350" dirty="0">
                <a:solidFill>
                  <a:srgbClr val="000000"/>
                </a:solidFill>
                <a:latin typeface="Times" charset="0"/>
                <a:cs typeface="Arial" charset="0"/>
              </a:rPr>
              <a:t>on top of; inside</a:t>
            </a:r>
          </a:p>
        </p:txBody>
      </p:sp>
      <p:sp>
        <p:nvSpPr>
          <p:cNvPr id="47113" name="Rectangle 35"/>
          <p:cNvSpPr>
            <a:spLocks noChangeArrowheads="1"/>
          </p:cNvSpPr>
          <p:nvPr/>
        </p:nvSpPr>
        <p:spPr bwMode="auto">
          <a:xfrm>
            <a:off x="4280893" y="3352453"/>
            <a:ext cx="1496615"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ctr" defTabSz="685800"/>
            <a:r>
              <a:rPr lang="en-US" sz="1350" dirty="0">
                <a:solidFill>
                  <a:srgbClr val="000000"/>
                </a:solidFill>
                <a:latin typeface="Times" charset="0"/>
                <a:cs typeface="Arial" charset="0"/>
              </a:rPr>
              <a:t>summit, peak, top</a:t>
            </a:r>
          </a:p>
        </p:txBody>
      </p:sp>
      <p:sp>
        <p:nvSpPr>
          <p:cNvPr id="47114" name="Rectangle 36"/>
          <p:cNvSpPr>
            <a:spLocks noChangeArrowheads="1"/>
          </p:cNvSpPr>
          <p:nvPr/>
        </p:nvSpPr>
        <p:spPr bwMode="auto">
          <a:xfrm>
            <a:off x="5990035" y="3278788"/>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_______</a:t>
            </a:r>
          </a:p>
        </p:txBody>
      </p:sp>
      <p:sp>
        <p:nvSpPr>
          <p:cNvPr id="47115" name="Rectangle 37"/>
          <p:cNvSpPr>
            <a:spLocks noChangeArrowheads="1"/>
          </p:cNvSpPr>
          <p:nvPr/>
        </p:nvSpPr>
        <p:spPr bwMode="auto">
          <a:xfrm>
            <a:off x="2800350" y="4052461"/>
            <a:ext cx="45148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To be on top of a summit or peak of something.</a:t>
            </a:r>
          </a:p>
        </p:txBody>
      </p:sp>
      <p:sp>
        <p:nvSpPr>
          <p:cNvPr id="47116" name="Text Box 39"/>
          <p:cNvSpPr txBox="1">
            <a:spLocks noChangeArrowheads="1"/>
          </p:cNvSpPr>
          <p:nvPr/>
        </p:nvSpPr>
        <p:spPr bwMode="auto">
          <a:xfrm>
            <a:off x="1428750" y="2514601"/>
            <a:ext cx="1257300" cy="2331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1350" b="1">
                <a:solidFill>
                  <a:srgbClr val="000000"/>
                </a:solidFill>
                <a:latin typeface="Times" charset="0"/>
                <a:cs typeface="Arial" charset="0"/>
              </a:rPr>
              <a:t>M</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2700">
              <a:solidFill>
                <a:srgbClr val="000000"/>
              </a:solidFill>
              <a:latin typeface="Times" charset="0"/>
              <a:cs typeface="Arial" charset="0"/>
            </a:endParaRPr>
          </a:p>
          <a:p>
            <a:pPr defTabSz="685800"/>
            <a:r>
              <a:rPr lang="en-US" sz="1350" b="1">
                <a:solidFill>
                  <a:srgbClr val="000000"/>
                </a:solidFill>
                <a:latin typeface="Times" charset="0"/>
                <a:cs typeface="Arial" charset="0"/>
              </a:rPr>
              <a:t>A</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3150">
              <a:solidFill>
                <a:srgbClr val="000000"/>
              </a:solidFill>
              <a:latin typeface="Times" charset="0"/>
              <a:cs typeface="Arial" charset="0"/>
            </a:endParaRPr>
          </a:p>
          <a:p>
            <a:pPr defTabSz="685800"/>
            <a:r>
              <a:rPr lang="en-US" sz="1350" b="1">
                <a:solidFill>
                  <a:srgbClr val="000000"/>
                </a:solidFill>
                <a:latin typeface="Times" charset="0"/>
                <a:cs typeface="Arial" charset="0"/>
              </a:rPr>
              <a:t>P</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2100">
              <a:solidFill>
                <a:srgbClr val="000000"/>
              </a:solidFill>
              <a:latin typeface="Times" charset="0"/>
              <a:cs typeface="Arial" charset="0"/>
            </a:endParaRPr>
          </a:p>
          <a:p>
            <a:pPr defTabSz="685800"/>
            <a:r>
              <a:rPr lang="en-US" sz="1350" b="1">
                <a:solidFill>
                  <a:srgbClr val="000000"/>
                </a:solidFill>
                <a:latin typeface="Times" charset="0"/>
                <a:cs typeface="Arial" charset="0"/>
              </a:rPr>
              <a:t>S</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p:txBody>
      </p:sp>
      <p:sp>
        <p:nvSpPr>
          <p:cNvPr id="47117" name="Rectangle 40"/>
          <p:cNvSpPr>
            <a:spLocks noChangeArrowheads="1"/>
          </p:cNvSpPr>
          <p:nvPr/>
        </p:nvSpPr>
        <p:spPr bwMode="auto">
          <a:xfrm>
            <a:off x="3886201" y="1771651"/>
            <a:ext cx="2232422" cy="3500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18" name="Rectangle 41"/>
          <p:cNvSpPr>
            <a:spLocks noChangeArrowheads="1"/>
          </p:cNvSpPr>
          <p:nvPr/>
        </p:nvSpPr>
        <p:spPr bwMode="auto">
          <a:xfrm>
            <a:off x="27432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19" name="Rectangle 42"/>
          <p:cNvSpPr>
            <a:spLocks noChangeArrowheads="1"/>
          </p:cNvSpPr>
          <p:nvPr/>
        </p:nvSpPr>
        <p:spPr bwMode="auto">
          <a:xfrm>
            <a:off x="43434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0" name="Rectangle 43"/>
          <p:cNvSpPr>
            <a:spLocks noChangeArrowheads="1"/>
          </p:cNvSpPr>
          <p:nvPr/>
        </p:nvSpPr>
        <p:spPr bwMode="auto">
          <a:xfrm>
            <a:off x="59436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1" name="Rectangle 44"/>
          <p:cNvSpPr>
            <a:spLocks noChangeArrowheads="1"/>
          </p:cNvSpPr>
          <p:nvPr/>
        </p:nvSpPr>
        <p:spPr bwMode="auto">
          <a:xfrm>
            <a:off x="27432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2" name="Rectangle 45"/>
          <p:cNvSpPr>
            <a:spLocks noChangeArrowheads="1"/>
          </p:cNvSpPr>
          <p:nvPr/>
        </p:nvSpPr>
        <p:spPr bwMode="auto">
          <a:xfrm>
            <a:off x="43434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3" name="Rectangle 46"/>
          <p:cNvSpPr>
            <a:spLocks noChangeArrowheads="1"/>
          </p:cNvSpPr>
          <p:nvPr/>
        </p:nvSpPr>
        <p:spPr bwMode="auto">
          <a:xfrm>
            <a:off x="59436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4" name="Rectangle 47"/>
          <p:cNvSpPr>
            <a:spLocks noChangeArrowheads="1"/>
          </p:cNvSpPr>
          <p:nvPr/>
        </p:nvSpPr>
        <p:spPr bwMode="auto">
          <a:xfrm>
            <a:off x="2743200" y="3962400"/>
            <a:ext cx="4629150" cy="4000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5" name="Text Box 48"/>
          <p:cNvSpPr>
            <a:spLocks noGrp="1" noChangeArrowheads="1"/>
          </p:cNvSpPr>
          <p:nvPr>
            <p:ph type="body" idx="1"/>
          </p:nvPr>
        </p:nvSpPr>
        <p:spPr>
          <a:xfrm>
            <a:off x="2686050" y="3771900"/>
            <a:ext cx="742950" cy="200025"/>
          </a:xfrm>
          <a:noFill/>
        </p:spPr>
        <p:txBody>
          <a:bodyPr>
            <a:normAutofit lnSpcReduction="10000"/>
          </a:bodyPr>
          <a:lstStyle/>
          <a:p>
            <a:pPr eaLnBrk="1" hangingPunct="1">
              <a:lnSpc>
                <a:spcPct val="80000"/>
              </a:lnSpc>
              <a:spcBef>
                <a:spcPct val="0"/>
              </a:spcBef>
              <a:buFontTx/>
              <a:buNone/>
            </a:pPr>
            <a:r>
              <a:rPr lang="en-US" sz="900" b="1">
                <a:latin typeface="Calibri" charset="0"/>
              </a:rPr>
              <a:t>Prediction</a:t>
            </a:r>
            <a:endParaRPr lang="en-US" sz="1350">
              <a:latin typeface="Calibri" charset="0"/>
            </a:endParaRPr>
          </a:p>
        </p:txBody>
      </p:sp>
      <p:sp>
        <p:nvSpPr>
          <p:cNvPr id="47126" name="Text Box 49"/>
          <p:cNvSpPr txBox="1">
            <a:spLocks noChangeArrowheads="1"/>
          </p:cNvSpPr>
          <p:nvPr/>
        </p:nvSpPr>
        <p:spPr bwMode="auto">
          <a:xfrm>
            <a:off x="26860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Prefix</a:t>
            </a:r>
            <a:endParaRPr lang="en-US" sz="1500">
              <a:solidFill>
                <a:srgbClr val="000000"/>
              </a:solidFill>
              <a:latin typeface="Calibri" charset="0"/>
              <a:cs typeface="Arial" charset="0"/>
            </a:endParaRPr>
          </a:p>
        </p:txBody>
      </p:sp>
      <p:sp>
        <p:nvSpPr>
          <p:cNvPr id="47127" name="Text Box 50"/>
          <p:cNvSpPr txBox="1">
            <a:spLocks noChangeArrowheads="1"/>
          </p:cNvSpPr>
          <p:nvPr/>
        </p:nvSpPr>
        <p:spPr bwMode="auto">
          <a:xfrm>
            <a:off x="42862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Root</a:t>
            </a:r>
            <a:endParaRPr lang="en-US" sz="1500">
              <a:solidFill>
                <a:srgbClr val="000000"/>
              </a:solidFill>
              <a:latin typeface="Calibri" charset="0"/>
              <a:cs typeface="Arial" charset="0"/>
            </a:endParaRPr>
          </a:p>
        </p:txBody>
      </p:sp>
      <p:sp>
        <p:nvSpPr>
          <p:cNvPr id="47128" name="Text Box 51"/>
          <p:cNvSpPr txBox="1">
            <a:spLocks noChangeArrowheads="1"/>
          </p:cNvSpPr>
          <p:nvPr/>
        </p:nvSpPr>
        <p:spPr bwMode="auto">
          <a:xfrm>
            <a:off x="58864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Suffix</a:t>
            </a:r>
            <a:endParaRPr lang="en-US" sz="1500">
              <a:solidFill>
                <a:srgbClr val="000000"/>
              </a:solidFill>
              <a:latin typeface="Calibri" charset="0"/>
              <a:cs typeface="Arial" charset="0"/>
            </a:endParaRPr>
          </a:p>
        </p:txBody>
      </p:sp>
      <p:sp>
        <p:nvSpPr>
          <p:cNvPr id="47129" name="Text Box 52"/>
          <p:cNvSpPr txBox="1">
            <a:spLocks noChangeArrowheads="1"/>
          </p:cNvSpPr>
          <p:nvPr/>
        </p:nvSpPr>
        <p:spPr bwMode="auto">
          <a:xfrm>
            <a:off x="26860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0" name="Text Box 53"/>
          <p:cNvSpPr txBox="1">
            <a:spLocks noChangeArrowheads="1"/>
          </p:cNvSpPr>
          <p:nvPr/>
        </p:nvSpPr>
        <p:spPr bwMode="auto">
          <a:xfrm>
            <a:off x="42862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1" name="Text Box 54"/>
          <p:cNvSpPr txBox="1">
            <a:spLocks noChangeArrowheads="1"/>
          </p:cNvSpPr>
          <p:nvPr/>
        </p:nvSpPr>
        <p:spPr bwMode="auto">
          <a:xfrm>
            <a:off x="58864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2" name="Text Box 55"/>
          <p:cNvSpPr txBox="1">
            <a:spLocks noChangeArrowheads="1"/>
          </p:cNvSpPr>
          <p:nvPr/>
        </p:nvSpPr>
        <p:spPr bwMode="auto">
          <a:xfrm>
            <a:off x="3829050" y="16002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Word</a:t>
            </a:r>
            <a:endParaRPr lang="en-US" sz="1500">
              <a:solidFill>
                <a:srgbClr val="000000"/>
              </a:solidFill>
              <a:latin typeface="Calibri" charset="0"/>
              <a:cs typeface="Arial" charset="0"/>
            </a:endParaRPr>
          </a:p>
        </p:txBody>
      </p:sp>
      <p:sp>
        <p:nvSpPr>
          <p:cNvPr id="47133" name="Rectangle 56"/>
          <p:cNvSpPr>
            <a:spLocks noChangeArrowheads="1"/>
          </p:cNvSpPr>
          <p:nvPr/>
        </p:nvSpPr>
        <p:spPr bwMode="auto">
          <a:xfrm>
            <a:off x="6709174" y="259318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a:endParaRPr lang="en-US" sz="1350">
              <a:solidFill>
                <a:srgbClr val="000000"/>
              </a:solidFill>
              <a:latin typeface="Times" charset="0"/>
              <a:cs typeface="Arial" charset="0"/>
            </a:endParaRPr>
          </a:p>
        </p:txBody>
      </p:sp>
      <p:sp>
        <p:nvSpPr>
          <p:cNvPr id="47134" name="Line 57"/>
          <p:cNvSpPr>
            <a:spLocks noChangeShapeType="1"/>
          </p:cNvSpPr>
          <p:nvPr/>
        </p:nvSpPr>
        <p:spPr bwMode="auto">
          <a:xfrm flipH="1">
            <a:off x="3714750" y="2171701"/>
            <a:ext cx="51554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5" name="Line 58"/>
          <p:cNvSpPr>
            <a:spLocks noChangeShapeType="1"/>
          </p:cNvSpPr>
          <p:nvPr/>
        </p:nvSpPr>
        <p:spPr bwMode="auto">
          <a:xfrm>
            <a:off x="5029200" y="2171701"/>
            <a:ext cx="119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6" name="Line 59"/>
          <p:cNvSpPr>
            <a:spLocks noChangeShapeType="1"/>
          </p:cNvSpPr>
          <p:nvPr/>
        </p:nvSpPr>
        <p:spPr bwMode="auto">
          <a:xfrm>
            <a:off x="5943600" y="2171701"/>
            <a:ext cx="62984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7" name="Line 60"/>
          <p:cNvSpPr>
            <a:spLocks noChangeShapeType="1"/>
          </p:cNvSpPr>
          <p:nvPr/>
        </p:nvSpPr>
        <p:spPr bwMode="auto">
          <a:xfrm>
            <a:off x="371475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8" name="Line 61"/>
          <p:cNvSpPr>
            <a:spLocks noChangeShapeType="1"/>
          </p:cNvSpPr>
          <p:nvPr/>
        </p:nvSpPr>
        <p:spPr bwMode="auto">
          <a:xfrm>
            <a:off x="560070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9" name="Line 62"/>
          <p:cNvSpPr>
            <a:spLocks noChangeShapeType="1"/>
          </p:cNvSpPr>
          <p:nvPr/>
        </p:nvSpPr>
        <p:spPr bwMode="auto">
          <a:xfrm>
            <a:off x="708660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0" name="Line 63"/>
          <p:cNvSpPr>
            <a:spLocks noChangeShapeType="1"/>
          </p:cNvSpPr>
          <p:nvPr/>
        </p:nvSpPr>
        <p:spPr bwMode="auto">
          <a:xfrm>
            <a:off x="377190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1" name="Line 64"/>
          <p:cNvSpPr>
            <a:spLocks noChangeShapeType="1"/>
          </p:cNvSpPr>
          <p:nvPr/>
        </p:nvSpPr>
        <p:spPr bwMode="auto">
          <a:xfrm>
            <a:off x="560070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2" name="Line 65"/>
          <p:cNvSpPr>
            <a:spLocks noChangeShapeType="1"/>
          </p:cNvSpPr>
          <p:nvPr/>
        </p:nvSpPr>
        <p:spPr bwMode="auto">
          <a:xfrm>
            <a:off x="680085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3" name="Rectangle 66"/>
          <p:cNvSpPr>
            <a:spLocks noChangeArrowheads="1"/>
          </p:cNvSpPr>
          <p:nvPr/>
        </p:nvSpPr>
        <p:spPr bwMode="auto">
          <a:xfrm>
            <a:off x="2743200" y="4629150"/>
            <a:ext cx="4629150" cy="4000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44" name="Text Box 67"/>
          <p:cNvSpPr txBox="1">
            <a:spLocks noChangeArrowheads="1"/>
          </p:cNvSpPr>
          <p:nvPr/>
        </p:nvSpPr>
        <p:spPr bwMode="auto">
          <a:xfrm>
            <a:off x="2686050" y="4438650"/>
            <a:ext cx="15430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lnSpc>
                <a:spcPct val="90000"/>
              </a:lnSpc>
            </a:pPr>
            <a:r>
              <a:rPr lang="en-US" sz="900" b="1">
                <a:solidFill>
                  <a:srgbClr val="000000"/>
                </a:solidFill>
                <a:latin typeface="Calibri" charset="0"/>
                <a:cs typeface="Arial" charset="0"/>
              </a:rPr>
              <a:t>Definition</a:t>
            </a:r>
            <a:endParaRPr lang="en-US" sz="1350">
              <a:solidFill>
                <a:srgbClr val="000000"/>
              </a:solidFill>
              <a:latin typeface="Calibri" charset="0"/>
              <a:cs typeface="Arial" charset="0"/>
            </a:endParaRPr>
          </a:p>
        </p:txBody>
      </p:sp>
      <p:sp>
        <p:nvSpPr>
          <p:cNvPr id="47145" name="Line 68"/>
          <p:cNvSpPr>
            <a:spLocks noChangeShapeType="1"/>
          </p:cNvSpPr>
          <p:nvPr/>
        </p:nvSpPr>
        <p:spPr bwMode="auto">
          <a:xfrm>
            <a:off x="394335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6" name="Line 69"/>
          <p:cNvSpPr>
            <a:spLocks noChangeShapeType="1"/>
          </p:cNvSpPr>
          <p:nvPr/>
        </p:nvSpPr>
        <p:spPr bwMode="auto">
          <a:xfrm>
            <a:off x="560070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7" name="Line 70"/>
          <p:cNvSpPr>
            <a:spLocks noChangeShapeType="1"/>
          </p:cNvSpPr>
          <p:nvPr/>
        </p:nvSpPr>
        <p:spPr bwMode="auto">
          <a:xfrm>
            <a:off x="680085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8" name="Rectangle 71"/>
          <p:cNvSpPr>
            <a:spLocks noChangeArrowheads="1"/>
          </p:cNvSpPr>
          <p:nvPr/>
        </p:nvSpPr>
        <p:spPr bwMode="auto">
          <a:xfrm>
            <a:off x="2800350" y="4686300"/>
            <a:ext cx="45148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Above, over, on top of</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174" y="119822"/>
            <a:ext cx="2345023" cy="1735172"/>
          </a:xfrm>
          <a:prstGeom prst="rect">
            <a:avLst/>
          </a:prstGeom>
        </p:spPr>
      </p:pic>
    </p:spTree>
    <p:extLst>
      <p:ext uri="{BB962C8B-B14F-4D97-AF65-F5344CB8AC3E}">
        <p14:creationId xmlns:p14="http://schemas.microsoft.com/office/powerpoint/2010/main" val="1185531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57350" y="971550"/>
            <a:ext cx="5772150" cy="571500"/>
          </a:xfrm>
        </p:spPr>
        <p:txBody>
          <a:bodyPr/>
          <a:lstStyle/>
          <a:p>
            <a:pPr eaLnBrk="1" hangingPunct="1"/>
            <a:r>
              <a:rPr lang="en-US" b="1">
                <a:latin typeface="Calibri" charset="0"/>
              </a:rPr>
              <a:t>Word Map</a:t>
            </a:r>
            <a:endParaRPr lang="en-US">
              <a:latin typeface="Calibri" charset="0"/>
            </a:endParaRPr>
          </a:p>
        </p:txBody>
      </p:sp>
      <p:sp>
        <p:nvSpPr>
          <p:cNvPr id="47107" name="Rectangle 20"/>
          <p:cNvSpPr>
            <a:spLocks noChangeArrowheads="1"/>
          </p:cNvSpPr>
          <p:nvPr/>
        </p:nvSpPr>
        <p:spPr bwMode="auto">
          <a:xfrm>
            <a:off x="6709174" y="265033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a:endParaRPr lang="en-US" sz="1350">
              <a:solidFill>
                <a:srgbClr val="000000"/>
              </a:solidFill>
              <a:latin typeface="Times" charset="0"/>
              <a:cs typeface="Arial" charset="0"/>
            </a:endParaRPr>
          </a:p>
        </p:txBody>
      </p:sp>
      <p:sp>
        <p:nvSpPr>
          <p:cNvPr id="47108" name="Rectangle 30"/>
          <p:cNvSpPr>
            <a:spLocks noChangeArrowheads="1"/>
          </p:cNvSpPr>
          <p:nvPr/>
        </p:nvSpPr>
        <p:spPr bwMode="auto">
          <a:xfrm>
            <a:off x="3943350" y="1771650"/>
            <a:ext cx="21145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debajo</a:t>
            </a:r>
          </a:p>
        </p:txBody>
      </p:sp>
      <p:sp>
        <p:nvSpPr>
          <p:cNvPr id="47109" name="Rectangle 31"/>
          <p:cNvSpPr>
            <a:spLocks noChangeArrowheads="1"/>
          </p:cNvSpPr>
          <p:nvPr/>
        </p:nvSpPr>
        <p:spPr bwMode="auto">
          <a:xfrm>
            <a:off x="2800350" y="2522935"/>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de</a:t>
            </a:r>
          </a:p>
        </p:txBody>
      </p:sp>
      <p:sp>
        <p:nvSpPr>
          <p:cNvPr id="47110" name="Rectangle 32"/>
          <p:cNvSpPr>
            <a:spLocks noChangeArrowheads="1"/>
          </p:cNvSpPr>
          <p:nvPr/>
        </p:nvSpPr>
        <p:spPr bwMode="auto">
          <a:xfrm>
            <a:off x="4400550" y="2522935"/>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(a)</a:t>
            </a:r>
            <a:r>
              <a:rPr lang="en-US" sz="1350" dirty="0" err="1">
                <a:solidFill>
                  <a:srgbClr val="000000"/>
                </a:solidFill>
                <a:latin typeface="Times" charset="0"/>
                <a:cs typeface="Arial" charset="0"/>
              </a:rPr>
              <a:t>bajo</a:t>
            </a:r>
            <a:r>
              <a:rPr lang="en-US" sz="1350" dirty="0">
                <a:solidFill>
                  <a:srgbClr val="000000"/>
                </a:solidFill>
                <a:latin typeface="Times" charset="0"/>
                <a:cs typeface="Arial" charset="0"/>
              </a:rPr>
              <a:t>/</a:t>
            </a:r>
            <a:r>
              <a:rPr lang="en-US" sz="1350" dirty="0" err="1">
                <a:solidFill>
                  <a:srgbClr val="000000"/>
                </a:solidFill>
                <a:latin typeface="Times" charset="0"/>
                <a:cs typeface="Arial" charset="0"/>
              </a:rPr>
              <a:t>bajo</a:t>
            </a:r>
            <a:endParaRPr lang="en-US" sz="1350" dirty="0">
              <a:solidFill>
                <a:srgbClr val="000000"/>
              </a:solidFill>
              <a:latin typeface="Times" charset="0"/>
              <a:cs typeface="Arial" charset="0"/>
            </a:endParaRPr>
          </a:p>
        </p:txBody>
      </p:sp>
      <p:sp>
        <p:nvSpPr>
          <p:cNvPr id="47111" name="Rectangle 33"/>
          <p:cNvSpPr>
            <a:spLocks noChangeArrowheads="1"/>
          </p:cNvSpPr>
          <p:nvPr/>
        </p:nvSpPr>
        <p:spPr bwMode="auto">
          <a:xfrm>
            <a:off x="6000750" y="2514600"/>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_____</a:t>
            </a:r>
          </a:p>
        </p:txBody>
      </p:sp>
      <p:sp>
        <p:nvSpPr>
          <p:cNvPr id="47112" name="Rectangle 34"/>
          <p:cNvSpPr>
            <a:spLocks noChangeArrowheads="1"/>
          </p:cNvSpPr>
          <p:nvPr/>
        </p:nvSpPr>
        <p:spPr bwMode="auto">
          <a:xfrm>
            <a:off x="2800350" y="3234764"/>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from; of</a:t>
            </a:r>
          </a:p>
        </p:txBody>
      </p:sp>
      <p:sp>
        <p:nvSpPr>
          <p:cNvPr id="47113" name="Rectangle 35"/>
          <p:cNvSpPr>
            <a:spLocks noChangeArrowheads="1"/>
          </p:cNvSpPr>
          <p:nvPr/>
        </p:nvSpPr>
        <p:spPr bwMode="auto">
          <a:xfrm>
            <a:off x="4373166" y="3231356"/>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below/under</a:t>
            </a:r>
          </a:p>
        </p:txBody>
      </p:sp>
      <p:sp>
        <p:nvSpPr>
          <p:cNvPr id="47114" name="Rectangle 36"/>
          <p:cNvSpPr>
            <a:spLocks noChangeArrowheads="1"/>
          </p:cNvSpPr>
          <p:nvPr/>
        </p:nvSpPr>
        <p:spPr bwMode="auto">
          <a:xfrm>
            <a:off x="5990035" y="3278788"/>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_______</a:t>
            </a:r>
          </a:p>
        </p:txBody>
      </p:sp>
      <p:sp>
        <p:nvSpPr>
          <p:cNvPr id="47115" name="Rectangle 37"/>
          <p:cNvSpPr>
            <a:spLocks noChangeArrowheads="1"/>
          </p:cNvSpPr>
          <p:nvPr/>
        </p:nvSpPr>
        <p:spPr bwMode="auto">
          <a:xfrm>
            <a:off x="2800350" y="4000500"/>
            <a:ext cx="45148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When something is under another thing.</a:t>
            </a:r>
          </a:p>
        </p:txBody>
      </p:sp>
      <p:sp>
        <p:nvSpPr>
          <p:cNvPr id="47116" name="Text Box 39"/>
          <p:cNvSpPr txBox="1">
            <a:spLocks noChangeArrowheads="1"/>
          </p:cNvSpPr>
          <p:nvPr/>
        </p:nvSpPr>
        <p:spPr bwMode="auto">
          <a:xfrm>
            <a:off x="1428750" y="2514601"/>
            <a:ext cx="1257300" cy="2331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1350" b="1">
                <a:solidFill>
                  <a:srgbClr val="000000"/>
                </a:solidFill>
                <a:latin typeface="Times" charset="0"/>
                <a:cs typeface="Arial" charset="0"/>
              </a:rPr>
              <a:t>M</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2700">
              <a:solidFill>
                <a:srgbClr val="000000"/>
              </a:solidFill>
              <a:latin typeface="Times" charset="0"/>
              <a:cs typeface="Arial" charset="0"/>
            </a:endParaRPr>
          </a:p>
          <a:p>
            <a:pPr defTabSz="685800"/>
            <a:r>
              <a:rPr lang="en-US" sz="1350" b="1">
                <a:solidFill>
                  <a:srgbClr val="000000"/>
                </a:solidFill>
                <a:latin typeface="Times" charset="0"/>
                <a:cs typeface="Arial" charset="0"/>
              </a:rPr>
              <a:t>A</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3150">
              <a:solidFill>
                <a:srgbClr val="000000"/>
              </a:solidFill>
              <a:latin typeface="Times" charset="0"/>
              <a:cs typeface="Arial" charset="0"/>
            </a:endParaRPr>
          </a:p>
          <a:p>
            <a:pPr defTabSz="685800"/>
            <a:r>
              <a:rPr lang="en-US" sz="1350" b="1">
                <a:solidFill>
                  <a:srgbClr val="000000"/>
                </a:solidFill>
                <a:latin typeface="Times" charset="0"/>
                <a:cs typeface="Arial" charset="0"/>
              </a:rPr>
              <a:t>P</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2100">
              <a:solidFill>
                <a:srgbClr val="000000"/>
              </a:solidFill>
              <a:latin typeface="Times" charset="0"/>
              <a:cs typeface="Arial" charset="0"/>
            </a:endParaRPr>
          </a:p>
          <a:p>
            <a:pPr defTabSz="685800"/>
            <a:r>
              <a:rPr lang="en-US" sz="1350" b="1">
                <a:solidFill>
                  <a:srgbClr val="000000"/>
                </a:solidFill>
                <a:latin typeface="Times" charset="0"/>
                <a:cs typeface="Arial" charset="0"/>
              </a:rPr>
              <a:t>S</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p:txBody>
      </p:sp>
      <p:sp>
        <p:nvSpPr>
          <p:cNvPr id="47117" name="Rectangle 40"/>
          <p:cNvSpPr>
            <a:spLocks noChangeArrowheads="1"/>
          </p:cNvSpPr>
          <p:nvPr/>
        </p:nvSpPr>
        <p:spPr bwMode="auto">
          <a:xfrm>
            <a:off x="3886201" y="1771651"/>
            <a:ext cx="2232422" cy="3500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18" name="Rectangle 41"/>
          <p:cNvSpPr>
            <a:spLocks noChangeArrowheads="1"/>
          </p:cNvSpPr>
          <p:nvPr/>
        </p:nvSpPr>
        <p:spPr bwMode="auto">
          <a:xfrm>
            <a:off x="27432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19" name="Rectangle 42"/>
          <p:cNvSpPr>
            <a:spLocks noChangeArrowheads="1"/>
          </p:cNvSpPr>
          <p:nvPr/>
        </p:nvSpPr>
        <p:spPr bwMode="auto">
          <a:xfrm>
            <a:off x="43434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0" name="Rectangle 43"/>
          <p:cNvSpPr>
            <a:spLocks noChangeArrowheads="1"/>
          </p:cNvSpPr>
          <p:nvPr/>
        </p:nvSpPr>
        <p:spPr bwMode="auto">
          <a:xfrm>
            <a:off x="59436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1" name="Rectangle 44"/>
          <p:cNvSpPr>
            <a:spLocks noChangeArrowheads="1"/>
          </p:cNvSpPr>
          <p:nvPr/>
        </p:nvSpPr>
        <p:spPr bwMode="auto">
          <a:xfrm>
            <a:off x="27432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2" name="Rectangle 45"/>
          <p:cNvSpPr>
            <a:spLocks noChangeArrowheads="1"/>
          </p:cNvSpPr>
          <p:nvPr/>
        </p:nvSpPr>
        <p:spPr bwMode="auto">
          <a:xfrm>
            <a:off x="43434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3" name="Rectangle 46"/>
          <p:cNvSpPr>
            <a:spLocks noChangeArrowheads="1"/>
          </p:cNvSpPr>
          <p:nvPr/>
        </p:nvSpPr>
        <p:spPr bwMode="auto">
          <a:xfrm>
            <a:off x="59436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4" name="Rectangle 47"/>
          <p:cNvSpPr>
            <a:spLocks noChangeArrowheads="1"/>
          </p:cNvSpPr>
          <p:nvPr/>
        </p:nvSpPr>
        <p:spPr bwMode="auto">
          <a:xfrm>
            <a:off x="2743200" y="3962400"/>
            <a:ext cx="4629150" cy="4000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5" name="Text Box 48"/>
          <p:cNvSpPr>
            <a:spLocks noGrp="1" noChangeArrowheads="1"/>
          </p:cNvSpPr>
          <p:nvPr>
            <p:ph type="body" idx="1"/>
          </p:nvPr>
        </p:nvSpPr>
        <p:spPr>
          <a:xfrm>
            <a:off x="2686050" y="3771900"/>
            <a:ext cx="742950" cy="200025"/>
          </a:xfrm>
          <a:noFill/>
        </p:spPr>
        <p:txBody>
          <a:bodyPr>
            <a:normAutofit lnSpcReduction="10000"/>
          </a:bodyPr>
          <a:lstStyle/>
          <a:p>
            <a:pPr eaLnBrk="1" hangingPunct="1">
              <a:lnSpc>
                <a:spcPct val="80000"/>
              </a:lnSpc>
              <a:spcBef>
                <a:spcPct val="0"/>
              </a:spcBef>
              <a:buFontTx/>
              <a:buNone/>
            </a:pPr>
            <a:r>
              <a:rPr lang="en-US" sz="900" b="1">
                <a:latin typeface="Calibri" charset="0"/>
              </a:rPr>
              <a:t>Prediction</a:t>
            </a:r>
            <a:endParaRPr lang="en-US" sz="1350">
              <a:latin typeface="Calibri" charset="0"/>
            </a:endParaRPr>
          </a:p>
        </p:txBody>
      </p:sp>
      <p:sp>
        <p:nvSpPr>
          <p:cNvPr id="47126" name="Text Box 49"/>
          <p:cNvSpPr txBox="1">
            <a:spLocks noChangeArrowheads="1"/>
          </p:cNvSpPr>
          <p:nvPr/>
        </p:nvSpPr>
        <p:spPr bwMode="auto">
          <a:xfrm>
            <a:off x="26860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Prefix</a:t>
            </a:r>
            <a:endParaRPr lang="en-US" sz="1500">
              <a:solidFill>
                <a:srgbClr val="000000"/>
              </a:solidFill>
              <a:latin typeface="Calibri" charset="0"/>
              <a:cs typeface="Arial" charset="0"/>
            </a:endParaRPr>
          </a:p>
        </p:txBody>
      </p:sp>
      <p:sp>
        <p:nvSpPr>
          <p:cNvPr id="47127" name="Text Box 50"/>
          <p:cNvSpPr txBox="1">
            <a:spLocks noChangeArrowheads="1"/>
          </p:cNvSpPr>
          <p:nvPr/>
        </p:nvSpPr>
        <p:spPr bwMode="auto">
          <a:xfrm>
            <a:off x="42862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Root</a:t>
            </a:r>
            <a:endParaRPr lang="en-US" sz="1500">
              <a:solidFill>
                <a:srgbClr val="000000"/>
              </a:solidFill>
              <a:latin typeface="Calibri" charset="0"/>
              <a:cs typeface="Arial" charset="0"/>
            </a:endParaRPr>
          </a:p>
        </p:txBody>
      </p:sp>
      <p:sp>
        <p:nvSpPr>
          <p:cNvPr id="47128" name="Text Box 51"/>
          <p:cNvSpPr txBox="1">
            <a:spLocks noChangeArrowheads="1"/>
          </p:cNvSpPr>
          <p:nvPr/>
        </p:nvSpPr>
        <p:spPr bwMode="auto">
          <a:xfrm>
            <a:off x="58864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Suffix</a:t>
            </a:r>
            <a:endParaRPr lang="en-US" sz="1500">
              <a:solidFill>
                <a:srgbClr val="000000"/>
              </a:solidFill>
              <a:latin typeface="Calibri" charset="0"/>
              <a:cs typeface="Arial" charset="0"/>
            </a:endParaRPr>
          </a:p>
        </p:txBody>
      </p:sp>
      <p:sp>
        <p:nvSpPr>
          <p:cNvPr id="47129" name="Text Box 52"/>
          <p:cNvSpPr txBox="1">
            <a:spLocks noChangeArrowheads="1"/>
          </p:cNvSpPr>
          <p:nvPr/>
        </p:nvSpPr>
        <p:spPr bwMode="auto">
          <a:xfrm>
            <a:off x="26860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0" name="Text Box 53"/>
          <p:cNvSpPr txBox="1">
            <a:spLocks noChangeArrowheads="1"/>
          </p:cNvSpPr>
          <p:nvPr/>
        </p:nvSpPr>
        <p:spPr bwMode="auto">
          <a:xfrm>
            <a:off x="42862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1" name="Text Box 54"/>
          <p:cNvSpPr txBox="1">
            <a:spLocks noChangeArrowheads="1"/>
          </p:cNvSpPr>
          <p:nvPr/>
        </p:nvSpPr>
        <p:spPr bwMode="auto">
          <a:xfrm>
            <a:off x="58864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2" name="Text Box 55"/>
          <p:cNvSpPr txBox="1">
            <a:spLocks noChangeArrowheads="1"/>
          </p:cNvSpPr>
          <p:nvPr/>
        </p:nvSpPr>
        <p:spPr bwMode="auto">
          <a:xfrm>
            <a:off x="3829050" y="16002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Word</a:t>
            </a:r>
            <a:endParaRPr lang="en-US" sz="1500">
              <a:solidFill>
                <a:srgbClr val="000000"/>
              </a:solidFill>
              <a:latin typeface="Calibri" charset="0"/>
              <a:cs typeface="Arial" charset="0"/>
            </a:endParaRPr>
          </a:p>
        </p:txBody>
      </p:sp>
      <p:sp>
        <p:nvSpPr>
          <p:cNvPr id="47133" name="Rectangle 56"/>
          <p:cNvSpPr>
            <a:spLocks noChangeArrowheads="1"/>
          </p:cNvSpPr>
          <p:nvPr/>
        </p:nvSpPr>
        <p:spPr bwMode="auto">
          <a:xfrm>
            <a:off x="6709174" y="259318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a:endParaRPr lang="en-US" sz="1350">
              <a:solidFill>
                <a:srgbClr val="000000"/>
              </a:solidFill>
              <a:latin typeface="Times" charset="0"/>
              <a:cs typeface="Arial" charset="0"/>
            </a:endParaRPr>
          </a:p>
        </p:txBody>
      </p:sp>
      <p:sp>
        <p:nvSpPr>
          <p:cNvPr id="47134" name="Line 57"/>
          <p:cNvSpPr>
            <a:spLocks noChangeShapeType="1"/>
          </p:cNvSpPr>
          <p:nvPr/>
        </p:nvSpPr>
        <p:spPr bwMode="auto">
          <a:xfrm flipH="1">
            <a:off x="3714750" y="2171701"/>
            <a:ext cx="51554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5" name="Line 58"/>
          <p:cNvSpPr>
            <a:spLocks noChangeShapeType="1"/>
          </p:cNvSpPr>
          <p:nvPr/>
        </p:nvSpPr>
        <p:spPr bwMode="auto">
          <a:xfrm>
            <a:off x="5029200" y="2171701"/>
            <a:ext cx="119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6" name="Line 59"/>
          <p:cNvSpPr>
            <a:spLocks noChangeShapeType="1"/>
          </p:cNvSpPr>
          <p:nvPr/>
        </p:nvSpPr>
        <p:spPr bwMode="auto">
          <a:xfrm>
            <a:off x="5943600" y="2171701"/>
            <a:ext cx="62984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7" name="Line 60"/>
          <p:cNvSpPr>
            <a:spLocks noChangeShapeType="1"/>
          </p:cNvSpPr>
          <p:nvPr/>
        </p:nvSpPr>
        <p:spPr bwMode="auto">
          <a:xfrm>
            <a:off x="371475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8" name="Line 61"/>
          <p:cNvSpPr>
            <a:spLocks noChangeShapeType="1"/>
          </p:cNvSpPr>
          <p:nvPr/>
        </p:nvSpPr>
        <p:spPr bwMode="auto">
          <a:xfrm>
            <a:off x="560070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9" name="Line 62"/>
          <p:cNvSpPr>
            <a:spLocks noChangeShapeType="1"/>
          </p:cNvSpPr>
          <p:nvPr/>
        </p:nvSpPr>
        <p:spPr bwMode="auto">
          <a:xfrm>
            <a:off x="708660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0" name="Line 63"/>
          <p:cNvSpPr>
            <a:spLocks noChangeShapeType="1"/>
          </p:cNvSpPr>
          <p:nvPr/>
        </p:nvSpPr>
        <p:spPr bwMode="auto">
          <a:xfrm>
            <a:off x="377190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1" name="Line 64"/>
          <p:cNvSpPr>
            <a:spLocks noChangeShapeType="1"/>
          </p:cNvSpPr>
          <p:nvPr/>
        </p:nvSpPr>
        <p:spPr bwMode="auto">
          <a:xfrm>
            <a:off x="560070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2" name="Line 65"/>
          <p:cNvSpPr>
            <a:spLocks noChangeShapeType="1"/>
          </p:cNvSpPr>
          <p:nvPr/>
        </p:nvSpPr>
        <p:spPr bwMode="auto">
          <a:xfrm>
            <a:off x="680085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3" name="Rectangle 66"/>
          <p:cNvSpPr>
            <a:spLocks noChangeArrowheads="1"/>
          </p:cNvSpPr>
          <p:nvPr/>
        </p:nvSpPr>
        <p:spPr bwMode="auto">
          <a:xfrm>
            <a:off x="2743200" y="4629150"/>
            <a:ext cx="4629150" cy="4000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44" name="Text Box 67"/>
          <p:cNvSpPr txBox="1">
            <a:spLocks noChangeArrowheads="1"/>
          </p:cNvSpPr>
          <p:nvPr/>
        </p:nvSpPr>
        <p:spPr bwMode="auto">
          <a:xfrm>
            <a:off x="2686050" y="4438650"/>
            <a:ext cx="15430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lnSpc>
                <a:spcPct val="90000"/>
              </a:lnSpc>
            </a:pPr>
            <a:r>
              <a:rPr lang="en-US" sz="900" b="1">
                <a:solidFill>
                  <a:srgbClr val="000000"/>
                </a:solidFill>
                <a:latin typeface="Calibri" charset="0"/>
                <a:cs typeface="Arial" charset="0"/>
              </a:rPr>
              <a:t>Definition</a:t>
            </a:r>
            <a:endParaRPr lang="en-US" sz="1350">
              <a:solidFill>
                <a:srgbClr val="000000"/>
              </a:solidFill>
              <a:latin typeface="Calibri" charset="0"/>
              <a:cs typeface="Arial" charset="0"/>
            </a:endParaRPr>
          </a:p>
        </p:txBody>
      </p:sp>
      <p:sp>
        <p:nvSpPr>
          <p:cNvPr id="47145" name="Line 68"/>
          <p:cNvSpPr>
            <a:spLocks noChangeShapeType="1"/>
          </p:cNvSpPr>
          <p:nvPr/>
        </p:nvSpPr>
        <p:spPr bwMode="auto">
          <a:xfrm>
            <a:off x="394335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6" name="Line 69"/>
          <p:cNvSpPr>
            <a:spLocks noChangeShapeType="1"/>
          </p:cNvSpPr>
          <p:nvPr/>
        </p:nvSpPr>
        <p:spPr bwMode="auto">
          <a:xfrm>
            <a:off x="560070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7" name="Line 70"/>
          <p:cNvSpPr>
            <a:spLocks noChangeShapeType="1"/>
          </p:cNvSpPr>
          <p:nvPr/>
        </p:nvSpPr>
        <p:spPr bwMode="auto">
          <a:xfrm>
            <a:off x="680085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8" name="Rectangle 71"/>
          <p:cNvSpPr>
            <a:spLocks noChangeArrowheads="1"/>
          </p:cNvSpPr>
          <p:nvPr/>
        </p:nvSpPr>
        <p:spPr bwMode="auto">
          <a:xfrm>
            <a:off x="2800350" y="4686300"/>
            <a:ext cx="45148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Under; below; beneath.</a:t>
            </a:r>
          </a:p>
        </p:txBody>
      </p:sp>
    </p:spTree>
    <p:extLst>
      <p:ext uri="{BB962C8B-B14F-4D97-AF65-F5344CB8AC3E}">
        <p14:creationId xmlns:p14="http://schemas.microsoft.com/office/powerpoint/2010/main" val="2250944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57350" y="971550"/>
            <a:ext cx="5772150" cy="571500"/>
          </a:xfrm>
        </p:spPr>
        <p:txBody>
          <a:bodyPr/>
          <a:lstStyle/>
          <a:p>
            <a:pPr eaLnBrk="1" hangingPunct="1"/>
            <a:r>
              <a:rPr lang="en-US" b="1">
                <a:latin typeface="Calibri" charset="0"/>
              </a:rPr>
              <a:t>Word Map</a:t>
            </a:r>
            <a:endParaRPr lang="en-US">
              <a:latin typeface="Calibri" charset="0"/>
            </a:endParaRPr>
          </a:p>
        </p:txBody>
      </p:sp>
      <p:sp>
        <p:nvSpPr>
          <p:cNvPr id="47107" name="Rectangle 20"/>
          <p:cNvSpPr>
            <a:spLocks noChangeArrowheads="1"/>
          </p:cNvSpPr>
          <p:nvPr/>
        </p:nvSpPr>
        <p:spPr bwMode="auto">
          <a:xfrm>
            <a:off x="6709174" y="265033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a:endParaRPr lang="en-US" sz="1350">
              <a:solidFill>
                <a:srgbClr val="000000"/>
              </a:solidFill>
              <a:latin typeface="Times" charset="0"/>
              <a:cs typeface="Arial" charset="0"/>
            </a:endParaRPr>
          </a:p>
        </p:txBody>
      </p:sp>
      <p:sp>
        <p:nvSpPr>
          <p:cNvPr id="47108" name="Rectangle 30"/>
          <p:cNvSpPr>
            <a:spLocks noChangeArrowheads="1"/>
          </p:cNvSpPr>
          <p:nvPr/>
        </p:nvSpPr>
        <p:spPr bwMode="auto">
          <a:xfrm>
            <a:off x="3943350" y="1771650"/>
            <a:ext cx="21145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err="1">
                <a:solidFill>
                  <a:srgbClr val="000000"/>
                </a:solidFill>
                <a:latin typeface="Times" charset="0"/>
                <a:cs typeface="Arial" charset="0"/>
              </a:rPr>
              <a:t>enfrente</a:t>
            </a:r>
            <a:endParaRPr lang="en-US" sz="1350" dirty="0">
              <a:solidFill>
                <a:srgbClr val="000000"/>
              </a:solidFill>
              <a:latin typeface="Times" charset="0"/>
              <a:cs typeface="Arial" charset="0"/>
            </a:endParaRPr>
          </a:p>
        </p:txBody>
      </p:sp>
      <p:sp>
        <p:nvSpPr>
          <p:cNvPr id="47109" name="Rectangle 31"/>
          <p:cNvSpPr>
            <a:spLocks noChangeArrowheads="1"/>
          </p:cNvSpPr>
          <p:nvPr/>
        </p:nvSpPr>
        <p:spPr bwMode="auto">
          <a:xfrm>
            <a:off x="2800350" y="2522935"/>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en</a:t>
            </a:r>
          </a:p>
        </p:txBody>
      </p:sp>
      <p:sp>
        <p:nvSpPr>
          <p:cNvPr id="47110" name="Rectangle 32"/>
          <p:cNvSpPr>
            <a:spLocks noChangeArrowheads="1"/>
          </p:cNvSpPr>
          <p:nvPr/>
        </p:nvSpPr>
        <p:spPr bwMode="auto">
          <a:xfrm>
            <a:off x="4400550" y="2522935"/>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err="1">
                <a:solidFill>
                  <a:srgbClr val="000000"/>
                </a:solidFill>
                <a:latin typeface="Times" charset="0"/>
                <a:cs typeface="Arial" charset="0"/>
              </a:rPr>
              <a:t>frente</a:t>
            </a:r>
            <a:endParaRPr lang="en-US" sz="1350" dirty="0">
              <a:solidFill>
                <a:srgbClr val="000000"/>
              </a:solidFill>
              <a:latin typeface="Times" charset="0"/>
              <a:cs typeface="Arial" charset="0"/>
            </a:endParaRPr>
          </a:p>
        </p:txBody>
      </p:sp>
      <p:sp>
        <p:nvSpPr>
          <p:cNvPr id="47111" name="Rectangle 33"/>
          <p:cNvSpPr>
            <a:spLocks noChangeArrowheads="1"/>
          </p:cNvSpPr>
          <p:nvPr/>
        </p:nvSpPr>
        <p:spPr bwMode="auto">
          <a:xfrm>
            <a:off x="6000750" y="2514600"/>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_____</a:t>
            </a:r>
          </a:p>
        </p:txBody>
      </p:sp>
      <p:sp>
        <p:nvSpPr>
          <p:cNvPr id="47112" name="Rectangle 34"/>
          <p:cNvSpPr>
            <a:spLocks noChangeArrowheads="1"/>
          </p:cNvSpPr>
          <p:nvPr/>
        </p:nvSpPr>
        <p:spPr bwMode="auto">
          <a:xfrm>
            <a:off x="2800350" y="3234766"/>
            <a:ext cx="1314450"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on top of;</a:t>
            </a:r>
          </a:p>
          <a:p>
            <a:pPr algn="ctr" defTabSz="685800"/>
            <a:r>
              <a:rPr lang="en-US" sz="1350" dirty="0">
                <a:solidFill>
                  <a:srgbClr val="000000"/>
                </a:solidFill>
                <a:latin typeface="Times" charset="0"/>
                <a:cs typeface="Arial" charset="0"/>
              </a:rPr>
              <a:t>in/inside</a:t>
            </a:r>
          </a:p>
        </p:txBody>
      </p:sp>
      <p:sp>
        <p:nvSpPr>
          <p:cNvPr id="47113" name="Rectangle 35"/>
          <p:cNvSpPr>
            <a:spLocks noChangeArrowheads="1"/>
          </p:cNvSpPr>
          <p:nvPr/>
        </p:nvSpPr>
        <p:spPr bwMode="auto">
          <a:xfrm>
            <a:off x="4400550" y="3369856"/>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front; forehead</a:t>
            </a:r>
          </a:p>
        </p:txBody>
      </p:sp>
      <p:sp>
        <p:nvSpPr>
          <p:cNvPr id="47114" name="Rectangle 36"/>
          <p:cNvSpPr>
            <a:spLocks noChangeArrowheads="1"/>
          </p:cNvSpPr>
          <p:nvPr/>
        </p:nvSpPr>
        <p:spPr bwMode="auto">
          <a:xfrm>
            <a:off x="5990035" y="3278788"/>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_______</a:t>
            </a:r>
          </a:p>
        </p:txBody>
      </p:sp>
      <p:sp>
        <p:nvSpPr>
          <p:cNvPr id="47115" name="Rectangle 37"/>
          <p:cNvSpPr>
            <a:spLocks noChangeArrowheads="1"/>
          </p:cNvSpPr>
          <p:nvPr/>
        </p:nvSpPr>
        <p:spPr bwMode="auto">
          <a:xfrm>
            <a:off x="2800350" y="4000500"/>
            <a:ext cx="45148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In front of</a:t>
            </a:r>
          </a:p>
        </p:txBody>
      </p:sp>
      <p:sp>
        <p:nvSpPr>
          <p:cNvPr id="47116" name="Text Box 39"/>
          <p:cNvSpPr txBox="1">
            <a:spLocks noChangeArrowheads="1"/>
          </p:cNvSpPr>
          <p:nvPr/>
        </p:nvSpPr>
        <p:spPr bwMode="auto">
          <a:xfrm>
            <a:off x="1428750" y="2514601"/>
            <a:ext cx="1257300" cy="2331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1350" b="1">
                <a:solidFill>
                  <a:srgbClr val="000000"/>
                </a:solidFill>
                <a:latin typeface="Times" charset="0"/>
                <a:cs typeface="Arial" charset="0"/>
              </a:rPr>
              <a:t>M</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2700">
              <a:solidFill>
                <a:srgbClr val="000000"/>
              </a:solidFill>
              <a:latin typeface="Times" charset="0"/>
              <a:cs typeface="Arial" charset="0"/>
            </a:endParaRPr>
          </a:p>
          <a:p>
            <a:pPr defTabSz="685800"/>
            <a:r>
              <a:rPr lang="en-US" sz="1350" b="1">
                <a:solidFill>
                  <a:srgbClr val="000000"/>
                </a:solidFill>
                <a:latin typeface="Times" charset="0"/>
                <a:cs typeface="Arial" charset="0"/>
              </a:rPr>
              <a:t>A</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3150">
              <a:solidFill>
                <a:srgbClr val="000000"/>
              </a:solidFill>
              <a:latin typeface="Times" charset="0"/>
              <a:cs typeface="Arial" charset="0"/>
            </a:endParaRPr>
          </a:p>
          <a:p>
            <a:pPr defTabSz="685800"/>
            <a:r>
              <a:rPr lang="en-US" sz="1350" b="1">
                <a:solidFill>
                  <a:srgbClr val="000000"/>
                </a:solidFill>
                <a:latin typeface="Times" charset="0"/>
                <a:cs typeface="Arial" charset="0"/>
              </a:rPr>
              <a:t>P</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2100">
              <a:solidFill>
                <a:srgbClr val="000000"/>
              </a:solidFill>
              <a:latin typeface="Times" charset="0"/>
              <a:cs typeface="Arial" charset="0"/>
            </a:endParaRPr>
          </a:p>
          <a:p>
            <a:pPr defTabSz="685800"/>
            <a:r>
              <a:rPr lang="en-US" sz="1350" b="1">
                <a:solidFill>
                  <a:srgbClr val="000000"/>
                </a:solidFill>
                <a:latin typeface="Times" charset="0"/>
                <a:cs typeface="Arial" charset="0"/>
              </a:rPr>
              <a:t>S</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p:txBody>
      </p:sp>
      <p:sp>
        <p:nvSpPr>
          <p:cNvPr id="47117" name="Rectangle 40"/>
          <p:cNvSpPr>
            <a:spLocks noChangeArrowheads="1"/>
          </p:cNvSpPr>
          <p:nvPr/>
        </p:nvSpPr>
        <p:spPr bwMode="auto">
          <a:xfrm>
            <a:off x="3886201" y="1771651"/>
            <a:ext cx="2232422" cy="3500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18" name="Rectangle 41"/>
          <p:cNvSpPr>
            <a:spLocks noChangeArrowheads="1"/>
          </p:cNvSpPr>
          <p:nvPr/>
        </p:nvSpPr>
        <p:spPr bwMode="auto">
          <a:xfrm>
            <a:off x="27432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19" name="Rectangle 42"/>
          <p:cNvSpPr>
            <a:spLocks noChangeArrowheads="1"/>
          </p:cNvSpPr>
          <p:nvPr/>
        </p:nvSpPr>
        <p:spPr bwMode="auto">
          <a:xfrm>
            <a:off x="43434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0" name="Rectangle 43"/>
          <p:cNvSpPr>
            <a:spLocks noChangeArrowheads="1"/>
          </p:cNvSpPr>
          <p:nvPr/>
        </p:nvSpPr>
        <p:spPr bwMode="auto">
          <a:xfrm>
            <a:off x="59436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1" name="Rectangle 44"/>
          <p:cNvSpPr>
            <a:spLocks noChangeArrowheads="1"/>
          </p:cNvSpPr>
          <p:nvPr/>
        </p:nvSpPr>
        <p:spPr bwMode="auto">
          <a:xfrm>
            <a:off x="27432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2" name="Rectangle 45"/>
          <p:cNvSpPr>
            <a:spLocks noChangeArrowheads="1"/>
          </p:cNvSpPr>
          <p:nvPr/>
        </p:nvSpPr>
        <p:spPr bwMode="auto">
          <a:xfrm>
            <a:off x="43434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3" name="Rectangle 46"/>
          <p:cNvSpPr>
            <a:spLocks noChangeArrowheads="1"/>
          </p:cNvSpPr>
          <p:nvPr/>
        </p:nvSpPr>
        <p:spPr bwMode="auto">
          <a:xfrm>
            <a:off x="59436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4" name="Rectangle 47"/>
          <p:cNvSpPr>
            <a:spLocks noChangeArrowheads="1"/>
          </p:cNvSpPr>
          <p:nvPr/>
        </p:nvSpPr>
        <p:spPr bwMode="auto">
          <a:xfrm>
            <a:off x="2743200" y="3962400"/>
            <a:ext cx="4629150" cy="4000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5" name="Text Box 48"/>
          <p:cNvSpPr>
            <a:spLocks noGrp="1" noChangeArrowheads="1"/>
          </p:cNvSpPr>
          <p:nvPr>
            <p:ph type="body" idx="1"/>
          </p:nvPr>
        </p:nvSpPr>
        <p:spPr>
          <a:xfrm>
            <a:off x="2686050" y="3771900"/>
            <a:ext cx="742950" cy="200025"/>
          </a:xfrm>
          <a:noFill/>
        </p:spPr>
        <p:txBody>
          <a:bodyPr>
            <a:normAutofit lnSpcReduction="10000"/>
          </a:bodyPr>
          <a:lstStyle/>
          <a:p>
            <a:pPr eaLnBrk="1" hangingPunct="1">
              <a:lnSpc>
                <a:spcPct val="80000"/>
              </a:lnSpc>
              <a:spcBef>
                <a:spcPct val="0"/>
              </a:spcBef>
              <a:buFontTx/>
              <a:buNone/>
            </a:pPr>
            <a:r>
              <a:rPr lang="en-US" sz="900" b="1">
                <a:latin typeface="Calibri" charset="0"/>
              </a:rPr>
              <a:t>Prediction</a:t>
            </a:r>
            <a:endParaRPr lang="en-US" sz="1350">
              <a:latin typeface="Calibri" charset="0"/>
            </a:endParaRPr>
          </a:p>
        </p:txBody>
      </p:sp>
      <p:sp>
        <p:nvSpPr>
          <p:cNvPr id="47126" name="Text Box 49"/>
          <p:cNvSpPr txBox="1">
            <a:spLocks noChangeArrowheads="1"/>
          </p:cNvSpPr>
          <p:nvPr/>
        </p:nvSpPr>
        <p:spPr bwMode="auto">
          <a:xfrm>
            <a:off x="26860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Prefix</a:t>
            </a:r>
            <a:endParaRPr lang="en-US" sz="1500">
              <a:solidFill>
                <a:srgbClr val="000000"/>
              </a:solidFill>
              <a:latin typeface="Calibri" charset="0"/>
              <a:cs typeface="Arial" charset="0"/>
            </a:endParaRPr>
          </a:p>
        </p:txBody>
      </p:sp>
      <p:sp>
        <p:nvSpPr>
          <p:cNvPr id="47127" name="Text Box 50"/>
          <p:cNvSpPr txBox="1">
            <a:spLocks noChangeArrowheads="1"/>
          </p:cNvSpPr>
          <p:nvPr/>
        </p:nvSpPr>
        <p:spPr bwMode="auto">
          <a:xfrm>
            <a:off x="42862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Root</a:t>
            </a:r>
            <a:endParaRPr lang="en-US" sz="1500">
              <a:solidFill>
                <a:srgbClr val="000000"/>
              </a:solidFill>
              <a:latin typeface="Calibri" charset="0"/>
              <a:cs typeface="Arial" charset="0"/>
            </a:endParaRPr>
          </a:p>
        </p:txBody>
      </p:sp>
      <p:sp>
        <p:nvSpPr>
          <p:cNvPr id="47128" name="Text Box 51"/>
          <p:cNvSpPr txBox="1">
            <a:spLocks noChangeArrowheads="1"/>
          </p:cNvSpPr>
          <p:nvPr/>
        </p:nvSpPr>
        <p:spPr bwMode="auto">
          <a:xfrm>
            <a:off x="58864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Suffix</a:t>
            </a:r>
            <a:endParaRPr lang="en-US" sz="1500">
              <a:solidFill>
                <a:srgbClr val="000000"/>
              </a:solidFill>
              <a:latin typeface="Calibri" charset="0"/>
              <a:cs typeface="Arial" charset="0"/>
            </a:endParaRPr>
          </a:p>
        </p:txBody>
      </p:sp>
      <p:sp>
        <p:nvSpPr>
          <p:cNvPr id="47129" name="Text Box 52"/>
          <p:cNvSpPr txBox="1">
            <a:spLocks noChangeArrowheads="1"/>
          </p:cNvSpPr>
          <p:nvPr/>
        </p:nvSpPr>
        <p:spPr bwMode="auto">
          <a:xfrm>
            <a:off x="26860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0" name="Text Box 53"/>
          <p:cNvSpPr txBox="1">
            <a:spLocks noChangeArrowheads="1"/>
          </p:cNvSpPr>
          <p:nvPr/>
        </p:nvSpPr>
        <p:spPr bwMode="auto">
          <a:xfrm>
            <a:off x="42862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1" name="Text Box 54"/>
          <p:cNvSpPr txBox="1">
            <a:spLocks noChangeArrowheads="1"/>
          </p:cNvSpPr>
          <p:nvPr/>
        </p:nvSpPr>
        <p:spPr bwMode="auto">
          <a:xfrm>
            <a:off x="58864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2" name="Text Box 55"/>
          <p:cNvSpPr txBox="1">
            <a:spLocks noChangeArrowheads="1"/>
          </p:cNvSpPr>
          <p:nvPr/>
        </p:nvSpPr>
        <p:spPr bwMode="auto">
          <a:xfrm>
            <a:off x="3829050" y="16002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Word</a:t>
            </a:r>
            <a:endParaRPr lang="en-US" sz="1500">
              <a:solidFill>
                <a:srgbClr val="000000"/>
              </a:solidFill>
              <a:latin typeface="Calibri" charset="0"/>
              <a:cs typeface="Arial" charset="0"/>
            </a:endParaRPr>
          </a:p>
        </p:txBody>
      </p:sp>
      <p:sp>
        <p:nvSpPr>
          <p:cNvPr id="47133" name="Rectangle 56"/>
          <p:cNvSpPr>
            <a:spLocks noChangeArrowheads="1"/>
          </p:cNvSpPr>
          <p:nvPr/>
        </p:nvSpPr>
        <p:spPr bwMode="auto">
          <a:xfrm>
            <a:off x="6709174" y="259318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a:endParaRPr lang="en-US" sz="1350">
              <a:solidFill>
                <a:srgbClr val="000000"/>
              </a:solidFill>
              <a:latin typeface="Times" charset="0"/>
              <a:cs typeface="Arial" charset="0"/>
            </a:endParaRPr>
          </a:p>
        </p:txBody>
      </p:sp>
      <p:sp>
        <p:nvSpPr>
          <p:cNvPr id="47134" name="Line 57"/>
          <p:cNvSpPr>
            <a:spLocks noChangeShapeType="1"/>
          </p:cNvSpPr>
          <p:nvPr/>
        </p:nvSpPr>
        <p:spPr bwMode="auto">
          <a:xfrm flipH="1">
            <a:off x="3714750" y="2171701"/>
            <a:ext cx="51554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5" name="Line 58"/>
          <p:cNvSpPr>
            <a:spLocks noChangeShapeType="1"/>
          </p:cNvSpPr>
          <p:nvPr/>
        </p:nvSpPr>
        <p:spPr bwMode="auto">
          <a:xfrm>
            <a:off x="5029200" y="2171701"/>
            <a:ext cx="119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6" name="Line 59"/>
          <p:cNvSpPr>
            <a:spLocks noChangeShapeType="1"/>
          </p:cNvSpPr>
          <p:nvPr/>
        </p:nvSpPr>
        <p:spPr bwMode="auto">
          <a:xfrm>
            <a:off x="5943600" y="2171701"/>
            <a:ext cx="62984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7" name="Line 60"/>
          <p:cNvSpPr>
            <a:spLocks noChangeShapeType="1"/>
          </p:cNvSpPr>
          <p:nvPr/>
        </p:nvSpPr>
        <p:spPr bwMode="auto">
          <a:xfrm>
            <a:off x="371475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8" name="Line 61"/>
          <p:cNvSpPr>
            <a:spLocks noChangeShapeType="1"/>
          </p:cNvSpPr>
          <p:nvPr/>
        </p:nvSpPr>
        <p:spPr bwMode="auto">
          <a:xfrm>
            <a:off x="560070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9" name="Line 62"/>
          <p:cNvSpPr>
            <a:spLocks noChangeShapeType="1"/>
          </p:cNvSpPr>
          <p:nvPr/>
        </p:nvSpPr>
        <p:spPr bwMode="auto">
          <a:xfrm>
            <a:off x="708660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0" name="Line 63"/>
          <p:cNvSpPr>
            <a:spLocks noChangeShapeType="1"/>
          </p:cNvSpPr>
          <p:nvPr/>
        </p:nvSpPr>
        <p:spPr bwMode="auto">
          <a:xfrm>
            <a:off x="377190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1" name="Line 64"/>
          <p:cNvSpPr>
            <a:spLocks noChangeShapeType="1"/>
          </p:cNvSpPr>
          <p:nvPr/>
        </p:nvSpPr>
        <p:spPr bwMode="auto">
          <a:xfrm>
            <a:off x="560070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2" name="Line 65"/>
          <p:cNvSpPr>
            <a:spLocks noChangeShapeType="1"/>
          </p:cNvSpPr>
          <p:nvPr/>
        </p:nvSpPr>
        <p:spPr bwMode="auto">
          <a:xfrm>
            <a:off x="680085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3" name="Rectangle 66"/>
          <p:cNvSpPr>
            <a:spLocks noChangeArrowheads="1"/>
          </p:cNvSpPr>
          <p:nvPr/>
        </p:nvSpPr>
        <p:spPr bwMode="auto">
          <a:xfrm>
            <a:off x="2743200" y="4629150"/>
            <a:ext cx="4629150" cy="4000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44" name="Text Box 67"/>
          <p:cNvSpPr txBox="1">
            <a:spLocks noChangeArrowheads="1"/>
          </p:cNvSpPr>
          <p:nvPr/>
        </p:nvSpPr>
        <p:spPr bwMode="auto">
          <a:xfrm>
            <a:off x="2686050" y="4438650"/>
            <a:ext cx="15430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lnSpc>
                <a:spcPct val="90000"/>
              </a:lnSpc>
            </a:pPr>
            <a:r>
              <a:rPr lang="en-US" sz="900" b="1">
                <a:solidFill>
                  <a:srgbClr val="000000"/>
                </a:solidFill>
                <a:latin typeface="Calibri" charset="0"/>
                <a:cs typeface="Arial" charset="0"/>
              </a:rPr>
              <a:t>Definition</a:t>
            </a:r>
            <a:endParaRPr lang="en-US" sz="1350">
              <a:solidFill>
                <a:srgbClr val="000000"/>
              </a:solidFill>
              <a:latin typeface="Calibri" charset="0"/>
              <a:cs typeface="Arial" charset="0"/>
            </a:endParaRPr>
          </a:p>
        </p:txBody>
      </p:sp>
      <p:sp>
        <p:nvSpPr>
          <p:cNvPr id="47145" name="Line 68"/>
          <p:cNvSpPr>
            <a:spLocks noChangeShapeType="1"/>
          </p:cNvSpPr>
          <p:nvPr/>
        </p:nvSpPr>
        <p:spPr bwMode="auto">
          <a:xfrm>
            <a:off x="394335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6" name="Line 69"/>
          <p:cNvSpPr>
            <a:spLocks noChangeShapeType="1"/>
          </p:cNvSpPr>
          <p:nvPr/>
        </p:nvSpPr>
        <p:spPr bwMode="auto">
          <a:xfrm>
            <a:off x="560070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7" name="Line 70"/>
          <p:cNvSpPr>
            <a:spLocks noChangeShapeType="1"/>
          </p:cNvSpPr>
          <p:nvPr/>
        </p:nvSpPr>
        <p:spPr bwMode="auto">
          <a:xfrm>
            <a:off x="680085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8" name="Rectangle 71"/>
          <p:cNvSpPr>
            <a:spLocks noChangeArrowheads="1"/>
          </p:cNvSpPr>
          <p:nvPr/>
        </p:nvSpPr>
        <p:spPr bwMode="auto">
          <a:xfrm>
            <a:off x="2800350" y="4686300"/>
            <a:ext cx="45148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Across from and facing (something).</a:t>
            </a:r>
          </a:p>
        </p:txBody>
      </p:sp>
    </p:spTree>
    <p:extLst>
      <p:ext uri="{BB962C8B-B14F-4D97-AF65-F5344CB8AC3E}">
        <p14:creationId xmlns:p14="http://schemas.microsoft.com/office/powerpoint/2010/main" val="29230867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57350" y="971550"/>
            <a:ext cx="5772150" cy="571500"/>
          </a:xfrm>
        </p:spPr>
        <p:txBody>
          <a:bodyPr/>
          <a:lstStyle/>
          <a:p>
            <a:pPr eaLnBrk="1" hangingPunct="1"/>
            <a:r>
              <a:rPr lang="en-US" b="1">
                <a:latin typeface="Calibri" charset="0"/>
              </a:rPr>
              <a:t>Word Map</a:t>
            </a:r>
            <a:endParaRPr lang="en-US">
              <a:latin typeface="Calibri" charset="0"/>
            </a:endParaRPr>
          </a:p>
        </p:txBody>
      </p:sp>
      <p:sp>
        <p:nvSpPr>
          <p:cNvPr id="47107" name="Rectangle 20"/>
          <p:cNvSpPr>
            <a:spLocks noChangeArrowheads="1"/>
          </p:cNvSpPr>
          <p:nvPr/>
        </p:nvSpPr>
        <p:spPr bwMode="auto">
          <a:xfrm>
            <a:off x="6709174" y="265033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a:endParaRPr lang="en-US" sz="1350">
              <a:solidFill>
                <a:srgbClr val="000000"/>
              </a:solidFill>
              <a:latin typeface="Times" charset="0"/>
              <a:cs typeface="Arial" charset="0"/>
            </a:endParaRPr>
          </a:p>
        </p:txBody>
      </p:sp>
      <p:sp>
        <p:nvSpPr>
          <p:cNvPr id="47108" name="Rectangle 30"/>
          <p:cNvSpPr>
            <a:spLocks noChangeArrowheads="1"/>
          </p:cNvSpPr>
          <p:nvPr/>
        </p:nvSpPr>
        <p:spPr bwMode="auto">
          <a:xfrm>
            <a:off x="3943350" y="1771650"/>
            <a:ext cx="21145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err="1">
                <a:solidFill>
                  <a:srgbClr val="000000"/>
                </a:solidFill>
                <a:latin typeface="Times" charset="0"/>
                <a:cs typeface="Arial" charset="0"/>
              </a:rPr>
              <a:t>detrás</a:t>
            </a:r>
            <a:endParaRPr lang="en-US" sz="1350" dirty="0">
              <a:solidFill>
                <a:srgbClr val="000000"/>
              </a:solidFill>
              <a:latin typeface="Times" charset="0"/>
              <a:cs typeface="Arial" charset="0"/>
            </a:endParaRPr>
          </a:p>
        </p:txBody>
      </p:sp>
      <p:sp>
        <p:nvSpPr>
          <p:cNvPr id="47109" name="Rectangle 31"/>
          <p:cNvSpPr>
            <a:spLocks noChangeArrowheads="1"/>
          </p:cNvSpPr>
          <p:nvPr/>
        </p:nvSpPr>
        <p:spPr bwMode="auto">
          <a:xfrm>
            <a:off x="2800350" y="2522935"/>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de</a:t>
            </a:r>
          </a:p>
        </p:txBody>
      </p:sp>
      <p:sp>
        <p:nvSpPr>
          <p:cNvPr id="47110" name="Rectangle 32"/>
          <p:cNvSpPr>
            <a:spLocks noChangeArrowheads="1"/>
          </p:cNvSpPr>
          <p:nvPr/>
        </p:nvSpPr>
        <p:spPr bwMode="auto">
          <a:xfrm>
            <a:off x="4400550" y="2522935"/>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(a)</a:t>
            </a:r>
            <a:r>
              <a:rPr lang="en-US" sz="1350" dirty="0" err="1">
                <a:solidFill>
                  <a:srgbClr val="000000"/>
                </a:solidFill>
                <a:latin typeface="Times" charset="0"/>
                <a:cs typeface="Arial" charset="0"/>
              </a:rPr>
              <a:t>trás</a:t>
            </a:r>
            <a:endParaRPr lang="en-US" sz="1350" dirty="0">
              <a:solidFill>
                <a:srgbClr val="000000"/>
              </a:solidFill>
              <a:latin typeface="Times" charset="0"/>
              <a:cs typeface="Arial" charset="0"/>
            </a:endParaRPr>
          </a:p>
        </p:txBody>
      </p:sp>
      <p:sp>
        <p:nvSpPr>
          <p:cNvPr id="47111" name="Rectangle 33"/>
          <p:cNvSpPr>
            <a:spLocks noChangeArrowheads="1"/>
          </p:cNvSpPr>
          <p:nvPr/>
        </p:nvSpPr>
        <p:spPr bwMode="auto">
          <a:xfrm>
            <a:off x="6000750" y="2514600"/>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_____</a:t>
            </a:r>
          </a:p>
        </p:txBody>
      </p:sp>
      <p:sp>
        <p:nvSpPr>
          <p:cNvPr id="47112" name="Rectangle 34"/>
          <p:cNvSpPr>
            <a:spLocks noChangeArrowheads="1"/>
          </p:cNvSpPr>
          <p:nvPr/>
        </p:nvSpPr>
        <p:spPr bwMode="auto">
          <a:xfrm>
            <a:off x="2800350" y="3304401"/>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from; of</a:t>
            </a:r>
          </a:p>
        </p:txBody>
      </p:sp>
      <p:sp>
        <p:nvSpPr>
          <p:cNvPr id="47113" name="Rectangle 35"/>
          <p:cNvSpPr>
            <a:spLocks noChangeArrowheads="1"/>
          </p:cNvSpPr>
          <p:nvPr/>
        </p:nvSpPr>
        <p:spPr bwMode="auto">
          <a:xfrm>
            <a:off x="4373166" y="3310518"/>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Back; in back of</a:t>
            </a:r>
          </a:p>
        </p:txBody>
      </p:sp>
      <p:sp>
        <p:nvSpPr>
          <p:cNvPr id="47114" name="Rectangle 36"/>
          <p:cNvSpPr>
            <a:spLocks noChangeArrowheads="1"/>
          </p:cNvSpPr>
          <p:nvPr/>
        </p:nvSpPr>
        <p:spPr bwMode="auto">
          <a:xfrm>
            <a:off x="5990035" y="3278788"/>
            <a:ext cx="13144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_______</a:t>
            </a:r>
          </a:p>
        </p:txBody>
      </p:sp>
      <p:sp>
        <p:nvSpPr>
          <p:cNvPr id="47115" name="Rectangle 37"/>
          <p:cNvSpPr>
            <a:spLocks noChangeArrowheads="1"/>
          </p:cNvSpPr>
          <p:nvPr/>
        </p:nvSpPr>
        <p:spPr bwMode="auto">
          <a:xfrm>
            <a:off x="2800350" y="4000500"/>
            <a:ext cx="45148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When on object is behind another one.</a:t>
            </a:r>
          </a:p>
        </p:txBody>
      </p:sp>
      <p:sp>
        <p:nvSpPr>
          <p:cNvPr id="47116" name="Text Box 39"/>
          <p:cNvSpPr txBox="1">
            <a:spLocks noChangeArrowheads="1"/>
          </p:cNvSpPr>
          <p:nvPr/>
        </p:nvSpPr>
        <p:spPr bwMode="auto">
          <a:xfrm>
            <a:off x="1428750" y="2514601"/>
            <a:ext cx="1257300" cy="23314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1350" b="1">
                <a:solidFill>
                  <a:srgbClr val="000000"/>
                </a:solidFill>
                <a:latin typeface="Times" charset="0"/>
                <a:cs typeface="Arial" charset="0"/>
              </a:rPr>
              <a:t>M</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2700">
              <a:solidFill>
                <a:srgbClr val="000000"/>
              </a:solidFill>
              <a:latin typeface="Times" charset="0"/>
              <a:cs typeface="Arial" charset="0"/>
            </a:endParaRPr>
          </a:p>
          <a:p>
            <a:pPr defTabSz="685800"/>
            <a:r>
              <a:rPr lang="en-US" sz="1350" b="1">
                <a:solidFill>
                  <a:srgbClr val="000000"/>
                </a:solidFill>
                <a:latin typeface="Times" charset="0"/>
                <a:cs typeface="Arial" charset="0"/>
              </a:rPr>
              <a:t>A</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3150">
              <a:solidFill>
                <a:srgbClr val="000000"/>
              </a:solidFill>
              <a:latin typeface="Times" charset="0"/>
              <a:cs typeface="Arial" charset="0"/>
            </a:endParaRPr>
          </a:p>
          <a:p>
            <a:pPr defTabSz="685800"/>
            <a:r>
              <a:rPr lang="en-US" sz="1350" b="1">
                <a:solidFill>
                  <a:srgbClr val="000000"/>
                </a:solidFill>
                <a:latin typeface="Times" charset="0"/>
                <a:cs typeface="Arial" charset="0"/>
              </a:rPr>
              <a:t>P</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a:p>
            <a:pPr defTabSz="685800"/>
            <a:endParaRPr lang="en-US" sz="2100">
              <a:solidFill>
                <a:srgbClr val="000000"/>
              </a:solidFill>
              <a:latin typeface="Times" charset="0"/>
              <a:cs typeface="Arial" charset="0"/>
            </a:endParaRPr>
          </a:p>
          <a:p>
            <a:pPr defTabSz="685800"/>
            <a:r>
              <a:rPr lang="en-US" sz="1350" b="1">
                <a:solidFill>
                  <a:srgbClr val="000000"/>
                </a:solidFill>
                <a:latin typeface="Times" charset="0"/>
                <a:cs typeface="Arial" charset="0"/>
              </a:rPr>
              <a:t>S</a:t>
            </a:r>
            <a:r>
              <a:rPr lang="en-US" sz="1350">
                <a:solidFill>
                  <a:srgbClr val="000000"/>
                </a:solidFill>
                <a:latin typeface="Times" charset="0"/>
                <a:cs typeface="Arial" charset="0"/>
              </a:rPr>
              <a:t> </a:t>
            </a:r>
            <a:r>
              <a:rPr lang="en-US" sz="1650">
                <a:solidFill>
                  <a:srgbClr val="000000"/>
                </a:solidFill>
                <a:latin typeface="Times" charset="0"/>
                <a:cs typeface="Arial" charset="0"/>
              </a:rPr>
              <a:t>Step</a:t>
            </a:r>
            <a:endParaRPr lang="en-US" sz="1350">
              <a:solidFill>
                <a:srgbClr val="000000"/>
              </a:solidFill>
              <a:latin typeface="Times" charset="0"/>
              <a:cs typeface="Arial" charset="0"/>
            </a:endParaRPr>
          </a:p>
        </p:txBody>
      </p:sp>
      <p:sp>
        <p:nvSpPr>
          <p:cNvPr id="47117" name="Rectangle 40"/>
          <p:cNvSpPr>
            <a:spLocks noChangeArrowheads="1"/>
          </p:cNvSpPr>
          <p:nvPr/>
        </p:nvSpPr>
        <p:spPr bwMode="auto">
          <a:xfrm>
            <a:off x="3886201" y="1771651"/>
            <a:ext cx="2232422" cy="3500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18" name="Rectangle 41"/>
          <p:cNvSpPr>
            <a:spLocks noChangeArrowheads="1"/>
          </p:cNvSpPr>
          <p:nvPr/>
        </p:nvSpPr>
        <p:spPr bwMode="auto">
          <a:xfrm>
            <a:off x="27432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19" name="Rectangle 42"/>
          <p:cNvSpPr>
            <a:spLocks noChangeArrowheads="1"/>
          </p:cNvSpPr>
          <p:nvPr/>
        </p:nvSpPr>
        <p:spPr bwMode="auto">
          <a:xfrm>
            <a:off x="43434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0" name="Rectangle 43"/>
          <p:cNvSpPr>
            <a:spLocks noChangeArrowheads="1"/>
          </p:cNvSpPr>
          <p:nvPr/>
        </p:nvSpPr>
        <p:spPr bwMode="auto">
          <a:xfrm>
            <a:off x="5943601" y="2457450"/>
            <a:ext cx="1431131"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1" name="Rectangle 44"/>
          <p:cNvSpPr>
            <a:spLocks noChangeArrowheads="1"/>
          </p:cNvSpPr>
          <p:nvPr/>
        </p:nvSpPr>
        <p:spPr bwMode="auto">
          <a:xfrm>
            <a:off x="27432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2" name="Rectangle 45"/>
          <p:cNvSpPr>
            <a:spLocks noChangeArrowheads="1"/>
          </p:cNvSpPr>
          <p:nvPr/>
        </p:nvSpPr>
        <p:spPr bwMode="auto">
          <a:xfrm>
            <a:off x="43434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3" name="Rectangle 46"/>
          <p:cNvSpPr>
            <a:spLocks noChangeArrowheads="1"/>
          </p:cNvSpPr>
          <p:nvPr/>
        </p:nvSpPr>
        <p:spPr bwMode="auto">
          <a:xfrm>
            <a:off x="5943600" y="3219450"/>
            <a:ext cx="1428750" cy="50006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4" name="Rectangle 47"/>
          <p:cNvSpPr>
            <a:spLocks noChangeArrowheads="1"/>
          </p:cNvSpPr>
          <p:nvPr/>
        </p:nvSpPr>
        <p:spPr bwMode="auto">
          <a:xfrm>
            <a:off x="2743200" y="3962400"/>
            <a:ext cx="4629150" cy="4000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25" name="Text Box 48"/>
          <p:cNvSpPr>
            <a:spLocks noGrp="1" noChangeArrowheads="1"/>
          </p:cNvSpPr>
          <p:nvPr>
            <p:ph type="body" idx="1"/>
          </p:nvPr>
        </p:nvSpPr>
        <p:spPr>
          <a:xfrm>
            <a:off x="2686050" y="3771900"/>
            <a:ext cx="742950" cy="200025"/>
          </a:xfrm>
          <a:noFill/>
        </p:spPr>
        <p:txBody>
          <a:bodyPr>
            <a:normAutofit lnSpcReduction="10000"/>
          </a:bodyPr>
          <a:lstStyle/>
          <a:p>
            <a:pPr eaLnBrk="1" hangingPunct="1">
              <a:lnSpc>
                <a:spcPct val="80000"/>
              </a:lnSpc>
              <a:spcBef>
                <a:spcPct val="0"/>
              </a:spcBef>
              <a:buFontTx/>
              <a:buNone/>
            </a:pPr>
            <a:r>
              <a:rPr lang="en-US" sz="900" b="1">
                <a:latin typeface="Calibri" charset="0"/>
              </a:rPr>
              <a:t>Prediction</a:t>
            </a:r>
            <a:endParaRPr lang="en-US" sz="1350">
              <a:latin typeface="Calibri" charset="0"/>
            </a:endParaRPr>
          </a:p>
        </p:txBody>
      </p:sp>
      <p:sp>
        <p:nvSpPr>
          <p:cNvPr id="47126" name="Text Box 49"/>
          <p:cNvSpPr txBox="1">
            <a:spLocks noChangeArrowheads="1"/>
          </p:cNvSpPr>
          <p:nvPr/>
        </p:nvSpPr>
        <p:spPr bwMode="auto">
          <a:xfrm>
            <a:off x="26860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Prefix</a:t>
            </a:r>
            <a:endParaRPr lang="en-US" sz="1500">
              <a:solidFill>
                <a:srgbClr val="000000"/>
              </a:solidFill>
              <a:latin typeface="Calibri" charset="0"/>
              <a:cs typeface="Arial" charset="0"/>
            </a:endParaRPr>
          </a:p>
        </p:txBody>
      </p:sp>
      <p:sp>
        <p:nvSpPr>
          <p:cNvPr id="47127" name="Text Box 50"/>
          <p:cNvSpPr txBox="1">
            <a:spLocks noChangeArrowheads="1"/>
          </p:cNvSpPr>
          <p:nvPr/>
        </p:nvSpPr>
        <p:spPr bwMode="auto">
          <a:xfrm>
            <a:off x="42862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Root</a:t>
            </a:r>
            <a:endParaRPr lang="en-US" sz="1500">
              <a:solidFill>
                <a:srgbClr val="000000"/>
              </a:solidFill>
              <a:latin typeface="Calibri" charset="0"/>
              <a:cs typeface="Arial" charset="0"/>
            </a:endParaRPr>
          </a:p>
        </p:txBody>
      </p:sp>
      <p:sp>
        <p:nvSpPr>
          <p:cNvPr id="47128" name="Text Box 51"/>
          <p:cNvSpPr txBox="1">
            <a:spLocks noChangeArrowheads="1"/>
          </p:cNvSpPr>
          <p:nvPr/>
        </p:nvSpPr>
        <p:spPr bwMode="auto">
          <a:xfrm>
            <a:off x="5886450" y="22860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Suffix</a:t>
            </a:r>
            <a:endParaRPr lang="en-US" sz="1500">
              <a:solidFill>
                <a:srgbClr val="000000"/>
              </a:solidFill>
              <a:latin typeface="Calibri" charset="0"/>
              <a:cs typeface="Arial" charset="0"/>
            </a:endParaRPr>
          </a:p>
        </p:txBody>
      </p:sp>
      <p:sp>
        <p:nvSpPr>
          <p:cNvPr id="47129" name="Text Box 52"/>
          <p:cNvSpPr txBox="1">
            <a:spLocks noChangeArrowheads="1"/>
          </p:cNvSpPr>
          <p:nvPr/>
        </p:nvSpPr>
        <p:spPr bwMode="auto">
          <a:xfrm>
            <a:off x="26860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0" name="Text Box 53"/>
          <p:cNvSpPr txBox="1">
            <a:spLocks noChangeArrowheads="1"/>
          </p:cNvSpPr>
          <p:nvPr/>
        </p:nvSpPr>
        <p:spPr bwMode="auto">
          <a:xfrm>
            <a:off x="42862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1" name="Text Box 54"/>
          <p:cNvSpPr txBox="1">
            <a:spLocks noChangeArrowheads="1"/>
          </p:cNvSpPr>
          <p:nvPr/>
        </p:nvSpPr>
        <p:spPr bwMode="auto">
          <a:xfrm>
            <a:off x="5886450" y="3028950"/>
            <a:ext cx="68580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Meaning</a:t>
            </a:r>
            <a:endParaRPr lang="en-US" sz="1500">
              <a:solidFill>
                <a:srgbClr val="000000"/>
              </a:solidFill>
              <a:latin typeface="Calibri" charset="0"/>
              <a:cs typeface="Arial" charset="0"/>
            </a:endParaRPr>
          </a:p>
        </p:txBody>
      </p:sp>
      <p:sp>
        <p:nvSpPr>
          <p:cNvPr id="47132" name="Text Box 55"/>
          <p:cNvSpPr txBox="1">
            <a:spLocks noChangeArrowheads="1"/>
          </p:cNvSpPr>
          <p:nvPr/>
        </p:nvSpPr>
        <p:spPr bwMode="auto">
          <a:xfrm>
            <a:off x="3829050" y="1600200"/>
            <a:ext cx="686991"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r>
              <a:rPr lang="en-US" sz="900" b="1">
                <a:solidFill>
                  <a:srgbClr val="000000"/>
                </a:solidFill>
                <a:latin typeface="Calibri" charset="0"/>
                <a:cs typeface="Arial" charset="0"/>
              </a:rPr>
              <a:t>Word</a:t>
            </a:r>
            <a:endParaRPr lang="en-US" sz="1500">
              <a:solidFill>
                <a:srgbClr val="000000"/>
              </a:solidFill>
              <a:latin typeface="Calibri" charset="0"/>
              <a:cs typeface="Arial" charset="0"/>
            </a:endParaRPr>
          </a:p>
        </p:txBody>
      </p:sp>
      <p:sp>
        <p:nvSpPr>
          <p:cNvPr id="47133" name="Rectangle 56"/>
          <p:cNvSpPr>
            <a:spLocks noChangeArrowheads="1"/>
          </p:cNvSpPr>
          <p:nvPr/>
        </p:nvSpPr>
        <p:spPr bwMode="auto">
          <a:xfrm>
            <a:off x="6709174" y="2593181"/>
            <a:ext cx="184731"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defTabSz="685800"/>
            <a:endParaRPr lang="en-US" sz="1350">
              <a:solidFill>
                <a:srgbClr val="000000"/>
              </a:solidFill>
              <a:latin typeface="Times" charset="0"/>
              <a:cs typeface="Arial" charset="0"/>
            </a:endParaRPr>
          </a:p>
        </p:txBody>
      </p:sp>
      <p:sp>
        <p:nvSpPr>
          <p:cNvPr id="47134" name="Line 57"/>
          <p:cNvSpPr>
            <a:spLocks noChangeShapeType="1"/>
          </p:cNvSpPr>
          <p:nvPr/>
        </p:nvSpPr>
        <p:spPr bwMode="auto">
          <a:xfrm flipH="1">
            <a:off x="3714750" y="2171701"/>
            <a:ext cx="51554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5" name="Line 58"/>
          <p:cNvSpPr>
            <a:spLocks noChangeShapeType="1"/>
          </p:cNvSpPr>
          <p:nvPr/>
        </p:nvSpPr>
        <p:spPr bwMode="auto">
          <a:xfrm>
            <a:off x="5029200" y="2171701"/>
            <a:ext cx="119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6" name="Line 59"/>
          <p:cNvSpPr>
            <a:spLocks noChangeShapeType="1"/>
          </p:cNvSpPr>
          <p:nvPr/>
        </p:nvSpPr>
        <p:spPr bwMode="auto">
          <a:xfrm>
            <a:off x="5943600" y="2171701"/>
            <a:ext cx="629841" cy="250031"/>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7" name="Line 60"/>
          <p:cNvSpPr>
            <a:spLocks noChangeShapeType="1"/>
          </p:cNvSpPr>
          <p:nvPr/>
        </p:nvSpPr>
        <p:spPr bwMode="auto">
          <a:xfrm>
            <a:off x="371475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8" name="Line 61"/>
          <p:cNvSpPr>
            <a:spLocks noChangeShapeType="1"/>
          </p:cNvSpPr>
          <p:nvPr/>
        </p:nvSpPr>
        <p:spPr bwMode="auto">
          <a:xfrm>
            <a:off x="560070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39" name="Line 62"/>
          <p:cNvSpPr>
            <a:spLocks noChangeShapeType="1"/>
          </p:cNvSpPr>
          <p:nvPr/>
        </p:nvSpPr>
        <p:spPr bwMode="auto">
          <a:xfrm>
            <a:off x="7086600" y="30289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0" name="Line 63"/>
          <p:cNvSpPr>
            <a:spLocks noChangeShapeType="1"/>
          </p:cNvSpPr>
          <p:nvPr/>
        </p:nvSpPr>
        <p:spPr bwMode="auto">
          <a:xfrm>
            <a:off x="377190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1" name="Line 64"/>
          <p:cNvSpPr>
            <a:spLocks noChangeShapeType="1"/>
          </p:cNvSpPr>
          <p:nvPr/>
        </p:nvSpPr>
        <p:spPr bwMode="auto">
          <a:xfrm>
            <a:off x="560070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2" name="Line 65"/>
          <p:cNvSpPr>
            <a:spLocks noChangeShapeType="1"/>
          </p:cNvSpPr>
          <p:nvPr/>
        </p:nvSpPr>
        <p:spPr bwMode="auto">
          <a:xfrm>
            <a:off x="6800850" y="377190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3" name="Rectangle 66"/>
          <p:cNvSpPr>
            <a:spLocks noChangeArrowheads="1"/>
          </p:cNvSpPr>
          <p:nvPr/>
        </p:nvSpPr>
        <p:spPr bwMode="auto">
          <a:xfrm>
            <a:off x="2743200" y="4629150"/>
            <a:ext cx="4629150" cy="4000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pPr defTabSz="685800"/>
            <a:endParaRPr lang="en-US" sz="1350">
              <a:solidFill>
                <a:srgbClr val="000000"/>
              </a:solidFill>
              <a:cs typeface="Arial" charset="0"/>
            </a:endParaRPr>
          </a:p>
        </p:txBody>
      </p:sp>
      <p:sp>
        <p:nvSpPr>
          <p:cNvPr id="47144" name="Text Box 67"/>
          <p:cNvSpPr txBox="1">
            <a:spLocks noChangeArrowheads="1"/>
          </p:cNvSpPr>
          <p:nvPr/>
        </p:nvSpPr>
        <p:spPr bwMode="auto">
          <a:xfrm>
            <a:off x="2686050" y="4438650"/>
            <a:ext cx="1543050" cy="20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defTabSz="685800">
              <a:lnSpc>
                <a:spcPct val="90000"/>
              </a:lnSpc>
            </a:pPr>
            <a:r>
              <a:rPr lang="en-US" sz="900" b="1">
                <a:solidFill>
                  <a:srgbClr val="000000"/>
                </a:solidFill>
                <a:latin typeface="Calibri" charset="0"/>
                <a:cs typeface="Arial" charset="0"/>
              </a:rPr>
              <a:t>Definition</a:t>
            </a:r>
            <a:endParaRPr lang="en-US" sz="1350">
              <a:solidFill>
                <a:srgbClr val="000000"/>
              </a:solidFill>
              <a:latin typeface="Calibri" charset="0"/>
              <a:cs typeface="Arial" charset="0"/>
            </a:endParaRPr>
          </a:p>
        </p:txBody>
      </p:sp>
      <p:sp>
        <p:nvSpPr>
          <p:cNvPr id="47145" name="Line 68"/>
          <p:cNvSpPr>
            <a:spLocks noChangeShapeType="1"/>
          </p:cNvSpPr>
          <p:nvPr/>
        </p:nvSpPr>
        <p:spPr bwMode="auto">
          <a:xfrm>
            <a:off x="394335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6" name="Line 69"/>
          <p:cNvSpPr>
            <a:spLocks noChangeShapeType="1"/>
          </p:cNvSpPr>
          <p:nvPr/>
        </p:nvSpPr>
        <p:spPr bwMode="auto">
          <a:xfrm>
            <a:off x="560070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7" name="Line 70"/>
          <p:cNvSpPr>
            <a:spLocks noChangeShapeType="1"/>
          </p:cNvSpPr>
          <p:nvPr/>
        </p:nvSpPr>
        <p:spPr bwMode="auto">
          <a:xfrm>
            <a:off x="6800850" y="4438651"/>
            <a:ext cx="1191" cy="150019"/>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pPr defTabSz="685800"/>
            <a:endParaRPr lang="en-US" sz="1350">
              <a:solidFill>
                <a:prstClr val="black"/>
              </a:solidFill>
            </a:endParaRPr>
          </a:p>
        </p:txBody>
      </p:sp>
      <p:sp>
        <p:nvSpPr>
          <p:cNvPr id="47148" name="Rectangle 71"/>
          <p:cNvSpPr>
            <a:spLocks noChangeArrowheads="1"/>
          </p:cNvSpPr>
          <p:nvPr/>
        </p:nvSpPr>
        <p:spPr bwMode="auto">
          <a:xfrm>
            <a:off x="2800350" y="4686300"/>
            <a:ext cx="4514850"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defTabSz="685800"/>
            <a:r>
              <a:rPr lang="en-US" sz="1350" dirty="0">
                <a:solidFill>
                  <a:srgbClr val="000000"/>
                </a:solidFill>
                <a:latin typeface="Times" charset="0"/>
                <a:cs typeface="Arial" charset="0"/>
              </a:rPr>
              <a:t>Behind; at the back.</a:t>
            </a:r>
          </a:p>
        </p:txBody>
      </p:sp>
    </p:spTree>
    <p:extLst>
      <p:ext uri="{BB962C8B-B14F-4D97-AF65-F5344CB8AC3E}">
        <p14:creationId xmlns:p14="http://schemas.microsoft.com/office/powerpoint/2010/main" val="2783650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DL guidlines graphic"/>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8971" y="217714"/>
            <a:ext cx="8200572" cy="6415315"/>
          </a:xfrm>
          <a:prstGeom prst="rect">
            <a:avLst/>
          </a:prstGeom>
          <a:noFill/>
          <a:ln>
            <a:noFill/>
          </a:ln>
        </p:spPr>
      </p:pic>
      <p:sp>
        <p:nvSpPr>
          <p:cNvPr id="4" name="Slide Number Placeholder 3"/>
          <p:cNvSpPr>
            <a:spLocks noGrp="1"/>
          </p:cNvSpPr>
          <p:nvPr>
            <p:ph type="sldNum" sz="quarter" idx="12"/>
          </p:nvPr>
        </p:nvSpPr>
        <p:spPr/>
        <p:txBody>
          <a:bodyPr/>
          <a:lstStyle/>
          <a:p>
            <a:fld id="{4226A3BD-0BB7-AD40-886E-6E2BD9B44150}" type="slidenum">
              <a:rPr lang="en-US" smtClean="0"/>
              <a:t>5</a:t>
            </a:fld>
            <a:endParaRPr lang="en-US"/>
          </a:p>
        </p:txBody>
      </p:sp>
      <p:sp>
        <p:nvSpPr>
          <p:cNvPr id="6" name="Rectangle 5"/>
          <p:cNvSpPr/>
          <p:nvPr/>
        </p:nvSpPr>
        <p:spPr>
          <a:xfrm>
            <a:off x="1074057" y="2191657"/>
            <a:ext cx="1814286" cy="3918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78087" y="2198914"/>
            <a:ext cx="1908313" cy="3918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17726" y="2190079"/>
            <a:ext cx="2497404" cy="391886"/>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174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752600" y="819150"/>
            <a:ext cx="5629275" cy="571500"/>
          </a:xfrm>
        </p:spPr>
        <p:txBody>
          <a:bodyPr/>
          <a:lstStyle/>
          <a:p>
            <a:r>
              <a:rPr lang="en-US"/>
              <a:t>The LINCS Table</a:t>
            </a:r>
          </a:p>
        </p:txBody>
      </p:sp>
      <p:grpSp>
        <p:nvGrpSpPr>
          <p:cNvPr id="3075" name="Group 3"/>
          <p:cNvGrpSpPr>
            <a:grpSpLocks/>
          </p:cNvGrpSpPr>
          <p:nvPr/>
        </p:nvGrpSpPr>
        <p:grpSpPr bwMode="auto">
          <a:xfrm>
            <a:off x="2514600" y="1371600"/>
            <a:ext cx="4057650" cy="920354"/>
            <a:chOff x="312" y="768"/>
            <a:chExt cx="3696" cy="785"/>
          </a:xfrm>
        </p:grpSpPr>
        <p:grpSp>
          <p:nvGrpSpPr>
            <p:cNvPr id="3076" name="Group 4"/>
            <p:cNvGrpSpPr>
              <a:grpSpLocks/>
            </p:cNvGrpSpPr>
            <p:nvPr/>
          </p:nvGrpSpPr>
          <p:grpSpPr bwMode="auto">
            <a:xfrm>
              <a:off x="312" y="768"/>
              <a:ext cx="3696" cy="785"/>
              <a:chOff x="288" y="720"/>
              <a:chExt cx="4608" cy="960"/>
            </a:xfrm>
          </p:grpSpPr>
          <p:sp>
            <p:nvSpPr>
              <p:cNvPr id="3077" name="AutoShape 5"/>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078" name="AutoShape 6"/>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dirty="0">
                  <a:solidFill>
                    <a:prstClr val="black"/>
                  </a:solidFill>
                </a:endParaRPr>
              </a:p>
            </p:txBody>
          </p:sp>
          <p:sp>
            <p:nvSpPr>
              <p:cNvPr id="3079" name="AutoShape 7"/>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080" name="AutoShape 8"/>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081" name="AutoShape 9"/>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grpSp>
        <p:sp>
          <p:nvSpPr>
            <p:cNvPr id="3082" name="Oval 10"/>
            <p:cNvSpPr>
              <a:spLocks noChangeArrowheads="1"/>
            </p:cNvSpPr>
            <p:nvPr/>
          </p:nvSpPr>
          <p:spPr bwMode="auto">
            <a:xfrm>
              <a:off x="340" y="784"/>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083" name="Text Box 11"/>
            <p:cNvSpPr txBox="1">
              <a:spLocks noChangeArrowheads="1"/>
            </p:cNvSpPr>
            <p:nvPr/>
          </p:nvSpPr>
          <p:spPr bwMode="auto">
            <a:xfrm>
              <a:off x="316" y="768"/>
              <a:ext cx="203"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1</a:t>
              </a:r>
            </a:p>
          </p:txBody>
        </p:sp>
        <p:sp>
          <p:nvSpPr>
            <p:cNvPr id="3084" name="Oval 12"/>
            <p:cNvSpPr>
              <a:spLocks noChangeArrowheads="1"/>
            </p:cNvSpPr>
            <p:nvPr/>
          </p:nvSpPr>
          <p:spPr bwMode="auto">
            <a:xfrm>
              <a:off x="336" y="118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085" name="Text Box 13"/>
            <p:cNvSpPr txBox="1">
              <a:spLocks noChangeArrowheads="1"/>
            </p:cNvSpPr>
            <p:nvPr/>
          </p:nvSpPr>
          <p:spPr bwMode="auto">
            <a:xfrm>
              <a:off x="312" y="1172"/>
              <a:ext cx="203"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3</a:t>
              </a:r>
            </a:p>
          </p:txBody>
        </p:sp>
        <p:sp>
          <p:nvSpPr>
            <p:cNvPr id="3086" name="Oval 14"/>
            <p:cNvSpPr>
              <a:spLocks noChangeArrowheads="1"/>
            </p:cNvSpPr>
            <p:nvPr/>
          </p:nvSpPr>
          <p:spPr bwMode="auto">
            <a:xfrm>
              <a:off x="1288" y="812"/>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087" name="Text Box 15"/>
            <p:cNvSpPr txBox="1">
              <a:spLocks noChangeArrowheads="1"/>
            </p:cNvSpPr>
            <p:nvPr/>
          </p:nvSpPr>
          <p:spPr bwMode="auto">
            <a:xfrm>
              <a:off x="1264" y="796"/>
              <a:ext cx="203"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4</a:t>
              </a:r>
            </a:p>
          </p:txBody>
        </p:sp>
        <p:sp>
          <p:nvSpPr>
            <p:cNvPr id="3088" name="Oval 16"/>
            <p:cNvSpPr>
              <a:spLocks noChangeArrowheads="1"/>
            </p:cNvSpPr>
            <p:nvPr/>
          </p:nvSpPr>
          <p:spPr bwMode="auto">
            <a:xfrm>
              <a:off x="2216" y="80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089" name="Text Box 17"/>
            <p:cNvSpPr txBox="1">
              <a:spLocks noChangeArrowheads="1"/>
            </p:cNvSpPr>
            <p:nvPr/>
          </p:nvSpPr>
          <p:spPr bwMode="auto">
            <a:xfrm>
              <a:off x="2193" y="792"/>
              <a:ext cx="203"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5</a:t>
              </a:r>
            </a:p>
          </p:txBody>
        </p:sp>
        <p:sp>
          <p:nvSpPr>
            <p:cNvPr id="3090" name="Oval 18"/>
            <p:cNvSpPr>
              <a:spLocks noChangeArrowheads="1"/>
            </p:cNvSpPr>
            <p:nvPr/>
          </p:nvSpPr>
          <p:spPr bwMode="auto">
            <a:xfrm>
              <a:off x="3136" y="80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091" name="Text Box 19"/>
            <p:cNvSpPr txBox="1">
              <a:spLocks noChangeArrowheads="1"/>
            </p:cNvSpPr>
            <p:nvPr/>
          </p:nvSpPr>
          <p:spPr bwMode="auto">
            <a:xfrm>
              <a:off x="3112" y="792"/>
              <a:ext cx="203"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2</a:t>
              </a:r>
            </a:p>
          </p:txBody>
        </p:sp>
        <p:sp>
          <p:nvSpPr>
            <p:cNvPr id="3092" name="Text Box 20"/>
            <p:cNvSpPr txBox="1">
              <a:spLocks noChangeArrowheads="1"/>
            </p:cNvSpPr>
            <p:nvPr/>
          </p:nvSpPr>
          <p:spPr bwMode="auto">
            <a:xfrm>
              <a:off x="416" y="768"/>
              <a:ext cx="319"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Term</a:t>
              </a:r>
            </a:p>
          </p:txBody>
        </p:sp>
        <p:sp>
          <p:nvSpPr>
            <p:cNvPr id="3093" name="Text Box 21"/>
            <p:cNvSpPr txBox="1">
              <a:spLocks noChangeArrowheads="1"/>
            </p:cNvSpPr>
            <p:nvPr/>
          </p:nvSpPr>
          <p:spPr bwMode="auto">
            <a:xfrm>
              <a:off x="400" y="1176"/>
              <a:ext cx="654"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Reminding Word</a:t>
              </a:r>
            </a:p>
          </p:txBody>
        </p:sp>
        <p:sp>
          <p:nvSpPr>
            <p:cNvPr id="3094" name="Text Box 22"/>
            <p:cNvSpPr txBox="1">
              <a:spLocks noChangeArrowheads="1"/>
            </p:cNvSpPr>
            <p:nvPr/>
          </p:nvSpPr>
          <p:spPr bwMode="auto">
            <a:xfrm>
              <a:off x="1368" y="800"/>
              <a:ext cx="590"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LINCing Story</a:t>
              </a:r>
            </a:p>
          </p:txBody>
        </p:sp>
        <p:sp>
          <p:nvSpPr>
            <p:cNvPr id="3095" name="Text Box 23"/>
            <p:cNvSpPr txBox="1">
              <a:spLocks noChangeArrowheads="1"/>
            </p:cNvSpPr>
            <p:nvPr/>
          </p:nvSpPr>
          <p:spPr bwMode="auto">
            <a:xfrm>
              <a:off x="2296" y="792"/>
              <a:ext cx="635"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LINCing Picture</a:t>
              </a:r>
            </a:p>
          </p:txBody>
        </p:sp>
        <p:sp>
          <p:nvSpPr>
            <p:cNvPr id="3096" name="Text Box 24"/>
            <p:cNvSpPr txBox="1">
              <a:spLocks noChangeArrowheads="1"/>
            </p:cNvSpPr>
            <p:nvPr/>
          </p:nvSpPr>
          <p:spPr bwMode="auto">
            <a:xfrm>
              <a:off x="3208" y="800"/>
              <a:ext cx="454"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Definition</a:t>
              </a:r>
            </a:p>
          </p:txBody>
        </p:sp>
      </p:grpSp>
      <p:grpSp>
        <p:nvGrpSpPr>
          <p:cNvPr id="3097" name="Group 25"/>
          <p:cNvGrpSpPr>
            <a:grpSpLocks/>
          </p:cNvGrpSpPr>
          <p:nvPr/>
        </p:nvGrpSpPr>
        <p:grpSpPr bwMode="auto">
          <a:xfrm>
            <a:off x="2514600" y="2343150"/>
            <a:ext cx="4057650" cy="971550"/>
            <a:chOff x="312" y="768"/>
            <a:chExt cx="3696" cy="785"/>
          </a:xfrm>
        </p:grpSpPr>
        <p:grpSp>
          <p:nvGrpSpPr>
            <p:cNvPr id="3098" name="Group 26"/>
            <p:cNvGrpSpPr>
              <a:grpSpLocks/>
            </p:cNvGrpSpPr>
            <p:nvPr/>
          </p:nvGrpSpPr>
          <p:grpSpPr bwMode="auto">
            <a:xfrm>
              <a:off x="312" y="768"/>
              <a:ext cx="3696" cy="785"/>
              <a:chOff x="288" y="720"/>
              <a:chExt cx="4608" cy="960"/>
            </a:xfrm>
          </p:grpSpPr>
          <p:sp>
            <p:nvSpPr>
              <p:cNvPr id="3099" name="AutoShape 27"/>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00" name="AutoShape 28"/>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01" name="AutoShape 29"/>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02" name="AutoShape 30"/>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03" name="AutoShape 31"/>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grpSp>
        <p:sp>
          <p:nvSpPr>
            <p:cNvPr id="3104" name="Oval 32"/>
            <p:cNvSpPr>
              <a:spLocks noChangeArrowheads="1"/>
            </p:cNvSpPr>
            <p:nvPr/>
          </p:nvSpPr>
          <p:spPr bwMode="auto">
            <a:xfrm>
              <a:off x="340" y="784"/>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05" name="Text Box 33"/>
            <p:cNvSpPr txBox="1">
              <a:spLocks noChangeArrowheads="1"/>
            </p:cNvSpPr>
            <p:nvPr/>
          </p:nvSpPr>
          <p:spPr bwMode="auto">
            <a:xfrm>
              <a:off x="316" y="768"/>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1</a:t>
              </a:r>
            </a:p>
          </p:txBody>
        </p:sp>
        <p:sp>
          <p:nvSpPr>
            <p:cNvPr id="3106" name="Oval 34"/>
            <p:cNvSpPr>
              <a:spLocks noChangeArrowheads="1"/>
            </p:cNvSpPr>
            <p:nvPr/>
          </p:nvSpPr>
          <p:spPr bwMode="auto">
            <a:xfrm>
              <a:off x="336" y="118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07" name="Text Box 35"/>
            <p:cNvSpPr txBox="1">
              <a:spLocks noChangeArrowheads="1"/>
            </p:cNvSpPr>
            <p:nvPr/>
          </p:nvSpPr>
          <p:spPr bwMode="auto">
            <a:xfrm>
              <a:off x="312" y="1172"/>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3</a:t>
              </a:r>
            </a:p>
          </p:txBody>
        </p:sp>
        <p:sp>
          <p:nvSpPr>
            <p:cNvPr id="3108" name="Oval 36"/>
            <p:cNvSpPr>
              <a:spLocks noChangeArrowheads="1"/>
            </p:cNvSpPr>
            <p:nvPr/>
          </p:nvSpPr>
          <p:spPr bwMode="auto">
            <a:xfrm>
              <a:off x="1288" y="812"/>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09" name="Text Box 37"/>
            <p:cNvSpPr txBox="1">
              <a:spLocks noChangeArrowheads="1"/>
            </p:cNvSpPr>
            <p:nvPr/>
          </p:nvSpPr>
          <p:spPr bwMode="auto">
            <a:xfrm>
              <a:off x="1264" y="796"/>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4</a:t>
              </a:r>
            </a:p>
          </p:txBody>
        </p:sp>
        <p:sp>
          <p:nvSpPr>
            <p:cNvPr id="3110" name="Oval 38"/>
            <p:cNvSpPr>
              <a:spLocks noChangeArrowheads="1"/>
            </p:cNvSpPr>
            <p:nvPr/>
          </p:nvSpPr>
          <p:spPr bwMode="auto">
            <a:xfrm>
              <a:off x="2216" y="80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11" name="Text Box 39"/>
            <p:cNvSpPr txBox="1">
              <a:spLocks noChangeArrowheads="1"/>
            </p:cNvSpPr>
            <p:nvPr/>
          </p:nvSpPr>
          <p:spPr bwMode="auto">
            <a:xfrm>
              <a:off x="2193" y="792"/>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5</a:t>
              </a:r>
            </a:p>
          </p:txBody>
        </p:sp>
        <p:sp>
          <p:nvSpPr>
            <p:cNvPr id="3112" name="Oval 40"/>
            <p:cNvSpPr>
              <a:spLocks noChangeArrowheads="1"/>
            </p:cNvSpPr>
            <p:nvPr/>
          </p:nvSpPr>
          <p:spPr bwMode="auto">
            <a:xfrm>
              <a:off x="3136" y="80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13" name="Text Box 41"/>
            <p:cNvSpPr txBox="1">
              <a:spLocks noChangeArrowheads="1"/>
            </p:cNvSpPr>
            <p:nvPr/>
          </p:nvSpPr>
          <p:spPr bwMode="auto">
            <a:xfrm>
              <a:off x="3112" y="792"/>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2</a:t>
              </a:r>
            </a:p>
          </p:txBody>
        </p:sp>
        <p:sp>
          <p:nvSpPr>
            <p:cNvPr id="3114" name="Text Box 42"/>
            <p:cNvSpPr txBox="1">
              <a:spLocks noChangeArrowheads="1"/>
            </p:cNvSpPr>
            <p:nvPr/>
          </p:nvSpPr>
          <p:spPr bwMode="auto">
            <a:xfrm>
              <a:off x="416" y="768"/>
              <a:ext cx="31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Term</a:t>
              </a:r>
            </a:p>
          </p:txBody>
        </p:sp>
        <p:sp>
          <p:nvSpPr>
            <p:cNvPr id="3115" name="Text Box 43"/>
            <p:cNvSpPr txBox="1">
              <a:spLocks noChangeArrowheads="1"/>
            </p:cNvSpPr>
            <p:nvPr/>
          </p:nvSpPr>
          <p:spPr bwMode="auto">
            <a:xfrm>
              <a:off x="400" y="1176"/>
              <a:ext cx="654"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Reminding Word</a:t>
              </a:r>
            </a:p>
          </p:txBody>
        </p:sp>
        <p:sp>
          <p:nvSpPr>
            <p:cNvPr id="3116" name="Text Box 44"/>
            <p:cNvSpPr txBox="1">
              <a:spLocks noChangeArrowheads="1"/>
            </p:cNvSpPr>
            <p:nvPr/>
          </p:nvSpPr>
          <p:spPr bwMode="auto">
            <a:xfrm>
              <a:off x="1368" y="800"/>
              <a:ext cx="590"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LINCing Story</a:t>
              </a:r>
            </a:p>
          </p:txBody>
        </p:sp>
        <p:sp>
          <p:nvSpPr>
            <p:cNvPr id="3117" name="Text Box 45"/>
            <p:cNvSpPr txBox="1">
              <a:spLocks noChangeArrowheads="1"/>
            </p:cNvSpPr>
            <p:nvPr/>
          </p:nvSpPr>
          <p:spPr bwMode="auto">
            <a:xfrm>
              <a:off x="2296" y="792"/>
              <a:ext cx="635"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LINCing Picture</a:t>
              </a:r>
            </a:p>
          </p:txBody>
        </p:sp>
        <p:sp>
          <p:nvSpPr>
            <p:cNvPr id="3118" name="Text Box 46"/>
            <p:cNvSpPr txBox="1">
              <a:spLocks noChangeArrowheads="1"/>
            </p:cNvSpPr>
            <p:nvPr/>
          </p:nvSpPr>
          <p:spPr bwMode="auto">
            <a:xfrm>
              <a:off x="3208" y="800"/>
              <a:ext cx="454"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Definition</a:t>
              </a:r>
            </a:p>
          </p:txBody>
        </p:sp>
      </p:grpSp>
      <p:grpSp>
        <p:nvGrpSpPr>
          <p:cNvPr id="3119" name="Group 47"/>
          <p:cNvGrpSpPr>
            <a:grpSpLocks/>
          </p:cNvGrpSpPr>
          <p:nvPr/>
        </p:nvGrpSpPr>
        <p:grpSpPr bwMode="auto">
          <a:xfrm>
            <a:off x="2514600" y="3371850"/>
            <a:ext cx="4057650" cy="976313"/>
            <a:chOff x="312" y="768"/>
            <a:chExt cx="3696" cy="785"/>
          </a:xfrm>
        </p:grpSpPr>
        <p:grpSp>
          <p:nvGrpSpPr>
            <p:cNvPr id="3120" name="Group 48"/>
            <p:cNvGrpSpPr>
              <a:grpSpLocks/>
            </p:cNvGrpSpPr>
            <p:nvPr/>
          </p:nvGrpSpPr>
          <p:grpSpPr bwMode="auto">
            <a:xfrm>
              <a:off x="312" y="768"/>
              <a:ext cx="3696" cy="785"/>
              <a:chOff x="288" y="720"/>
              <a:chExt cx="4608" cy="960"/>
            </a:xfrm>
          </p:grpSpPr>
          <p:sp>
            <p:nvSpPr>
              <p:cNvPr id="3121" name="AutoShape 49"/>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22" name="AutoShape 50"/>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23" name="AutoShape 51"/>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24" name="AutoShape 52"/>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25" name="AutoShape 53"/>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grpSp>
        <p:sp>
          <p:nvSpPr>
            <p:cNvPr id="3126" name="Oval 54"/>
            <p:cNvSpPr>
              <a:spLocks noChangeArrowheads="1"/>
            </p:cNvSpPr>
            <p:nvPr/>
          </p:nvSpPr>
          <p:spPr bwMode="auto">
            <a:xfrm>
              <a:off x="340" y="784"/>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27" name="Text Box 55"/>
            <p:cNvSpPr txBox="1">
              <a:spLocks noChangeArrowheads="1"/>
            </p:cNvSpPr>
            <p:nvPr/>
          </p:nvSpPr>
          <p:spPr bwMode="auto">
            <a:xfrm>
              <a:off x="316" y="768"/>
              <a:ext cx="203"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1</a:t>
              </a:r>
            </a:p>
          </p:txBody>
        </p:sp>
        <p:sp>
          <p:nvSpPr>
            <p:cNvPr id="3128" name="Oval 56"/>
            <p:cNvSpPr>
              <a:spLocks noChangeArrowheads="1"/>
            </p:cNvSpPr>
            <p:nvPr/>
          </p:nvSpPr>
          <p:spPr bwMode="auto">
            <a:xfrm>
              <a:off x="336" y="118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29" name="Text Box 57"/>
            <p:cNvSpPr txBox="1">
              <a:spLocks noChangeArrowheads="1"/>
            </p:cNvSpPr>
            <p:nvPr/>
          </p:nvSpPr>
          <p:spPr bwMode="auto">
            <a:xfrm>
              <a:off x="312" y="1172"/>
              <a:ext cx="203"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3</a:t>
              </a:r>
            </a:p>
          </p:txBody>
        </p:sp>
        <p:sp>
          <p:nvSpPr>
            <p:cNvPr id="3130" name="Oval 58"/>
            <p:cNvSpPr>
              <a:spLocks noChangeArrowheads="1"/>
            </p:cNvSpPr>
            <p:nvPr/>
          </p:nvSpPr>
          <p:spPr bwMode="auto">
            <a:xfrm>
              <a:off x="1288" y="812"/>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31" name="Text Box 59"/>
            <p:cNvSpPr txBox="1">
              <a:spLocks noChangeArrowheads="1"/>
            </p:cNvSpPr>
            <p:nvPr/>
          </p:nvSpPr>
          <p:spPr bwMode="auto">
            <a:xfrm>
              <a:off x="1264" y="796"/>
              <a:ext cx="203"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4</a:t>
              </a:r>
            </a:p>
          </p:txBody>
        </p:sp>
        <p:sp>
          <p:nvSpPr>
            <p:cNvPr id="3132" name="Oval 60"/>
            <p:cNvSpPr>
              <a:spLocks noChangeArrowheads="1"/>
            </p:cNvSpPr>
            <p:nvPr/>
          </p:nvSpPr>
          <p:spPr bwMode="auto">
            <a:xfrm>
              <a:off x="2216" y="80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33" name="Text Box 61"/>
            <p:cNvSpPr txBox="1">
              <a:spLocks noChangeArrowheads="1"/>
            </p:cNvSpPr>
            <p:nvPr/>
          </p:nvSpPr>
          <p:spPr bwMode="auto">
            <a:xfrm>
              <a:off x="2193" y="792"/>
              <a:ext cx="203"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5</a:t>
              </a:r>
            </a:p>
          </p:txBody>
        </p:sp>
        <p:sp>
          <p:nvSpPr>
            <p:cNvPr id="3134" name="Oval 62"/>
            <p:cNvSpPr>
              <a:spLocks noChangeArrowheads="1"/>
            </p:cNvSpPr>
            <p:nvPr/>
          </p:nvSpPr>
          <p:spPr bwMode="auto">
            <a:xfrm>
              <a:off x="3136" y="80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35" name="Text Box 63"/>
            <p:cNvSpPr txBox="1">
              <a:spLocks noChangeArrowheads="1"/>
            </p:cNvSpPr>
            <p:nvPr/>
          </p:nvSpPr>
          <p:spPr bwMode="auto">
            <a:xfrm>
              <a:off x="3112" y="792"/>
              <a:ext cx="203"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2</a:t>
              </a:r>
            </a:p>
          </p:txBody>
        </p:sp>
        <p:sp>
          <p:nvSpPr>
            <p:cNvPr id="3136" name="Text Box 64"/>
            <p:cNvSpPr txBox="1">
              <a:spLocks noChangeArrowheads="1"/>
            </p:cNvSpPr>
            <p:nvPr/>
          </p:nvSpPr>
          <p:spPr bwMode="auto">
            <a:xfrm>
              <a:off x="416" y="768"/>
              <a:ext cx="319"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Term</a:t>
              </a:r>
            </a:p>
          </p:txBody>
        </p:sp>
        <p:sp>
          <p:nvSpPr>
            <p:cNvPr id="3137" name="Text Box 65"/>
            <p:cNvSpPr txBox="1">
              <a:spLocks noChangeArrowheads="1"/>
            </p:cNvSpPr>
            <p:nvPr/>
          </p:nvSpPr>
          <p:spPr bwMode="auto">
            <a:xfrm>
              <a:off x="400" y="1176"/>
              <a:ext cx="654"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Reminding Word</a:t>
              </a:r>
            </a:p>
          </p:txBody>
        </p:sp>
        <p:sp>
          <p:nvSpPr>
            <p:cNvPr id="3138" name="Text Box 66"/>
            <p:cNvSpPr txBox="1">
              <a:spLocks noChangeArrowheads="1"/>
            </p:cNvSpPr>
            <p:nvPr/>
          </p:nvSpPr>
          <p:spPr bwMode="auto">
            <a:xfrm>
              <a:off x="1368" y="801"/>
              <a:ext cx="590"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LINCing Story</a:t>
              </a:r>
            </a:p>
          </p:txBody>
        </p:sp>
        <p:sp>
          <p:nvSpPr>
            <p:cNvPr id="3139" name="Text Box 67"/>
            <p:cNvSpPr txBox="1">
              <a:spLocks noChangeArrowheads="1"/>
            </p:cNvSpPr>
            <p:nvPr/>
          </p:nvSpPr>
          <p:spPr bwMode="auto">
            <a:xfrm>
              <a:off x="2296" y="792"/>
              <a:ext cx="635"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LINCing Picture</a:t>
              </a:r>
            </a:p>
          </p:txBody>
        </p:sp>
        <p:sp>
          <p:nvSpPr>
            <p:cNvPr id="3140" name="Text Box 68"/>
            <p:cNvSpPr txBox="1">
              <a:spLocks noChangeArrowheads="1"/>
            </p:cNvSpPr>
            <p:nvPr/>
          </p:nvSpPr>
          <p:spPr bwMode="auto">
            <a:xfrm>
              <a:off x="3208" y="800"/>
              <a:ext cx="454"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Definition</a:t>
              </a:r>
            </a:p>
          </p:txBody>
        </p:sp>
      </p:grpSp>
      <p:grpSp>
        <p:nvGrpSpPr>
          <p:cNvPr id="3141" name="Group 69"/>
          <p:cNvGrpSpPr>
            <a:grpSpLocks/>
          </p:cNvGrpSpPr>
          <p:nvPr/>
        </p:nvGrpSpPr>
        <p:grpSpPr bwMode="auto">
          <a:xfrm>
            <a:off x="2514600" y="4400550"/>
            <a:ext cx="4057650" cy="971550"/>
            <a:chOff x="312" y="768"/>
            <a:chExt cx="3696" cy="785"/>
          </a:xfrm>
        </p:grpSpPr>
        <p:grpSp>
          <p:nvGrpSpPr>
            <p:cNvPr id="3142" name="Group 70"/>
            <p:cNvGrpSpPr>
              <a:grpSpLocks/>
            </p:cNvGrpSpPr>
            <p:nvPr/>
          </p:nvGrpSpPr>
          <p:grpSpPr bwMode="auto">
            <a:xfrm>
              <a:off x="312" y="768"/>
              <a:ext cx="3696" cy="785"/>
              <a:chOff x="288" y="720"/>
              <a:chExt cx="4608" cy="960"/>
            </a:xfrm>
          </p:grpSpPr>
          <p:sp>
            <p:nvSpPr>
              <p:cNvPr id="3143" name="AutoShape 71"/>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44" name="AutoShape 72"/>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45" name="AutoShape 73"/>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46" name="AutoShape 74"/>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47" name="AutoShape 75"/>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grpSp>
        <p:sp>
          <p:nvSpPr>
            <p:cNvPr id="3148" name="Oval 76"/>
            <p:cNvSpPr>
              <a:spLocks noChangeArrowheads="1"/>
            </p:cNvSpPr>
            <p:nvPr/>
          </p:nvSpPr>
          <p:spPr bwMode="auto">
            <a:xfrm>
              <a:off x="340" y="784"/>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49" name="Text Box 77"/>
            <p:cNvSpPr txBox="1">
              <a:spLocks noChangeArrowheads="1"/>
            </p:cNvSpPr>
            <p:nvPr/>
          </p:nvSpPr>
          <p:spPr bwMode="auto">
            <a:xfrm>
              <a:off x="316" y="768"/>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1</a:t>
              </a:r>
            </a:p>
          </p:txBody>
        </p:sp>
        <p:sp>
          <p:nvSpPr>
            <p:cNvPr id="3150" name="Oval 78"/>
            <p:cNvSpPr>
              <a:spLocks noChangeArrowheads="1"/>
            </p:cNvSpPr>
            <p:nvPr/>
          </p:nvSpPr>
          <p:spPr bwMode="auto">
            <a:xfrm>
              <a:off x="336" y="118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51" name="Text Box 79"/>
            <p:cNvSpPr txBox="1">
              <a:spLocks noChangeArrowheads="1"/>
            </p:cNvSpPr>
            <p:nvPr/>
          </p:nvSpPr>
          <p:spPr bwMode="auto">
            <a:xfrm>
              <a:off x="312" y="1172"/>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3</a:t>
              </a:r>
            </a:p>
          </p:txBody>
        </p:sp>
        <p:sp>
          <p:nvSpPr>
            <p:cNvPr id="3152" name="Oval 80"/>
            <p:cNvSpPr>
              <a:spLocks noChangeArrowheads="1"/>
            </p:cNvSpPr>
            <p:nvPr/>
          </p:nvSpPr>
          <p:spPr bwMode="auto">
            <a:xfrm>
              <a:off x="1288" y="812"/>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53" name="Text Box 81"/>
            <p:cNvSpPr txBox="1">
              <a:spLocks noChangeArrowheads="1"/>
            </p:cNvSpPr>
            <p:nvPr/>
          </p:nvSpPr>
          <p:spPr bwMode="auto">
            <a:xfrm>
              <a:off x="1264" y="796"/>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4</a:t>
              </a:r>
            </a:p>
          </p:txBody>
        </p:sp>
        <p:sp>
          <p:nvSpPr>
            <p:cNvPr id="3154" name="Oval 82"/>
            <p:cNvSpPr>
              <a:spLocks noChangeArrowheads="1"/>
            </p:cNvSpPr>
            <p:nvPr/>
          </p:nvSpPr>
          <p:spPr bwMode="auto">
            <a:xfrm>
              <a:off x="2216" y="80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55" name="Text Box 83"/>
            <p:cNvSpPr txBox="1">
              <a:spLocks noChangeArrowheads="1"/>
            </p:cNvSpPr>
            <p:nvPr/>
          </p:nvSpPr>
          <p:spPr bwMode="auto">
            <a:xfrm>
              <a:off x="2193" y="792"/>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5</a:t>
              </a:r>
            </a:p>
          </p:txBody>
        </p:sp>
        <p:sp>
          <p:nvSpPr>
            <p:cNvPr id="3156" name="Oval 84"/>
            <p:cNvSpPr>
              <a:spLocks noChangeArrowheads="1"/>
            </p:cNvSpPr>
            <p:nvPr/>
          </p:nvSpPr>
          <p:spPr bwMode="auto">
            <a:xfrm>
              <a:off x="3136" y="808"/>
              <a:ext cx="96"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endParaRPr lang="en-US" sz="1350">
                <a:solidFill>
                  <a:prstClr val="black"/>
                </a:solidFill>
              </a:endParaRPr>
            </a:p>
          </p:txBody>
        </p:sp>
        <p:sp>
          <p:nvSpPr>
            <p:cNvPr id="3157" name="Text Box 85"/>
            <p:cNvSpPr txBox="1">
              <a:spLocks noChangeArrowheads="1"/>
            </p:cNvSpPr>
            <p:nvPr/>
          </p:nvSpPr>
          <p:spPr bwMode="auto">
            <a:xfrm>
              <a:off x="3112" y="792"/>
              <a:ext cx="203"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2</a:t>
              </a:r>
            </a:p>
          </p:txBody>
        </p:sp>
        <p:sp>
          <p:nvSpPr>
            <p:cNvPr id="3158" name="Text Box 86"/>
            <p:cNvSpPr txBox="1">
              <a:spLocks noChangeArrowheads="1"/>
            </p:cNvSpPr>
            <p:nvPr/>
          </p:nvSpPr>
          <p:spPr bwMode="auto">
            <a:xfrm>
              <a:off x="416" y="768"/>
              <a:ext cx="31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Term</a:t>
              </a:r>
            </a:p>
          </p:txBody>
        </p:sp>
        <p:sp>
          <p:nvSpPr>
            <p:cNvPr id="3159" name="Text Box 87"/>
            <p:cNvSpPr txBox="1">
              <a:spLocks noChangeArrowheads="1"/>
            </p:cNvSpPr>
            <p:nvPr/>
          </p:nvSpPr>
          <p:spPr bwMode="auto">
            <a:xfrm>
              <a:off x="400" y="1176"/>
              <a:ext cx="654"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Reminding Word</a:t>
              </a:r>
            </a:p>
          </p:txBody>
        </p:sp>
        <p:sp>
          <p:nvSpPr>
            <p:cNvPr id="3160" name="Text Box 88"/>
            <p:cNvSpPr txBox="1">
              <a:spLocks noChangeArrowheads="1"/>
            </p:cNvSpPr>
            <p:nvPr/>
          </p:nvSpPr>
          <p:spPr bwMode="auto">
            <a:xfrm>
              <a:off x="1368" y="801"/>
              <a:ext cx="590"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LINCing Story</a:t>
              </a:r>
            </a:p>
          </p:txBody>
        </p:sp>
        <p:sp>
          <p:nvSpPr>
            <p:cNvPr id="3161" name="Text Box 89"/>
            <p:cNvSpPr txBox="1">
              <a:spLocks noChangeArrowheads="1"/>
            </p:cNvSpPr>
            <p:nvPr/>
          </p:nvSpPr>
          <p:spPr bwMode="auto">
            <a:xfrm>
              <a:off x="2296" y="792"/>
              <a:ext cx="635"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LINCing Picture</a:t>
              </a:r>
            </a:p>
          </p:txBody>
        </p:sp>
        <p:sp>
          <p:nvSpPr>
            <p:cNvPr id="3162" name="Text Box 90"/>
            <p:cNvSpPr txBox="1">
              <a:spLocks noChangeArrowheads="1"/>
            </p:cNvSpPr>
            <p:nvPr/>
          </p:nvSpPr>
          <p:spPr bwMode="auto">
            <a:xfrm>
              <a:off x="3208" y="800"/>
              <a:ext cx="454"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600">
                  <a:solidFill>
                    <a:prstClr val="black"/>
                  </a:solidFill>
                  <a:latin typeface="Times" charset="0"/>
                </a:rPr>
                <a:t>Definition</a:t>
              </a:r>
            </a:p>
          </p:txBody>
        </p:sp>
      </p:grpSp>
      <p:grpSp>
        <p:nvGrpSpPr>
          <p:cNvPr id="3163" name="Group 91"/>
          <p:cNvGrpSpPr>
            <a:grpSpLocks/>
          </p:cNvGrpSpPr>
          <p:nvPr/>
        </p:nvGrpSpPr>
        <p:grpSpPr bwMode="auto">
          <a:xfrm>
            <a:off x="2286001" y="5486407"/>
            <a:ext cx="4663665" cy="300039"/>
            <a:chOff x="253" y="4612"/>
            <a:chExt cx="3918" cy="252"/>
          </a:xfrm>
        </p:grpSpPr>
        <p:sp>
          <p:nvSpPr>
            <p:cNvPr id="3164" name="Text Box 92"/>
            <p:cNvSpPr txBox="1">
              <a:spLocks noChangeArrowheads="1"/>
            </p:cNvSpPr>
            <p:nvPr/>
          </p:nvSpPr>
          <p:spPr bwMode="auto">
            <a:xfrm>
              <a:off x="253" y="4612"/>
              <a:ext cx="631"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1350" b="1">
                  <a:solidFill>
                    <a:prstClr val="black"/>
                  </a:solidFill>
                  <a:latin typeface="Times" charset="0"/>
                </a:rPr>
                <a:t>L</a:t>
              </a:r>
              <a:r>
                <a:rPr lang="en-US" sz="750">
                  <a:solidFill>
                    <a:prstClr val="black"/>
                  </a:solidFill>
                  <a:latin typeface="Times" charset="0"/>
                </a:rPr>
                <a:t>ist</a:t>
              </a:r>
              <a:r>
                <a:rPr lang="en-US" sz="900">
                  <a:solidFill>
                    <a:prstClr val="black"/>
                  </a:solidFill>
                  <a:latin typeface="Times" charset="0"/>
                </a:rPr>
                <a:t> </a:t>
              </a:r>
              <a:r>
                <a:rPr lang="en-US" sz="750">
                  <a:solidFill>
                    <a:prstClr val="black"/>
                  </a:solidFill>
                  <a:latin typeface="Times" charset="0"/>
                </a:rPr>
                <a:t>the parts</a:t>
              </a:r>
              <a:endParaRPr lang="en-US" sz="900">
                <a:solidFill>
                  <a:prstClr val="black"/>
                </a:solidFill>
                <a:latin typeface="Times" charset="0"/>
              </a:endParaRPr>
            </a:p>
          </p:txBody>
        </p:sp>
        <p:sp>
          <p:nvSpPr>
            <p:cNvPr id="3165" name="Text Box 93"/>
            <p:cNvSpPr txBox="1">
              <a:spLocks noChangeArrowheads="1"/>
            </p:cNvSpPr>
            <p:nvPr/>
          </p:nvSpPr>
          <p:spPr bwMode="auto">
            <a:xfrm>
              <a:off x="829" y="4612"/>
              <a:ext cx="1039"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1350" b="1">
                  <a:solidFill>
                    <a:prstClr val="black"/>
                  </a:solidFill>
                  <a:latin typeface="Times" charset="0"/>
                </a:rPr>
                <a:t>I</a:t>
              </a:r>
              <a:r>
                <a:rPr lang="en-US" sz="750">
                  <a:solidFill>
                    <a:prstClr val="black"/>
                  </a:solidFill>
                  <a:latin typeface="Times" charset="0"/>
                </a:rPr>
                <a:t>dentify</a:t>
              </a:r>
              <a:r>
                <a:rPr lang="en-US" sz="900">
                  <a:solidFill>
                    <a:prstClr val="black"/>
                  </a:solidFill>
                  <a:latin typeface="Times" charset="0"/>
                </a:rPr>
                <a:t> </a:t>
              </a:r>
              <a:r>
                <a:rPr lang="en-US" sz="750">
                  <a:solidFill>
                    <a:prstClr val="black"/>
                  </a:solidFill>
                  <a:latin typeface="Times" charset="0"/>
                </a:rPr>
                <a:t>a remaining word</a:t>
              </a:r>
            </a:p>
          </p:txBody>
        </p:sp>
        <p:sp>
          <p:nvSpPr>
            <p:cNvPr id="3166" name="Text Box 94"/>
            <p:cNvSpPr txBox="1">
              <a:spLocks noChangeArrowheads="1"/>
            </p:cNvSpPr>
            <p:nvPr/>
          </p:nvSpPr>
          <p:spPr bwMode="auto">
            <a:xfrm>
              <a:off x="1838" y="4612"/>
              <a:ext cx="911"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1350" b="1" dirty="0">
                  <a:solidFill>
                    <a:prstClr val="black"/>
                  </a:solidFill>
                  <a:latin typeface="Times" charset="0"/>
                </a:rPr>
                <a:t>N</a:t>
              </a:r>
              <a:r>
                <a:rPr lang="en-US" sz="750" dirty="0">
                  <a:solidFill>
                    <a:prstClr val="black"/>
                  </a:solidFill>
                  <a:latin typeface="Times" charset="0"/>
                </a:rPr>
                <a:t>ote a </a:t>
              </a:r>
              <a:r>
                <a:rPr lang="en-US" sz="750" dirty="0" err="1">
                  <a:solidFill>
                    <a:prstClr val="black"/>
                  </a:solidFill>
                  <a:latin typeface="Times" charset="0"/>
                </a:rPr>
                <a:t>LINCing</a:t>
              </a:r>
              <a:r>
                <a:rPr lang="en-US" sz="750" dirty="0">
                  <a:solidFill>
                    <a:prstClr val="black"/>
                  </a:solidFill>
                  <a:latin typeface="Times" charset="0"/>
                </a:rPr>
                <a:t> story</a:t>
              </a:r>
            </a:p>
          </p:txBody>
        </p:sp>
        <p:sp>
          <p:nvSpPr>
            <p:cNvPr id="3167" name="Text Box 95"/>
            <p:cNvSpPr txBox="1">
              <a:spLocks noChangeArrowheads="1"/>
            </p:cNvSpPr>
            <p:nvPr/>
          </p:nvSpPr>
          <p:spPr bwMode="auto">
            <a:xfrm>
              <a:off x="2701" y="4612"/>
              <a:ext cx="1035"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1350" b="1">
                  <a:solidFill>
                    <a:prstClr val="black"/>
                  </a:solidFill>
                  <a:latin typeface="Times" charset="0"/>
                </a:rPr>
                <a:t>C</a:t>
              </a:r>
              <a:r>
                <a:rPr lang="en-US" sz="750">
                  <a:solidFill>
                    <a:prstClr val="black"/>
                  </a:solidFill>
                  <a:latin typeface="Times" charset="0"/>
                </a:rPr>
                <a:t>reate a LINCing picture</a:t>
              </a:r>
            </a:p>
          </p:txBody>
        </p:sp>
        <p:sp>
          <p:nvSpPr>
            <p:cNvPr id="3168" name="Text Box 96"/>
            <p:cNvSpPr txBox="1">
              <a:spLocks noChangeArrowheads="1"/>
            </p:cNvSpPr>
            <p:nvPr/>
          </p:nvSpPr>
          <p:spPr bwMode="auto">
            <a:xfrm>
              <a:off x="3709" y="4612"/>
              <a:ext cx="462"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r>
                <a:rPr lang="en-US" sz="1350" b="1">
                  <a:solidFill>
                    <a:prstClr val="black"/>
                  </a:solidFill>
                  <a:latin typeface="Times" charset="0"/>
                </a:rPr>
                <a:t>S</a:t>
              </a:r>
              <a:r>
                <a:rPr lang="en-US" sz="750">
                  <a:solidFill>
                    <a:prstClr val="black"/>
                  </a:solidFill>
                  <a:latin typeface="Times" charset="0"/>
                </a:rPr>
                <a:t>elf-test</a:t>
              </a:r>
              <a:endParaRPr lang="en-US" sz="900">
                <a:solidFill>
                  <a:prstClr val="black"/>
                </a:solidFill>
                <a:latin typeface="Times" charset="0"/>
              </a:endParaRPr>
            </a:p>
          </p:txBody>
        </p:sp>
      </p:grpSp>
      <p:sp>
        <p:nvSpPr>
          <p:cNvPr id="2" name="TextBox 1"/>
          <p:cNvSpPr txBox="1"/>
          <p:nvPr/>
        </p:nvSpPr>
        <p:spPr>
          <a:xfrm>
            <a:off x="2650735" y="1502911"/>
            <a:ext cx="878279" cy="300082"/>
          </a:xfrm>
          <a:prstGeom prst="rect">
            <a:avLst/>
          </a:prstGeom>
          <a:noFill/>
        </p:spPr>
        <p:txBody>
          <a:bodyPr wrap="square" rtlCol="0">
            <a:spAutoFit/>
          </a:bodyPr>
          <a:lstStyle/>
          <a:p>
            <a:pPr defTabSz="685800"/>
            <a:r>
              <a:rPr lang="en-US" sz="1350" dirty="0" err="1">
                <a:solidFill>
                  <a:prstClr val="black"/>
                </a:solidFill>
              </a:rPr>
              <a:t>derecha</a:t>
            </a:r>
            <a:endParaRPr lang="en-US" sz="1350" dirty="0">
              <a:solidFill>
                <a:prstClr val="black"/>
              </a:solidFill>
            </a:endParaRPr>
          </a:p>
        </p:txBody>
      </p:sp>
      <p:sp>
        <p:nvSpPr>
          <p:cNvPr id="98" name="TextBox 97"/>
          <p:cNvSpPr txBox="1"/>
          <p:nvPr/>
        </p:nvSpPr>
        <p:spPr>
          <a:xfrm>
            <a:off x="2650735" y="1976571"/>
            <a:ext cx="878279" cy="300082"/>
          </a:xfrm>
          <a:prstGeom prst="rect">
            <a:avLst/>
          </a:prstGeom>
          <a:noFill/>
        </p:spPr>
        <p:txBody>
          <a:bodyPr wrap="square" rtlCol="0">
            <a:spAutoFit/>
          </a:bodyPr>
          <a:lstStyle/>
          <a:p>
            <a:pPr defTabSz="685800"/>
            <a:r>
              <a:rPr lang="en-US" sz="1350" dirty="0">
                <a:solidFill>
                  <a:prstClr val="black"/>
                </a:solidFill>
              </a:rPr>
              <a:t>dare</a:t>
            </a:r>
          </a:p>
        </p:txBody>
      </p:sp>
      <p:sp>
        <p:nvSpPr>
          <p:cNvPr id="99" name="TextBox 98"/>
          <p:cNvSpPr txBox="1"/>
          <p:nvPr/>
        </p:nvSpPr>
        <p:spPr>
          <a:xfrm>
            <a:off x="3586102" y="1560362"/>
            <a:ext cx="993553" cy="784830"/>
          </a:xfrm>
          <a:prstGeom prst="rect">
            <a:avLst/>
          </a:prstGeom>
          <a:noFill/>
        </p:spPr>
        <p:txBody>
          <a:bodyPr wrap="square" rtlCol="0">
            <a:spAutoFit/>
          </a:bodyPr>
          <a:lstStyle/>
          <a:p>
            <a:pPr defTabSz="685800"/>
            <a:r>
              <a:rPr lang="en-US" sz="900" dirty="0">
                <a:solidFill>
                  <a:prstClr val="black"/>
                </a:solidFill>
              </a:rPr>
              <a:t>I </a:t>
            </a:r>
            <a:r>
              <a:rPr lang="en-US" sz="900" b="1" dirty="0">
                <a:solidFill>
                  <a:prstClr val="black"/>
                </a:solidFill>
              </a:rPr>
              <a:t>dare</a:t>
            </a:r>
            <a:r>
              <a:rPr lang="en-US" sz="900" dirty="0">
                <a:solidFill>
                  <a:prstClr val="black"/>
                </a:solidFill>
              </a:rPr>
              <a:t> you to use your </a:t>
            </a:r>
            <a:r>
              <a:rPr lang="en-US" sz="900" u="sng" dirty="0">
                <a:solidFill>
                  <a:prstClr val="black"/>
                </a:solidFill>
              </a:rPr>
              <a:t>right hand </a:t>
            </a:r>
            <a:r>
              <a:rPr lang="en-US" sz="900" dirty="0">
                <a:solidFill>
                  <a:prstClr val="black"/>
                </a:solidFill>
              </a:rPr>
              <a:t>to eat even though you usually don’t</a:t>
            </a:r>
          </a:p>
        </p:txBody>
      </p:sp>
      <p:sp>
        <p:nvSpPr>
          <p:cNvPr id="100" name="TextBox 99"/>
          <p:cNvSpPr txBox="1"/>
          <p:nvPr/>
        </p:nvSpPr>
        <p:spPr>
          <a:xfrm>
            <a:off x="5618900" y="1530259"/>
            <a:ext cx="1052574" cy="715581"/>
          </a:xfrm>
          <a:prstGeom prst="rect">
            <a:avLst/>
          </a:prstGeom>
          <a:noFill/>
        </p:spPr>
        <p:txBody>
          <a:bodyPr wrap="square" rtlCol="0">
            <a:spAutoFit/>
          </a:bodyPr>
          <a:lstStyle/>
          <a:p>
            <a:pPr defTabSz="685800"/>
            <a:r>
              <a:rPr lang="en-US" sz="1350" dirty="0">
                <a:solidFill>
                  <a:prstClr val="black"/>
                </a:solidFill>
              </a:rPr>
              <a:t>Right;</a:t>
            </a:r>
          </a:p>
          <a:p>
            <a:pPr defTabSz="685800"/>
            <a:r>
              <a:rPr lang="en-US" sz="1350" dirty="0">
                <a:solidFill>
                  <a:prstClr val="black"/>
                </a:solidFill>
              </a:rPr>
              <a:t>right-hand side</a:t>
            </a:r>
          </a:p>
        </p:txBody>
      </p:sp>
      <p:sp>
        <p:nvSpPr>
          <p:cNvPr id="101" name="TextBox 100"/>
          <p:cNvSpPr txBox="1"/>
          <p:nvPr/>
        </p:nvSpPr>
        <p:spPr>
          <a:xfrm>
            <a:off x="2621356" y="2470976"/>
            <a:ext cx="878279" cy="300082"/>
          </a:xfrm>
          <a:prstGeom prst="rect">
            <a:avLst/>
          </a:prstGeom>
          <a:noFill/>
        </p:spPr>
        <p:txBody>
          <a:bodyPr wrap="square" rtlCol="0">
            <a:spAutoFit/>
          </a:bodyPr>
          <a:lstStyle/>
          <a:p>
            <a:pPr defTabSz="685800"/>
            <a:r>
              <a:rPr lang="en-US" sz="1350" dirty="0" err="1">
                <a:solidFill>
                  <a:prstClr val="black"/>
                </a:solidFill>
              </a:rPr>
              <a:t>izquierda</a:t>
            </a:r>
            <a:endParaRPr lang="en-US" sz="1350" dirty="0">
              <a:solidFill>
                <a:prstClr val="black"/>
              </a:solidFill>
            </a:endParaRPr>
          </a:p>
        </p:txBody>
      </p:sp>
      <p:sp>
        <p:nvSpPr>
          <p:cNvPr id="102" name="TextBox 101"/>
          <p:cNvSpPr txBox="1"/>
          <p:nvPr/>
        </p:nvSpPr>
        <p:spPr>
          <a:xfrm>
            <a:off x="2611212" y="3002787"/>
            <a:ext cx="878279" cy="300082"/>
          </a:xfrm>
          <a:prstGeom prst="rect">
            <a:avLst/>
          </a:prstGeom>
          <a:noFill/>
        </p:spPr>
        <p:txBody>
          <a:bodyPr wrap="square" rtlCol="0">
            <a:spAutoFit/>
          </a:bodyPr>
          <a:lstStyle/>
          <a:p>
            <a:pPr defTabSz="685800"/>
            <a:r>
              <a:rPr lang="en-US" sz="1350" dirty="0">
                <a:solidFill>
                  <a:prstClr val="black"/>
                </a:solidFill>
              </a:rPr>
              <a:t>is key</a:t>
            </a:r>
          </a:p>
        </p:txBody>
      </p:sp>
      <p:sp>
        <p:nvSpPr>
          <p:cNvPr id="103" name="TextBox 102"/>
          <p:cNvSpPr txBox="1"/>
          <p:nvPr/>
        </p:nvSpPr>
        <p:spPr>
          <a:xfrm>
            <a:off x="3529014" y="2470978"/>
            <a:ext cx="1050641" cy="784830"/>
          </a:xfrm>
          <a:prstGeom prst="rect">
            <a:avLst/>
          </a:prstGeom>
          <a:noFill/>
        </p:spPr>
        <p:txBody>
          <a:bodyPr wrap="square" rtlCol="0">
            <a:spAutoFit/>
          </a:bodyPr>
          <a:lstStyle/>
          <a:p>
            <a:pPr defTabSz="685800"/>
            <a:r>
              <a:rPr lang="en-US" sz="900" dirty="0">
                <a:solidFill>
                  <a:prstClr val="black"/>
                </a:solidFill>
              </a:rPr>
              <a:t>Scoring points from the </a:t>
            </a:r>
            <a:r>
              <a:rPr lang="en-US" sz="900" u="sng" dirty="0">
                <a:solidFill>
                  <a:prstClr val="black"/>
                </a:solidFill>
              </a:rPr>
              <a:t>left-hand side </a:t>
            </a:r>
            <a:r>
              <a:rPr lang="en-US" sz="900" dirty="0">
                <a:solidFill>
                  <a:prstClr val="black"/>
                </a:solidFill>
              </a:rPr>
              <a:t>of the court </a:t>
            </a:r>
            <a:r>
              <a:rPr lang="en-US" sz="900" b="1" dirty="0">
                <a:solidFill>
                  <a:prstClr val="black"/>
                </a:solidFill>
              </a:rPr>
              <a:t>is key</a:t>
            </a:r>
            <a:r>
              <a:rPr lang="en-US" sz="900" dirty="0">
                <a:solidFill>
                  <a:prstClr val="black"/>
                </a:solidFill>
              </a:rPr>
              <a:t> to winning a basketball game.</a:t>
            </a:r>
          </a:p>
        </p:txBody>
      </p:sp>
      <p:sp>
        <p:nvSpPr>
          <p:cNvPr id="104" name="TextBox 103"/>
          <p:cNvSpPr txBox="1"/>
          <p:nvPr/>
        </p:nvSpPr>
        <p:spPr>
          <a:xfrm>
            <a:off x="3529014" y="3582585"/>
            <a:ext cx="993553" cy="369332"/>
          </a:xfrm>
          <a:prstGeom prst="rect">
            <a:avLst/>
          </a:prstGeom>
          <a:noFill/>
        </p:spPr>
        <p:txBody>
          <a:bodyPr wrap="square" rtlCol="0">
            <a:spAutoFit/>
          </a:bodyPr>
          <a:lstStyle/>
          <a:p>
            <a:pPr defTabSz="685800"/>
            <a:r>
              <a:rPr lang="en-US" sz="900" b="1" dirty="0">
                <a:solidFill>
                  <a:prstClr val="black"/>
                </a:solidFill>
              </a:rPr>
              <a:t>Sarah</a:t>
            </a:r>
            <a:r>
              <a:rPr lang="en-US" sz="900" dirty="0">
                <a:solidFill>
                  <a:prstClr val="black"/>
                </a:solidFill>
              </a:rPr>
              <a:t> lives </a:t>
            </a:r>
            <a:r>
              <a:rPr lang="en-US" sz="900" u="sng" dirty="0">
                <a:solidFill>
                  <a:prstClr val="black"/>
                </a:solidFill>
              </a:rPr>
              <a:t>close</a:t>
            </a:r>
            <a:r>
              <a:rPr lang="en-US" sz="900" dirty="0">
                <a:solidFill>
                  <a:prstClr val="black"/>
                </a:solidFill>
              </a:rPr>
              <a:t> to a forest.</a:t>
            </a:r>
          </a:p>
        </p:txBody>
      </p:sp>
      <p:sp>
        <p:nvSpPr>
          <p:cNvPr id="105" name="TextBox 104"/>
          <p:cNvSpPr txBox="1"/>
          <p:nvPr/>
        </p:nvSpPr>
        <p:spPr>
          <a:xfrm>
            <a:off x="3529014" y="4591149"/>
            <a:ext cx="993553" cy="923330"/>
          </a:xfrm>
          <a:prstGeom prst="rect">
            <a:avLst/>
          </a:prstGeom>
          <a:noFill/>
        </p:spPr>
        <p:txBody>
          <a:bodyPr wrap="square" rtlCol="0">
            <a:spAutoFit/>
          </a:bodyPr>
          <a:lstStyle/>
          <a:p>
            <a:pPr defTabSz="685800"/>
            <a:r>
              <a:rPr lang="en-US" sz="900" dirty="0">
                <a:solidFill>
                  <a:prstClr val="black"/>
                </a:solidFill>
              </a:rPr>
              <a:t>You</a:t>
            </a:r>
            <a:r>
              <a:rPr lang="en-US" sz="900" b="1" dirty="0">
                <a:solidFill>
                  <a:prstClr val="black"/>
                </a:solidFill>
              </a:rPr>
              <a:t> lay </a:t>
            </a:r>
            <a:r>
              <a:rPr lang="en-US" sz="900" dirty="0">
                <a:solidFill>
                  <a:prstClr val="black"/>
                </a:solidFill>
              </a:rPr>
              <a:t>the books </a:t>
            </a:r>
            <a:r>
              <a:rPr lang="en-US" sz="900" u="sng" dirty="0">
                <a:solidFill>
                  <a:prstClr val="black"/>
                </a:solidFill>
              </a:rPr>
              <a:t>far away</a:t>
            </a:r>
            <a:r>
              <a:rPr lang="en-US" sz="900" dirty="0">
                <a:solidFill>
                  <a:prstClr val="black"/>
                </a:solidFill>
              </a:rPr>
              <a:t> from the television when you finish reading.</a:t>
            </a:r>
          </a:p>
        </p:txBody>
      </p:sp>
      <p:sp>
        <p:nvSpPr>
          <p:cNvPr id="106" name="TextBox 105"/>
          <p:cNvSpPr txBox="1"/>
          <p:nvPr/>
        </p:nvSpPr>
        <p:spPr>
          <a:xfrm>
            <a:off x="2611212" y="4044430"/>
            <a:ext cx="878279" cy="300082"/>
          </a:xfrm>
          <a:prstGeom prst="rect">
            <a:avLst/>
          </a:prstGeom>
          <a:noFill/>
        </p:spPr>
        <p:txBody>
          <a:bodyPr wrap="square" rtlCol="0">
            <a:spAutoFit/>
          </a:bodyPr>
          <a:lstStyle/>
          <a:p>
            <a:pPr defTabSz="685800"/>
            <a:r>
              <a:rPr lang="en-US" sz="1350" dirty="0">
                <a:solidFill>
                  <a:prstClr val="black"/>
                </a:solidFill>
              </a:rPr>
              <a:t>Sarah</a:t>
            </a:r>
          </a:p>
        </p:txBody>
      </p:sp>
      <p:sp>
        <p:nvSpPr>
          <p:cNvPr id="107" name="TextBox 106"/>
          <p:cNvSpPr txBox="1"/>
          <p:nvPr/>
        </p:nvSpPr>
        <p:spPr>
          <a:xfrm>
            <a:off x="2591914" y="3537064"/>
            <a:ext cx="878279" cy="300082"/>
          </a:xfrm>
          <a:prstGeom prst="rect">
            <a:avLst/>
          </a:prstGeom>
          <a:noFill/>
        </p:spPr>
        <p:txBody>
          <a:bodyPr wrap="square" rtlCol="0">
            <a:spAutoFit/>
          </a:bodyPr>
          <a:lstStyle/>
          <a:p>
            <a:pPr defTabSz="685800"/>
            <a:r>
              <a:rPr lang="en-US" sz="1350" dirty="0" err="1">
                <a:solidFill>
                  <a:prstClr val="black"/>
                </a:solidFill>
              </a:rPr>
              <a:t>cerca</a:t>
            </a:r>
            <a:endParaRPr lang="en-US" sz="1350" dirty="0">
              <a:solidFill>
                <a:prstClr val="black"/>
              </a:solidFill>
            </a:endParaRPr>
          </a:p>
        </p:txBody>
      </p:sp>
      <p:sp>
        <p:nvSpPr>
          <p:cNvPr id="108" name="TextBox 107"/>
          <p:cNvSpPr txBox="1"/>
          <p:nvPr/>
        </p:nvSpPr>
        <p:spPr>
          <a:xfrm>
            <a:off x="2796773" y="5039173"/>
            <a:ext cx="602693" cy="300082"/>
          </a:xfrm>
          <a:prstGeom prst="rect">
            <a:avLst/>
          </a:prstGeom>
          <a:noFill/>
        </p:spPr>
        <p:txBody>
          <a:bodyPr wrap="square" rtlCol="0">
            <a:spAutoFit/>
          </a:bodyPr>
          <a:lstStyle/>
          <a:p>
            <a:pPr defTabSz="685800"/>
            <a:r>
              <a:rPr lang="en-US" sz="1350" dirty="0">
                <a:solidFill>
                  <a:prstClr val="black"/>
                </a:solidFill>
              </a:rPr>
              <a:t>lay</a:t>
            </a:r>
          </a:p>
        </p:txBody>
      </p:sp>
      <p:sp>
        <p:nvSpPr>
          <p:cNvPr id="109" name="TextBox 108"/>
          <p:cNvSpPr txBox="1"/>
          <p:nvPr/>
        </p:nvSpPr>
        <p:spPr>
          <a:xfrm>
            <a:off x="2695745" y="4591147"/>
            <a:ext cx="636011" cy="300082"/>
          </a:xfrm>
          <a:prstGeom prst="rect">
            <a:avLst/>
          </a:prstGeom>
          <a:noFill/>
        </p:spPr>
        <p:txBody>
          <a:bodyPr wrap="square" rtlCol="0">
            <a:spAutoFit/>
          </a:bodyPr>
          <a:lstStyle/>
          <a:p>
            <a:pPr defTabSz="685800"/>
            <a:r>
              <a:rPr lang="en-US" sz="1350" dirty="0" err="1">
                <a:solidFill>
                  <a:prstClr val="black"/>
                </a:solidFill>
              </a:rPr>
              <a:t>lejos</a:t>
            </a:r>
            <a:endParaRPr lang="en-US" sz="1350" dirty="0">
              <a:solidFill>
                <a:prstClr val="black"/>
              </a:solidFill>
            </a:endParaRPr>
          </a:p>
        </p:txBody>
      </p:sp>
      <p:sp>
        <p:nvSpPr>
          <p:cNvPr id="110" name="TextBox 109"/>
          <p:cNvSpPr txBox="1"/>
          <p:nvPr/>
        </p:nvSpPr>
        <p:spPr>
          <a:xfrm>
            <a:off x="5618900" y="4677987"/>
            <a:ext cx="1052574" cy="507831"/>
          </a:xfrm>
          <a:prstGeom prst="rect">
            <a:avLst/>
          </a:prstGeom>
          <a:noFill/>
        </p:spPr>
        <p:txBody>
          <a:bodyPr wrap="square" rtlCol="0">
            <a:spAutoFit/>
          </a:bodyPr>
          <a:lstStyle/>
          <a:p>
            <a:pPr defTabSz="685800"/>
            <a:r>
              <a:rPr lang="en-US" sz="1350" dirty="0">
                <a:solidFill>
                  <a:prstClr val="black"/>
                </a:solidFill>
              </a:rPr>
              <a:t>Far;</a:t>
            </a:r>
          </a:p>
          <a:p>
            <a:pPr defTabSz="685800"/>
            <a:r>
              <a:rPr lang="en-US" sz="1350" dirty="0">
                <a:solidFill>
                  <a:prstClr val="black"/>
                </a:solidFill>
              </a:rPr>
              <a:t>Far away</a:t>
            </a:r>
          </a:p>
        </p:txBody>
      </p:sp>
      <p:sp>
        <p:nvSpPr>
          <p:cNvPr id="111" name="TextBox 110"/>
          <p:cNvSpPr txBox="1"/>
          <p:nvPr/>
        </p:nvSpPr>
        <p:spPr>
          <a:xfrm>
            <a:off x="5618900" y="2531534"/>
            <a:ext cx="1052574" cy="715581"/>
          </a:xfrm>
          <a:prstGeom prst="rect">
            <a:avLst/>
          </a:prstGeom>
          <a:noFill/>
        </p:spPr>
        <p:txBody>
          <a:bodyPr wrap="square" rtlCol="0">
            <a:spAutoFit/>
          </a:bodyPr>
          <a:lstStyle/>
          <a:p>
            <a:pPr defTabSz="685800"/>
            <a:r>
              <a:rPr lang="en-US" sz="1350" dirty="0">
                <a:solidFill>
                  <a:prstClr val="black"/>
                </a:solidFill>
              </a:rPr>
              <a:t>Left;</a:t>
            </a:r>
          </a:p>
          <a:p>
            <a:pPr defTabSz="685800"/>
            <a:r>
              <a:rPr lang="en-US" sz="1350" dirty="0">
                <a:solidFill>
                  <a:prstClr val="black"/>
                </a:solidFill>
              </a:rPr>
              <a:t>left-hand side</a:t>
            </a:r>
          </a:p>
        </p:txBody>
      </p:sp>
      <p:sp>
        <p:nvSpPr>
          <p:cNvPr id="113" name="TextBox 112"/>
          <p:cNvSpPr txBox="1"/>
          <p:nvPr/>
        </p:nvSpPr>
        <p:spPr>
          <a:xfrm>
            <a:off x="5693971" y="3686460"/>
            <a:ext cx="1052574" cy="507831"/>
          </a:xfrm>
          <a:prstGeom prst="rect">
            <a:avLst/>
          </a:prstGeom>
          <a:noFill/>
        </p:spPr>
        <p:txBody>
          <a:bodyPr wrap="square" rtlCol="0">
            <a:spAutoFit/>
          </a:bodyPr>
          <a:lstStyle/>
          <a:p>
            <a:pPr defTabSz="685800"/>
            <a:r>
              <a:rPr lang="en-US" sz="1350" dirty="0">
                <a:solidFill>
                  <a:prstClr val="black"/>
                </a:solidFill>
              </a:rPr>
              <a:t>Close;</a:t>
            </a:r>
          </a:p>
          <a:p>
            <a:pPr defTabSz="685800"/>
            <a:r>
              <a:rPr lang="en-US" sz="1350" dirty="0">
                <a:solidFill>
                  <a:prstClr val="black"/>
                </a:solidFill>
              </a:rPr>
              <a:t>nearby</a:t>
            </a:r>
          </a:p>
        </p:txBody>
      </p:sp>
      <p:pic>
        <p:nvPicPr>
          <p:cNvPr id="3" name="Picture 2"/>
          <p:cNvPicPr>
            <a:picLocks noChangeAspect="1"/>
          </p:cNvPicPr>
          <p:nvPr/>
        </p:nvPicPr>
        <p:blipFill>
          <a:blip r:embed="rId3"/>
          <a:stretch>
            <a:fillRect/>
          </a:stretch>
        </p:blipFill>
        <p:spPr>
          <a:xfrm>
            <a:off x="4692733" y="3511389"/>
            <a:ext cx="778886" cy="810041"/>
          </a:xfrm>
          <a:prstGeom prst="rect">
            <a:avLst/>
          </a:prstGeom>
        </p:spPr>
      </p:pic>
      <p:pic>
        <p:nvPicPr>
          <p:cNvPr id="4" name="Picture 3"/>
          <p:cNvPicPr>
            <a:picLocks noChangeAspect="1"/>
          </p:cNvPicPr>
          <p:nvPr/>
        </p:nvPicPr>
        <p:blipFill>
          <a:blip r:embed="rId4"/>
          <a:stretch>
            <a:fillRect/>
          </a:stretch>
        </p:blipFill>
        <p:spPr>
          <a:xfrm>
            <a:off x="5220433" y="4519861"/>
            <a:ext cx="328982" cy="386387"/>
          </a:xfrm>
          <a:prstGeom prst="rect">
            <a:avLst/>
          </a:prstGeom>
        </p:spPr>
      </p:pic>
      <p:pic>
        <p:nvPicPr>
          <p:cNvPr id="5" name="Picture 4"/>
          <p:cNvPicPr>
            <a:picLocks noChangeAspect="1"/>
          </p:cNvPicPr>
          <p:nvPr/>
        </p:nvPicPr>
        <p:blipFill>
          <a:blip r:embed="rId5"/>
          <a:stretch>
            <a:fillRect/>
          </a:stretch>
        </p:blipFill>
        <p:spPr>
          <a:xfrm>
            <a:off x="4604906" y="5004720"/>
            <a:ext cx="319520" cy="330538"/>
          </a:xfrm>
          <a:prstGeom prst="rect">
            <a:avLst/>
          </a:prstGeom>
        </p:spPr>
      </p:pic>
      <p:pic>
        <p:nvPicPr>
          <p:cNvPr id="6" name="Picture 5"/>
          <p:cNvPicPr>
            <a:picLocks noChangeAspect="1"/>
          </p:cNvPicPr>
          <p:nvPr/>
        </p:nvPicPr>
        <p:blipFill>
          <a:blip r:embed="rId6"/>
          <a:stretch>
            <a:fillRect/>
          </a:stretch>
        </p:blipFill>
        <p:spPr>
          <a:xfrm>
            <a:off x="4876815" y="2543650"/>
            <a:ext cx="631881" cy="649934"/>
          </a:xfrm>
          <a:prstGeom prst="rect">
            <a:avLst/>
          </a:prstGeom>
        </p:spPr>
      </p:pic>
      <p:pic>
        <p:nvPicPr>
          <p:cNvPr id="7" name="Picture 6"/>
          <p:cNvPicPr>
            <a:picLocks noChangeAspect="1"/>
          </p:cNvPicPr>
          <p:nvPr/>
        </p:nvPicPr>
        <p:blipFill>
          <a:blip r:embed="rId7"/>
          <a:stretch>
            <a:fillRect/>
          </a:stretch>
        </p:blipFill>
        <p:spPr>
          <a:xfrm>
            <a:off x="4545405" y="2875515"/>
            <a:ext cx="331411" cy="278005"/>
          </a:xfrm>
          <a:prstGeom prst="rect">
            <a:avLst/>
          </a:prstGeom>
        </p:spPr>
      </p:pic>
      <p:pic>
        <p:nvPicPr>
          <p:cNvPr id="8" name="Picture 7"/>
          <p:cNvPicPr>
            <a:picLocks noChangeAspect="1"/>
          </p:cNvPicPr>
          <p:nvPr/>
        </p:nvPicPr>
        <p:blipFill>
          <a:blip r:embed="rId8"/>
          <a:stretch>
            <a:fillRect/>
          </a:stretch>
        </p:blipFill>
        <p:spPr>
          <a:xfrm>
            <a:off x="4679304" y="1550214"/>
            <a:ext cx="716008" cy="701969"/>
          </a:xfrm>
          <a:prstGeom prst="rect">
            <a:avLst/>
          </a:prstGeom>
        </p:spPr>
      </p:pic>
    </p:spTree>
    <p:extLst>
      <p:ext uri="{BB962C8B-B14F-4D97-AF65-F5344CB8AC3E}">
        <p14:creationId xmlns:p14="http://schemas.microsoft.com/office/powerpoint/2010/main" val="31265346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9"/>
          <p:cNvSpPr txBox="1">
            <a:spLocks noChangeArrowheads="1"/>
          </p:cNvSpPr>
          <p:nvPr/>
        </p:nvSpPr>
        <p:spPr bwMode="auto">
          <a:xfrm>
            <a:off x="1428750" y="2514601"/>
            <a:ext cx="1257300" cy="2331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r>
              <a:rPr lang="en-US" altLang="en-US" sz="1350" b="1">
                <a:solidFill>
                  <a:srgbClr val="000000"/>
                </a:solidFill>
                <a:latin typeface="Times" charset="0"/>
              </a:rPr>
              <a:t>M</a:t>
            </a:r>
            <a:r>
              <a:rPr lang="en-US" altLang="en-US" sz="1350">
                <a:solidFill>
                  <a:srgbClr val="000000"/>
                </a:solidFill>
                <a:latin typeface="Times" charset="0"/>
              </a:rPr>
              <a:t> </a:t>
            </a:r>
            <a:r>
              <a:rPr lang="en-US" altLang="en-US" sz="1650">
                <a:solidFill>
                  <a:srgbClr val="000000"/>
                </a:solidFill>
                <a:latin typeface="Times" charset="0"/>
              </a:rPr>
              <a:t>Step</a:t>
            </a:r>
            <a:endParaRPr lang="en-US" altLang="en-US" sz="1350">
              <a:solidFill>
                <a:srgbClr val="000000"/>
              </a:solidFill>
              <a:latin typeface="Times" charset="0"/>
            </a:endParaRPr>
          </a:p>
          <a:p>
            <a:pPr defTabSz="685800"/>
            <a:endParaRPr lang="en-US" altLang="en-US" sz="2700">
              <a:solidFill>
                <a:srgbClr val="000000"/>
              </a:solidFill>
              <a:latin typeface="Times" charset="0"/>
            </a:endParaRPr>
          </a:p>
          <a:p>
            <a:pPr defTabSz="685800"/>
            <a:r>
              <a:rPr lang="en-US" altLang="en-US" sz="1350" b="1">
                <a:solidFill>
                  <a:srgbClr val="000000"/>
                </a:solidFill>
                <a:latin typeface="Times" charset="0"/>
              </a:rPr>
              <a:t>A</a:t>
            </a:r>
            <a:r>
              <a:rPr lang="en-US" altLang="en-US" sz="1350">
                <a:solidFill>
                  <a:srgbClr val="000000"/>
                </a:solidFill>
                <a:latin typeface="Times" charset="0"/>
              </a:rPr>
              <a:t> </a:t>
            </a:r>
            <a:r>
              <a:rPr lang="en-US" altLang="en-US" sz="1650">
                <a:solidFill>
                  <a:srgbClr val="000000"/>
                </a:solidFill>
                <a:latin typeface="Times" charset="0"/>
              </a:rPr>
              <a:t>Step</a:t>
            </a:r>
            <a:endParaRPr lang="en-US" altLang="en-US" sz="1350">
              <a:solidFill>
                <a:srgbClr val="000000"/>
              </a:solidFill>
              <a:latin typeface="Times" charset="0"/>
            </a:endParaRPr>
          </a:p>
          <a:p>
            <a:pPr defTabSz="685800"/>
            <a:endParaRPr lang="en-US" altLang="en-US" sz="3150">
              <a:solidFill>
                <a:srgbClr val="000000"/>
              </a:solidFill>
              <a:latin typeface="Times" charset="0"/>
            </a:endParaRPr>
          </a:p>
          <a:p>
            <a:pPr defTabSz="685800"/>
            <a:r>
              <a:rPr lang="en-US" altLang="en-US" sz="1350" b="1">
                <a:solidFill>
                  <a:srgbClr val="000000"/>
                </a:solidFill>
                <a:latin typeface="Times" charset="0"/>
              </a:rPr>
              <a:t>P</a:t>
            </a:r>
            <a:r>
              <a:rPr lang="en-US" altLang="en-US" sz="1350">
                <a:solidFill>
                  <a:srgbClr val="000000"/>
                </a:solidFill>
                <a:latin typeface="Times" charset="0"/>
              </a:rPr>
              <a:t> </a:t>
            </a:r>
            <a:r>
              <a:rPr lang="en-US" altLang="en-US" sz="1650">
                <a:solidFill>
                  <a:srgbClr val="000000"/>
                </a:solidFill>
                <a:latin typeface="Times" charset="0"/>
              </a:rPr>
              <a:t>Step</a:t>
            </a:r>
            <a:endParaRPr lang="en-US" altLang="en-US" sz="1350">
              <a:solidFill>
                <a:srgbClr val="000000"/>
              </a:solidFill>
              <a:latin typeface="Times" charset="0"/>
            </a:endParaRPr>
          </a:p>
          <a:p>
            <a:pPr defTabSz="685800"/>
            <a:endParaRPr lang="en-US" altLang="en-US" sz="2100">
              <a:solidFill>
                <a:srgbClr val="000000"/>
              </a:solidFill>
              <a:latin typeface="Times" charset="0"/>
            </a:endParaRPr>
          </a:p>
          <a:p>
            <a:pPr defTabSz="685800"/>
            <a:r>
              <a:rPr lang="en-US" altLang="en-US" sz="1350" b="1">
                <a:solidFill>
                  <a:srgbClr val="000000"/>
                </a:solidFill>
                <a:latin typeface="Times" charset="0"/>
              </a:rPr>
              <a:t>S</a:t>
            </a:r>
            <a:r>
              <a:rPr lang="en-US" altLang="en-US" sz="1350">
                <a:solidFill>
                  <a:srgbClr val="000000"/>
                </a:solidFill>
                <a:latin typeface="Times" charset="0"/>
              </a:rPr>
              <a:t> </a:t>
            </a:r>
            <a:r>
              <a:rPr lang="en-US" altLang="en-US" sz="1650">
                <a:solidFill>
                  <a:srgbClr val="000000"/>
                </a:solidFill>
                <a:latin typeface="Times" charset="0"/>
              </a:rPr>
              <a:t>Step</a:t>
            </a:r>
            <a:endParaRPr lang="en-US" altLang="en-US" sz="1350">
              <a:solidFill>
                <a:srgbClr val="000000"/>
              </a:solidFill>
              <a:latin typeface="Times" charset="0"/>
            </a:endParaRPr>
          </a:p>
        </p:txBody>
      </p:sp>
      <p:sp>
        <p:nvSpPr>
          <p:cNvPr id="66563" name="Rectangle 2"/>
          <p:cNvSpPr>
            <a:spLocks noGrp="1" noChangeArrowheads="1"/>
          </p:cNvSpPr>
          <p:nvPr>
            <p:ph type="title"/>
          </p:nvPr>
        </p:nvSpPr>
        <p:spPr>
          <a:xfrm>
            <a:off x="1657350" y="1028700"/>
            <a:ext cx="5772150" cy="571500"/>
          </a:xfrm>
        </p:spPr>
        <p:txBody>
          <a:bodyPr/>
          <a:lstStyle/>
          <a:p>
            <a:pPr>
              <a:defRPr/>
            </a:pPr>
            <a:r>
              <a:rPr lang="en-US" b="1" dirty="0" smtClean="0"/>
              <a:t>Word Map</a:t>
            </a:r>
            <a:endParaRPr lang="en-US" dirty="0" smtClean="0"/>
          </a:p>
        </p:txBody>
      </p:sp>
      <p:sp>
        <p:nvSpPr>
          <p:cNvPr id="66572" name="Text Box 11"/>
          <p:cNvSpPr>
            <a:spLocks noGrp="1" noChangeArrowheads="1"/>
          </p:cNvSpPr>
          <p:nvPr>
            <p:ph sz="quarter" idx="1"/>
          </p:nvPr>
        </p:nvSpPr>
        <p:spPr>
          <a:xfrm>
            <a:off x="2686050" y="3771900"/>
            <a:ext cx="742950" cy="200025"/>
          </a:xfrm>
        </p:spPr>
        <p:txBody>
          <a:bodyPr>
            <a:normAutofit fontScale="92500" lnSpcReduction="10000"/>
          </a:bodyPr>
          <a:lstStyle/>
          <a:p>
            <a:pPr marL="205740" indent="-205740">
              <a:spcBef>
                <a:spcPct val="0"/>
              </a:spcBef>
              <a:buNone/>
              <a:defRPr/>
            </a:pPr>
            <a:r>
              <a:rPr lang="en-US" sz="900" b="1"/>
              <a:t>Prediction</a:t>
            </a:r>
            <a:endParaRPr lang="en-US" sz="1350"/>
          </a:p>
        </p:txBody>
      </p:sp>
      <p:sp>
        <p:nvSpPr>
          <p:cNvPr id="57349" name="Rectangle 3"/>
          <p:cNvSpPr>
            <a:spLocks noChangeArrowheads="1"/>
          </p:cNvSpPr>
          <p:nvPr/>
        </p:nvSpPr>
        <p:spPr bwMode="auto">
          <a:xfrm>
            <a:off x="3886201" y="1771651"/>
            <a:ext cx="2232422" cy="3500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50" name="Rectangle 4"/>
          <p:cNvSpPr>
            <a:spLocks noChangeArrowheads="1"/>
          </p:cNvSpPr>
          <p:nvPr/>
        </p:nvSpPr>
        <p:spPr bwMode="auto">
          <a:xfrm>
            <a:off x="2743201" y="2457450"/>
            <a:ext cx="1431131" cy="50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51" name="Rectangle 5"/>
          <p:cNvSpPr>
            <a:spLocks noChangeArrowheads="1"/>
          </p:cNvSpPr>
          <p:nvPr/>
        </p:nvSpPr>
        <p:spPr bwMode="auto">
          <a:xfrm>
            <a:off x="4343401" y="2457450"/>
            <a:ext cx="1431131" cy="50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52" name="Rectangle 6"/>
          <p:cNvSpPr>
            <a:spLocks noChangeArrowheads="1"/>
          </p:cNvSpPr>
          <p:nvPr/>
        </p:nvSpPr>
        <p:spPr bwMode="auto">
          <a:xfrm>
            <a:off x="5943601" y="2457450"/>
            <a:ext cx="1431131" cy="50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53" name="Rectangle 7"/>
          <p:cNvSpPr>
            <a:spLocks noChangeArrowheads="1"/>
          </p:cNvSpPr>
          <p:nvPr/>
        </p:nvSpPr>
        <p:spPr bwMode="auto">
          <a:xfrm>
            <a:off x="2743200" y="3219450"/>
            <a:ext cx="1428750" cy="50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54" name="Rectangle 8"/>
          <p:cNvSpPr>
            <a:spLocks noChangeArrowheads="1"/>
          </p:cNvSpPr>
          <p:nvPr/>
        </p:nvSpPr>
        <p:spPr bwMode="auto">
          <a:xfrm>
            <a:off x="4343400" y="3219450"/>
            <a:ext cx="1428750" cy="50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55" name="Rectangle 9"/>
          <p:cNvSpPr>
            <a:spLocks noChangeArrowheads="1"/>
          </p:cNvSpPr>
          <p:nvPr/>
        </p:nvSpPr>
        <p:spPr bwMode="auto">
          <a:xfrm>
            <a:off x="5943600" y="3219450"/>
            <a:ext cx="1428750" cy="500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56" name="Rectangle 10"/>
          <p:cNvSpPr>
            <a:spLocks noChangeArrowheads="1"/>
          </p:cNvSpPr>
          <p:nvPr/>
        </p:nvSpPr>
        <p:spPr bwMode="auto">
          <a:xfrm>
            <a:off x="2743200" y="3962400"/>
            <a:ext cx="462915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57" name="Text Box 12"/>
          <p:cNvSpPr txBox="1">
            <a:spLocks noChangeArrowheads="1"/>
          </p:cNvSpPr>
          <p:nvPr/>
        </p:nvSpPr>
        <p:spPr bwMode="auto">
          <a:xfrm>
            <a:off x="2686050" y="2286000"/>
            <a:ext cx="686991"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r>
              <a:rPr lang="en-US" altLang="en-US" sz="900" b="1">
                <a:solidFill>
                  <a:srgbClr val="000000"/>
                </a:solidFill>
                <a:latin typeface="Century Schoolbook" charset="0"/>
              </a:rPr>
              <a:t>Prefix</a:t>
            </a:r>
            <a:endParaRPr lang="en-US" altLang="en-US" sz="1500">
              <a:solidFill>
                <a:srgbClr val="000000"/>
              </a:solidFill>
              <a:latin typeface="Century Schoolbook" charset="0"/>
            </a:endParaRPr>
          </a:p>
        </p:txBody>
      </p:sp>
      <p:sp>
        <p:nvSpPr>
          <p:cNvPr id="57358" name="Text Box 13"/>
          <p:cNvSpPr txBox="1">
            <a:spLocks noChangeArrowheads="1"/>
          </p:cNvSpPr>
          <p:nvPr/>
        </p:nvSpPr>
        <p:spPr bwMode="auto">
          <a:xfrm>
            <a:off x="4286250" y="2286000"/>
            <a:ext cx="686991"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r>
              <a:rPr lang="en-US" altLang="en-US" sz="900" b="1">
                <a:solidFill>
                  <a:srgbClr val="000000"/>
                </a:solidFill>
                <a:latin typeface="Century Schoolbook" charset="0"/>
              </a:rPr>
              <a:t>Root</a:t>
            </a:r>
            <a:endParaRPr lang="en-US" altLang="en-US" sz="1500">
              <a:solidFill>
                <a:srgbClr val="000000"/>
              </a:solidFill>
              <a:latin typeface="Century Schoolbook" charset="0"/>
            </a:endParaRPr>
          </a:p>
        </p:txBody>
      </p:sp>
      <p:sp>
        <p:nvSpPr>
          <p:cNvPr id="57359" name="Text Box 14"/>
          <p:cNvSpPr txBox="1">
            <a:spLocks noChangeArrowheads="1"/>
          </p:cNvSpPr>
          <p:nvPr/>
        </p:nvSpPr>
        <p:spPr bwMode="auto">
          <a:xfrm>
            <a:off x="5886450" y="2286000"/>
            <a:ext cx="686991"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r>
              <a:rPr lang="en-US" altLang="en-US" sz="900" b="1">
                <a:solidFill>
                  <a:srgbClr val="000000"/>
                </a:solidFill>
                <a:latin typeface="Century Schoolbook" charset="0"/>
              </a:rPr>
              <a:t>Suffix</a:t>
            </a:r>
            <a:endParaRPr lang="en-US" altLang="en-US" sz="1500">
              <a:solidFill>
                <a:srgbClr val="000000"/>
              </a:solidFill>
              <a:latin typeface="Century Schoolbook" charset="0"/>
            </a:endParaRPr>
          </a:p>
        </p:txBody>
      </p:sp>
      <p:sp>
        <p:nvSpPr>
          <p:cNvPr id="57360" name="Text Box 15"/>
          <p:cNvSpPr txBox="1">
            <a:spLocks noChangeArrowheads="1"/>
          </p:cNvSpPr>
          <p:nvPr/>
        </p:nvSpPr>
        <p:spPr bwMode="auto">
          <a:xfrm>
            <a:off x="2686050" y="3028950"/>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r>
              <a:rPr lang="en-US" altLang="en-US" sz="900" b="1">
                <a:solidFill>
                  <a:srgbClr val="000000"/>
                </a:solidFill>
                <a:latin typeface="Century Schoolbook" charset="0"/>
              </a:rPr>
              <a:t>Meaning</a:t>
            </a:r>
            <a:endParaRPr lang="en-US" altLang="en-US" sz="1500">
              <a:solidFill>
                <a:srgbClr val="000000"/>
              </a:solidFill>
              <a:latin typeface="Century Schoolbook" charset="0"/>
            </a:endParaRPr>
          </a:p>
        </p:txBody>
      </p:sp>
      <p:sp>
        <p:nvSpPr>
          <p:cNvPr id="57361" name="Text Box 16"/>
          <p:cNvSpPr txBox="1">
            <a:spLocks noChangeArrowheads="1"/>
          </p:cNvSpPr>
          <p:nvPr/>
        </p:nvSpPr>
        <p:spPr bwMode="auto">
          <a:xfrm>
            <a:off x="4286250" y="3028950"/>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r>
              <a:rPr lang="en-US" altLang="en-US" sz="900" b="1">
                <a:solidFill>
                  <a:srgbClr val="000000"/>
                </a:solidFill>
                <a:latin typeface="Century Schoolbook" charset="0"/>
              </a:rPr>
              <a:t>Meaning</a:t>
            </a:r>
            <a:endParaRPr lang="en-US" altLang="en-US" sz="1500">
              <a:solidFill>
                <a:srgbClr val="000000"/>
              </a:solidFill>
              <a:latin typeface="Century Schoolbook" charset="0"/>
            </a:endParaRPr>
          </a:p>
        </p:txBody>
      </p:sp>
      <p:sp>
        <p:nvSpPr>
          <p:cNvPr id="57362" name="Text Box 17"/>
          <p:cNvSpPr txBox="1">
            <a:spLocks noChangeArrowheads="1"/>
          </p:cNvSpPr>
          <p:nvPr/>
        </p:nvSpPr>
        <p:spPr bwMode="auto">
          <a:xfrm>
            <a:off x="5886450" y="3028950"/>
            <a:ext cx="685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r>
              <a:rPr lang="en-US" altLang="en-US" sz="900" b="1">
                <a:solidFill>
                  <a:srgbClr val="000000"/>
                </a:solidFill>
                <a:latin typeface="Century Schoolbook" charset="0"/>
              </a:rPr>
              <a:t>Meaning</a:t>
            </a:r>
            <a:endParaRPr lang="en-US" altLang="en-US" sz="1500">
              <a:solidFill>
                <a:srgbClr val="000000"/>
              </a:solidFill>
              <a:latin typeface="Century Schoolbook" charset="0"/>
            </a:endParaRPr>
          </a:p>
        </p:txBody>
      </p:sp>
      <p:sp>
        <p:nvSpPr>
          <p:cNvPr id="57363" name="Text Box 18"/>
          <p:cNvSpPr txBox="1">
            <a:spLocks noChangeArrowheads="1"/>
          </p:cNvSpPr>
          <p:nvPr/>
        </p:nvSpPr>
        <p:spPr bwMode="auto">
          <a:xfrm>
            <a:off x="3829050" y="1600200"/>
            <a:ext cx="686991"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r>
              <a:rPr lang="en-US" altLang="en-US" sz="900" b="1">
                <a:solidFill>
                  <a:srgbClr val="000000"/>
                </a:solidFill>
                <a:latin typeface="Century Schoolbook" charset="0"/>
              </a:rPr>
              <a:t>Word</a:t>
            </a:r>
            <a:endParaRPr lang="en-US" altLang="en-US" sz="1500">
              <a:solidFill>
                <a:srgbClr val="000000"/>
              </a:solidFill>
              <a:latin typeface="Century Schoolbook" charset="0"/>
            </a:endParaRPr>
          </a:p>
        </p:txBody>
      </p:sp>
      <p:sp>
        <p:nvSpPr>
          <p:cNvPr id="57364" name="Rectangle 20"/>
          <p:cNvSpPr>
            <a:spLocks noChangeArrowheads="1"/>
          </p:cNvSpPr>
          <p:nvPr/>
        </p:nvSpPr>
        <p:spPr bwMode="auto">
          <a:xfrm>
            <a:off x="6709174" y="2593181"/>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Times" charset="0"/>
            </a:endParaRPr>
          </a:p>
        </p:txBody>
      </p:sp>
      <p:sp>
        <p:nvSpPr>
          <p:cNvPr id="57365" name="Line 21"/>
          <p:cNvSpPr>
            <a:spLocks noChangeShapeType="1"/>
          </p:cNvSpPr>
          <p:nvPr/>
        </p:nvSpPr>
        <p:spPr bwMode="auto">
          <a:xfrm flipH="1">
            <a:off x="3714750" y="2171701"/>
            <a:ext cx="515541" cy="25003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66" name="Line 22"/>
          <p:cNvSpPr>
            <a:spLocks noChangeShapeType="1"/>
          </p:cNvSpPr>
          <p:nvPr/>
        </p:nvSpPr>
        <p:spPr bwMode="auto">
          <a:xfrm>
            <a:off x="5029200" y="2171701"/>
            <a:ext cx="1191" cy="25003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67" name="Line 23"/>
          <p:cNvSpPr>
            <a:spLocks noChangeShapeType="1"/>
          </p:cNvSpPr>
          <p:nvPr/>
        </p:nvSpPr>
        <p:spPr bwMode="auto">
          <a:xfrm>
            <a:off x="5943600" y="2171701"/>
            <a:ext cx="629841" cy="25003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68" name="Line 24"/>
          <p:cNvSpPr>
            <a:spLocks noChangeShapeType="1"/>
          </p:cNvSpPr>
          <p:nvPr/>
        </p:nvSpPr>
        <p:spPr bwMode="auto">
          <a:xfrm>
            <a:off x="3714750" y="302895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69" name="Line 25"/>
          <p:cNvSpPr>
            <a:spLocks noChangeShapeType="1"/>
          </p:cNvSpPr>
          <p:nvPr/>
        </p:nvSpPr>
        <p:spPr bwMode="auto">
          <a:xfrm>
            <a:off x="5600700" y="302895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70" name="Line 26"/>
          <p:cNvSpPr>
            <a:spLocks noChangeShapeType="1"/>
          </p:cNvSpPr>
          <p:nvPr/>
        </p:nvSpPr>
        <p:spPr bwMode="auto">
          <a:xfrm>
            <a:off x="6800850" y="302895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71" name="Line 27"/>
          <p:cNvSpPr>
            <a:spLocks noChangeShapeType="1"/>
          </p:cNvSpPr>
          <p:nvPr/>
        </p:nvSpPr>
        <p:spPr bwMode="auto">
          <a:xfrm>
            <a:off x="3771900" y="377190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72" name="Line 28"/>
          <p:cNvSpPr>
            <a:spLocks noChangeShapeType="1"/>
          </p:cNvSpPr>
          <p:nvPr/>
        </p:nvSpPr>
        <p:spPr bwMode="auto">
          <a:xfrm>
            <a:off x="5600700" y="377190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73" name="Line 29"/>
          <p:cNvSpPr>
            <a:spLocks noChangeShapeType="1"/>
          </p:cNvSpPr>
          <p:nvPr/>
        </p:nvSpPr>
        <p:spPr bwMode="auto">
          <a:xfrm>
            <a:off x="6800850" y="377190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74" name="Rectangle 31"/>
          <p:cNvSpPr>
            <a:spLocks noChangeArrowheads="1"/>
          </p:cNvSpPr>
          <p:nvPr/>
        </p:nvSpPr>
        <p:spPr bwMode="auto">
          <a:xfrm>
            <a:off x="2743200" y="4629150"/>
            <a:ext cx="462915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endParaRPr lang="en-US" altLang="en-US" sz="1350">
              <a:solidFill>
                <a:srgbClr val="000000"/>
              </a:solidFill>
              <a:latin typeface="Century Schoolbook" charset="0"/>
            </a:endParaRPr>
          </a:p>
        </p:txBody>
      </p:sp>
      <p:sp>
        <p:nvSpPr>
          <p:cNvPr id="57375" name="Text Box 32"/>
          <p:cNvSpPr txBox="1">
            <a:spLocks noChangeArrowheads="1"/>
          </p:cNvSpPr>
          <p:nvPr/>
        </p:nvSpPr>
        <p:spPr bwMode="auto">
          <a:xfrm>
            <a:off x="2686050" y="4438650"/>
            <a:ext cx="15430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charset="0"/>
              </a:defRPr>
            </a:lvl1pPr>
            <a:lvl2pPr marL="742950" indent="-285750">
              <a:defRPr>
                <a:solidFill>
                  <a:schemeClr val="tx1"/>
                </a:solidFill>
                <a:latin typeface="Verdana" charset="0"/>
              </a:defRPr>
            </a:lvl2pPr>
            <a:lvl3pPr marL="1143000" indent="-228600">
              <a:defRPr>
                <a:solidFill>
                  <a:schemeClr val="tx1"/>
                </a:solidFill>
                <a:latin typeface="Verdana" charset="0"/>
              </a:defRPr>
            </a:lvl3pPr>
            <a:lvl4pPr marL="1600200" indent="-228600">
              <a:defRPr>
                <a:solidFill>
                  <a:schemeClr val="tx1"/>
                </a:solidFill>
                <a:latin typeface="Verdana" charset="0"/>
              </a:defRPr>
            </a:lvl4pPr>
            <a:lvl5pPr marL="2057400" indent="-22860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defTabSz="685800">
              <a:lnSpc>
                <a:spcPct val="90000"/>
              </a:lnSpc>
            </a:pPr>
            <a:r>
              <a:rPr lang="en-US" altLang="en-US" sz="900" b="1">
                <a:solidFill>
                  <a:srgbClr val="000000"/>
                </a:solidFill>
                <a:latin typeface="Century Schoolbook" charset="0"/>
              </a:rPr>
              <a:t>Definition</a:t>
            </a:r>
            <a:endParaRPr lang="en-US" altLang="en-US" sz="1350">
              <a:solidFill>
                <a:srgbClr val="000000"/>
              </a:solidFill>
              <a:latin typeface="Century Schoolbook" charset="0"/>
            </a:endParaRPr>
          </a:p>
        </p:txBody>
      </p:sp>
      <p:sp>
        <p:nvSpPr>
          <p:cNvPr id="57376" name="Line 33"/>
          <p:cNvSpPr>
            <a:spLocks noChangeShapeType="1"/>
          </p:cNvSpPr>
          <p:nvPr/>
        </p:nvSpPr>
        <p:spPr bwMode="auto">
          <a:xfrm>
            <a:off x="3771900" y="443865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77" name="Line 34"/>
          <p:cNvSpPr>
            <a:spLocks noChangeShapeType="1"/>
          </p:cNvSpPr>
          <p:nvPr/>
        </p:nvSpPr>
        <p:spPr bwMode="auto">
          <a:xfrm>
            <a:off x="5600700" y="443865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57378" name="Line 35"/>
          <p:cNvSpPr>
            <a:spLocks noChangeShapeType="1"/>
          </p:cNvSpPr>
          <p:nvPr/>
        </p:nvSpPr>
        <p:spPr bwMode="auto">
          <a:xfrm>
            <a:off x="6800850" y="4438651"/>
            <a:ext cx="1191" cy="15001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defTabSz="685800"/>
            <a:endParaRPr lang="en-US" sz="1350">
              <a:solidFill>
                <a:prstClr val="black"/>
              </a:solidFill>
            </a:endParaRPr>
          </a:p>
        </p:txBody>
      </p:sp>
      <p:sp>
        <p:nvSpPr>
          <p:cNvPr id="2" name="TextBox 1"/>
          <p:cNvSpPr txBox="1"/>
          <p:nvPr/>
        </p:nvSpPr>
        <p:spPr>
          <a:xfrm>
            <a:off x="4400550" y="1818501"/>
            <a:ext cx="1371600" cy="300082"/>
          </a:xfrm>
          <a:prstGeom prst="rect">
            <a:avLst/>
          </a:prstGeom>
          <a:noFill/>
        </p:spPr>
        <p:txBody>
          <a:bodyPr wrap="square" rtlCol="0">
            <a:spAutoFit/>
          </a:bodyPr>
          <a:lstStyle/>
          <a:p>
            <a:pPr defTabSz="685800"/>
            <a:r>
              <a:rPr lang="en-US" sz="1350">
                <a:solidFill>
                  <a:prstClr val="black"/>
                </a:solidFill>
                <a:latin typeface="Geneva" charset="0"/>
                <a:ea typeface="Geneva" charset="0"/>
                <a:cs typeface="Geneva" charset="0"/>
              </a:rPr>
              <a:t>Bourgeoisie</a:t>
            </a:r>
          </a:p>
        </p:txBody>
      </p:sp>
      <p:sp>
        <p:nvSpPr>
          <p:cNvPr id="3" name="TextBox 2"/>
          <p:cNvSpPr txBox="1"/>
          <p:nvPr/>
        </p:nvSpPr>
        <p:spPr>
          <a:xfrm>
            <a:off x="4516041" y="2557799"/>
            <a:ext cx="1084659" cy="300082"/>
          </a:xfrm>
          <a:prstGeom prst="rect">
            <a:avLst/>
          </a:prstGeom>
          <a:noFill/>
        </p:spPr>
        <p:txBody>
          <a:bodyPr wrap="square" rtlCol="0">
            <a:spAutoFit/>
          </a:bodyPr>
          <a:lstStyle/>
          <a:p>
            <a:pPr defTabSz="685800"/>
            <a:r>
              <a:rPr lang="en-US" sz="1350">
                <a:solidFill>
                  <a:prstClr val="black"/>
                </a:solidFill>
                <a:latin typeface="Geneva" charset="0"/>
                <a:ea typeface="Geneva" charset="0"/>
                <a:cs typeface="Geneva" charset="0"/>
              </a:rPr>
              <a:t>bourgeois</a:t>
            </a:r>
          </a:p>
        </p:txBody>
      </p:sp>
      <p:sp>
        <p:nvSpPr>
          <p:cNvPr id="4" name="TextBox 3"/>
          <p:cNvSpPr txBox="1"/>
          <p:nvPr/>
        </p:nvSpPr>
        <p:spPr>
          <a:xfrm>
            <a:off x="6532575" y="2600325"/>
            <a:ext cx="837605" cy="300082"/>
          </a:xfrm>
          <a:prstGeom prst="rect">
            <a:avLst/>
          </a:prstGeom>
          <a:noFill/>
        </p:spPr>
        <p:txBody>
          <a:bodyPr wrap="square" rtlCol="0">
            <a:spAutoFit/>
          </a:bodyPr>
          <a:lstStyle/>
          <a:p>
            <a:pPr defTabSz="685800"/>
            <a:r>
              <a:rPr lang="en-US" sz="1350">
                <a:solidFill>
                  <a:prstClr val="black"/>
                </a:solidFill>
                <a:latin typeface="Geneva" charset="0"/>
                <a:ea typeface="Geneva" charset="0"/>
                <a:cs typeface="Geneva" charset="0"/>
              </a:rPr>
              <a:t>ie</a:t>
            </a:r>
            <a:endParaRPr lang="en-US" sz="1350" dirty="0">
              <a:solidFill>
                <a:prstClr val="black"/>
              </a:solidFill>
              <a:latin typeface="Geneva" charset="0"/>
              <a:ea typeface="Geneva" charset="0"/>
              <a:cs typeface="Geneva" charset="0"/>
            </a:endParaRPr>
          </a:p>
        </p:txBody>
      </p:sp>
      <p:sp>
        <p:nvSpPr>
          <p:cNvPr id="5" name="TextBox 4"/>
          <p:cNvSpPr txBox="1"/>
          <p:nvPr/>
        </p:nvSpPr>
        <p:spPr>
          <a:xfrm>
            <a:off x="4516041" y="3341773"/>
            <a:ext cx="1114425" cy="276999"/>
          </a:xfrm>
          <a:prstGeom prst="rect">
            <a:avLst/>
          </a:prstGeom>
          <a:noFill/>
        </p:spPr>
        <p:txBody>
          <a:bodyPr wrap="square" rtlCol="0">
            <a:spAutoFit/>
          </a:bodyPr>
          <a:lstStyle/>
          <a:p>
            <a:pPr defTabSz="685800"/>
            <a:r>
              <a:rPr lang="en-US" sz="1200">
                <a:solidFill>
                  <a:prstClr val="black"/>
                </a:solidFill>
                <a:latin typeface="Geneva" charset="0"/>
                <a:ea typeface="Geneva" charset="0"/>
                <a:cs typeface="Geneva" charset="0"/>
              </a:rPr>
              <a:t>middle class</a:t>
            </a:r>
          </a:p>
        </p:txBody>
      </p:sp>
      <p:sp>
        <p:nvSpPr>
          <p:cNvPr id="6" name="TextBox 5"/>
          <p:cNvSpPr txBox="1"/>
          <p:nvPr/>
        </p:nvSpPr>
        <p:spPr>
          <a:xfrm>
            <a:off x="5943600" y="3368718"/>
            <a:ext cx="1426580" cy="276999"/>
          </a:xfrm>
          <a:prstGeom prst="rect">
            <a:avLst/>
          </a:prstGeom>
          <a:noFill/>
        </p:spPr>
        <p:txBody>
          <a:bodyPr wrap="square" rtlCol="0">
            <a:spAutoFit/>
          </a:bodyPr>
          <a:lstStyle/>
          <a:p>
            <a:pPr defTabSz="685800"/>
            <a:r>
              <a:rPr lang="en-US" sz="1200" dirty="0">
                <a:solidFill>
                  <a:prstClr val="black"/>
                </a:solidFill>
                <a:latin typeface="Geneva" charset="0"/>
                <a:ea typeface="Geneva" charset="0"/>
                <a:cs typeface="Geneva" charset="0"/>
              </a:rPr>
              <a:t>characterized by</a:t>
            </a:r>
          </a:p>
        </p:txBody>
      </p:sp>
      <p:sp>
        <p:nvSpPr>
          <p:cNvPr id="7" name="TextBox 6"/>
          <p:cNvSpPr txBox="1"/>
          <p:nvPr/>
        </p:nvSpPr>
        <p:spPr>
          <a:xfrm>
            <a:off x="3653775" y="4024135"/>
            <a:ext cx="3893852" cy="276999"/>
          </a:xfrm>
          <a:prstGeom prst="rect">
            <a:avLst/>
          </a:prstGeom>
          <a:noFill/>
        </p:spPr>
        <p:txBody>
          <a:bodyPr wrap="square" rtlCol="0">
            <a:spAutoFit/>
          </a:bodyPr>
          <a:lstStyle/>
          <a:p>
            <a:pPr defTabSz="685800"/>
            <a:r>
              <a:rPr lang="en-US" sz="1200">
                <a:solidFill>
                  <a:prstClr val="black"/>
                </a:solidFill>
                <a:latin typeface="Geneva" charset="0"/>
                <a:ea typeface="Geneva" charset="0"/>
                <a:cs typeface="Geneva" charset="0"/>
              </a:rPr>
              <a:t>Characterized by the middle class</a:t>
            </a:r>
          </a:p>
        </p:txBody>
      </p:sp>
      <p:sp>
        <p:nvSpPr>
          <p:cNvPr id="8" name="TextBox 7"/>
          <p:cNvSpPr txBox="1"/>
          <p:nvPr/>
        </p:nvSpPr>
        <p:spPr>
          <a:xfrm>
            <a:off x="3889094" y="4706980"/>
            <a:ext cx="3275025" cy="276999"/>
          </a:xfrm>
          <a:prstGeom prst="rect">
            <a:avLst/>
          </a:prstGeom>
          <a:noFill/>
        </p:spPr>
        <p:txBody>
          <a:bodyPr wrap="square" rtlCol="0">
            <a:spAutoFit/>
          </a:bodyPr>
          <a:lstStyle/>
          <a:p>
            <a:pPr defTabSz="685800"/>
            <a:r>
              <a:rPr lang="en-US" sz="1200" dirty="0">
                <a:solidFill>
                  <a:prstClr val="black"/>
                </a:solidFill>
                <a:latin typeface="Geneva" charset="0"/>
                <a:ea typeface="Geneva" charset="0"/>
                <a:cs typeface="Geneva" charset="0"/>
              </a:rPr>
              <a:t>The French </a:t>
            </a:r>
            <a:r>
              <a:rPr lang="en-US" sz="1200">
                <a:solidFill>
                  <a:prstClr val="black"/>
                </a:solidFill>
                <a:latin typeface="Geneva" charset="0"/>
                <a:ea typeface="Geneva" charset="0"/>
                <a:cs typeface="Geneva" charset="0"/>
              </a:rPr>
              <a:t>middle class</a:t>
            </a:r>
          </a:p>
        </p:txBody>
      </p:sp>
      <p:pic>
        <p:nvPicPr>
          <p:cNvPr id="42" name="Picture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5744" y="146957"/>
            <a:ext cx="1655391" cy="1763486"/>
          </a:xfrm>
          <a:prstGeom prst="rect">
            <a:avLst/>
          </a:prstGeom>
        </p:spPr>
      </p:pic>
    </p:spTree>
    <p:extLst>
      <p:ext uri="{BB962C8B-B14F-4D97-AF65-F5344CB8AC3E}">
        <p14:creationId xmlns:p14="http://schemas.microsoft.com/office/powerpoint/2010/main" val="29028909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40136" t="31976" r="24724" b="28454"/>
          <a:stretch/>
        </p:blipFill>
        <p:spPr>
          <a:xfrm>
            <a:off x="1022684" y="1543050"/>
            <a:ext cx="7040756" cy="4457700"/>
          </a:xfrm>
          <a:prstGeom prst="rect">
            <a:avLst/>
          </a:prstGeom>
        </p:spPr>
      </p:pic>
      <p:sp>
        <p:nvSpPr>
          <p:cNvPr id="4" name="Rectangle 2"/>
          <p:cNvSpPr txBox="1">
            <a:spLocks noChangeArrowheads="1"/>
          </p:cNvSpPr>
          <p:nvPr/>
        </p:nvSpPr>
        <p:spPr>
          <a:xfrm>
            <a:off x="827171" y="1028700"/>
            <a:ext cx="2541671" cy="5715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3300" b="1">
                <a:solidFill>
                  <a:prstClr val="black"/>
                </a:solidFill>
              </a:rPr>
              <a:t>Word Map</a:t>
            </a:r>
            <a:endParaRPr lang="en-US" sz="3300" dirty="0">
              <a:solidFill>
                <a:prstClr val="black"/>
              </a:solidFill>
            </a:endParaRPr>
          </a:p>
        </p:txBody>
      </p:sp>
    </p:spTree>
    <p:extLst>
      <p:ext uri="{BB962C8B-B14F-4D97-AF65-F5344CB8AC3E}">
        <p14:creationId xmlns:p14="http://schemas.microsoft.com/office/powerpoint/2010/main" val="39256494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2329375497"/>
              </p:ext>
            </p:extLst>
          </p:nvPr>
        </p:nvGraphicFramePr>
        <p:xfrm>
          <a:off x="2073729" y="146957"/>
          <a:ext cx="5012871" cy="6684960"/>
        </p:xfrm>
        <a:graphic>
          <a:graphicData uri="http://schemas.openxmlformats.org/presentationml/2006/ole">
            <mc:AlternateContent xmlns:mc="http://schemas.openxmlformats.org/markup-compatibility/2006">
              <mc:Choice xmlns:v="urn:schemas-microsoft-com:vml" Requires="v">
                <p:oleObj spid="_x0000_s5173" name="Document" r:id="rId4" imgW="6096000" imgH="8534400" progId="Word.Document.12">
                  <p:embed/>
                </p:oleObj>
              </mc:Choice>
              <mc:Fallback>
                <p:oleObj name="Document" r:id="rId4" imgW="6096000" imgH="8534400" progId="Word.Document.12">
                  <p:embed/>
                  <p:pic>
                    <p:nvPicPr>
                      <p:cNvPr id="0" name=""/>
                      <p:cNvPicPr/>
                      <p:nvPr/>
                    </p:nvPicPr>
                    <p:blipFill>
                      <a:blip r:embed="rId5"/>
                      <a:stretch>
                        <a:fillRect/>
                      </a:stretch>
                    </p:blipFill>
                    <p:spPr>
                      <a:xfrm>
                        <a:off x="2073729" y="146957"/>
                        <a:ext cx="5012871" cy="6684960"/>
                      </a:xfrm>
                      <a:prstGeom prst="rect">
                        <a:avLst/>
                      </a:prstGeom>
                    </p:spPr>
                  </p:pic>
                </p:oleObj>
              </mc:Fallback>
            </mc:AlternateContent>
          </a:graphicData>
        </a:graphic>
      </p:graphicFrame>
    </p:spTree>
    <p:extLst>
      <p:ext uri="{BB962C8B-B14F-4D97-AF65-F5344CB8AC3E}">
        <p14:creationId xmlns:p14="http://schemas.microsoft.com/office/powerpoint/2010/main" val="2056061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752600" y="819150"/>
            <a:ext cx="5629275" cy="5715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300">
                <a:solidFill>
                  <a:prstClr val="black"/>
                </a:solidFill>
              </a:rPr>
              <a:t>The LINCS Table</a:t>
            </a:r>
          </a:p>
        </p:txBody>
      </p:sp>
      <p:grpSp>
        <p:nvGrpSpPr>
          <p:cNvPr id="3" name="Group 3"/>
          <p:cNvGrpSpPr>
            <a:grpSpLocks/>
          </p:cNvGrpSpPr>
          <p:nvPr/>
        </p:nvGrpSpPr>
        <p:grpSpPr bwMode="auto">
          <a:xfrm>
            <a:off x="2000250" y="1371600"/>
            <a:ext cx="5200650" cy="920354"/>
            <a:chOff x="312" y="768"/>
            <a:chExt cx="3696" cy="785"/>
          </a:xfrm>
        </p:grpSpPr>
        <p:grpSp>
          <p:nvGrpSpPr>
            <p:cNvPr id="4" name="Group 4"/>
            <p:cNvGrpSpPr>
              <a:grpSpLocks/>
            </p:cNvGrpSpPr>
            <p:nvPr/>
          </p:nvGrpSpPr>
          <p:grpSpPr bwMode="auto">
            <a:xfrm>
              <a:off x="312" y="768"/>
              <a:ext cx="3696" cy="785"/>
              <a:chOff x="288" y="720"/>
              <a:chExt cx="4608" cy="960"/>
            </a:xfrm>
          </p:grpSpPr>
          <p:sp>
            <p:nvSpPr>
              <p:cNvPr id="20" name="AutoShape 5"/>
              <p:cNvSpPr>
                <a:spLocks noChangeArrowheads="1"/>
              </p:cNvSpPr>
              <p:nvPr/>
            </p:nvSpPr>
            <p:spPr bwMode="auto">
              <a:xfrm>
                <a:off x="288" y="1201"/>
                <a:ext cx="1152" cy="479"/>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r>
                  <a:rPr lang="en-US" sz="1350" dirty="0" err="1">
                    <a:solidFill>
                      <a:prstClr val="black"/>
                    </a:solidFill>
                  </a:rPr>
                  <a:t>Voisin</a:t>
                </a:r>
                <a:endParaRPr lang="en-US" sz="1350" dirty="0">
                  <a:solidFill>
                    <a:prstClr val="black"/>
                  </a:solidFill>
                </a:endParaRPr>
              </a:p>
            </p:txBody>
          </p:sp>
          <p:sp>
            <p:nvSpPr>
              <p:cNvPr id="21" name="AutoShape 6"/>
              <p:cNvSpPr>
                <a:spLocks noChangeArrowheads="1"/>
              </p:cNvSpPr>
              <p:nvPr/>
            </p:nvSpPr>
            <p:spPr bwMode="auto">
              <a:xfrm>
                <a:off x="288" y="720"/>
                <a:ext cx="1152" cy="481"/>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r>
                  <a:rPr lang="en-US" sz="1350" dirty="0">
                    <a:solidFill>
                      <a:prstClr val="black"/>
                    </a:solidFill>
                  </a:rPr>
                  <a:t>La voile</a:t>
                </a:r>
              </a:p>
            </p:txBody>
          </p:sp>
          <p:sp>
            <p:nvSpPr>
              <p:cNvPr id="22" name="AutoShape 7"/>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a:defRPr/>
                </a:pPr>
                <a:endParaRPr lang="en-US" sz="1050" dirty="0">
                  <a:solidFill>
                    <a:prstClr val="black"/>
                  </a:solidFill>
                </a:endParaRPr>
              </a:p>
              <a:p>
                <a:pPr algn="ctr" defTabSz="685800">
                  <a:defRPr/>
                </a:pPr>
                <a:endParaRPr lang="en-US" sz="1050" dirty="0">
                  <a:solidFill>
                    <a:prstClr val="black"/>
                  </a:solidFill>
                </a:endParaRPr>
              </a:p>
              <a:p>
                <a:pPr algn="ctr" defTabSz="685800">
                  <a:defRPr/>
                </a:pPr>
                <a:r>
                  <a:rPr lang="en-US" sz="1050" dirty="0" err="1">
                    <a:solidFill>
                      <a:prstClr val="black"/>
                    </a:solidFill>
                  </a:rPr>
                  <a:t>J’ai</a:t>
                </a:r>
                <a:r>
                  <a:rPr lang="en-US" sz="1050" dirty="0">
                    <a:solidFill>
                      <a:prstClr val="black"/>
                    </a:solidFill>
                  </a:rPr>
                  <a:t> fait la voile</a:t>
                </a:r>
              </a:p>
              <a:p>
                <a:pPr algn="ctr" defTabSz="685800">
                  <a:defRPr/>
                </a:pPr>
                <a:r>
                  <a:rPr lang="en-US" sz="1050" dirty="0">
                    <a:solidFill>
                      <a:prstClr val="black"/>
                    </a:solidFill>
                  </a:rPr>
                  <a:t>avec </a:t>
                </a:r>
                <a:r>
                  <a:rPr lang="en-US" sz="1050" dirty="0" err="1">
                    <a:solidFill>
                      <a:prstClr val="black"/>
                    </a:solidFill>
                  </a:rPr>
                  <a:t>mon</a:t>
                </a:r>
                <a:r>
                  <a:rPr lang="en-US" sz="1050" dirty="0">
                    <a:solidFill>
                      <a:prstClr val="black"/>
                    </a:solidFill>
                  </a:rPr>
                  <a:t> </a:t>
                </a:r>
                <a:r>
                  <a:rPr lang="en-US" sz="1050" dirty="0" err="1">
                    <a:solidFill>
                      <a:prstClr val="black"/>
                    </a:solidFill>
                  </a:rPr>
                  <a:t>voisin</a:t>
                </a:r>
                <a:endParaRPr lang="en-US" sz="1050" dirty="0">
                  <a:solidFill>
                    <a:prstClr val="black"/>
                  </a:solidFill>
                </a:endParaRPr>
              </a:p>
              <a:p>
                <a:pPr algn="ctr" defTabSz="685800">
                  <a:defRPr/>
                </a:pPr>
                <a:r>
                  <a:rPr lang="en-US" sz="1050" dirty="0" err="1">
                    <a:solidFill>
                      <a:prstClr val="black"/>
                    </a:solidFill>
                  </a:rPr>
                  <a:t>préféré</a:t>
                </a:r>
                <a:r>
                  <a:rPr lang="en-US" sz="1050" dirty="0">
                    <a:solidFill>
                      <a:prstClr val="black"/>
                    </a:solidFill>
                  </a:rPr>
                  <a:t>.</a:t>
                </a:r>
              </a:p>
              <a:p>
                <a:pPr algn="ctr" defTabSz="685800">
                  <a:defRPr/>
                </a:pPr>
                <a:r>
                  <a:rPr lang="en-US" sz="1350" dirty="0">
                    <a:solidFill>
                      <a:prstClr val="black"/>
                    </a:solidFill>
                  </a:rPr>
                  <a:t> </a:t>
                </a:r>
              </a:p>
            </p:txBody>
          </p:sp>
          <p:sp>
            <p:nvSpPr>
              <p:cNvPr id="23" name="AutoShape 8"/>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24" name="AutoShape 9"/>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a:defRPr/>
                </a:pPr>
                <a:r>
                  <a:rPr lang="en-US" sz="1050" dirty="0">
                    <a:solidFill>
                      <a:prstClr val="black"/>
                    </a:solidFill>
                  </a:rPr>
                  <a:t>Marine </a:t>
                </a:r>
                <a:r>
                  <a:rPr lang="en-US" sz="1050" dirty="0" err="1">
                    <a:solidFill>
                      <a:prstClr val="black"/>
                    </a:solidFill>
                  </a:rPr>
                  <a:t>à</a:t>
                </a:r>
                <a:r>
                  <a:rPr lang="en-US" sz="1050" dirty="0">
                    <a:solidFill>
                      <a:prstClr val="black"/>
                    </a:solidFill>
                  </a:rPr>
                  <a:t> voile</a:t>
                </a:r>
              </a:p>
              <a:p>
                <a:pPr algn="ctr" defTabSz="685800">
                  <a:defRPr/>
                </a:pPr>
                <a:r>
                  <a:rPr lang="en-US" sz="1050" dirty="0">
                    <a:solidFill>
                      <a:prstClr val="black"/>
                    </a:solidFill>
                  </a:rPr>
                  <a:t>(sailing)</a:t>
                </a:r>
              </a:p>
            </p:txBody>
          </p:sp>
        </p:grpSp>
        <p:sp>
          <p:nvSpPr>
            <p:cNvPr id="5" name="Oval 10"/>
            <p:cNvSpPr>
              <a:spLocks noChangeArrowheads="1"/>
            </p:cNvSpPr>
            <p:nvPr/>
          </p:nvSpPr>
          <p:spPr bwMode="auto">
            <a:xfrm>
              <a:off x="340" y="784"/>
              <a:ext cx="95"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6" name="Text Box 11"/>
            <p:cNvSpPr txBox="1">
              <a:spLocks noChangeArrowheads="1"/>
            </p:cNvSpPr>
            <p:nvPr/>
          </p:nvSpPr>
          <p:spPr bwMode="auto">
            <a:xfrm>
              <a:off x="316" y="768"/>
              <a:ext cx="159"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1</a:t>
              </a:r>
            </a:p>
          </p:txBody>
        </p:sp>
        <p:sp>
          <p:nvSpPr>
            <p:cNvPr id="7" name="Oval 12"/>
            <p:cNvSpPr>
              <a:spLocks noChangeArrowheads="1"/>
            </p:cNvSpPr>
            <p:nvPr/>
          </p:nvSpPr>
          <p:spPr bwMode="auto">
            <a:xfrm>
              <a:off x="336" y="1188"/>
              <a:ext cx="97"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8" name="Text Box 13"/>
            <p:cNvSpPr txBox="1">
              <a:spLocks noChangeArrowheads="1"/>
            </p:cNvSpPr>
            <p:nvPr/>
          </p:nvSpPr>
          <p:spPr bwMode="auto">
            <a:xfrm>
              <a:off x="312" y="1172"/>
              <a:ext cx="159"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3</a:t>
              </a:r>
            </a:p>
          </p:txBody>
        </p:sp>
        <p:sp>
          <p:nvSpPr>
            <p:cNvPr id="9" name="Oval 14"/>
            <p:cNvSpPr>
              <a:spLocks noChangeArrowheads="1"/>
            </p:cNvSpPr>
            <p:nvPr/>
          </p:nvSpPr>
          <p:spPr bwMode="auto">
            <a:xfrm>
              <a:off x="1288" y="812"/>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10" name="Text Box 15"/>
            <p:cNvSpPr txBox="1">
              <a:spLocks noChangeArrowheads="1"/>
            </p:cNvSpPr>
            <p:nvPr/>
          </p:nvSpPr>
          <p:spPr bwMode="auto">
            <a:xfrm>
              <a:off x="1264" y="796"/>
              <a:ext cx="159"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4</a:t>
              </a:r>
            </a:p>
          </p:txBody>
        </p:sp>
        <p:sp>
          <p:nvSpPr>
            <p:cNvPr id="11" name="Oval 16"/>
            <p:cNvSpPr>
              <a:spLocks noChangeArrowheads="1"/>
            </p:cNvSpPr>
            <p:nvPr/>
          </p:nvSpPr>
          <p:spPr bwMode="auto">
            <a:xfrm>
              <a:off x="2216" y="808"/>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12" name="Text Box 17"/>
            <p:cNvSpPr txBox="1">
              <a:spLocks noChangeArrowheads="1"/>
            </p:cNvSpPr>
            <p:nvPr/>
          </p:nvSpPr>
          <p:spPr bwMode="auto">
            <a:xfrm>
              <a:off x="2193" y="792"/>
              <a:ext cx="159"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5</a:t>
              </a:r>
            </a:p>
          </p:txBody>
        </p:sp>
        <p:sp>
          <p:nvSpPr>
            <p:cNvPr id="13" name="Oval 18"/>
            <p:cNvSpPr>
              <a:spLocks noChangeArrowheads="1"/>
            </p:cNvSpPr>
            <p:nvPr/>
          </p:nvSpPr>
          <p:spPr bwMode="auto">
            <a:xfrm>
              <a:off x="3136" y="808"/>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14" name="Text Box 19"/>
            <p:cNvSpPr txBox="1">
              <a:spLocks noChangeArrowheads="1"/>
            </p:cNvSpPr>
            <p:nvPr/>
          </p:nvSpPr>
          <p:spPr bwMode="auto">
            <a:xfrm>
              <a:off x="3112" y="792"/>
              <a:ext cx="159"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2</a:t>
              </a:r>
            </a:p>
          </p:txBody>
        </p:sp>
        <p:sp>
          <p:nvSpPr>
            <p:cNvPr id="15" name="Text Box 20"/>
            <p:cNvSpPr txBox="1">
              <a:spLocks noChangeArrowheads="1"/>
            </p:cNvSpPr>
            <p:nvPr/>
          </p:nvSpPr>
          <p:spPr bwMode="auto">
            <a:xfrm>
              <a:off x="416" y="768"/>
              <a:ext cx="249"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Term</a:t>
              </a:r>
            </a:p>
          </p:txBody>
        </p:sp>
        <p:sp>
          <p:nvSpPr>
            <p:cNvPr id="16" name="Text Box 21"/>
            <p:cNvSpPr txBox="1">
              <a:spLocks noChangeArrowheads="1"/>
            </p:cNvSpPr>
            <p:nvPr/>
          </p:nvSpPr>
          <p:spPr bwMode="auto">
            <a:xfrm>
              <a:off x="400" y="1176"/>
              <a:ext cx="511"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Reminding Word</a:t>
              </a:r>
            </a:p>
          </p:txBody>
        </p:sp>
        <p:sp>
          <p:nvSpPr>
            <p:cNvPr id="17" name="Text Box 22"/>
            <p:cNvSpPr txBox="1">
              <a:spLocks noChangeArrowheads="1"/>
            </p:cNvSpPr>
            <p:nvPr/>
          </p:nvSpPr>
          <p:spPr bwMode="auto">
            <a:xfrm>
              <a:off x="1368" y="800"/>
              <a:ext cx="460"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LINCing Story</a:t>
              </a:r>
            </a:p>
          </p:txBody>
        </p:sp>
        <p:sp>
          <p:nvSpPr>
            <p:cNvPr id="18" name="Text Box 23"/>
            <p:cNvSpPr txBox="1">
              <a:spLocks noChangeArrowheads="1"/>
            </p:cNvSpPr>
            <p:nvPr/>
          </p:nvSpPr>
          <p:spPr bwMode="auto">
            <a:xfrm>
              <a:off x="2296" y="792"/>
              <a:ext cx="496"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LINCing Picture</a:t>
              </a:r>
            </a:p>
          </p:txBody>
        </p:sp>
        <p:sp>
          <p:nvSpPr>
            <p:cNvPr id="19" name="Text Box 24"/>
            <p:cNvSpPr txBox="1">
              <a:spLocks noChangeArrowheads="1"/>
            </p:cNvSpPr>
            <p:nvPr/>
          </p:nvSpPr>
          <p:spPr bwMode="auto">
            <a:xfrm>
              <a:off x="3208" y="800"/>
              <a:ext cx="355" cy="1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Definition</a:t>
              </a:r>
            </a:p>
          </p:txBody>
        </p:sp>
      </p:grpSp>
      <p:grpSp>
        <p:nvGrpSpPr>
          <p:cNvPr id="25" name="Group 25"/>
          <p:cNvGrpSpPr>
            <a:grpSpLocks/>
          </p:cNvGrpSpPr>
          <p:nvPr/>
        </p:nvGrpSpPr>
        <p:grpSpPr bwMode="auto">
          <a:xfrm>
            <a:off x="2000250" y="2343150"/>
            <a:ext cx="5200650" cy="971550"/>
            <a:chOff x="312" y="768"/>
            <a:chExt cx="3696" cy="785"/>
          </a:xfrm>
        </p:grpSpPr>
        <p:grpSp>
          <p:nvGrpSpPr>
            <p:cNvPr id="26" name="Group 26"/>
            <p:cNvGrpSpPr>
              <a:grpSpLocks/>
            </p:cNvGrpSpPr>
            <p:nvPr/>
          </p:nvGrpSpPr>
          <p:grpSpPr bwMode="auto">
            <a:xfrm>
              <a:off x="312" y="768"/>
              <a:ext cx="3696" cy="785"/>
              <a:chOff x="288" y="720"/>
              <a:chExt cx="4608" cy="960"/>
            </a:xfrm>
          </p:grpSpPr>
          <p:sp>
            <p:nvSpPr>
              <p:cNvPr id="42" name="AutoShape 27"/>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r>
                  <a:rPr lang="en-US" sz="1350" dirty="0">
                    <a:solidFill>
                      <a:prstClr val="black"/>
                    </a:solidFill>
                  </a:rPr>
                  <a:t>Plumes</a:t>
                </a:r>
              </a:p>
            </p:txBody>
          </p:sp>
          <p:sp>
            <p:nvSpPr>
              <p:cNvPr id="43" name="AutoShape 28"/>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r>
                  <a:rPr lang="en-US" sz="1350" dirty="0">
                    <a:solidFill>
                      <a:prstClr val="black"/>
                    </a:solidFill>
                  </a:rPr>
                  <a:t>La </a:t>
                </a:r>
                <a:r>
                  <a:rPr lang="en-US" sz="1350" dirty="0" err="1">
                    <a:solidFill>
                      <a:prstClr val="black"/>
                    </a:solidFill>
                  </a:rPr>
                  <a:t>plongée</a:t>
                </a:r>
                <a:endParaRPr lang="en-US" sz="1350" dirty="0">
                  <a:solidFill>
                    <a:prstClr val="black"/>
                  </a:solidFill>
                </a:endParaRPr>
              </a:p>
            </p:txBody>
          </p:sp>
          <p:sp>
            <p:nvSpPr>
              <p:cNvPr id="44" name="AutoShape 29"/>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a:defRPr/>
                </a:pPr>
                <a:endParaRPr lang="en-US" sz="1050" dirty="0">
                  <a:solidFill>
                    <a:prstClr val="black"/>
                  </a:solidFill>
                </a:endParaRPr>
              </a:p>
              <a:p>
                <a:pPr algn="ctr" defTabSz="685800">
                  <a:defRPr/>
                </a:pPr>
                <a:r>
                  <a:rPr lang="en-US" sz="1050" dirty="0">
                    <a:solidFill>
                      <a:prstClr val="black"/>
                    </a:solidFill>
                  </a:rPr>
                  <a:t>Les canards font</a:t>
                </a:r>
              </a:p>
              <a:p>
                <a:pPr algn="ctr" defTabSz="685800">
                  <a:defRPr/>
                </a:pPr>
                <a:r>
                  <a:rPr lang="en-US" sz="1050" dirty="0">
                    <a:solidFill>
                      <a:prstClr val="black"/>
                    </a:solidFill>
                  </a:rPr>
                  <a:t>de la </a:t>
                </a:r>
                <a:r>
                  <a:rPr lang="en-US" sz="1050" dirty="0" err="1">
                    <a:solidFill>
                      <a:prstClr val="black"/>
                    </a:solidFill>
                  </a:rPr>
                  <a:t>plongée</a:t>
                </a:r>
                <a:endParaRPr lang="en-US" sz="1050" dirty="0">
                  <a:solidFill>
                    <a:prstClr val="black"/>
                  </a:solidFill>
                </a:endParaRPr>
              </a:p>
              <a:p>
                <a:pPr algn="ctr" defTabSz="685800">
                  <a:defRPr/>
                </a:pPr>
                <a:r>
                  <a:rPr lang="en-US" sz="1050" dirty="0">
                    <a:solidFill>
                      <a:prstClr val="black"/>
                    </a:solidFill>
                  </a:rPr>
                  <a:t>pour </a:t>
                </a:r>
                <a:r>
                  <a:rPr lang="en-US" sz="1050" dirty="0" err="1">
                    <a:solidFill>
                      <a:prstClr val="black"/>
                    </a:solidFill>
                  </a:rPr>
                  <a:t>nettoyer</a:t>
                </a:r>
                <a:r>
                  <a:rPr lang="en-US" sz="1050" dirty="0">
                    <a:solidFill>
                      <a:prstClr val="black"/>
                    </a:solidFill>
                  </a:rPr>
                  <a:t> </a:t>
                </a:r>
                <a:r>
                  <a:rPr lang="en-US" sz="1050" dirty="0" err="1">
                    <a:solidFill>
                      <a:prstClr val="black"/>
                    </a:solidFill>
                  </a:rPr>
                  <a:t>leurs</a:t>
                </a:r>
                <a:r>
                  <a:rPr lang="en-US" sz="1050" dirty="0">
                    <a:solidFill>
                      <a:prstClr val="black"/>
                    </a:solidFill>
                  </a:rPr>
                  <a:t> </a:t>
                </a:r>
              </a:p>
              <a:p>
                <a:pPr algn="ctr" defTabSz="685800">
                  <a:defRPr/>
                </a:pPr>
                <a:r>
                  <a:rPr lang="en-US" sz="1050" dirty="0">
                    <a:solidFill>
                      <a:prstClr val="black"/>
                    </a:solidFill>
                  </a:rPr>
                  <a:t>plumes.</a:t>
                </a:r>
              </a:p>
            </p:txBody>
          </p:sp>
          <p:sp>
            <p:nvSpPr>
              <p:cNvPr id="45" name="AutoShape 30"/>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46" name="AutoShape 31"/>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a:defRPr/>
                </a:pPr>
                <a:r>
                  <a:rPr lang="en-US" sz="1050" dirty="0">
                    <a:solidFill>
                      <a:prstClr val="black"/>
                    </a:solidFill>
                  </a:rPr>
                  <a:t>Descente </a:t>
                </a:r>
                <a:r>
                  <a:rPr lang="en-US" sz="1050" dirty="0" err="1">
                    <a:solidFill>
                      <a:prstClr val="black"/>
                    </a:solidFill>
                  </a:rPr>
                  <a:t>dans</a:t>
                </a:r>
                <a:endParaRPr lang="en-US" sz="1050" dirty="0">
                  <a:solidFill>
                    <a:prstClr val="black"/>
                  </a:solidFill>
                </a:endParaRPr>
              </a:p>
              <a:p>
                <a:pPr algn="ctr" defTabSz="685800">
                  <a:defRPr/>
                </a:pPr>
                <a:r>
                  <a:rPr lang="en-US" sz="1050" dirty="0" err="1">
                    <a:solidFill>
                      <a:prstClr val="black"/>
                    </a:solidFill>
                  </a:rPr>
                  <a:t>l’eau</a:t>
                </a:r>
                <a:r>
                  <a:rPr lang="en-US" sz="1050" dirty="0">
                    <a:solidFill>
                      <a:prstClr val="black"/>
                    </a:solidFill>
                  </a:rPr>
                  <a:t> (diving)</a:t>
                </a:r>
              </a:p>
            </p:txBody>
          </p:sp>
        </p:grpSp>
        <p:sp>
          <p:nvSpPr>
            <p:cNvPr id="27" name="Oval 32"/>
            <p:cNvSpPr>
              <a:spLocks noChangeArrowheads="1"/>
            </p:cNvSpPr>
            <p:nvPr/>
          </p:nvSpPr>
          <p:spPr bwMode="auto">
            <a:xfrm>
              <a:off x="340" y="784"/>
              <a:ext cx="95"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28" name="Text Box 33"/>
            <p:cNvSpPr txBox="1">
              <a:spLocks noChangeArrowheads="1"/>
            </p:cNvSpPr>
            <p:nvPr/>
          </p:nvSpPr>
          <p:spPr bwMode="auto">
            <a:xfrm>
              <a:off x="316" y="768"/>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1</a:t>
              </a:r>
            </a:p>
          </p:txBody>
        </p:sp>
        <p:sp>
          <p:nvSpPr>
            <p:cNvPr id="29" name="Oval 34"/>
            <p:cNvSpPr>
              <a:spLocks noChangeArrowheads="1"/>
            </p:cNvSpPr>
            <p:nvPr/>
          </p:nvSpPr>
          <p:spPr bwMode="auto">
            <a:xfrm>
              <a:off x="336" y="1188"/>
              <a:ext cx="97"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30" name="Text Box 35"/>
            <p:cNvSpPr txBox="1">
              <a:spLocks noChangeArrowheads="1"/>
            </p:cNvSpPr>
            <p:nvPr/>
          </p:nvSpPr>
          <p:spPr bwMode="auto">
            <a:xfrm>
              <a:off x="312" y="1172"/>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3</a:t>
              </a:r>
            </a:p>
          </p:txBody>
        </p:sp>
        <p:sp>
          <p:nvSpPr>
            <p:cNvPr id="31" name="Oval 36"/>
            <p:cNvSpPr>
              <a:spLocks noChangeArrowheads="1"/>
            </p:cNvSpPr>
            <p:nvPr/>
          </p:nvSpPr>
          <p:spPr bwMode="auto">
            <a:xfrm>
              <a:off x="1288" y="812"/>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32" name="Text Box 37"/>
            <p:cNvSpPr txBox="1">
              <a:spLocks noChangeArrowheads="1"/>
            </p:cNvSpPr>
            <p:nvPr/>
          </p:nvSpPr>
          <p:spPr bwMode="auto">
            <a:xfrm>
              <a:off x="1264" y="796"/>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4</a:t>
              </a:r>
            </a:p>
          </p:txBody>
        </p:sp>
        <p:sp>
          <p:nvSpPr>
            <p:cNvPr id="33" name="Oval 38"/>
            <p:cNvSpPr>
              <a:spLocks noChangeArrowheads="1"/>
            </p:cNvSpPr>
            <p:nvPr/>
          </p:nvSpPr>
          <p:spPr bwMode="auto">
            <a:xfrm>
              <a:off x="2216" y="808"/>
              <a:ext cx="95"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34" name="Text Box 39"/>
            <p:cNvSpPr txBox="1">
              <a:spLocks noChangeArrowheads="1"/>
            </p:cNvSpPr>
            <p:nvPr/>
          </p:nvSpPr>
          <p:spPr bwMode="auto">
            <a:xfrm>
              <a:off x="2193" y="792"/>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5</a:t>
              </a:r>
            </a:p>
          </p:txBody>
        </p:sp>
        <p:sp>
          <p:nvSpPr>
            <p:cNvPr id="35" name="Oval 40"/>
            <p:cNvSpPr>
              <a:spLocks noChangeArrowheads="1"/>
            </p:cNvSpPr>
            <p:nvPr/>
          </p:nvSpPr>
          <p:spPr bwMode="auto">
            <a:xfrm>
              <a:off x="3136" y="808"/>
              <a:ext cx="95"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36" name="Text Box 41"/>
            <p:cNvSpPr txBox="1">
              <a:spLocks noChangeArrowheads="1"/>
            </p:cNvSpPr>
            <p:nvPr/>
          </p:nvSpPr>
          <p:spPr bwMode="auto">
            <a:xfrm>
              <a:off x="3112" y="792"/>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2</a:t>
              </a:r>
            </a:p>
          </p:txBody>
        </p:sp>
        <p:sp>
          <p:nvSpPr>
            <p:cNvPr id="37" name="Text Box 42"/>
            <p:cNvSpPr txBox="1">
              <a:spLocks noChangeArrowheads="1"/>
            </p:cNvSpPr>
            <p:nvPr/>
          </p:nvSpPr>
          <p:spPr bwMode="auto">
            <a:xfrm>
              <a:off x="416" y="768"/>
              <a:ext cx="24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Term</a:t>
              </a:r>
            </a:p>
          </p:txBody>
        </p:sp>
        <p:sp>
          <p:nvSpPr>
            <p:cNvPr id="38" name="Text Box 43"/>
            <p:cNvSpPr txBox="1">
              <a:spLocks noChangeArrowheads="1"/>
            </p:cNvSpPr>
            <p:nvPr/>
          </p:nvSpPr>
          <p:spPr bwMode="auto">
            <a:xfrm>
              <a:off x="400" y="1176"/>
              <a:ext cx="511"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dirty="0">
                  <a:solidFill>
                    <a:prstClr val="black"/>
                  </a:solidFill>
                  <a:latin typeface="Times" charset="0"/>
                </a:rPr>
                <a:t>Reminding Word</a:t>
              </a:r>
            </a:p>
          </p:txBody>
        </p:sp>
        <p:sp>
          <p:nvSpPr>
            <p:cNvPr id="39" name="Text Box 44"/>
            <p:cNvSpPr txBox="1">
              <a:spLocks noChangeArrowheads="1"/>
            </p:cNvSpPr>
            <p:nvPr/>
          </p:nvSpPr>
          <p:spPr bwMode="auto">
            <a:xfrm>
              <a:off x="1368" y="800"/>
              <a:ext cx="460"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LINCing Story</a:t>
              </a:r>
            </a:p>
          </p:txBody>
        </p:sp>
        <p:sp>
          <p:nvSpPr>
            <p:cNvPr id="40" name="Text Box 45"/>
            <p:cNvSpPr txBox="1">
              <a:spLocks noChangeArrowheads="1"/>
            </p:cNvSpPr>
            <p:nvPr/>
          </p:nvSpPr>
          <p:spPr bwMode="auto">
            <a:xfrm>
              <a:off x="2296" y="792"/>
              <a:ext cx="496"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LINCing Picture</a:t>
              </a:r>
            </a:p>
          </p:txBody>
        </p:sp>
        <p:sp>
          <p:nvSpPr>
            <p:cNvPr id="41" name="Text Box 46"/>
            <p:cNvSpPr txBox="1">
              <a:spLocks noChangeArrowheads="1"/>
            </p:cNvSpPr>
            <p:nvPr/>
          </p:nvSpPr>
          <p:spPr bwMode="auto">
            <a:xfrm>
              <a:off x="3208" y="800"/>
              <a:ext cx="355"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Definition</a:t>
              </a:r>
            </a:p>
          </p:txBody>
        </p:sp>
      </p:grpSp>
      <p:grpSp>
        <p:nvGrpSpPr>
          <p:cNvPr id="47" name="Group 47"/>
          <p:cNvGrpSpPr>
            <a:grpSpLocks/>
          </p:cNvGrpSpPr>
          <p:nvPr/>
        </p:nvGrpSpPr>
        <p:grpSpPr bwMode="auto">
          <a:xfrm>
            <a:off x="2000250" y="3371850"/>
            <a:ext cx="5200650" cy="976313"/>
            <a:chOff x="312" y="768"/>
            <a:chExt cx="3696" cy="785"/>
          </a:xfrm>
        </p:grpSpPr>
        <p:grpSp>
          <p:nvGrpSpPr>
            <p:cNvPr id="48" name="Group 48"/>
            <p:cNvGrpSpPr>
              <a:grpSpLocks/>
            </p:cNvGrpSpPr>
            <p:nvPr/>
          </p:nvGrpSpPr>
          <p:grpSpPr bwMode="auto">
            <a:xfrm>
              <a:off x="312" y="768"/>
              <a:ext cx="3696" cy="785"/>
              <a:chOff x="288" y="720"/>
              <a:chExt cx="4608" cy="960"/>
            </a:xfrm>
          </p:grpSpPr>
          <p:sp>
            <p:nvSpPr>
              <p:cNvPr id="64" name="AutoShape 49"/>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r>
                  <a:rPr lang="en-US" sz="1350" dirty="0" err="1">
                    <a:solidFill>
                      <a:prstClr val="black"/>
                    </a:solidFill>
                  </a:rPr>
                  <a:t>Fondre</a:t>
                </a:r>
                <a:endParaRPr lang="en-US" sz="1350" dirty="0">
                  <a:solidFill>
                    <a:prstClr val="black"/>
                  </a:solidFill>
                </a:endParaRPr>
              </a:p>
            </p:txBody>
          </p:sp>
          <p:sp>
            <p:nvSpPr>
              <p:cNvPr id="65" name="AutoShape 50"/>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r>
                  <a:rPr lang="en-US" sz="1350" dirty="0">
                    <a:solidFill>
                      <a:prstClr val="black"/>
                    </a:solidFill>
                  </a:rPr>
                  <a:t>Le ski de fond</a:t>
                </a:r>
              </a:p>
            </p:txBody>
          </p:sp>
          <p:sp>
            <p:nvSpPr>
              <p:cNvPr id="66" name="AutoShape 51"/>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a:defRPr/>
                </a:pPr>
                <a:endParaRPr lang="en-US" sz="1050" dirty="0">
                  <a:solidFill>
                    <a:prstClr val="black"/>
                  </a:solidFill>
                </a:endParaRPr>
              </a:p>
              <a:p>
                <a:pPr algn="ctr" defTabSz="685800">
                  <a:defRPr/>
                </a:pPr>
                <a:endParaRPr lang="en-US" sz="1050" dirty="0">
                  <a:solidFill>
                    <a:prstClr val="black"/>
                  </a:solidFill>
                </a:endParaRPr>
              </a:p>
              <a:p>
                <a:pPr algn="ctr" defTabSz="685800">
                  <a:defRPr/>
                </a:pPr>
                <a:r>
                  <a:rPr lang="en-US" sz="1050" dirty="0">
                    <a:solidFill>
                      <a:prstClr val="black"/>
                    </a:solidFill>
                  </a:rPr>
                  <a:t>On </a:t>
                </a:r>
                <a:r>
                  <a:rPr lang="en-US" sz="1050" dirty="0" err="1">
                    <a:solidFill>
                      <a:prstClr val="black"/>
                    </a:solidFill>
                  </a:rPr>
                  <a:t>doit</a:t>
                </a:r>
                <a:r>
                  <a:rPr lang="en-US" sz="1050" dirty="0">
                    <a:solidFill>
                      <a:prstClr val="black"/>
                    </a:solidFill>
                  </a:rPr>
                  <a:t> faire le ski de</a:t>
                </a:r>
              </a:p>
              <a:p>
                <a:pPr algn="ctr" defTabSz="685800">
                  <a:defRPr/>
                </a:pPr>
                <a:r>
                  <a:rPr lang="en-US" sz="1050" dirty="0">
                    <a:solidFill>
                      <a:prstClr val="black"/>
                    </a:solidFill>
                  </a:rPr>
                  <a:t>fond </a:t>
                </a:r>
                <a:r>
                  <a:rPr lang="en-US" sz="1050" dirty="0" err="1">
                    <a:solidFill>
                      <a:prstClr val="black"/>
                    </a:solidFill>
                  </a:rPr>
                  <a:t>cette</a:t>
                </a:r>
                <a:r>
                  <a:rPr lang="en-US" sz="1050" dirty="0">
                    <a:solidFill>
                      <a:prstClr val="black"/>
                    </a:solidFill>
                  </a:rPr>
                  <a:t> </a:t>
                </a:r>
                <a:r>
                  <a:rPr lang="en-US" sz="1050" dirty="0" err="1">
                    <a:solidFill>
                      <a:prstClr val="black"/>
                    </a:solidFill>
                  </a:rPr>
                  <a:t>semaine</a:t>
                </a:r>
                <a:endParaRPr lang="en-US" sz="1050" dirty="0">
                  <a:solidFill>
                    <a:prstClr val="black"/>
                  </a:solidFill>
                </a:endParaRPr>
              </a:p>
              <a:p>
                <a:pPr algn="ctr" defTabSz="685800">
                  <a:defRPr/>
                </a:pPr>
                <a:r>
                  <a:rPr lang="en-US" sz="1050" dirty="0">
                    <a:solidFill>
                      <a:prstClr val="black"/>
                    </a:solidFill>
                  </a:rPr>
                  <a:t> </a:t>
                </a:r>
                <a:r>
                  <a:rPr lang="en-US" sz="1050" dirty="0" err="1">
                    <a:solidFill>
                      <a:prstClr val="black"/>
                    </a:solidFill>
                  </a:rPr>
                  <a:t>parce</a:t>
                </a:r>
                <a:r>
                  <a:rPr lang="en-US" sz="1050" dirty="0">
                    <a:solidFill>
                      <a:prstClr val="black"/>
                    </a:solidFill>
                  </a:rPr>
                  <a:t> </a:t>
                </a:r>
                <a:r>
                  <a:rPr lang="en-US" sz="1050" dirty="0" err="1">
                    <a:solidFill>
                      <a:prstClr val="black"/>
                    </a:solidFill>
                  </a:rPr>
                  <a:t>que</a:t>
                </a:r>
                <a:r>
                  <a:rPr lang="en-US" sz="1050" dirty="0">
                    <a:solidFill>
                      <a:prstClr val="black"/>
                    </a:solidFill>
                  </a:rPr>
                  <a:t> la </a:t>
                </a:r>
                <a:r>
                  <a:rPr lang="en-US" sz="1050" dirty="0" err="1">
                    <a:solidFill>
                      <a:prstClr val="black"/>
                    </a:solidFill>
                  </a:rPr>
                  <a:t>neige</a:t>
                </a:r>
                <a:endParaRPr lang="en-US" sz="1050" dirty="0">
                  <a:solidFill>
                    <a:prstClr val="black"/>
                  </a:solidFill>
                </a:endParaRPr>
              </a:p>
              <a:p>
                <a:pPr algn="ctr" defTabSz="685800">
                  <a:defRPr/>
                </a:pPr>
                <a:r>
                  <a:rPr lang="en-US" sz="1050" dirty="0">
                    <a:solidFill>
                      <a:prstClr val="black"/>
                    </a:solidFill>
                  </a:rPr>
                  <a:t> </a:t>
                </a:r>
                <a:r>
                  <a:rPr lang="en-US" sz="1050" dirty="0" err="1">
                    <a:solidFill>
                      <a:prstClr val="black"/>
                    </a:solidFill>
                  </a:rPr>
                  <a:t>va</a:t>
                </a:r>
                <a:r>
                  <a:rPr lang="en-US" sz="1050" dirty="0">
                    <a:solidFill>
                      <a:prstClr val="black"/>
                    </a:solidFill>
                  </a:rPr>
                  <a:t> </a:t>
                </a:r>
                <a:r>
                  <a:rPr lang="en-US" sz="1050" dirty="0" err="1">
                    <a:solidFill>
                      <a:prstClr val="black"/>
                    </a:solidFill>
                  </a:rPr>
                  <a:t>fondre</a:t>
                </a:r>
                <a:r>
                  <a:rPr lang="en-US" sz="1050" dirty="0">
                    <a:solidFill>
                      <a:prstClr val="black"/>
                    </a:solidFill>
                  </a:rPr>
                  <a:t> </a:t>
                </a:r>
                <a:r>
                  <a:rPr lang="en-US" sz="1050" dirty="0" err="1">
                    <a:solidFill>
                      <a:prstClr val="black"/>
                    </a:solidFill>
                  </a:rPr>
                  <a:t>bientôt</a:t>
                </a:r>
                <a:r>
                  <a:rPr lang="en-US" sz="1050" dirty="0">
                    <a:solidFill>
                      <a:prstClr val="black"/>
                    </a:solidFill>
                  </a:rPr>
                  <a:t>!</a:t>
                </a:r>
              </a:p>
              <a:p>
                <a:pPr algn="ctr" defTabSz="685800">
                  <a:defRPr/>
                </a:pPr>
                <a:endParaRPr lang="en-US" sz="1050" dirty="0">
                  <a:solidFill>
                    <a:prstClr val="black"/>
                  </a:solidFill>
                </a:endParaRPr>
              </a:p>
            </p:txBody>
          </p:sp>
          <p:sp>
            <p:nvSpPr>
              <p:cNvPr id="67" name="AutoShape 52"/>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68" name="AutoShape 53"/>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a:defRPr/>
                </a:pPr>
                <a:endParaRPr lang="en-US" sz="1050" dirty="0">
                  <a:solidFill>
                    <a:prstClr val="black"/>
                  </a:solidFill>
                </a:endParaRPr>
              </a:p>
              <a:p>
                <a:pPr algn="ctr" defTabSz="685800">
                  <a:defRPr/>
                </a:pPr>
                <a:r>
                  <a:rPr lang="en-US" sz="1050" dirty="0">
                    <a:solidFill>
                      <a:prstClr val="black"/>
                    </a:solidFill>
                  </a:rPr>
                  <a:t>Ski </a:t>
                </a:r>
                <a:r>
                  <a:rPr lang="en-US" sz="1050" dirty="0" err="1">
                    <a:solidFill>
                      <a:prstClr val="black"/>
                    </a:solidFill>
                  </a:rPr>
                  <a:t>adapté</a:t>
                </a:r>
                <a:r>
                  <a:rPr lang="en-US" sz="1050" dirty="0">
                    <a:solidFill>
                      <a:prstClr val="black"/>
                    </a:solidFill>
                  </a:rPr>
                  <a:t> </a:t>
                </a:r>
                <a:r>
                  <a:rPr lang="en-US" sz="1050" dirty="0" err="1">
                    <a:solidFill>
                      <a:prstClr val="black"/>
                    </a:solidFill>
                  </a:rPr>
                  <a:t>à</a:t>
                </a:r>
                <a:endParaRPr lang="en-US" sz="1050" dirty="0">
                  <a:solidFill>
                    <a:prstClr val="black"/>
                  </a:solidFill>
                </a:endParaRPr>
              </a:p>
              <a:p>
                <a:pPr algn="ctr" defTabSz="685800">
                  <a:defRPr/>
                </a:pPr>
                <a:r>
                  <a:rPr lang="en-US" sz="1050" dirty="0">
                    <a:solidFill>
                      <a:prstClr val="black"/>
                    </a:solidFill>
                  </a:rPr>
                  <a:t>la </a:t>
                </a:r>
                <a:r>
                  <a:rPr lang="en-US" sz="1050" dirty="0" err="1">
                    <a:solidFill>
                      <a:prstClr val="black"/>
                    </a:solidFill>
                  </a:rPr>
                  <a:t>randonnée</a:t>
                </a:r>
                <a:endParaRPr lang="en-US" sz="1050" dirty="0">
                  <a:solidFill>
                    <a:prstClr val="black"/>
                  </a:solidFill>
                </a:endParaRPr>
              </a:p>
              <a:p>
                <a:pPr algn="ctr" defTabSz="685800">
                  <a:defRPr/>
                </a:pPr>
                <a:r>
                  <a:rPr lang="en-US" sz="1050" dirty="0">
                    <a:solidFill>
                      <a:prstClr val="black"/>
                    </a:solidFill>
                  </a:rPr>
                  <a:t>(cross-country</a:t>
                </a:r>
              </a:p>
              <a:p>
                <a:pPr algn="ctr" defTabSz="685800">
                  <a:defRPr/>
                </a:pPr>
                <a:r>
                  <a:rPr lang="en-US" sz="1050" dirty="0">
                    <a:solidFill>
                      <a:prstClr val="black"/>
                    </a:solidFill>
                  </a:rPr>
                  <a:t>skiing)</a:t>
                </a:r>
              </a:p>
            </p:txBody>
          </p:sp>
        </p:grpSp>
        <p:sp>
          <p:nvSpPr>
            <p:cNvPr id="49" name="Oval 54"/>
            <p:cNvSpPr>
              <a:spLocks noChangeArrowheads="1"/>
            </p:cNvSpPr>
            <p:nvPr/>
          </p:nvSpPr>
          <p:spPr bwMode="auto">
            <a:xfrm>
              <a:off x="340" y="784"/>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50" name="Text Box 55"/>
            <p:cNvSpPr txBox="1">
              <a:spLocks noChangeArrowheads="1"/>
            </p:cNvSpPr>
            <p:nvPr/>
          </p:nvSpPr>
          <p:spPr bwMode="auto">
            <a:xfrm>
              <a:off x="316" y="768"/>
              <a:ext cx="159"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1</a:t>
              </a:r>
            </a:p>
          </p:txBody>
        </p:sp>
        <p:sp>
          <p:nvSpPr>
            <p:cNvPr id="51" name="Oval 56"/>
            <p:cNvSpPr>
              <a:spLocks noChangeArrowheads="1"/>
            </p:cNvSpPr>
            <p:nvPr/>
          </p:nvSpPr>
          <p:spPr bwMode="auto">
            <a:xfrm>
              <a:off x="336" y="1188"/>
              <a:ext cx="97"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52" name="Text Box 57"/>
            <p:cNvSpPr txBox="1">
              <a:spLocks noChangeArrowheads="1"/>
            </p:cNvSpPr>
            <p:nvPr/>
          </p:nvSpPr>
          <p:spPr bwMode="auto">
            <a:xfrm>
              <a:off x="312" y="1172"/>
              <a:ext cx="159"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3</a:t>
              </a:r>
            </a:p>
          </p:txBody>
        </p:sp>
        <p:sp>
          <p:nvSpPr>
            <p:cNvPr id="53" name="Oval 58"/>
            <p:cNvSpPr>
              <a:spLocks noChangeArrowheads="1"/>
            </p:cNvSpPr>
            <p:nvPr/>
          </p:nvSpPr>
          <p:spPr bwMode="auto">
            <a:xfrm>
              <a:off x="1288" y="812"/>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54" name="Text Box 59"/>
            <p:cNvSpPr txBox="1">
              <a:spLocks noChangeArrowheads="1"/>
            </p:cNvSpPr>
            <p:nvPr/>
          </p:nvSpPr>
          <p:spPr bwMode="auto">
            <a:xfrm>
              <a:off x="1264" y="796"/>
              <a:ext cx="159"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4</a:t>
              </a:r>
            </a:p>
          </p:txBody>
        </p:sp>
        <p:sp>
          <p:nvSpPr>
            <p:cNvPr id="55" name="Oval 60"/>
            <p:cNvSpPr>
              <a:spLocks noChangeArrowheads="1"/>
            </p:cNvSpPr>
            <p:nvPr/>
          </p:nvSpPr>
          <p:spPr bwMode="auto">
            <a:xfrm>
              <a:off x="2216" y="808"/>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56" name="Text Box 61"/>
            <p:cNvSpPr txBox="1">
              <a:spLocks noChangeArrowheads="1"/>
            </p:cNvSpPr>
            <p:nvPr/>
          </p:nvSpPr>
          <p:spPr bwMode="auto">
            <a:xfrm>
              <a:off x="2193" y="792"/>
              <a:ext cx="159"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5</a:t>
              </a:r>
            </a:p>
          </p:txBody>
        </p:sp>
        <p:sp>
          <p:nvSpPr>
            <p:cNvPr id="57" name="Oval 62"/>
            <p:cNvSpPr>
              <a:spLocks noChangeArrowheads="1"/>
            </p:cNvSpPr>
            <p:nvPr/>
          </p:nvSpPr>
          <p:spPr bwMode="auto">
            <a:xfrm>
              <a:off x="3136" y="808"/>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58" name="Text Box 63"/>
            <p:cNvSpPr txBox="1">
              <a:spLocks noChangeArrowheads="1"/>
            </p:cNvSpPr>
            <p:nvPr/>
          </p:nvSpPr>
          <p:spPr bwMode="auto">
            <a:xfrm>
              <a:off x="3112" y="792"/>
              <a:ext cx="159"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2</a:t>
              </a:r>
            </a:p>
          </p:txBody>
        </p:sp>
        <p:sp>
          <p:nvSpPr>
            <p:cNvPr id="59" name="Text Box 64"/>
            <p:cNvSpPr txBox="1">
              <a:spLocks noChangeArrowheads="1"/>
            </p:cNvSpPr>
            <p:nvPr/>
          </p:nvSpPr>
          <p:spPr bwMode="auto">
            <a:xfrm>
              <a:off x="416" y="768"/>
              <a:ext cx="249"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Term</a:t>
              </a:r>
            </a:p>
          </p:txBody>
        </p:sp>
        <p:sp>
          <p:nvSpPr>
            <p:cNvPr id="60" name="Text Box 65"/>
            <p:cNvSpPr txBox="1">
              <a:spLocks noChangeArrowheads="1"/>
            </p:cNvSpPr>
            <p:nvPr/>
          </p:nvSpPr>
          <p:spPr bwMode="auto">
            <a:xfrm>
              <a:off x="400" y="1176"/>
              <a:ext cx="511"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Reminding Word</a:t>
              </a:r>
            </a:p>
          </p:txBody>
        </p:sp>
        <p:sp>
          <p:nvSpPr>
            <p:cNvPr id="61" name="Text Box 66"/>
            <p:cNvSpPr txBox="1">
              <a:spLocks noChangeArrowheads="1"/>
            </p:cNvSpPr>
            <p:nvPr/>
          </p:nvSpPr>
          <p:spPr bwMode="auto">
            <a:xfrm>
              <a:off x="1368" y="801"/>
              <a:ext cx="460"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LINCing Story</a:t>
              </a:r>
            </a:p>
          </p:txBody>
        </p:sp>
        <p:sp>
          <p:nvSpPr>
            <p:cNvPr id="62" name="Text Box 67"/>
            <p:cNvSpPr txBox="1">
              <a:spLocks noChangeArrowheads="1"/>
            </p:cNvSpPr>
            <p:nvPr/>
          </p:nvSpPr>
          <p:spPr bwMode="auto">
            <a:xfrm>
              <a:off x="2296" y="792"/>
              <a:ext cx="496"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LINCing Picture</a:t>
              </a:r>
            </a:p>
          </p:txBody>
        </p:sp>
        <p:sp>
          <p:nvSpPr>
            <p:cNvPr id="63" name="Text Box 68"/>
            <p:cNvSpPr txBox="1">
              <a:spLocks noChangeArrowheads="1"/>
            </p:cNvSpPr>
            <p:nvPr/>
          </p:nvSpPr>
          <p:spPr bwMode="auto">
            <a:xfrm>
              <a:off x="3208" y="800"/>
              <a:ext cx="355" cy="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Definition</a:t>
              </a:r>
            </a:p>
          </p:txBody>
        </p:sp>
      </p:grpSp>
      <p:grpSp>
        <p:nvGrpSpPr>
          <p:cNvPr id="69" name="Group 69"/>
          <p:cNvGrpSpPr>
            <a:grpSpLocks/>
          </p:cNvGrpSpPr>
          <p:nvPr/>
        </p:nvGrpSpPr>
        <p:grpSpPr bwMode="auto">
          <a:xfrm>
            <a:off x="2000250" y="4400550"/>
            <a:ext cx="5200650" cy="971550"/>
            <a:chOff x="312" y="768"/>
            <a:chExt cx="3696" cy="785"/>
          </a:xfrm>
        </p:grpSpPr>
        <p:grpSp>
          <p:nvGrpSpPr>
            <p:cNvPr id="70" name="Group 70"/>
            <p:cNvGrpSpPr>
              <a:grpSpLocks/>
            </p:cNvGrpSpPr>
            <p:nvPr/>
          </p:nvGrpSpPr>
          <p:grpSpPr bwMode="auto">
            <a:xfrm>
              <a:off x="312" y="768"/>
              <a:ext cx="3696" cy="785"/>
              <a:chOff x="288" y="720"/>
              <a:chExt cx="4608" cy="960"/>
            </a:xfrm>
          </p:grpSpPr>
          <p:sp>
            <p:nvSpPr>
              <p:cNvPr id="86" name="AutoShape 71"/>
              <p:cNvSpPr>
                <a:spLocks noChangeArrowheads="1"/>
              </p:cNvSpPr>
              <p:nvPr/>
            </p:nvSpPr>
            <p:spPr bwMode="auto">
              <a:xfrm>
                <a:off x="288" y="120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r>
                  <a:rPr lang="en-US" sz="1350" dirty="0" err="1">
                    <a:solidFill>
                      <a:prstClr val="black"/>
                    </a:solidFill>
                  </a:rPr>
                  <a:t>Penser</a:t>
                </a:r>
                <a:endParaRPr lang="en-US" sz="1350" dirty="0">
                  <a:solidFill>
                    <a:prstClr val="black"/>
                  </a:solidFill>
                </a:endParaRPr>
              </a:p>
            </p:txBody>
          </p:sp>
          <p:sp>
            <p:nvSpPr>
              <p:cNvPr id="87" name="AutoShape 72"/>
              <p:cNvSpPr>
                <a:spLocks noChangeArrowheads="1"/>
              </p:cNvSpPr>
              <p:nvPr/>
            </p:nvSpPr>
            <p:spPr bwMode="auto">
              <a:xfrm>
                <a:off x="288" y="720"/>
                <a:ext cx="1152" cy="48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r>
                  <a:rPr lang="en-US" sz="1350" dirty="0">
                    <a:solidFill>
                      <a:prstClr val="black"/>
                    </a:solidFill>
                  </a:rPr>
                  <a:t>La </a:t>
                </a:r>
                <a:r>
                  <a:rPr lang="en-US" sz="1350" dirty="0" err="1">
                    <a:solidFill>
                      <a:prstClr val="black"/>
                    </a:solidFill>
                  </a:rPr>
                  <a:t>pêche</a:t>
                </a:r>
                <a:endParaRPr lang="en-US" sz="1350" dirty="0">
                  <a:solidFill>
                    <a:prstClr val="black"/>
                  </a:solidFill>
                </a:endParaRPr>
              </a:p>
            </p:txBody>
          </p:sp>
          <p:sp>
            <p:nvSpPr>
              <p:cNvPr id="88" name="AutoShape 73"/>
              <p:cNvSpPr>
                <a:spLocks noChangeArrowheads="1"/>
              </p:cNvSpPr>
              <p:nvPr/>
            </p:nvSpPr>
            <p:spPr bwMode="auto">
              <a:xfrm>
                <a:off x="1440"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defTabSz="685800">
                  <a:defRPr/>
                </a:pPr>
                <a:endParaRPr lang="en-US" sz="1050" dirty="0">
                  <a:solidFill>
                    <a:prstClr val="black"/>
                  </a:solidFill>
                </a:endParaRPr>
              </a:p>
              <a:p>
                <a:pPr algn="ctr" defTabSz="685800">
                  <a:defRPr/>
                </a:pPr>
                <a:r>
                  <a:rPr lang="en-US" sz="1050" dirty="0">
                    <a:solidFill>
                      <a:prstClr val="black"/>
                    </a:solidFill>
                  </a:rPr>
                  <a:t>Le chat </a:t>
                </a:r>
                <a:r>
                  <a:rPr lang="en-US" sz="1050" dirty="0" err="1">
                    <a:solidFill>
                      <a:prstClr val="black"/>
                    </a:solidFill>
                  </a:rPr>
                  <a:t>pense</a:t>
                </a:r>
                <a:r>
                  <a:rPr lang="en-US" sz="1050" dirty="0">
                    <a:solidFill>
                      <a:prstClr val="black"/>
                    </a:solidFill>
                  </a:rPr>
                  <a:t> </a:t>
                </a:r>
                <a:r>
                  <a:rPr lang="en-US" sz="1050" dirty="0" err="1">
                    <a:solidFill>
                      <a:prstClr val="black"/>
                    </a:solidFill>
                  </a:rPr>
                  <a:t>à</a:t>
                </a:r>
                <a:endParaRPr lang="en-US" sz="1050" dirty="0">
                  <a:solidFill>
                    <a:prstClr val="black"/>
                  </a:solidFill>
                </a:endParaRPr>
              </a:p>
              <a:p>
                <a:pPr algn="ctr" defTabSz="685800">
                  <a:defRPr/>
                </a:pPr>
                <a:r>
                  <a:rPr lang="en-US" sz="1050" dirty="0">
                    <a:solidFill>
                      <a:prstClr val="black"/>
                    </a:solidFill>
                  </a:rPr>
                  <a:t>faire la </a:t>
                </a:r>
                <a:r>
                  <a:rPr lang="en-US" sz="1050" dirty="0" err="1">
                    <a:solidFill>
                      <a:prstClr val="black"/>
                    </a:solidFill>
                  </a:rPr>
                  <a:t>pêche</a:t>
                </a:r>
                <a:endParaRPr lang="en-US" sz="1050" dirty="0">
                  <a:solidFill>
                    <a:prstClr val="black"/>
                  </a:solidFill>
                </a:endParaRPr>
              </a:p>
              <a:p>
                <a:pPr algn="ctr" defTabSz="685800">
                  <a:defRPr/>
                </a:pPr>
                <a:r>
                  <a:rPr lang="en-US" sz="1050" dirty="0">
                    <a:solidFill>
                      <a:prstClr val="black"/>
                    </a:solidFill>
                  </a:rPr>
                  <a:t>pendant </a:t>
                </a:r>
                <a:r>
                  <a:rPr lang="en-US" sz="1050" dirty="0" err="1">
                    <a:solidFill>
                      <a:prstClr val="black"/>
                    </a:solidFill>
                  </a:rPr>
                  <a:t>toute</a:t>
                </a:r>
                <a:r>
                  <a:rPr lang="en-US" sz="1050" dirty="0">
                    <a:solidFill>
                      <a:prstClr val="black"/>
                    </a:solidFill>
                  </a:rPr>
                  <a:t> la</a:t>
                </a:r>
              </a:p>
              <a:p>
                <a:pPr algn="ctr" defTabSz="685800">
                  <a:defRPr/>
                </a:pPr>
                <a:r>
                  <a:rPr lang="en-US" sz="1050" dirty="0" err="1">
                    <a:solidFill>
                      <a:prstClr val="black"/>
                    </a:solidFill>
                  </a:rPr>
                  <a:t>journée</a:t>
                </a:r>
                <a:r>
                  <a:rPr lang="en-US" sz="1050" dirty="0">
                    <a:solidFill>
                      <a:prstClr val="black"/>
                    </a:solidFill>
                  </a:rPr>
                  <a:t>.</a:t>
                </a:r>
              </a:p>
            </p:txBody>
          </p:sp>
          <p:sp>
            <p:nvSpPr>
              <p:cNvPr id="89" name="AutoShape 74"/>
              <p:cNvSpPr>
                <a:spLocks noChangeArrowheads="1"/>
              </p:cNvSpPr>
              <p:nvPr/>
            </p:nvSpPr>
            <p:spPr bwMode="auto">
              <a:xfrm>
                <a:off x="2592"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90" name="AutoShape 75"/>
              <p:cNvSpPr>
                <a:spLocks noChangeArrowheads="1"/>
              </p:cNvSpPr>
              <p:nvPr/>
            </p:nvSpPr>
            <p:spPr bwMode="auto">
              <a:xfrm>
                <a:off x="3744" y="720"/>
                <a:ext cx="1152" cy="96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grpSp>
        <p:sp>
          <p:nvSpPr>
            <p:cNvPr id="71" name="Oval 76"/>
            <p:cNvSpPr>
              <a:spLocks noChangeArrowheads="1"/>
            </p:cNvSpPr>
            <p:nvPr/>
          </p:nvSpPr>
          <p:spPr bwMode="auto">
            <a:xfrm>
              <a:off x="340" y="784"/>
              <a:ext cx="95"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72" name="Text Box 77"/>
            <p:cNvSpPr txBox="1">
              <a:spLocks noChangeArrowheads="1"/>
            </p:cNvSpPr>
            <p:nvPr/>
          </p:nvSpPr>
          <p:spPr bwMode="auto">
            <a:xfrm>
              <a:off x="316" y="768"/>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1</a:t>
              </a:r>
            </a:p>
          </p:txBody>
        </p:sp>
        <p:sp>
          <p:nvSpPr>
            <p:cNvPr id="73" name="Oval 78"/>
            <p:cNvSpPr>
              <a:spLocks noChangeArrowheads="1"/>
            </p:cNvSpPr>
            <p:nvPr/>
          </p:nvSpPr>
          <p:spPr bwMode="auto">
            <a:xfrm>
              <a:off x="336" y="1188"/>
              <a:ext cx="97"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74" name="Text Box 79"/>
            <p:cNvSpPr txBox="1">
              <a:spLocks noChangeArrowheads="1"/>
            </p:cNvSpPr>
            <p:nvPr/>
          </p:nvSpPr>
          <p:spPr bwMode="auto">
            <a:xfrm>
              <a:off x="312" y="1172"/>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3</a:t>
              </a:r>
            </a:p>
          </p:txBody>
        </p:sp>
        <p:sp>
          <p:nvSpPr>
            <p:cNvPr id="75" name="Oval 80"/>
            <p:cNvSpPr>
              <a:spLocks noChangeArrowheads="1"/>
            </p:cNvSpPr>
            <p:nvPr/>
          </p:nvSpPr>
          <p:spPr bwMode="auto">
            <a:xfrm>
              <a:off x="1288" y="812"/>
              <a:ext cx="95" cy="96"/>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76" name="Text Box 81"/>
            <p:cNvSpPr txBox="1">
              <a:spLocks noChangeArrowheads="1"/>
            </p:cNvSpPr>
            <p:nvPr/>
          </p:nvSpPr>
          <p:spPr bwMode="auto">
            <a:xfrm>
              <a:off x="1264" y="796"/>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4</a:t>
              </a:r>
            </a:p>
          </p:txBody>
        </p:sp>
        <p:sp>
          <p:nvSpPr>
            <p:cNvPr id="77" name="Oval 82"/>
            <p:cNvSpPr>
              <a:spLocks noChangeArrowheads="1"/>
            </p:cNvSpPr>
            <p:nvPr/>
          </p:nvSpPr>
          <p:spPr bwMode="auto">
            <a:xfrm>
              <a:off x="2216" y="808"/>
              <a:ext cx="95"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78" name="Text Box 83"/>
            <p:cNvSpPr txBox="1">
              <a:spLocks noChangeArrowheads="1"/>
            </p:cNvSpPr>
            <p:nvPr/>
          </p:nvSpPr>
          <p:spPr bwMode="auto">
            <a:xfrm>
              <a:off x="2193" y="792"/>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5</a:t>
              </a:r>
            </a:p>
          </p:txBody>
        </p:sp>
        <p:sp>
          <p:nvSpPr>
            <p:cNvPr id="79" name="Oval 84"/>
            <p:cNvSpPr>
              <a:spLocks noChangeArrowheads="1"/>
            </p:cNvSpPr>
            <p:nvPr/>
          </p:nvSpPr>
          <p:spPr bwMode="auto">
            <a:xfrm>
              <a:off x="3136" y="808"/>
              <a:ext cx="95" cy="95"/>
            </a:xfrm>
            <a:prstGeom prst="ellipse">
              <a:avLst/>
            </a:prstGeom>
            <a:solidFill>
              <a:schemeClr val="bg1"/>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685800">
                <a:defRPr/>
              </a:pPr>
              <a:endParaRPr lang="en-US" sz="1350">
                <a:solidFill>
                  <a:prstClr val="black"/>
                </a:solidFill>
              </a:endParaRPr>
            </a:p>
          </p:txBody>
        </p:sp>
        <p:sp>
          <p:nvSpPr>
            <p:cNvPr id="80" name="Text Box 85"/>
            <p:cNvSpPr txBox="1">
              <a:spLocks noChangeArrowheads="1"/>
            </p:cNvSpPr>
            <p:nvPr/>
          </p:nvSpPr>
          <p:spPr bwMode="auto">
            <a:xfrm>
              <a:off x="3112" y="792"/>
              <a:ext cx="15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2</a:t>
              </a:r>
            </a:p>
          </p:txBody>
        </p:sp>
        <p:sp>
          <p:nvSpPr>
            <p:cNvPr id="81" name="Text Box 86"/>
            <p:cNvSpPr txBox="1">
              <a:spLocks noChangeArrowheads="1"/>
            </p:cNvSpPr>
            <p:nvPr/>
          </p:nvSpPr>
          <p:spPr bwMode="auto">
            <a:xfrm>
              <a:off x="416" y="768"/>
              <a:ext cx="249"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Term</a:t>
              </a:r>
            </a:p>
          </p:txBody>
        </p:sp>
        <p:sp>
          <p:nvSpPr>
            <p:cNvPr id="82" name="Text Box 87"/>
            <p:cNvSpPr txBox="1">
              <a:spLocks noChangeArrowheads="1"/>
            </p:cNvSpPr>
            <p:nvPr/>
          </p:nvSpPr>
          <p:spPr bwMode="auto">
            <a:xfrm>
              <a:off x="400" y="1176"/>
              <a:ext cx="511"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Reminding Word</a:t>
              </a:r>
            </a:p>
          </p:txBody>
        </p:sp>
        <p:sp>
          <p:nvSpPr>
            <p:cNvPr id="83" name="Text Box 88"/>
            <p:cNvSpPr txBox="1">
              <a:spLocks noChangeArrowheads="1"/>
            </p:cNvSpPr>
            <p:nvPr/>
          </p:nvSpPr>
          <p:spPr bwMode="auto">
            <a:xfrm>
              <a:off x="1368" y="801"/>
              <a:ext cx="460"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dirty="0" err="1">
                  <a:solidFill>
                    <a:prstClr val="black"/>
                  </a:solidFill>
                  <a:latin typeface="Times" charset="0"/>
                </a:rPr>
                <a:t>LINCing</a:t>
              </a:r>
              <a:r>
                <a:rPr lang="en-US" sz="600" dirty="0">
                  <a:solidFill>
                    <a:prstClr val="black"/>
                  </a:solidFill>
                  <a:latin typeface="Times" charset="0"/>
                </a:rPr>
                <a:t> Story</a:t>
              </a:r>
            </a:p>
          </p:txBody>
        </p:sp>
        <p:sp>
          <p:nvSpPr>
            <p:cNvPr id="84" name="Text Box 89"/>
            <p:cNvSpPr txBox="1">
              <a:spLocks noChangeArrowheads="1"/>
            </p:cNvSpPr>
            <p:nvPr/>
          </p:nvSpPr>
          <p:spPr bwMode="auto">
            <a:xfrm>
              <a:off x="2296" y="792"/>
              <a:ext cx="496"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LINCing Picture</a:t>
              </a:r>
            </a:p>
          </p:txBody>
        </p:sp>
        <p:sp>
          <p:nvSpPr>
            <p:cNvPr id="85" name="Text Box 90"/>
            <p:cNvSpPr txBox="1">
              <a:spLocks noChangeArrowheads="1"/>
            </p:cNvSpPr>
            <p:nvPr/>
          </p:nvSpPr>
          <p:spPr bwMode="auto">
            <a:xfrm>
              <a:off x="3208" y="800"/>
              <a:ext cx="355" cy="1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600">
                  <a:solidFill>
                    <a:prstClr val="black"/>
                  </a:solidFill>
                  <a:latin typeface="Times" charset="0"/>
                </a:rPr>
                <a:t>Definition</a:t>
              </a:r>
            </a:p>
          </p:txBody>
        </p:sp>
      </p:grpSp>
      <p:grpSp>
        <p:nvGrpSpPr>
          <p:cNvPr id="91" name="Group 91"/>
          <p:cNvGrpSpPr>
            <a:grpSpLocks/>
          </p:cNvGrpSpPr>
          <p:nvPr/>
        </p:nvGrpSpPr>
        <p:grpSpPr bwMode="auto">
          <a:xfrm>
            <a:off x="2286001" y="5486407"/>
            <a:ext cx="4663665" cy="300039"/>
            <a:chOff x="253" y="4612"/>
            <a:chExt cx="3918" cy="252"/>
          </a:xfrm>
        </p:grpSpPr>
        <p:sp>
          <p:nvSpPr>
            <p:cNvPr id="92" name="Text Box 92"/>
            <p:cNvSpPr txBox="1">
              <a:spLocks noChangeArrowheads="1"/>
            </p:cNvSpPr>
            <p:nvPr/>
          </p:nvSpPr>
          <p:spPr bwMode="auto">
            <a:xfrm>
              <a:off x="253" y="4612"/>
              <a:ext cx="631"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1350" b="1">
                  <a:solidFill>
                    <a:prstClr val="black"/>
                  </a:solidFill>
                  <a:latin typeface="Times" charset="0"/>
                </a:rPr>
                <a:t>L</a:t>
              </a:r>
              <a:r>
                <a:rPr lang="en-US" sz="750">
                  <a:solidFill>
                    <a:prstClr val="black"/>
                  </a:solidFill>
                  <a:latin typeface="Times" charset="0"/>
                </a:rPr>
                <a:t>ist</a:t>
              </a:r>
              <a:r>
                <a:rPr lang="en-US" sz="900">
                  <a:solidFill>
                    <a:prstClr val="black"/>
                  </a:solidFill>
                  <a:latin typeface="Times" charset="0"/>
                </a:rPr>
                <a:t> </a:t>
              </a:r>
              <a:r>
                <a:rPr lang="en-US" sz="750">
                  <a:solidFill>
                    <a:prstClr val="black"/>
                  </a:solidFill>
                  <a:latin typeface="Times" charset="0"/>
                </a:rPr>
                <a:t>the parts</a:t>
              </a:r>
              <a:endParaRPr lang="en-US" sz="900">
                <a:solidFill>
                  <a:prstClr val="black"/>
                </a:solidFill>
                <a:latin typeface="Times" charset="0"/>
              </a:endParaRPr>
            </a:p>
          </p:txBody>
        </p:sp>
        <p:sp>
          <p:nvSpPr>
            <p:cNvPr id="93" name="Text Box 93"/>
            <p:cNvSpPr txBox="1">
              <a:spLocks noChangeArrowheads="1"/>
            </p:cNvSpPr>
            <p:nvPr/>
          </p:nvSpPr>
          <p:spPr bwMode="auto">
            <a:xfrm>
              <a:off x="829" y="4612"/>
              <a:ext cx="1039"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1350" b="1">
                  <a:solidFill>
                    <a:prstClr val="black"/>
                  </a:solidFill>
                  <a:latin typeface="Times" charset="0"/>
                </a:rPr>
                <a:t>I</a:t>
              </a:r>
              <a:r>
                <a:rPr lang="en-US" sz="750">
                  <a:solidFill>
                    <a:prstClr val="black"/>
                  </a:solidFill>
                  <a:latin typeface="Times" charset="0"/>
                </a:rPr>
                <a:t>dentify</a:t>
              </a:r>
              <a:r>
                <a:rPr lang="en-US" sz="900">
                  <a:solidFill>
                    <a:prstClr val="black"/>
                  </a:solidFill>
                  <a:latin typeface="Times" charset="0"/>
                </a:rPr>
                <a:t> </a:t>
              </a:r>
              <a:r>
                <a:rPr lang="en-US" sz="750">
                  <a:solidFill>
                    <a:prstClr val="black"/>
                  </a:solidFill>
                  <a:latin typeface="Times" charset="0"/>
                </a:rPr>
                <a:t>a remaining word</a:t>
              </a:r>
            </a:p>
          </p:txBody>
        </p:sp>
        <p:sp>
          <p:nvSpPr>
            <p:cNvPr id="94" name="Text Box 94"/>
            <p:cNvSpPr txBox="1">
              <a:spLocks noChangeArrowheads="1"/>
            </p:cNvSpPr>
            <p:nvPr/>
          </p:nvSpPr>
          <p:spPr bwMode="auto">
            <a:xfrm>
              <a:off x="1838" y="4612"/>
              <a:ext cx="911"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1350" b="1">
                  <a:solidFill>
                    <a:prstClr val="black"/>
                  </a:solidFill>
                  <a:latin typeface="Times" charset="0"/>
                </a:rPr>
                <a:t>N</a:t>
              </a:r>
              <a:r>
                <a:rPr lang="en-US" sz="750">
                  <a:solidFill>
                    <a:prstClr val="black"/>
                  </a:solidFill>
                  <a:latin typeface="Times" charset="0"/>
                </a:rPr>
                <a:t>ote a LINCing story</a:t>
              </a:r>
            </a:p>
          </p:txBody>
        </p:sp>
        <p:sp>
          <p:nvSpPr>
            <p:cNvPr id="95" name="Text Box 95"/>
            <p:cNvSpPr txBox="1">
              <a:spLocks noChangeArrowheads="1"/>
            </p:cNvSpPr>
            <p:nvPr/>
          </p:nvSpPr>
          <p:spPr bwMode="auto">
            <a:xfrm>
              <a:off x="2701" y="4612"/>
              <a:ext cx="1035"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1350" b="1" dirty="0">
                  <a:solidFill>
                    <a:prstClr val="black"/>
                  </a:solidFill>
                  <a:latin typeface="Times" charset="0"/>
                </a:rPr>
                <a:t>C</a:t>
              </a:r>
              <a:r>
                <a:rPr lang="en-US" sz="750" dirty="0">
                  <a:solidFill>
                    <a:prstClr val="black"/>
                  </a:solidFill>
                  <a:latin typeface="Times" charset="0"/>
                </a:rPr>
                <a:t>reate a </a:t>
              </a:r>
              <a:r>
                <a:rPr lang="en-US" sz="750" dirty="0" err="1">
                  <a:solidFill>
                    <a:prstClr val="black"/>
                  </a:solidFill>
                  <a:latin typeface="Times" charset="0"/>
                </a:rPr>
                <a:t>LINCing</a:t>
              </a:r>
              <a:r>
                <a:rPr lang="en-US" sz="750" dirty="0">
                  <a:solidFill>
                    <a:prstClr val="black"/>
                  </a:solidFill>
                  <a:latin typeface="Times" charset="0"/>
                </a:rPr>
                <a:t> picture</a:t>
              </a:r>
            </a:p>
          </p:txBody>
        </p:sp>
        <p:sp>
          <p:nvSpPr>
            <p:cNvPr id="96" name="Text Box 96"/>
            <p:cNvSpPr txBox="1">
              <a:spLocks noChangeArrowheads="1"/>
            </p:cNvSpPr>
            <p:nvPr/>
          </p:nvSpPr>
          <p:spPr bwMode="auto">
            <a:xfrm>
              <a:off x="3709" y="4612"/>
              <a:ext cx="462" cy="2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685800" eaLnBrk="0" hangingPunct="0">
                <a:defRPr/>
              </a:pPr>
              <a:r>
                <a:rPr lang="en-US" sz="1350" b="1">
                  <a:solidFill>
                    <a:prstClr val="black"/>
                  </a:solidFill>
                  <a:latin typeface="Times" charset="0"/>
                </a:rPr>
                <a:t>S</a:t>
              </a:r>
              <a:r>
                <a:rPr lang="en-US" sz="750">
                  <a:solidFill>
                    <a:prstClr val="black"/>
                  </a:solidFill>
                  <a:latin typeface="Times" charset="0"/>
                </a:rPr>
                <a:t>elf-test</a:t>
              </a:r>
              <a:endParaRPr lang="en-US" sz="900">
                <a:solidFill>
                  <a:prstClr val="black"/>
                </a:solidFill>
                <a:latin typeface="Times" charset="0"/>
              </a:endParaRPr>
            </a:p>
          </p:txBody>
        </p:sp>
      </p:grpSp>
      <p:sp>
        <p:nvSpPr>
          <p:cNvPr id="97" name="TextBox 13"/>
          <p:cNvSpPr txBox="1">
            <a:spLocks noChangeArrowheads="1"/>
          </p:cNvSpPr>
          <p:nvPr/>
        </p:nvSpPr>
        <p:spPr bwMode="auto">
          <a:xfrm>
            <a:off x="5886450" y="4686300"/>
            <a:ext cx="1371600"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685800" eaLnBrk="1" hangingPunct="1"/>
            <a:r>
              <a:rPr lang="fr-FR" sz="1050" dirty="0">
                <a:solidFill>
                  <a:prstClr val="black"/>
                </a:solidFill>
              </a:rPr>
              <a:t>Attraper un poisson</a:t>
            </a:r>
          </a:p>
          <a:p>
            <a:pPr algn="ctr" defTabSz="685800" eaLnBrk="1" hangingPunct="1"/>
            <a:r>
              <a:rPr lang="fr-FR" sz="1050" dirty="0">
                <a:solidFill>
                  <a:prstClr val="black"/>
                </a:solidFill>
              </a:rPr>
              <a:t>(</a:t>
            </a:r>
            <a:r>
              <a:rPr lang="fr-FR" sz="1050" dirty="0" err="1">
                <a:solidFill>
                  <a:prstClr val="black"/>
                </a:solidFill>
              </a:rPr>
              <a:t>fishing</a:t>
            </a:r>
            <a:r>
              <a:rPr lang="fr-FR" sz="1050" dirty="0">
                <a:solidFill>
                  <a:prstClr val="black"/>
                </a:solidFill>
              </a:rPr>
              <a:t>)</a:t>
            </a:r>
          </a:p>
        </p:txBody>
      </p:sp>
      <p:pic>
        <p:nvPicPr>
          <p:cNvPr id="98" name="Picture 97"/>
          <p:cNvPicPr>
            <a:picLocks noChangeAspect="1"/>
          </p:cNvPicPr>
          <p:nvPr/>
        </p:nvPicPr>
        <p:blipFill rotWithShape="1">
          <a:blip r:embed="rId3"/>
          <a:srcRect r="5756" b="9489"/>
          <a:stretch/>
        </p:blipFill>
        <p:spPr>
          <a:xfrm>
            <a:off x="4747125" y="3600450"/>
            <a:ext cx="1025025" cy="700038"/>
          </a:xfrm>
          <a:prstGeom prst="rect">
            <a:avLst/>
          </a:prstGeom>
        </p:spPr>
      </p:pic>
      <p:pic>
        <p:nvPicPr>
          <p:cNvPr id="99" name="Picture 98"/>
          <p:cNvPicPr>
            <a:picLocks noChangeAspect="1"/>
          </p:cNvPicPr>
          <p:nvPr/>
        </p:nvPicPr>
        <p:blipFill>
          <a:blip r:embed="rId4"/>
          <a:stretch>
            <a:fillRect/>
          </a:stretch>
        </p:blipFill>
        <p:spPr>
          <a:xfrm>
            <a:off x="4726952" y="1543051"/>
            <a:ext cx="1045199" cy="695533"/>
          </a:xfrm>
          <a:prstGeom prst="rect">
            <a:avLst/>
          </a:prstGeom>
        </p:spPr>
      </p:pic>
      <p:pic>
        <p:nvPicPr>
          <p:cNvPr id="100" name="Picture 99"/>
          <p:cNvPicPr>
            <a:picLocks noChangeAspect="1"/>
          </p:cNvPicPr>
          <p:nvPr/>
        </p:nvPicPr>
        <p:blipFill>
          <a:blip r:embed="rId5"/>
          <a:stretch>
            <a:fillRect/>
          </a:stretch>
        </p:blipFill>
        <p:spPr>
          <a:xfrm>
            <a:off x="4686300" y="2571750"/>
            <a:ext cx="1133475" cy="680085"/>
          </a:xfrm>
          <a:prstGeom prst="rect">
            <a:avLst/>
          </a:prstGeom>
        </p:spPr>
      </p:pic>
      <p:pic>
        <p:nvPicPr>
          <p:cNvPr id="101" name="Picture 100"/>
          <p:cNvPicPr>
            <a:picLocks noChangeAspect="1"/>
          </p:cNvPicPr>
          <p:nvPr/>
        </p:nvPicPr>
        <p:blipFill>
          <a:blip r:embed="rId6"/>
          <a:stretch>
            <a:fillRect/>
          </a:stretch>
        </p:blipFill>
        <p:spPr>
          <a:xfrm>
            <a:off x="4638675" y="4572000"/>
            <a:ext cx="1190625" cy="714375"/>
          </a:xfrm>
          <a:prstGeom prst="rect">
            <a:avLst/>
          </a:prstGeom>
        </p:spPr>
      </p:pic>
    </p:spTree>
    <p:extLst>
      <p:ext uri="{BB962C8B-B14F-4D97-AF65-F5344CB8AC3E}">
        <p14:creationId xmlns:p14="http://schemas.microsoft.com/office/powerpoint/2010/main" val="1552656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748" y="38101"/>
            <a:ext cx="6347713" cy="1320800"/>
          </a:xfrm>
        </p:spPr>
        <p:txBody>
          <a:bodyPr>
            <a:normAutofit/>
          </a:bodyPr>
          <a:lstStyle/>
          <a:p>
            <a:r>
              <a:rPr lang="en-US" sz="4000" b="1" dirty="0" smtClean="0"/>
              <a:t>CLASSROOM ACTIVITIES</a:t>
            </a:r>
            <a:endParaRPr lang="en-US" sz="4000" b="1" dirty="0"/>
          </a:p>
        </p:txBody>
      </p:sp>
      <p:sp>
        <p:nvSpPr>
          <p:cNvPr id="4" name="Slide Number Placeholder 3"/>
          <p:cNvSpPr>
            <a:spLocks noGrp="1"/>
          </p:cNvSpPr>
          <p:nvPr>
            <p:ph type="sldNum" sz="quarter" idx="12"/>
          </p:nvPr>
        </p:nvSpPr>
        <p:spPr/>
        <p:txBody>
          <a:bodyPr/>
          <a:lstStyle/>
          <a:p>
            <a:fld id="{4226A3BD-0BB7-AD40-886E-6E2BD9B44150}" type="slidenum">
              <a:rPr lang="en-US" smtClean="0"/>
              <a:t>55</a:t>
            </a:fld>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5920" y="1155875"/>
            <a:ext cx="5918662" cy="5383038"/>
          </a:xfrm>
        </p:spPr>
      </p:pic>
    </p:spTree>
    <p:extLst>
      <p:ext uri="{BB962C8B-B14F-4D97-AF65-F5344CB8AC3E}">
        <p14:creationId xmlns:p14="http://schemas.microsoft.com/office/powerpoint/2010/main" val="355141866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151" y="130468"/>
            <a:ext cx="8461828" cy="1320800"/>
          </a:xfrm>
        </p:spPr>
        <p:txBody>
          <a:bodyPr>
            <a:normAutofit/>
          </a:bodyPr>
          <a:lstStyle/>
          <a:p>
            <a:r>
              <a:rPr lang="en-US" sz="4000" b="1" dirty="0" smtClean="0"/>
              <a:t>Be a Word Detective </a:t>
            </a:r>
            <a:r>
              <a:rPr lang="en-US" sz="2400" dirty="0" smtClean="0"/>
              <a:t>(Baumann </a:t>
            </a:r>
            <a:r>
              <a:rPr lang="en-US" sz="2400" dirty="0"/>
              <a:t>et al., 1989)</a:t>
            </a:r>
          </a:p>
        </p:txBody>
      </p:sp>
      <p:sp>
        <p:nvSpPr>
          <p:cNvPr id="3" name="Content Placeholder 2"/>
          <p:cNvSpPr>
            <a:spLocks noGrp="1"/>
          </p:cNvSpPr>
          <p:nvPr>
            <p:ph idx="1"/>
          </p:nvPr>
        </p:nvSpPr>
        <p:spPr>
          <a:xfrm>
            <a:off x="718780" y="1451268"/>
            <a:ext cx="7796570" cy="5132412"/>
          </a:xfrm>
        </p:spPr>
        <p:txBody>
          <a:bodyPr>
            <a:normAutofit/>
          </a:bodyPr>
          <a:lstStyle/>
          <a:p>
            <a:r>
              <a:rPr lang="en-US" sz="4000" dirty="0" smtClean="0"/>
              <a:t>Use context clues</a:t>
            </a:r>
          </a:p>
          <a:p>
            <a:r>
              <a:rPr lang="en-US" sz="4000" dirty="0" smtClean="0"/>
              <a:t>Br</a:t>
            </a:r>
            <a:r>
              <a:rPr lang="en-US" sz="4000" dirty="0"/>
              <a:t>eak the word </a:t>
            </a:r>
            <a:r>
              <a:rPr lang="en-US" sz="4000" dirty="0" smtClean="0"/>
              <a:t>apart </a:t>
            </a:r>
          </a:p>
          <a:p>
            <a:pPr lvl="1"/>
            <a:r>
              <a:rPr lang="en-US" sz="4000" i="1" dirty="0" smtClean="0">
                <a:solidFill>
                  <a:srgbClr val="00B050"/>
                </a:solidFill>
              </a:rPr>
              <a:t>M</a:t>
            </a:r>
            <a:r>
              <a:rPr lang="en-US" sz="3600" i="1" dirty="0" smtClean="0">
                <a:solidFill>
                  <a:srgbClr val="00B050"/>
                </a:solidFill>
              </a:rPr>
              <a:t> - Map out the parts</a:t>
            </a:r>
          </a:p>
          <a:p>
            <a:pPr lvl="1"/>
            <a:r>
              <a:rPr lang="en-US" sz="4000" i="1" dirty="0" smtClean="0">
                <a:solidFill>
                  <a:srgbClr val="00B050"/>
                </a:solidFill>
              </a:rPr>
              <a:t>A</a:t>
            </a:r>
            <a:r>
              <a:rPr lang="en-US" sz="3600" i="1" dirty="0" smtClean="0">
                <a:solidFill>
                  <a:srgbClr val="00B050"/>
                </a:solidFill>
              </a:rPr>
              <a:t> - Attack the meaning</a:t>
            </a:r>
            <a:endParaRPr lang="en-US" sz="3600" i="1" dirty="0">
              <a:solidFill>
                <a:srgbClr val="00B050"/>
              </a:solidFill>
            </a:endParaRPr>
          </a:p>
          <a:p>
            <a:r>
              <a:rPr lang="en-US" sz="4000" dirty="0" smtClean="0"/>
              <a:t>Put word back together</a:t>
            </a:r>
          </a:p>
          <a:p>
            <a:pPr lvl="1"/>
            <a:r>
              <a:rPr lang="en-US" sz="4000" i="1" dirty="0" smtClean="0">
                <a:solidFill>
                  <a:srgbClr val="00B050"/>
                </a:solidFill>
              </a:rPr>
              <a:t>P</a:t>
            </a:r>
            <a:r>
              <a:rPr lang="en-US" sz="3600" i="1" dirty="0" smtClean="0">
                <a:solidFill>
                  <a:srgbClr val="00B050"/>
                </a:solidFill>
              </a:rPr>
              <a:t> – Predict the words meaning</a:t>
            </a:r>
          </a:p>
          <a:p>
            <a:r>
              <a:rPr lang="en-US" sz="4000" dirty="0" smtClean="0"/>
              <a:t>Reread text</a:t>
            </a:r>
          </a:p>
          <a:p>
            <a:pPr lvl="1"/>
            <a:r>
              <a:rPr lang="en-US" sz="4000" i="1" dirty="0" smtClean="0">
                <a:solidFill>
                  <a:srgbClr val="00B050"/>
                </a:solidFill>
              </a:rPr>
              <a:t>S</a:t>
            </a:r>
            <a:r>
              <a:rPr lang="en-US" sz="3600" i="1" dirty="0" smtClean="0">
                <a:solidFill>
                  <a:srgbClr val="00B050"/>
                </a:solidFill>
              </a:rPr>
              <a:t> – See if you’re correct!</a:t>
            </a:r>
          </a:p>
          <a:p>
            <a:endParaRPr lang="en-US" dirty="0"/>
          </a:p>
        </p:txBody>
      </p:sp>
      <p:sp>
        <p:nvSpPr>
          <p:cNvPr id="4" name="Slide Number Placeholder 3"/>
          <p:cNvSpPr>
            <a:spLocks noGrp="1"/>
          </p:cNvSpPr>
          <p:nvPr>
            <p:ph type="sldNum" sz="quarter" idx="12"/>
          </p:nvPr>
        </p:nvSpPr>
        <p:spPr/>
        <p:txBody>
          <a:bodyPr/>
          <a:lstStyle/>
          <a:p>
            <a:fld id="{4226A3BD-0BB7-AD40-886E-6E2BD9B44150}" type="slidenum">
              <a:rPr lang="en-US" smtClean="0"/>
              <a:t>56</a:t>
            </a:fld>
            <a:endParaRPr lang="en-US"/>
          </a:p>
        </p:txBody>
      </p:sp>
    </p:spTree>
    <p:extLst>
      <p:ext uri="{BB962C8B-B14F-4D97-AF65-F5344CB8AC3E}">
        <p14:creationId xmlns:p14="http://schemas.microsoft.com/office/powerpoint/2010/main" val="37358867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l="31662" t="41594" r="59213" b="40376"/>
          <a:stretch/>
        </p:blipFill>
        <p:spPr>
          <a:xfrm>
            <a:off x="1738604" y="360027"/>
            <a:ext cx="5651241" cy="6277149"/>
          </a:xfrm>
          <a:prstGeom prst="rect">
            <a:avLst/>
          </a:prstGeom>
        </p:spPr>
      </p:pic>
    </p:spTree>
    <p:extLst>
      <p:ext uri="{BB962C8B-B14F-4D97-AF65-F5344CB8AC3E}">
        <p14:creationId xmlns:p14="http://schemas.microsoft.com/office/powerpoint/2010/main" val="307173502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3"/>
          <a:srcRect l="32460" t="61692" r="59009" b="21538"/>
          <a:stretch/>
        </p:blipFill>
        <p:spPr>
          <a:xfrm>
            <a:off x="609599" y="2079689"/>
            <a:ext cx="3922356" cy="4335236"/>
          </a:xfrm>
          <a:prstGeom prst="rect">
            <a:avLst/>
          </a:prstGeom>
        </p:spPr>
      </p:pic>
      <p:pic>
        <p:nvPicPr>
          <p:cNvPr id="5" name="Picture 4"/>
          <p:cNvPicPr>
            <a:picLocks noChangeAspect="1"/>
          </p:cNvPicPr>
          <p:nvPr/>
        </p:nvPicPr>
        <p:blipFill rotWithShape="1">
          <a:blip r:embed="rId3"/>
          <a:srcRect l="49238" t="42035" r="41333" b="44550"/>
          <a:stretch/>
        </p:blipFill>
        <p:spPr>
          <a:xfrm>
            <a:off x="4883449" y="235264"/>
            <a:ext cx="4147725" cy="4056817"/>
          </a:xfrm>
          <a:prstGeom prst="rect">
            <a:avLst/>
          </a:prstGeom>
        </p:spPr>
      </p:pic>
    </p:spTree>
    <p:extLst>
      <p:ext uri="{BB962C8B-B14F-4D97-AF65-F5344CB8AC3E}">
        <p14:creationId xmlns:p14="http://schemas.microsoft.com/office/powerpoint/2010/main" val="6275296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370" y="-143261"/>
            <a:ext cx="7663542" cy="1320800"/>
          </a:xfrm>
        </p:spPr>
        <p:txBody>
          <a:bodyPr>
            <a:normAutofit/>
          </a:bodyPr>
          <a:lstStyle/>
          <a:p>
            <a:r>
              <a:rPr lang="en-US" sz="4400" dirty="0" smtClean="0"/>
              <a:t>Teacher Nudges</a:t>
            </a:r>
            <a:endParaRPr lang="en-US" sz="4400" dirty="0"/>
          </a:p>
        </p:txBody>
      </p:sp>
      <p:sp>
        <p:nvSpPr>
          <p:cNvPr id="3" name="Content Placeholder 2"/>
          <p:cNvSpPr>
            <a:spLocks noGrp="1"/>
          </p:cNvSpPr>
          <p:nvPr>
            <p:ph idx="1"/>
          </p:nvPr>
        </p:nvSpPr>
        <p:spPr>
          <a:xfrm>
            <a:off x="377370" y="1094015"/>
            <a:ext cx="8423729" cy="5568042"/>
          </a:xfrm>
        </p:spPr>
        <p:txBody>
          <a:bodyPr>
            <a:normAutofit fontScale="92500"/>
          </a:bodyPr>
          <a:lstStyle/>
          <a:p>
            <a:pPr marL="0" indent="0">
              <a:buNone/>
            </a:pPr>
            <a:r>
              <a:rPr lang="en-US" sz="3600" dirty="0" smtClean="0"/>
              <a:t>Asking questions to promote student thinking:</a:t>
            </a:r>
          </a:p>
          <a:p>
            <a:pPr marL="0" indent="0">
              <a:buNone/>
            </a:pPr>
            <a:endParaRPr lang="en-US" sz="3600" dirty="0" smtClean="0"/>
          </a:p>
          <a:p>
            <a:r>
              <a:rPr lang="en-US" sz="3600" dirty="0" smtClean="0"/>
              <a:t>When might you…?</a:t>
            </a:r>
          </a:p>
          <a:p>
            <a:r>
              <a:rPr lang="en-US" sz="3600" dirty="0" smtClean="0"/>
              <a:t>How might you…?</a:t>
            </a:r>
          </a:p>
          <a:p>
            <a:r>
              <a:rPr lang="en-US" sz="3600" dirty="0" smtClean="0"/>
              <a:t>Why might you…?</a:t>
            </a:r>
          </a:p>
          <a:p>
            <a:r>
              <a:rPr lang="en-US" sz="3600" dirty="0" smtClean="0"/>
              <a:t>Tell me more…</a:t>
            </a:r>
          </a:p>
          <a:p>
            <a:endParaRPr lang="en-US" dirty="0" smtClean="0"/>
          </a:p>
          <a:p>
            <a:endParaRPr lang="en-US" dirty="0"/>
          </a:p>
          <a:p>
            <a:endParaRPr lang="en-US" dirty="0" smtClean="0"/>
          </a:p>
          <a:p>
            <a:pPr marL="0" lvl="0" indent="0" algn="ctr">
              <a:buClr>
                <a:srgbClr val="92278F">
                  <a:lumMod val="75000"/>
                </a:srgbClr>
              </a:buClr>
              <a:buNone/>
            </a:pPr>
            <a:endParaRPr lang="en-US" sz="2800" dirty="0" smtClean="0">
              <a:solidFill>
                <a:prstClr val="black">
                  <a:lumMod val="75000"/>
                  <a:lumOff val="25000"/>
                </a:prstClr>
              </a:solidFill>
            </a:endParaRPr>
          </a:p>
          <a:p>
            <a:pPr marL="0" lvl="0" indent="0" algn="ctr">
              <a:buClr>
                <a:srgbClr val="92278F">
                  <a:lumMod val="75000"/>
                </a:srgbClr>
              </a:buClr>
              <a:buNone/>
            </a:pPr>
            <a:r>
              <a:rPr lang="en-US" sz="2800" dirty="0">
                <a:solidFill>
                  <a:prstClr val="black">
                    <a:lumMod val="75000"/>
                    <a:lumOff val="25000"/>
                  </a:prstClr>
                </a:solidFill>
              </a:rPr>
              <a:t> </a:t>
            </a:r>
            <a:r>
              <a:rPr lang="en-US" sz="2800" dirty="0" smtClean="0">
                <a:solidFill>
                  <a:prstClr val="black">
                    <a:lumMod val="75000"/>
                    <a:lumOff val="25000"/>
                  </a:prstClr>
                </a:solidFill>
              </a:rPr>
              <a:t>                                                 </a:t>
            </a:r>
            <a:r>
              <a:rPr lang="en-US" sz="2400" dirty="0" smtClean="0">
                <a:solidFill>
                  <a:prstClr val="black">
                    <a:lumMod val="75000"/>
                    <a:lumOff val="25000"/>
                  </a:prstClr>
                </a:solidFill>
              </a:rPr>
              <a:t>adapted </a:t>
            </a:r>
            <a:r>
              <a:rPr lang="en-US" sz="2400" dirty="0">
                <a:solidFill>
                  <a:prstClr val="black">
                    <a:lumMod val="75000"/>
                    <a:lumOff val="25000"/>
                  </a:prstClr>
                </a:solidFill>
              </a:rPr>
              <a:t>from Martinez &amp; </a:t>
            </a:r>
            <a:r>
              <a:rPr lang="en-US" sz="2400" dirty="0" err="1" smtClean="0">
                <a:solidFill>
                  <a:prstClr val="black">
                    <a:lumMod val="75000"/>
                    <a:lumOff val="25000"/>
                  </a:prstClr>
                </a:solidFill>
              </a:rPr>
              <a:t>Roser</a:t>
            </a:r>
            <a:r>
              <a:rPr lang="en-US" sz="2400" dirty="0" smtClean="0">
                <a:solidFill>
                  <a:prstClr val="black">
                    <a:lumMod val="75000"/>
                    <a:lumOff val="25000"/>
                  </a:prstClr>
                </a:solidFill>
              </a:rPr>
              <a:t> (2003</a:t>
            </a:r>
            <a:r>
              <a:rPr lang="en-US" sz="3200" dirty="0">
                <a:solidFill>
                  <a:prstClr val="black">
                    <a:lumMod val="75000"/>
                    <a:lumOff val="25000"/>
                  </a:prstClr>
                </a:solidFill>
              </a:rPr>
              <a:t>)</a:t>
            </a:r>
          </a:p>
          <a:p>
            <a:endParaRPr lang="en-US" dirty="0"/>
          </a:p>
          <a:p>
            <a:pPr algn="r"/>
            <a:endParaRPr lang="en-US" dirty="0"/>
          </a:p>
        </p:txBody>
      </p:sp>
      <p:sp>
        <p:nvSpPr>
          <p:cNvPr id="4" name="Slide Number Placeholder 3"/>
          <p:cNvSpPr>
            <a:spLocks noGrp="1"/>
          </p:cNvSpPr>
          <p:nvPr>
            <p:ph type="sldNum" sz="quarter" idx="12"/>
          </p:nvPr>
        </p:nvSpPr>
        <p:spPr/>
        <p:txBody>
          <a:bodyPr/>
          <a:lstStyle/>
          <a:p>
            <a:fld id="{4226A3BD-0BB7-AD40-886E-6E2BD9B44150}" type="slidenum">
              <a:rPr lang="en-US" smtClean="0"/>
              <a:pPr/>
              <a:t>59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691" y="2106386"/>
            <a:ext cx="4810309" cy="3559628"/>
          </a:xfrm>
          <a:prstGeom prst="rect">
            <a:avLst/>
          </a:prstGeom>
        </p:spPr>
      </p:pic>
    </p:spTree>
    <p:extLst>
      <p:ext uri="{BB962C8B-B14F-4D97-AF65-F5344CB8AC3E}">
        <p14:creationId xmlns:p14="http://schemas.microsoft.com/office/powerpoint/2010/main" val="53835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001"/>
            <a:ext cx="9143999" cy="943055"/>
          </a:xfrm>
          <a:solidFill>
            <a:srgbClr val="F5C040"/>
          </a:solidFill>
        </p:spPr>
        <p:txBody>
          <a:bodyPr>
            <a:normAutofit/>
          </a:bodyPr>
          <a:lstStyle/>
          <a:p>
            <a:pPr>
              <a:defRPr/>
            </a:pPr>
            <a:r>
              <a:rPr lang="en-US" b="1" dirty="0" smtClean="0">
                <a:ea typeface="+mj-ea"/>
              </a:rPr>
              <a:t>Explicit Instruction</a:t>
            </a:r>
            <a:r>
              <a:rPr lang="en-US" sz="4900" b="1" dirty="0" smtClean="0">
                <a:ea typeface="+mj-ea"/>
              </a:rPr>
              <a:t> </a:t>
            </a:r>
            <a:r>
              <a:rPr lang="en-US" sz="2000" dirty="0"/>
              <a:t>(Hattie &amp; Yates, 2014)</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80936090"/>
              </p:ext>
            </p:extLst>
          </p:nvPr>
        </p:nvGraphicFramePr>
        <p:xfrm>
          <a:off x="0" y="845156"/>
          <a:ext cx="9144000" cy="5823937"/>
        </p:xfrm>
        <a:graphic>
          <a:graphicData uri="http://schemas.openxmlformats.org/drawingml/2006/table">
            <a:tbl>
              <a:tblPr firstRow="1" bandRow="1">
                <a:tableStyleId>{5C22544A-7EE6-4342-B048-85BDC9FD1C3A}</a:tableStyleId>
              </a:tblPr>
              <a:tblGrid>
                <a:gridCol w="3850751"/>
                <a:gridCol w="721248"/>
                <a:gridCol w="3959052"/>
                <a:gridCol w="612949"/>
              </a:tblGrid>
              <a:tr h="428311">
                <a:tc>
                  <a:txBody>
                    <a:bodyPr/>
                    <a:lstStyle/>
                    <a:p>
                      <a:pPr algn="ctr"/>
                      <a:r>
                        <a:rPr lang="en-US" sz="2800" dirty="0" smtClean="0"/>
                        <a:t>Teacher as Activator </a:t>
                      </a:r>
                      <a:endParaRPr lang="en-US" sz="2800" dirty="0"/>
                    </a:p>
                  </a:txBody>
                  <a:tcPr marL="62861" marR="62861" marT="34289" marB="34289"/>
                </a:tc>
                <a:tc>
                  <a:txBody>
                    <a:bodyPr/>
                    <a:lstStyle/>
                    <a:p>
                      <a:r>
                        <a:rPr lang="en-US" sz="2800" i="1" dirty="0" smtClean="0"/>
                        <a:t>d</a:t>
                      </a:r>
                      <a:endParaRPr lang="en-US" sz="2800" i="1" dirty="0"/>
                    </a:p>
                  </a:txBody>
                  <a:tcPr marL="62861" marR="62861" marT="34289" marB="34289"/>
                </a:tc>
                <a:tc>
                  <a:txBody>
                    <a:bodyPr/>
                    <a:lstStyle/>
                    <a:p>
                      <a:r>
                        <a:rPr lang="en-US" sz="2800" dirty="0" smtClean="0"/>
                        <a:t>Teacher as facilitator </a:t>
                      </a:r>
                      <a:endParaRPr lang="en-US" sz="2800" dirty="0"/>
                    </a:p>
                  </a:txBody>
                  <a:tcPr marL="62861" marR="62861" marT="34289" marB="34289"/>
                </a:tc>
                <a:tc>
                  <a:txBody>
                    <a:bodyPr/>
                    <a:lstStyle/>
                    <a:p>
                      <a:r>
                        <a:rPr lang="en-US" sz="2800" i="1" dirty="0" smtClean="0"/>
                        <a:t>d</a:t>
                      </a:r>
                      <a:endParaRPr lang="en-US" sz="2800" i="1" dirty="0"/>
                    </a:p>
                  </a:txBody>
                  <a:tcPr marL="62861" marR="62861" marT="34289" marB="34289"/>
                </a:tc>
              </a:tr>
              <a:tr h="428311">
                <a:tc>
                  <a:txBody>
                    <a:bodyPr/>
                    <a:lstStyle/>
                    <a:p>
                      <a:r>
                        <a:rPr lang="en-US" sz="1800" dirty="0" smtClean="0"/>
                        <a:t>Teaching students self-verbalization</a:t>
                      </a:r>
                      <a:endParaRPr lang="en-US" sz="1800" dirty="0"/>
                    </a:p>
                  </a:txBody>
                  <a:tcPr marL="62861" marR="62861" marT="34289" marB="34289"/>
                </a:tc>
                <a:tc>
                  <a:txBody>
                    <a:bodyPr/>
                    <a:lstStyle/>
                    <a:p>
                      <a:r>
                        <a:rPr lang="en-US" sz="1800" dirty="0" smtClean="0"/>
                        <a:t>.76</a:t>
                      </a:r>
                      <a:endParaRPr lang="en-US" sz="1800" dirty="0"/>
                    </a:p>
                  </a:txBody>
                  <a:tcPr marL="62861" marR="62861" marT="34289" marB="34289"/>
                </a:tc>
                <a:tc>
                  <a:txBody>
                    <a:bodyPr/>
                    <a:lstStyle/>
                    <a:p>
                      <a:r>
                        <a:rPr lang="en-US" sz="1800" dirty="0" smtClean="0"/>
                        <a:t>Inductive teaching</a:t>
                      </a:r>
                      <a:endParaRPr lang="en-US" sz="1800" dirty="0"/>
                    </a:p>
                  </a:txBody>
                  <a:tcPr marL="62861" marR="62861" marT="34289" marB="34289"/>
                </a:tc>
                <a:tc>
                  <a:txBody>
                    <a:bodyPr/>
                    <a:lstStyle/>
                    <a:p>
                      <a:r>
                        <a:rPr lang="en-US" sz="1800" dirty="0" smtClean="0"/>
                        <a:t>.33</a:t>
                      </a:r>
                      <a:endParaRPr lang="en-US" sz="1800" dirty="0"/>
                    </a:p>
                  </a:txBody>
                  <a:tcPr marL="62861" marR="62861" marT="34289" marB="34289"/>
                </a:tc>
              </a:tr>
              <a:tr h="428311">
                <a:tc>
                  <a:txBody>
                    <a:bodyPr/>
                    <a:lstStyle/>
                    <a:p>
                      <a:r>
                        <a:rPr lang="en-US" sz="1800" dirty="0" smtClean="0"/>
                        <a:t>Teacher clarity</a:t>
                      </a:r>
                      <a:endParaRPr lang="en-US" sz="1800" dirty="0"/>
                    </a:p>
                  </a:txBody>
                  <a:tcPr marL="62861" marR="62861" marT="34289" marB="34289"/>
                </a:tc>
                <a:tc>
                  <a:txBody>
                    <a:bodyPr/>
                    <a:lstStyle/>
                    <a:p>
                      <a:r>
                        <a:rPr lang="en-US" sz="1800" dirty="0" smtClean="0"/>
                        <a:t>.75</a:t>
                      </a:r>
                      <a:endParaRPr lang="en-US" sz="1800" dirty="0"/>
                    </a:p>
                  </a:txBody>
                  <a:tcPr marL="62861" marR="62861" marT="34289" marB="34289"/>
                </a:tc>
                <a:tc>
                  <a:txBody>
                    <a:bodyPr/>
                    <a:lstStyle/>
                    <a:p>
                      <a:r>
                        <a:rPr lang="en-US" sz="1800" dirty="0" smtClean="0"/>
                        <a:t>Simulation and gaming</a:t>
                      </a:r>
                      <a:endParaRPr lang="en-US" sz="1800" dirty="0"/>
                    </a:p>
                  </a:txBody>
                  <a:tcPr marL="62861" marR="62861" marT="34289" marB="34289"/>
                </a:tc>
                <a:tc>
                  <a:txBody>
                    <a:bodyPr/>
                    <a:lstStyle/>
                    <a:p>
                      <a:r>
                        <a:rPr lang="en-US" sz="1800" dirty="0" smtClean="0"/>
                        <a:t>.32</a:t>
                      </a:r>
                      <a:endParaRPr lang="en-US" sz="1800" dirty="0"/>
                    </a:p>
                  </a:txBody>
                  <a:tcPr marL="62861" marR="62861" marT="34289" marB="34289"/>
                </a:tc>
              </a:tr>
              <a:tr h="428311">
                <a:tc>
                  <a:txBody>
                    <a:bodyPr/>
                    <a:lstStyle/>
                    <a:p>
                      <a:r>
                        <a:rPr lang="en-US" sz="1800" dirty="0" smtClean="0"/>
                        <a:t>Reciprocal teaching</a:t>
                      </a:r>
                      <a:endParaRPr lang="en-US" sz="1800" dirty="0"/>
                    </a:p>
                  </a:txBody>
                  <a:tcPr marL="62861" marR="62861" marT="34289" marB="34289"/>
                </a:tc>
                <a:tc>
                  <a:txBody>
                    <a:bodyPr/>
                    <a:lstStyle/>
                    <a:p>
                      <a:r>
                        <a:rPr lang="en-US" sz="1800" dirty="0" smtClean="0"/>
                        <a:t>.74</a:t>
                      </a:r>
                      <a:endParaRPr lang="en-US" sz="1800" dirty="0"/>
                    </a:p>
                  </a:txBody>
                  <a:tcPr marL="62861" marR="62861" marT="34289" marB="34289"/>
                </a:tc>
                <a:tc>
                  <a:txBody>
                    <a:bodyPr/>
                    <a:lstStyle/>
                    <a:p>
                      <a:r>
                        <a:rPr lang="en-US" sz="1800" dirty="0" smtClean="0"/>
                        <a:t>Inquiry-based teaching</a:t>
                      </a:r>
                      <a:endParaRPr lang="en-US" sz="1800" dirty="0"/>
                    </a:p>
                  </a:txBody>
                  <a:tcPr marL="62861" marR="62861" marT="34289" marB="34289"/>
                </a:tc>
                <a:tc>
                  <a:txBody>
                    <a:bodyPr/>
                    <a:lstStyle/>
                    <a:p>
                      <a:r>
                        <a:rPr lang="en-US" sz="1800" dirty="0" smtClean="0"/>
                        <a:t>.21</a:t>
                      </a:r>
                      <a:endParaRPr lang="en-US" sz="1800" dirty="0"/>
                    </a:p>
                  </a:txBody>
                  <a:tcPr marL="62861" marR="62861" marT="34289" marB="34289"/>
                </a:tc>
              </a:tr>
              <a:tr h="428311">
                <a:tc>
                  <a:txBody>
                    <a:bodyPr/>
                    <a:lstStyle/>
                    <a:p>
                      <a:r>
                        <a:rPr lang="en-US" sz="1800" dirty="0" smtClean="0"/>
                        <a:t>Feedback</a:t>
                      </a:r>
                      <a:endParaRPr lang="en-US" sz="1800" dirty="0"/>
                    </a:p>
                  </a:txBody>
                  <a:tcPr marL="62861" marR="62861" marT="34289" marB="34289"/>
                </a:tc>
                <a:tc>
                  <a:txBody>
                    <a:bodyPr/>
                    <a:lstStyle/>
                    <a:p>
                      <a:r>
                        <a:rPr lang="en-US" sz="1800" dirty="0" smtClean="0"/>
                        <a:t>.74</a:t>
                      </a:r>
                      <a:endParaRPr lang="en-US" sz="1800" dirty="0"/>
                    </a:p>
                  </a:txBody>
                  <a:tcPr marL="62861" marR="62861" marT="34289" marB="34289"/>
                </a:tc>
                <a:tc>
                  <a:txBody>
                    <a:bodyPr/>
                    <a:lstStyle/>
                    <a:p>
                      <a:r>
                        <a:rPr lang="en-US" sz="1800" dirty="0" smtClean="0"/>
                        <a:t>Smaller classes</a:t>
                      </a:r>
                      <a:endParaRPr lang="en-US" sz="1800" dirty="0"/>
                    </a:p>
                  </a:txBody>
                  <a:tcPr marL="62861" marR="62861" marT="34289" marB="34289"/>
                </a:tc>
                <a:tc>
                  <a:txBody>
                    <a:bodyPr/>
                    <a:lstStyle/>
                    <a:p>
                      <a:r>
                        <a:rPr lang="en-US" sz="1800" dirty="0" smtClean="0"/>
                        <a:t>.21</a:t>
                      </a:r>
                      <a:endParaRPr lang="en-US" sz="1800" dirty="0"/>
                    </a:p>
                  </a:txBody>
                  <a:tcPr marL="62861" marR="62861" marT="34289" marB="34289"/>
                </a:tc>
              </a:tr>
              <a:tr h="428311">
                <a:tc>
                  <a:txBody>
                    <a:bodyPr/>
                    <a:lstStyle/>
                    <a:p>
                      <a:r>
                        <a:rPr lang="en-US" sz="1800" dirty="0" smtClean="0"/>
                        <a:t>Metacognitive Strategies</a:t>
                      </a:r>
                      <a:endParaRPr lang="en-US" sz="1800" dirty="0"/>
                    </a:p>
                  </a:txBody>
                  <a:tcPr marL="62861" marR="62861" marT="34289" marB="34289"/>
                </a:tc>
                <a:tc>
                  <a:txBody>
                    <a:bodyPr/>
                    <a:lstStyle/>
                    <a:p>
                      <a:r>
                        <a:rPr lang="en-US" sz="1800" dirty="0" smtClean="0"/>
                        <a:t>.67</a:t>
                      </a:r>
                      <a:endParaRPr lang="en-US" sz="1800" dirty="0"/>
                    </a:p>
                  </a:txBody>
                  <a:tcPr marL="62861" marR="62861" marT="34289" marB="34289"/>
                </a:tc>
                <a:tc>
                  <a:txBody>
                    <a:bodyPr/>
                    <a:lstStyle/>
                    <a:p>
                      <a:r>
                        <a:rPr lang="en-US" sz="1800" dirty="0" smtClean="0"/>
                        <a:t>Individualized instruction</a:t>
                      </a:r>
                      <a:endParaRPr lang="en-US" sz="1800" dirty="0"/>
                    </a:p>
                  </a:txBody>
                  <a:tcPr marL="62861" marR="62861" marT="34289" marB="34289"/>
                </a:tc>
                <a:tc>
                  <a:txBody>
                    <a:bodyPr/>
                    <a:lstStyle/>
                    <a:p>
                      <a:r>
                        <a:rPr lang="en-US" sz="1800" dirty="0" smtClean="0"/>
                        <a:t>.22</a:t>
                      </a:r>
                      <a:endParaRPr lang="en-US" sz="1800" dirty="0"/>
                    </a:p>
                  </a:txBody>
                  <a:tcPr marL="62861" marR="62861" marT="34289" marB="34289"/>
                </a:tc>
              </a:tr>
              <a:tr h="428311">
                <a:tc>
                  <a:txBody>
                    <a:bodyPr/>
                    <a:lstStyle/>
                    <a:p>
                      <a:r>
                        <a:rPr lang="en-US" sz="1800" dirty="0" smtClean="0"/>
                        <a:t>Direct Instruction</a:t>
                      </a:r>
                      <a:endParaRPr lang="en-US" sz="1800" dirty="0"/>
                    </a:p>
                  </a:txBody>
                  <a:tcPr marL="62861" marR="62861" marT="34289" marB="34289"/>
                </a:tc>
                <a:tc>
                  <a:txBody>
                    <a:bodyPr/>
                    <a:lstStyle/>
                    <a:p>
                      <a:r>
                        <a:rPr lang="en-US" sz="1800" dirty="0" smtClean="0"/>
                        <a:t>.59</a:t>
                      </a:r>
                      <a:endParaRPr lang="en-US" sz="1800" dirty="0"/>
                    </a:p>
                  </a:txBody>
                  <a:tcPr marL="62861" marR="62861" marT="34289" marB="34289"/>
                </a:tc>
                <a:tc>
                  <a:txBody>
                    <a:bodyPr/>
                    <a:lstStyle/>
                    <a:p>
                      <a:r>
                        <a:rPr lang="en-US" sz="1800" dirty="0" smtClean="0"/>
                        <a:t>Web-based learning</a:t>
                      </a:r>
                      <a:endParaRPr lang="en-US" sz="1800" dirty="0"/>
                    </a:p>
                  </a:txBody>
                  <a:tcPr marL="62861" marR="62861" marT="34289" marB="34289"/>
                </a:tc>
                <a:tc>
                  <a:txBody>
                    <a:bodyPr/>
                    <a:lstStyle/>
                    <a:p>
                      <a:r>
                        <a:rPr lang="en-US" sz="1800" dirty="0" smtClean="0"/>
                        <a:t>.18</a:t>
                      </a:r>
                      <a:endParaRPr lang="en-US" sz="1800" dirty="0"/>
                    </a:p>
                  </a:txBody>
                  <a:tcPr marL="62861" marR="62861" marT="34289" marB="34289"/>
                </a:tc>
              </a:tr>
              <a:tr h="428311">
                <a:tc>
                  <a:txBody>
                    <a:bodyPr/>
                    <a:lstStyle/>
                    <a:p>
                      <a:r>
                        <a:rPr lang="en-US" sz="1800" dirty="0" smtClean="0"/>
                        <a:t>Mastery Learning</a:t>
                      </a:r>
                      <a:endParaRPr lang="en-US" sz="1800" dirty="0"/>
                    </a:p>
                  </a:txBody>
                  <a:tcPr marL="62861" marR="62861" marT="34289" marB="34289"/>
                </a:tc>
                <a:tc>
                  <a:txBody>
                    <a:bodyPr/>
                    <a:lstStyle/>
                    <a:p>
                      <a:r>
                        <a:rPr lang="en-US" sz="1800" dirty="0" smtClean="0"/>
                        <a:t>.57</a:t>
                      </a:r>
                      <a:endParaRPr lang="en-US" sz="1800" dirty="0"/>
                    </a:p>
                  </a:txBody>
                  <a:tcPr marL="62861" marR="62861" marT="34289" marB="34289"/>
                </a:tc>
                <a:tc>
                  <a:txBody>
                    <a:bodyPr/>
                    <a:lstStyle/>
                    <a:p>
                      <a:r>
                        <a:rPr lang="en-US" sz="1800" dirty="0" smtClean="0"/>
                        <a:t>Problem-based learning</a:t>
                      </a:r>
                      <a:endParaRPr lang="en-US" sz="1800" dirty="0"/>
                    </a:p>
                  </a:txBody>
                  <a:tcPr marL="62861" marR="62861" marT="34289" marB="34289"/>
                </a:tc>
                <a:tc>
                  <a:txBody>
                    <a:bodyPr/>
                    <a:lstStyle/>
                    <a:p>
                      <a:r>
                        <a:rPr lang="en-US" sz="1800" dirty="0" smtClean="0"/>
                        <a:t>.15</a:t>
                      </a:r>
                      <a:endParaRPr lang="en-US" sz="1800" dirty="0"/>
                    </a:p>
                  </a:txBody>
                  <a:tcPr marL="62861" marR="62861" marT="34289" marB="34289"/>
                </a:tc>
              </a:tr>
              <a:tr h="428311">
                <a:tc>
                  <a:txBody>
                    <a:bodyPr/>
                    <a:lstStyle/>
                    <a:p>
                      <a:r>
                        <a:rPr lang="en-US" sz="1800" dirty="0" smtClean="0"/>
                        <a:t>Providing</a:t>
                      </a:r>
                      <a:r>
                        <a:rPr lang="en-US" sz="1800" baseline="0" dirty="0" smtClean="0"/>
                        <a:t> worked examples</a:t>
                      </a:r>
                      <a:endParaRPr lang="en-US" sz="1800" dirty="0"/>
                    </a:p>
                  </a:txBody>
                  <a:tcPr marL="62861" marR="62861" marT="34289" marB="34289"/>
                </a:tc>
                <a:tc>
                  <a:txBody>
                    <a:bodyPr/>
                    <a:lstStyle/>
                    <a:p>
                      <a:r>
                        <a:rPr lang="en-US" sz="1800" dirty="0" smtClean="0"/>
                        <a:t>.57</a:t>
                      </a:r>
                      <a:endParaRPr lang="en-US" sz="1800" dirty="0"/>
                    </a:p>
                  </a:txBody>
                  <a:tcPr marL="62861" marR="62861" marT="34289" marB="34289"/>
                </a:tc>
                <a:tc>
                  <a:txBody>
                    <a:bodyPr/>
                    <a:lstStyle/>
                    <a:p>
                      <a:r>
                        <a:rPr lang="en-US" sz="1800" dirty="0" smtClean="0"/>
                        <a:t>Discovery</a:t>
                      </a:r>
                      <a:r>
                        <a:rPr lang="en-US" sz="1800" baseline="0" dirty="0" smtClean="0"/>
                        <a:t> method in math instruction</a:t>
                      </a:r>
                      <a:endParaRPr lang="en-US" sz="1800" dirty="0"/>
                    </a:p>
                  </a:txBody>
                  <a:tcPr marL="62861" marR="62861" marT="34289" marB="34289"/>
                </a:tc>
                <a:tc>
                  <a:txBody>
                    <a:bodyPr/>
                    <a:lstStyle/>
                    <a:p>
                      <a:r>
                        <a:rPr lang="en-US" sz="1800" dirty="0" smtClean="0"/>
                        <a:t>.11</a:t>
                      </a:r>
                      <a:endParaRPr lang="en-US" sz="1800" dirty="0"/>
                    </a:p>
                  </a:txBody>
                  <a:tcPr marL="62861" marR="62861" marT="34289" marB="34289"/>
                </a:tc>
              </a:tr>
              <a:tr h="428311">
                <a:tc>
                  <a:txBody>
                    <a:bodyPr/>
                    <a:lstStyle/>
                    <a:p>
                      <a:r>
                        <a:rPr lang="en-US" sz="1800" dirty="0" smtClean="0"/>
                        <a:t>Providing</a:t>
                      </a:r>
                      <a:r>
                        <a:rPr lang="en-US" sz="1800" baseline="0" dirty="0" smtClean="0"/>
                        <a:t> goals</a:t>
                      </a:r>
                      <a:endParaRPr lang="en-US" sz="1800" dirty="0"/>
                    </a:p>
                  </a:txBody>
                  <a:tcPr marL="62861" marR="62861" marT="34289" marB="34289"/>
                </a:tc>
                <a:tc>
                  <a:txBody>
                    <a:bodyPr/>
                    <a:lstStyle/>
                    <a:p>
                      <a:r>
                        <a:rPr lang="en-US" sz="1800" dirty="0" smtClean="0"/>
                        <a:t>.50</a:t>
                      </a:r>
                      <a:endParaRPr lang="en-US" sz="1800" dirty="0"/>
                    </a:p>
                  </a:txBody>
                  <a:tcPr marL="62861" marR="62861" marT="34289" marB="34289"/>
                </a:tc>
                <a:tc>
                  <a:txBody>
                    <a:bodyPr/>
                    <a:lstStyle/>
                    <a:p>
                      <a:r>
                        <a:rPr lang="en-US" sz="1800" dirty="0" smtClean="0"/>
                        <a:t>Whole language</a:t>
                      </a:r>
                      <a:endParaRPr lang="en-US" sz="1800" dirty="0"/>
                    </a:p>
                  </a:txBody>
                  <a:tcPr marL="62861" marR="62861" marT="34289" marB="34289"/>
                </a:tc>
                <a:tc>
                  <a:txBody>
                    <a:bodyPr/>
                    <a:lstStyle/>
                    <a:p>
                      <a:r>
                        <a:rPr lang="en-US" sz="1800" dirty="0" smtClean="0"/>
                        <a:t>.06</a:t>
                      </a:r>
                      <a:endParaRPr lang="en-US" sz="1800" dirty="0"/>
                    </a:p>
                  </a:txBody>
                  <a:tcPr marL="62861" marR="62861" marT="34289" marB="34289"/>
                </a:tc>
              </a:tr>
              <a:tr h="428311">
                <a:tc>
                  <a:txBody>
                    <a:bodyPr/>
                    <a:lstStyle/>
                    <a:p>
                      <a:r>
                        <a:rPr lang="en-US" sz="1800" dirty="0" smtClean="0"/>
                        <a:t>Frequent effects</a:t>
                      </a:r>
                      <a:r>
                        <a:rPr lang="en-US" sz="1800" baseline="0" dirty="0" smtClean="0"/>
                        <a:t> of testing</a:t>
                      </a:r>
                      <a:endParaRPr lang="en-US" sz="1800" dirty="0"/>
                    </a:p>
                  </a:txBody>
                  <a:tcPr marL="62861" marR="62861" marT="34289" marB="34289"/>
                </a:tc>
                <a:tc>
                  <a:txBody>
                    <a:bodyPr/>
                    <a:lstStyle/>
                    <a:p>
                      <a:r>
                        <a:rPr lang="en-US" sz="1800" dirty="0" smtClean="0"/>
                        <a:t>.46</a:t>
                      </a:r>
                      <a:endParaRPr lang="en-US" sz="1800" dirty="0"/>
                    </a:p>
                  </a:txBody>
                  <a:tcPr marL="62861" marR="62861" marT="34289" marB="34289"/>
                </a:tc>
                <a:tc>
                  <a:txBody>
                    <a:bodyPr/>
                    <a:lstStyle/>
                    <a:p>
                      <a:r>
                        <a:rPr lang="en-US" sz="1800" dirty="0" smtClean="0"/>
                        <a:t>Student control overlearning</a:t>
                      </a:r>
                      <a:endParaRPr lang="en-US" sz="1800" dirty="0"/>
                    </a:p>
                  </a:txBody>
                  <a:tcPr marL="62861" marR="62861" marT="34289" marB="34289"/>
                </a:tc>
                <a:tc>
                  <a:txBody>
                    <a:bodyPr/>
                    <a:lstStyle/>
                    <a:p>
                      <a:r>
                        <a:rPr lang="en-US" sz="1800" dirty="0" smtClean="0"/>
                        <a:t>.04</a:t>
                      </a:r>
                      <a:endParaRPr lang="en-US" sz="1800" dirty="0"/>
                    </a:p>
                  </a:txBody>
                  <a:tcPr marL="62861" marR="62861" marT="34289" marB="34289"/>
                </a:tc>
              </a:tr>
              <a:tr h="428311">
                <a:tc>
                  <a:txBody>
                    <a:bodyPr/>
                    <a:lstStyle/>
                    <a:p>
                      <a:r>
                        <a:rPr lang="en-US" sz="1800" dirty="0" smtClean="0"/>
                        <a:t>Behavioral organizers </a:t>
                      </a:r>
                      <a:endParaRPr lang="en-US" sz="1800" dirty="0"/>
                    </a:p>
                  </a:txBody>
                  <a:tcPr marL="62861" marR="62861" marT="34289" marB="34289"/>
                </a:tc>
                <a:tc>
                  <a:txBody>
                    <a:bodyPr/>
                    <a:lstStyle/>
                    <a:p>
                      <a:r>
                        <a:rPr lang="en-US" sz="1800" dirty="0" smtClean="0"/>
                        <a:t>.41</a:t>
                      </a:r>
                      <a:endParaRPr lang="en-US" sz="1800" dirty="0"/>
                    </a:p>
                  </a:txBody>
                  <a:tcPr marL="62861" marR="62861" marT="34289" marB="34289"/>
                </a:tc>
                <a:tc>
                  <a:txBody>
                    <a:bodyPr/>
                    <a:lstStyle/>
                    <a:p>
                      <a:endParaRPr lang="en-US" sz="1800"/>
                    </a:p>
                  </a:txBody>
                  <a:tcPr marL="62861" marR="62861" marT="34289" marB="34289"/>
                </a:tc>
                <a:tc>
                  <a:txBody>
                    <a:bodyPr/>
                    <a:lstStyle/>
                    <a:p>
                      <a:endParaRPr lang="en-US" sz="1800" dirty="0"/>
                    </a:p>
                  </a:txBody>
                  <a:tcPr marL="62861" marR="62861" marT="34289" marB="34289"/>
                </a:tc>
              </a:tr>
              <a:tr h="428311">
                <a:tc>
                  <a:txBody>
                    <a:bodyPr/>
                    <a:lstStyle/>
                    <a:p>
                      <a:r>
                        <a:rPr lang="en-US" sz="1800" b="1" dirty="0" smtClean="0"/>
                        <a:t>Average</a:t>
                      </a:r>
                      <a:r>
                        <a:rPr lang="en-US" sz="1800" b="1" baseline="0" dirty="0" smtClean="0"/>
                        <a:t> activator</a:t>
                      </a:r>
                      <a:endParaRPr lang="en-US" sz="1800" b="1" dirty="0"/>
                    </a:p>
                  </a:txBody>
                  <a:tcPr marL="62861" marR="62861" marT="34289" marB="34289"/>
                </a:tc>
                <a:tc>
                  <a:txBody>
                    <a:bodyPr/>
                    <a:lstStyle/>
                    <a:p>
                      <a:r>
                        <a:rPr lang="en-US" sz="1800" b="1" dirty="0" smtClean="0"/>
                        <a:t>.61</a:t>
                      </a:r>
                      <a:endParaRPr lang="en-US" sz="1800" b="1" dirty="0"/>
                    </a:p>
                  </a:txBody>
                  <a:tcPr marL="62861" marR="62861" marT="34289" marB="34289"/>
                </a:tc>
                <a:tc>
                  <a:txBody>
                    <a:bodyPr/>
                    <a:lstStyle/>
                    <a:p>
                      <a:r>
                        <a:rPr lang="en-US" sz="1800" b="1" dirty="0" smtClean="0"/>
                        <a:t>Average facilitator</a:t>
                      </a:r>
                      <a:endParaRPr lang="en-US" sz="1800" b="1" dirty="0"/>
                    </a:p>
                  </a:txBody>
                  <a:tcPr marL="62861" marR="62861" marT="34289" marB="34289"/>
                </a:tc>
                <a:tc>
                  <a:txBody>
                    <a:bodyPr/>
                    <a:lstStyle/>
                    <a:p>
                      <a:r>
                        <a:rPr lang="en-US" sz="1800" b="1" dirty="0" smtClean="0"/>
                        <a:t>.19</a:t>
                      </a:r>
                      <a:endParaRPr lang="en-US" sz="1800" b="1" dirty="0"/>
                    </a:p>
                  </a:txBody>
                  <a:tcPr marL="62861" marR="62861" marT="34289" marB="34289"/>
                </a:tc>
              </a:tr>
            </a:tbl>
          </a:graphicData>
        </a:graphic>
      </p:graphicFrame>
      <p:sp>
        <p:nvSpPr>
          <p:cNvPr id="4" name="Slide Number Placeholder 3"/>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651842">
              <a:defRPr sz="1500">
                <a:solidFill>
                  <a:schemeClr val="tx1"/>
                </a:solidFill>
                <a:latin typeface="Arial" panose="020B0604020202020204" pitchFamily="34" charset="0"/>
                <a:ea typeface="MS PGothic" panose="020B0600070205080204" pitchFamily="34" charset="-128"/>
              </a:defRPr>
            </a:lvl1pPr>
            <a:lvl2pPr marL="464325" indent="-178586" defTabSz="651842">
              <a:defRPr sz="1500">
                <a:solidFill>
                  <a:schemeClr val="tx1"/>
                </a:solidFill>
                <a:latin typeface="Arial" panose="020B0604020202020204" pitchFamily="34" charset="0"/>
                <a:ea typeface="MS PGothic" panose="020B0600070205080204" pitchFamily="34" charset="-128"/>
              </a:defRPr>
            </a:lvl2pPr>
            <a:lvl3pPr marL="714347" indent="-142869" defTabSz="651842">
              <a:defRPr sz="1500">
                <a:solidFill>
                  <a:schemeClr val="tx1"/>
                </a:solidFill>
                <a:latin typeface="Arial" panose="020B0604020202020204" pitchFamily="34" charset="0"/>
                <a:ea typeface="MS PGothic" panose="020B0600070205080204" pitchFamily="34" charset="-128"/>
              </a:defRPr>
            </a:lvl3pPr>
            <a:lvl4pPr marL="1000085" indent="-142869" defTabSz="651842">
              <a:defRPr sz="1500">
                <a:solidFill>
                  <a:schemeClr val="tx1"/>
                </a:solidFill>
                <a:latin typeface="Arial" panose="020B0604020202020204" pitchFamily="34" charset="0"/>
                <a:ea typeface="MS PGothic" panose="020B0600070205080204" pitchFamily="34" charset="-128"/>
              </a:defRPr>
            </a:lvl4pPr>
            <a:lvl5pPr marL="1285823" indent="-142869" defTabSz="651842">
              <a:defRPr sz="1500">
                <a:solidFill>
                  <a:schemeClr val="tx1"/>
                </a:solidFill>
                <a:latin typeface="Arial" panose="020B0604020202020204" pitchFamily="34" charset="0"/>
                <a:ea typeface="MS PGothic" panose="020B0600070205080204" pitchFamily="34" charset="-128"/>
              </a:defRPr>
            </a:lvl5pPr>
            <a:lvl6pPr marL="1571562"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6pPr>
            <a:lvl7pPr marL="1857301"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7pPr>
            <a:lvl8pPr marL="2143040"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8pPr>
            <a:lvl9pPr marL="2428778" indent="-142869" defTabSz="651842" eaLnBrk="0" fontAlgn="base" hangingPunct="0">
              <a:spcBef>
                <a:spcPct val="0"/>
              </a:spcBef>
              <a:spcAft>
                <a:spcPct val="0"/>
              </a:spcAft>
              <a:defRPr sz="1500">
                <a:solidFill>
                  <a:schemeClr val="tx1"/>
                </a:solidFill>
                <a:latin typeface="Arial" panose="020B0604020202020204" pitchFamily="34" charset="0"/>
                <a:ea typeface="MS PGothic" panose="020B0600070205080204" pitchFamily="34" charset="-128"/>
              </a:defRPr>
            </a:lvl9pPr>
          </a:lstStyle>
          <a:p>
            <a:fld id="{498E9F60-A921-409C-802F-5C6D5EFC238E}" type="slidenum">
              <a:rPr lang="en-US" altLang="en-US" sz="1000"/>
              <a:pPr/>
              <a:t>6</a:t>
            </a:fld>
            <a:endParaRPr lang="en-US" altLang="en-US" sz="1000"/>
          </a:p>
        </p:txBody>
      </p:sp>
    </p:spTree>
    <p:extLst>
      <p:ext uri="{BB962C8B-B14F-4D97-AF65-F5344CB8AC3E}">
        <p14:creationId xmlns:p14="http://schemas.microsoft.com/office/powerpoint/2010/main" val="353247767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44335"/>
            <a:ext cx="8029434" cy="1036320"/>
          </a:xfrm>
        </p:spPr>
        <p:txBody>
          <a:bodyPr>
            <a:normAutofit/>
          </a:bodyPr>
          <a:lstStyle/>
          <a:p>
            <a:r>
              <a:rPr lang="en-US" sz="4400" dirty="0" smtClean="0"/>
              <a:t>Role Cards </a:t>
            </a:r>
            <a:r>
              <a:rPr lang="en-US" sz="2800" dirty="0" smtClean="0"/>
              <a:t>(</a:t>
            </a:r>
            <a:r>
              <a:rPr lang="en-US" sz="2800" dirty="0"/>
              <a:t>K</a:t>
            </a:r>
            <a:r>
              <a:rPr lang="en-US" sz="2800" dirty="0" smtClean="0"/>
              <a:t>agan &amp; Kagan, 2009)</a:t>
            </a:r>
            <a:endParaRPr lang="en-US" sz="2800" dirty="0"/>
          </a:p>
        </p:txBody>
      </p:sp>
      <p:pic>
        <p:nvPicPr>
          <p:cNvPr id="5" name="Content Placeholder 4"/>
          <p:cNvPicPr>
            <a:picLocks noGrp="1"/>
          </p:cNvPicPr>
          <p:nvPr>
            <p:ph idx="1"/>
          </p:nvPr>
        </p:nvPicPr>
        <p:blipFill rotWithShape="1">
          <a:blip r:embed="rId2" cstate="print">
            <a:extLst>
              <a:ext uri="{28A0092B-C50C-407E-A947-70E740481C1C}">
                <a14:useLocalDpi xmlns:a14="http://schemas.microsoft.com/office/drawing/2010/main" val="0"/>
              </a:ext>
            </a:extLst>
          </a:blip>
          <a:srcRect t="8759"/>
          <a:stretch/>
        </p:blipFill>
        <p:spPr bwMode="auto">
          <a:xfrm>
            <a:off x="382385" y="1080655"/>
            <a:ext cx="8256648" cy="5469774"/>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226A3BD-0BB7-AD40-886E-6E2BD9B44150}" type="slidenum">
              <a:rPr lang="en-US" smtClean="0"/>
              <a:t>60</a:t>
            </a:fld>
            <a:endParaRPr lang="en-US"/>
          </a:p>
        </p:txBody>
      </p:sp>
    </p:spTree>
    <p:extLst>
      <p:ext uri="{BB962C8B-B14F-4D97-AF65-F5344CB8AC3E}">
        <p14:creationId xmlns:p14="http://schemas.microsoft.com/office/powerpoint/2010/main" val="127500234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413" y="-121850"/>
            <a:ext cx="6347713" cy="1320800"/>
          </a:xfrm>
        </p:spPr>
        <p:txBody>
          <a:bodyPr>
            <a:normAutofit/>
          </a:bodyPr>
          <a:lstStyle/>
          <a:p>
            <a:r>
              <a:rPr lang="en-US" sz="4000" b="1" dirty="0" smtClean="0"/>
              <a:t>Pick a Morpheme</a:t>
            </a:r>
            <a:endParaRPr lang="en-US" sz="4000" b="1" dirty="0"/>
          </a:p>
        </p:txBody>
      </p:sp>
      <p:sp>
        <p:nvSpPr>
          <p:cNvPr id="3" name="Content Placeholder 2"/>
          <p:cNvSpPr>
            <a:spLocks noGrp="1"/>
          </p:cNvSpPr>
          <p:nvPr>
            <p:ph idx="1"/>
          </p:nvPr>
        </p:nvSpPr>
        <p:spPr>
          <a:xfrm>
            <a:off x="322996" y="1159329"/>
            <a:ext cx="8282161" cy="5421085"/>
          </a:xfrm>
        </p:spPr>
        <p:txBody>
          <a:bodyPr>
            <a:noAutofit/>
          </a:bodyPr>
          <a:lstStyle/>
          <a:p>
            <a:pPr>
              <a:buFont typeface="+mj-lt"/>
              <a:buAutoNum type="arabicPeriod"/>
            </a:pPr>
            <a:r>
              <a:rPr lang="en-US" sz="3200" dirty="0" smtClean="0"/>
              <a:t>Assign a targeted morpheme (affix or root).</a:t>
            </a:r>
          </a:p>
          <a:p>
            <a:pPr>
              <a:buFont typeface="+mj-lt"/>
              <a:buAutoNum type="arabicPeriod"/>
            </a:pPr>
            <a:r>
              <a:rPr lang="en-US" sz="3200" dirty="0" smtClean="0"/>
              <a:t>Put students in pairs (or teams). Have them work independently to list as many words as they can with the morpheme, along with the definition (they cannot use a dictionary).</a:t>
            </a:r>
          </a:p>
          <a:p>
            <a:pPr>
              <a:buFont typeface="+mj-lt"/>
              <a:buAutoNum type="arabicPeriod"/>
            </a:pPr>
            <a:r>
              <a:rPr lang="en-US" sz="3200" dirty="0" smtClean="0"/>
              <a:t>When time is up, have teams share their lists. Consult a dictionary if any definitions are disputed.</a:t>
            </a:r>
          </a:p>
          <a:p>
            <a:pPr>
              <a:buFont typeface="+mj-lt"/>
              <a:buAutoNum type="arabicPeriod"/>
            </a:pPr>
            <a:r>
              <a:rPr lang="en-US" sz="3200" dirty="0" smtClean="0"/>
              <a:t>The team that has compiled the longest list of words (with correct definitions) wins!</a:t>
            </a:r>
            <a:endParaRPr lang="en-US" sz="3200" dirty="0"/>
          </a:p>
        </p:txBody>
      </p:sp>
      <p:sp>
        <p:nvSpPr>
          <p:cNvPr id="4" name="Slide Number Placeholder 3"/>
          <p:cNvSpPr>
            <a:spLocks noGrp="1"/>
          </p:cNvSpPr>
          <p:nvPr>
            <p:ph type="sldNum" sz="quarter" idx="12"/>
          </p:nvPr>
        </p:nvSpPr>
        <p:spPr/>
        <p:txBody>
          <a:bodyPr/>
          <a:lstStyle/>
          <a:p>
            <a:fld id="{4226A3BD-0BB7-AD40-886E-6E2BD9B44150}" type="slidenum">
              <a:rPr lang="en-US" smtClean="0"/>
              <a:t>61</a:t>
            </a:fld>
            <a:endParaRPr lang="en-US"/>
          </a:p>
        </p:txBody>
      </p:sp>
    </p:spTree>
    <p:extLst>
      <p:ext uri="{BB962C8B-B14F-4D97-AF65-F5344CB8AC3E}">
        <p14:creationId xmlns:p14="http://schemas.microsoft.com/office/powerpoint/2010/main" val="80345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Image result for vocabulary instruction morpholo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02956" y="281108"/>
            <a:ext cx="8493071" cy="63465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226A3BD-0BB7-AD40-886E-6E2BD9B44150}" type="slidenum">
              <a:rPr lang="en-US" smtClean="0"/>
              <a:t>62</a:t>
            </a:fld>
            <a:endParaRPr lang="en-US"/>
          </a:p>
        </p:txBody>
      </p:sp>
    </p:spTree>
    <p:extLst>
      <p:ext uri="{BB962C8B-B14F-4D97-AF65-F5344CB8AC3E}">
        <p14:creationId xmlns:p14="http://schemas.microsoft.com/office/powerpoint/2010/main" val="3606949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Image result for vocabulary instruction morpholo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3528" y="207925"/>
            <a:ext cx="8262257" cy="641616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4226A3BD-0BB7-AD40-886E-6E2BD9B44150}" type="slidenum">
              <a:rPr lang="en-US" smtClean="0"/>
              <a:t>63</a:t>
            </a:fld>
            <a:endParaRPr lang="en-US"/>
          </a:p>
        </p:txBody>
      </p:sp>
    </p:spTree>
    <p:extLst>
      <p:ext uri="{BB962C8B-B14F-4D97-AF65-F5344CB8AC3E}">
        <p14:creationId xmlns:p14="http://schemas.microsoft.com/office/powerpoint/2010/main" val="6066588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753" y="653141"/>
            <a:ext cx="7781732" cy="5187821"/>
          </a:xfrm>
        </p:spPr>
      </p:pic>
    </p:spTree>
    <p:extLst>
      <p:ext uri="{BB962C8B-B14F-4D97-AF65-F5344CB8AC3E}">
        <p14:creationId xmlns:p14="http://schemas.microsoft.com/office/powerpoint/2010/main" val="845342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2" descr="Image result for john hattie hinge poin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15389" y="442765"/>
            <a:ext cx="8146473" cy="6109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88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43840"/>
            <a:ext cx="6347713" cy="803564"/>
          </a:xfrm>
        </p:spPr>
        <p:txBody>
          <a:bodyPr>
            <a:normAutofit/>
          </a:bodyPr>
          <a:lstStyle/>
          <a:p>
            <a:r>
              <a:rPr lang="en-US" sz="4400" dirty="0" smtClean="0"/>
              <a:t>Word Mapping “Routine” </a:t>
            </a:r>
            <a:endParaRPr lang="en-US" sz="4400" dirty="0"/>
          </a:p>
        </p:txBody>
      </p:sp>
      <p:sp>
        <p:nvSpPr>
          <p:cNvPr id="3" name="Content Placeholder 2"/>
          <p:cNvSpPr>
            <a:spLocks noGrp="1"/>
          </p:cNvSpPr>
          <p:nvPr>
            <p:ph idx="1"/>
          </p:nvPr>
        </p:nvSpPr>
        <p:spPr>
          <a:xfrm>
            <a:off x="609599" y="1279441"/>
            <a:ext cx="7087986" cy="3880773"/>
          </a:xfrm>
        </p:spPr>
        <p:txBody>
          <a:bodyPr>
            <a:normAutofit lnSpcReduction="10000"/>
          </a:bodyPr>
          <a:lstStyle/>
          <a:p>
            <a:r>
              <a:rPr lang="en-US" sz="4000" dirty="0" smtClean="0"/>
              <a:t>Word Choice(s)</a:t>
            </a:r>
          </a:p>
          <a:p>
            <a:pPr lvl="1"/>
            <a:r>
              <a:rPr lang="en-US" sz="3800" dirty="0" smtClean="0"/>
              <a:t>Tier words</a:t>
            </a:r>
          </a:p>
          <a:p>
            <a:pPr lvl="1"/>
            <a:r>
              <a:rPr lang="en-US" sz="3800" dirty="0" smtClean="0"/>
              <a:t>MAPS or LINCs</a:t>
            </a:r>
          </a:p>
          <a:p>
            <a:r>
              <a:rPr lang="en-US" sz="4000" dirty="0" smtClean="0"/>
              <a:t>High Frequency Affixes &amp; Roots</a:t>
            </a:r>
          </a:p>
          <a:p>
            <a:r>
              <a:rPr lang="en-US" sz="4000" dirty="0" smtClean="0"/>
              <a:t>Model Practice Lesson</a:t>
            </a:r>
          </a:p>
          <a:p>
            <a:endParaRPr lang="en-US" sz="4000" dirty="0"/>
          </a:p>
        </p:txBody>
      </p:sp>
    </p:spTree>
    <p:extLst>
      <p:ext uri="{BB962C8B-B14F-4D97-AF65-F5344CB8AC3E}">
        <p14:creationId xmlns:p14="http://schemas.microsoft.com/office/powerpoint/2010/main" val="2533412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Choice</a:t>
            </a:r>
            <a:endParaRPr lang="en-US" dirty="0"/>
          </a:p>
        </p:txBody>
      </p:sp>
      <p:pic>
        <p:nvPicPr>
          <p:cNvPr id="5" name="Content Placeholder 4"/>
          <p:cNvPicPr>
            <a:picLocks noGrp="1" noChangeAspect="1"/>
          </p:cNvPicPr>
          <p:nvPr>
            <p:ph idx="1"/>
          </p:nvPr>
        </p:nvPicPr>
        <p:blipFill>
          <a:blip r:embed="rId2"/>
          <a:stretch>
            <a:fillRect/>
          </a:stretch>
        </p:blipFill>
        <p:spPr>
          <a:xfrm>
            <a:off x="551339" y="1374721"/>
            <a:ext cx="8135461" cy="4418011"/>
          </a:xfrm>
          <a:prstGeom prst="rect">
            <a:avLst/>
          </a:prstGeom>
        </p:spPr>
      </p:pic>
      <p:sp>
        <p:nvSpPr>
          <p:cNvPr id="3" name="Slide Number Placeholder 2"/>
          <p:cNvSpPr>
            <a:spLocks noGrp="1"/>
          </p:cNvSpPr>
          <p:nvPr>
            <p:ph type="sldNum" sz="quarter" idx="12"/>
          </p:nvPr>
        </p:nvSpPr>
        <p:spPr/>
        <p:txBody>
          <a:bodyPr/>
          <a:lstStyle/>
          <a:p>
            <a:fld id="{4226A3BD-0BB7-AD40-886E-6E2BD9B44150}" type="slidenum">
              <a:rPr lang="en-US" smtClean="0"/>
              <a:t>9</a:t>
            </a:fld>
            <a:endParaRPr lang="en-US"/>
          </a:p>
        </p:txBody>
      </p:sp>
      <p:sp>
        <p:nvSpPr>
          <p:cNvPr id="4" name="TextBox 3"/>
          <p:cNvSpPr txBox="1"/>
          <p:nvPr/>
        </p:nvSpPr>
        <p:spPr>
          <a:xfrm>
            <a:off x="4541520" y="6264322"/>
            <a:ext cx="4145280" cy="400110"/>
          </a:xfrm>
          <a:prstGeom prst="rect">
            <a:avLst/>
          </a:prstGeom>
          <a:noFill/>
        </p:spPr>
        <p:txBody>
          <a:bodyPr wrap="square" rtlCol="0">
            <a:spAutoFit/>
          </a:bodyPr>
          <a:lstStyle/>
          <a:p>
            <a:r>
              <a:rPr lang="en-US" sz="2000" dirty="0" smtClean="0"/>
              <a:t>Beck, </a:t>
            </a:r>
            <a:r>
              <a:rPr lang="en-US" sz="2000" dirty="0" err="1" smtClean="0"/>
              <a:t>McKeown</a:t>
            </a:r>
            <a:r>
              <a:rPr lang="en-US" sz="2000" dirty="0" smtClean="0"/>
              <a:t>, &amp; </a:t>
            </a:r>
            <a:r>
              <a:rPr lang="en-US" sz="2000" dirty="0" err="1" smtClean="0"/>
              <a:t>Kucan</a:t>
            </a:r>
            <a:r>
              <a:rPr lang="en-US" sz="2000" dirty="0" smtClean="0"/>
              <a:t> (2004)</a:t>
            </a:r>
            <a:endParaRPr lang="en-US" sz="2000" dirty="0"/>
          </a:p>
        </p:txBody>
      </p:sp>
      <p:pic>
        <p:nvPicPr>
          <p:cNvPr id="6" name="Picture 5"/>
          <p:cNvPicPr>
            <a:picLocks noChangeAspect="1"/>
          </p:cNvPicPr>
          <p:nvPr/>
        </p:nvPicPr>
        <p:blipFill>
          <a:blip r:embed="rId3"/>
          <a:stretch>
            <a:fillRect/>
          </a:stretch>
        </p:blipFill>
        <p:spPr>
          <a:xfrm>
            <a:off x="551338" y="5464415"/>
            <a:ext cx="8041321" cy="493819"/>
          </a:xfrm>
          <a:prstGeom prst="rect">
            <a:avLst/>
          </a:prstGeom>
        </p:spPr>
      </p:pic>
    </p:spTree>
    <p:extLst>
      <p:ext uri="{BB962C8B-B14F-4D97-AF65-F5344CB8AC3E}">
        <p14:creationId xmlns:p14="http://schemas.microsoft.com/office/powerpoint/2010/main" val="874935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acet">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TM04033937[[fn=Vapor Trail]]</Template>
  <TotalTime>5020</TotalTime>
  <Words>3109</Words>
  <Application>Microsoft Office PowerPoint</Application>
  <PresentationFormat>On-screen Show (4:3)</PresentationFormat>
  <Paragraphs>976</Paragraphs>
  <Slides>64</Slides>
  <Notes>53</Notes>
  <HiddenSlides>0</HiddenSlides>
  <MMClips>0</MMClips>
  <ScaleCrop>false</ScaleCrop>
  <HeadingPairs>
    <vt:vector size="8" baseType="variant">
      <vt:variant>
        <vt:lpstr>Fonts Used</vt:lpstr>
      </vt:variant>
      <vt:variant>
        <vt:i4>15</vt:i4>
      </vt:variant>
      <vt:variant>
        <vt:lpstr>Theme</vt:lpstr>
      </vt:variant>
      <vt:variant>
        <vt:i4>4</vt:i4>
      </vt:variant>
      <vt:variant>
        <vt:lpstr>Embedded OLE Servers</vt:lpstr>
      </vt:variant>
      <vt:variant>
        <vt:i4>1</vt:i4>
      </vt:variant>
      <vt:variant>
        <vt:lpstr>Slide Titles</vt:lpstr>
      </vt:variant>
      <vt:variant>
        <vt:i4>64</vt:i4>
      </vt:variant>
    </vt:vector>
  </HeadingPairs>
  <TitlesOfParts>
    <vt:vector size="84" baseType="lpstr">
      <vt:lpstr>MS PGothic</vt:lpstr>
      <vt:lpstr>MS PGothic</vt:lpstr>
      <vt:lpstr>American Typewriter</vt:lpstr>
      <vt:lpstr>Arial</vt:lpstr>
      <vt:lpstr>Arial Narrow</vt:lpstr>
      <vt:lpstr>Calibri</vt:lpstr>
      <vt:lpstr>Calibri Light</vt:lpstr>
      <vt:lpstr>Century Schoolbook</vt:lpstr>
      <vt:lpstr>Geneva</vt:lpstr>
      <vt:lpstr>Helvetica</vt:lpstr>
      <vt:lpstr>Times</vt:lpstr>
      <vt:lpstr>Times New Roman</vt:lpstr>
      <vt:lpstr>Trebuchet MS</vt:lpstr>
      <vt:lpstr>Wingdings</vt:lpstr>
      <vt:lpstr>Wingdings 3</vt:lpstr>
      <vt:lpstr>Office Theme</vt:lpstr>
      <vt:lpstr>Facet</vt:lpstr>
      <vt:lpstr>1_Office Theme</vt:lpstr>
      <vt:lpstr>2_Office Theme</vt:lpstr>
      <vt:lpstr>Document</vt:lpstr>
      <vt:lpstr>The Word Mapping Routine </vt:lpstr>
      <vt:lpstr>Agenda</vt:lpstr>
      <vt:lpstr>PowerPoint Presentation</vt:lpstr>
      <vt:lpstr>INSTRUCTIONAL PROCESSES</vt:lpstr>
      <vt:lpstr>PowerPoint Presentation</vt:lpstr>
      <vt:lpstr>Explicit Instruction (Hattie &amp; Yates, 2014)</vt:lpstr>
      <vt:lpstr>PowerPoint Presentation</vt:lpstr>
      <vt:lpstr>Word Mapping “Routine” </vt:lpstr>
      <vt:lpstr>Word Choice</vt:lpstr>
      <vt:lpstr>Word Choice: Eliminate Tier 1 terms</vt:lpstr>
      <vt:lpstr>Types of Volcanoes</vt:lpstr>
      <vt:lpstr>Decide which strategy to use: WM or LINCS</vt:lpstr>
      <vt:lpstr>PowerPoint Presentation</vt:lpstr>
      <vt:lpstr>PowerPoint Presentation</vt:lpstr>
      <vt:lpstr>High Frequency Affixes &amp; Roots</vt:lpstr>
      <vt:lpstr>PowerPoint Presentation</vt:lpstr>
      <vt:lpstr>PNEUMONOULTRAMICROSCOPICSILICOVOLCANOCONIOSIS </vt:lpstr>
      <vt:lpstr>REAL TIME: In the Classroom</vt:lpstr>
      <vt:lpstr>Sedimentary Rocks</vt:lpstr>
      <vt:lpstr>PowerPoint Presentation</vt:lpstr>
      <vt:lpstr>Sedimentary Rocks</vt:lpstr>
      <vt:lpstr>PowerPoint Presentation</vt:lpstr>
      <vt:lpstr>Tips for “Deconstructing” Words</vt:lpstr>
      <vt:lpstr>PowerPoint Presentation</vt:lpstr>
      <vt:lpstr>PowerPoint Presentation</vt:lpstr>
      <vt:lpstr>PowerPoint Presentation</vt:lpstr>
      <vt:lpstr>PowerPoint Presentation</vt:lpstr>
      <vt:lpstr>Tips for “Deconstructing” Words</vt:lpstr>
      <vt:lpstr>Word Mapping: MAPS</vt:lpstr>
      <vt:lpstr>Word Mapping: MAPS</vt:lpstr>
      <vt:lpstr>Word Mapping: MAPS</vt:lpstr>
      <vt:lpstr>Word Mapping: MAPS</vt:lpstr>
      <vt:lpstr>Word Mapping: MAPS</vt:lpstr>
      <vt:lpstr>Word Mapping: MAPS</vt:lpstr>
      <vt:lpstr>Memory Cards</vt:lpstr>
      <vt:lpstr>PowerPoint Presentation</vt:lpstr>
      <vt:lpstr>PowerPoint Presentation</vt:lpstr>
      <vt:lpstr>Explicit Instruction</vt:lpstr>
      <vt:lpstr>I do it! </vt:lpstr>
      <vt:lpstr>~ Anita Archer</vt:lpstr>
      <vt:lpstr>We do it!</vt:lpstr>
      <vt:lpstr>You do it!</vt:lpstr>
      <vt:lpstr>PowerPoint Presentation</vt:lpstr>
      <vt:lpstr>Use cognates of their native language</vt:lpstr>
      <vt:lpstr>PowerPoint Presentation</vt:lpstr>
      <vt:lpstr>Word Map</vt:lpstr>
      <vt:lpstr>Word Map</vt:lpstr>
      <vt:lpstr>Word Map</vt:lpstr>
      <vt:lpstr>Word Map</vt:lpstr>
      <vt:lpstr>The LINCS Table</vt:lpstr>
      <vt:lpstr>Word Map</vt:lpstr>
      <vt:lpstr>PowerPoint Presentation</vt:lpstr>
      <vt:lpstr>PowerPoint Presentation</vt:lpstr>
      <vt:lpstr>PowerPoint Presentation</vt:lpstr>
      <vt:lpstr>CLASSROOM ACTIVITIES</vt:lpstr>
      <vt:lpstr>Be a Word Detective (Baumann et al., 1989)</vt:lpstr>
      <vt:lpstr>PowerPoint Presentation</vt:lpstr>
      <vt:lpstr>PowerPoint Presentation</vt:lpstr>
      <vt:lpstr>Teacher Nudges</vt:lpstr>
      <vt:lpstr>Role Cards (Kagan &amp; Kagan, 2009)</vt:lpstr>
      <vt:lpstr>Pick a Morpheme</vt:lpstr>
      <vt:lpstr>PowerPoint Presentation</vt:lpstr>
      <vt:lpstr>PowerPoint Presentation</vt:lpstr>
      <vt:lpstr>PowerPoint Presentation</vt:lpstr>
    </vt:vector>
  </TitlesOfParts>
  <Company>University of Kansas, CRL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NAEP FOCUS  on  VOCABULARY</dc:title>
  <dc:creator>Monica Harris</dc:creator>
  <cp:lastModifiedBy>Monica Harris</cp:lastModifiedBy>
  <cp:revision>243</cp:revision>
  <cp:lastPrinted>2017-01-30T22:18:25Z</cp:lastPrinted>
  <dcterms:created xsi:type="dcterms:W3CDTF">2015-05-22T13:51:04Z</dcterms:created>
  <dcterms:modified xsi:type="dcterms:W3CDTF">2017-07-14T06:21:07Z</dcterms:modified>
</cp:coreProperties>
</file>