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91"/>
  </p:notesMasterIdLst>
  <p:sldIdLst>
    <p:sldId id="256" r:id="rId2"/>
    <p:sldId id="442" r:id="rId3"/>
    <p:sldId id="258" r:id="rId4"/>
    <p:sldId id="261" r:id="rId5"/>
    <p:sldId id="262" r:id="rId6"/>
    <p:sldId id="263" r:id="rId7"/>
    <p:sldId id="424" r:id="rId8"/>
    <p:sldId id="264" r:id="rId9"/>
    <p:sldId id="425" r:id="rId10"/>
    <p:sldId id="427" r:id="rId11"/>
    <p:sldId id="426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3" r:id="rId27"/>
    <p:sldId id="458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294" r:id="rId43"/>
    <p:sldId id="459" r:id="rId44"/>
    <p:sldId id="460" r:id="rId45"/>
    <p:sldId id="461" r:id="rId46"/>
    <p:sldId id="462" r:id="rId47"/>
    <p:sldId id="463" r:id="rId48"/>
    <p:sldId id="466" r:id="rId49"/>
    <p:sldId id="464" r:id="rId50"/>
    <p:sldId id="306" r:id="rId51"/>
    <p:sldId id="465" r:id="rId52"/>
    <p:sldId id="305" r:id="rId53"/>
    <p:sldId id="467" r:id="rId54"/>
    <p:sldId id="468" r:id="rId55"/>
    <p:sldId id="469" r:id="rId56"/>
    <p:sldId id="470" r:id="rId57"/>
    <p:sldId id="473" r:id="rId58"/>
    <p:sldId id="472" r:id="rId59"/>
    <p:sldId id="474" r:id="rId60"/>
    <p:sldId id="475" r:id="rId61"/>
    <p:sldId id="471" r:id="rId62"/>
    <p:sldId id="476" r:id="rId63"/>
    <p:sldId id="477" r:id="rId64"/>
    <p:sldId id="478" r:id="rId65"/>
    <p:sldId id="479" r:id="rId66"/>
    <p:sldId id="480" r:id="rId67"/>
    <p:sldId id="481" r:id="rId68"/>
    <p:sldId id="482" r:id="rId69"/>
    <p:sldId id="483" r:id="rId70"/>
    <p:sldId id="485" r:id="rId71"/>
    <p:sldId id="486" r:id="rId72"/>
    <p:sldId id="488" r:id="rId73"/>
    <p:sldId id="484" r:id="rId74"/>
    <p:sldId id="487" r:id="rId75"/>
    <p:sldId id="489" r:id="rId76"/>
    <p:sldId id="490" r:id="rId77"/>
    <p:sldId id="491" r:id="rId78"/>
    <p:sldId id="492" r:id="rId79"/>
    <p:sldId id="493" r:id="rId80"/>
    <p:sldId id="494" r:id="rId81"/>
    <p:sldId id="495" r:id="rId82"/>
    <p:sldId id="496" r:id="rId83"/>
    <p:sldId id="497" r:id="rId84"/>
    <p:sldId id="498" r:id="rId85"/>
    <p:sldId id="499" r:id="rId86"/>
    <p:sldId id="500" r:id="rId87"/>
    <p:sldId id="502" r:id="rId88"/>
    <p:sldId id="503" r:id="rId89"/>
    <p:sldId id="504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0"/>
    <p:restoredTop sz="96384"/>
  </p:normalViewPr>
  <p:slideViewPr>
    <p:cSldViewPr snapToGrid="0" snapToObjects="1">
      <p:cViewPr varScale="1">
        <p:scale>
          <a:sx n="150" d="100"/>
          <a:sy n="150" d="100"/>
        </p:scale>
        <p:origin x="2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21:18:52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0 24575,'0'27'0,"0"-11"0,0 11 0,0-6 0,0-6 0,0 4 0,0-10 0,0-3 0,0 1 0,0-1 0,0 3 0,0-1 0,0 1 0,0-3 0,0 1 0,0 2 0,0-2 0,0 2 0,0-2 0,0-1 0,0 3 0,0 1 0,0 3 0,0-3 0,0 3 0,0 2 0,0-3 0,0 6 0,0-8 0,0 0 0,-3 2 0,2-2 0,-2 0 0,3 2 0,0-2 0,0 0 0,0 2 0,0-2 0,0 3 0,0 0 0,-3 0 0,3 3 0,-3-3 0,3 3 0,-3-3 0,2 0 0,-2-3 0,3 2 0,0-2 0,0 3 0,-3 0 0,3 0 0,-3 0 0,3-1 0,-3 1 0,2 6 0,-2-5 0,3 5 0,-3-6 0,3 0 0,-3 0 0,3 0 0,0-1 0,-3 1 0,2 0 0,-2 0 0,3 0 0,-3 0 0,3-3 0,-3 2 0,3-2 0,-3 9 0,2-5 0,-2 5 0,3-6 0,0-1 0,0 1 0,-3 0 0,3 0 0,-3 0 0,3-3 0,0 2 0,0-2 0,0 6 0,0-2 0,0 1 0,0-2 0,0 0 0,0 0 0,0 0 0,0 0 0,0 0 0,0 0 0,0 0 0,0-1 0,0 1 0,0 0 0,0 6 0,0-5 0,0 2 0,0-4 0,0-5 0,0 5 0,0-4 0,0 4 0,0-5 0,0 5 0,0-2 0,3 0 0,-3-1 0,3 1 0,-3 5 0,0 0 0,3 3 0,-2-5 0,1 0 0,-2 0 0,0 0 0,0 0 0,0 0 0,0 0 0,0-1 0,0 1 0,0 0 0,0 0 0,0 6 0,0-5 0,0 5 0,0-6 0,0 0 0,0-1 0,0 1 0,0 0 0,0 0 0,0 0 0,0 0 0,0 0 0,0 0 0,0 0 0,0 0 0,-2-1 0,1 7 0,-2-7 0,3 5 0,0-7 0,0 0 0,0 3 0,0-6 0,0 5 0,0-5 0,0 2 0,0-2 0,-3-4 0,2 3 0,1-5 0,4 1 0,2-2 0,1 0 0,-1 0 0,3 0 0,1 0 0,3 3 0,0-2 0,0 2 0,5-3 0,1 4 0,6-4 0,0 4 0,-1-4 0,1 0 0,-6 0 0,-1 0 0,-5 0 0,5 4 0,2 0 0,14 6 0,-7-5 0,16 0 0,-16-2 0,7-2 0,-14 3 0,3-4 0,-9 3 0,4-2 0,-5 4 0,6-1 0,-5 2 0,10-2 0,-10 1 0,19 1 0,-11 2 0,12 2 0,-15-6 0,4 3 0,-9-6 0,5 3 0,-7-4 0,1 0 0,0 0 0,3 0 0,-5 0 0,4 0 0,-8 0 0,2 0 0,0 0 0,-2 0 0,6 0 0,-6-3 0,2 2 0,-3-2 0,1 1 0,-1 1 0,-2-5 0,1 5 0,-1-2 0,2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21:18:57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24575,'0'12'0,"0"-2"0,0 3 0,0-3 0,0 3 0,0-1 0,0 7 0,0-5 0,0 9 0,0-4 0,0 6 0,0 0 0,4-1 0,-4 10 0,9 3 0,-2 8 0,5 11 0,-1-8 0,0-2 0,0-3 0,-6-16 0,4 7 0,-4-9 0,-1 9 0,5 2 0,-8 1 0,8-3 0,-8-10 0,5-4 0,-5 4 0,2-10 0,-3 5 0,0-7 0,0 1 0,0 0 0,0 0 0,0 0 0,0 0 0,0 0 0,0 5 0,0-4 0,0 4 0,0-5 0,0 0 0,0 0 0,0 6 0,0-5 0,0 5 0,0-7 0,0 1 0,0 0 0,0 5 0,0-3 0,0 3 0,0-6 0,0 1 0,0 0 0,0 3 0,0-2 0,0 1 0,0-2 0,0-3 0,0 2 0,0-2 0,0 0 0,-3 3 0,2-6 0,-2 2 0,3-3 0,0 1 0,0-1 0,0 1 0,0-1 0,0 0 0,0 1 0,0-1 0,0 1 0,0-1 0,0 0 0,0 1 0,0-1 0,-3 1 0,3-1 0,-3 3 0,3 1 0,0 3 0,0 0 0,0 0 0,0 0 0,-3 0 0,2 0 0,-2 0 0,3-1 0,0 1 0,0 0 0,0 0 0,0 0 0,0 0 0,0 0 0,0 0 0,0 0 0,0 0 0,0-1 0,0 1 0,0 0 0,0 0 0,0 0 0,0 0 0,0 0 0,0 0 0,0 0 0,3 0 0,-2-1 0,2-2 0,-3 3 0,0-6 0,0 5 0,0-5 0,0 5 0,0-5 0,0 3 0,0-4 0,0 0 0,0 1 0,0-1 0,0 3 0,0-1 0,0 1 0,0-3 0,0 1 0,0-1 0,0 0 0,2 1 0,2-1 0,0 0 0,1 1 0,-4-1 0,2 1 0,0-4 0,-3 3 0,6-3 0,-5 4 0,2-1 0,-3 1 0,2-4 0,-1 3 0,5-3 0,-5 4 0,4-4 0,-1 0 0,2-3 0,1 0 0,-1 0 0,0 0 0,1 3 0,2-2 0,-2 2 0,0-1 0,-2-1 0,-1 2 0,2-3 0,1 0 0,-1 0 0,0 0 0,4 3 0,0-2 0,3 1 0,-1-2 0,1 0 0,0 0 0,0 0 0,0 0 0,0 0 0,0 0 0,-3 0 0,2 0 0,-2-2 0,3 1 0,0-5 0,0 5 0,0-2 0,0 1 0,-1 1 0,-2-2 0,3 0 0,-3 2 0,3-2 0,-1 3 0,1 0 0,0-3 0,6 3 0,-5-3 0,5 3 0,-6 0 0,0 0 0,-3 0 0,2 0 0,-2 0 0,3 0 0,0 0 0,0 0 0,-1 0 0,7 0 0,-5 0 0,5 0 0,-6 0 0,0 0 0,-3-3 0,2 2 0,-5-2 0,2 3 0,-2 0 0,-1 0 0,1 0 0,-1 0 0,0 0 0,1 0 0,-1 0 0,1-3 0,-1 3 0,0-3 0,1 3 0,-1 0 0,-2-3 0,1 2 0,-1-2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F1545-7EA1-6044-93E1-424C6F594132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C152E-78F1-044B-A42E-1C7B1E85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***Please note, this presentation is intentionally very plain, so that teachers can add their own design to the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8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7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08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21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116–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7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50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1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98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90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8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74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0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1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19–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8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87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21 “Before they began using the Word Identification Strategy, students were making about 20 errors while reading a passage containing 400 words.  As a result, they could only answer about 40% of the questions about the passage correctly.  After they mastered the strategy, they only make about 3 errors, and they could answer correctly 70% of the questions about the passages they were reading.”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1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0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6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1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3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12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78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26, pg. 27, pg.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85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28…Answer key on pg. 132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576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6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7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60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 Pretest score – page 15, If students do not receive an 80% on the Prefix/Suffix Test, do the Prefix/suffix Lessons in Appendix C (pg. 17 &amp; pg. 112)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02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94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83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5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280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9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60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19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17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57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4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16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64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83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70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25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72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85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52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70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558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00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0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long term goal and make commitments – pg. 17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399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779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75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690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34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8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77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65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5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256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59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Mastery criteria for the Prefix/Suffix test is 80% or higher.</a:t>
            </a:r>
          </a:p>
          <a:p>
            <a:r>
              <a:rPr lang="en-US" dirty="0"/>
              <a:t>Pg. 112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98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777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70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8518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4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660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21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113–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9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3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6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DCAB-D928-1B43-BBE6-13BAABFF769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814B-F718-884B-A24D-A65F0A891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Word Identification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2B663-6BC1-6E4B-A2D4-7CE3F3514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6116" y="4807706"/>
            <a:ext cx="6563723" cy="1160213"/>
          </a:xfrm>
        </p:spPr>
        <p:txBody>
          <a:bodyPr/>
          <a:lstStyle/>
          <a:p>
            <a:pPr algn="r"/>
            <a:r>
              <a:rPr lang="en-US" dirty="0"/>
              <a:t>By B. Keith Lenz, Jean B. </a:t>
            </a:r>
            <a:r>
              <a:rPr lang="en-US" dirty="0" err="1"/>
              <a:t>Schumaker</a:t>
            </a:r>
            <a:r>
              <a:rPr lang="en-US" dirty="0"/>
              <a:t>, Donald D. Deshler, and Victoria </a:t>
            </a:r>
            <a:r>
              <a:rPr lang="en-US" dirty="0" err="1"/>
              <a:t>Beals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92847-AC32-4B45-BB5A-6A89C9C4735F}"/>
              </a:ext>
            </a:extLst>
          </p:cNvPr>
          <p:cNvSpPr txBox="1"/>
          <p:nvPr/>
        </p:nvSpPr>
        <p:spPr>
          <a:xfrm>
            <a:off x="157480" y="6085840"/>
            <a:ext cx="764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Teaching PowerPoint developed by FL SPDG SIM Project to support teachers in implementing The Word Identification Strategy</a:t>
            </a:r>
          </a:p>
        </p:txBody>
      </p:sp>
    </p:spTree>
    <p:extLst>
      <p:ext uri="{BB962C8B-B14F-4D97-AF65-F5344CB8AC3E}">
        <p14:creationId xmlns:p14="http://schemas.microsoft.com/office/powerpoint/2010/main" val="321753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41F22-B2EC-DF4B-A152-56AC5E88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362" y="0"/>
            <a:ext cx="529936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D3989C-A018-5C4D-B01D-A3C4B9029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7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5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EF29-9FBC-7945-8641-7F57D998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within prefixes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23691-A684-094D-9AA4-48F5E3909835}"/>
              </a:ext>
            </a:extLst>
          </p:cNvPr>
          <p:cNvSpPr txBox="1"/>
          <p:nvPr/>
        </p:nvSpPr>
        <p:spPr>
          <a:xfrm>
            <a:off x="1026160" y="1991360"/>
            <a:ext cx="6888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prefixes are included in other prefixes</a:t>
            </a:r>
          </a:p>
          <a:p>
            <a:endParaRPr lang="en-US" sz="2800" dirty="0"/>
          </a:p>
          <a:p>
            <a:r>
              <a:rPr lang="en-US" sz="2800" dirty="0"/>
              <a:t>Examples:</a:t>
            </a:r>
          </a:p>
          <a:p>
            <a:r>
              <a:rPr lang="en-US" sz="2800" dirty="0"/>
              <a:t>co is included in con</a:t>
            </a:r>
          </a:p>
          <a:p>
            <a:endParaRPr lang="en-US" sz="2800" dirty="0"/>
          </a:p>
          <a:p>
            <a:r>
              <a:rPr lang="en-US" sz="2800" dirty="0"/>
              <a:t>On your prefix list, draw a box around prefixes that are contained in other prefixes</a:t>
            </a:r>
          </a:p>
          <a:p>
            <a:endParaRPr lang="en-US" sz="2800" dirty="0"/>
          </a:p>
          <a:p>
            <a:r>
              <a:rPr lang="en-US" sz="2800" dirty="0"/>
              <a:t>Example:</a:t>
            </a:r>
          </a:p>
          <a:p>
            <a:r>
              <a:rPr lang="en-US" sz="2800" dirty="0"/>
              <a:t>ex is included in extra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73BE71-C0F3-1142-8822-98B77FB29F10}"/>
              </a:ext>
            </a:extLst>
          </p:cNvPr>
          <p:cNvSpPr/>
          <p:nvPr/>
        </p:nvSpPr>
        <p:spPr>
          <a:xfrm>
            <a:off x="1026160" y="5963920"/>
            <a:ext cx="467360" cy="345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62122E-8402-B44A-9FDE-4E57C1F3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220" y="0"/>
            <a:ext cx="6619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7F23-F5F9-AE45-8608-FB7DB5A7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Prefixes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35F31-BC59-E843-93D0-87A0A7B13ED1}"/>
              </a:ext>
            </a:extLst>
          </p:cNvPr>
          <p:cNvSpPr txBox="1"/>
          <p:nvPr/>
        </p:nvSpPr>
        <p:spPr>
          <a:xfrm>
            <a:off x="1127760" y="2184400"/>
            <a:ext cx="549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unrelenting</a:t>
            </a:r>
          </a:p>
        </p:txBody>
      </p:sp>
    </p:spTree>
    <p:extLst>
      <p:ext uri="{BB962C8B-B14F-4D97-AF65-F5344CB8AC3E}">
        <p14:creationId xmlns:p14="http://schemas.microsoft.com/office/powerpoint/2010/main" val="126956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94F2-338C-164A-89BE-C69A5302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0"/>
            <a:ext cx="7886700" cy="1325563"/>
          </a:xfrm>
        </p:spPr>
        <p:txBody>
          <a:bodyPr/>
          <a:lstStyle/>
          <a:p>
            <a:r>
              <a:rPr lang="en-US" dirty="0"/>
              <a:t>Practice isolating prefixes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7B5C2-987E-D745-80D7-E388BB0F4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83" y="457200"/>
            <a:ext cx="5943139" cy="76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09335-67A5-034B-BB98-A30B50BB1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41" y="-320040"/>
            <a:ext cx="6186517" cy="8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E2729-EE91-D840-848A-0FC33B66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reading prefixes aloud</a:t>
            </a:r>
          </a:p>
        </p:txBody>
      </p:sp>
    </p:spTree>
    <p:extLst>
      <p:ext uri="{BB962C8B-B14F-4D97-AF65-F5344CB8AC3E}">
        <p14:creationId xmlns:p14="http://schemas.microsoft.com/office/powerpoint/2010/main" val="4279470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Suffixes</a:t>
            </a:r>
            <a:br>
              <a:rPr lang="en-US" dirty="0"/>
            </a:br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suffix?</a:t>
            </a:r>
          </a:p>
          <a:p>
            <a:r>
              <a:rPr lang="en-US" dirty="0"/>
              <a:t>How are suffixed identified?</a:t>
            </a:r>
          </a:p>
          <a:p>
            <a:r>
              <a:rPr lang="en-US" dirty="0"/>
              <a:t>Can I pronounce the common suffixes?</a:t>
            </a:r>
          </a:p>
        </p:txBody>
      </p:sp>
    </p:spTree>
    <p:extLst>
      <p:ext uri="{BB962C8B-B14F-4D97-AF65-F5344CB8AC3E}">
        <p14:creationId xmlns:p14="http://schemas.microsoft.com/office/powerpoint/2010/main" val="404535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85C7A-5200-D143-859C-F0BB54AD4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31750"/>
            <a:ext cx="75184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66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CBC46-BFAE-AA4C-BB7E-F40B7357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802" y="132080"/>
            <a:ext cx="529936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416A0B-E413-7949-961A-94C5C5800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40" y="13208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2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269DE-B154-F64E-B70D-560B8F94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 Pretest and Make Commitments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D7C9E-9E6E-B34F-A76B-F34F9AD35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EF29-9FBC-7945-8641-7F57D998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Suffixes within suffixes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23691-A684-094D-9AA4-48F5E3909835}"/>
              </a:ext>
            </a:extLst>
          </p:cNvPr>
          <p:cNvSpPr txBox="1"/>
          <p:nvPr/>
        </p:nvSpPr>
        <p:spPr>
          <a:xfrm>
            <a:off x="1026160" y="1991360"/>
            <a:ext cx="6888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suffixes also function as the last letter in other suffixes</a:t>
            </a:r>
          </a:p>
          <a:p>
            <a:endParaRPr lang="en-US" sz="2800" dirty="0"/>
          </a:p>
          <a:p>
            <a:r>
              <a:rPr lang="en-US" sz="2800" dirty="0"/>
              <a:t>Examples:</a:t>
            </a:r>
          </a:p>
          <a:p>
            <a:r>
              <a:rPr lang="en-US" sz="2800" dirty="0"/>
              <a:t>“s” and “y”</a:t>
            </a:r>
          </a:p>
          <a:p>
            <a:endParaRPr lang="en-US" sz="2800" dirty="0"/>
          </a:p>
          <a:p>
            <a:r>
              <a:rPr lang="en-US" sz="2800" dirty="0"/>
              <a:t>On your suffix list, draw a box around suffixes that you don’t want to separate until you have looked for other suffixes.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73BE71-C0F3-1142-8822-98B77FB29F10}"/>
              </a:ext>
            </a:extLst>
          </p:cNvPr>
          <p:cNvSpPr/>
          <p:nvPr/>
        </p:nvSpPr>
        <p:spPr>
          <a:xfrm>
            <a:off x="4856480" y="4663439"/>
            <a:ext cx="538480" cy="3048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49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12AF12-55B0-1B43-B7B9-657AC08C4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2" y="0"/>
            <a:ext cx="6846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4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7F23-F5F9-AE45-8608-FB7DB5A7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Suffixes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35F31-BC59-E843-93D0-87A0A7B13ED1}"/>
              </a:ext>
            </a:extLst>
          </p:cNvPr>
          <p:cNvSpPr txBox="1"/>
          <p:nvPr/>
        </p:nvSpPr>
        <p:spPr>
          <a:xfrm>
            <a:off x="1127760" y="2184400"/>
            <a:ext cx="549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helplessness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15F85-B061-1E43-AE15-462D52E5BE83}"/>
              </a:ext>
            </a:extLst>
          </p:cNvPr>
          <p:cNvSpPr txBox="1"/>
          <p:nvPr/>
        </p:nvSpPr>
        <p:spPr>
          <a:xfrm>
            <a:off x="1249680" y="3698240"/>
            <a:ext cx="549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help  less  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B1F70D-1750-2845-9022-DF568091C759}"/>
                  </a:ext>
                </a:extLst>
              </p14:cNvPr>
              <p14:cNvContentPartPr/>
              <p14:nvPr/>
            </p14:nvContentPartPr>
            <p14:xfrm>
              <a:off x="2102920" y="3553720"/>
              <a:ext cx="351360" cy="733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B1F70D-1750-2845-9022-DF568091C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5280" y="3535720"/>
                <a:ext cx="38700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AF351D-D1DF-2F43-89C7-1F791E408A07}"/>
                  </a:ext>
                </a:extLst>
              </p14:cNvPr>
              <p14:cNvContentPartPr/>
              <p14:nvPr/>
            </p14:nvContentPartPr>
            <p14:xfrm>
              <a:off x="2961880" y="3552280"/>
              <a:ext cx="334440" cy="75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AF351D-D1DF-2F43-89C7-1F791E408A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4240" y="3534640"/>
                <a:ext cx="370080" cy="7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0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173E-E4AE-EA4F-A95B-B845E0C4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separating suffixes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183A4-E6C0-D144-93C2-1CC5A4C9F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98" y="94488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1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3F08A-9A76-4342-9360-217E22BF0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3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E2729-EE91-D840-848A-0FC33B66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reading suffixes aloud</a:t>
            </a:r>
          </a:p>
        </p:txBody>
      </p:sp>
    </p:spTree>
    <p:extLst>
      <p:ext uri="{BB962C8B-B14F-4D97-AF65-F5344CB8AC3E}">
        <p14:creationId xmlns:p14="http://schemas.microsoft.com/office/powerpoint/2010/main" val="3579464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269DE-B154-F64E-B70D-560B8F94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 Describe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D7C9E-9E6E-B34F-A76B-F34F9AD35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366"/>
            <a:ext cx="7886700" cy="1325563"/>
          </a:xfrm>
        </p:spPr>
        <p:txBody>
          <a:bodyPr/>
          <a:lstStyle/>
          <a:p>
            <a:r>
              <a:rPr lang="en-US" dirty="0"/>
              <a:t>Describe 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meaning of “dissect”?</a:t>
            </a:r>
          </a:p>
          <a:p>
            <a:r>
              <a:rPr lang="en-US" dirty="0"/>
              <a:t>What are the steps of the Word Identification Strategy?</a:t>
            </a:r>
          </a:p>
          <a:p>
            <a:r>
              <a:rPr lang="en-US" dirty="0"/>
              <a:t>Where would you use the Word Identification Strategy?</a:t>
            </a:r>
          </a:p>
          <a:p>
            <a:r>
              <a:rPr lang="en-US" dirty="0"/>
              <a:t>What are the benefits of using the strategy?</a:t>
            </a:r>
          </a:p>
        </p:txBody>
      </p:sp>
    </p:spTree>
    <p:extLst>
      <p:ext uri="{BB962C8B-B14F-4D97-AF65-F5344CB8AC3E}">
        <p14:creationId xmlns:p14="http://schemas.microsoft.com/office/powerpoint/2010/main" val="314376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78427C-B482-2946-8819-216A520D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“dissect” mean?</a:t>
            </a:r>
          </a:p>
        </p:txBody>
      </p:sp>
    </p:spTree>
    <p:extLst>
      <p:ext uri="{BB962C8B-B14F-4D97-AF65-F5344CB8AC3E}">
        <p14:creationId xmlns:p14="http://schemas.microsoft.com/office/powerpoint/2010/main" val="1410292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A397AA-FE82-0B42-B958-DD88CB2E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6979999" cy="1600200"/>
          </a:xfrm>
        </p:spPr>
        <p:txBody>
          <a:bodyPr>
            <a:normAutofit/>
          </a:bodyPr>
          <a:lstStyle/>
          <a:p>
            <a:r>
              <a:rPr lang="en-US" dirty="0"/>
              <a:t>Results we can expect from using the Word Identification Strategy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0D86A8E-6D54-5A4F-AD41-DF6F2C086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792713"/>
              </p:ext>
            </p:extLst>
          </p:nvPr>
        </p:nvGraphicFramePr>
        <p:xfrm>
          <a:off x="782320" y="2885440"/>
          <a:ext cx="7081520" cy="3616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112">
                  <a:extLst>
                    <a:ext uri="{9D8B030D-6E8A-4147-A177-3AD203B41FA5}">
                      <a16:colId xmlns:a16="http://schemas.microsoft.com/office/drawing/2014/main" val="3691055390"/>
                    </a:ext>
                  </a:extLst>
                </a:gridCol>
                <a:gridCol w="2523704">
                  <a:extLst>
                    <a:ext uri="{9D8B030D-6E8A-4147-A177-3AD203B41FA5}">
                      <a16:colId xmlns:a16="http://schemas.microsoft.com/office/drawing/2014/main" val="1756288887"/>
                    </a:ext>
                  </a:extLst>
                </a:gridCol>
                <a:gridCol w="2523704">
                  <a:extLst>
                    <a:ext uri="{9D8B030D-6E8A-4147-A177-3AD203B41FA5}">
                      <a16:colId xmlns:a16="http://schemas.microsoft.com/office/drawing/2014/main" val="3881578183"/>
                    </a:ext>
                  </a:extLst>
                </a:gridCol>
              </a:tblGrid>
              <a:tr h="704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Before Mastery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After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76689"/>
                  </a:ext>
                </a:extLst>
              </a:tr>
              <a:tr h="125639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Number of errors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550407"/>
                  </a:ext>
                </a:extLst>
              </a:tr>
              <a:tr h="16556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Percentage of comprehension questions correct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498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94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800D-45C2-2640-938C-E859B9C5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44F9-4298-0143-A885-B9F3C73F2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is to figure out how well you can:</a:t>
            </a:r>
          </a:p>
          <a:p>
            <a:pPr lvl="1"/>
            <a:r>
              <a:rPr lang="en-US" dirty="0"/>
              <a:t>Identify prefixes and suffixes (or the beginning and ending parts of words)</a:t>
            </a:r>
          </a:p>
          <a:p>
            <a:pPr lvl="1"/>
            <a:r>
              <a:rPr lang="en-US" dirty="0"/>
              <a:t>Pronounce the words you are reading</a:t>
            </a:r>
          </a:p>
          <a:p>
            <a:pPr lvl="1"/>
            <a:r>
              <a:rPr lang="en-US" dirty="0"/>
              <a:t>Understand the material you read</a:t>
            </a:r>
          </a:p>
          <a:p>
            <a:pPr lvl="1"/>
            <a:endParaRPr lang="en-US" dirty="0"/>
          </a:p>
          <a:p>
            <a:r>
              <a:rPr lang="en-US" dirty="0"/>
              <a:t>Parts of the Pretest</a:t>
            </a:r>
          </a:p>
          <a:p>
            <a:pPr lvl="1"/>
            <a:r>
              <a:rPr lang="en-US" dirty="0"/>
              <a:t>Prefix/Suffix Test</a:t>
            </a:r>
          </a:p>
          <a:p>
            <a:pPr lvl="1"/>
            <a:r>
              <a:rPr lang="en-US" dirty="0"/>
              <a:t>Oral reading test</a:t>
            </a:r>
          </a:p>
          <a:p>
            <a:pPr lvl="1"/>
            <a:r>
              <a:rPr lang="en-US" dirty="0"/>
              <a:t>Comprehension test</a:t>
            </a:r>
          </a:p>
        </p:txBody>
      </p:sp>
    </p:spTree>
    <p:extLst>
      <p:ext uri="{BB962C8B-B14F-4D97-AF65-F5344CB8AC3E}">
        <p14:creationId xmlns:p14="http://schemas.microsoft.com/office/powerpoint/2010/main" val="3748341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2A6009-1EAA-3844-9323-4F4483C3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51" y="0"/>
            <a:ext cx="5453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54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82109-1D25-0A40-944F-97D2A2452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0"/>
            <a:ext cx="6035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3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B8A5-A237-E34D-BFA9-07B6432A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 the beginning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28A68-0DCB-1F49-A9CC-7F6C2F9F54FF}"/>
              </a:ext>
            </a:extLst>
          </p:cNvPr>
          <p:cNvSpPr txBox="1"/>
          <p:nvPr/>
        </p:nvSpPr>
        <p:spPr>
          <a:xfrm>
            <a:off x="1788160" y="2580640"/>
            <a:ext cx="434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impenetrable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BEC6A-A0CC-1240-812F-F46AD1D21C81}"/>
              </a:ext>
            </a:extLst>
          </p:cNvPr>
          <p:cNvSpPr txBox="1"/>
          <p:nvPr/>
        </p:nvSpPr>
        <p:spPr>
          <a:xfrm>
            <a:off x="1788160" y="3470591"/>
            <a:ext cx="434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extract</a:t>
            </a:r>
          </a:p>
        </p:txBody>
      </p:sp>
    </p:spTree>
    <p:extLst>
      <p:ext uri="{BB962C8B-B14F-4D97-AF65-F5344CB8AC3E}">
        <p14:creationId xmlns:p14="http://schemas.microsoft.com/office/powerpoint/2010/main" val="2914495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B8A5-A237-E34D-BFA9-07B6432A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the ending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28A68-0DCB-1F49-A9CC-7F6C2F9F54FF}"/>
              </a:ext>
            </a:extLst>
          </p:cNvPr>
          <p:cNvSpPr txBox="1"/>
          <p:nvPr/>
        </p:nvSpPr>
        <p:spPr>
          <a:xfrm>
            <a:off x="1788160" y="2580640"/>
            <a:ext cx="434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odorless</a:t>
            </a:r>
          </a:p>
        </p:txBody>
      </p:sp>
    </p:spTree>
    <p:extLst>
      <p:ext uri="{BB962C8B-B14F-4D97-AF65-F5344CB8AC3E}">
        <p14:creationId xmlns:p14="http://schemas.microsoft.com/office/powerpoint/2010/main" val="1348336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CD8A-E94E-7A43-9450-F14683DD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35F8B-B7F8-784D-85B7-0A9A4087B4CF}"/>
              </a:ext>
            </a:extLst>
          </p:cNvPr>
          <p:cNvSpPr txBox="1"/>
          <p:nvPr/>
        </p:nvSpPr>
        <p:spPr>
          <a:xfrm>
            <a:off x="1026160" y="1828800"/>
            <a:ext cx="6888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stem of a word is what is left after you take away the beginning and the ending of a word.  If there is no beginning or ending, the whole word is the stem.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7DD81-CDBE-A049-AB22-A3C786A6D49E}"/>
              </a:ext>
            </a:extLst>
          </p:cNvPr>
          <p:cNvSpPr txBox="1"/>
          <p:nvPr/>
        </p:nvSpPr>
        <p:spPr>
          <a:xfrm>
            <a:off x="2092960" y="4094480"/>
            <a:ext cx="468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unfairly</a:t>
            </a:r>
          </a:p>
        </p:txBody>
      </p:sp>
    </p:spTree>
    <p:extLst>
      <p:ext uri="{BB962C8B-B14F-4D97-AF65-F5344CB8AC3E}">
        <p14:creationId xmlns:p14="http://schemas.microsoft.com/office/powerpoint/2010/main" val="1663804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DE57E-F1BE-6E49-819B-94D976873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40" y="0"/>
            <a:ext cx="5401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92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99ABB0-EB35-2240-B86B-9DF748E5B4BD}"/>
              </a:ext>
            </a:extLst>
          </p:cNvPr>
          <p:cNvSpPr txBox="1"/>
          <p:nvPr/>
        </p:nvSpPr>
        <p:spPr>
          <a:xfrm>
            <a:off x="1879600" y="1385820"/>
            <a:ext cx="616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alternator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012AF-BB89-2F4D-990E-C1AAADC5082D}"/>
              </a:ext>
            </a:extLst>
          </p:cNvPr>
          <p:cNvSpPr txBox="1"/>
          <p:nvPr/>
        </p:nvSpPr>
        <p:spPr>
          <a:xfrm>
            <a:off x="1087120" y="2762528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Rule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2290-3D14-DF4F-A10B-E4325FD897E3}"/>
              </a:ext>
            </a:extLst>
          </p:cNvPr>
          <p:cNvSpPr txBox="1"/>
          <p:nvPr/>
        </p:nvSpPr>
        <p:spPr>
          <a:xfrm>
            <a:off x="1087120" y="762000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Rule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BE687-A83D-DC4D-AD0B-AD9403DBF448}"/>
              </a:ext>
            </a:extLst>
          </p:cNvPr>
          <p:cNvSpPr txBox="1"/>
          <p:nvPr/>
        </p:nvSpPr>
        <p:spPr>
          <a:xfrm>
            <a:off x="1879600" y="3450537"/>
            <a:ext cx="616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scandal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7FA37-28BB-D846-95EC-74E557E88217}"/>
              </a:ext>
            </a:extLst>
          </p:cNvPr>
          <p:cNvSpPr txBox="1"/>
          <p:nvPr/>
        </p:nvSpPr>
        <p:spPr>
          <a:xfrm>
            <a:off x="1087120" y="4827245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Rule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48735-FE02-6647-96BE-05B7402B48C1}"/>
              </a:ext>
            </a:extLst>
          </p:cNvPr>
          <p:cNvSpPr txBox="1"/>
          <p:nvPr/>
        </p:nvSpPr>
        <p:spPr>
          <a:xfrm>
            <a:off x="1879600" y="5350465"/>
            <a:ext cx="616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diet</a:t>
            </a:r>
          </a:p>
        </p:txBody>
      </p:sp>
    </p:spTree>
    <p:extLst>
      <p:ext uri="{BB962C8B-B14F-4D97-AF65-F5344CB8AC3E}">
        <p14:creationId xmlns:p14="http://schemas.microsoft.com/office/powerpoint/2010/main" val="300697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A5928-8419-9244-9E22-C9D0ACBD6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759" y="-609601"/>
            <a:ext cx="6002482" cy="77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33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AEDCA5-7FEE-7E4C-AB07-FB9FE6A60BC8}"/>
              </a:ext>
            </a:extLst>
          </p:cNvPr>
          <p:cNvSpPr txBox="1"/>
          <p:nvPr/>
        </p:nvSpPr>
        <p:spPr>
          <a:xfrm>
            <a:off x="701040" y="2123440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macadam				adjective				mercantile</a:t>
            </a:r>
          </a:p>
          <a:p>
            <a:r>
              <a:rPr lang="en-US" sz="2400" dirty="0"/>
              <a:t>parsimony				participate				insurgency</a:t>
            </a:r>
          </a:p>
          <a:p>
            <a:r>
              <a:rPr lang="en-US" sz="2400" dirty="0"/>
              <a:t>Funicular				herbivore				remedial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04E29-C619-854B-BF32-D9FD447DB375}"/>
              </a:ext>
            </a:extLst>
          </p:cNvPr>
          <p:cNvSpPr txBox="1"/>
          <p:nvPr/>
        </p:nvSpPr>
        <p:spPr>
          <a:xfrm>
            <a:off x="853440" y="833120"/>
            <a:ext cx="713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19984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goals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10178" y="1130258"/>
            <a:ext cx="3525018" cy="3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74320" y="618878"/>
            <a:ext cx="2052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Oral Reading Test percentage of words pronounced correctly</a:t>
            </a:r>
          </a:p>
          <a:p>
            <a:pPr marL="342900" indent="-342900">
              <a:buFont typeface="System Font Regular"/>
              <a:buChar char="★"/>
            </a:pPr>
            <a:r>
              <a:rPr lang="en-US" dirty="0"/>
              <a:t>Comprehension Test percentage of correct answers 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/>
          <p:nvPr/>
        </p:nvCxnSpPr>
        <p:spPr>
          <a:xfrm>
            <a:off x="995680" y="3556186"/>
            <a:ext cx="2300024" cy="2158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65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861E-7559-5044-A1EB-469D3DC7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B0B07-1F93-2048-8E80-635AAAAC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main idea of today’s lesson?</a:t>
            </a:r>
          </a:p>
          <a:p>
            <a:r>
              <a:rPr lang="en-US" dirty="0"/>
              <a:t>What did you learn today?</a:t>
            </a:r>
          </a:p>
          <a:p>
            <a:r>
              <a:rPr lang="en-US" dirty="0"/>
              <a:t>What confused you about the lesson?</a:t>
            </a:r>
          </a:p>
          <a:p>
            <a:r>
              <a:rPr lang="en-US" dirty="0"/>
              <a:t>What do you still need to know?</a:t>
            </a:r>
          </a:p>
          <a:p>
            <a:r>
              <a:rPr lang="en-US" dirty="0"/>
              <a:t>How will this lesson help you in your future life?</a:t>
            </a:r>
          </a:p>
        </p:txBody>
      </p:sp>
    </p:spTree>
    <p:extLst>
      <p:ext uri="{BB962C8B-B14F-4D97-AF65-F5344CB8AC3E}">
        <p14:creationId xmlns:p14="http://schemas.microsoft.com/office/powerpoint/2010/main" val="3459597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269DE-B154-F64E-B70D-560B8F94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D7C9E-9E6E-B34F-A76B-F34F9AD35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86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meaning of “dissect”?</a:t>
            </a:r>
          </a:p>
          <a:p>
            <a:r>
              <a:rPr lang="en-US" dirty="0"/>
              <a:t>What are the steps of the Word Identification Strategy?</a:t>
            </a:r>
          </a:p>
          <a:p>
            <a:r>
              <a:rPr lang="en-US" dirty="0"/>
              <a:t>What do “beginning” and “ending” refer to?</a:t>
            </a:r>
          </a:p>
          <a:p>
            <a:r>
              <a:rPr lang="en-US" dirty="0"/>
              <a:t>What are the Rules of Twos and Threes?</a:t>
            </a:r>
          </a:p>
          <a:p>
            <a:r>
              <a:rPr lang="en-US" dirty="0"/>
              <a:t>When should you “check with someone”?</a:t>
            </a:r>
          </a:p>
          <a:p>
            <a:r>
              <a:rPr lang="en-US" dirty="0"/>
              <a:t>Where would you use the Word Identification Strategy?</a:t>
            </a:r>
          </a:p>
          <a:p>
            <a:r>
              <a:rPr lang="en-US" dirty="0"/>
              <a:t>What are the benefits of using the strategy?</a:t>
            </a:r>
          </a:p>
        </p:txBody>
      </p:sp>
    </p:spTree>
    <p:extLst>
      <p:ext uri="{BB962C8B-B14F-4D97-AF65-F5344CB8AC3E}">
        <p14:creationId xmlns:p14="http://schemas.microsoft.com/office/powerpoint/2010/main" val="397867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2138-7A17-144D-8BE8-4A96E0D2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683E7-3262-0849-9B4A-D2DB949E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thinking processes involved in using the Word Identification Strategy?</a:t>
            </a:r>
          </a:p>
        </p:txBody>
      </p:sp>
    </p:spTree>
    <p:extLst>
      <p:ext uri="{BB962C8B-B14F-4D97-AF65-F5344CB8AC3E}">
        <p14:creationId xmlns:p14="http://schemas.microsoft.com/office/powerpoint/2010/main" val="3642343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66E127-2716-8C47-9304-6AC5BE036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141" y="-892436"/>
            <a:ext cx="9686521" cy="125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2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66E127-2716-8C47-9304-6AC5BE036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09876"/>
            <a:ext cx="9686521" cy="1253549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060CA5-3BB3-3448-9435-67E6FFE64F3A}"/>
              </a:ext>
            </a:extLst>
          </p:cNvPr>
          <p:cNvCxnSpPr/>
          <p:nvPr/>
        </p:nvCxnSpPr>
        <p:spPr>
          <a:xfrm>
            <a:off x="162560" y="1981200"/>
            <a:ext cx="147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558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861E-7559-5044-A1EB-469D3DC7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B0B07-1F93-2048-8E80-635AAAAC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witness today?</a:t>
            </a:r>
          </a:p>
          <a:p>
            <a:r>
              <a:rPr lang="en-US" dirty="0"/>
              <a:t>What did you learn today?</a:t>
            </a:r>
          </a:p>
          <a:p>
            <a:r>
              <a:rPr lang="en-US" dirty="0"/>
              <a:t>What confused you about the lesson?</a:t>
            </a:r>
          </a:p>
          <a:p>
            <a:r>
              <a:rPr lang="en-US" dirty="0"/>
              <a:t>What do you still need to know?</a:t>
            </a:r>
          </a:p>
          <a:p>
            <a:r>
              <a:rPr lang="en-US" dirty="0"/>
              <a:t>How will this lesson help you in your future life?</a:t>
            </a:r>
          </a:p>
        </p:txBody>
      </p:sp>
    </p:spTree>
    <p:extLst>
      <p:ext uri="{BB962C8B-B14F-4D97-AF65-F5344CB8AC3E}">
        <p14:creationId xmlns:p14="http://schemas.microsoft.com/office/powerpoint/2010/main" val="674013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3 Completion Date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3525018" cy="3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3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Stage 4:  Verbal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5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steps of the Word Identification Strategy?</a:t>
            </a:r>
          </a:p>
          <a:p>
            <a:r>
              <a:rPr lang="en-US" dirty="0"/>
              <a:t>What is the mnemonic for remembering the steps?</a:t>
            </a:r>
          </a:p>
          <a:p>
            <a:r>
              <a:rPr lang="en-US" dirty="0"/>
              <a:t>What do “beginning” and “ending” refer to?</a:t>
            </a:r>
          </a:p>
          <a:p>
            <a:r>
              <a:rPr lang="en-US" dirty="0"/>
              <a:t>What are the Rules of Twos and Threes?</a:t>
            </a:r>
          </a:p>
          <a:p>
            <a:r>
              <a:rPr lang="en-US" dirty="0"/>
              <a:t>When should you “check with someone”?</a:t>
            </a:r>
          </a:p>
          <a:p>
            <a:r>
              <a:rPr lang="en-US" dirty="0"/>
              <a:t>When and where would you use the Word Identification Strategy?</a:t>
            </a:r>
          </a:p>
          <a:p>
            <a:r>
              <a:rPr lang="en-US" dirty="0"/>
              <a:t>What are the benefits of being able to read well?</a:t>
            </a:r>
          </a:p>
        </p:txBody>
      </p:sp>
    </p:spTree>
    <p:extLst>
      <p:ext uri="{BB962C8B-B14F-4D97-AF65-F5344CB8AC3E}">
        <p14:creationId xmlns:p14="http://schemas.microsoft.com/office/powerpoint/2010/main" val="160219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37DE-BBC5-ED47-9A97-1A4A3F9A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Success Formula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55319-7EAD-FD4F-B8B4-7D7C2297DA81}"/>
              </a:ext>
            </a:extLst>
          </p:cNvPr>
          <p:cNvSpPr txBox="1"/>
          <p:nvPr/>
        </p:nvSpPr>
        <p:spPr>
          <a:xfrm>
            <a:off x="6464029" y="2920006"/>
            <a:ext cx="209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F3782-8271-0343-A004-D3B88387A139}"/>
              </a:ext>
            </a:extLst>
          </p:cNvPr>
          <p:cNvSpPr txBox="1"/>
          <p:nvPr/>
        </p:nvSpPr>
        <p:spPr>
          <a:xfrm>
            <a:off x="5427064" y="2915156"/>
            <a:ext cx="1040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2F31E-1FB4-CC4C-89F4-0B6BCBE644AE}"/>
              </a:ext>
            </a:extLst>
          </p:cNvPr>
          <p:cNvSpPr txBox="1"/>
          <p:nvPr/>
        </p:nvSpPr>
        <p:spPr>
          <a:xfrm>
            <a:off x="63230" y="2269505"/>
            <a:ext cx="3062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Word Identification 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67063-53D2-FD4B-A72D-96EE7AD21C9A}"/>
              </a:ext>
            </a:extLst>
          </p:cNvPr>
          <p:cNvSpPr txBox="1"/>
          <p:nvPr/>
        </p:nvSpPr>
        <p:spPr>
          <a:xfrm>
            <a:off x="3852152" y="2885058"/>
            <a:ext cx="157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Effort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78942-F101-614A-88ED-4D30110CD89E}"/>
              </a:ext>
            </a:extLst>
          </p:cNvPr>
          <p:cNvSpPr txBox="1"/>
          <p:nvPr/>
        </p:nvSpPr>
        <p:spPr>
          <a:xfrm>
            <a:off x="3223097" y="2915156"/>
            <a:ext cx="42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286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E1F35-AE19-F741-951F-7BE179260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81" y="0"/>
            <a:ext cx="5218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4 Completion Date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42835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370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Stage 5:  Controlled Practice and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9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the definitions of:  prefix, suffix, beginning, ending, and stem?</a:t>
            </a:r>
          </a:p>
          <a:p>
            <a:r>
              <a:rPr lang="en-US" dirty="0"/>
              <a:t>What are the steps of the Word Identification Strategy?</a:t>
            </a:r>
          </a:p>
          <a:p>
            <a:r>
              <a:rPr lang="en-US" dirty="0"/>
              <a:t>What is the mnemonic for remembering the steps?</a:t>
            </a:r>
          </a:p>
          <a:p>
            <a:r>
              <a:rPr lang="en-US" dirty="0"/>
              <a:t>What do “beginning” and “ending” refer to?</a:t>
            </a:r>
          </a:p>
          <a:p>
            <a:r>
              <a:rPr lang="en-US" dirty="0"/>
              <a:t>What are the Rules of Twos and Threes?</a:t>
            </a:r>
          </a:p>
          <a:p>
            <a:r>
              <a:rPr lang="en-US" dirty="0"/>
              <a:t>When should you “check with someone”?</a:t>
            </a:r>
          </a:p>
          <a:p>
            <a:r>
              <a:rPr lang="en-US" dirty="0"/>
              <a:t>When and where would you use the Word Identification Strategy?</a:t>
            </a:r>
          </a:p>
          <a:p>
            <a:r>
              <a:rPr lang="en-US" dirty="0"/>
              <a:t>What are the benefits of being a strategic reader?</a:t>
            </a:r>
          </a:p>
        </p:txBody>
      </p:sp>
    </p:spTree>
    <p:extLst>
      <p:ext uri="{BB962C8B-B14F-4D97-AF65-F5344CB8AC3E}">
        <p14:creationId xmlns:p14="http://schemas.microsoft.com/office/powerpoint/2010/main" val="1732322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C0229-B848-D744-A394-C7A8AF9C0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74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B96D3-C450-3548-98B1-AEC8B12F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05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F567-CED7-654C-97A7-A24FC99B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B188-FADB-D442-8CF1-6FCE451D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your assigned passage using the DISSECT steps into ______________. (where you will capture student oral responses) – Mastery is 99% or higher</a:t>
            </a:r>
          </a:p>
          <a:p>
            <a:r>
              <a:rPr lang="en-US" dirty="0"/>
              <a:t>Take Comprehension test – mastery is 60% or higher</a:t>
            </a:r>
          </a:p>
          <a:p>
            <a:r>
              <a:rPr lang="en-US" dirty="0"/>
              <a:t>Develop fluency in using the strategy over time</a:t>
            </a:r>
          </a:p>
          <a:p>
            <a:r>
              <a:rPr lang="en-US" dirty="0"/>
              <a:t>Plot your scores on the Progress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60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522206" y="5568445"/>
            <a:ext cx="205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scores for controlled practice attempts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 flipV="1">
            <a:off x="1650485" y="5891079"/>
            <a:ext cx="2332235" cy="47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232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5 Completion Date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481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344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6:  Advanced Practice and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74A5D-A943-384A-AE5A-7958781E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0" y="0"/>
            <a:ext cx="5116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69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the definitions of:  prefix, suffix, beginning, ending, and stem?</a:t>
            </a:r>
          </a:p>
          <a:p>
            <a:r>
              <a:rPr lang="en-US" dirty="0"/>
              <a:t>What are the steps of the Word Identification Strategy?</a:t>
            </a:r>
          </a:p>
          <a:p>
            <a:r>
              <a:rPr lang="en-US" dirty="0"/>
              <a:t>What is the mnemonic for remembering the steps?</a:t>
            </a:r>
          </a:p>
          <a:p>
            <a:r>
              <a:rPr lang="en-US" dirty="0"/>
              <a:t>What do “beginning” and “ending” refer to?</a:t>
            </a:r>
          </a:p>
          <a:p>
            <a:r>
              <a:rPr lang="en-US" dirty="0"/>
              <a:t>What are the Rules of Twos and Threes?</a:t>
            </a:r>
          </a:p>
          <a:p>
            <a:r>
              <a:rPr lang="en-US" dirty="0"/>
              <a:t>When should you “check with someone”?</a:t>
            </a:r>
          </a:p>
          <a:p>
            <a:r>
              <a:rPr lang="en-US" dirty="0"/>
              <a:t>When and where would you use the Word Identification Strategy?</a:t>
            </a:r>
          </a:p>
          <a:p>
            <a:r>
              <a:rPr lang="en-US" dirty="0"/>
              <a:t>What are the benefits of being a strategic reader?</a:t>
            </a:r>
          </a:p>
        </p:txBody>
      </p:sp>
    </p:spTree>
    <p:extLst>
      <p:ext uri="{BB962C8B-B14F-4D97-AF65-F5344CB8AC3E}">
        <p14:creationId xmlns:p14="http://schemas.microsoft.com/office/powerpoint/2010/main" val="3966484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CEBF-2585-9A4D-9089-EC5C78AF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Practice</a:t>
            </a:r>
            <a:br>
              <a:rPr lang="en-US" dirty="0"/>
            </a:br>
            <a:r>
              <a:rPr lang="en-US" dirty="0"/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5EAB1-8C86-EB44-8296-32FB91E39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use the Word Identification Strategy on materials written at my grade level?</a:t>
            </a:r>
          </a:p>
        </p:txBody>
      </p:sp>
    </p:spTree>
    <p:extLst>
      <p:ext uri="{BB962C8B-B14F-4D97-AF65-F5344CB8AC3E}">
        <p14:creationId xmlns:p14="http://schemas.microsoft.com/office/powerpoint/2010/main" val="541404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C0229-B848-D744-A394-C7A8AF9C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76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B96D3-C450-3548-98B1-AEC8B12FC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327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F567-CED7-654C-97A7-A24FC99B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B188-FADB-D442-8CF1-6FCE451D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your assigned passage using the DISSECT steps into ______________. (where you will capture student oral responses) – Mastery is 99% or higher</a:t>
            </a:r>
          </a:p>
          <a:p>
            <a:r>
              <a:rPr lang="en-US" dirty="0"/>
              <a:t>Take Comprehension test – mastery is 60% or higher</a:t>
            </a:r>
          </a:p>
          <a:p>
            <a:r>
              <a:rPr lang="en-US" dirty="0"/>
              <a:t>Develop fluency in using the strategy over time</a:t>
            </a:r>
          </a:p>
          <a:p>
            <a:r>
              <a:rPr lang="en-US" dirty="0"/>
              <a:t>Plot your scores on the Progress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81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522206" y="5568445"/>
            <a:ext cx="205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scores for advanced practice attempts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 flipV="1">
            <a:off x="1948763" y="5816315"/>
            <a:ext cx="3899535" cy="521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817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6 Completion Date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5450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491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7:  Posttest and Make Commitments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706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CEBF-2585-9A4D-9089-EC5C78AF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Posttest</a:t>
            </a:r>
            <a:br>
              <a:rPr lang="en-US" dirty="0"/>
            </a:br>
            <a:r>
              <a:rPr lang="en-US" dirty="0"/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5EAB1-8C86-EB44-8296-32FB91E39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I mastered the use of the Word Identification Strategy?</a:t>
            </a:r>
          </a:p>
        </p:txBody>
      </p:sp>
    </p:spTree>
    <p:extLst>
      <p:ext uri="{BB962C8B-B14F-4D97-AF65-F5344CB8AC3E}">
        <p14:creationId xmlns:p14="http://schemas.microsoft.com/office/powerpoint/2010/main" val="29921935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522206" y="5568445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score for Posttest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 flipV="1">
            <a:off x="1594829" y="5847251"/>
            <a:ext cx="5647654" cy="109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32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C8C1-C222-744D-8EA9-1176AB23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Prefix/Suffix Lessons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645EC-9D1B-ED41-B2D4-A1A213B4D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students who did not meet mastery criteria on the Prefix/Suffix Test</a:t>
            </a:r>
          </a:p>
        </p:txBody>
      </p:sp>
    </p:spTree>
    <p:extLst>
      <p:ext uri="{BB962C8B-B14F-4D97-AF65-F5344CB8AC3E}">
        <p14:creationId xmlns:p14="http://schemas.microsoft.com/office/powerpoint/2010/main" val="12184041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74A5D-A943-384A-AE5A-7958781E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0" y="0"/>
            <a:ext cx="51169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2EBC5-9EBE-3F49-979F-65E7AF881CDF}"/>
              </a:ext>
            </a:extLst>
          </p:cNvPr>
          <p:cNvSpPr txBox="1"/>
          <p:nvPr/>
        </p:nvSpPr>
        <p:spPr>
          <a:xfrm>
            <a:off x="198194" y="2746401"/>
            <a:ext cx="28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Completed!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3594C9-C29D-B541-9706-A5A0EEF7AADE}"/>
              </a:ext>
            </a:extLst>
          </p:cNvPr>
          <p:cNvCxnSpPr/>
          <p:nvPr/>
        </p:nvCxnSpPr>
        <p:spPr>
          <a:xfrm>
            <a:off x="1219200" y="3115733"/>
            <a:ext cx="1422400" cy="414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19483D3-BB35-BF49-9CE1-9ECE235BB940}"/>
              </a:ext>
            </a:extLst>
          </p:cNvPr>
          <p:cNvSpPr txBox="1"/>
          <p:nvPr/>
        </p:nvSpPr>
        <p:spPr>
          <a:xfrm>
            <a:off x="101599" y="4431268"/>
            <a:ext cx="1651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will you celebrate your success?</a:t>
            </a:r>
          </a:p>
        </p:txBody>
      </p:sp>
    </p:spTree>
    <p:extLst>
      <p:ext uri="{BB962C8B-B14F-4D97-AF65-F5344CB8AC3E}">
        <p14:creationId xmlns:p14="http://schemas.microsoft.com/office/powerpoint/2010/main" val="38784872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9B24-F984-D544-8722-C2917938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626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“generalization” mean to you?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be the benefits of generalizing this strategy?</a:t>
            </a:r>
          </a:p>
        </p:txBody>
      </p:sp>
    </p:spTree>
    <p:extLst>
      <p:ext uri="{BB962C8B-B14F-4D97-AF65-F5344CB8AC3E}">
        <p14:creationId xmlns:p14="http://schemas.microsoft.com/office/powerpoint/2010/main" val="20685989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74A5D-A943-384A-AE5A-7958781E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0" y="0"/>
            <a:ext cx="51169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2EBC5-9EBE-3F49-979F-65E7AF881CDF}"/>
              </a:ext>
            </a:extLst>
          </p:cNvPr>
          <p:cNvSpPr txBox="1"/>
          <p:nvPr/>
        </p:nvSpPr>
        <p:spPr>
          <a:xfrm>
            <a:off x="198194" y="2746401"/>
            <a:ext cx="283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Goal to use the Word ID Strategy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3594C9-C29D-B541-9706-A5A0EEF7AADE}"/>
              </a:ext>
            </a:extLst>
          </p:cNvPr>
          <p:cNvCxnSpPr>
            <a:cxnSpLocks/>
          </p:cNvCxnSpPr>
          <p:nvPr/>
        </p:nvCxnSpPr>
        <p:spPr>
          <a:xfrm>
            <a:off x="1202267" y="3318933"/>
            <a:ext cx="1337733" cy="139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30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7 Completion Date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6098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Orientation Phase</a:t>
            </a:r>
          </a:p>
        </p:txBody>
      </p:sp>
    </p:spTree>
    <p:extLst>
      <p:ext uri="{BB962C8B-B14F-4D97-AF65-F5344CB8AC3E}">
        <p14:creationId xmlns:p14="http://schemas.microsoft.com/office/powerpoint/2010/main" val="36669137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19B3A-7F3B-DB44-A33C-86888BE9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38100"/>
            <a:ext cx="72517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439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37DE-BBC5-ED47-9A97-1A4A3F9A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Success Formula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55319-7EAD-FD4F-B8B4-7D7C2297DA81}"/>
              </a:ext>
            </a:extLst>
          </p:cNvPr>
          <p:cNvSpPr txBox="1"/>
          <p:nvPr/>
        </p:nvSpPr>
        <p:spPr>
          <a:xfrm>
            <a:off x="6464029" y="2920006"/>
            <a:ext cx="209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F3782-8271-0343-A004-D3B88387A139}"/>
              </a:ext>
            </a:extLst>
          </p:cNvPr>
          <p:cNvSpPr txBox="1"/>
          <p:nvPr/>
        </p:nvSpPr>
        <p:spPr>
          <a:xfrm>
            <a:off x="5427064" y="2915156"/>
            <a:ext cx="1040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2F31E-1FB4-CC4C-89F4-0B6BCBE644AE}"/>
              </a:ext>
            </a:extLst>
          </p:cNvPr>
          <p:cNvSpPr txBox="1"/>
          <p:nvPr/>
        </p:nvSpPr>
        <p:spPr>
          <a:xfrm>
            <a:off x="63230" y="2269505"/>
            <a:ext cx="3062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Word Identification 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67063-53D2-FD4B-A72D-96EE7AD21C9A}"/>
              </a:ext>
            </a:extLst>
          </p:cNvPr>
          <p:cNvSpPr txBox="1"/>
          <p:nvPr/>
        </p:nvSpPr>
        <p:spPr>
          <a:xfrm>
            <a:off x="3852152" y="2885058"/>
            <a:ext cx="157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Effort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78942-F101-614A-88ED-4D30110CD89E}"/>
              </a:ext>
            </a:extLst>
          </p:cNvPr>
          <p:cNvSpPr txBox="1"/>
          <p:nvPr/>
        </p:nvSpPr>
        <p:spPr>
          <a:xfrm>
            <a:off x="3223097" y="2915156"/>
            <a:ext cx="42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666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C98F-7779-9B48-97C4-5BF3674C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Cues for Using the Word Identification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2DFD0-2F09-2949-B914-E033947A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01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7F8833-C8FC-2B4C-889C-F244EF375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132" y="0"/>
            <a:ext cx="5283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725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A6F9D-5961-884D-94F9-907A6DFE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29" y="0"/>
            <a:ext cx="5367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1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Prefixes</a:t>
            </a:r>
            <a:br>
              <a:rPr lang="en-US" dirty="0"/>
            </a:br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prefix?</a:t>
            </a:r>
          </a:p>
          <a:p>
            <a:r>
              <a:rPr lang="en-US" dirty="0"/>
              <a:t>How are prefixes identified?</a:t>
            </a:r>
          </a:p>
          <a:p>
            <a:r>
              <a:rPr lang="en-US" dirty="0"/>
              <a:t>Can I pronounce the common prefixes?</a:t>
            </a:r>
          </a:p>
        </p:txBody>
      </p:sp>
    </p:spTree>
    <p:extLst>
      <p:ext uri="{BB962C8B-B14F-4D97-AF65-F5344CB8AC3E}">
        <p14:creationId xmlns:p14="http://schemas.microsoft.com/office/powerpoint/2010/main" val="9650953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Activation Phase</a:t>
            </a:r>
          </a:p>
        </p:txBody>
      </p:sp>
    </p:spTree>
    <p:extLst>
      <p:ext uri="{BB962C8B-B14F-4D97-AF65-F5344CB8AC3E}">
        <p14:creationId xmlns:p14="http://schemas.microsoft.com/office/powerpoint/2010/main" val="14532209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19B3A-7F3B-DB44-A33C-86888BE9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38100"/>
            <a:ext cx="72517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237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3182F-45B7-0644-B389-E07E32645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057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7F2B8-6BFF-C644-84B5-2E0FD807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963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Adaptation Phase</a:t>
            </a:r>
          </a:p>
        </p:txBody>
      </p:sp>
    </p:spTree>
    <p:extLst>
      <p:ext uri="{BB962C8B-B14F-4D97-AF65-F5344CB8AC3E}">
        <p14:creationId xmlns:p14="http://schemas.microsoft.com/office/powerpoint/2010/main" val="2784573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19B3A-7F3B-DB44-A33C-86888BE9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38100"/>
            <a:ext cx="72517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012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2A6009-1EAA-3844-9323-4F4483C3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51" y="0"/>
            <a:ext cx="545369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6CA47-97F6-4B46-90A1-7128CE3F1B46}"/>
              </a:ext>
            </a:extLst>
          </p:cNvPr>
          <p:cNvSpPr txBox="1"/>
          <p:nvPr/>
        </p:nvSpPr>
        <p:spPr>
          <a:xfrm>
            <a:off x="101599" y="2242232"/>
            <a:ext cx="146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clues from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ED2E1-3E54-3648-B2E9-D392E83AE75A}"/>
              </a:ext>
            </a:extLst>
          </p:cNvPr>
          <p:cNvSpPr txBox="1"/>
          <p:nvPr/>
        </p:nvSpPr>
        <p:spPr>
          <a:xfrm>
            <a:off x="101599" y="3945468"/>
            <a:ext cx="146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Breaking into parts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C77A6-E776-F24B-915B-C2F0533EE859}"/>
              </a:ext>
            </a:extLst>
          </p:cNvPr>
          <p:cNvSpPr txBox="1"/>
          <p:nvPr/>
        </p:nvSpPr>
        <p:spPr>
          <a:xfrm>
            <a:off x="203199" y="5840567"/>
            <a:ext cx="146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resources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D2310E5-EE59-BF48-AE09-F28F185F20E2}"/>
              </a:ext>
            </a:extLst>
          </p:cNvPr>
          <p:cNvSpPr/>
          <p:nvPr/>
        </p:nvSpPr>
        <p:spPr>
          <a:xfrm>
            <a:off x="1473200" y="2413000"/>
            <a:ext cx="296334" cy="364069"/>
          </a:xfrm>
          <a:prstGeom prst="leftBrace">
            <a:avLst>
              <a:gd name="adj1" fmla="val 8333"/>
              <a:gd name="adj2" fmla="val 453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15C5A52-B274-164D-BD26-90A1582033FE}"/>
              </a:ext>
            </a:extLst>
          </p:cNvPr>
          <p:cNvSpPr/>
          <p:nvPr/>
        </p:nvSpPr>
        <p:spPr>
          <a:xfrm>
            <a:off x="1566333" y="3259667"/>
            <a:ext cx="278818" cy="2015066"/>
          </a:xfrm>
          <a:prstGeom prst="lef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13C432C-621A-B243-BF4C-ADB2B403CCD2}"/>
              </a:ext>
            </a:extLst>
          </p:cNvPr>
          <p:cNvSpPr/>
          <p:nvPr/>
        </p:nvSpPr>
        <p:spPr>
          <a:xfrm>
            <a:off x="1566333" y="5774267"/>
            <a:ext cx="203200" cy="7789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3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Maintenance Phase</a:t>
            </a:r>
          </a:p>
        </p:txBody>
      </p:sp>
    </p:spTree>
    <p:extLst>
      <p:ext uri="{BB962C8B-B14F-4D97-AF65-F5344CB8AC3E}">
        <p14:creationId xmlns:p14="http://schemas.microsoft.com/office/powerpoint/2010/main" val="26109096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19B3A-7F3B-DB44-A33C-86888BE9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38100"/>
            <a:ext cx="72517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794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352313" y="5758737"/>
            <a:ext cx="205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dates for maintenance probes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679270" y="6125172"/>
            <a:ext cx="6098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5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ECFB4-08A9-7449-A262-4CEBEDDB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67" y="0"/>
            <a:ext cx="6966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1664</TotalTime>
  <Words>2922</Words>
  <Application>Microsoft Macintosh PowerPoint</Application>
  <PresentationFormat>On-screen Show (4:3)</PresentationFormat>
  <Paragraphs>1061</Paragraphs>
  <Slides>89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Arial</vt:lpstr>
      <vt:lpstr>Calibri</vt:lpstr>
      <vt:lpstr>Calibri Light</vt:lpstr>
      <vt:lpstr>System Font Regular</vt:lpstr>
      <vt:lpstr>Times New Roman</vt:lpstr>
      <vt:lpstr>Office Theme</vt:lpstr>
      <vt:lpstr>The Word Identification Strategy</vt:lpstr>
      <vt:lpstr>Stage 1:  Pretest and Make Commitments</vt:lpstr>
      <vt:lpstr>Pretest</vt:lpstr>
      <vt:lpstr>PowerPoint Presentation</vt:lpstr>
      <vt:lpstr>The Success Formula</vt:lpstr>
      <vt:lpstr>PowerPoint Presentation</vt:lpstr>
      <vt:lpstr>Prefix/Suffix Lessons </vt:lpstr>
      <vt:lpstr>Part 1: Prefixes Essential Questions</vt:lpstr>
      <vt:lpstr>PowerPoint Presentation</vt:lpstr>
      <vt:lpstr>PowerPoint Presentation</vt:lpstr>
      <vt:lpstr>Prefixes within prefixes</vt:lpstr>
      <vt:lpstr>PowerPoint Presentation</vt:lpstr>
      <vt:lpstr>Compound Prefixes</vt:lpstr>
      <vt:lpstr>Practice isolating prefixes</vt:lpstr>
      <vt:lpstr>PowerPoint Presentation</vt:lpstr>
      <vt:lpstr>Practice reading prefixes aloud</vt:lpstr>
      <vt:lpstr>Part 1: Suffixes Essential Questions</vt:lpstr>
      <vt:lpstr>PowerPoint Presentation</vt:lpstr>
      <vt:lpstr>PowerPoint Presentation</vt:lpstr>
      <vt:lpstr>Suffixes within suffixes</vt:lpstr>
      <vt:lpstr>PowerPoint Presentation</vt:lpstr>
      <vt:lpstr>Compound Suffixes</vt:lpstr>
      <vt:lpstr>Practice separating suffixes</vt:lpstr>
      <vt:lpstr>PowerPoint Presentation</vt:lpstr>
      <vt:lpstr>Practice reading suffixes aloud</vt:lpstr>
      <vt:lpstr>Stage 2:  Describe</vt:lpstr>
      <vt:lpstr>Describe Essential Questions</vt:lpstr>
      <vt:lpstr>What does “dissect” mean?</vt:lpstr>
      <vt:lpstr>Results we can expect from using the Word Identification Strategy</vt:lpstr>
      <vt:lpstr>PowerPoint Presentation</vt:lpstr>
      <vt:lpstr>PowerPoint Presentation</vt:lpstr>
      <vt:lpstr>Isolate the beginning</vt:lpstr>
      <vt:lpstr>Separate the ending</vt:lpstr>
      <vt:lpstr>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</vt:lpstr>
      <vt:lpstr>Stage 3:  Model</vt:lpstr>
      <vt:lpstr>Review of previous information</vt:lpstr>
      <vt:lpstr>Model Essential Questions</vt:lpstr>
      <vt:lpstr>PowerPoint Presentation</vt:lpstr>
      <vt:lpstr>PowerPoint Presentation</vt:lpstr>
      <vt:lpstr>Exit Ticket</vt:lpstr>
      <vt:lpstr>PowerPoint Presentation</vt:lpstr>
      <vt:lpstr> Stage 4:  Verbal Practice</vt:lpstr>
      <vt:lpstr>Review of previous information</vt:lpstr>
      <vt:lpstr>PowerPoint Presentation</vt:lpstr>
      <vt:lpstr>PowerPoint Presentation</vt:lpstr>
      <vt:lpstr> Stage 5:  Controlled Practice and Feedback</vt:lpstr>
      <vt:lpstr>Review of previous information</vt:lpstr>
      <vt:lpstr>PowerPoint Presentation</vt:lpstr>
      <vt:lpstr>PowerPoint Presentation</vt:lpstr>
      <vt:lpstr>Activities</vt:lpstr>
      <vt:lpstr>PowerPoint Presentation</vt:lpstr>
      <vt:lpstr>PowerPoint Presentation</vt:lpstr>
      <vt:lpstr> Stage 6:  Advanced Practice and Feedback</vt:lpstr>
      <vt:lpstr>Review of previous information</vt:lpstr>
      <vt:lpstr>Advanced Practice Essential Question</vt:lpstr>
      <vt:lpstr>PowerPoint Presentation</vt:lpstr>
      <vt:lpstr>PowerPoint Presentation</vt:lpstr>
      <vt:lpstr>Activities</vt:lpstr>
      <vt:lpstr>PowerPoint Presentation</vt:lpstr>
      <vt:lpstr>PowerPoint Presentation</vt:lpstr>
      <vt:lpstr> Stage 7:  Posttest and Make Commitments</vt:lpstr>
      <vt:lpstr>Posttest Essential Question</vt:lpstr>
      <vt:lpstr>PowerPoint Presentation</vt:lpstr>
      <vt:lpstr>PowerPoint Presentation</vt:lpstr>
      <vt:lpstr>What does “generalization” mean to you?  What would be the benefits of generalizing this strategy?</vt:lpstr>
      <vt:lpstr>PowerPoint Presentation</vt:lpstr>
      <vt:lpstr>PowerPoint Presentation</vt:lpstr>
      <vt:lpstr> Stage 8 : Generalization</vt:lpstr>
      <vt:lpstr>PowerPoint Presentation</vt:lpstr>
      <vt:lpstr>The Success Formula</vt:lpstr>
      <vt:lpstr>Cues for Using the Word Identification Strategy</vt:lpstr>
      <vt:lpstr>PowerPoint Presentation</vt:lpstr>
      <vt:lpstr>PowerPoint Presentation</vt:lpstr>
      <vt:lpstr> Stage 8 : Generalization</vt:lpstr>
      <vt:lpstr>PowerPoint Presentation</vt:lpstr>
      <vt:lpstr>PowerPoint Presentation</vt:lpstr>
      <vt:lpstr>PowerPoint Presentation</vt:lpstr>
      <vt:lpstr> Stage 8 : Generalization</vt:lpstr>
      <vt:lpstr>PowerPoint Presentation</vt:lpstr>
      <vt:lpstr>PowerPoint Presentation</vt:lpstr>
      <vt:lpstr> Stage 8 : Generalization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Paragraph Writing Strategy</dc:title>
  <dc:creator>Medici Cindy</dc:creator>
  <cp:lastModifiedBy>Medici Cindy</cp:lastModifiedBy>
  <cp:revision>21</cp:revision>
  <dcterms:created xsi:type="dcterms:W3CDTF">2021-02-15T20:39:09Z</dcterms:created>
  <dcterms:modified xsi:type="dcterms:W3CDTF">2021-03-23T14:16:27Z</dcterms:modified>
</cp:coreProperties>
</file>