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6" r:id="rId1"/>
  </p:sldMasterIdLst>
  <p:notesMasterIdLst>
    <p:notesMasterId r:id="rId91"/>
  </p:notesMasterIdLst>
  <p:sldIdLst>
    <p:sldId id="256" r:id="rId2"/>
    <p:sldId id="442" r:id="rId3"/>
    <p:sldId id="258" r:id="rId4"/>
    <p:sldId id="261" r:id="rId5"/>
    <p:sldId id="262" r:id="rId6"/>
    <p:sldId id="263" r:id="rId7"/>
    <p:sldId id="424" r:id="rId8"/>
    <p:sldId id="264" r:id="rId9"/>
    <p:sldId id="425" r:id="rId10"/>
    <p:sldId id="427" r:id="rId11"/>
    <p:sldId id="426" r:id="rId12"/>
    <p:sldId id="428" r:id="rId13"/>
    <p:sldId id="429" r:id="rId14"/>
    <p:sldId id="430" r:id="rId15"/>
    <p:sldId id="431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3" r:id="rId27"/>
    <p:sldId id="458" r:id="rId28"/>
    <p:sldId id="444" r:id="rId29"/>
    <p:sldId id="445" r:id="rId30"/>
    <p:sldId id="446" r:id="rId31"/>
    <p:sldId id="447" r:id="rId32"/>
    <p:sldId id="448" r:id="rId33"/>
    <p:sldId id="449" r:id="rId34"/>
    <p:sldId id="450" r:id="rId35"/>
    <p:sldId id="451" r:id="rId36"/>
    <p:sldId id="452" r:id="rId37"/>
    <p:sldId id="453" r:id="rId38"/>
    <p:sldId id="454" r:id="rId39"/>
    <p:sldId id="455" r:id="rId40"/>
    <p:sldId id="456" r:id="rId41"/>
    <p:sldId id="457" r:id="rId42"/>
    <p:sldId id="294" r:id="rId43"/>
    <p:sldId id="459" r:id="rId44"/>
    <p:sldId id="460" r:id="rId45"/>
    <p:sldId id="461" r:id="rId46"/>
    <p:sldId id="462" r:id="rId47"/>
    <p:sldId id="463" r:id="rId48"/>
    <p:sldId id="466" r:id="rId49"/>
    <p:sldId id="464" r:id="rId50"/>
    <p:sldId id="306" r:id="rId51"/>
    <p:sldId id="465" r:id="rId52"/>
    <p:sldId id="305" r:id="rId53"/>
    <p:sldId id="467" r:id="rId54"/>
    <p:sldId id="468" r:id="rId55"/>
    <p:sldId id="469" r:id="rId56"/>
    <p:sldId id="470" r:id="rId57"/>
    <p:sldId id="473" r:id="rId58"/>
    <p:sldId id="472" r:id="rId59"/>
    <p:sldId id="474" r:id="rId60"/>
    <p:sldId id="475" r:id="rId61"/>
    <p:sldId id="471" r:id="rId62"/>
    <p:sldId id="476" r:id="rId63"/>
    <p:sldId id="477" r:id="rId64"/>
    <p:sldId id="478" r:id="rId65"/>
    <p:sldId id="479" r:id="rId66"/>
    <p:sldId id="480" r:id="rId67"/>
    <p:sldId id="481" r:id="rId68"/>
    <p:sldId id="482" r:id="rId69"/>
    <p:sldId id="483" r:id="rId70"/>
    <p:sldId id="485" r:id="rId71"/>
    <p:sldId id="486" r:id="rId72"/>
    <p:sldId id="488" r:id="rId73"/>
    <p:sldId id="484" r:id="rId74"/>
    <p:sldId id="487" r:id="rId75"/>
    <p:sldId id="489" r:id="rId76"/>
    <p:sldId id="490" r:id="rId77"/>
    <p:sldId id="491" r:id="rId78"/>
    <p:sldId id="492" r:id="rId79"/>
    <p:sldId id="493" r:id="rId80"/>
    <p:sldId id="494" r:id="rId81"/>
    <p:sldId id="495" r:id="rId82"/>
    <p:sldId id="496" r:id="rId83"/>
    <p:sldId id="497" r:id="rId84"/>
    <p:sldId id="498" r:id="rId85"/>
    <p:sldId id="499" r:id="rId86"/>
    <p:sldId id="500" r:id="rId87"/>
    <p:sldId id="502" r:id="rId88"/>
    <p:sldId id="503" r:id="rId89"/>
    <p:sldId id="504" r:id="rId9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50"/>
    <p:restoredTop sz="96384"/>
  </p:normalViewPr>
  <p:slideViewPr>
    <p:cSldViewPr snapToGrid="0" snapToObjects="1">
      <p:cViewPr varScale="1">
        <p:scale>
          <a:sx n="82" d="100"/>
          <a:sy n="82" d="100"/>
        </p:scale>
        <p:origin x="15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21:18:52.79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66 0 24575,'0'27'0,"0"-11"0,0 11 0,0-6 0,0-6 0,0 4 0,0-10 0,0-3 0,0 1 0,0-1 0,0 3 0,0-1 0,0 1 0,0-3 0,0 1 0,0 2 0,0-2 0,0 2 0,0-2 0,0-1 0,0 3 0,0 1 0,0 3 0,0-3 0,0 3 0,0 2 0,0-3 0,0 6 0,0-8 0,0 0 0,-3 2 0,2-2 0,-2 0 0,3 2 0,0-2 0,0 0 0,0 2 0,0-2 0,0 3 0,0 0 0,-3 0 0,3 3 0,-3-3 0,3 3 0,-3-3 0,2 0 0,-2-3 0,3 2 0,0-2 0,0 3 0,-3 0 0,3 0 0,-3 0 0,3-1 0,-3 1 0,2 6 0,-2-5 0,3 5 0,-3-6 0,3 0 0,-3 0 0,3 0 0,0-1 0,-3 1 0,2 0 0,-2 0 0,3 0 0,-3 0 0,3-3 0,-3 2 0,3-2 0,-3 9 0,2-5 0,-2 5 0,3-6 0,0-1 0,0 1 0,-3 0 0,3 0 0,-3 0 0,3-3 0,0 2 0,0-2 0,0 6 0,0-2 0,0 1 0,0-2 0,0 0 0,0 0 0,0 0 0,0 0 0,0 0 0,0 0 0,0 0 0,0-1 0,0 1 0,0 0 0,0 6 0,0-5 0,0 2 0,0-4 0,0-5 0,0 5 0,0-4 0,0 4 0,0-5 0,0 5 0,0-2 0,3 0 0,-3-1 0,3 1 0,-3 5 0,0 0 0,3 3 0,-2-5 0,1 0 0,-2 0 0,0 0 0,0 0 0,0 0 0,0 0 0,0-1 0,0 1 0,0 0 0,0 0 0,0 6 0,0-5 0,0 5 0,0-6 0,0 0 0,0-1 0,0 1 0,0 0 0,0 0 0,0 0 0,0 0 0,0 0 0,0 0 0,0 0 0,0 0 0,-2-1 0,1 7 0,-2-7 0,3 5 0,0-7 0,0 0 0,0 3 0,0-6 0,0 5 0,0-5 0,0 2 0,0-2 0,-3-4 0,2 3 0,1-5 0,4 1 0,2-2 0,1 0 0,-1 0 0,3 0 0,1 0 0,3 3 0,0-2 0,0 2 0,5-3 0,1 4 0,6-4 0,0 4 0,-1-4 0,1 0 0,-6 0 0,-1 0 0,-5 0 0,5 4 0,2 0 0,14 6 0,-7-5 0,16 0 0,-16-2 0,7-2 0,-14 3 0,3-4 0,-9 3 0,4-2 0,-5 4 0,6-1 0,-5 2 0,10-2 0,-10 1 0,19 1 0,-11 2 0,12 2 0,-15-6 0,4 3 0,-9-6 0,5 3 0,-7-4 0,1 0 0,0 0 0,3 0 0,-5 0 0,4 0 0,-8 0 0,2 0 0,0 0 0,-2 0 0,6 0 0,-6-3 0,2 2 0,-3-2 0,1 1 0,-1 1 0,-2-5 0,1 5 0,-1-2 0,2 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3-11T21:18:57.07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24575,'0'12'0,"0"-2"0,0 3 0,0-3 0,0 3 0,0-1 0,0 7 0,0-5 0,0 9 0,0-4 0,0 6 0,0 0 0,4-1 0,-4 10 0,9 3 0,-2 8 0,5 11 0,-1-8 0,0-2 0,0-3 0,-6-16 0,4 7 0,-4-9 0,-1 9 0,5 2 0,-8 1 0,8-3 0,-8-10 0,5-4 0,-5 4 0,2-10 0,-3 5 0,0-7 0,0 1 0,0 0 0,0 0 0,0 0 0,0 0 0,0 0 0,0 5 0,0-4 0,0 4 0,0-5 0,0 0 0,0 0 0,0 6 0,0-5 0,0 5 0,0-7 0,0 1 0,0 0 0,0 5 0,0-3 0,0 3 0,0-6 0,0 1 0,0 0 0,0 3 0,0-2 0,0 1 0,0-2 0,0-3 0,0 2 0,0-2 0,0 0 0,-3 3 0,2-6 0,-2 2 0,3-3 0,0 1 0,0-1 0,0 1 0,0-1 0,0 0 0,0 1 0,0-1 0,0 1 0,0-1 0,0 0 0,0 1 0,0-1 0,-3 1 0,3-1 0,-3 3 0,3 1 0,0 3 0,0 0 0,0 0 0,0 0 0,-3 0 0,2 0 0,-2 0 0,3-1 0,0 1 0,0 0 0,0 0 0,0 0 0,0 0 0,0 0 0,0 0 0,0 0 0,0 0 0,0-1 0,0 1 0,0 0 0,0 0 0,0 0 0,0 0 0,0 0 0,0 0 0,0 0 0,3 0 0,-2-1 0,2-2 0,-3 3 0,0-6 0,0 5 0,0-5 0,0 5 0,0-5 0,0 3 0,0-4 0,0 0 0,0 1 0,0-1 0,0 3 0,0-1 0,0 1 0,0-3 0,0 1 0,0-1 0,0 0 0,2 1 0,2-1 0,0 0 0,1 1 0,-4-1 0,2 1 0,0-4 0,-3 3 0,6-3 0,-5 4 0,2-1 0,-3 1 0,2-4 0,-1 3 0,5-3 0,-5 4 0,4-4 0,-1 0 0,2-3 0,1 0 0,-1 0 0,0 0 0,1 3 0,2-2 0,-2 2 0,0-1 0,-2-1 0,-1 2 0,2-3 0,1 0 0,-1 0 0,0 0 0,4 3 0,0-2 0,3 1 0,-1-2 0,1 0 0,0 0 0,0 0 0,0 0 0,0 0 0,0 0 0,-3 0 0,2 0 0,-2-2 0,3 1 0,0-5 0,0 5 0,0-2 0,0 1 0,-1 1 0,-2-2 0,3 0 0,-3 2 0,3-2 0,-1 3 0,1 0 0,0-3 0,6 3 0,-5-3 0,5 3 0,-6 0 0,0 0 0,-3 0 0,2 0 0,-2 0 0,3 0 0,0 0 0,0 0 0,-1 0 0,7 0 0,-5 0 0,5 0 0,-6 0 0,0 0 0,-3-3 0,2 2 0,-5-2 0,2 3 0,-2 0 0,-1 0 0,1 0 0,-1 0 0,0 0 0,1 0 0,-1 0 0,1-3 0,-1 3 0,0-3 0,1 3 0,-1 0 0,-2-3 0,1 2 0,-1-2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F1545-7EA1-6044-93E1-424C6F594132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C152E-78F1-044B-A42E-1C7B1E85E5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7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***Please note, this presentation is intentionally very plain, so that teachers can add their own design to the slides.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3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0181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94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760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3087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4212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116–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71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506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58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912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06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986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290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802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742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03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2216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Pg. 19– student objectives have been translated into questions.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854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687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21 “Before they began using the Word Identification Strategy, students were making about 20 errors while reading a passage containing 400 words.  As a result, they could only answer about 40% of the questions about the passage correctly.  After they mastered the strategy, they only make about 3 errors, and they could answer correctly 70% of the questions about the passages they were reading.”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114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580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5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12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326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81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8238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7123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978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Pg</a:t>
            </a:r>
            <a:r>
              <a:rPr lang="en-US" dirty="0"/>
              <a:t> 26, pg. 27, pg. 28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8596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28…Answer key on pg. 132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576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40669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272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60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0879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 Pretest score – page 15, If students do not receive an 80% on the Prefix/Suffix Test, do the Prefix/suffix Lessons in Appendix C (pg. 17 &amp; pg. 112)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00261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1294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36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2783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Instructor manual pg. 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65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280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01930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604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7195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817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42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20577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044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16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59647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837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40704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1258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67723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9854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37523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7704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75589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004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56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4019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Set long term goal and make commitments – pg. 17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3994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798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754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6904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134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78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0774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65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657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2567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67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39591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7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Mastery criteria for the Prefix/Suffix test is 80% or higher.</a:t>
            </a:r>
          </a:p>
          <a:p>
            <a:r>
              <a:rPr lang="en-US" dirty="0"/>
              <a:t>Pg. 112 Instructor Manual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81985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7777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8770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8518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67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916486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75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6607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133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8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113– student objectives have been translated into questions.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389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Pg. 113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3C152E-78F1-044B-A42E-1C7B1E85E5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833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5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41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5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675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8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2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28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46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317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9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32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DCAB-D928-1B43-BBE6-13BAABFF7696}" type="datetimeFigureOut">
              <a:rPr lang="en-US" smtClean="0"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59044-837E-FF49-83C4-D7A8E39F96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5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customXml" Target="../ink/ink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814B-F718-884B-A24D-A65F0A891E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Word Identification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2B663-6BC1-6E4B-A2D4-7CE3F3514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16116" y="4807706"/>
            <a:ext cx="6563723" cy="1160213"/>
          </a:xfrm>
        </p:spPr>
        <p:txBody>
          <a:bodyPr/>
          <a:lstStyle/>
          <a:p>
            <a:pPr algn="r"/>
            <a:r>
              <a:rPr lang="en-US" dirty="0"/>
              <a:t>By B. Keith Lenz, Jean B. </a:t>
            </a:r>
            <a:r>
              <a:rPr lang="en-US" dirty="0" err="1"/>
              <a:t>Schumaker</a:t>
            </a:r>
            <a:r>
              <a:rPr lang="en-US" dirty="0"/>
              <a:t>, Donald D. Deshler, and Victoria </a:t>
            </a:r>
            <a:r>
              <a:rPr lang="en-US" dirty="0" err="1"/>
              <a:t>Beals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4692847-AC32-4B45-BB5A-6A89C9C4735F}"/>
              </a:ext>
            </a:extLst>
          </p:cNvPr>
          <p:cNvSpPr txBox="1"/>
          <p:nvPr/>
        </p:nvSpPr>
        <p:spPr>
          <a:xfrm>
            <a:off x="157480" y="6085840"/>
            <a:ext cx="764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Teaching PowerPoint developed by FL SPDG SIM Project to support teachers in implementing The Word Identification Strategy</a:t>
            </a:r>
          </a:p>
        </p:txBody>
      </p:sp>
    </p:spTree>
    <p:extLst>
      <p:ext uri="{BB962C8B-B14F-4D97-AF65-F5344CB8AC3E}">
        <p14:creationId xmlns:p14="http://schemas.microsoft.com/office/powerpoint/2010/main" val="3217536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441F22-B2EC-DF4B-A152-56AC5E88F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3362" y="0"/>
            <a:ext cx="52993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D3989C-A018-5C4D-B01D-A3C4B90290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7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5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EF29-9FBC-7945-8641-7F57D99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Prefixes within prefixes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23691-A684-094D-9AA4-48F5E3909835}"/>
              </a:ext>
            </a:extLst>
          </p:cNvPr>
          <p:cNvSpPr txBox="1"/>
          <p:nvPr/>
        </p:nvSpPr>
        <p:spPr>
          <a:xfrm>
            <a:off x="1026160" y="1991360"/>
            <a:ext cx="6888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prefixes are included in other prefixes</a:t>
            </a:r>
          </a:p>
          <a:p>
            <a:endParaRPr lang="en-US" sz="2800" dirty="0"/>
          </a:p>
          <a:p>
            <a:r>
              <a:rPr lang="en-US" sz="2800" dirty="0"/>
              <a:t>Examples:</a:t>
            </a:r>
          </a:p>
          <a:p>
            <a:r>
              <a:rPr lang="en-US" sz="2800" dirty="0"/>
              <a:t>co is included in con</a:t>
            </a:r>
          </a:p>
          <a:p>
            <a:endParaRPr lang="en-US" sz="2800" dirty="0"/>
          </a:p>
          <a:p>
            <a:r>
              <a:rPr lang="en-US" sz="2800" dirty="0"/>
              <a:t>On your prefix list, draw a box around prefixes that are contained in other prefixes</a:t>
            </a:r>
          </a:p>
          <a:p>
            <a:endParaRPr lang="en-US" sz="2800" dirty="0"/>
          </a:p>
          <a:p>
            <a:r>
              <a:rPr lang="en-US" sz="2800" dirty="0"/>
              <a:t>Example:</a:t>
            </a:r>
          </a:p>
          <a:p>
            <a:r>
              <a:rPr lang="en-US" sz="2800" dirty="0"/>
              <a:t>ex is included in extra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73BE71-C0F3-1142-8822-98B77FB29F10}"/>
              </a:ext>
            </a:extLst>
          </p:cNvPr>
          <p:cNvSpPr/>
          <p:nvPr/>
        </p:nvSpPr>
        <p:spPr>
          <a:xfrm>
            <a:off x="1026160" y="5963920"/>
            <a:ext cx="467360" cy="345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6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62122E-8402-B44A-9FDE-4E57C1F384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220" y="0"/>
            <a:ext cx="6619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5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7F23-F5F9-AE45-8608-FB7DB5A7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Prefixes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35F31-BC59-E843-93D0-87A0A7B13ED1}"/>
              </a:ext>
            </a:extLst>
          </p:cNvPr>
          <p:cNvSpPr txBox="1"/>
          <p:nvPr/>
        </p:nvSpPr>
        <p:spPr>
          <a:xfrm>
            <a:off x="1127760" y="2184400"/>
            <a:ext cx="549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unrelenting</a:t>
            </a:r>
          </a:p>
        </p:txBody>
      </p:sp>
    </p:spTree>
    <p:extLst>
      <p:ext uri="{BB962C8B-B14F-4D97-AF65-F5344CB8AC3E}">
        <p14:creationId xmlns:p14="http://schemas.microsoft.com/office/powerpoint/2010/main" val="126956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E94F2-338C-164A-89BE-C69A5302C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6250" y="0"/>
            <a:ext cx="7886700" cy="1325563"/>
          </a:xfrm>
        </p:spPr>
        <p:txBody>
          <a:bodyPr/>
          <a:lstStyle/>
          <a:p>
            <a:r>
              <a:rPr lang="en-US" dirty="0"/>
              <a:t>Practice isolating prefixes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7B5C2-987E-D745-80D7-E388BB0F4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983" y="457200"/>
            <a:ext cx="5943139" cy="769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09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B09335-67A5-034B-BB98-A30B50BB1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741" y="-320040"/>
            <a:ext cx="6186517" cy="800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E2729-EE91-D840-848A-0FC33B66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reading prefixes aloud</a:t>
            </a:r>
          </a:p>
        </p:txBody>
      </p:sp>
    </p:spTree>
    <p:extLst>
      <p:ext uri="{BB962C8B-B14F-4D97-AF65-F5344CB8AC3E}">
        <p14:creationId xmlns:p14="http://schemas.microsoft.com/office/powerpoint/2010/main" val="4279470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Suffixes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suffix?</a:t>
            </a:r>
          </a:p>
          <a:p>
            <a:r>
              <a:rPr lang="en-US" dirty="0"/>
              <a:t>How are suffixed identified?</a:t>
            </a:r>
          </a:p>
          <a:p>
            <a:r>
              <a:rPr lang="en-US" dirty="0"/>
              <a:t>Can I pronounce the common suffixes?</a:t>
            </a:r>
          </a:p>
        </p:txBody>
      </p:sp>
    </p:spTree>
    <p:extLst>
      <p:ext uri="{BB962C8B-B14F-4D97-AF65-F5344CB8AC3E}">
        <p14:creationId xmlns:p14="http://schemas.microsoft.com/office/powerpoint/2010/main" val="404535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6485C7A-5200-D143-859C-F0BB54AD43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0" y="31750"/>
            <a:ext cx="7518400" cy="679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6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CBC46-BFAE-AA4C-BB7E-F40B73574D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4802" y="132080"/>
            <a:ext cx="5299364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416A0B-E413-7949-961A-94C5C5800A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840" y="13208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528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1:  Pretest and Make Commitments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51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6EF29-9FBC-7945-8641-7F57D998D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Suffixes within suffixes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023691-A684-094D-9AA4-48F5E3909835}"/>
              </a:ext>
            </a:extLst>
          </p:cNvPr>
          <p:cNvSpPr txBox="1"/>
          <p:nvPr/>
        </p:nvSpPr>
        <p:spPr>
          <a:xfrm>
            <a:off x="1026160" y="1991360"/>
            <a:ext cx="688848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Some suffixes also function as the last letter in other suffixes</a:t>
            </a:r>
          </a:p>
          <a:p>
            <a:endParaRPr lang="en-US" sz="2800" dirty="0"/>
          </a:p>
          <a:p>
            <a:r>
              <a:rPr lang="en-US" sz="2800" dirty="0"/>
              <a:t>Examples:</a:t>
            </a:r>
          </a:p>
          <a:p>
            <a:r>
              <a:rPr lang="en-US" sz="2800" dirty="0"/>
              <a:t>“s” and “y”</a:t>
            </a:r>
          </a:p>
          <a:p>
            <a:endParaRPr lang="en-US" sz="2800" dirty="0"/>
          </a:p>
          <a:p>
            <a:r>
              <a:rPr lang="en-US" sz="2800" dirty="0"/>
              <a:t>On your suffix list, draw a box around suffixes that you don’t want to separate until you have looked for other suffixes.</a:t>
            </a:r>
          </a:p>
          <a:p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73BE71-C0F3-1142-8822-98B77FB29F10}"/>
              </a:ext>
            </a:extLst>
          </p:cNvPr>
          <p:cNvSpPr/>
          <p:nvPr/>
        </p:nvSpPr>
        <p:spPr>
          <a:xfrm>
            <a:off x="4856480" y="4663439"/>
            <a:ext cx="538480" cy="30484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49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12AF12-55B0-1B43-B7B9-657AC08C4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892" y="0"/>
            <a:ext cx="68462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7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07F23-F5F9-AE45-8608-FB7DB5A77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Suffixes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235F31-BC59-E843-93D0-87A0A7B13ED1}"/>
              </a:ext>
            </a:extLst>
          </p:cNvPr>
          <p:cNvSpPr txBox="1"/>
          <p:nvPr/>
        </p:nvSpPr>
        <p:spPr>
          <a:xfrm>
            <a:off x="1127760" y="2184400"/>
            <a:ext cx="549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helplessness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B15F85-B061-1E43-AE15-462D52E5BE83}"/>
              </a:ext>
            </a:extLst>
          </p:cNvPr>
          <p:cNvSpPr txBox="1"/>
          <p:nvPr/>
        </p:nvSpPr>
        <p:spPr>
          <a:xfrm>
            <a:off x="1249680" y="3698240"/>
            <a:ext cx="5496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help  less  ness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73B1F70D-1750-2845-9022-DF568091C759}"/>
                  </a:ext>
                </a:extLst>
              </p14:cNvPr>
              <p14:cNvContentPartPr/>
              <p14:nvPr/>
            </p14:nvContentPartPr>
            <p14:xfrm>
              <a:off x="2102920" y="3553720"/>
              <a:ext cx="351360" cy="7336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73B1F70D-1750-2845-9022-DF568091C75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85280" y="3535720"/>
                <a:ext cx="387000" cy="76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25AF351D-D1DF-2F43-89C7-1F791E408A07}"/>
                  </a:ext>
                </a:extLst>
              </p14:cNvPr>
              <p14:cNvContentPartPr/>
              <p14:nvPr/>
            </p14:nvContentPartPr>
            <p14:xfrm>
              <a:off x="2961880" y="3552280"/>
              <a:ext cx="334440" cy="752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25AF351D-D1DF-2F43-89C7-1F791E408A0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44240" y="3534640"/>
                <a:ext cx="370080" cy="78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607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A173E-E4AE-EA4F-A95B-B845E0C4E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separating suffixes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5183A4-E6C0-D144-93C2-1CC5A4C9F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2398" y="94488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06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63F08A-9A76-4342-9360-217E22BF0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3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FE2729-EE91-D840-848A-0FC33B666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reading suffixes aloud</a:t>
            </a:r>
          </a:p>
        </p:txBody>
      </p:sp>
    </p:spTree>
    <p:extLst>
      <p:ext uri="{BB962C8B-B14F-4D97-AF65-F5344CB8AC3E}">
        <p14:creationId xmlns:p14="http://schemas.microsoft.com/office/powerpoint/2010/main" val="3579464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2:  Describe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530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53366"/>
            <a:ext cx="7886700" cy="1325563"/>
          </a:xfrm>
        </p:spPr>
        <p:txBody>
          <a:bodyPr/>
          <a:lstStyle/>
          <a:p>
            <a:r>
              <a:rPr lang="en-US" dirty="0"/>
              <a:t>Describe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meaning of “dissect”?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Where would you use the Word Identification Strategy?</a:t>
            </a:r>
          </a:p>
          <a:p>
            <a:r>
              <a:rPr lang="en-US" dirty="0"/>
              <a:t>What are the benefits of using the strategy?</a:t>
            </a:r>
          </a:p>
        </p:txBody>
      </p:sp>
    </p:spTree>
    <p:extLst>
      <p:ext uri="{BB962C8B-B14F-4D97-AF65-F5344CB8AC3E}">
        <p14:creationId xmlns:p14="http://schemas.microsoft.com/office/powerpoint/2010/main" val="314376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D78427C-B482-2946-8819-216A520DD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“dissect” mean?</a:t>
            </a:r>
          </a:p>
        </p:txBody>
      </p:sp>
    </p:spTree>
    <p:extLst>
      <p:ext uri="{BB962C8B-B14F-4D97-AF65-F5344CB8AC3E}">
        <p14:creationId xmlns:p14="http://schemas.microsoft.com/office/powerpoint/2010/main" val="14102927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9A397AA-FE82-0B42-B958-DD88CB2E5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0" y="457200"/>
            <a:ext cx="6979999" cy="1600200"/>
          </a:xfrm>
        </p:spPr>
        <p:txBody>
          <a:bodyPr>
            <a:normAutofit/>
          </a:bodyPr>
          <a:lstStyle/>
          <a:p>
            <a:r>
              <a:rPr lang="en-US" dirty="0"/>
              <a:t>Results we can expect from using the Word Identification Strategy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0D86A8E-6D54-5A4F-AD41-DF6F2C0869E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5792713"/>
              </p:ext>
            </p:extLst>
          </p:nvPr>
        </p:nvGraphicFramePr>
        <p:xfrm>
          <a:off x="782320" y="2885440"/>
          <a:ext cx="7081520" cy="36169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112">
                  <a:extLst>
                    <a:ext uri="{9D8B030D-6E8A-4147-A177-3AD203B41FA5}">
                      <a16:colId xmlns:a16="http://schemas.microsoft.com/office/drawing/2014/main" val="3691055390"/>
                    </a:ext>
                  </a:extLst>
                </a:gridCol>
                <a:gridCol w="2523704">
                  <a:extLst>
                    <a:ext uri="{9D8B030D-6E8A-4147-A177-3AD203B41FA5}">
                      <a16:colId xmlns:a16="http://schemas.microsoft.com/office/drawing/2014/main" val="1756288887"/>
                    </a:ext>
                  </a:extLst>
                </a:gridCol>
                <a:gridCol w="2523704">
                  <a:extLst>
                    <a:ext uri="{9D8B030D-6E8A-4147-A177-3AD203B41FA5}">
                      <a16:colId xmlns:a16="http://schemas.microsoft.com/office/drawing/2014/main" val="3881578183"/>
                    </a:ext>
                  </a:extLst>
                </a:gridCol>
              </a:tblGrid>
              <a:tr h="704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Before Mastery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After Mastery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76689"/>
                  </a:ext>
                </a:extLst>
              </a:tr>
              <a:tr h="1256390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Number of errors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550407"/>
                  </a:ext>
                </a:extLst>
              </a:tr>
              <a:tr h="1655671">
                <a:tc>
                  <a:txBody>
                    <a:bodyPr/>
                    <a:lstStyle/>
                    <a:p>
                      <a:pPr algn="r"/>
                      <a:r>
                        <a:rPr lang="en-US" sz="2000" dirty="0"/>
                        <a:t>Percentage of comprehension questions correct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944985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894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E800D-45C2-2640-938C-E859B9C59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44F9-4298-0143-A885-B9F3C73F2F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 is to figure out how well you can:</a:t>
            </a:r>
          </a:p>
          <a:p>
            <a:pPr lvl="1"/>
            <a:r>
              <a:rPr lang="en-US" dirty="0"/>
              <a:t>Identify prefixes and suffixes (or the beginning and ending parts of words)</a:t>
            </a:r>
          </a:p>
          <a:p>
            <a:pPr lvl="1"/>
            <a:r>
              <a:rPr lang="en-US" dirty="0"/>
              <a:t>Pronounce the words you are reading</a:t>
            </a:r>
          </a:p>
          <a:p>
            <a:pPr lvl="1"/>
            <a:r>
              <a:rPr lang="en-US" dirty="0"/>
              <a:t>Understand the material you read</a:t>
            </a:r>
          </a:p>
          <a:p>
            <a:pPr lvl="1"/>
            <a:endParaRPr lang="en-US" dirty="0"/>
          </a:p>
          <a:p>
            <a:r>
              <a:rPr lang="en-US" dirty="0"/>
              <a:t>Parts of the Pretest</a:t>
            </a:r>
          </a:p>
          <a:p>
            <a:pPr lvl="1"/>
            <a:r>
              <a:rPr lang="en-US" dirty="0"/>
              <a:t>Prefix/Suffix Test</a:t>
            </a:r>
          </a:p>
          <a:p>
            <a:pPr lvl="1"/>
            <a:r>
              <a:rPr lang="en-US" dirty="0"/>
              <a:t>Oral reading test</a:t>
            </a:r>
          </a:p>
          <a:p>
            <a:pPr lvl="1"/>
            <a:r>
              <a:rPr lang="en-US" dirty="0"/>
              <a:t>Comprehension test</a:t>
            </a:r>
          </a:p>
        </p:txBody>
      </p:sp>
    </p:spTree>
    <p:extLst>
      <p:ext uri="{BB962C8B-B14F-4D97-AF65-F5344CB8AC3E}">
        <p14:creationId xmlns:p14="http://schemas.microsoft.com/office/powerpoint/2010/main" val="37483410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A6009-1EAA-3844-9323-4F4483C3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1" y="0"/>
            <a:ext cx="54536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544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E82109-1D25-0A40-944F-97D2A2452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4480" y="0"/>
            <a:ext cx="60350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31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B8A5-A237-E34D-BFA9-07B6432A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Isolate the beginning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28A68-0DCB-1F49-A9CC-7F6C2F9F54FF}"/>
              </a:ext>
            </a:extLst>
          </p:cNvPr>
          <p:cNvSpPr txBox="1"/>
          <p:nvPr/>
        </p:nvSpPr>
        <p:spPr>
          <a:xfrm>
            <a:off x="1788160" y="2580640"/>
            <a:ext cx="434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impenetrable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1BEC6A-A0CC-1240-812F-F46AD1D21C81}"/>
              </a:ext>
            </a:extLst>
          </p:cNvPr>
          <p:cNvSpPr txBox="1"/>
          <p:nvPr/>
        </p:nvSpPr>
        <p:spPr>
          <a:xfrm>
            <a:off x="1788160" y="3470591"/>
            <a:ext cx="434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extract</a:t>
            </a:r>
          </a:p>
        </p:txBody>
      </p:sp>
    </p:spTree>
    <p:extLst>
      <p:ext uri="{BB962C8B-B14F-4D97-AF65-F5344CB8AC3E}">
        <p14:creationId xmlns:p14="http://schemas.microsoft.com/office/powerpoint/2010/main" val="2914495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B8A5-A237-E34D-BFA9-07B6432A3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 the ending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828A68-0DCB-1F49-A9CC-7F6C2F9F54FF}"/>
              </a:ext>
            </a:extLst>
          </p:cNvPr>
          <p:cNvSpPr txBox="1"/>
          <p:nvPr/>
        </p:nvSpPr>
        <p:spPr>
          <a:xfrm>
            <a:off x="1788160" y="2580640"/>
            <a:ext cx="4348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odorless</a:t>
            </a:r>
          </a:p>
        </p:txBody>
      </p:sp>
    </p:spTree>
    <p:extLst>
      <p:ext uri="{BB962C8B-B14F-4D97-AF65-F5344CB8AC3E}">
        <p14:creationId xmlns:p14="http://schemas.microsoft.com/office/powerpoint/2010/main" val="1348336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BCD8A-E94E-7A43-9450-F14683DD5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35F8B-B7F8-784D-85B7-0A9A4087B4CF}"/>
              </a:ext>
            </a:extLst>
          </p:cNvPr>
          <p:cNvSpPr txBox="1"/>
          <p:nvPr/>
        </p:nvSpPr>
        <p:spPr>
          <a:xfrm>
            <a:off x="1026160" y="1828800"/>
            <a:ext cx="68884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stem of a word is what is left after you take away the beginning and the ending of a word.  If there is no beginning or ending, the whole word is the stem.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97DD81-CDBE-A049-AB22-A3C786A6D49E}"/>
              </a:ext>
            </a:extLst>
          </p:cNvPr>
          <p:cNvSpPr txBox="1"/>
          <p:nvPr/>
        </p:nvSpPr>
        <p:spPr>
          <a:xfrm>
            <a:off x="2092960" y="4094480"/>
            <a:ext cx="4683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unfairly</a:t>
            </a:r>
          </a:p>
        </p:txBody>
      </p:sp>
    </p:spTree>
    <p:extLst>
      <p:ext uri="{BB962C8B-B14F-4D97-AF65-F5344CB8AC3E}">
        <p14:creationId xmlns:p14="http://schemas.microsoft.com/office/powerpoint/2010/main" val="16638040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BDE57E-F1BE-6E49-819B-94D97687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1240" y="0"/>
            <a:ext cx="5401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9923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99ABB0-EB35-2240-B86B-9DF748E5B4BD}"/>
              </a:ext>
            </a:extLst>
          </p:cNvPr>
          <p:cNvSpPr txBox="1"/>
          <p:nvPr/>
        </p:nvSpPr>
        <p:spPr>
          <a:xfrm>
            <a:off x="1879600" y="1385820"/>
            <a:ext cx="61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alternator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012AF-BB89-2F4D-990E-C1AAADC5082D}"/>
              </a:ext>
            </a:extLst>
          </p:cNvPr>
          <p:cNvSpPr txBox="1"/>
          <p:nvPr/>
        </p:nvSpPr>
        <p:spPr>
          <a:xfrm>
            <a:off x="1087120" y="2762528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Rule 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D72290-3D14-DF4F-A10B-E4325FD897E3}"/>
              </a:ext>
            </a:extLst>
          </p:cNvPr>
          <p:cNvSpPr txBox="1"/>
          <p:nvPr/>
        </p:nvSpPr>
        <p:spPr>
          <a:xfrm>
            <a:off x="1087120" y="762000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Rule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DFBE687-A83D-DC4D-AD0B-AD9403DBF448}"/>
              </a:ext>
            </a:extLst>
          </p:cNvPr>
          <p:cNvSpPr txBox="1"/>
          <p:nvPr/>
        </p:nvSpPr>
        <p:spPr>
          <a:xfrm>
            <a:off x="1879600" y="3450537"/>
            <a:ext cx="61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scandal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67FA37-28BB-D846-95EC-74E557E88217}"/>
              </a:ext>
            </a:extLst>
          </p:cNvPr>
          <p:cNvSpPr txBox="1"/>
          <p:nvPr/>
        </p:nvSpPr>
        <p:spPr>
          <a:xfrm>
            <a:off x="1087120" y="4827245"/>
            <a:ext cx="2773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Rule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048735-FE02-6647-96BE-05B7402B48C1}"/>
              </a:ext>
            </a:extLst>
          </p:cNvPr>
          <p:cNvSpPr txBox="1"/>
          <p:nvPr/>
        </p:nvSpPr>
        <p:spPr>
          <a:xfrm>
            <a:off x="1879600" y="5350465"/>
            <a:ext cx="6167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diet</a:t>
            </a:r>
          </a:p>
        </p:txBody>
      </p:sp>
    </p:spTree>
    <p:extLst>
      <p:ext uri="{BB962C8B-B14F-4D97-AF65-F5344CB8AC3E}">
        <p14:creationId xmlns:p14="http://schemas.microsoft.com/office/powerpoint/2010/main" val="3006974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AA5928-8419-9244-9E22-C9D0ACBD6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0759" y="-609601"/>
            <a:ext cx="6002482" cy="77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8338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AEDCA5-7FEE-7E4C-AB07-FB9FE6A60BC8}"/>
              </a:ext>
            </a:extLst>
          </p:cNvPr>
          <p:cNvSpPr txBox="1"/>
          <p:nvPr/>
        </p:nvSpPr>
        <p:spPr>
          <a:xfrm>
            <a:off x="701040" y="2123440"/>
            <a:ext cx="782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macadam				adjective				mercantile</a:t>
            </a:r>
          </a:p>
          <a:p>
            <a:r>
              <a:rPr lang="en-US" sz="2400" dirty="0"/>
              <a:t>parsimony				participate				insurgency</a:t>
            </a:r>
          </a:p>
          <a:p>
            <a:r>
              <a:rPr lang="en-US" sz="2400" dirty="0"/>
              <a:t>Funicular				herbivore				remedial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E04E29-C619-854B-BF32-D9FD447DB375}"/>
              </a:ext>
            </a:extLst>
          </p:cNvPr>
          <p:cNvSpPr txBox="1"/>
          <p:nvPr/>
        </p:nvSpPr>
        <p:spPr>
          <a:xfrm>
            <a:off x="853440" y="833120"/>
            <a:ext cx="713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1199841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goals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10178" y="1130258"/>
            <a:ext cx="3525018" cy="3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68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74320" y="618878"/>
            <a:ext cx="20523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Oral Reading Test percentage of words pronounced correctly</a:t>
            </a:r>
          </a:p>
          <a:p>
            <a:pPr marL="342900" indent="-342900">
              <a:buFont typeface="System Font Regular"/>
              <a:buChar char="★"/>
            </a:pPr>
            <a:r>
              <a:rPr lang="en-US" dirty="0"/>
              <a:t>Comprehension Test percentage of correct answers 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/>
          <p:nvPr/>
        </p:nvCxnSpPr>
        <p:spPr>
          <a:xfrm>
            <a:off x="995680" y="3556186"/>
            <a:ext cx="2300024" cy="21587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83653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861E-7559-5044-A1EB-469D3DC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0B07-1F93-2048-8E80-635AAAAC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was the main idea of today’s lesson?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345959779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3269DE-B154-F64E-B70D-560B8F948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Stage 3:  Model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DD7C9E-9E6E-B34F-A76B-F34F9AD353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868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meaning of “dissect”?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Where would you use the Word Identification Strategy?</a:t>
            </a:r>
          </a:p>
          <a:p>
            <a:r>
              <a:rPr lang="en-US" dirty="0"/>
              <a:t>What are the benefits of using the strategy?</a:t>
            </a:r>
          </a:p>
        </p:txBody>
      </p:sp>
    </p:spTree>
    <p:extLst>
      <p:ext uri="{BB962C8B-B14F-4D97-AF65-F5344CB8AC3E}">
        <p14:creationId xmlns:p14="http://schemas.microsoft.com/office/powerpoint/2010/main" val="397867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52138-7A17-144D-8BE8-4A96E0D2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6683E7-3262-0849-9B4A-D2DB949E0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thinking processes involved in using the Word Identification Strategy?</a:t>
            </a:r>
          </a:p>
        </p:txBody>
      </p:sp>
    </p:spTree>
    <p:extLst>
      <p:ext uri="{BB962C8B-B14F-4D97-AF65-F5344CB8AC3E}">
        <p14:creationId xmlns:p14="http://schemas.microsoft.com/office/powerpoint/2010/main" val="3642343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6E127-2716-8C47-9304-6AC5BE036E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141" y="-892436"/>
            <a:ext cx="9686521" cy="12535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102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66E127-2716-8C47-9304-6AC5BE036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809876"/>
            <a:ext cx="9686521" cy="12535497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5060CA5-3BB3-3448-9435-67E6FFE64F3A}"/>
              </a:ext>
            </a:extLst>
          </p:cNvPr>
          <p:cNvCxnSpPr/>
          <p:nvPr/>
        </p:nvCxnSpPr>
        <p:spPr>
          <a:xfrm>
            <a:off x="162560" y="1981200"/>
            <a:ext cx="1473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65588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F861E-7559-5044-A1EB-469D3DC7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Ticket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B0B07-1F93-2048-8E80-635AAAACC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did you witness today?</a:t>
            </a:r>
          </a:p>
          <a:p>
            <a:r>
              <a:rPr lang="en-US" dirty="0"/>
              <a:t>What did you learn today?</a:t>
            </a:r>
          </a:p>
          <a:p>
            <a:r>
              <a:rPr lang="en-US" dirty="0"/>
              <a:t>What confused you about the lesson?</a:t>
            </a:r>
          </a:p>
          <a:p>
            <a:r>
              <a:rPr lang="en-US" dirty="0"/>
              <a:t>What do you still need to know?</a:t>
            </a:r>
          </a:p>
          <a:p>
            <a:r>
              <a:rPr lang="en-US" dirty="0"/>
              <a:t>How will this lesson help you in your future life?</a:t>
            </a:r>
          </a:p>
        </p:txBody>
      </p:sp>
    </p:spTree>
    <p:extLst>
      <p:ext uri="{BB962C8B-B14F-4D97-AF65-F5344CB8AC3E}">
        <p14:creationId xmlns:p14="http://schemas.microsoft.com/office/powerpoint/2010/main" val="6740136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3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3525018" cy="36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232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Stage 4:  Verbal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451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When and where would you use the Word Identification Strategy?</a:t>
            </a:r>
          </a:p>
          <a:p>
            <a:r>
              <a:rPr lang="en-US" dirty="0"/>
              <a:t>What are the benefits of being able to read well?</a:t>
            </a:r>
          </a:p>
        </p:txBody>
      </p:sp>
    </p:spTree>
    <p:extLst>
      <p:ext uri="{BB962C8B-B14F-4D97-AF65-F5344CB8AC3E}">
        <p14:creationId xmlns:p14="http://schemas.microsoft.com/office/powerpoint/2010/main" val="1602196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7DE-BBC5-ED47-9A97-1A4A3F9A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Success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55319-7EAD-FD4F-B8B4-7D7C2297DA81}"/>
              </a:ext>
            </a:extLst>
          </p:cNvPr>
          <p:cNvSpPr txBox="1"/>
          <p:nvPr/>
        </p:nvSpPr>
        <p:spPr>
          <a:xfrm>
            <a:off x="6464029" y="2920006"/>
            <a:ext cx="209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F3782-8271-0343-A004-D3B88387A139}"/>
              </a:ext>
            </a:extLst>
          </p:cNvPr>
          <p:cNvSpPr txBox="1"/>
          <p:nvPr/>
        </p:nvSpPr>
        <p:spPr>
          <a:xfrm>
            <a:off x="5427064" y="2915156"/>
            <a:ext cx="104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2F31E-1FB4-CC4C-89F4-0B6BCBE644AE}"/>
              </a:ext>
            </a:extLst>
          </p:cNvPr>
          <p:cNvSpPr txBox="1"/>
          <p:nvPr/>
        </p:nvSpPr>
        <p:spPr>
          <a:xfrm>
            <a:off x="63230" y="2269505"/>
            <a:ext cx="306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Word Identification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67063-53D2-FD4B-A72D-96EE7AD21C9A}"/>
              </a:ext>
            </a:extLst>
          </p:cNvPr>
          <p:cNvSpPr txBox="1"/>
          <p:nvPr/>
        </p:nvSpPr>
        <p:spPr>
          <a:xfrm>
            <a:off x="3852152" y="2885058"/>
            <a:ext cx="157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78942-F101-614A-88ED-4D30110CD89E}"/>
              </a:ext>
            </a:extLst>
          </p:cNvPr>
          <p:cNvSpPr txBox="1"/>
          <p:nvPr/>
        </p:nvSpPr>
        <p:spPr>
          <a:xfrm>
            <a:off x="3223097" y="2915156"/>
            <a:ext cx="42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72866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BE1F35-AE19-F741-951F-7BE179260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681" y="0"/>
            <a:ext cx="52186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57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4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428352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3707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Stage 5:  Controlled Practice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199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definitions of:  prefix, suffix, beginning, ending, and stem?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When and where would you use the Word Identification Strategy?</a:t>
            </a:r>
          </a:p>
          <a:p>
            <a:r>
              <a:rPr lang="en-US" dirty="0"/>
              <a:t>What are the benefits of being a strategic reader?</a:t>
            </a:r>
          </a:p>
        </p:txBody>
      </p:sp>
    </p:spTree>
    <p:extLst>
      <p:ext uri="{BB962C8B-B14F-4D97-AF65-F5344CB8AC3E}">
        <p14:creationId xmlns:p14="http://schemas.microsoft.com/office/powerpoint/2010/main" val="17323229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C0229-B848-D744-A394-C7A8AF9C09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774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96D3-C450-3548-98B1-AEC8B12FCA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0525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F567-CED7-654C-97A7-A24FC99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B188-FADB-D442-8CF1-6FCE451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your assigned passage using the DISSECT steps into ______________. (where you will capture student oral responses) – Mastery is 99% or higher</a:t>
            </a:r>
          </a:p>
          <a:p>
            <a:r>
              <a:rPr lang="en-US" dirty="0"/>
              <a:t>Take Comprehension test – mastery is 60% or higher</a:t>
            </a:r>
          </a:p>
          <a:p>
            <a:r>
              <a:rPr lang="en-US" dirty="0"/>
              <a:t>Develop fluency in using the strategy over time</a:t>
            </a:r>
          </a:p>
          <a:p>
            <a:r>
              <a:rPr lang="en-US" dirty="0"/>
              <a:t>Plot your scores on the Progress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37604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scores for controlled practice attempts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650485" y="5891079"/>
            <a:ext cx="2332235" cy="471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382324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5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4818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4344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6:  Advanced Practice and Feedback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77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4A5D-A943-384A-AE5A-7958781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0" y="0"/>
            <a:ext cx="5116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6955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51A7FC-557A-2745-B06B-48BB7A34C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previous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26B6B-9DE6-2641-9325-70DB036954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are the definitions of:  prefix, suffix, beginning, ending, and stem?</a:t>
            </a:r>
          </a:p>
          <a:p>
            <a:r>
              <a:rPr lang="en-US" dirty="0"/>
              <a:t>What are the steps of the Word Identification Strategy?</a:t>
            </a:r>
          </a:p>
          <a:p>
            <a:r>
              <a:rPr lang="en-US" dirty="0"/>
              <a:t>What is the mnemonic for remembering the steps?</a:t>
            </a:r>
          </a:p>
          <a:p>
            <a:r>
              <a:rPr lang="en-US" dirty="0"/>
              <a:t>What do “beginning” and “ending” refer to?</a:t>
            </a:r>
          </a:p>
          <a:p>
            <a:r>
              <a:rPr lang="en-US" dirty="0"/>
              <a:t>What are the Rules of Twos and Threes?</a:t>
            </a:r>
          </a:p>
          <a:p>
            <a:r>
              <a:rPr lang="en-US" dirty="0"/>
              <a:t>When should you “check with someone”?</a:t>
            </a:r>
          </a:p>
          <a:p>
            <a:r>
              <a:rPr lang="en-US" dirty="0"/>
              <a:t>When and where would you use the Word Identification Strategy?</a:t>
            </a:r>
          </a:p>
          <a:p>
            <a:r>
              <a:rPr lang="en-US" dirty="0"/>
              <a:t>What are the benefits of being a strategic reader?</a:t>
            </a:r>
          </a:p>
        </p:txBody>
      </p:sp>
    </p:spTree>
    <p:extLst>
      <p:ext uri="{BB962C8B-B14F-4D97-AF65-F5344CB8AC3E}">
        <p14:creationId xmlns:p14="http://schemas.microsoft.com/office/powerpoint/2010/main" val="3966484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CEBF-2585-9A4D-9089-EC5C78AF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Advanced Practice</a:t>
            </a:r>
            <a:br>
              <a:rPr lang="en-US" dirty="0"/>
            </a:br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EAB1-8C86-EB44-8296-32FB91E3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I use the Word Identification Strategy on materials written at my grade level?</a:t>
            </a:r>
          </a:p>
        </p:txBody>
      </p:sp>
    </p:spTree>
    <p:extLst>
      <p:ext uri="{BB962C8B-B14F-4D97-AF65-F5344CB8AC3E}">
        <p14:creationId xmlns:p14="http://schemas.microsoft.com/office/powerpoint/2010/main" val="54140419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FC0229-B848-D744-A394-C7A8AF9C09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7697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B96D3-C450-3548-98B1-AEC8B12FC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3275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DF567-CED7-654C-97A7-A24FC99B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4B188-FADB-D442-8CF1-6FCE451D7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 your assigned passage using the DISSECT steps into ______________. (where you will capture student oral responses) – Mastery is 99% or higher</a:t>
            </a:r>
          </a:p>
          <a:p>
            <a:r>
              <a:rPr lang="en-US" dirty="0"/>
              <a:t>Take Comprehension test – mastery is 60% or higher</a:t>
            </a:r>
          </a:p>
          <a:p>
            <a:r>
              <a:rPr lang="en-US" dirty="0"/>
              <a:t>Develop fluency in using the strategy over time</a:t>
            </a:r>
          </a:p>
          <a:p>
            <a:r>
              <a:rPr lang="en-US" dirty="0"/>
              <a:t>Plot your scores on the Progress Chart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98142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scores for advanced practice attempts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948763" y="5816315"/>
            <a:ext cx="3899535" cy="5216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98177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6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545003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28491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7:  Posttest and Make Commitments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57064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5CEBF-2585-9A4D-9089-EC5C78AF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Posttest</a:t>
            </a:r>
            <a:br>
              <a:rPr lang="en-US" dirty="0"/>
            </a:br>
            <a:r>
              <a:rPr lang="en-US" dirty="0"/>
              <a:t>Essential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5EAB1-8C86-EB44-8296-32FB91E39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Have I mastered the use of the Word Identification Strategy?</a:t>
            </a:r>
          </a:p>
        </p:txBody>
      </p:sp>
    </p:spTree>
    <p:extLst>
      <p:ext uri="{BB962C8B-B14F-4D97-AF65-F5344CB8AC3E}">
        <p14:creationId xmlns:p14="http://schemas.microsoft.com/office/powerpoint/2010/main" val="29921935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522206" y="5568445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 score for Posttest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 flipV="1">
            <a:off x="1594829" y="5847251"/>
            <a:ext cx="5647654" cy="1099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326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CC8C1-C222-744D-8EA9-1176AB23B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Prefix/Suffix Lessons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2645EC-9D1B-ED41-B2D4-A1A213B4D6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students who did not meet mastery criteria on the Prefix/Suffix Test</a:t>
            </a:r>
          </a:p>
        </p:txBody>
      </p:sp>
    </p:spTree>
    <p:extLst>
      <p:ext uri="{BB962C8B-B14F-4D97-AF65-F5344CB8AC3E}">
        <p14:creationId xmlns:p14="http://schemas.microsoft.com/office/powerpoint/2010/main" val="121840419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4A5D-A943-384A-AE5A-7958781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0" y="0"/>
            <a:ext cx="51169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2EBC5-9EBE-3F49-979F-65E7AF881CDF}"/>
              </a:ext>
            </a:extLst>
          </p:cNvPr>
          <p:cNvSpPr txBox="1"/>
          <p:nvPr/>
        </p:nvSpPr>
        <p:spPr>
          <a:xfrm>
            <a:off x="198194" y="2746401"/>
            <a:ext cx="283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 Completed!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594C9-C29D-B541-9706-A5A0EEF7AADE}"/>
              </a:ext>
            </a:extLst>
          </p:cNvPr>
          <p:cNvCxnSpPr/>
          <p:nvPr/>
        </p:nvCxnSpPr>
        <p:spPr>
          <a:xfrm>
            <a:off x="1219200" y="3115733"/>
            <a:ext cx="1422400" cy="4148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19483D3-BB35-BF49-9CE1-9ECE235BB940}"/>
              </a:ext>
            </a:extLst>
          </p:cNvPr>
          <p:cNvSpPr txBox="1"/>
          <p:nvPr/>
        </p:nvSpPr>
        <p:spPr>
          <a:xfrm>
            <a:off x="101599" y="4431268"/>
            <a:ext cx="16510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will you celebrate your success?</a:t>
            </a:r>
          </a:p>
        </p:txBody>
      </p:sp>
    </p:spTree>
    <p:extLst>
      <p:ext uri="{BB962C8B-B14F-4D97-AF65-F5344CB8AC3E}">
        <p14:creationId xmlns:p14="http://schemas.microsoft.com/office/powerpoint/2010/main" val="387848726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69B24-F984-D544-8722-C2917938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36260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What does “generalization” mean to you?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What would be the benefits of generalizing this strategy?</a:t>
            </a:r>
          </a:p>
        </p:txBody>
      </p:sp>
    </p:spTree>
    <p:extLst>
      <p:ext uri="{BB962C8B-B14F-4D97-AF65-F5344CB8AC3E}">
        <p14:creationId xmlns:p14="http://schemas.microsoft.com/office/powerpoint/2010/main" val="206859895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F74A5D-A943-384A-AE5A-7958781E9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520" y="0"/>
            <a:ext cx="511696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F92EBC5-9EBE-3F49-979F-65E7AF881CDF}"/>
              </a:ext>
            </a:extLst>
          </p:cNvPr>
          <p:cNvSpPr txBox="1"/>
          <p:nvPr/>
        </p:nvSpPr>
        <p:spPr>
          <a:xfrm>
            <a:off x="198194" y="2746401"/>
            <a:ext cx="28363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New Goal to use the Word ID Strategy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A3594C9-C29D-B541-9706-A5A0EEF7AADE}"/>
              </a:ext>
            </a:extLst>
          </p:cNvPr>
          <p:cNvCxnSpPr>
            <a:cxnSpLocks/>
          </p:cNvCxnSpPr>
          <p:nvPr/>
        </p:nvCxnSpPr>
        <p:spPr>
          <a:xfrm>
            <a:off x="1202267" y="3318933"/>
            <a:ext cx="1337733" cy="1397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38301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267284" y="910300"/>
            <a:ext cx="2052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Stage 7 Completion Date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270353" y="1333038"/>
            <a:ext cx="6098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9916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Orientation Phase</a:t>
            </a:r>
          </a:p>
        </p:txBody>
      </p:sp>
    </p:spTree>
    <p:extLst>
      <p:ext uri="{BB962C8B-B14F-4D97-AF65-F5344CB8AC3E}">
        <p14:creationId xmlns:p14="http://schemas.microsoft.com/office/powerpoint/2010/main" val="366691375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4399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237DE-BBC5-ED47-9A97-1A4A3F9A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Success Formula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F55319-7EAD-FD4F-B8B4-7D7C2297DA81}"/>
              </a:ext>
            </a:extLst>
          </p:cNvPr>
          <p:cNvSpPr txBox="1"/>
          <p:nvPr/>
        </p:nvSpPr>
        <p:spPr>
          <a:xfrm>
            <a:off x="6464029" y="2920006"/>
            <a:ext cx="209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SUCCESS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BF3782-8271-0343-A004-D3B88387A139}"/>
              </a:ext>
            </a:extLst>
          </p:cNvPr>
          <p:cNvSpPr txBox="1"/>
          <p:nvPr/>
        </p:nvSpPr>
        <p:spPr>
          <a:xfrm>
            <a:off x="5427064" y="2915156"/>
            <a:ext cx="10408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12F31E-1FB4-CC4C-89F4-0B6BCBE644AE}"/>
              </a:ext>
            </a:extLst>
          </p:cNvPr>
          <p:cNvSpPr txBox="1"/>
          <p:nvPr/>
        </p:nvSpPr>
        <p:spPr>
          <a:xfrm>
            <a:off x="63230" y="2269505"/>
            <a:ext cx="30625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The Word Identification Strategy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E67063-53D2-FD4B-A72D-96EE7AD21C9A}"/>
              </a:ext>
            </a:extLst>
          </p:cNvPr>
          <p:cNvSpPr txBox="1"/>
          <p:nvPr/>
        </p:nvSpPr>
        <p:spPr>
          <a:xfrm>
            <a:off x="3852152" y="2885058"/>
            <a:ext cx="1571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Effort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A78942-F101-614A-88ED-4D30110CD89E}"/>
              </a:ext>
            </a:extLst>
          </p:cNvPr>
          <p:cNvSpPr txBox="1"/>
          <p:nvPr/>
        </p:nvSpPr>
        <p:spPr>
          <a:xfrm>
            <a:off x="3223097" y="2915156"/>
            <a:ext cx="4231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66663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7C98F-7779-9B48-97C4-5BF3674CB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Cues for Using the Word Identification 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F2DFD0-2F09-2949-B914-E033947AF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58017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7F8833-C8FC-2B4C-889C-F244EF375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0132" y="0"/>
            <a:ext cx="5283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5725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2A6F9D-5961-884D-94F9-907A6DFE5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229" y="0"/>
            <a:ext cx="53675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0197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F137A-1C86-F949-9D83-2E38A1FA8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 1: Prefixes</a:t>
            </a:r>
            <a:br>
              <a:rPr lang="en-US" dirty="0"/>
            </a:br>
            <a:r>
              <a:rPr lang="en-US" dirty="0"/>
              <a:t>Essential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D23ECB-34BC-2F48-B16A-32359E7ED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a prefix?</a:t>
            </a:r>
          </a:p>
          <a:p>
            <a:r>
              <a:rPr lang="en-US" dirty="0"/>
              <a:t>How are prefixes identified?</a:t>
            </a:r>
          </a:p>
          <a:p>
            <a:r>
              <a:rPr lang="en-US" dirty="0"/>
              <a:t>Can I pronounce the common prefixes?</a:t>
            </a:r>
          </a:p>
        </p:txBody>
      </p:sp>
    </p:spTree>
    <p:extLst>
      <p:ext uri="{BB962C8B-B14F-4D97-AF65-F5344CB8AC3E}">
        <p14:creationId xmlns:p14="http://schemas.microsoft.com/office/powerpoint/2010/main" val="96509531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Activation Phase</a:t>
            </a:r>
          </a:p>
        </p:txBody>
      </p:sp>
    </p:spTree>
    <p:extLst>
      <p:ext uri="{BB962C8B-B14F-4D97-AF65-F5344CB8AC3E}">
        <p14:creationId xmlns:p14="http://schemas.microsoft.com/office/powerpoint/2010/main" val="145322090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62370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43182F-45B7-0644-B389-E07E326457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7057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9B7F2B8-6BFF-C644-84B5-2E0FD80783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318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69631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Adaptation Phase</a:t>
            </a:r>
          </a:p>
        </p:txBody>
      </p:sp>
    </p:spTree>
    <p:extLst>
      <p:ext uri="{BB962C8B-B14F-4D97-AF65-F5344CB8AC3E}">
        <p14:creationId xmlns:p14="http://schemas.microsoft.com/office/powerpoint/2010/main" val="278457335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70129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F2A6009-1EAA-3844-9323-4F4483C3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151" y="0"/>
            <a:ext cx="5453697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86CA47-97F6-4B46-90A1-7128CE3F1B46}"/>
              </a:ext>
            </a:extLst>
          </p:cNvPr>
          <p:cNvSpPr txBox="1"/>
          <p:nvPr/>
        </p:nvSpPr>
        <p:spPr>
          <a:xfrm>
            <a:off x="101599" y="2242232"/>
            <a:ext cx="146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clues from context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CED2E1-3E54-3648-B2E9-D392E83AE75A}"/>
              </a:ext>
            </a:extLst>
          </p:cNvPr>
          <p:cNvSpPr txBox="1"/>
          <p:nvPr/>
        </p:nvSpPr>
        <p:spPr>
          <a:xfrm>
            <a:off x="101599" y="3945468"/>
            <a:ext cx="146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Breaking into parts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9C77A6-E776-F24B-915B-C2F0533EE859}"/>
              </a:ext>
            </a:extLst>
          </p:cNvPr>
          <p:cNvSpPr txBox="1"/>
          <p:nvPr/>
        </p:nvSpPr>
        <p:spPr>
          <a:xfrm>
            <a:off x="203199" y="5840567"/>
            <a:ext cx="146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Using resources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D2310E5-EE59-BF48-AE09-F28F185F20E2}"/>
              </a:ext>
            </a:extLst>
          </p:cNvPr>
          <p:cNvSpPr/>
          <p:nvPr/>
        </p:nvSpPr>
        <p:spPr>
          <a:xfrm>
            <a:off x="1473200" y="2413000"/>
            <a:ext cx="296334" cy="364069"/>
          </a:xfrm>
          <a:prstGeom prst="leftBrace">
            <a:avLst>
              <a:gd name="adj1" fmla="val 8333"/>
              <a:gd name="adj2" fmla="val 4534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515C5A52-B274-164D-BD26-90A1582033FE}"/>
              </a:ext>
            </a:extLst>
          </p:cNvPr>
          <p:cNvSpPr/>
          <p:nvPr/>
        </p:nvSpPr>
        <p:spPr>
          <a:xfrm>
            <a:off x="1566333" y="3259667"/>
            <a:ext cx="278818" cy="2015066"/>
          </a:xfrm>
          <a:prstGeom prst="leftBrace">
            <a:avLst>
              <a:gd name="adj1" fmla="val 8333"/>
              <a:gd name="adj2" fmla="val 5041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913C432C-621A-B243-BF4C-ADB2B403CCD2}"/>
              </a:ext>
            </a:extLst>
          </p:cNvPr>
          <p:cNvSpPr/>
          <p:nvPr/>
        </p:nvSpPr>
        <p:spPr>
          <a:xfrm>
            <a:off x="1566333" y="5774267"/>
            <a:ext cx="203200" cy="77893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234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EEC52D-095F-E545-A872-BF259C6D5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Stage 8 : Generalization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AF1781-E309-FC4E-BE72-6C1AD4ACD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Maintenance Phase</a:t>
            </a:r>
          </a:p>
        </p:txBody>
      </p:sp>
    </p:spTree>
    <p:extLst>
      <p:ext uri="{BB962C8B-B14F-4D97-AF65-F5344CB8AC3E}">
        <p14:creationId xmlns:p14="http://schemas.microsoft.com/office/powerpoint/2010/main" val="261090969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F19B3A-7F3B-DB44-A33C-86888BE9E1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150" y="38100"/>
            <a:ext cx="72517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3794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68">
            <a:extLst>
              <a:ext uri="{FF2B5EF4-FFF2-40B4-BE49-F238E27FC236}">
                <a16:creationId xmlns:a16="http://schemas.microsoft.com/office/drawing/2014/main" id="{FA661568-2856-2B42-8E3A-B80A55A104A0}"/>
              </a:ext>
            </a:extLst>
          </p:cNvPr>
          <p:cNvGrpSpPr>
            <a:grpSpLocks/>
          </p:cNvGrpSpPr>
          <p:nvPr/>
        </p:nvGrpSpPr>
        <p:grpSpPr bwMode="auto">
          <a:xfrm>
            <a:off x="2844800" y="177165"/>
            <a:ext cx="5644515" cy="6503670"/>
            <a:chOff x="1299" y="220"/>
            <a:chExt cx="3092" cy="378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1F82297-2BB7-E341-8AD9-888A2A29C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18" y="400"/>
              <a:ext cx="2119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600" b="1">
                  <a:solidFill>
                    <a:srgbClr val="000000"/>
                  </a:solidFill>
                  <a:latin typeface="Arial" panose="020B0604020202020204" pitchFamily="34" charset="0"/>
                </a:rPr>
                <a:t>Word Identification Progress Chart</a:t>
              </a:r>
              <a:endParaRPr lang="en-US" altLang="en-US" sz="2800" b="1">
                <a:latin typeface="Arial" panose="020B0604020202020204" pitchFamily="34" charset="0"/>
              </a:endParaRPr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4C8BCFE9-6269-E748-8BC5-9ABDEEA833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1" y="220"/>
              <a:ext cx="5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>
                  <a:solidFill>
                    <a:srgbClr val="000000"/>
                  </a:solidFill>
                  <a:latin typeface="Arial" panose="020B0604020202020204" pitchFamily="34" charset="0"/>
                </a:rPr>
                <a:t>Student's Name: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" name="Line 5">
              <a:extLst>
                <a:ext uri="{FF2B5EF4-FFF2-40B4-BE49-F238E27FC236}">
                  <a16:creationId xmlns:a16="http://schemas.microsoft.com/office/drawing/2014/main" id="{AC436A5D-FCB9-954A-932E-1D44995C1C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99" y="289"/>
              <a:ext cx="1557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" name="Group 10">
              <a:extLst>
                <a:ext uri="{FF2B5EF4-FFF2-40B4-BE49-F238E27FC236}">
                  <a16:creationId xmlns:a16="http://schemas.microsoft.com/office/drawing/2014/main" id="{7E29AF6D-54A8-1D4F-9411-CFC5E842C6D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3" y="726"/>
              <a:ext cx="3018" cy="242"/>
              <a:chOff x="1373" y="726"/>
              <a:chExt cx="3018" cy="242"/>
            </a:xfrm>
          </p:grpSpPr>
          <p:sp>
            <p:nvSpPr>
              <p:cNvPr id="159" name="Rectangle 7">
                <a:extLst>
                  <a:ext uri="{FF2B5EF4-FFF2-40B4-BE49-F238E27FC236}">
                    <a16:creationId xmlns:a16="http://schemas.microsoft.com/office/drawing/2014/main" id="{6EBC9D3B-9B00-CC4A-8EF7-FAFAB9247F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" y="732"/>
                <a:ext cx="3005" cy="23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0" name="Rectangle 8">
                <a:extLst>
                  <a:ext uri="{FF2B5EF4-FFF2-40B4-BE49-F238E27FC236}">
                    <a16:creationId xmlns:a16="http://schemas.microsoft.com/office/drawing/2014/main" id="{2FA76CC5-374C-CB4E-B878-0B5705DD7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" y="726"/>
                <a:ext cx="3018" cy="242"/>
              </a:xfrm>
              <a:prstGeom prst="rect">
                <a:avLst/>
              </a:prstGeom>
              <a:noFill/>
              <a:ln w="20638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61" name="Line 9">
                <a:extLst>
                  <a:ext uri="{FF2B5EF4-FFF2-40B4-BE49-F238E27FC236}">
                    <a16:creationId xmlns:a16="http://schemas.microsoft.com/office/drawing/2014/main" id="{45779E5A-3B26-F34A-A60A-9767F4A860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386" y="853"/>
                <a:ext cx="299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Rectangle 11">
              <a:extLst>
                <a:ext uri="{FF2B5EF4-FFF2-40B4-BE49-F238E27FC236}">
                  <a16:creationId xmlns:a16="http://schemas.microsoft.com/office/drawing/2014/main" id="{46012EF7-54B4-4940-B963-8906DA2C28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2" y="754"/>
              <a:ext cx="400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Goal Date: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0" name="Rectangle 12">
              <a:extLst>
                <a:ext uri="{FF2B5EF4-FFF2-40B4-BE49-F238E27FC236}">
                  <a16:creationId xmlns:a16="http://schemas.microsoft.com/office/drawing/2014/main" id="{3989C6FB-2F74-584C-9212-316C66842C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" y="863"/>
              <a:ext cx="636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Date Completed: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1" name="Line 13">
              <a:extLst>
                <a:ext uri="{FF2B5EF4-FFF2-40B4-BE49-F238E27FC236}">
                  <a16:creationId xmlns:a16="http://schemas.microsoft.com/office/drawing/2014/main" id="{739B0CB1-20C7-EE4D-AC1C-AABE9594D7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" y="649"/>
              <a:ext cx="1" cy="294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4">
              <a:extLst>
                <a:ext uri="{FF2B5EF4-FFF2-40B4-BE49-F238E27FC236}">
                  <a16:creationId xmlns:a16="http://schemas.microsoft.com/office/drawing/2014/main" id="{C7A8BE53-1F90-4F48-B96C-E75DA81C266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060" y="2417"/>
              <a:ext cx="74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1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Score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3" name="Rectangle 15">
              <a:extLst>
                <a:ext uri="{FF2B5EF4-FFF2-40B4-BE49-F238E27FC236}">
                  <a16:creationId xmlns:a16="http://schemas.microsoft.com/office/drawing/2014/main" id="{C2C31404-508E-7941-B8E6-D60B19B231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0" y="1031"/>
              <a:ext cx="13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4" name="Rectangle 16">
              <a:extLst>
                <a:ext uri="{FF2B5EF4-FFF2-40B4-BE49-F238E27FC236}">
                  <a16:creationId xmlns:a16="http://schemas.microsoft.com/office/drawing/2014/main" id="{22BFC7A4-C651-3E45-ACB4-1035BB443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12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90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5" name="Rectangle 17">
              <a:extLst>
                <a:ext uri="{FF2B5EF4-FFF2-40B4-BE49-F238E27FC236}">
                  <a16:creationId xmlns:a16="http://schemas.microsoft.com/office/drawing/2014/main" id="{CF9FC711-BE6B-994F-AD2C-B3CA851FB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15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80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6" name="Rectangle 18">
              <a:extLst>
                <a:ext uri="{FF2B5EF4-FFF2-40B4-BE49-F238E27FC236}">
                  <a16:creationId xmlns:a16="http://schemas.microsoft.com/office/drawing/2014/main" id="{9B2A732D-BA4A-3A40-8E47-ECBF8FF94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1733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70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7" name="Rectangle 19">
              <a:extLst>
                <a:ext uri="{FF2B5EF4-FFF2-40B4-BE49-F238E27FC236}">
                  <a16:creationId xmlns:a16="http://schemas.microsoft.com/office/drawing/2014/main" id="{17B8EA69-2054-7247-A15C-9D98C6FE1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21" y="19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60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8" name="Rectangle 20">
              <a:extLst>
                <a:ext uri="{FF2B5EF4-FFF2-40B4-BE49-F238E27FC236}">
                  <a16:creationId xmlns:a16="http://schemas.microsoft.com/office/drawing/2014/main" id="{5D5EA5DB-F06B-E249-B82E-15CEA7DE0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9" y="2186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50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Rectangle 21">
              <a:extLst>
                <a:ext uri="{FF2B5EF4-FFF2-40B4-BE49-F238E27FC236}">
                  <a16:creationId xmlns:a16="http://schemas.microsoft.com/office/drawing/2014/main" id="{78C7A96A-7F81-8648-ADB0-662CD0D9B9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8" y="2409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40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0" name="Rectangle 22">
              <a:extLst>
                <a:ext uri="{FF2B5EF4-FFF2-40B4-BE49-F238E27FC236}">
                  <a16:creationId xmlns:a16="http://schemas.microsoft.com/office/drawing/2014/main" id="{82B4B721-2F30-6244-B0D2-5B6215DF3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7" y="263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30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2F9B85F5-8B07-A944-86C3-FC27285951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6" y="2862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20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3DDDE655-DAEF-CD4A-B8AC-6EC1DA536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15" y="3085"/>
              <a:ext cx="89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10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3" name="Rectangle 25">
              <a:extLst>
                <a:ext uri="{FF2B5EF4-FFF2-40B4-BE49-F238E27FC236}">
                  <a16:creationId xmlns:a16="http://schemas.microsoft.com/office/drawing/2014/main" id="{D81D26A8-B769-3E42-8F9D-991E47FE23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5" y="330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4" name="Rectangle 26">
              <a:extLst>
                <a:ext uri="{FF2B5EF4-FFF2-40B4-BE49-F238E27FC236}">
                  <a16:creationId xmlns:a16="http://schemas.microsoft.com/office/drawing/2014/main" id="{62825E5E-A3C2-7240-8BBD-A44134F7FD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429"/>
              <a:ext cx="18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Maint.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5" name="Rectangle 27">
              <a:extLst>
                <a:ext uri="{FF2B5EF4-FFF2-40B4-BE49-F238E27FC236}">
                  <a16:creationId xmlns:a16="http://schemas.microsoft.com/office/drawing/2014/main" id="{D3A5D5E9-B867-D64A-B429-046E3DDCC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6" y="3506"/>
              <a:ext cx="235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 Probes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Rectangle 28">
              <a:extLst>
                <a:ext uri="{FF2B5EF4-FFF2-40B4-BE49-F238E27FC236}">
                  <a16:creationId xmlns:a16="http://schemas.microsoft.com/office/drawing/2014/main" id="{013800C3-7CF5-1A48-8708-C06A963C2E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1064"/>
              <a:ext cx="2654" cy="22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Rectangle 29">
              <a:extLst>
                <a:ext uri="{FF2B5EF4-FFF2-40B4-BE49-F238E27FC236}">
                  <a16:creationId xmlns:a16="http://schemas.microsoft.com/office/drawing/2014/main" id="{12BA2BD6-1530-E34F-A62E-D4A8CFAE58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24" y="1058"/>
              <a:ext cx="2667" cy="2284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8" name="Line 30">
              <a:extLst>
                <a:ext uri="{FF2B5EF4-FFF2-40B4-BE49-F238E27FC236}">
                  <a16:creationId xmlns:a16="http://schemas.microsoft.com/office/drawing/2014/main" id="{01C1B8C4-2E2D-714E-81DB-8EC5B65C02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083"/>
              <a:ext cx="2622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1">
              <a:extLst>
                <a:ext uri="{FF2B5EF4-FFF2-40B4-BE49-F238E27FC236}">
                  <a16:creationId xmlns:a16="http://schemas.microsoft.com/office/drawing/2014/main" id="{5D5D837A-BB3B-824B-B98D-EB9540A0E9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0" y="1976"/>
              <a:ext cx="2629" cy="1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42">
              <a:extLst>
                <a:ext uri="{FF2B5EF4-FFF2-40B4-BE49-F238E27FC236}">
                  <a16:creationId xmlns:a16="http://schemas.microsoft.com/office/drawing/2014/main" id="{CC20FB2E-6605-544B-ADE0-EEC7047D5FD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92" y="3365"/>
              <a:ext cx="851" cy="67"/>
              <a:chOff x="1892" y="3365"/>
              <a:chExt cx="851" cy="67"/>
            </a:xfrm>
          </p:grpSpPr>
          <p:sp>
            <p:nvSpPr>
              <p:cNvPr id="149" name="Rectangle 32">
                <a:extLst>
                  <a:ext uri="{FF2B5EF4-FFF2-40B4-BE49-F238E27FC236}">
                    <a16:creationId xmlns:a16="http://schemas.microsoft.com/office/drawing/2014/main" id="{275D981A-3B8E-294D-9857-0C793A961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33">
                <a:extLst>
                  <a:ext uri="{FF2B5EF4-FFF2-40B4-BE49-F238E27FC236}">
                    <a16:creationId xmlns:a16="http://schemas.microsoft.com/office/drawing/2014/main" id="{BCF99850-ED01-1345-98B5-4634D30EB1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34">
                <a:extLst>
                  <a:ext uri="{FF2B5EF4-FFF2-40B4-BE49-F238E27FC236}">
                    <a16:creationId xmlns:a16="http://schemas.microsoft.com/office/drawing/2014/main" id="{B225D5CB-FDB7-EC40-A641-AE0DE6A7A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35">
                <a:extLst>
                  <a:ext uri="{FF2B5EF4-FFF2-40B4-BE49-F238E27FC236}">
                    <a16:creationId xmlns:a16="http://schemas.microsoft.com/office/drawing/2014/main" id="{4184DFF9-1BCF-9A47-9104-49F1265681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3" name="Rectangle 36">
                <a:extLst>
                  <a:ext uri="{FF2B5EF4-FFF2-40B4-BE49-F238E27FC236}">
                    <a16:creationId xmlns:a16="http://schemas.microsoft.com/office/drawing/2014/main" id="{0F3E3632-6C9C-2947-A8C3-D721B5F76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4" name="Rectangle 37">
                <a:extLst>
                  <a:ext uri="{FF2B5EF4-FFF2-40B4-BE49-F238E27FC236}">
                    <a16:creationId xmlns:a16="http://schemas.microsoft.com/office/drawing/2014/main" id="{52A38496-74EF-4045-92BF-4F808E1F73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4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5" name="Rectangle 38">
                <a:extLst>
                  <a:ext uri="{FF2B5EF4-FFF2-40B4-BE49-F238E27FC236}">
                    <a16:creationId xmlns:a16="http://schemas.microsoft.com/office/drawing/2014/main" id="{F568444F-BFE0-3648-B80E-886318AD02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23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6" name="Rectangle 39">
                <a:extLst>
                  <a:ext uri="{FF2B5EF4-FFF2-40B4-BE49-F238E27FC236}">
                    <a16:creationId xmlns:a16="http://schemas.microsoft.com/office/drawing/2014/main" id="{C1AD24D7-B1E2-0C4A-A989-40BCD8773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7" name="Rectangle 40">
                <a:extLst>
                  <a:ext uri="{FF2B5EF4-FFF2-40B4-BE49-F238E27FC236}">
                    <a16:creationId xmlns:a16="http://schemas.microsoft.com/office/drawing/2014/main" id="{209CF907-0905-D847-B483-06B12CC9D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0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58" name="Rectangle 41">
                <a:extLst>
                  <a:ext uri="{FF2B5EF4-FFF2-40B4-BE49-F238E27FC236}">
                    <a16:creationId xmlns:a16="http://schemas.microsoft.com/office/drawing/2014/main" id="{1478514F-1E80-BA4B-9677-84EE91DFA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81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1" name="Group 54">
              <a:extLst>
                <a:ext uri="{FF2B5EF4-FFF2-40B4-BE49-F238E27FC236}">
                  <a16:creationId xmlns:a16="http://schemas.microsoft.com/office/drawing/2014/main" id="{9F294141-B63B-8B45-AC97-A128FEBD40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94" y="1064"/>
              <a:ext cx="913" cy="2271"/>
              <a:chOff x="1794" y="1064"/>
              <a:chExt cx="913" cy="2271"/>
            </a:xfrm>
          </p:grpSpPr>
          <p:sp>
            <p:nvSpPr>
              <p:cNvPr id="138" name="Line 43">
                <a:extLst>
                  <a:ext uri="{FF2B5EF4-FFF2-40B4-BE49-F238E27FC236}">
                    <a16:creationId xmlns:a16="http://schemas.microsoft.com/office/drawing/2014/main" id="{4539C410-03FB-F242-9720-1A9EA3CC3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90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Line 44">
                <a:extLst>
                  <a:ext uri="{FF2B5EF4-FFF2-40B4-BE49-F238E27FC236}">
                    <a16:creationId xmlns:a16="http://schemas.microsoft.com/office/drawing/2014/main" id="{B939D29B-F922-024C-ABD9-9CC16CCB9B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98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Line 45">
                <a:extLst>
                  <a:ext uri="{FF2B5EF4-FFF2-40B4-BE49-F238E27FC236}">
                    <a16:creationId xmlns:a16="http://schemas.microsoft.com/office/drawing/2014/main" id="{C23B79D6-EA76-204E-9B70-7AAB61BDF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349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Line 46">
                <a:extLst>
                  <a:ext uri="{FF2B5EF4-FFF2-40B4-BE49-F238E27FC236}">
                    <a16:creationId xmlns:a16="http://schemas.microsoft.com/office/drawing/2014/main" id="{29A1FCB1-3303-2747-878B-60465F78A6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38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Line 47">
                <a:extLst>
                  <a:ext uri="{FF2B5EF4-FFF2-40B4-BE49-F238E27FC236}">
                    <a16:creationId xmlns:a16="http://schemas.microsoft.com/office/drawing/2014/main" id="{3D649B2C-5DF4-1941-8AF5-8256B97265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06" y="1070"/>
                <a:ext cx="1" cy="226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Line 48">
                <a:extLst>
                  <a:ext uri="{FF2B5EF4-FFF2-40B4-BE49-F238E27FC236}">
                    <a16:creationId xmlns:a16="http://schemas.microsoft.com/office/drawing/2014/main" id="{FA09BF24-B7A8-4941-8448-9B8206E761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075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Line 49">
                <a:extLst>
                  <a:ext uri="{FF2B5EF4-FFF2-40B4-BE49-F238E27FC236}">
                    <a16:creationId xmlns:a16="http://schemas.microsoft.com/office/drawing/2014/main" id="{31A17C68-5A27-CA44-9A0C-30F39BA6DD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94" y="1064"/>
                <a:ext cx="6" cy="2265"/>
              </a:xfrm>
              <a:prstGeom prst="line">
                <a:avLst/>
              </a:prstGeom>
              <a:noFill/>
              <a:ln w="206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Line 50">
                <a:extLst>
                  <a:ext uri="{FF2B5EF4-FFF2-40B4-BE49-F238E27FC236}">
                    <a16:creationId xmlns:a16="http://schemas.microsoft.com/office/drawing/2014/main" id="{8737A16E-9DF8-1147-BD2E-175BCA5C731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64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Line 51">
                <a:extLst>
                  <a:ext uri="{FF2B5EF4-FFF2-40B4-BE49-F238E27FC236}">
                    <a16:creationId xmlns:a16="http://schemas.microsoft.com/office/drawing/2014/main" id="{006E43B1-69CA-0847-9520-E0EA2A70F84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53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Line 52">
                <a:extLst>
                  <a:ext uri="{FF2B5EF4-FFF2-40B4-BE49-F238E27FC236}">
                    <a16:creationId xmlns:a16="http://schemas.microsoft.com/office/drawing/2014/main" id="{37E63E8C-9EC7-F64E-88FE-F91632FA889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21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Line 53">
                <a:extLst>
                  <a:ext uri="{FF2B5EF4-FFF2-40B4-BE49-F238E27FC236}">
                    <a16:creationId xmlns:a16="http://schemas.microsoft.com/office/drawing/2014/main" id="{5802C7FA-6165-5642-B572-5B5489359A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17" y="1077"/>
                <a:ext cx="1" cy="22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2" name="Group 65">
              <a:extLst>
                <a:ext uri="{FF2B5EF4-FFF2-40B4-BE49-F238E27FC236}">
                  <a16:creationId xmlns:a16="http://schemas.microsoft.com/office/drawing/2014/main" id="{567B2232-BC33-814E-98B6-6457E465C9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8" y="3365"/>
              <a:ext cx="851" cy="67"/>
              <a:chOff x="2888" y="3365"/>
              <a:chExt cx="851" cy="67"/>
            </a:xfrm>
          </p:grpSpPr>
          <p:sp>
            <p:nvSpPr>
              <p:cNvPr id="128" name="Rectangle 55">
                <a:extLst>
                  <a:ext uri="{FF2B5EF4-FFF2-40B4-BE49-F238E27FC236}">
                    <a16:creationId xmlns:a16="http://schemas.microsoft.com/office/drawing/2014/main" id="{19028B20-B405-B041-B3A3-C5DFAE8FF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9" name="Rectangle 56">
                <a:extLst>
                  <a:ext uri="{FF2B5EF4-FFF2-40B4-BE49-F238E27FC236}">
                    <a16:creationId xmlns:a16="http://schemas.microsoft.com/office/drawing/2014/main" id="{E7F49E39-7F3B-554B-8AD2-10E599B68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0" name="Rectangle 57">
                <a:extLst>
                  <a:ext uri="{FF2B5EF4-FFF2-40B4-BE49-F238E27FC236}">
                    <a16:creationId xmlns:a16="http://schemas.microsoft.com/office/drawing/2014/main" id="{E1236F79-D381-D342-9F36-C816B16DD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6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1" name="Rectangle 58">
                <a:extLst>
                  <a:ext uri="{FF2B5EF4-FFF2-40B4-BE49-F238E27FC236}">
                    <a16:creationId xmlns:a16="http://schemas.microsoft.com/office/drawing/2014/main" id="{FC901113-2514-7F42-AC30-24C23DBB0F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2" name="Rectangle 59">
                <a:extLst>
                  <a:ext uri="{FF2B5EF4-FFF2-40B4-BE49-F238E27FC236}">
                    <a16:creationId xmlns:a16="http://schemas.microsoft.com/office/drawing/2014/main" id="{3689FE07-8386-A54B-9CA7-3303E25B3A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36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3" name="Rectangle 60">
                <a:extLst>
                  <a:ext uri="{FF2B5EF4-FFF2-40B4-BE49-F238E27FC236}">
                    <a16:creationId xmlns:a16="http://schemas.microsoft.com/office/drawing/2014/main" id="{FE94EC68-A69C-A048-94B0-5727B745B1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31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6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4" name="Rectangle 61">
                <a:extLst>
                  <a:ext uri="{FF2B5EF4-FFF2-40B4-BE49-F238E27FC236}">
                    <a16:creationId xmlns:a16="http://schemas.microsoft.com/office/drawing/2014/main" id="{E5E9F630-B493-DB44-AC97-F846A44F50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12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7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5" name="Rectangle 62">
                <a:extLst>
                  <a:ext uri="{FF2B5EF4-FFF2-40B4-BE49-F238E27FC236}">
                    <a16:creationId xmlns:a16="http://schemas.microsoft.com/office/drawing/2014/main" id="{BBD13576-1CC6-354F-9C9B-3DB46B918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0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8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6" name="Rectangle 63">
                <a:extLst>
                  <a:ext uri="{FF2B5EF4-FFF2-40B4-BE49-F238E27FC236}">
                    <a16:creationId xmlns:a16="http://schemas.microsoft.com/office/drawing/2014/main" id="{FEA30AF2-0A28-7847-BD3F-B8A3F8F60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9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9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37" name="Rectangle 64">
                <a:extLst>
                  <a:ext uri="{FF2B5EF4-FFF2-40B4-BE49-F238E27FC236}">
                    <a16:creationId xmlns:a16="http://schemas.microsoft.com/office/drawing/2014/main" id="{41E61984-6F05-984A-90AA-1ECC5C4319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7" y="3365"/>
                <a:ext cx="62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10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" name="Line 66">
              <a:extLst>
                <a:ext uri="{FF2B5EF4-FFF2-40B4-BE49-F238E27FC236}">
                  <a16:creationId xmlns:a16="http://schemas.microsoft.com/office/drawing/2014/main" id="{A40DEB1D-0187-794B-9F14-869647E804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98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67">
              <a:extLst>
                <a:ext uri="{FF2B5EF4-FFF2-40B4-BE49-F238E27FC236}">
                  <a16:creationId xmlns:a16="http://schemas.microsoft.com/office/drawing/2014/main" id="{2EB27F1B-8848-594F-9A5D-034692C2642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68">
              <a:extLst>
                <a:ext uri="{FF2B5EF4-FFF2-40B4-BE49-F238E27FC236}">
                  <a16:creationId xmlns:a16="http://schemas.microsoft.com/office/drawing/2014/main" id="{7809CD5E-8A0B-8D4E-8C07-EDA577752B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69">
              <a:extLst>
                <a:ext uri="{FF2B5EF4-FFF2-40B4-BE49-F238E27FC236}">
                  <a16:creationId xmlns:a16="http://schemas.microsoft.com/office/drawing/2014/main" id="{39CBC746-8927-A644-B6F5-405ABD6B7A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4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70">
              <a:extLst>
                <a:ext uri="{FF2B5EF4-FFF2-40B4-BE49-F238E27FC236}">
                  <a16:creationId xmlns:a16="http://schemas.microsoft.com/office/drawing/2014/main" id="{FFD7F444-5AB9-734E-A43A-7D79134D35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08" y="1070"/>
              <a:ext cx="1" cy="2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71">
              <a:extLst>
                <a:ext uri="{FF2B5EF4-FFF2-40B4-BE49-F238E27FC236}">
                  <a16:creationId xmlns:a16="http://schemas.microsoft.com/office/drawing/2014/main" id="{16040F7E-019E-7C43-8776-F5E6FF0F03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7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72">
              <a:extLst>
                <a:ext uri="{FF2B5EF4-FFF2-40B4-BE49-F238E27FC236}">
                  <a16:creationId xmlns:a16="http://schemas.microsoft.com/office/drawing/2014/main" id="{D5988EB7-38D1-5D4C-8BFB-55A882BAA2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83" y="1064"/>
              <a:ext cx="1" cy="2246"/>
            </a:xfrm>
            <a:prstGeom prst="line">
              <a:avLst/>
            </a:prstGeom>
            <a:noFill/>
            <a:ln w="412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73">
              <a:extLst>
                <a:ext uri="{FF2B5EF4-FFF2-40B4-BE49-F238E27FC236}">
                  <a16:creationId xmlns:a16="http://schemas.microsoft.com/office/drawing/2014/main" id="{856A5D81-1523-4048-95AD-7D7507FDEF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66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74">
              <a:extLst>
                <a:ext uri="{FF2B5EF4-FFF2-40B4-BE49-F238E27FC236}">
                  <a16:creationId xmlns:a16="http://schemas.microsoft.com/office/drawing/2014/main" id="{2D43AE7A-EDE7-254A-848C-A55655F14B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55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75">
              <a:extLst>
                <a:ext uri="{FF2B5EF4-FFF2-40B4-BE49-F238E27FC236}">
                  <a16:creationId xmlns:a16="http://schemas.microsoft.com/office/drawing/2014/main" id="{B64D05E5-3ACD-0E43-AC03-691FFC98A8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23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76">
              <a:extLst>
                <a:ext uri="{FF2B5EF4-FFF2-40B4-BE49-F238E27FC236}">
                  <a16:creationId xmlns:a16="http://schemas.microsoft.com/office/drawing/2014/main" id="{88600845-E6A5-4246-B301-329A18729A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4" name="Group 82">
              <a:extLst>
                <a:ext uri="{FF2B5EF4-FFF2-40B4-BE49-F238E27FC236}">
                  <a16:creationId xmlns:a16="http://schemas.microsoft.com/office/drawing/2014/main" id="{D865BE83-1671-B747-9540-92DC82C88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08" y="3365"/>
              <a:ext cx="393" cy="67"/>
              <a:chOff x="3908" y="3365"/>
              <a:chExt cx="393" cy="67"/>
            </a:xfrm>
          </p:grpSpPr>
          <p:sp>
            <p:nvSpPr>
              <p:cNvPr id="123" name="Rectangle 77">
                <a:extLst>
                  <a:ext uri="{FF2B5EF4-FFF2-40B4-BE49-F238E27FC236}">
                    <a16:creationId xmlns:a16="http://schemas.microsoft.com/office/drawing/2014/main" id="{9ED72A5F-5292-9148-B663-3BEDDDBEA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08" y="3365"/>
                <a:ext cx="47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1 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4" name="Rectangle 78">
                <a:extLst>
                  <a:ext uri="{FF2B5EF4-FFF2-40B4-BE49-F238E27FC236}">
                    <a16:creationId xmlns:a16="http://schemas.microsoft.com/office/drawing/2014/main" id="{CA4A5C05-CD00-1742-8A4A-4FEA6A365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0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2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5" name="Rectangle 79">
                <a:extLst>
                  <a:ext uri="{FF2B5EF4-FFF2-40B4-BE49-F238E27FC236}">
                    <a16:creationId xmlns:a16="http://schemas.microsoft.com/office/drawing/2014/main" id="{F9BFFCD7-764C-EB41-89D9-5CACD3188E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7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3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6" name="Rectangle 80">
                <a:extLst>
                  <a:ext uri="{FF2B5EF4-FFF2-40B4-BE49-F238E27FC236}">
                    <a16:creationId xmlns:a16="http://schemas.microsoft.com/office/drawing/2014/main" id="{18127605-BD1C-6D42-8C58-6D17D513F2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4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27" name="Rectangle 81">
                <a:extLst>
                  <a:ext uri="{FF2B5EF4-FFF2-40B4-BE49-F238E27FC236}">
                    <a16:creationId xmlns:a16="http://schemas.microsoft.com/office/drawing/2014/main" id="{46019FCF-3C27-E44C-81E0-0D170177EC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0" y="3365"/>
                <a:ext cx="31" cy="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7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5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45" name="Line 83">
              <a:extLst>
                <a:ext uri="{FF2B5EF4-FFF2-40B4-BE49-F238E27FC236}">
                  <a16:creationId xmlns:a16="http://schemas.microsoft.com/office/drawing/2014/main" id="{160B141B-396C-8344-B285-38A2B86F58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12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84">
              <a:extLst>
                <a:ext uri="{FF2B5EF4-FFF2-40B4-BE49-F238E27FC236}">
                  <a16:creationId xmlns:a16="http://schemas.microsoft.com/office/drawing/2014/main" id="{786CCEF3-AA7F-0A4F-9EF3-3D7E4C386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0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85">
              <a:extLst>
                <a:ext uri="{FF2B5EF4-FFF2-40B4-BE49-F238E27FC236}">
                  <a16:creationId xmlns:a16="http://schemas.microsoft.com/office/drawing/2014/main" id="{F1FEDDC0-CF07-8E43-9BB7-A0349D39362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91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86">
              <a:extLst>
                <a:ext uri="{FF2B5EF4-FFF2-40B4-BE49-F238E27FC236}">
                  <a16:creationId xmlns:a16="http://schemas.microsoft.com/office/drawing/2014/main" id="{2B9FEF75-0FA3-B048-8E51-D44C580007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04" y="1070"/>
              <a:ext cx="1" cy="2259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Line 87">
              <a:extLst>
                <a:ext uri="{FF2B5EF4-FFF2-40B4-BE49-F238E27FC236}">
                  <a16:creationId xmlns:a16="http://schemas.microsoft.com/office/drawing/2014/main" id="{A3955DCA-9977-E845-B100-382333E9AC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80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88">
              <a:extLst>
                <a:ext uri="{FF2B5EF4-FFF2-40B4-BE49-F238E27FC236}">
                  <a16:creationId xmlns:a16="http://schemas.microsoft.com/office/drawing/2014/main" id="{A9935A40-9E01-C345-AB9C-D32B6A006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69" y="1077"/>
              <a:ext cx="1" cy="225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1" name="Group 92">
              <a:extLst>
                <a:ext uri="{FF2B5EF4-FFF2-40B4-BE49-F238E27FC236}">
                  <a16:creationId xmlns:a16="http://schemas.microsoft.com/office/drawing/2014/main" id="{8691D978-B09A-BE48-A7E2-15A00965029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47" y="3374"/>
              <a:ext cx="919" cy="58"/>
              <a:chOff x="2847" y="3374"/>
              <a:chExt cx="919" cy="58"/>
            </a:xfrm>
          </p:grpSpPr>
          <p:sp>
            <p:nvSpPr>
              <p:cNvPr id="120" name="Line 89">
                <a:extLst>
                  <a:ext uri="{FF2B5EF4-FFF2-40B4-BE49-F238E27FC236}">
                    <a16:creationId xmlns:a16="http://schemas.microsoft.com/office/drawing/2014/main" id="{582F14AB-57D1-D94D-93CC-07D1F69FFD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Line 90">
                <a:extLst>
                  <a:ext uri="{FF2B5EF4-FFF2-40B4-BE49-F238E27FC236}">
                    <a16:creationId xmlns:a16="http://schemas.microsoft.com/office/drawing/2014/main" id="{12937162-2775-C148-9F82-AE0ED3E4A8D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65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91">
                <a:extLst>
                  <a:ext uri="{FF2B5EF4-FFF2-40B4-BE49-F238E27FC236}">
                    <a16:creationId xmlns:a16="http://schemas.microsoft.com/office/drawing/2014/main" id="{F8B2625A-C3B6-754A-9824-172E6A5DD8B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47" y="3431"/>
                <a:ext cx="91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2" name="Group 96">
              <a:extLst>
                <a:ext uri="{FF2B5EF4-FFF2-40B4-BE49-F238E27FC236}">
                  <a16:creationId xmlns:a16="http://schemas.microsoft.com/office/drawing/2014/main" id="{9084BF29-5FA2-F745-92A8-D7D550665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851" y="3374"/>
              <a:ext cx="920" cy="58"/>
              <a:chOff x="1851" y="3374"/>
              <a:chExt cx="920" cy="58"/>
            </a:xfrm>
          </p:grpSpPr>
          <p:sp>
            <p:nvSpPr>
              <p:cNvPr id="117" name="Line 93">
                <a:extLst>
                  <a:ext uri="{FF2B5EF4-FFF2-40B4-BE49-F238E27FC236}">
                    <a16:creationId xmlns:a16="http://schemas.microsoft.com/office/drawing/2014/main" id="{8755A825-F9B2-8341-BB29-57A8DC2DBA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Line 94">
                <a:extLst>
                  <a:ext uri="{FF2B5EF4-FFF2-40B4-BE49-F238E27FC236}">
                    <a16:creationId xmlns:a16="http://schemas.microsoft.com/office/drawing/2014/main" id="{B3E1233E-08D2-1344-9B29-DF949D634E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770" y="3374"/>
                <a:ext cx="1" cy="5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Line 95">
                <a:extLst>
                  <a:ext uri="{FF2B5EF4-FFF2-40B4-BE49-F238E27FC236}">
                    <a16:creationId xmlns:a16="http://schemas.microsoft.com/office/drawing/2014/main" id="{C58C487B-DCCE-124C-889F-4907A9741A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51" y="3431"/>
                <a:ext cx="919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3" name="Group 100">
              <a:extLst>
                <a:ext uri="{FF2B5EF4-FFF2-40B4-BE49-F238E27FC236}">
                  <a16:creationId xmlns:a16="http://schemas.microsoft.com/office/drawing/2014/main" id="{08F1C475-033E-1F41-A610-D9F9BF1556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74" y="3367"/>
              <a:ext cx="447" cy="59"/>
              <a:chOff x="3874" y="3367"/>
              <a:chExt cx="447" cy="59"/>
            </a:xfrm>
          </p:grpSpPr>
          <p:sp>
            <p:nvSpPr>
              <p:cNvPr id="114" name="Line 97">
                <a:extLst>
                  <a:ext uri="{FF2B5EF4-FFF2-40B4-BE49-F238E27FC236}">
                    <a16:creationId xmlns:a16="http://schemas.microsoft.com/office/drawing/2014/main" id="{4A9B2E7B-BAC5-5F4E-A97C-DC8D60D8DE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Line 98">
                <a:extLst>
                  <a:ext uri="{FF2B5EF4-FFF2-40B4-BE49-F238E27FC236}">
                    <a16:creationId xmlns:a16="http://schemas.microsoft.com/office/drawing/2014/main" id="{EACD8680-1F8C-F44A-B924-78E02F7FEA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3367"/>
                <a:ext cx="1" cy="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Line 99">
                <a:extLst>
                  <a:ext uri="{FF2B5EF4-FFF2-40B4-BE49-F238E27FC236}">
                    <a16:creationId xmlns:a16="http://schemas.microsoft.com/office/drawing/2014/main" id="{3B618087-EF5B-5849-9E8E-004C9DBEC6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74" y="3425"/>
                <a:ext cx="446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4" name="Rectangle 101">
              <a:extLst>
                <a:ext uri="{FF2B5EF4-FFF2-40B4-BE49-F238E27FC236}">
                  <a16:creationId xmlns:a16="http://schemas.microsoft.com/office/drawing/2014/main" id="{3739C50B-E850-D64F-B983-700285B80E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8" y="637"/>
              <a:ext cx="884" cy="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900" b="1">
                  <a:solidFill>
                    <a:srgbClr val="000000"/>
                  </a:solidFill>
                  <a:latin typeface="Arial" panose="020B0604020202020204" pitchFamily="34" charset="0"/>
                </a:rPr>
                <a:t>GOAL-SETTING SECTION</a:t>
              </a:r>
              <a:endParaRPr lang="en-US" altLang="en-US" sz="2000">
                <a:latin typeface="Arial" panose="020B0604020202020204" pitchFamily="34" charset="0"/>
              </a:endParaRPr>
            </a:p>
          </p:txBody>
        </p:sp>
        <p:sp>
          <p:nvSpPr>
            <p:cNvPr id="55" name="Rectangle 102">
              <a:extLst>
                <a:ext uri="{FF2B5EF4-FFF2-40B4-BE49-F238E27FC236}">
                  <a16:creationId xmlns:a16="http://schemas.microsoft.com/office/drawing/2014/main" id="{0934142B-DA80-814B-B397-37279A704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442"/>
              <a:ext cx="16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Post-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6" name="Rectangle 103">
              <a:extLst>
                <a:ext uri="{FF2B5EF4-FFF2-40B4-BE49-F238E27FC236}">
                  <a16:creationId xmlns:a16="http://schemas.microsoft.com/office/drawing/2014/main" id="{69FA9E26-C4A3-434E-9D2B-B8DFD62EF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2" y="3519"/>
              <a:ext cx="114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test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57" name="Group 162">
              <a:extLst>
                <a:ext uri="{FF2B5EF4-FFF2-40B4-BE49-F238E27FC236}">
                  <a16:creationId xmlns:a16="http://schemas.microsoft.com/office/drawing/2014/main" id="{1D15E361-CF6F-8A4E-A6A8-8BD6B59B08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16" y="3429"/>
              <a:ext cx="125" cy="154"/>
              <a:chOff x="1626" y="3429"/>
              <a:chExt cx="125" cy="154"/>
            </a:xfrm>
          </p:grpSpPr>
          <p:sp>
            <p:nvSpPr>
              <p:cNvPr id="112" name="Rectangle 104">
                <a:extLst>
                  <a:ext uri="{FF2B5EF4-FFF2-40B4-BE49-F238E27FC236}">
                    <a16:creationId xmlns:a16="http://schemas.microsoft.com/office/drawing/2014/main" id="{83C17E95-A023-104A-BF36-D84B9F09C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429"/>
                <a:ext cx="125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Pre-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  <p:sp>
            <p:nvSpPr>
              <p:cNvPr id="113" name="Rectangle 105">
                <a:extLst>
                  <a:ext uri="{FF2B5EF4-FFF2-40B4-BE49-F238E27FC236}">
                    <a16:creationId xmlns:a16="http://schemas.microsoft.com/office/drawing/2014/main" id="{1824CC5E-79B8-E04A-9E6E-FC396F4F76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" y="3506"/>
                <a:ext cx="11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800" b="1">
                    <a:solidFill>
                      <a:srgbClr val="000000"/>
                    </a:solidFill>
                    <a:latin typeface="Arial" panose="020B0604020202020204" pitchFamily="34" charset="0"/>
                  </a:rPr>
                  <a:t>test</a:t>
                </a:r>
                <a:endParaRPr lang="en-US" altLang="en-US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58" name="Rectangle 106">
              <a:extLst>
                <a:ext uri="{FF2B5EF4-FFF2-40B4-BE49-F238E27FC236}">
                  <a16:creationId xmlns:a16="http://schemas.microsoft.com/office/drawing/2014/main" id="{7B62A8F5-926B-944B-9734-F14E0EC78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5" y="3442"/>
              <a:ext cx="58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Controlled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59" name="Rectangle 107">
              <a:extLst>
                <a:ext uri="{FF2B5EF4-FFF2-40B4-BE49-F238E27FC236}">
                  <a16:creationId xmlns:a16="http://schemas.microsoft.com/office/drawing/2014/main" id="{5CC37097-7E33-2545-BED6-7933C0338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1" y="3519"/>
              <a:ext cx="277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0" name="Rectangle 108">
              <a:extLst>
                <a:ext uri="{FF2B5EF4-FFF2-40B4-BE49-F238E27FC236}">
                  <a16:creationId xmlns:a16="http://schemas.microsoft.com/office/drawing/2014/main" id="{41CB647B-802D-F843-A31E-2A1A375B58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0" y="3442"/>
              <a:ext cx="57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Advanced Practice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1" name="Rectangle 109">
              <a:extLst>
                <a:ext uri="{FF2B5EF4-FFF2-40B4-BE49-F238E27FC236}">
                  <a16:creationId xmlns:a16="http://schemas.microsoft.com/office/drawing/2014/main" id="{FDBA25F9-23C1-2540-A83B-32FA6A0BB2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" y="3519"/>
              <a:ext cx="25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Atempts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2" name="Rectangle 110">
              <a:extLst>
                <a:ext uri="{FF2B5EF4-FFF2-40B4-BE49-F238E27FC236}">
                  <a16:creationId xmlns:a16="http://schemas.microsoft.com/office/drawing/2014/main" id="{D4543EF1-6EEE-AF46-B6F0-A68355DE5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3" y="3723"/>
              <a:ext cx="17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000" b="1">
                  <a:solidFill>
                    <a:srgbClr val="000000"/>
                  </a:solidFill>
                  <a:latin typeface="Arial" panose="020B0604020202020204" pitchFamily="34" charset="0"/>
                </a:rPr>
                <a:t>Key: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3" name="Rectangle 111">
              <a:extLst>
                <a:ext uri="{FF2B5EF4-FFF2-40B4-BE49-F238E27FC236}">
                  <a16:creationId xmlns:a16="http://schemas.microsoft.com/office/drawing/2014/main" id="{5B160663-BFF3-254D-AAF9-42F27AD8C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825"/>
              <a:ext cx="88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Words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4" name="Rectangle 112">
              <a:extLst>
                <a:ext uri="{FF2B5EF4-FFF2-40B4-BE49-F238E27FC236}">
                  <a16:creationId xmlns:a16="http://schemas.microsoft.com/office/drawing/2014/main" id="{35404B89-B48E-7A41-B75E-4FC197397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4" y="3908"/>
              <a:ext cx="953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Percentage of Answers Correct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5" name="Rectangle 113">
              <a:extLst>
                <a:ext uri="{FF2B5EF4-FFF2-40B4-BE49-F238E27FC236}">
                  <a16:creationId xmlns:a16="http://schemas.microsoft.com/office/drawing/2014/main" id="{60FEBBD9-1464-4A4C-91C5-AA6A2C964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2" y="3844"/>
              <a:ext cx="1366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 = Mastery Level for Oral Reading = 99%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6" name="Rectangle 114">
              <a:extLst>
                <a:ext uri="{FF2B5EF4-FFF2-40B4-BE49-F238E27FC236}">
                  <a16:creationId xmlns:a16="http://schemas.microsoft.com/office/drawing/2014/main" id="{BEAF0A87-C37C-0A4F-B18F-E27543029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3" y="3927"/>
              <a:ext cx="1458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    = Mastery Level for Comprehension = 60%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7" name="Rectangle 115">
              <a:extLst>
                <a:ext uri="{FF2B5EF4-FFF2-40B4-BE49-F238E27FC236}">
                  <a16:creationId xmlns:a16="http://schemas.microsoft.com/office/drawing/2014/main" id="{D89C385B-AEDE-1541-9BC0-23D37A288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59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3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8" name="Rectangle 116">
              <a:extLst>
                <a:ext uri="{FF2B5EF4-FFF2-40B4-BE49-F238E27FC236}">
                  <a16:creationId xmlns:a16="http://schemas.microsoft.com/office/drawing/2014/main" id="{976D1CB2-C556-C84E-BF1A-DE52B0692B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13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4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69" name="Rectangle 117">
              <a:extLst>
                <a:ext uri="{FF2B5EF4-FFF2-40B4-BE49-F238E27FC236}">
                  <a16:creationId xmlns:a16="http://schemas.microsoft.com/office/drawing/2014/main" id="{4465015C-FF07-4849-8CBF-E42B40E71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8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5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0" name="Rectangle 118">
              <a:extLst>
                <a:ext uri="{FF2B5EF4-FFF2-40B4-BE49-F238E27FC236}">
                  <a16:creationId xmlns:a16="http://schemas.microsoft.com/office/drawing/2014/main" id="{25FE9152-E9C8-C341-911A-3A30835EEB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6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1" name="Rectangle 119">
              <a:extLst>
                <a:ext uri="{FF2B5EF4-FFF2-40B4-BE49-F238E27FC236}">
                  <a16:creationId xmlns:a16="http://schemas.microsoft.com/office/drawing/2014/main" id="{CBCD197D-0732-A54A-944D-4FD5F68E1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7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7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2" name="Rectangle 120">
              <a:extLst>
                <a:ext uri="{FF2B5EF4-FFF2-40B4-BE49-F238E27FC236}">
                  <a16:creationId xmlns:a16="http://schemas.microsoft.com/office/drawing/2014/main" id="{8BB1A33B-2C9C-1C4A-9ED4-E9A8D59E5C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2" y="648"/>
              <a:ext cx="199" cy="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700" b="1">
                  <a:solidFill>
                    <a:srgbClr val="000000"/>
                  </a:solidFill>
                  <a:latin typeface="Arial" panose="020B0604020202020204" pitchFamily="34" charset="0"/>
                </a:rPr>
                <a:t>Stage 8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sp>
          <p:nvSpPr>
            <p:cNvPr id="73" name="Line 121">
              <a:extLst>
                <a:ext uri="{FF2B5EF4-FFF2-40B4-BE49-F238E27FC236}">
                  <a16:creationId xmlns:a16="http://schemas.microsoft.com/office/drawing/2014/main" id="{23971888-B94F-F844-9DA7-F145AE1E8B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4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Line 122">
              <a:extLst>
                <a:ext uri="{FF2B5EF4-FFF2-40B4-BE49-F238E27FC236}">
                  <a16:creationId xmlns:a16="http://schemas.microsoft.com/office/drawing/2014/main" id="{C2E1FE7B-8FD8-D343-B5CE-40842B8C76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9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Line 123">
              <a:extLst>
                <a:ext uri="{FF2B5EF4-FFF2-40B4-BE49-F238E27FC236}">
                  <a16:creationId xmlns:a16="http://schemas.microsoft.com/office/drawing/2014/main" id="{22221606-B42E-1B4B-851F-9731487C50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44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124">
              <a:extLst>
                <a:ext uri="{FF2B5EF4-FFF2-40B4-BE49-F238E27FC236}">
                  <a16:creationId xmlns:a16="http://schemas.microsoft.com/office/drawing/2014/main" id="{9F4BA16D-8A02-AE4D-837C-199514E8CE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89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Line 125">
              <a:extLst>
                <a:ext uri="{FF2B5EF4-FFF2-40B4-BE49-F238E27FC236}">
                  <a16:creationId xmlns:a16="http://schemas.microsoft.com/office/drawing/2014/main" id="{EDBB5687-1B0E-3049-B41A-EF5EE0CFDC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3" y="656"/>
              <a:ext cx="1" cy="29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28">
              <a:extLst>
                <a:ext uri="{FF2B5EF4-FFF2-40B4-BE49-F238E27FC236}">
                  <a16:creationId xmlns:a16="http://schemas.microsoft.com/office/drawing/2014/main" id="{3538BB58-2D0A-E44F-AB80-61D12AB3B49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93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9" name="Group 153">
              <a:extLst>
                <a:ext uri="{FF2B5EF4-FFF2-40B4-BE49-F238E27FC236}">
                  <a16:creationId xmlns:a16="http://schemas.microsoft.com/office/drawing/2014/main" id="{0321CD5A-44F4-8040-A80E-E408F4BDAF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24" y="1198"/>
              <a:ext cx="2647" cy="2043"/>
              <a:chOff x="1724" y="1198"/>
              <a:chExt cx="2647" cy="2043"/>
            </a:xfrm>
          </p:grpSpPr>
          <p:sp>
            <p:nvSpPr>
              <p:cNvPr id="93" name="Line 134">
                <a:extLst>
                  <a:ext uri="{FF2B5EF4-FFF2-40B4-BE49-F238E27FC236}">
                    <a16:creationId xmlns:a16="http://schemas.microsoft.com/office/drawing/2014/main" id="{38859BDE-7DF6-A84F-89E3-1F65808567A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19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35">
                <a:extLst>
                  <a:ext uri="{FF2B5EF4-FFF2-40B4-BE49-F238E27FC236}">
                    <a16:creationId xmlns:a16="http://schemas.microsoft.com/office/drawing/2014/main" id="{58C91E25-3828-6F4F-A8AE-7FDD88B6E5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313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36">
                <a:extLst>
                  <a:ext uri="{FF2B5EF4-FFF2-40B4-BE49-F238E27FC236}">
                    <a16:creationId xmlns:a16="http://schemas.microsoft.com/office/drawing/2014/main" id="{11AB7E9C-48F8-D242-9B91-3F18A4B0ED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42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37">
                <a:extLst>
                  <a:ext uri="{FF2B5EF4-FFF2-40B4-BE49-F238E27FC236}">
                    <a16:creationId xmlns:a16="http://schemas.microsoft.com/office/drawing/2014/main" id="{1E668776-4E7A-6D4D-84E2-B064002508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65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38">
                <a:extLst>
                  <a:ext uri="{FF2B5EF4-FFF2-40B4-BE49-F238E27FC236}">
                    <a16:creationId xmlns:a16="http://schemas.microsoft.com/office/drawing/2014/main" id="{A34DA3C4-A681-D34D-B242-9AD9B533F5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87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39">
                <a:extLst>
                  <a:ext uri="{FF2B5EF4-FFF2-40B4-BE49-F238E27FC236}">
                    <a16:creationId xmlns:a16="http://schemas.microsoft.com/office/drawing/2014/main" id="{B17439FA-9C01-FC42-8898-01C3AA972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995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40">
                <a:extLst>
                  <a:ext uri="{FF2B5EF4-FFF2-40B4-BE49-F238E27FC236}">
                    <a16:creationId xmlns:a16="http://schemas.microsoft.com/office/drawing/2014/main" id="{DC4327EC-7BD4-A841-87EE-5C6B3056E9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10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41">
                <a:extLst>
                  <a:ext uri="{FF2B5EF4-FFF2-40B4-BE49-F238E27FC236}">
                    <a16:creationId xmlns:a16="http://schemas.microsoft.com/office/drawing/2014/main" id="{347FE72B-CF4B-424A-B104-EAD9C86B99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219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42">
                <a:extLst>
                  <a:ext uri="{FF2B5EF4-FFF2-40B4-BE49-F238E27FC236}">
                    <a16:creationId xmlns:a16="http://schemas.microsoft.com/office/drawing/2014/main" id="{6D7A9C1F-3205-834C-BDCB-A0BADFD8B9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448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43">
                <a:extLst>
                  <a:ext uri="{FF2B5EF4-FFF2-40B4-BE49-F238E27FC236}">
                    <a16:creationId xmlns:a16="http://schemas.microsoft.com/office/drawing/2014/main" id="{0D0419D1-D734-9541-947A-92523C24A3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55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44">
                <a:extLst>
                  <a:ext uri="{FF2B5EF4-FFF2-40B4-BE49-F238E27FC236}">
                    <a16:creationId xmlns:a16="http://schemas.microsoft.com/office/drawing/2014/main" id="{505AF37D-A2F0-364E-880A-99A35A536DA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67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45">
                <a:extLst>
                  <a:ext uri="{FF2B5EF4-FFF2-40B4-BE49-F238E27FC236}">
                    <a16:creationId xmlns:a16="http://schemas.microsoft.com/office/drawing/2014/main" id="{AF7FC497-DF0E-F444-A7AE-CDC1E55303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787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46">
                <a:extLst>
                  <a:ext uri="{FF2B5EF4-FFF2-40B4-BE49-F238E27FC236}">
                    <a16:creationId xmlns:a16="http://schemas.microsoft.com/office/drawing/2014/main" id="{BD309367-1D4C-9E41-A570-8D46701417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90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47">
                <a:extLst>
                  <a:ext uri="{FF2B5EF4-FFF2-40B4-BE49-F238E27FC236}">
                    <a16:creationId xmlns:a16="http://schemas.microsoft.com/office/drawing/2014/main" id="{49C905BD-1BCB-A540-9A63-D932525BB6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01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48">
                <a:extLst>
                  <a:ext uri="{FF2B5EF4-FFF2-40B4-BE49-F238E27FC236}">
                    <a16:creationId xmlns:a16="http://schemas.microsoft.com/office/drawing/2014/main" id="{34C4BC20-58AD-0E48-8BDB-ED5416F9B1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131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49">
                <a:extLst>
                  <a:ext uri="{FF2B5EF4-FFF2-40B4-BE49-F238E27FC236}">
                    <a16:creationId xmlns:a16="http://schemas.microsoft.com/office/drawing/2014/main" id="{1EC1FF26-0307-104B-A3D6-4CA2B75260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3240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50">
                <a:extLst>
                  <a:ext uri="{FF2B5EF4-FFF2-40B4-BE49-F238E27FC236}">
                    <a16:creationId xmlns:a16="http://schemas.microsoft.com/office/drawing/2014/main" id="{491DFD30-312C-BE44-9F62-D662EB982A5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2334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51">
                <a:extLst>
                  <a:ext uri="{FF2B5EF4-FFF2-40B4-BE49-F238E27FC236}">
                    <a16:creationId xmlns:a16="http://schemas.microsoft.com/office/drawing/2014/main" id="{16117097-CC68-2441-825D-19E003672EC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542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2">
                <a:extLst>
                  <a:ext uri="{FF2B5EF4-FFF2-40B4-BE49-F238E27FC236}">
                    <a16:creationId xmlns:a16="http://schemas.microsoft.com/office/drawing/2014/main" id="{3A9A4942-2008-7846-9EA2-59D9814C2F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24" y="1766"/>
                <a:ext cx="264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0" name="Rectangle 154">
              <a:extLst>
                <a:ext uri="{FF2B5EF4-FFF2-40B4-BE49-F238E27FC236}">
                  <a16:creationId xmlns:a16="http://schemas.microsoft.com/office/drawing/2014/main" id="{8ED1C76C-3033-2044-B51C-AD320816C5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9" y="1075"/>
              <a:ext cx="149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MOR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1" name="Group 157">
              <a:extLst>
                <a:ext uri="{FF2B5EF4-FFF2-40B4-BE49-F238E27FC236}">
                  <a16:creationId xmlns:a16="http://schemas.microsoft.com/office/drawing/2014/main" id="{B3CA9E99-154F-994A-AEF8-7DC6C4050C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9" y="1087"/>
              <a:ext cx="141" cy="44"/>
              <a:chOff x="1564" y="1077"/>
              <a:chExt cx="141" cy="44"/>
            </a:xfrm>
          </p:grpSpPr>
          <p:sp>
            <p:nvSpPr>
              <p:cNvPr id="91" name="Freeform 155">
                <a:extLst>
                  <a:ext uri="{FF2B5EF4-FFF2-40B4-BE49-F238E27FC236}">
                    <a16:creationId xmlns:a16="http://schemas.microsoft.com/office/drawing/2014/main" id="{9FE1DBF3-1992-7146-BDC1-898FE21A1A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5" y="1077"/>
                <a:ext cx="90" cy="44"/>
              </a:xfrm>
              <a:custGeom>
                <a:avLst/>
                <a:gdLst>
                  <a:gd name="T0" fmla="*/ 90 w 90"/>
                  <a:gd name="T1" fmla="*/ 19 h 44"/>
                  <a:gd name="T2" fmla="*/ 0 w 90"/>
                  <a:gd name="T3" fmla="*/ 44 h 44"/>
                  <a:gd name="T4" fmla="*/ 0 w 90"/>
                  <a:gd name="T5" fmla="*/ 19 h 44"/>
                  <a:gd name="T6" fmla="*/ 0 w 90"/>
                  <a:gd name="T7" fmla="*/ 0 h 44"/>
                  <a:gd name="T8" fmla="*/ 90 w 90"/>
                  <a:gd name="T9" fmla="*/ 1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"/>
                  <a:gd name="T16" fmla="*/ 0 h 44"/>
                  <a:gd name="T17" fmla="*/ 90 w 9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" h="44">
                    <a:moveTo>
                      <a:pt x="90" y="19"/>
                    </a:moveTo>
                    <a:lnTo>
                      <a:pt x="0" y="44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9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56">
                <a:extLst>
                  <a:ext uri="{FF2B5EF4-FFF2-40B4-BE49-F238E27FC236}">
                    <a16:creationId xmlns:a16="http://schemas.microsoft.com/office/drawing/2014/main" id="{EFFC5DF0-EA6F-5F4A-9C61-8FA37F4C66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64" y="1096"/>
                <a:ext cx="51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" name="Rectangle 158">
              <a:extLst>
                <a:ext uri="{FF2B5EF4-FFF2-40B4-BE49-F238E27FC236}">
                  <a16:creationId xmlns:a16="http://schemas.microsoft.com/office/drawing/2014/main" id="{7850FD00-D94A-1244-9652-7EC95F636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953"/>
              <a:ext cx="100" cy="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800" b="1">
                  <a:solidFill>
                    <a:srgbClr val="000000"/>
                  </a:solidFill>
                  <a:latin typeface="Arial" panose="020B0604020202020204" pitchFamily="34" charset="0"/>
                </a:rPr>
                <a:t>MC</a:t>
              </a:r>
              <a:endParaRPr lang="en-US" altLang="en-US">
                <a:latin typeface="Arial" panose="020B0604020202020204" pitchFamily="34" charset="0"/>
              </a:endParaRPr>
            </a:p>
          </p:txBody>
        </p:sp>
        <p:grpSp>
          <p:nvGrpSpPr>
            <p:cNvPr id="83" name="Group 161">
              <a:extLst>
                <a:ext uri="{FF2B5EF4-FFF2-40B4-BE49-F238E27FC236}">
                  <a16:creationId xmlns:a16="http://schemas.microsoft.com/office/drawing/2014/main" id="{FB3619F6-31C9-1547-BF7F-E9996EE880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5" y="1970"/>
              <a:ext cx="121" cy="45"/>
              <a:chOff x="1475" y="1970"/>
              <a:chExt cx="121" cy="45"/>
            </a:xfrm>
          </p:grpSpPr>
          <p:sp>
            <p:nvSpPr>
              <p:cNvPr id="89" name="Freeform 159">
                <a:extLst>
                  <a:ext uri="{FF2B5EF4-FFF2-40B4-BE49-F238E27FC236}">
                    <a16:creationId xmlns:a16="http://schemas.microsoft.com/office/drawing/2014/main" id="{AF9AD5CE-711E-9D45-9400-172E040AD2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3" y="1970"/>
                <a:ext cx="83" cy="45"/>
              </a:xfrm>
              <a:custGeom>
                <a:avLst/>
                <a:gdLst>
                  <a:gd name="T0" fmla="*/ 83 w 83"/>
                  <a:gd name="T1" fmla="*/ 19 h 45"/>
                  <a:gd name="T2" fmla="*/ 0 w 83"/>
                  <a:gd name="T3" fmla="*/ 45 h 45"/>
                  <a:gd name="T4" fmla="*/ 0 w 83"/>
                  <a:gd name="T5" fmla="*/ 19 h 45"/>
                  <a:gd name="T6" fmla="*/ 0 w 83"/>
                  <a:gd name="T7" fmla="*/ 0 h 45"/>
                  <a:gd name="T8" fmla="*/ 83 w 83"/>
                  <a:gd name="T9" fmla="*/ 19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3"/>
                  <a:gd name="T16" fmla="*/ 0 h 45"/>
                  <a:gd name="T17" fmla="*/ 83 w 83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3" h="45">
                    <a:moveTo>
                      <a:pt x="83" y="19"/>
                    </a:moveTo>
                    <a:lnTo>
                      <a:pt x="0" y="45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60">
                <a:extLst>
                  <a:ext uri="{FF2B5EF4-FFF2-40B4-BE49-F238E27FC236}">
                    <a16:creationId xmlns:a16="http://schemas.microsoft.com/office/drawing/2014/main" id="{2FA2DB33-0163-7341-97D4-D17CD335EA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75" y="1989"/>
                <a:ext cx="38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4" name="Oval 163">
              <a:extLst>
                <a:ext uri="{FF2B5EF4-FFF2-40B4-BE49-F238E27FC236}">
                  <a16:creationId xmlns:a16="http://schemas.microsoft.com/office/drawing/2014/main" id="{63C6E517-6EDA-6648-9574-EC172AF93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40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Oval 164">
              <a:extLst>
                <a:ext uri="{FF2B5EF4-FFF2-40B4-BE49-F238E27FC236}">
                  <a16:creationId xmlns:a16="http://schemas.microsoft.com/office/drawing/2014/main" id="{3C502B7A-1BBF-5641-9A95-D9C894927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85" y="3836"/>
              <a:ext cx="59" cy="5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6" name="AutoShape 165">
              <a:extLst>
                <a:ext uri="{FF2B5EF4-FFF2-40B4-BE49-F238E27FC236}">
                  <a16:creationId xmlns:a16="http://schemas.microsoft.com/office/drawing/2014/main" id="{ACD02F17-BA32-FD4B-9E6D-4796BF5CD1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0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7" name="AutoShape 166">
              <a:extLst>
                <a:ext uri="{FF2B5EF4-FFF2-40B4-BE49-F238E27FC236}">
                  <a16:creationId xmlns:a16="http://schemas.microsoft.com/office/drawing/2014/main" id="{952CC092-C209-5A44-8973-42029970C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25" y="3894"/>
              <a:ext cx="96" cy="91"/>
            </a:xfrm>
            <a:prstGeom prst="star5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88" name="Line 167">
              <a:extLst>
                <a:ext uri="{FF2B5EF4-FFF2-40B4-BE49-F238E27FC236}">
                  <a16:creationId xmlns:a16="http://schemas.microsoft.com/office/drawing/2014/main" id="{5E3CF105-E6BD-B646-9CD9-01631990CD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36" y="3859"/>
              <a:ext cx="128" cy="1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A0D04DC-9D88-8748-90D2-54967823BB61}"/>
              </a:ext>
            </a:extLst>
          </p:cNvPr>
          <p:cNvSpPr txBox="1"/>
          <p:nvPr/>
        </p:nvSpPr>
        <p:spPr>
          <a:xfrm>
            <a:off x="352313" y="5758737"/>
            <a:ext cx="2052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dates for maintenance probes</a:t>
            </a:r>
          </a:p>
        </p:txBody>
      </p:sp>
      <p:cxnSp>
        <p:nvCxnSpPr>
          <p:cNvPr id="165" name="Straight Arrow Connector 164">
            <a:extLst>
              <a:ext uri="{FF2B5EF4-FFF2-40B4-BE49-F238E27FC236}">
                <a16:creationId xmlns:a16="http://schemas.microsoft.com/office/drawing/2014/main" id="{1E018BA2-350A-DF42-B46E-E4E0529AF8A6}"/>
              </a:ext>
            </a:extLst>
          </p:cNvPr>
          <p:cNvCxnSpPr>
            <a:cxnSpLocks/>
          </p:cNvCxnSpPr>
          <p:nvPr/>
        </p:nvCxnSpPr>
        <p:spPr>
          <a:xfrm>
            <a:off x="1679270" y="6125172"/>
            <a:ext cx="60980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8357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5ECFB4-08A9-7449-A262-4CEBEDDB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67" y="0"/>
            <a:ext cx="69666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9308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1665</TotalTime>
  <Words>2922</Words>
  <Application>Microsoft Office PowerPoint</Application>
  <PresentationFormat>On-screen Show (4:3)</PresentationFormat>
  <Paragraphs>1061</Paragraphs>
  <Slides>89</Slides>
  <Notes>77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5" baseType="lpstr">
      <vt:lpstr>Arial</vt:lpstr>
      <vt:lpstr>Calibri</vt:lpstr>
      <vt:lpstr>Calibri Light</vt:lpstr>
      <vt:lpstr>System Font Regular</vt:lpstr>
      <vt:lpstr>Times New Roman</vt:lpstr>
      <vt:lpstr>Office Theme</vt:lpstr>
      <vt:lpstr>The Word Identification Strategy</vt:lpstr>
      <vt:lpstr>Stage 1:  Pretest and Make Commitments</vt:lpstr>
      <vt:lpstr>Pretest</vt:lpstr>
      <vt:lpstr>PowerPoint Presentation</vt:lpstr>
      <vt:lpstr>The Success Formula</vt:lpstr>
      <vt:lpstr>PowerPoint Presentation</vt:lpstr>
      <vt:lpstr>Prefix/Suffix Lessons </vt:lpstr>
      <vt:lpstr>Part 1: Prefixes Essential Questions</vt:lpstr>
      <vt:lpstr>PowerPoint Presentation</vt:lpstr>
      <vt:lpstr>PowerPoint Presentation</vt:lpstr>
      <vt:lpstr>Prefixes within prefixes</vt:lpstr>
      <vt:lpstr>PowerPoint Presentation</vt:lpstr>
      <vt:lpstr>Compound Prefixes</vt:lpstr>
      <vt:lpstr>Practice isolating prefixes</vt:lpstr>
      <vt:lpstr>PowerPoint Presentation</vt:lpstr>
      <vt:lpstr>Practice reading prefixes aloud</vt:lpstr>
      <vt:lpstr>Part 1: Suffixes Essential Questions</vt:lpstr>
      <vt:lpstr>PowerPoint Presentation</vt:lpstr>
      <vt:lpstr>PowerPoint Presentation</vt:lpstr>
      <vt:lpstr>Suffixes within suffixes</vt:lpstr>
      <vt:lpstr>PowerPoint Presentation</vt:lpstr>
      <vt:lpstr>Compound Suffixes</vt:lpstr>
      <vt:lpstr>Practice separating suffixes</vt:lpstr>
      <vt:lpstr>PowerPoint Presentation</vt:lpstr>
      <vt:lpstr>Practice reading suffixes aloud</vt:lpstr>
      <vt:lpstr>Stage 2:  Describe</vt:lpstr>
      <vt:lpstr>Describe Essential Questions</vt:lpstr>
      <vt:lpstr>What does “dissect” mean?</vt:lpstr>
      <vt:lpstr>Results we can expect from using the Word Identification Strategy</vt:lpstr>
      <vt:lpstr>PowerPoint Presentation</vt:lpstr>
      <vt:lpstr>PowerPoint Presentation</vt:lpstr>
      <vt:lpstr>Isolate the beginning</vt:lpstr>
      <vt:lpstr>Separate the ending</vt:lpstr>
      <vt:lpstr>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Exit Ticket</vt:lpstr>
      <vt:lpstr>Stage 3:  Model</vt:lpstr>
      <vt:lpstr>Review of previous information</vt:lpstr>
      <vt:lpstr>Model Essential Questions</vt:lpstr>
      <vt:lpstr>PowerPoint Presentation</vt:lpstr>
      <vt:lpstr>PowerPoint Presentation</vt:lpstr>
      <vt:lpstr>Exit Ticket</vt:lpstr>
      <vt:lpstr>PowerPoint Presentation</vt:lpstr>
      <vt:lpstr> Stage 4:  Verbal Practice</vt:lpstr>
      <vt:lpstr>Review of previous information</vt:lpstr>
      <vt:lpstr>PowerPoint Presentation</vt:lpstr>
      <vt:lpstr>PowerPoint Presentation</vt:lpstr>
      <vt:lpstr> Stage 5:  Controlled Practice and Feedback</vt:lpstr>
      <vt:lpstr>Review of previous information</vt:lpstr>
      <vt:lpstr>PowerPoint Presentation</vt:lpstr>
      <vt:lpstr>PowerPoint Presentation</vt:lpstr>
      <vt:lpstr>Activities</vt:lpstr>
      <vt:lpstr>PowerPoint Presentation</vt:lpstr>
      <vt:lpstr>PowerPoint Presentation</vt:lpstr>
      <vt:lpstr> Stage 6:  Advanced Practice and Feedback</vt:lpstr>
      <vt:lpstr>Review of previous information</vt:lpstr>
      <vt:lpstr>Advanced Practice Essential Question</vt:lpstr>
      <vt:lpstr>PowerPoint Presentation</vt:lpstr>
      <vt:lpstr>PowerPoint Presentation</vt:lpstr>
      <vt:lpstr>Activities</vt:lpstr>
      <vt:lpstr>PowerPoint Presentation</vt:lpstr>
      <vt:lpstr>PowerPoint Presentation</vt:lpstr>
      <vt:lpstr> Stage 7:  Posttest and Make Commitments</vt:lpstr>
      <vt:lpstr>Posttest Essential Question</vt:lpstr>
      <vt:lpstr>PowerPoint Presentation</vt:lpstr>
      <vt:lpstr>PowerPoint Presentation</vt:lpstr>
      <vt:lpstr>What does “generalization” mean to you?  What would be the benefits of generalizing this strategy?</vt:lpstr>
      <vt:lpstr>PowerPoint Presentation</vt:lpstr>
      <vt:lpstr>PowerPoint Presentation</vt:lpstr>
      <vt:lpstr> Stage 8 : Generalization</vt:lpstr>
      <vt:lpstr>PowerPoint Presentation</vt:lpstr>
      <vt:lpstr>The Success Formula</vt:lpstr>
      <vt:lpstr>Cues for Using the Word Identification Strategy</vt:lpstr>
      <vt:lpstr>PowerPoint Presentation</vt:lpstr>
      <vt:lpstr>PowerPoint Presentation</vt:lpstr>
      <vt:lpstr> Stage 8 : Generalization</vt:lpstr>
      <vt:lpstr>PowerPoint Presentation</vt:lpstr>
      <vt:lpstr>PowerPoint Presentation</vt:lpstr>
      <vt:lpstr>PowerPoint Presentation</vt:lpstr>
      <vt:lpstr> Stage 8 : Generalization</vt:lpstr>
      <vt:lpstr>PowerPoint Presentation</vt:lpstr>
      <vt:lpstr>PowerPoint Presentation</vt:lpstr>
      <vt:lpstr> Stage 8 : Generalization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Paragraph Writing Strategy</dc:title>
  <dc:creator>Medici Cindy</dc:creator>
  <cp:lastModifiedBy>Bonnie Palasak</cp:lastModifiedBy>
  <cp:revision>21</cp:revision>
  <dcterms:created xsi:type="dcterms:W3CDTF">2021-02-15T20:39:09Z</dcterms:created>
  <dcterms:modified xsi:type="dcterms:W3CDTF">2021-09-13T22:17:46Z</dcterms:modified>
</cp:coreProperties>
</file>