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notesMasterIdLst>
    <p:notesMasterId r:id="rId23"/>
  </p:notesMasterIdLst>
  <p:sldIdLst>
    <p:sldId id="256" r:id="rId3"/>
    <p:sldId id="257" r:id="rId4"/>
    <p:sldId id="264" r:id="rId5"/>
    <p:sldId id="423" r:id="rId6"/>
    <p:sldId id="259" r:id="rId7"/>
    <p:sldId id="377" r:id="rId8"/>
    <p:sldId id="359" r:id="rId9"/>
    <p:sldId id="372" r:id="rId10"/>
    <p:sldId id="373" r:id="rId11"/>
    <p:sldId id="374" r:id="rId12"/>
    <p:sldId id="376" r:id="rId13"/>
    <p:sldId id="265" r:id="rId14"/>
    <p:sldId id="422" r:id="rId15"/>
    <p:sldId id="378" r:id="rId16"/>
    <p:sldId id="415" r:id="rId17"/>
    <p:sldId id="268" r:id="rId18"/>
    <p:sldId id="325" r:id="rId19"/>
    <p:sldId id="269" r:id="rId20"/>
    <p:sldId id="381" r:id="rId21"/>
    <p:sldId id="26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7234" autoAdjust="0"/>
  </p:normalViewPr>
  <p:slideViewPr>
    <p:cSldViewPr snapToGrid="0">
      <p:cViewPr varScale="1">
        <p:scale>
          <a:sx n="96" d="100"/>
          <a:sy n="96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A98B-77D0-48F0-AA46-A1484B098DB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F1C7D-A59F-4741-B1B4-E208EB1B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6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938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76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Taken from The Common Core State Standards – Language Arts &amp; Literacy in Social Studies/History, Science and Technical 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35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5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9DAB6-2478-AA44-B6CA-3A57F9357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60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Word Mapping instruction for inclusive settings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7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52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When considering WMS, ask yourself if a term lends itself to using word parts or etymology to memorize the word; all other terms can be used with LINCS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3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/>
              <a:t>Role Cards </a:t>
            </a:r>
            <a:r>
              <a:rPr lang="en-US" sz="1200" dirty="0"/>
              <a:t>(Kagan &amp; Kagan, 2009)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F1C7D-A59F-4741-B1B4-E208EB1BF34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199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10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32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367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71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41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02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33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5A973-0AD4-4B0C-A744-0C32DDB3C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268C6-4266-47F7-BD70-4B9C082E15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8" indent="0" algn="ctr">
              <a:buNone/>
              <a:defRPr sz="2002"/>
            </a:lvl2pPr>
            <a:lvl3pPr marL="914175" indent="0" algn="ctr">
              <a:buNone/>
              <a:defRPr sz="1800"/>
            </a:lvl3pPr>
            <a:lvl4pPr marL="1371255" indent="0" algn="ctr">
              <a:buNone/>
              <a:defRPr sz="1598"/>
            </a:lvl4pPr>
            <a:lvl5pPr marL="1828343" indent="0" algn="ctr">
              <a:buNone/>
              <a:defRPr sz="1598"/>
            </a:lvl5pPr>
            <a:lvl6pPr marL="2285430" indent="0" algn="ctr">
              <a:buNone/>
              <a:defRPr sz="1598"/>
            </a:lvl6pPr>
            <a:lvl7pPr marL="2742518" indent="0" algn="ctr">
              <a:buNone/>
              <a:defRPr sz="1598"/>
            </a:lvl7pPr>
            <a:lvl8pPr marL="3199598" indent="0" algn="ctr">
              <a:buNone/>
              <a:defRPr sz="1598"/>
            </a:lvl8pPr>
            <a:lvl9pPr marL="3656685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8C61-651F-461A-9A5F-21AC00543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B975B-DB10-49E2-86AA-FDBD9A509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76E8A-C753-4E79-95C2-463687121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8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89EC0-0D92-4F0E-BD49-C22CFA790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68104-B3C6-43C8-9CD8-A891469E5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9447B-C978-40CE-8E5D-E62011418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9287D-885D-45D4-89A8-6C6B6D44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857DA-3F73-44AB-A3F0-1448F885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8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81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D71FD-D2B4-4D0D-BABD-2A3E3B84A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1"/>
            <a:ext cx="10515600" cy="285273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63438-76CC-4061-8E36-C85E3E83B6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8" indent="0">
              <a:buNone/>
              <a:defRPr sz="2002">
                <a:solidFill>
                  <a:schemeClr val="tx1">
                    <a:tint val="75000"/>
                  </a:schemeClr>
                </a:solidFill>
              </a:defRPr>
            </a:lvl2pPr>
            <a:lvl3pPr marL="9141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5pPr>
            <a:lvl6pPr marL="2285430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6pPr>
            <a:lvl7pPr marL="274251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7pPr>
            <a:lvl8pPr marL="3199598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8pPr>
            <a:lvl9pPr marL="3656685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31C6E-471D-4C9F-979A-6F0065FA9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442A2-C2FD-4EDB-AD55-A3341A25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4DE9-CFD9-4EA3-99EF-95058E7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38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99949-B360-484D-87C9-B5151B65B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C4581-A347-4B23-B2A4-5420940A5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6E6F9-B23E-44F4-AE3D-6ADC92817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7"/>
            <a:ext cx="5181600" cy="43513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AF6E2-8B15-486E-8403-8404F911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0691E-0581-4C86-8462-B690EE893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86AE1-6634-4D7C-8298-768450FD1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8BC62-7C44-4C6B-A707-948A07C9B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3"/>
            <a:ext cx="10515600" cy="13255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D6F10-42A2-4887-85D3-F4D2144CE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6"/>
            <a:ext cx="5157787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2" b="1"/>
            </a:lvl2pPr>
            <a:lvl3pPr marL="914175" indent="0">
              <a:buNone/>
              <a:defRPr sz="1800" b="1"/>
            </a:lvl3pPr>
            <a:lvl4pPr marL="1371255" indent="0">
              <a:buNone/>
              <a:defRPr sz="1598" b="1"/>
            </a:lvl4pPr>
            <a:lvl5pPr marL="1828343" indent="0">
              <a:buNone/>
              <a:defRPr sz="1598" b="1"/>
            </a:lvl5pPr>
            <a:lvl6pPr marL="2285430" indent="0">
              <a:buNone/>
              <a:defRPr sz="1598" b="1"/>
            </a:lvl6pPr>
            <a:lvl7pPr marL="2742518" indent="0">
              <a:buNone/>
              <a:defRPr sz="1598" b="1"/>
            </a:lvl7pPr>
            <a:lvl8pPr marL="3199598" indent="0">
              <a:buNone/>
              <a:defRPr sz="1598" b="1"/>
            </a:lvl8pPr>
            <a:lvl9pPr marL="3656685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AB518-67C1-4C4B-A3EA-6A737EE0D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B94680-D440-4829-9BF7-0A0F21E65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6"/>
            <a:ext cx="5183188" cy="8239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8" indent="0">
              <a:buNone/>
              <a:defRPr sz="2002" b="1"/>
            </a:lvl2pPr>
            <a:lvl3pPr marL="914175" indent="0">
              <a:buNone/>
              <a:defRPr sz="1800" b="1"/>
            </a:lvl3pPr>
            <a:lvl4pPr marL="1371255" indent="0">
              <a:buNone/>
              <a:defRPr sz="1598" b="1"/>
            </a:lvl4pPr>
            <a:lvl5pPr marL="1828343" indent="0">
              <a:buNone/>
              <a:defRPr sz="1598" b="1"/>
            </a:lvl5pPr>
            <a:lvl6pPr marL="2285430" indent="0">
              <a:buNone/>
              <a:defRPr sz="1598" b="1"/>
            </a:lvl6pPr>
            <a:lvl7pPr marL="2742518" indent="0">
              <a:buNone/>
              <a:defRPr sz="1598" b="1"/>
            </a:lvl7pPr>
            <a:lvl8pPr marL="3199598" indent="0">
              <a:buNone/>
              <a:defRPr sz="1598" b="1"/>
            </a:lvl8pPr>
            <a:lvl9pPr marL="3656685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83C61-8B64-4CCB-8F8B-F1B08708D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1790D0-269F-49C0-B95E-58476EDF3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D7C-799D-4E61-8724-FADC0572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622FDD-0D6E-40AA-9F72-93FBDA37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2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1C004-FCD7-46AF-8DAE-490D1B70D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EFC2CA-25C9-49BB-B662-3E41A28C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443E-E3C9-4B88-A073-CC801C66B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E3FA9A-904A-4D16-B28F-555F3EDA2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3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179D5B-6421-4ED0-AD4F-730C6BA0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F84AA5-0DF3-4C0B-A3CE-2A5E03A8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E3EA3-E592-499D-9F67-1B560B67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80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35AFD-CD46-4BA1-84A5-C23CED6FB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E6C2B-BCF5-468C-9C3C-CF61E4229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8"/>
          </a:xfrm>
        </p:spPr>
        <p:txBody>
          <a:bodyPr/>
          <a:lstStyle>
            <a:lvl1pPr>
              <a:defRPr sz="3202"/>
            </a:lvl1pPr>
            <a:lvl2pPr>
              <a:defRPr sz="2798"/>
            </a:lvl2pPr>
            <a:lvl3pPr>
              <a:defRPr sz="2400"/>
            </a:lvl3pPr>
            <a:lvl4pPr>
              <a:defRPr sz="2002"/>
            </a:lvl4pPr>
            <a:lvl5pPr>
              <a:defRPr sz="2002"/>
            </a:lvl5pPr>
            <a:lvl6pPr>
              <a:defRPr sz="2002"/>
            </a:lvl6pPr>
            <a:lvl7pPr>
              <a:defRPr sz="2002"/>
            </a:lvl7pPr>
            <a:lvl8pPr>
              <a:defRPr sz="2002"/>
            </a:lvl8pPr>
            <a:lvl9pPr>
              <a:defRPr sz="2002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CDF76-F889-47BA-869B-75F063D5D1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90"/>
          </a:xfrm>
        </p:spPr>
        <p:txBody>
          <a:bodyPr/>
          <a:lstStyle>
            <a:lvl1pPr marL="0" indent="0">
              <a:buNone/>
              <a:defRPr sz="1598"/>
            </a:lvl1pPr>
            <a:lvl2pPr marL="457088" indent="0">
              <a:buNone/>
              <a:defRPr sz="1403"/>
            </a:lvl2pPr>
            <a:lvl3pPr marL="914175" indent="0">
              <a:buNone/>
              <a:defRPr sz="1200"/>
            </a:lvl3pPr>
            <a:lvl4pPr marL="1371255" indent="0">
              <a:buNone/>
              <a:defRPr sz="998"/>
            </a:lvl4pPr>
            <a:lvl5pPr marL="1828343" indent="0">
              <a:buNone/>
              <a:defRPr sz="998"/>
            </a:lvl5pPr>
            <a:lvl6pPr marL="2285430" indent="0">
              <a:buNone/>
              <a:defRPr sz="998"/>
            </a:lvl6pPr>
            <a:lvl7pPr marL="2742518" indent="0">
              <a:buNone/>
              <a:defRPr sz="998"/>
            </a:lvl7pPr>
            <a:lvl8pPr marL="3199598" indent="0">
              <a:buNone/>
              <a:defRPr sz="998"/>
            </a:lvl8pPr>
            <a:lvl9pPr marL="3656685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B45B4-9194-4B07-8DB3-554CF17C7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061D2-551E-4781-BE58-D2B59A3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ECE8A-212C-4460-BF7E-6538DBC7B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9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C9B8-7F60-46C7-8C59-93595171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97B4D3-B499-40E8-ABFE-487F197EB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8"/>
          </a:xfrm>
        </p:spPr>
        <p:txBody>
          <a:bodyPr/>
          <a:lstStyle>
            <a:lvl1pPr marL="0" indent="0">
              <a:buNone/>
              <a:defRPr sz="3202"/>
            </a:lvl1pPr>
            <a:lvl2pPr marL="457088" indent="0">
              <a:buNone/>
              <a:defRPr sz="2798"/>
            </a:lvl2pPr>
            <a:lvl3pPr marL="914175" indent="0">
              <a:buNone/>
              <a:defRPr sz="2400"/>
            </a:lvl3pPr>
            <a:lvl4pPr marL="1371255" indent="0">
              <a:buNone/>
              <a:defRPr sz="2002"/>
            </a:lvl4pPr>
            <a:lvl5pPr marL="1828343" indent="0">
              <a:buNone/>
              <a:defRPr sz="2002"/>
            </a:lvl5pPr>
            <a:lvl6pPr marL="2285430" indent="0">
              <a:buNone/>
              <a:defRPr sz="2002"/>
            </a:lvl6pPr>
            <a:lvl7pPr marL="2742518" indent="0">
              <a:buNone/>
              <a:defRPr sz="2002"/>
            </a:lvl7pPr>
            <a:lvl8pPr marL="3199598" indent="0">
              <a:buNone/>
              <a:defRPr sz="2002"/>
            </a:lvl8pPr>
            <a:lvl9pPr marL="3656685" indent="0">
              <a:buNone/>
              <a:defRPr sz="2002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4C2C11-9031-4912-BC6E-1937476DD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90"/>
          </a:xfrm>
        </p:spPr>
        <p:txBody>
          <a:bodyPr/>
          <a:lstStyle>
            <a:lvl1pPr marL="0" indent="0">
              <a:buNone/>
              <a:defRPr sz="1598"/>
            </a:lvl1pPr>
            <a:lvl2pPr marL="457088" indent="0">
              <a:buNone/>
              <a:defRPr sz="1403"/>
            </a:lvl2pPr>
            <a:lvl3pPr marL="914175" indent="0">
              <a:buNone/>
              <a:defRPr sz="1200"/>
            </a:lvl3pPr>
            <a:lvl4pPr marL="1371255" indent="0">
              <a:buNone/>
              <a:defRPr sz="998"/>
            </a:lvl4pPr>
            <a:lvl5pPr marL="1828343" indent="0">
              <a:buNone/>
              <a:defRPr sz="998"/>
            </a:lvl5pPr>
            <a:lvl6pPr marL="2285430" indent="0">
              <a:buNone/>
              <a:defRPr sz="998"/>
            </a:lvl6pPr>
            <a:lvl7pPr marL="2742518" indent="0">
              <a:buNone/>
              <a:defRPr sz="998"/>
            </a:lvl7pPr>
            <a:lvl8pPr marL="3199598" indent="0">
              <a:buNone/>
              <a:defRPr sz="998"/>
            </a:lvl8pPr>
            <a:lvl9pPr marL="3656685" indent="0">
              <a:buNone/>
              <a:defRPr sz="99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D22D1-C06F-468E-9ED3-522ACB54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63E794-554B-46B0-BBB5-A4D4376D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9DF5A-6774-4AC9-B0FA-C8A91D717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83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84B03-41A7-4975-A3C8-FFD9CA410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5FEBBC-F177-4F48-955A-F054C96F6F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73A0E-DBE3-4411-B8D0-6780A9C42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94F2C-A1C9-43BE-880C-D144EEE2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5686C-6A8A-4A4F-BFDB-2AB88407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5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38DB3-1C49-48F9-AC56-B0E377D3B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3"/>
            <a:ext cx="2628900" cy="58118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61B3E-DEA5-42E5-B4C0-195622F62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3"/>
            <a:ext cx="7734300" cy="581184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F4209-53D7-4F2D-9BFF-F0A34EBC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61E7-2237-4278-BD1D-148E7DD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16487-A872-430B-B0B7-507B5B12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4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75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8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7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3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6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18A88-F538-4D40-952F-3391547A0BF7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47A1A-8B3A-426B-A92D-0B2CCE5A7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05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B8A57-C052-4A12-8C17-E3955D43E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3"/>
            <a:ext cx="10515600" cy="1325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032CE-6BA4-4ED5-8475-A2DE24C7E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7"/>
            <a:ext cx="10515600" cy="435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7FEF3-3106-40C8-A74D-DE9A0BDF95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3F096-2F1D-40DE-8241-AA82A50DC064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C052AD-3147-4247-9482-7717B3DED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9"/>
            <a:ext cx="41148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81D03-D23F-4C28-9E32-D5859B2AF8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9"/>
            <a:ext cx="2743200" cy="3651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AF78-11A5-48BF-9AED-A8554DB03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175" rtl="0" eaLnBrk="1" latinLnBrk="0" hangingPunct="1">
        <a:lnSpc>
          <a:spcPct val="90000"/>
        </a:lnSpc>
        <a:spcBef>
          <a:spcPct val="0"/>
        </a:spcBef>
        <a:buNone/>
        <a:defRPr sz="44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0" indent="-228540" algn="l" defTabSz="914175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8" kern="1200">
          <a:solidFill>
            <a:schemeClr val="tx1"/>
          </a:solidFill>
          <a:latin typeface="+mn-lt"/>
          <a:ea typeface="+mn-ea"/>
          <a:cs typeface="+mn-cs"/>
        </a:defRPr>
      </a:lvl1pPr>
      <a:lvl2pPr marL="685628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2002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3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3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0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8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5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5" indent="-228540" algn="l" defTabSz="914175" rtl="0" eaLnBrk="1" latinLnBrk="0" hangingPunct="1">
        <a:lnSpc>
          <a:spcPct val="90000"/>
        </a:lnSpc>
        <a:spcBef>
          <a:spcPts val="503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30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98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5" algn="l" defTabSz="91417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photos/thoughtful-girl-thinking-face-2040661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bluediamondgallery.com/wooden-tile/a/agenda.html" TargetMode="External"/><Relationship Id="rId5" Type="http://schemas.openxmlformats.org/officeDocument/2006/relationships/image" Target="../media/image5.jpg"/><Relationship Id="rId4" Type="http://schemas.openxmlformats.org/officeDocument/2006/relationships/hyperlink" Target="https://www.picpedia.org/chalkboard/a/agenda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excelsior.edu/writing-process/prewriting-strategies/prewriting-strategies-asking-defining-questions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belem.com/age-adjusted-d-dimer-testin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glesiesollosgrandes.blogspot.com/2017/05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73E80-7A73-442B-8996-9BADD72F3C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Word Mapping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A0E81E-CF33-4BF3-931D-9C0C770A90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350944" cy="173118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2600" dirty="0"/>
              <a:t>Monica L. Harris, Ph.D.</a:t>
            </a:r>
          </a:p>
          <a:p>
            <a:r>
              <a:rPr lang="en-US" sz="2600" dirty="0"/>
              <a:t>Grand Valley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279152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Word Map</a:t>
            </a:r>
            <a:endParaRPr lang="en-US" altLang="en-US"/>
          </a:p>
        </p:txBody>
      </p:sp>
      <p:sp>
        <p:nvSpPr>
          <p:cNvPr id="63491" name="Rectangle 20"/>
          <p:cNvSpPr>
            <a:spLocks noChangeArrowheads="1"/>
          </p:cNvSpPr>
          <p:nvPr/>
        </p:nvSpPr>
        <p:spPr bwMode="auto">
          <a:xfrm>
            <a:off x="8945569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Rectangle 30"/>
          <p:cNvSpPr>
            <a:spLocks noChangeArrowheads="1"/>
          </p:cNvSpPr>
          <p:nvPr/>
        </p:nvSpPr>
        <p:spPr bwMode="auto">
          <a:xfrm>
            <a:off x="5257800" y="1219204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port</a:t>
            </a:r>
          </a:p>
        </p:txBody>
      </p:sp>
      <p:sp>
        <p:nvSpPr>
          <p:cNvPr id="63493" name="Rectangle 31"/>
          <p:cNvSpPr>
            <a:spLocks noChangeArrowheads="1"/>
          </p:cNvSpPr>
          <p:nvPr/>
        </p:nvSpPr>
        <p:spPr bwMode="auto">
          <a:xfrm>
            <a:off x="3733800" y="2220915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im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-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ex-</a:t>
            </a:r>
          </a:p>
        </p:txBody>
      </p:sp>
      <p:sp>
        <p:nvSpPr>
          <p:cNvPr id="63494" name="Rectangle 32"/>
          <p:cNvSpPr>
            <a:spLocks noChangeArrowheads="1"/>
          </p:cNvSpPr>
          <p:nvPr/>
        </p:nvSpPr>
        <p:spPr bwMode="auto">
          <a:xfrm>
            <a:off x="5867400" y="2220919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port</a:t>
            </a:r>
          </a:p>
        </p:txBody>
      </p:sp>
      <p:sp>
        <p:nvSpPr>
          <p:cNvPr id="63495" name="Rectangle 33"/>
          <p:cNvSpPr>
            <a:spLocks noChangeArrowheads="1"/>
          </p:cNvSpPr>
          <p:nvPr/>
        </p:nvSpPr>
        <p:spPr bwMode="auto">
          <a:xfrm>
            <a:off x="8001000" y="22098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er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6" name="Rectangle 34"/>
          <p:cNvSpPr>
            <a:spLocks noChangeArrowheads="1"/>
          </p:cNvSpPr>
          <p:nvPr/>
        </p:nvSpPr>
        <p:spPr bwMode="auto">
          <a:xfrm>
            <a:off x="3739058" y="3191644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into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out of</a:t>
            </a:r>
          </a:p>
        </p:txBody>
      </p:sp>
      <p:sp>
        <p:nvSpPr>
          <p:cNvPr id="63497" name="Rectangle 35"/>
          <p:cNvSpPr>
            <a:spLocks noChangeArrowheads="1"/>
          </p:cNvSpPr>
          <p:nvPr/>
        </p:nvSpPr>
        <p:spPr bwMode="auto">
          <a:xfrm>
            <a:off x="5867400" y="327978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to carry</a:t>
            </a:r>
          </a:p>
        </p:txBody>
      </p:sp>
      <p:sp>
        <p:nvSpPr>
          <p:cNvPr id="63498" name="Rectangle 36"/>
          <p:cNvSpPr>
            <a:spLocks noChangeArrowheads="1"/>
          </p:cNvSpPr>
          <p:nvPr/>
        </p:nvSpPr>
        <p:spPr bwMode="auto">
          <a:xfrm>
            <a:off x="8001000" y="3280853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more or one who</a:t>
            </a:r>
            <a:endParaRPr kumimoji="0" lang="en-US" altLang="en-US" sz="14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0" name="Text Box 39"/>
          <p:cNvSpPr txBox="1">
            <a:spLocks noChangeArrowheads="1"/>
          </p:cNvSpPr>
          <p:nvPr/>
        </p:nvSpPr>
        <p:spPr bwMode="auto">
          <a:xfrm>
            <a:off x="1905000" y="2209800"/>
            <a:ext cx="1676400" cy="30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79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1" name="Rectangle 40"/>
          <p:cNvSpPr>
            <a:spLocks noChangeArrowheads="1"/>
          </p:cNvSpPr>
          <p:nvPr/>
        </p:nvSpPr>
        <p:spPr bwMode="auto">
          <a:xfrm>
            <a:off x="5181604" y="12192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2" name="Rectangle 41"/>
          <p:cNvSpPr>
            <a:spLocks noChangeArrowheads="1"/>
          </p:cNvSpPr>
          <p:nvPr/>
        </p:nvSpPr>
        <p:spPr bwMode="auto">
          <a:xfrm>
            <a:off x="36576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3" name="Rectangle 42"/>
          <p:cNvSpPr>
            <a:spLocks noChangeArrowheads="1"/>
          </p:cNvSpPr>
          <p:nvPr/>
        </p:nvSpPr>
        <p:spPr bwMode="auto">
          <a:xfrm>
            <a:off x="57912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4" name="Rectangle 43"/>
          <p:cNvSpPr>
            <a:spLocks noChangeArrowheads="1"/>
          </p:cNvSpPr>
          <p:nvPr/>
        </p:nvSpPr>
        <p:spPr bwMode="auto">
          <a:xfrm>
            <a:off x="79248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5" name="Rectangle 44"/>
          <p:cNvSpPr>
            <a:spLocks noChangeArrowheads="1"/>
          </p:cNvSpPr>
          <p:nvPr/>
        </p:nvSpPr>
        <p:spPr bwMode="auto">
          <a:xfrm>
            <a:off x="36576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6" name="Rectangle 45"/>
          <p:cNvSpPr>
            <a:spLocks noChangeArrowheads="1"/>
          </p:cNvSpPr>
          <p:nvPr/>
        </p:nvSpPr>
        <p:spPr bwMode="auto">
          <a:xfrm>
            <a:off x="57912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7" name="Rectangle 46"/>
          <p:cNvSpPr>
            <a:spLocks noChangeArrowheads="1"/>
          </p:cNvSpPr>
          <p:nvPr/>
        </p:nvSpPr>
        <p:spPr bwMode="auto">
          <a:xfrm>
            <a:off x="79248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8" name="Rectangle 47"/>
          <p:cNvSpPr>
            <a:spLocks noChangeArrowheads="1"/>
          </p:cNvSpPr>
          <p:nvPr/>
        </p:nvSpPr>
        <p:spPr bwMode="auto">
          <a:xfrm>
            <a:off x="3657600" y="4204283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9" name="Text Box 48"/>
          <p:cNvSpPr>
            <a:spLocks noGrp="1" noChangeArrowheads="1"/>
          </p:cNvSpPr>
          <p:nvPr>
            <p:ph type="body" idx="1"/>
          </p:nvPr>
        </p:nvSpPr>
        <p:spPr>
          <a:xfrm>
            <a:off x="3581400" y="388620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63510" name="Text Box 49"/>
          <p:cNvSpPr txBox="1">
            <a:spLocks noChangeArrowheads="1"/>
          </p:cNvSpPr>
          <p:nvPr/>
        </p:nvSpPr>
        <p:spPr bwMode="auto">
          <a:xfrm>
            <a:off x="35814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1" name="Text Box 50"/>
          <p:cNvSpPr txBox="1">
            <a:spLocks noChangeArrowheads="1"/>
          </p:cNvSpPr>
          <p:nvPr/>
        </p:nvSpPr>
        <p:spPr bwMode="auto">
          <a:xfrm>
            <a:off x="57150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Root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2" name="Text Box 51"/>
          <p:cNvSpPr txBox="1">
            <a:spLocks noChangeArrowheads="1"/>
          </p:cNvSpPr>
          <p:nvPr/>
        </p:nvSpPr>
        <p:spPr bwMode="auto">
          <a:xfrm>
            <a:off x="78486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Suffix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3" name="Text Box 52"/>
          <p:cNvSpPr txBox="1">
            <a:spLocks noChangeArrowheads="1"/>
          </p:cNvSpPr>
          <p:nvPr/>
        </p:nvSpPr>
        <p:spPr bwMode="auto">
          <a:xfrm>
            <a:off x="3581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4" name="Text Box 53"/>
          <p:cNvSpPr txBox="1">
            <a:spLocks noChangeArrowheads="1"/>
          </p:cNvSpPr>
          <p:nvPr/>
        </p:nvSpPr>
        <p:spPr bwMode="auto">
          <a:xfrm>
            <a:off x="5715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5" name="Text Box 54"/>
          <p:cNvSpPr txBox="1">
            <a:spLocks noChangeArrowheads="1"/>
          </p:cNvSpPr>
          <p:nvPr/>
        </p:nvSpPr>
        <p:spPr bwMode="auto">
          <a:xfrm>
            <a:off x="7848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6" name="Text Box 55"/>
          <p:cNvSpPr txBox="1">
            <a:spLocks noChangeArrowheads="1"/>
          </p:cNvSpPr>
          <p:nvPr/>
        </p:nvSpPr>
        <p:spPr bwMode="auto">
          <a:xfrm>
            <a:off x="5105400" y="9906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Word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7" name="Rectangle 56"/>
          <p:cNvSpPr>
            <a:spLocks noChangeArrowheads="1"/>
          </p:cNvSpPr>
          <p:nvPr/>
        </p:nvSpPr>
        <p:spPr bwMode="auto">
          <a:xfrm>
            <a:off x="8945569" y="23145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8" name="Line 57"/>
          <p:cNvSpPr>
            <a:spLocks noChangeShapeType="1"/>
          </p:cNvSpPr>
          <p:nvPr/>
        </p:nvSpPr>
        <p:spPr bwMode="auto">
          <a:xfrm flipH="1">
            <a:off x="4953000" y="1752600"/>
            <a:ext cx="6873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19" name="Line 58"/>
          <p:cNvSpPr>
            <a:spLocks noChangeShapeType="1"/>
          </p:cNvSpPr>
          <p:nvPr/>
        </p:nvSpPr>
        <p:spPr bwMode="auto">
          <a:xfrm>
            <a:off x="6705600" y="1752600"/>
            <a:ext cx="15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0" name="Line 59"/>
          <p:cNvSpPr>
            <a:spLocks noChangeShapeType="1"/>
          </p:cNvSpPr>
          <p:nvPr/>
        </p:nvSpPr>
        <p:spPr bwMode="auto">
          <a:xfrm>
            <a:off x="7924800" y="1752600"/>
            <a:ext cx="8397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1" name="Line 60"/>
          <p:cNvSpPr>
            <a:spLocks noChangeShapeType="1"/>
          </p:cNvSpPr>
          <p:nvPr/>
        </p:nvSpPr>
        <p:spPr bwMode="auto">
          <a:xfrm>
            <a:off x="49530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2" name="Line 61"/>
          <p:cNvSpPr>
            <a:spLocks noChangeShapeType="1"/>
          </p:cNvSpPr>
          <p:nvPr/>
        </p:nvSpPr>
        <p:spPr bwMode="auto">
          <a:xfrm>
            <a:off x="74676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3" name="Line 62"/>
          <p:cNvSpPr>
            <a:spLocks noChangeShapeType="1"/>
          </p:cNvSpPr>
          <p:nvPr/>
        </p:nvSpPr>
        <p:spPr bwMode="auto">
          <a:xfrm>
            <a:off x="94488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4" name="Line 63"/>
          <p:cNvSpPr>
            <a:spLocks noChangeShapeType="1"/>
          </p:cNvSpPr>
          <p:nvPr/>
        </p:nvSpPr>
        <p:spPr bwMode="auto">
          <a:xfrm>
            <a:off x="50292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5" name="Line 64"/>
          <p:cNvSpPr>
            <a:spLocks noChangeShapeType="1"/>
          </p:cNvSpPr>
          <p:nvPr/>
        </p:nvSpPr>
        <p:spPr bwMode="auto">
          <a:xfrm>
            <a:off x="74676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6" name="Line 65"/>
          <p:cNvSpPr>
            <a:spLocks noChangeShapeType="1"/>
          </p:cNvSpPr>
          <p:nvPr/>
        </p:nvSpPr>
        <p:spPr bwMode="auto">
          <a:xfrm>
            <a:off x="90678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7" name="Rectangle 66"/>
          <p:cNvSpPr>
            <a:spLocks noChangeArrowheads="1"/>
          </p:cNvSpPr>
          <p:nvPr/>
        </p:nvSpPr>
        <p:spPr bwMode="auto">
          <a:xfrm>
            <a:off x="3657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8" name="Text Box 67"/>
          <p:cNvSpPr txBox="1">
            <a:spLocks noChangeArrowheads="1"/>
          </p:cNvSpPr>
          <p:nvPr/>
        </p:nvSpPr>
        <p:spPr bwMode="auto">
          <a:xfrm>
            <a:off x="3657600" y="481965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Definition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9" name="Line 68"/>
          <p:cNvSpPr>
            <a:spLocks noChangeShapeType="1"/>
          </p:cNvSpPr>
          <p:nvPr/>
        </p:nvSpPr>
        <p:spPr bwMode="auto">
          <a:xfrm>
            <a:off x="525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0" name="Line 69"/>
          <p:cNvSpPr>
            <a:spLocks noChangeShapeType="1"/>
          </p:cNvSpPr>
          <p:nvPr/>
        </p:nvSpPr>
        <p:spPr bwMode="auto">
          <a:xfrm>
            <a:off x="74676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1" name="Line 70"/>
          <p:cNvSpPr>
            <a:spLocks noChangeShapeType="1"/>
          </p:cNvSpPr>
          <p:nvPr/>
        </p:nvSpPr>
        <p:spPr bwMode="auto">
          <a:xfrm>
            <a:off x="906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B000F-FC73-4B97-983E-20387A8D6C1B}"/>
              </a:ext>
            </a:extLst>
          </p:cNvPr>
          <p:cNvSpPr/>
          <p:nvPr/>
        </p:nvSpPr>
        <p:spPr>
          <a:xfrm>
            <a:off x="3599794" y="4290011"/>
            <a:ext cx="6284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Start with suffix, go to the root and add or change with the prefix</a:t>
            </a:r>
          </a:p>
        </p:txBody>
      </p:sp>
    </p:spTree>
    <p:extLst>
      <p:ext uri="{BB962C8B-B14F-4D97-AF65-F5344CB8AC3E}">
        <p14:creationId xmlns:p14="http://schemas.microsoft.com/office/powerpoint/2010/main" val="365020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Word Map</a:t>
            </a:r>
            <a:endParaRPr lang="en-US" altLang="en-US"/>
          </a:p>
        </p:txBody>
      </p:sp>
      <p:sp>
        <p:nvSpPr>
          <p:cNvPr id="63491" name="Rectangle 20"/>
          <p:cNvSpPr>
            <a:spLocks noChangeArrowheads="1"/>
          </p:cNvSpPr>
          <p:nvPr/>
        </p:nvSpPr>
        <p:spPr bwMode="auto">
          <a:xfrm>
            <a:off x="8945569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Rectangle 30"/>
          <p:cNvSpPr>
            <a:spLocks noChangeArrowheads="1"/>
          </p:cNvSpPr>
          <p:nvPr/>
        </p:nvSpPr>
        <p:spPr bwMode="auto">
          <a:xfrm>
            <a:off x="5257800" y="12192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63493" name="Rectangle 31"/>
          <p:cNvSpPr>
            <a:spLocks noChangeArrowheads="1"/>
          </p:cNvSpPr>
          <p:nvPr/>
        </p:nvSpPr>
        <p:spPr bwMode="auto">
          <a:xfrm>
            <a:off x="3733800" y="2220915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trans</a:t>
            </a:r>
          </a:p>
        </p:txBody>
      </p:sp>
      <p:sp>
        <p:nvSpPr>
          <p:cNvPr id="63494" name="Rectangle 32"/>
          <p:cNvSpPr>
            <a:spLocks noChangeArrowheads="1"/>
          </p:cNvSpPr>
          <p:nvPr/>
        </p:nvSpPr>
        <p:spPr bwMode="auto">
          <a:xfrm>
            <a:off x="5867400" y="2220919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port</a:t>
            </a:r>
          </a:p>
        </p:txBody>
      </p:sp>
      <p:sp>
        <p:nvSpPr>
          <p:cNvPr id="63495" name="Rectangle 33"/>
          <p:cNvSpPr>
            <a:spLocks noChangeArrowheads="1"/>
          </p:cNvSpPr>
          <p:nvPr/>
        </p:nvSpPr>
        <p:spPr bwMode="auto">
          <a:xfrm>
            <a:off x="8001000" y="220980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(at) ion</a:t>
            </a:r>
          </a:p>
        </p:txBody>
      </p:sp>
      <p:sp>
        <p:nvSpPr>
          <p:cNvPr id="63496" name="Rectangle 34"/>
          <p:cNvSpPr>
            <a:spLocks noChangeArrowheads="1"/>
          </p:cNvSpPr>
          <p:nvPr/>
        </p:nvSpPr>
        <p:spPr bwMode="auto">
          <a:xfrm>
            <a:off x="3739058" y="3191648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across</a:t>
            </a:r>
          </a:p>
        </p:txBody>
      </p:sp>
      <p:sp>
        <p:nvSpPr>
          <p:cNvPr id="63497" name="Rectangle 35"/>
          <p:cNvSpPr>
            <a:spLocks noChangeArrowheads="1"/>
          </p:cNvSpPr>
          <p:nvPr/>
        </p:nvSpPr>
        <p:spPr bwMode="auto">
          <a:xfrm>
            <a:off x="5867400" y="327978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to carry</a:t>
            </a:r>
          </a:p>
        </p:txBody>
      </p:sp>
      <p:sp>
        <p:nvSpPr>
          <p:cNvPr id="63498" name="Rectangle 36"/>
          <p:cNvSpPr>
            <a:spLocks noChangeArrowheads="1"/>
          </p:cNvSpPr>
          <p:nvPr/>
        </p:nvSpPr>
        <p:spPr bwMode="auto">
          <a:xfrm>
            <a:off x="8039100" y="3175594"/>
            <a:ext cx="1752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act, result,  or state of</a:t>
            </a:r>
            <a:endParaRPr kumimoji="0" lang="en-US" altLang="en-US" sz="14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0" name="Text Box 39"/>
          <p:cNvSpPr txBox="1">
            <a:spLocks noChangeArrowheads="1"/>
          </p:cNvSpPr>
          <p:nvPr/>
        </p:nvSpPr>
        <p:spPr bwMode="auto">
          <a:xfrm>
            <a:off x="1905000" y="2209800"/>
            <a:ext cx="1676400" cy="30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79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1" name="Rectangle 40"/>
          <p:cNvSpPr>
            <a:spLocks noChangeArrowheads="1"/>
          </p:cNvSpPr>
          <p:nvPr/>
        </p:nvSpPr>
        <p:spPr bwMode="auto">
          <a:xfrm>
            <a:off x="5181604" y="12192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2" name="Rectangle 41"/>
          <p:cNvSpPr>
            <a:spLocks noChangeArrowheads="1"/>
          </p:cNvSpPr>
          <p:nvPr/>
        </p:nvSpPr>
        <p:spPr bwMode="auto">
          <a:xfrm>
            <a:off x="36576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3" name="Rectangle 42"/>
          <p:cNvSpPr>
            <a:spLocks noChangeArrowheads="1"/>
          </p:cNvSpPr>
          <p:nvPr/>
        </p:nvSpPr>
        <p:spPr bwMode="auto">
          <a:xfrm>
            <a:off x="57912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4" name="Rectangle 43"/>
          <p:cNvSpPr>
            <a:spLocks noChangeArrowheads="1"/>
          </p:cNvSpPr>
          <p:nvPr/>
        </p:nvSpPr>
        <p:spPr bwMode="auto">
          <a:xfrm>
            <a:off x="79248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5" name="Rectangle 44"/>
          <p:cNvSpPr>
            <a:spLocks noChangeArrowheads="1"/>
          </p:cNvSpPr>
          <p:nvPr/>
        </p:nvSpPr>
        <p:spPr bwMode="auto">
          <a:xfrm>
            <a:off x="36576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6" name="Rectangle 45"/>
          <p:cNvSpPr>
            <a:spLocks noChangeArrowheads="1"/>
          </p:cNvSpPr>
          <p:nvPr/>
        </p:nvSpPr>
        <p:spPr bwMode="auto">
          <a:xfrm>
            <a:off x="57912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7" name="Rectangle 46"/>
          <p:cNvSpPr>
            <a:spLocks noChangeArrowheads="1"/>
          </p:cNvSpPr>
          <p:nvPr/>
        </p:nvSpPr>
        <p:spPr bwMode="auto">
          <a:xfrm>
            <a:off x="79248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8" name="Rectangle 47"/>
          <p:cNvSpPr>
            <a:spLocks noChangeArrowheads="1"/>
          </p:cNvSpPr>
          <p:nvPr/>
        </p:nvSpPr>
        <p:spPr bwMode="auto">
          <a:xfrm>
            <a:off x="3657600" y="4204283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9" name="Text Box 48"/>
          <p:cNvSpPr>
            <a:spLocks noGrp="1" noChangeArrowheads="1"/>
          </p:cNvSpPr>
          <p:nvPr>
            <p:ph type="body" idx="1"/>
          </p:nvPr>
        </p:nvSpPr>
        <p:spPr>
          <a:xfrm>
            <a:off x="3581400" y="388620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63510" name="Text Box 49"/>
          <p:cNvSpPr txBox="1">
            <a:spLocks noChangeArrowheads="1"/>
          </p:cNvSpPr>
          <p:nvPr/>
        </p:nvSpPr>
        <p:spPr bwMode="auto">
          <a:xfrm>
            <a:off x="35814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1" name="Text Box 50"/>
          <p:cNvSpPr txBox="1">
            <a:spLocks noChangeArrowheads="1"/>
          </p:cNvSpPr>
          <p:nvPr/>
        </p:nvSpPr>
        <p:spPr bwMode="auto">
          <a:xfrm>
            <a:off x="57150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Root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2" name="Text Box 51"/>
          <p:cNvSpPr txBox="1">
            <a:spLocks noChangeArrowheads="1"/>
          </p:cNvSpPr>
          <p:nvPr/>
        </p:nvSpPr>
        <p:spPr bwMode="auto">
          <a:xfrm>
            <a:off x="78486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Suffix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3" name="Text Box 52"/>
          <p:cNvSpPr txBox="1">
            <a:spLocks noChangeArrowheads="1"/>
          </p:cNvSpPr>
          <p:nvPr/>
        </p:nvSpPr>
        <p:spPr bwMode="auto">
          <a:xfrm>
            <a:off x="3581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4" name="Text Box 53"/>
          <p:cNvSpPr txBox="1">
            <a:spLocks noChangeArrowheads="1"/>
          </p:cNvSpPr>
          <p:nvPr/>
        </p:nvSpPr>
        <p:spPr bwMode="auto">
          <a:xfrm>
            <a:off x="5715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5" name="Text Box 54"/>
          <p:cNvSpPr txBox="1">
            <a:spLocks noChangeArrowheads="1"/>
          </p:cNvSpPr>
          <p:nvPr/>
        </p:nvSpPr>
        <p:spPr bwMode="auto">
          <a:xfrm>
            <a:off x="7848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6" name="Text Box 55"/>
          <p:cNvSpPr txBox="1">
            <a:spLocks noChangeArrowheads="1"/>
          </p:cNvSpPr>
          <p:nvPr/>
        </p:nvSpPr>
        <p:spPr bwMode="auto">
          <a:xfrm>
            <a:off x="5105400" y="9906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Word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7" name="Rectangle 56"/>
          <p:cNvSpPr>
            <a:spLocks noChangeArrowheads="1"/>
          </p:cNvSpPr>
          <p:nvPr/>
        </p:nvSpPr>
        <p:spPr bwMode="auto">
          <a:xfrm>
            <a:off x="8945569" y="23145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8" name="Line 57"/>
          <p:cNvSpPr>
            <a:spLocks noChangeShapeType="1"/>
          </p:cNvSpPr>
          <p:nvPr/>
        </p:nvSpPr>
        <p:spPr bwMode="auto">
          <a:xfrm flipH="1">
            <a:off x="4953000" y="1752600"/>
            <a:ext cx="6873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19" name="Line 58"/>
          <p:cNvSpPr>
            <a:spLocks noChangeShapeType="1"/>
          </p:cNvSpPr>
          <p:nvPr/>
        </p:nvSpPr>
        <p:spPr bwMode="auto">
          <a:xfrm>
            <a:off x="6705600" y="1752600"/>
            <a:ext cx="15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0" name="Line 59"/>
          <p:cNvSpPr>
            <a:spLocks noChangeShapeType="1"/>
          </p:cNvSpPr>
          <p:nvPr/>
        </p:nvSpPr>
        <p:spPr bwMode="auto">
          <a:xfrm>
            <a:off x="7924800" y="1752600"/>
            <a:ext cx="8397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1" name="Line 60"/>
          <p:cNvSpPr>
            <a:spLocks noChangeShapeType="1"/>
          </p:cNvSpPr>
          <p:nvPr/>
        </p:nvSpPr>
        <p:spPr bwMode="auto">
          <a:xfrm>
            <a:off x="49530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2" name="Line 61"/>
          <p:cNvSpPr>
            <a:spLocks noChangeShapeType="1"/>
          </p:cNvSpPr>
          <p:nvPr/>
        </p:nvSpPr>
        <p:spPr bwMode="auto">
          <a:xfrm>
            <a:off x="74676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3" name="Line 62"/>
          <p:cNvSpPr>
            <a:spLocks noChangeShapeType="1"/>
          </p:cNvSpPr>
          <p:nvPr/>
        </p:nvSpPr>
        <p:spPr bwMode="auto">
          <a:xfrm>
            <a:off x="94488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4" name="Line 63"/>
          <p:cNvSpPr>
            <a:spLocks noChangeShapeType="1"/>
          </p:cNvSpPr>
          <p:nvPr/>
        </p:nvSpPr>
        <p:spPr bwMode="auto">
          <a:xfrm>
            <a:off x="50292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5" name="Line 64"/>
          <p:cNvSpPr>
            <a:spLocks noChangeShapeType="1"/>
          </p:cNvSpPr>
          <p:nvPr/>
        </p:nvSpPr>
        <p:spPr bwMode="auto">
          <a:xfrm>
            <a:off x="74676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6" name="Line 65"/>
          <p:cNvSpPr>
            <a:spLocks noChangeShapeType="1"/>
          </p:cNvSpPr>
          <p:nvPr/>
        </p:nvSpPr>
        <p:spPr bwMode="auto">
          <a:xfrm>
            <a:off x="90678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7" name="Rectangle 66"/>
          <p:cNvSpPr>
            <a:spLocks noChangeArrowheads="1"/>
          </p:cNvSpPr>
          <p:nvPr/>
        </p:nvSpPr>
        <p:spPr bwMode="auto">
          <a:xfrm>
            <a:off x="3712508" y="508635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The act of </a:t>
            </a:r>
            <a:r>
              <a:rPr kumimoji="0" lang="en-US" alt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transporting or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being carried across.</a:t>
            </a:r>
          </a:p>
        </p:txBody>
      </p:sp>
      <p:sp>
        <p:nvSpPr>
          <p:cNvPr id="63528" name="Text Box 67"/>
          <p:cNvSpPr txBox="1">
            <a:spLocks noChangeArrowheads="1"/>
          </p:cNvSpPr>
          <p:nvPr/>
        </p:nvSpPr>
        <p:spPr bwMode="auto">
          <a:xfrm>
            <a:off x="3657600" y="481965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Definition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9" name="Line 68"/>
          <p:cNvSpPr>
            <a:spLocks noChangeShapeType="1"/>
          </p:cNvSpPr>
          <p:nvPr/>
        </p:nvSpPr>
        <p:spPr bwMode="auto">
          <a:xfrm>
            <a:off x="525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0" name="Line 69"/>
          <p:cNvSpPr>
            <a:spLocks noChangeShapeType="1"/>
          </p:cNvSpPr>
          <p:nvPr/>
        </p:nvSpPr>
        <p:spPr bwMode="auto">
          <a:xfrm>
            <a:off x="74676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1" name="Line 70"/>
          <p:cNvSpPr>
            <a:spLocks noChangeShapeType="1"/>
          </p:cNvSpPr>
          <p:nvPr/>
        </p:nvSpPr>
        <p:spPr bwMode="auto">
          <a:xfrm>
            <a:off x="906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B000F-FC73-4B97-983E-20387A8D6C1B}"/>
              </a:ext>
            </a:extLst>
          </p:cNvPr>
          <p:cNvSpPr/>
          <p:nvPr/>
        </p:nvSpPr>
        <p:spPr>
          <a:xfrm>
            <a:off x="3599794" y="4290008"/>
            <a:ext cx="62849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The act or state of carry across something </a:t>
            </a:r>
          </a:p>
        </p:txBody>
      </p:sp>
    </p:spTree>
    <p:extLst>
      <p:ext uri="{BB962C8B-B14F-4D97-AF65-F5344CB8AC3E}">
        <p14:creationId xmlns:p14="http://schemas.microsoft.com/office/powerpoint/2010/main" val="119512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58FD-40F3-41D2-8482-29651240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2. How to Embed WM into Your Instruction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966EC-5DDD-451A-B40E-0E9D8F525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>
                <a:effectLst/>
              </a:rPr>
              <a:t>High Frequency Affix List </a:t>
            </a:r>
            <a:r>
              <a:rPr lang="en-US" sz="3200" dirty="0"/>
              <a:t>– </a:t>
            </a:r>
            <a:r>
              <a:rPr lang="en-US" sz="3200" b="1" dirty="0">
                <a:solidFill>
                  <a:srgbClr val="7030A0"/>
                </a:solidFill>
                <a:effectLst/>
              </a:rPr>
              <a:t>Targeted Word Part List </a:t>
            </a:r>
            <a:r>
              <a:rPr lang="en-US" sz="3200" dirty="0"/>
              <a:t>in WMS manual (p. X)  </a:t>
            </a:r>
          </a:p>
          <a:p>
            <a:pPr lvl="1"/>
            <a:r>
              <a:rPr lang="en-US" sz="3200" dirty="0"/>
              <a:t>Prefixes, Suffixes, &amp; </a:t>
            </a:r>
            <a:r>
              <a:rPr lang="en-US" sz="3200" b="1" dirty="0">
                <a:solidFill>
                  <a:srgbClr val="7030A0"/>
                </a:solidFill>
                <a:effectLst/>
              </a:rPr>
              <a:t>Roots in the Disciplines </a:t>
            </a:r>
            <a:r>
              <a:rPr lang="en-US" sz="3200" dirty="0"/>
              <a:t>(Marzano’s work)</a:t>
            </a:r>
          </a:p>
          <a:p>
            <a:pPr lvl="1"/>
            <a:r>
              <a:rPr lang="en-US" sz="3200" b="1" dirty="0">
                <a:solidFill>
                  <a:srgbClr val="7030A0"/>
                </a:solidFill>
                <a:effectLst/>
              </a:rPr>
              <a:t>Teach explicitly</a:t>
            </a:r>
            <a:r>
              <a:rPr lang="en-US" sz="3200" dirty="0"/>
              <a:t>, as an essential part of your daily/weekly routine (Archer &amp; Hughes, 2011)</a:t>
            </a:r>
          </a:p>
          <a:p>
            <a:pPr lvl="1"/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63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775BF-6C42-4015-8921-202B6D598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– p. 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28E483-8267-43A4-827F-2038BF3B3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429" t="16798" r="60773" b="6206"/>
          <a:stretch/>
        </p:blipFill>
        <p:spPr>
          <a:xfrm>
            <a:off x="4853616" y="217714"/>
            <a:ext cx="6824702" cy="635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97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B6C6-C6CE-4728-9D1B-1C22346D5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Marzano!</a:t>
            </a:r>
          </a:p>
        </p:txBody>
      </p:sp>
      <p:pic>
        <p:nvPicPr>
          <p:cNvPr id="1026" name="Picture 2" descr="https://images-na.ssl-images-amazon.com/images/I/51u1TjPAnBL._SX382_BO1,204,203,200_.jpg">
            <a:extLst>
              <a:ext uri="{FF2B5EF4-FFF2-40B4-BE49-F238E27FC236}">
                <a16:creationId xmlns:a16="http://schemas.microsoft.com/office/drawing/2014/main" id="{A36810AB-B99B-47C4-BBF3-E955F5096D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2" y="2293257"/>
            <a:ext cx="2917008" cy="37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51dVtCR2LTL._SX384_BO1,204,203,200_.jpg">
            <a:extLst>
              <a:ext uri="{FF2B5EF4-FFF2-40B4-BE49-F238E27FC236}">
                <a16:creationId xmlns:a16="http://schemas.microsoft.com/office/drawing/2014/main" id="{014BC7CE-EA12-4629-B0E5-CA2F74F2E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373" y="2316119"/>
            <a:ext cx="2917008" cy="37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ages-na.ssl-images-amazon.com/images/I/51UQK5h8PaL._SX383_BO1,204,203,200_.jpg">
            <a:extLst>
              <a:ext uri="{FF2B5EF4-FFF2-40B4-BE49-F238E27FC236}">
                <a16:creationId xmlns:a16="http://schemas.microsoft.com/office/drawing/2014/main" id="{3AF95694-D9E2-4700-80C8-6D31A5007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755" y="2293257"/>
            <a:ext cx="2917008" cy="37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744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Explicit Instruction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0085" y="2567215"/>
            <a:ext cx="8748411" cy="3599316"/>
          </a:xfrm>
        </p:spPr>
        <p:txBody>
          <a:bodyPr>
            <a:normAutofit/>
          </a:bodyPr>
          <a:lstStyle/>
          <a:p>
            <a:r>
              <a:rPr lang="en-US" sz="4800" dirty="0"/>
              <a:t>I do it</a:t>
            </a:r>
          </a:p>
          <a:p>
            <a:r>
              <a:rPr lang="en-US" sz="4800" dirty="0"/>
              <a:t>We do it</a:t>
            </a:r>
          </a:p>
          <a:p>
            <a:r>
              <a:rPr lang="en-US" sz="4800" dirty="0"/>
              <a:t>You do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17" r="72003"/>
          <a:stretch/>
        </p:blipFill>
        <p:spPr>
          <a:xfrm>
            <a:off x="6671764" y="2336873"/>
            <a:ext cx="3622418" cy="429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20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EB8F6-9BDA-49A5-A7D2-40F06CE1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21811"/>
            <a:ext cx="9613861" cy="108093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#3 - How do I know which vocabulary terms to choose?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5ABE-DCCE-4BF6-99FA-D4BBFFEDEF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E2B021-85FF-4DC1-B178-FC3471A65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42999" y="2130878"/>
            <a:ext cx="6128657" cy="459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891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Tiered Words (Beck et al., 2004)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77580536"/>
              </p:ext>
            </p:extLst>
          </p:nvPr>
        </p:nvGraphicFramePr>
        <p:xfrm>
          <a:off x="375781" y="2151344"/>
          <a:ext cx="11561522" cy="450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1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2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8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Tier 1</a:t>
                      </a: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Tier 2*</a:t>
                      </a: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Tier 3*</a:t>
                      </a:r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762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Very basic; sight words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For example,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house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food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happy</a:t>
                      </a:r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High</a:t>
                      </a:r>
                      <a:r>
                        <a:rPr lang="en-US" sz="2800" baseline="0" dirty="0"/>
                        <a:t> frequency words; “utility” words</a:t>
                      </a:r>
                    </a:p>
                    <a:p>
                      <a:endParaRPr lang="en-US" sz="2800" baseline="0" dirty="0"/>
                    </a:p>
                    <a:p>
                      <a:r>
                        <a:rPr lang="en-US" sz="2800" baseline="0" dirty="0"/>
                        <a:t>For example,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variable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incredible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representative</a:t>
                      </a:r>
                    </a:p>
                    <a:p>
                      <a:endParaRPr lang="en-US" sz="2800" dirty="0"/>
                    </a:p>
                    <a:p>
                      <a:endParaRPr lang="en-US" sz="2800" dirty="0"/>
                    </a:p>
                  </a:txBody>
                  <a:tcPr marL="82973" marR="829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Content specific; contextual  </a:t>
                      </a:r>
                    </a:p>
                    <a:p>
                      <a:endParaRPr lang="en-US" sz="2800" dirty="0"/>
                    </a:p>
                    <a:p>
                      <a:r>
                        <a:rPr lang="en-US" sz="2800" dirty="0"/>
                        <a:t>For example,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polynomial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dirty="0"/>
                        <a:t>exoskeleton</a:t>
                      </a:r>
                      <a:r>
                        <a:rPr lang="en-US" sz="2800" i="1" baseline="0" dirty="0"/>
                        <a:t>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i="1" baseline="0" dirty="0"/>
                        <a:t>circumference</a:t>
                      </a:r>
                      <a:endParaRPr lang="en-US" sz="2800" i="1" dirty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sz="2800" dirty="0"/>
                    </a:p>
                  </a:txBody>
                  <a:tcPr marL="82973" marR="8297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3809" name="TextBox 2"/>
          <p:cNvSpPr txBox="1">
            <a:spLocks noChangeArrowheads="1"/>
          </p:cNvSpPr>
          <p:nvPr/>
        </p:nvSpPr>
        <p:spPr bwMode="auto">
          <a:xfrm>
            <a:off x="0" y="6128927"/>
            <a:ext cx="12191999" cy="52322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</a:rPr>
              <a:t>* A balance of Tier 2 &amp; 3 words must be used in the content areas</a:t>
            </a:r>
          </a:p>
        </p:txBody>
      </p:sp>
    </p:spTree>
    <p:extLst>
      <p:ext uri="{BB962C8B-B14F-4D97-AF65-F5344CB8AC3E}">
        <p14:creationId xmlns:p14="http://schemas.microsoft.com/office/powerpoint/2010/main" val="80302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6085A-C9DD-4879-8E35-7DFD54BF2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#4 – Additional Activities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E2490-57F7-413D-A8F2-0A8794C5B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Focus on </a:t>
            </a:r>
            <a:r>
              <a:rPr lang="en-US" sz="3200" b="1" dirty="0">
                <a:solidFill>
                  <a:srgbClr val="7030A0"/>
                </a:solidFill>
              </a:rPr>
              <a:t>High Frequency Words &amp; Parts</a:t>
            </a:r>
          </a:p>
          <a:p>
            <a:pPr lvl="1"/>
            <a:r>
              <a:rPr lang="en-US" sz="2800" dirty="0"/>
              <a:t>Find high frequency roots from the disciplines to use (Marzano stuff)</a:t>
            </a:r>
          </a:p>
          <a:p>
            <a:r>
              <a:rPr lang="en-US" sz="3200" dirty="0"/>
              <a:t>Use </a:t>
            </a:r>
            <a:r>
              <a:rPr lang="en-US" sz="3200" b="1" dirty="0">
                <a:solidFill>
                  <a:srgbClr val="7030A0"/>
                </a:solidFill>
              </a:rPr>
              <a:t>Cooperative Learning  </a:t>
            </a:r>
            <a:r>
              <a:rPr lang="en-US" sz="3200" dirty="0"/>
              <a:t>&amp; Peer Assisted Learning practices</a:t>
            </a:r>
          </a:p>
          <a:p>
            <a:pPr lvl="1"/>
            <a:r>
              <a:rPr lang="en-US" sz="2800" dirty="0"/>
              <a:t>Morphologists as Word Detectives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606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D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599" y="44335"/>
            <a:ext cx="8029434" cy="103632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7030A0"/>
                </a:solidFill>
              </a:rPr>
              <a:t>Role Cards </a:t>
            </a:r>
            <a:r>
              <a:rPr lang="en-US" sz="2800" dirty="0">
                <a:solidFill>
                  <a:srgbClr val="7030A0"/>
                </a:solidFill>
              </a:rPr>
              <a:t>(Kagan &amp; Kagan, 2009)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9"/>
          <a:stretch/>
        </p:blipFill>
        <p:spPr bwMode="auto">
          <a:xfrm>
            <a:off x="1967676" y="1203169"/>
            <a:ext cx="8256648" cy="54697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6A3BD-0BB7-AD40-886E-6E2BD9B441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0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8E696-955B-4C98-8FB4-08C01E7A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A0B77-28F9-46CA-B442-DDE1D2647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087" y="2102462"/>
            <a:ext cx="5957086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Importance of Teaching the WM Strategy </a:t>
            </a:r>
          </a:p>
          <a:p>
            <a:r>
              <a:rPr lang="en-US" sz="3200" dirty="0"/>
              <a:t>How to use WM in Inclusive Settings</a:t>
            </a:r>
          </a:p>
          <a:p>
            <a:r>
              <a:rPr lang="en-US" sz="3200" dirty="0"/>
              <a:t>Q &amp; A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04A021-95E3-4BBC-B7FA-FDD06346B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54213" y="2615301"/>
            <a:ext cx="5058038" cy="33256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E511D63-3FFD-468E-B711-ADF4743E07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754213" y="2450910"/>
            <a:ext cx="5235078" cy="34900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24C6A1-61DD-4577-9682-FC2A571FF28C}"/>
              </a:ext>
            </a:extLst>
          </p:cNvPr>
          <p:cNvSpPr txBox="1"/>
          <p:nvPr/>
        </p:nvSpPr>
        <p:spPr>
          <a:xfrm>
            <a:off x="6809983" y="6398779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www.thebluediamondgallery.com/wooden-tile/a/agenda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559430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798E7-E61A-4585-8C7C-BDDA1BD80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60C0637-D2A9-4E8C-BF5E-C84C1F66E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9593" y="657470"/>
            <a:ext cx="8314589" cy="554306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E37AECB-FADB-47DE-8126-3893757052DB}"/>
              </a:ext>
            </a:extLst>
          </p:cNvPr>
          <p:cNvSpPr txBox="1"/>
          <p:nvPr/>
        </p:nvSpPr>
        <p:spPr>
          <a:xfrm>
            <a:off x="2179240" y="5873940"/>
            <a:ext cx="7345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wl.excelsior.edu/writing-process/prewriting-strategies/prewriting-strategies-asking-defining-ques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7507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10BF-6AC5-43E7-98F7-AD32E408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921811"/>
            <a:ext cx="9613861" cy="1080938"/>
          </a:xfrm>
        </p:spPr>
        <p:txBody>
          <a:bodyPr/>
          <a:lstStyle/>
          <a:p>
            <a:r>
              <a:rPr lang="en-US" dirty="0"/>
              <a:t>Why MA &amp; Roots are Important….. 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7983F-677F-4842-96A9-8336DA70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7494850" cy="3599316"/>
          </a:xfrm>
        </p:spPr>
        <p:txBody>
          <a:bodyPr/>
          <a:lstStyle/>
          <a:p>
            <a:pPr lvl="1"/>
            <a:r>
              <a:rPr lang="en-US" sz="3200" dirty="0"/>
              <a:t>Reports on Adolescent Literacy supporting Morphological Awareness (MA)</a:t>
            </a:r>
          </a:p>
          <a:p>
            <a:pPr lvl="1"/>
            <a:r>
              <a:rPr lang="en-US" sz="3200" dirty="0"/>
              <a:t>Standards/CCSS with MA as focus from disciplines</a:t>
            </a:r>
          </a:p>
          <a:p>
            <a:pPr lvl="1"/>
            <a:endParaRPr lang="en-US" sz="2400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84B13F-F33A-414D-B5C8-D443643A0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556171" y="1462280"/>
            <a:ext cx="3199418" cy="309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39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8EA3-CC8C-465E-A10D-427520FDD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809F12-8351-45B7-87B3-26222C235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798" t="17057" r="4623" b="9381"/>
          <a:stretch/>
        </p:blipFill>
        <p:spPr>
          <a:xfrm>
            <a:off x="87085" y="605512"/>
            <a:ext cx="11791597" cy="58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3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E4A2-27EC-4B9E-A574-938EEA997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on Morphological Awareness (MA)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E6C7E-F396-4E3B-AF8C-C36D216CE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755942" cy="4214239"/>
          </a:xfrm>
        </p:spPr>
        <p:txBody>
          <a:bodyPr/>
          <a:lstStyle/>
          <a:p>
            <a:r>
              <a:rPr lang="en-US" sz="3600" dirty="0"/>
              <a:t>Morphology in the 21</a:t>
            </a:r>
            <a:r>
              <a:rPr lang="en-US" sz="3600" baseline="30000" dirty="0"/>
              <a:t>st</a:t>
            </a:r>
            <a:r>
              <a:rPr lang="en-US" sz="3600" dirty="0"/>
              <a:t> Century! </a:t>
            </a:r>
          </a:p>
          <a:p>
            <a:pPr lvl="1"/>
            <a:r>
              <a:rPr lang="en-US" sz="3200" dirty="0"/>
              <a:t>Students with Disabilities (Harris et al., 2011)</a:t>
            </a:r>
          </a:p>
          <a:p>
            <a:pPr lvl="1"/>
            <a:r>
              <a:rPr lang="en-US" sz="3200" dirty="0"/>
              <a:t>English Language Learners (Goodman, 2013)</a:t>
            </a:r>
          </a:p>
          <a:p>
            <a:pPr lvl="1"/>
            <a:r>
              <a:rPr lang="en-US" sz="3200" dirty="0"/>
              <a:t>Subject/Discipline Areas (Ganz, 2008; Marzano, 2011)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9CE532-E825-4DA7-87F9-AAC1C2511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14750" y="4948194"/>
            <a:ext cx="47625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44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97857-8A07-410A-9D86-ACF85DF3FD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/>
              <a:t>Do you have any “Tips” for dissecting words?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How to embed in daily instruction?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How to choose the terms to use?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Any additional activities to engage students in practice &amp; feedback?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5ED8B31-72C2-4510-ADBC-1D471AD9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752475"/>
            <a:ext cx="9613900" cy="1081088"/>
          </a:xfrm>
        </p:spPr>
        <p:txBody>
          <a:bodyPr/>
          <a:lstStyle/>
          <a:p>
            <a:r>
              <a:rPr lang="en-US" dirty="0"/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73461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F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5039" y="237641"/>
            <a:ext cx="7935308" cy="724388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Tips for “Deconstructing” Words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590" y="1176908"/>
            <a:ext cx="9880095" cy="54434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Font typeface="+mj-lt"/>
              <a:buAutoNum type="arabicPeriod"/>
              <a:tabLst>
                <a:tab pos="457088" algn="l"/>
              </a:tabLs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words or known parts within the term.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6623" lvl="1" indent="0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None/>
              <a:tabLst>
                <a:tab pos="914175" algn="l"/>
              </a:tabLst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“un-” 		“</a:t>
            </a:r>
            <a:r>
              <a:rPr lang="en-US" sz="2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y”</a:t>
            </a:r>
            <a:endParaRPr lang="en-US" sz="3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Font typeface="+mj-lt"/>
              <a:buAutoNum type="arabicPeriod"/>
              <a:tabLst>
                <a:tab pos="457088" algn="l"/>
              </a:tabLst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Bite off the biggest chunk!</a:t>
            </a:r>
            <a:endParaRPr lang="en-US" sz="1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6623" lvl="1" indent="0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None/>
              <a:tabLst>
                <a:tab pos="914175" algn="l"/>
              </a:tabLst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anthrop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(instead of only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an-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	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“-ology” 	</a:t>
            </a:r>
          </a:p>
          <a:p>
            <a:pPr marL="366623" lvl="1" indent="0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None/>
              <a:tabLst>
                <a:tab pos="914175" algn="l"/>
              </a:tabLst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divers(e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)” 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(instead of only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di-</a:t>
            </a: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 	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“-</a:t>
            </a:r>
            <a:r>
              <a:rPr lang="en-US" sz="2600" b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ity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  	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Font typeface="+mj-lt"/>
              <a:buAutoNum type="arabicPeriod"/>
              <a:tabLst>
                <a:tab pos="457088" algn="l"/>
              </a:tabLst>
            </a:pPr>
            <a:r>
              <a:rPr lang="en-US" sz="2002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times, the prefix/root/suffix “sequence” will not be used; not all words have all parts.</a:t>
            </a:r>
          </a:p>
          <a:p>
            <a:pPr marL="366623" lvl="1" indent="0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None/>
              <a:tabLst>
                <a:tab pos="457088" algn="l"/>
              </a:tabLs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ex- 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    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	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-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trans-  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(a)-</a:t>
            </a: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Font typeface="+mj-lt"/>
              <a:buAutoNum type="arabicPeriod"/>
              <a:tabLst>
                <a:tab pos="457088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 parts may have more than one meaning – must “play” with meanings to make prediction.</a:t>
            </a:r>
          </a:p>
          <a:p>
            <a:pPr marL="366623" lvl="1" indent="0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None/>
              <a:tabLst>
                <a:tab pos="457088" algn="l"/>
              </a:tabLst>
            </a:pP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dis-	</a:t>
            </a:r>
            <a:r>
              <a:rPr lang="en-US" sz="2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(not, apart or away) </a:t>
            </a:r>
            <a:r>
              <a:rPr lang="en-US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6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ease</a:t>
            </a:r>
            <a:endParaRPr lang="en-US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Font typeface="+mj-lt"/>
              <a:buAutoNum type="arabicPeriod"/>
              <a:tabLst>
                <a:tab pos="457088" algn="l"/>
              </a:tabLst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times, there will be “extra” letters left between word parts; connector vowels.</a:t>
            </a: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6623" lvl="1" indent="0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None/>
              <a:tabLst>
                <a:tab pos="914175" algn="l"/>
              </a:tabLst>
            </a:pP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morph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(o)-logy		trans-   </a:t>
            </a:r>
            <a:r>
              <a:rPr lang="en-US" sz="2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(a)-</a:t>
            </a:r>
            <a:r>
              <a:rPr lang="en-US" sz="2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tion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2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998"/>
              </a:spcAft>
              <a:buFont typeface="Wingdings 3" panose="05040102010807070707" pitchFamily="18" charset="2"/>
              <a:buChar char=""/>
              <a:tabLst>
                <a:tab pos="914175" algn="l"/>
              </a:tabLs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26A3BD-0BB7-AD40-886E-6E2BD9B441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9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81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Word Map</a:t>
            </a:r>
            <a:endParaRPr lang="en-US" altLang="en-US"/>
          </a:p>
        </p:txBody>
      </p:sp>
      <p:sp>
        <p:nvSpPr>
          <p:cNvPr id="63491" name="Rectangle 20"/>
          <p:cNvSpPr>
            <a:spLocks noChangeArrowheads="1"/>
          </p:cNvSpPr>
          <p:nvPr/>
        </p:nvSpPr>
        <p:spPr bwMode="auto">
          <a:xfrm>
            <a:off x="8945569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Rectangle 30"/>
          <p:cNvSpPr>
            <a:spLocks noChangeArrowheads="1"/>
          </p:cNvSpPr>
          <p:nvPr/>
        </p:nvSpPr>
        <p:spPr bwMode="auto">
          <a:xfrm>
            <a:off x="5257800" y="1219200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un</a:t>
            </a:r>
            <a:r>
              <a:rPr kumimoji="0" lang="en-US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health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3493" name="Rectangle 31"/>
          <p:cNvSpPr>
            <a:spLocks noChangeArrowheads="1"/>
          </p:cNvSpPr>
          <p:nvPr/>
        </p:nvSpPr>
        <p:spPr bwMode="auto">
          <a:xfrm>
            <a:off x="3733800" y="2220919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un</a:t>
            </a:r>
          </a:p>
        </p:txBody>
      </p:sp>
      <p:sp>
        <p:nvSpPr>
          <p:cNvPr id="63494" name="Rectangle 32"/>
          <p:cNvSpPr>
            <a:spLocks noChangeArrowheads="1"/>
          </p:cNvSpPr>
          <p:nvPr/>
        </p:nvSpPr>
        <p:spPr bwMode="auto">
          <a:xfrm>
            <a:off x="5867400" y="2220919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healthy</a:t>
            </a:r>
          </a:p>
        </p:txBody>
      </p:sp>
      <p:sp>
        <p:nvSpPr>
          <p:cNvPr id="63496" name="Rectangle 34"/>
          <p:cNvSpPr>
            <a:spLocks noChangeArrowheads="1"/>
          </p:cNvSpPr>
          <p:nvPr/>
        </p:nvSpPr>
        <p:spPr bwMode="auto">
          <a:xfrm>
            <a:off x="3733800" y="32766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not</a:t>
            </a:r>
          </a:p>
        </p:txBody>
      </p:sp>
      <p:sp>
        <p:nvSpPr>
          <p:cNvPr id="63497" name="Rectangle 35"/>
          <p:cNvSpPr>
            <a:spLocks noChangeArrowheads="1"/>
          </p:cNvSpPr>
          <p:nvPr/>
        </p:nvSpPr>
        <p:spPr bwMode="auto">
          <a:xfrm>
            <a:off x="5867400" y="332637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well-being</a:t>
            </a:r>
          </a:p>
        </p:txBody>
      </p:sp>
      <p:sp>
        <p:nvSpPr>
          <p:cNvPr id="63499" name="Rectangle 37"/>
          <p:cNvSpPr>
            <a:spLocks noChangeArrowheads="1"/>
          </p:cNvSpPr>
          <p:nvPr/>
        </p:nvSpPr>
        <p:spPr bwMode="auto">
          <a:xfrm>
            <a:off x="3733800" y="4191004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Not well</a:t>
            </a:r>
          </a:p>
        </p:txBody>
      </p:sp>
      <p:sp>
        <p:nvSpPr>
          <p:cNvPr id="63500" name="Text Box 39"/>
          <p:cNvSpPr txBox="1">
            <a:spLocks noChangeArrowheads="1"/>
          </p:cNvSpPr>
          <p:nvPr/>
        </p:nvSpPr>
        <p:spPr bwMode="auto">
          <a:xfrm>
            <a:off x="1905000" y="2209800"/>
            <a:ext cx="1676400" cy="30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79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1" name="Rectangle 40"/>
          <p:cNvSpPr>
            <a:spLocks noChangeArrowheads="1"/>
          </p:cNvSpPr>
          <p:nvPr/>
        </p:nvSpPr>
        <p:spPr bwMode="auto">
          <a:xfrm>
            <a:off x="5181604" y="12192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2" name="Rectangle 41"/>
          <p:cNvSpPr>
            <a:spLocks noChangeArrowheads="1"/>
          </p:cNvSpPr>
          <p:nvPr/>
        </p:nvSpPr>
        <p:spPr bwMode="auto">
          <a:xfrm>
            <a:off x="36576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3" name="Rectangle 42"/>
          <p:cNvSpPr>
            <a:spLocks noChangeArrowheads="1"/>
          </p:cNvSpPr>
          <p:nvPr/>
        </p:nvSpPr>
        <p:spPr bwMode="auto">
          <a:xfrm>
            <a:off x="57912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4" name="Rectangle 43"/>
          <p:cNvSpPr>
            <a:spLocks noChangeArrowheads="1"/>
          </p:cNvSpPr>
          <p:nvPr/>
        </p:nvSpPr>
        <p:spPr bwMode="auto">
          <a:xfrm>
            <a:off x="79248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5" name="Rectangle 44"/>
          <p:cNvSpPr>
            <a:spLocks noChangeArrowheads="1"/>
          </p:cNvSpPr>
          <p:nvPr/>
        </p:nvSpPr>
        <p:spPr bwMode="auto">
          <a:xfrm>
            <a:off x="36576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6" name="Rectangle 45"/>
          <p:cNvSpPr>
            <a:spLocks noChangeArrowheads="1"/>
          </p:cNvSpPr>
          <p:nvPr/>
        </p:nvSpPr>
        <p:spPr bwMode="auto">
          <a:xfrm>
            <a:off x="57912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7" name="Rectangle 46"/>
          <p:cNvSpPr>
            <a:spLocks noChangeArrowheads="1"/>
          </p:cNvSpPr>
          <p:nvPr/>
        </p:nvSpPr>
        <p:spPr bwMode="auto">
          <a:xfrm>
            <a:off x="79248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8" name="Rectangle 47"/>
          <p:cNvSpPr>
            <a:spLocks noChangeArrowheads="1"/>
          </p:cNvSpPr>
          <p:nvPr/>
        </p:nvSpPr>
        <p:spPr bwMode="auto">
          <a:xfrm>
            <a:off x="3621090" y="4130678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9" name="Text Box 48"/>
          <p:cNvSpPr>
            <a:spLocks noGrp="1" noChangeArrowheads="1"/>
          </p:cNvSpPr>
          <p:nvPr>
            <p:ph type="body" idx="1"/>
          </p:nvPr>
        </p:nvSpPr>
        <p:spPr>
          <a:xfrm>
            <a:off x="3581400" y="388620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63510" name="Text Box 49"/>
          <p:cNvSpPr txBox="1">
            <a:spLocks noChangeArrowheads="1"/>
          </p:cNvSpPr>
          <p:nvPr/>
        </p:nvSpPr>
        <p:spPr bwMode="auto">
          <a:xfrm>
            <a:off x="35814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1" name="Text Box 50"/>
          <p:cNvSpPr txBox="1">
            <a:spLocks noChangeArrowheads="1"/>
          </p:cNvSpPr>
          <p:nvPr/>
        </p:nvSpPr>
        <p:spPr bwMode="auto">
          <a:xfrm>
            <a:off x="57150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Root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2" name="Text Box 51"/>
          <p:cNvSpPr txBox="1">
            <a:spLocks noChangeArrowheads="1"/>
          </p:cNvSpPr>
          <p:nvPr/>
        </p:nvSpPr>
        <p:spPr bwMode="auto">
          <a:xfrm>
            <a:off x="78486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Suffix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3" name="Text Box 52"/>
          <p:cNvSpPr txBox="1">
            <a:spLocks noChangeArrowheads="1"/>
          </p:cNvSpPr>
          <p:nvPr/>
        </p:nvSpPr>
        <p:spPr bwMode="auto">
          <a:xfrm>
            <a:off x="3581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4" name="Text Box 53"/>
          <p:cNvSpPr txBox="1">
            <a:spLocks noChangeArrowheads="1"/>
          </p:cNvSpPr>
          <p:nvPr/>
        </p:nvSpPr>
        <p:spPr bwMode="auto">
          <a:xfrm>
            <a:off x="5715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5" name="Text Box 54"/>
          <p:cNvSpPr txBox="1">
            <a:spLocks noChangeArrowheads="1"/>
          </p:cNvSpPr>
          <p:nvPr/>
        </p:nvSpPr>
        <p:spPr bwMode="auto">
          <a:xfrm>
            <a:off x="7848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6" name="Text Box 55"/>
          <p:cNvSpPr txBox="1">
            <a:spLocks noChangeArrowheads="1"/>
          </p:cNvSpPr>
          <p:nvPr/>
        </p:nvSpPr>
        <p:spPr bwMode="auto">
          <a:xfrm>
            <a:off x="5105400" y="9906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Word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7" name="Rectangle 56"/>
          <p:cNvSpPr>
            <a:spLocks noChangeArrowheads="1"/>
          </p:cNvSpPr>
          <p:nvPr/>
        </p:nvSpPr>
        <p:spPr bwMode="auto">
          <a:xfrm>
            <a:off x="8945569" y="23145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8" name="Line 57"/>
          <p:cNvSpPr>
            <a:spLocks noChangeShapeType="1"/>
          </p:cNvSpPr>
          <p:nvPr/>
        </p:nvSpPr>
        <p:spPr bwMode="auto">
          <a:xfrm flipH="1">
            <a:off x="4953000" y="1752600"/>
            <a:ext cx="6873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19" name="Line 58"/>
          <p:cNvSpPr>
            <a:spLocks noChangeShapeType="1"/>
          </p:cNvSpPr>
          <p:nvPr/>
        </p:nvSpPr>
        <p:spPr bwMode="auto">
          <a:xfrm>
            <a:off x="6705600" y="1752600"/>
            <a:ext cx="15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0" name="Line 59"/>
          <p:cNvSpPr>
            <a:spLocks noChangeShapeType="1"/>
          </p:cNvSpPr>
          <p:nvPr/>
        </p:nvSpPr>
        <p:spPr bwMode="auto">
          <a:xfrm>
            <a:off x="7924800" y="1752600"/>
            <a:ext cx="8397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1" name="Line 60"/>
          <p:cNvSpPr>
            <a:spLocks noChangeShapeType="1"/>
          </p:cNvSpPr>
          <p:nvPr/>
        </p:nvSpPr>
        <p:spPr bwMode="auto">
          <a:xfrm>
            <a:off x="49530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2" name="Line 61"/>
          <p:cNvSpPr>
            <a:spLocks noChangeShapeType="1"/>
          </p:cNvSpPr>
          <p:nvPr/>
        </p:nvSpPr>
        <p:spPr bwMode="auto">
          <a:xfrm>
            <a:off x="74676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3" name="Line 62"/>
          <p:cNvSpPr>
            <a:spLocks noChangeShapeType="1"/>
          </p:cNvSpPr>
          <p:nvPr/>
        </p:nvSpPr>
        <p:spPr bwMode="auto">
          <a:xfrm>
            <a:off x="94488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4" name="Line 63"/>
          <p:cNvSpPr>
            <a:spLocks noChangeShapeType="1"/>
          </p:cNvSpPr>
          <p:nvPr/>
        </p:nvSpPr>
        <p:spPr bwMode="auto">
          <a:xfrm>
            <a:off x="50292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5" name="Line 64"/>
          <p:cNvSpPr>
            <a:spLocks noChangeShapeType="1"/>
          </p:cNvSpPr>
          <p:nvPr/>
        </p:nvSpPr>
        <p:spPr bwMode="auto">
          <a:xfrm>
            <a:off x="74676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6" name="Line 65"/>
          <p:cNvSpPr>
            <a:spLocks noChangeShapeType="1"/>
          </p:cNvSpPr>
          <p:nvPr/>
        </p:nvSpPr>
        <p:spPr bwMode="auto">
          <a:xfrm>
            <a:off x="90678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7" name="Rectangle 66"/>
          <p:cNvSpPr>
            <a:spLocks noChangeArrowheads="1"/>
          </p:cNvSpPr>
          <p:nvPr/>
        </p:nvSpPr>
        <p:spPr bwMode="auto">
          <a:xfrm>
            <a:off x="3657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8" name="Text Box 67"/>
          <p:cNvSpPr txBox="1">
            <a:spLocks noChangeArrowheads="1"/>
          </p:cNvSpPr>
          <p:nvPr/>
        </p:nvSpPr>
        <p:spPr bwMode="auto">
          <a:xfrm>
            <a:off x="3657600" y="481965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Definition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9" name="Line 68"/>
          <p:cNvSpPr>
            <a:spLocks noChangeShapeType="1"/>
          </p:cNvSpPr>
          <p:nvPr/>
        </p:nvSpPr>
        <p:spPr bwMode="auto">
          <a:xfrm>
            <a:off x="525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0" name="Line 69"/>
          <p:cNvSpPr>
            <a:spLocks noChangeShapeType="1"/>
          </p:cNvSpPr>
          <p:nvPr/>
        </p:nvSpPr>
        <p:spPr bwMode="auto">
          <a:xfrm>
            <a:off x="74676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1" name="Line 70"/>
          <p:cNvSpPr>
            <a:spLocks noChangeShapeType="1"/>
          </p:cNvSpPr>
          <p:nvPr/>
        </p:nvSpPr>
        <p:spPr bwMode="auto">
          <a:xfrm>
            <a:off x="906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2" name="Rectangle 71"/>
          <p:cNvSpPr>
            <a:spLocks noChangeArrowheads="1"/>
          </p:cNvSpPr>
          <p:nvPr/>
        </p:nvSpPr>
        <p:spPr bwMode="auto">
          <a:xfrm>
            <a:off x="3657600" y="5121278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Not </a:t>
            </a:r>
            <a:r>
              <a:rPr kumimoji="0" lang="en-US" alt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healthy or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being well.</a:t>
            </a:r>
          </a:p>
        </p:txBody>
      </p:sp>
    </p:spTree>
    <p:extLst>
      <p:ext uri="{BB962C8B-B14F-4D97-AF65-F5344CB8AC3E}">
        <p14:creationId xmlns:p14="http://schemas.microsoft.com/office/powerpoint/2010/main" val="1632512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696200" cy="762000"/>
          </a:xfrm>
        </p:spPr>
        <p:txBody>
          <a:bodyPr/>
          <a:lstStyle/>
          <a:p>
            <a:pPr eaLnBrk="1" hangingPunct="1"/>
            <a:r>
              <a:rPr lang="en-US" altLang="en-US" b="1"/>
              <a:t>Word Map</a:t>
            </a:r>
            <a:endParaRPr lang="en-US" altLang="en-US"/>
          </a:p>
        </p:txBody>
      </p:sp>
      <p:sp>
        <p:nvSpPr>
          <p:cNvPr id="63491" name="Rectangle 20"/>
          <p:cNvSpPr>
            <a:spLocks noChangeArrowheads="1"/>
          </p:cNvSpPr>
          <p:nvPr/>
        </p:nvSpPr>
        <p:spPr bwMode="auto">
          <a:xfrm>
            <a:off x="8945569" y="23907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2" name="Rectangle 30"/>
          <p:cNvSpPr>
            <a:spLocks noChangeArrowheads="1"/>
          </p:cNvSpPr>
          <p:nvPr/>
        </p:nvSpPr>
        <p:spPr bwMode="auto">
          <a:xfrm>
            <a:off x="5257800" y="1219204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anthropologist</a:t>
            </a:r>
          </a:p>
        </p:txBody>
      </p:sp>
      <p:sp>
        <p:nvSpPr>
          <p:cNvPr id="63494" name="Rectangle 32"/>
          <p:cNvSpPr>
            <a:spLocks noChangeArrowheads="1"/>
          </p:cNvSpPr>
          <p:nvPr/>
        </p:nvSpPr>
        <p:spPr bwMode="auto">
          <a:xfrm>
            <a:off x="5867400" y="2220919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anthrop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5" name="Rectangle 33"/>
          <p:cNvSpPr>
            <a:spLocks noChangeArrowheads="1"/>
          </p:cNvSpPr>
          <p:nvPr/>
        </p:nvSpPr>
        <p:spPr bwMode="auto">
          <a:xfrm>
            <a:off x="8001000" y="2209800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(o)log/</a:t>
            </a:r>
            <a:r>
              <a:rPr kumimoji="0" lang="en-U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ist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7" name="Rectangle 35"/>
          <p:cNvSpPr>
            <a:spLocks noChangeArrowheads="1"/>
          </p:cNvSpPr>
          <p:nvPr/>
        </p:nvSpPr>
        <p:spPr bwMode="auto">
          <a:xfrm>
            <a:off x="5867400" y="3279784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man; human</a:t>
            </a:r>
          </a:p>
        </p:txBody>
      </p:sp>
      <p:sp>
        <p:nvSpPr>
          <p:cNvPr id="63498" name="Rectangle 36"/>
          <p:cNvSpPr>
            <a:spLocks noChangeArrowheads="1"/>
          </p:cNvSpPr>
          <p:nvPr/>
        </p:nvSpPr>
        <p:spPr bwMode="auto">
          <a:xfrm>
            <a:off x="7905049" y="3292635"/>
            <a:ext cx="19843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study of/one who</a:t>
            </a:r>
            <a:endParaRPr kumimoji="0" lang="en-US" altLang="en-US" sz="140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499" name="Rectangle 37"/>
          <p:cNvSpPr>
            <a:spLocks noChangeArrowheads="1"/>
          </p:cNvSpPr>
          <p:nvPr/>
        </p:nvSpPr>
        <p:spPr bwMode="auto">
          <a:xfrm>
            <a:off x="3733800" y="4191004"/>
            <a:ext cx="6019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one who studies man or humans</a:t>
            </a:r>
          </a:p>
        </p:txBody>
      </p:sp>
      <p:sp>
        <p:nvSpPr>
          <p:cNvPr id="63500" name="Text Box 39"/>
          <p:cNvSpPr txBox="1">
            <a:spLocks noChangeArrowheads="1"/>
          </p:cNvSpPr>
          <p:nvPr/>
        </p:nvSpPr>
        <p:spPr bwMode="auto">
          <a:xfrm>
            <a:off x="1905000" y="2209800"/>
            <a:ext cx="1676400" cy="307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M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4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P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279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1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Step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1" name="Rectangle 40"/>
          <p:cNvSpPr>
            <a:spLocks noChangeArrowheads="1"/>
          </p:cNvSpPr>
          <p:nvPr/>
        </p:nvSpPr>
        <p:spPr bwMode="auto">
          <a:xfrm>
            <a:off x="5181604" y="1219200"/>
            <a:ext cx="29765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2" name="Rectangle 41"/>
          <p:cNvSpPr>
            <a:spLocks noChangeArrowheads="1"/>
          </p:cNvSpPr>
          <p:nvPr/>
        </p:nvSpPr>
        <p:spPr bwMode="auto">
          <a:xfrm>
            <a:off x="36576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3" name="Rectangle 42"/>
          <p:cNvSpPr>
            <a:spLocks noChangeArrowheads="1"/>
          </p:cNvSpPr>
          <p:nvPr/>
        </p:nvSpPr>
        <p:spPr bwMode="auto">
          <a:xfrm>
            <a:off x="57912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4" name="Rectangle 43"/>
          <p:cNvSpPr>
            <a:spLocks noChangeArrowheads="1"/>
          </p:cNvSpPr>
          <p:nvPr/>
        </p:nvSpPr>
        <p:spPr bwMode="auto">
          <a:xfrm>
            <a:off x="7924804" y="2133600"/>
            <a:ext cx="1908173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5" name="Rectangle 44"/>
          <p:cNvSpPr>
            <a:spLocks noChangeArrowheads="1"/>
          </p:cNvSpPr>
          <p:nvPr/>
        </p:nvSpPr>
        <p:spPr bwMode="auto">
          <a:xfrm>
            <a:off x="36576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6" name="Rectangle 45"/>
          <p:cNvSpPr>
            <a:spLocks noChangeArrowheads="1"/>
          </p:cNvSpPr>
          <p:nvPr/>
        </p:nvSpPr>
        <p:spPr bwMode="auto">
          <a:xfrm>
            <a:off x="57912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7" name="Rectangle 46"/>
          <p:cNvSpPr>
            <a:spLocks noChangeArrowheads="1"/>
          </p:cNvSpPr>
          <p:nvPr/>
        </p:nvSpPr>
        <p:spPr bwMode="auto">
          <a:xfrm>
            <a:off x="7924800" y="3149603"/>
            <a:ext cx="1905000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8" name="Rectangle 47"/>
          <p:cNvSpPr>
            <a:spLocks noChangeArrowheads="1"/>
          </p:cNvSpPr>
          <p:nvPr/>
        </p:nvSpPr>
        <p:spPr bwMode="auto">
          <a:xfrm>
            <a:off x="3621090" y="4130678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09" name="Text Box 48"/>
          <p:cNvSpPr>
            <a:spLocks noGrp="1" noChangeArrowheads="1"/>
          </p:cNvSpPr>
          <p:nvPr>
            <p:ph type="body" idx="1"/>
          </p:nvPr>
        </p:nvSpPr>
        <p:spPr>
          <a:xfrm>
            <a:off x="3581400" y="3886200"/>
            <a:ext cx="990600" cy="266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200" b="1"/>
              <a:t>Prediction</a:t>
            </a:r>
            <a:endParaRPr lang="en-US" altLang="en-US" sz="1800"/>
          </a:p>
        </p:txBody>
      </p:sp>
      <p:sp>
        <p:nvSpPr>
          <p:cNvPr id="63510" name="Text Box 49"/>
          <p:cNvSpPr txBox="1">
            <a:spLocks noChangeArrowheads="1"/>
          </p:cNvSpPr>
          <p:nvPr/>
        </p:nvSpPr>
        <p:spPr bwMode="auto">
          <a:xfrm>
            <a:off x="35814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Prefix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1" name="Text Box 50"/>
          <p:cNvSpPr txBox="1">
            <a:spLocks noChangeArrowheads="1"/>
          </p:cNvSpPr>
          <p:nvPr/>
        </p:nvSpPr>
        <p:spPr bwMode="auto">
          <a:xfrm>
            <a:off x="57150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Root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2" name="Text Box 51"/>
          <p:cNvSpPr txBox="1">
            <a:spLocks noChangeArrowheads="1"/>
          </p:cNvSpPr>
          <p:nvPr/>
        </p:nvSpPr>
        <p:spPr bwMode="auto">
          <a:xfrm>
            <a:off x="7848600" y="19050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Suffix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3" name="Text Box 52"/>
          <p:cNvSpPr txBox="1">
            <a:spLocks noChangeArrowheads="1"/>
          </p:cNvSpPr>
          <p:nvPr/>
        </p:nvSpPr>
        <p:spPr bwMode="auto">
          <a:xfrm>
            <a:off x="35814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4" name="Text Box 53"/>
          <p:cNvSpPr txBox="1">
            <a:spLocks noChangeArrowheads="1"/>
          </p:cNvSpPr>
          <p:nvPr/>
        </p:nvSpPr>
        <p:spPr bwMode="auto">
          <a:xfrm>
            <a:off x="57150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5" name="Text Box 54"/>
          <p:cNvSpPr txBox="1">
            <a:spLocks noChangeArrowheads="1"/>
          </p:cNvSpPr>
          <p:nvPr/>
        </p:nvSpPr>
        <p:spPr bwMode="auto">
          <a:xfrm>
            <a:off x="7848600" y="2895600"/>
            <a:ext cx="914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Meaning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6" name="Text Box 55"/>
          <p:cNvSpPr txBox="1">
            <a:spLocks noChangeArrowheads="1"/>
          </p:cNvSpPr>
          <p:nvPr/>
        </p:nvSpPr>
        <p:spPr bwMode="auto">
          <a:xfrm>
            <a:off x="5105400" y="990600"/>
            <a:ext cx="91599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Word</a:t>
            </a:r>
            <a:endParaRPr kumimoji="0" lang="en-US" altLang="en-US" sz="2002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7" name="Rectangle 56"/>
          <p:cNvSpPr>
            <a:spLocks noChangeArrowheads="1"/>
          </p:cNvSpPr>
          <p:nvPr/>
        </p:nvSpPr>
        <p:spPr bwMode="auto">
          <a:xfrm>
            <a:off x="8945569" y="2314575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18" name="Line 57"/>
          <p:cNvSpPr>
            <a:spLocks noChangeShapeType="1"/>
          </p:cNvSpPr>
          <p:nvPr/>
        </p:nvSpPr>
        <p:spPr bwMode="auto">
          <a:xfrm flipH="1">
            <a:off x="4953000" y="1752600"/>
            <a:ext cx="6873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19" name="Line 58"/>
          <p:cNvSpPr>
            <a:spLocks noChangeShapeType="1"/>
          </p:cNvSpPr>
          <p:nvPr/>
        </p:nvSpPr>
        <p:spPr bwMode="auto">
          <a:xfrm>
            <a:off x="6705600" y="1752600"/>
            <a:ext cx="15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0" name="Line 59"/>
          <p:cNvSpPr>
            <a:spLocks noChangeShapeType="1"/>
          </p:cNvSpPr>
          <p:nvPr/>
        </p:nvSpPr>
        <p:spPr bwMode="auto">
          <a:xfrm>
            <a:off x="7924800" y="1752600"/>
            <a:ext cx="839790" cy="333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1" name="Line 60"/>
          <p:cNvSpPr>
            <a:spLocks noChangeShapeType="1"/>
          </p:cNvSpPr>
          <p:nvPr/>
        </p:nvSpPr>
        <p:spPr bwMode="auto">
          <a:xfrm>
            <a:off x="49530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2" name="Line 61"/>
          <p:cNvSpPr>
            <a:spLocks noChangeShapeType="1"/>
          </p:cNvSpPr>
          <p:nvPr/>
        </p:nvSpPr>
        <p:spPr bwMode="auto">
          <a:xfrm>
            <a:off x="74676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3" name="Line 62"/>
          <p:cNvSpPr>
            <a:spLocks noChangeShapeType="1"/>
          </p:cNvSpPr>
          <p:nvPr/>
        </p:nvSpPr>
        <p:spPr bwMode="auto">
          <a:xfrm>
            <a:off x="9448800" y="28956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4" name="Line 63"/>
          <p:cNvSpPr>
            <a:spLocks noChangeShapeType="1"/>
          </p:cNvSpPr>
          <p:nvPr/>
        </p:nvSpPr>
        <p:spPr bwMode="auto">
          <a:xfrm>
            <a:off x="50292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5" name="Line 64"/>
          <p:cNvSpPr>
            <a:spLocks noChangeShapeType="1"/>
          </p:cNvSpPr>
          <p:nvPr/>
        </p:nvSpPr>
        <p:spPr bwMode="auto">
          <a:xfrm>
            <a:off x="74676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6" name="Line 65"/>
          <p:cNvSpPr>
            <a:spLocks noChangeShapeType="1"/>
          </p:cNvSpPr>
          <p:nvPr/>
        </p:nvSpPr>
        <p:spPr bwMode="auto">
          <a:xfrm>
            <a:off x="9067800" y="3886200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27" name="Rectangle 66"/>
          <p:cNvSpPr>
            <a:spLocks noChangeArrowheads="1"/>
          </p:cNvSpPr>
          <p:nvPr/>
        </p:nvSpPr>
        <p:spPr bwMode="auto">
          <a:xfrm>
            <a:off x="3657600" y="5029200"/>
            <a:ext cx="61722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8" name="Text Box 67"/>
          <p:cNvSpPr txBox="1">
            <a:spLocks noChangeArrowheads="1"/>
          </p:cNvSpPr>
          <p:nvPr/>
        </p:nvSpPr>
        <p:spPr bwMode="auto">
          <a:xfrm>
            <a:off x="3657600" y="4819650"/>
            <a:ext cx="20574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Definition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529" name="Line 68"/>
          <p:cNvSpPr>
            <a:spLocks noChangeShapeType="1"/>
          </p:cNvSpPr>
          <p:nvPr/>
        </p:nvSpPr>
        <p:spPr bwMode="auto">
          <a:xfrm>
            <a:off x="525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0" name="Line 69"/>
          <p:cNvSpPr>
            <a:spLocks noChangeShapeType="1"/>
          </p:cNvSpPr>
          <p:nvPr/>
        </p:nvSpPr>
        <p:spPr bwMode="auto">
          <a:xfrm>
            <a:off x="74676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1" name="Line 70"/>
          <p:cNvSpPr>
            <a:spLocks noChangeShapeType="1"/>
          </p:cNvSpPr>
          <p:nvPr/>
        </p:nvSpPr>
        <p:spPr bwMode="auto">
          <a:xfrm>
            <a:off x="9067800" y="4775205"/>
            <a:ext cx="1590" cy="200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78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63532" name="Rectangle 71"/>
          <p:cNvSpPr>
            <a:spLocks noChangeArrowheads="1"/>
          </p:cNvSpPr>
          <p:nvPr/>
        </p:nvSpPr>
        <p:spPr bwMode="auto">
          <a:xfrm>
            <a:off x="3657600" y="5121281"/>
            <a:ext cx="632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One who studies </a:t>
            </a:r>
            <a:r>
              <a:rPr kumimoji="0" lang="en-US" altLang="en-US" sz="1800" b="0" i="0" u="none" strike="sng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anthropology or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Arial" panose="020B0604020202020204" pitchFamily="34" charset="0"/>
              </a:rPr>
              <a:t>human culture.</a:t>
            </a:r>
          </a:p>
        </p:txBody>
      </p:sp>
    </p:spTree>
    <p:extLst>
      <p:ext uri="{BB962C8B-B14F-4D97-AF65-F5344CB8AC3E}">
        <p14:creationId xmlns:p14="http://schemas.microsoft.com/office/powerpoint/2010/main" val="198767068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2164</TotalTime>
  <Words>799</Words>
  <Application>Microsoft Office PowerPoint</Application>
  <PresentationFormat>Widescreen</PresentationFormat>
  <Paragraphs>195</Paragraphs>
  <Slides>20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Times</vt:lpstr>
      <vt:lpstr>Times New Roman</vt:lpstr>
      <vt:lpstr>Trebuchet MS</vt:lpstr>
      <vt:lpstr>Verdana</vt:lpstr>
      <vt:lpstr>Wingdings 3</vt:lpstr>
      <vt:lpstr>Berlin</vt:lpstr>
      <vt:lpstr>Office Theme</vt:lpstr>
      <vt:lpstr>Why Word Mapping Today</vt:lpstr>
      <vt:lpstr>Agenda</vt:lpstr>
      <vt:lpstr>Why MA &amp; Roots are Important…..   </vt:lpstr>
      <vt:lpstr>PowerPoint Presentation</vt:lpstr>
      <vt:lpstr>Research on Morphological Awareness (MA)</vt:lpstr>
      <vt:lpstr>Frequently Asked Questions</vt:lpstr>
      <vt:lpstr>Tips for “Deconstructing” Words</vt:lpstr>
      <vt:lpstr>Word Map</vt:lpstr>
      <vt:lpstr>Word Map</vt:lpstr>
      <vt:lpstr>Word Map</vt:lpstr>
      <vt:lpstr>Word Map</vt:lpstr>
      <vt:lpstr>2. How to Embed WM into Your Instruction </vt:lpstr>
      <vt:lpstr>Manual – p. ?</vt:lpstr>
      <vt:lpstr>Marzano!</vt:lpstr>
      <vt:lpstr>Explicit Instruction</vt:lpstr>
      <vt:lpstr>#3 - How do I know which vocabulary terms to choose? </vt:lpstr>
      <vt:lpstr>Tiered Words (Beck et al., 2004)</vt:lpstr>
      <vt:lpstr>#4 – Additional Activities &amp; Resources</vt:lpstr>
      <vt:lpstr>Role Cards (Kagan &amp; Kagan, 2009)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Word Mapping Today?</dc:title>
  <dc:creator>Monica Harris</dc:creator>
  <cp:lastModifiedBy>Monica Harris</cp:lastModifiedBy>
  <cp:revision>54</cp:revision>
  <dcterms:created xsi:type="dcterms:W3CDTF">2021-06-30T18:47:33Z</dcterms:created>
  <dcterms:modified xsi:type="dcterms:W3CDTF">2021-07-15T20:18:22Z</dcterms:modified>
</cp:coreProperties>
</file>