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5" r:id="rId6"/>
    <p:sldId id="260" r:id="rId7"/>
    <p:sldId id="266" r:id="rId8"/>
    <p:sldId id="269" r:id="rId9"/>
    <p:sldId id="262" r:id="rId10"/>
    <p:sldId id="268" r:id="rId11"/>
    <p:sldId id="472" r:id="rId12"/>
    <p:sldId id="358" r:id="rId13"/>
    <p:sldId id="264" r:id="rId14"/>
    <p:sldId id="473" r:id="rId15"/>
    <p:sldId id="4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82557"/>
  </p:normalViewPr>
  <p:slideViewPr>
    <p:cSldViewPr snapToGrid="0">
      <p:cViewPr varScale="1">
        <p:scale>
          <a:sx n="97" d="100"/>
          <a:sy n="97" d="100"/>
        </p:scale>
        <p:origin x="22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D14F4-1DA5-E543-A3BF-0136F9F195B0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4E43E-3E5D-7545-8051-532F993D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Prof in SW Instructor’s Manual is now a 2</a:t>
            </a:r>
            <a:r>
              <a:rPr lang="en-US" baseline="30000" dirty="0"/>
              <a:t>nd</a:t>
            </a:r>
            <a:r>
              <a:rPr lang="en-US" dirty="0"/>
              <a:t> Edition, published in 2024, but the Fund in SW manual is only a revision with a new 2023 copyright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4E43E-3E5D-7545-8051-532F993DCD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Verbal Practice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</a:rPr>
              <a:t>Volume I: 90%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</a:rPr>
              <a:t>Volume II: 80%</a:t>
            </a:r>
          </a:p>
          <a:p>
            <a:endParaRPr lang="en-US" dirty="0"/>
          </a:p>
          <a:p>
            <a:r>
              <a:rPr lang="en-US" dirty="0"/>
              <a:t>Controlled Practice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</a:rPr>
              <a:t>Volume I: 90%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</a:rPr>
              <a:t>Volume II: 85%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4E43E-3E5D-7545-8051-532F993DCD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Also, we c</a:t>
            </a:r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hanged the sentence in Step 1 to “Miguel won an award”</a:t>
            </a:r>
          </a:p>
          <a:p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(Cue Card 4, p. 156)</a:t>
            </a:r>
          </a:p>
          <a:p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We wanted the sentence to read more positively.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4E43E-3E5D-7545-8051-532F993DCD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8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11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6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“IEP File” Removed from various locations in Generalization Stage and on Page 15, Step 10 -  IEP regulations might interfere with teachers doing this.</a:t>
            </a:r>
          </a:p>
          <a:p>
            <a:endParaRPr lang="en-US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4E43E-3E5D-7545-8051-532F993DC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33" y="-9525"/>
            <a:ext cx="12261851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42672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384800"/>
            <a:ext cx="122428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43" descr="sim_2color_s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90600"/>
            <a:ext cx="355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046163"/>
            <a:ext cx="7213600" cy="1600200"/>
          </a:xfrm>
        </p:spPr>
        <p:txBody>
          <a:bodyPr/>
          <a:lstStyle>
            <a:lvl1pPr algn="l">
              <a:defRPr sz="3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124200"/>
            <a:ext cx="6807200" cy="2895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50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1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2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sim_2color_s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986464"/>
            <a:ext cx="2032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fld id="{26416953-3DF4-6042-A56F-0451E2D781A9}" type="datetimeFigureOut">
              <a:rPr lang="en-US" smtClean="0"/>
              <a:t>5/1/24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445E3BE9-FF36-1D45-8C21-F72DDB397B46}" type="slidenum">
              <a:rPr lang="en-US" smtClean="0"/>
              <a:t>‹#›</a:t>
            </a:fld>
            <a:endParaRPr lang="en-US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584" y="6197600"/>
            <a:ext cx="12261851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1117600" y="1524000"/>
            <a:ext cx="975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8253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imvilledev.ku.edu/node/4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speech-bubbles-comments-orange-303206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interioresy3d.blogspot.com/2016/04/reformas-de-cocina-antes-y-despue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A939-103C-4B13-8A2F-050D20843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SIM Network Webinar on the Sentence Writing Strategies Manuals Revisions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F563-E0F8-01F3-67DE-BC75195D2B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Jocelyn Washburn, Ph.D.</a:t>
            </a:r>
          </a:p>
          <a:p>
            <a:pPr algn="ctr"/>
            <a:r>
              <a:rPr lang="en-US" dirty="0"/>
              <a:t>Director of Professional Development</a:t>
            </a:r>
          </a:p>
          <a:p>
            <a:pPr algn="ctr"/>
            <a:r>
              <a:rPr lang="en-US" dirty="0"/>
              <a:t>KUCRL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May 1, 2024</a:t>
            </a:r>
          </a:p>
        </p:txBody>
      </p:sp>
    </p:spTree>
    <p:extLst>
      <p:ext uri="{BB962C8B-B14F-4D97-AF65-F5344CB8AC3E}">
        <p14:creationId xmlns:p14="http://schemas.microsoft.com/office/powerpoint/2010/main" val="122299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06179B-2081-18D5-01D5-40FFE8BA7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3791" y="1559011"/>
            <a:ext cx="9344418" cy="46482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B74A99-0FA7-CF57-2EB6-D56CF5C87C05}"/>
              </a:ext>
            </a:extLst>
          </p:cNvPr>
          <p:cNvSpPr txBox="1">
            <a:spLocks/>
          </p:cNvSpPr>
          <p:nvPr/>
        </p:nvSpPr>
        <p:spPr bwMode="auto">
          <a:xfrm>
            <a:off x="547816" y="304800"/>
            <a:ext cx="110963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kern="0" dirty="0"/>
              <a:t>Name Changes</a:t>
            </a:r>
            <a:br>
              <a:rPr lang="en-US" kern="0" dirty="0"/>
            </a:br>
            <a:r>
              <a:rPr lang="en-US" sz="2000" kern="0" dirty="0"/>
              <a:t>Proficiency in the Sentence Writing Instructor’s Manual</a:t>
            </a:r>
          </a:p>
        </p:txBody>
      </p:sp>
    </p:spTree>
    <p:extLst>
      <p:ext uri="{BB962C8B-B14F-4D97-AF65-F5344CB8AC3E}">
        <p14:creationId xmlns:p14="http://schemas.microsoft.com/office/powerpoint/2010/main" val="53303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Verb-Subject Identification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845520"/>
            <a:ext cx="7772400" cy="3691849"/>
          </a:xfrm>
        </p:spPr>
        <p:txBody>
          <a:bodyPr/>
          <a:lstStyle/>
          <a:p>
            <a:pPr marL="1373188" indent="-1373188"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1:	Look for the action or state-of-being word to find the verb.</a:t>
            </a:r>
          </a:p>
          <a:p>
            <a:pPr marL="1373188" indent="-1373188"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	Miguel won an award.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116138" lvl="2"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373188" indent="-1373188"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2:	Ask yourself "Who or what (</a:t>
            </a:r>
            <a:r>
              <a:rPr lang="en-US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  <a:r>
              <a:rPr lang="ja-JP" altLang="en-US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to find the subject</a:t>
            </a:r>
          </a:p>
          <a:p>
            <a:pPr marL="1373188" indent="-1373188"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	Mae is an astronaut.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1524000" y="6414701"/>
            <a:ext cx="3943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4DD5C-5465-7125-364B-687AD16A71CE}"/>
              </a:ext>
            </a:extLst>
          </p:cNvPr>
          <p:cNvSpPr txBox="1"/>
          <p:nvPr/>
        </p:nvSpPr>
        <p:spPr>
          <a:xfrm>
            <a:off x="8017476" y="6045369"/>
            <a:ext cx="196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Cue Card #4</a:t>
            </a:r>
          </a:p>
        </p:txBody>
      </p:sp>
    </p:spTree>
    <p:extLst>
      <p:ext uri="{BB962C8B-B14F-4D97-AF65-F5344CB8AC3E}">
        <p14:creationId xmlns:p14="http://schemas.microsoft.com/office/powerpoint/2010/main" val="149550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1">
            <a:extLst>
              <a:ext uri="{FF2B5EF4-FFF2-40B4-BE49-F238E27FC236}">
                <a16:creationId xmlns:a16="http://schemas.microsoft.com/office/drawing/2014/main" id="{FC0DF80C-1E85-CCF3-51E6-5C1747F02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Set I</a:t>
            </a:r>
          </a:p>
        </p:txBody>
      </p:sp>
      <p:sp>
        <p:nvSpPr>
          <p:cNvPr id="11266" name="Rectangle 12">
            <a:extLst>
              <a:ext uri="{FF2B5EF4-FFF2-40B4-BE49-F238E27FC236}">
                <a16:creationId xmlns:a16="http://schemas.microsoft.com/office/drawing/2014/main" id="{E5B457F5-25B0-07F3-E101-4C11FFE608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2247" y="1447800"/>
            <a:ext cx="6981783" cy="3406432"/>
          </a:xfrm>
        </p:spPr>
        <p:txBody>
          <a:bodyPr/>
          <a:lstStyle/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1.	</a:t>
            </a:r>
            <a:r>
              <a:rPr lang="en-US" altLang="en-US" sz="2000" dirty="0">
                <a:solidFill>
                  <a:schemeClr val="accent1"/>
                </a:solidFill>
              </a:rPr>
              <a:t>Ava</a:t>
            </a:r>
            <a:r>
              <a:rPr lang="en-US" altLang="en-US" sz="2000" dirty="0"/>
              <a:t> went to the pool.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2.	</a:t>
            </a:r>
            <a:r>
              <a:rPr lang="en-US" altLang="en-US" sz="2000" dirty="0">
                <a:solidFill>
                  <a:schemeClr val="accent1"/>
                </a:solidFill>
              </a:rPr>
              <a:t>Travis</a:t>
            </a:r>
            <a:r>
              <a:rPr lang="en-US" altLang="en-US" sz="2000" dirty="0"/>
              <a:t> is a very nice guy. 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3.	Cakes lined the store window.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4.	I love chocolate ice cream.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5.	Bikes are very expensive.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6.	Dad is strict.	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7.	Bananas taste good. 	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8.	</a:t>
            </a:r>
            <a:r>
              <a:rPr lang="en-US" altLang="en-US" sz="2000" dirty="0">
                <a:solidFill>
                  <a:schemeClr val="accent1"/>
                </a:solidFill>
              </a:rPr>
              <a:t>Kara</a:t>
            </a:r>
            <a:r>
              <a:rPr lang="en-US" altLang="en-US" sz="2000" dirty="0"/>
              <a:t> has a son named </a:t>
            </a:r>
            <a:r>
              <a:rPr lang="en-US" altLang="en-US" sz="2000" dirty="0">
                <a:solidFill>
                  <a:schemeClr val="accent1"/>
                </a:solidFill>
              </a:rPr>
              <a:t>Jackson</a:t>
            </a:r>
            <a:r>
              <a:rPr lang="en-US" altLang="en-US" sz="2000" dirty="0"/>
              <a:t>.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9.	Raccoons raid our garbage can every night.</a:t>
            </a:r>
          </a:p>
          <a:p>
            <a:pPr marL="569913" indent="-569913">
              <a:lnSpc>
                <a:spcPct val="140000"/>
              </a:lnSpc>
              <a:buNone/>
            </a:pPr>
            <a:r>
              <a:rPr lang="en-US" altLang="en-US" sz="2000" dirty="0"/>
              <a:t>10.	Flowers are in bloom everywhere.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93C9-DA0D-75A5-9EF5-51DFB2CE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Language &amp; Context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F2B01-73E5-AAAB-EF77-7B1572B33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“IEP file”</a:t>
            </a:r>
          </a:p>
          <a:p>
            <a:r>
              <a:rPr lang="en-US" dirty="0"/>
              <a:t>Junior high to middle school</a:t>
            </a:r>
          </a:p>
          <a:p>
            <a:r>
              <a:rPr lang="en-US" dirty="0"/>
              <a:t>They/them when gender is not apparent (APA 7 Rule)</a:t>
            </a:r>
          </a:p>
          <a:p>
            <a:r>
              <a:rPr lang="en-US" dirty="0"/>
              <a:t>“remedial” to “intervention” class</a:t>
            </a:r>
          </a:p>
        </p:txBody>
      </p:sp>
    </p:spTree>
    <p:extLst>
      <p:ext uri="{BB962C8B-B14F-4D97-AF65-F5344CB8AC3E}">
        <p14:creationId xmlns:p14="http://schemas.microsoft.com/office/powerpoint/2010/main" val="356091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CE82-2F77-1E9F-CB1E-ABE29DB7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Resources for Your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97FF7-585E-9F2C-4FC5-632C3A1B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Proficiency in Sentence Writing:</a:t>
            </a:r>
          </a:p>
          <a:p>
            <a:r>
              <a:rPr lang="en-US" dirty="0"/>
              <a:t>2024 Updated Presenter Slides in </a:t>
            </a:r>
            <a:r>
              <a:rPr lang="en-US" dirty="0" err="1"/>
              <a:t>SIMville</a:t>
            </a:r>
            <a:endParaRPr lang="en-US" dirty="0"/>
          </a:p>
          <a:p>
            <a:r>
              <a:rPr lang="en-US" dirty="0"/>
              <a:t>2024 Cue Card Slides in </a:t>
            </a:r>
            <a:r>
              <a:rPr lang="en-US" dirty="0" err="1"/>
              <a:t>SIMville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PSW Page in </a:t>
            </a:r>
            <a:r>
              <a:rPr lang="en-US" dirty="0" err="1">
                <a:hlinkClick r:id="rId2"/>
              </a:rPr>
              <a:t>SIMville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7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14F2-1CDA-51A8-B377-AF492251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762" y="370703"/>
            <a:ext cx="6429255" cy="1143000"/>
          </a:xfrm>
        </p:spPr>
        <p:txBody>
          <a:bodyPr/>
          <a:lstStyle/>
          <a:p>
            <a:r>
              <a:rPr lang="en-US" sz="6600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Let’s Talk!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016BF-0484-BF83-3A78-13230B755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8109" y="1626973"/>
            <a:ext cx="4325620" cy="3962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F5ACD-EF6D-224E-FE50-A7ADA6453F53}"/>
              </a:ext>
            </a:extLst>
          </p:cNvPr>
          <p:cNvSpPr txBox="1"/>
          <p:nvPr/>
        </p:nvSpPr>
        <p:spPr>
          <a:xfrm>
            <a:off x="966916" y="1951672"/>
            <a:ext cx="58540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will these revised manuals affect your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What are your next steps?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What other resources do we need to support you with these revisions?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134926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CDB0C9-1A12-A1D3-65D8-AFEBB2F622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8162" y="1815394"/>
            <a:ext cx="5788454" cy="3843909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126E22-B094-BD5F-A65C-CF18D243ABB8}"/>
              </a:ext>
            </a:extLst>
          </p:cNvPr>
          <p:cNvSpPr txBox="1"/>
          <p:nvPr/>
        </p:nvSpPr>
        <p:spPr>
          <a:xfrm>
            <a:off x="766120" y="1324583"/>
            <a:ext cx="10219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08506A-9BF0-71BF-2167-4F62A126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61" y="399140"/>
            <a:ext cx="6186616" cy="1143000"/>
          </a:xfrm>
        </p:spPr>
        <p:txBody>
          <a:bodyPr/>
          <a:lstStyle/>
          <a:p>
            <a:pPr algn="l"/>
            <a:r>
              <a:rPr lang="en-US" u="sng" dirty="0">
                <a:latin typeface="+mn-lt"/>
              </a:rPr>
              <a:t>Major</a:t>
            </a:r>
            <a:r>
              <a:rPr lang="en-US" dirty="0">
                <a:latin typeface="+mn-lt"/>
              </a:rPr>
              <a:t> Revisions to Proficiency in SW</a:t>
            </a:r>
          </a:p>
        </p:txBody>
      </p:sp>
      <p:pic>
        <p:nvPicPr>
          <p:cNvPr id="6146" name="Picture 2" descr="Gallery - Before And After | Kitchen remodel, Giani countertops, Interior  renovation">
            <a:extLst>
              <a:ext uri="{FF2B5EF4-FFF2-40B4-BE49-F238E27FC236}">
                <a16:creationId xmlns:a16="http://schemas.microsoft.com/office/drawing/2014/main" id="{676C49C7-EFAA-82ED-6506-12BA260D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33" y="1670776"/>
            <a:ext cx="4314700" cy="41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9B693F-F40E-B611-E241-19EFEA5AA5C5}"/>
              </a:ext>
            </a:extLst>
          </p:cNvPr>
          <p:cNvSpPr txBox="1"/>
          <p:nvPr/>
        </p:nvSpPr>
        <p:spPr>
          <a:xfrm>
            <a:off x="6724333" y="247365"/>
            <a:ext cx="55040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schemeClr val="tx2"/>
                </a:solidFill>
              </a:rPr>
              <a:t>Minor</a:t>
            </a:r>
            <a:r>
              <a:rPr lang="en-US" sz="4400" dirty="0">
                <a:solidFill>
                  <a:schemeClr val="tx2"/>
                </a:solidFill>
              </a:rPr>
              <a:t> Revisions to Fundamentals in SW</a:t>
            </a:r>
          </a:p>
        </p:txBody>
      </p:sp>
    </p:spTree>
    <p:extLst>
      <p:ext uri="{BB962C8B-B14F-4D97-AF65-F5344CB8AC3E}">
        <p14:creationId xmlns:p14="http://schemas.microsoft.com/office/powerpoint/2010/main" val="32391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0078-12CD-3B68-7996-2087555E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and Many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AF73-EBD5-D104-925B-6B50E1AF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552833"/>
            <a:ext cx="11640065" cy="3962400"/>
          </a:xfrm>
        </p:spPr>
        <p:txBody>
          <a:bodyPr/>
          <a:lstStyle/>
          <a:p>
            <a:r>
              <a:rPr lang="en-US" sz="2400" dirty="0"/>
              <a:t>Peony Allen for her copy editing for the revisions and transferring the prior file to a new editable file (no small feat).</a:t>
            </a:r>
          </a:p>
          <a:p>
            <a:r>
              <a:rPr lang="en-US" sz="2400" dirty="0"/>
              <a:t>Dana </a:t>
            </a:r>
            <a:r>
              <a:rPr lang="en-US" sz="2400" dirty="0" err="1"/>
              <a:t>McCaleb</a:t>
            </a:r>
            <a:r>
              <a:rPr lang="en-US" sz="2400" dirty="0"/>
              <a:t> for her review of the prior PSW manuals to identify locations for Student Lessons Volume 2 revisions and make suggested language updates.</a:t>
            </a:r>
          </a:p>
          <a:p>
            <a:r>
              <a:rPr lang="en-US" sz="2400" dirty="0"/>
              <a:t>Jocelyn Washburn for checking content revisions, writing scripts teachers to refer to the Student Lessons Volume 2, and editing prior scripts to accommodate the new scripts.</a:t>
            </a:r>
          </a:p>
          <a:p>
            <a:r>
              <a:rPr lang="en-US" sz="2400" dirty="0"/>
              <a:t>Debbie Higginbotham for her review of the prior FSW manuals to identify scoring errors.</a:t>
            </a:r>
          </a:p>
          <a:p>
            <a:r>
              <a:rPr lang="en-US" sz="2400" dirty="0"/>
              <a:t>Rosanne Arvin for providing updated Progress Charts.</a:t>
            </a:r>
          </a:p>
          <a:p>
            <a:r>
              <a:rPr lang="en-US" sz="2400" dirty="0"/>
              <a:t>Jean </a:t>
            </a:r>
            <a:r>
              <a:rPr lang="en-US" sz="2400" dirty="0" err="1"/>
              <a:t>Schumaker</a:t>
            </a:r>
            <a:r>
              <a:rPr lang="en-US" sz="2400" dirty="0"/>
              <a:t> for final review and approval of edits and revisions.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0D53-1A00-2AC1-393C-3CF43646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Changes in Both Manuals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66318-B4EA-1F38-19E1-A13FAAF5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3" y="2404762"/>
            <a:ext cx="11503973" cy="3365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8F86E3-ED74-CBF5-68A0-C2053C0A09B6}"/>
              </a:ext>
            </a:extLst>
          </p:cNvPr>
          <p:cNvSpPr txBox="1"/>
          <p:nvPr/>
        </p:nvSpPr>
        <p:spPr>
          <a:xfrm>
            <a:off x="739261" y="1943097"/>
            <a:ext cx="1110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Revision							Where to Check				Explanation</a:t>
            </a:r>
          </a:p>
        </p:txBody>
      </p:sp>
    </p:spTree>
    <p:extLst>
      <p:ext uri="{BB962C8B-B14F-4D97-AF65-F5344CB8AC3E}">
        <p14:creationId xmlns:p14="http://schemas.microsoft.com/office/powerpoint/2010/main" val="181267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6298-EB5D-9BC4-D8C4-5EFF14B9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16" y="317157"/>
            <a:ext cx="11096368" cy="1143000"/>
          </a:xfrm>
        </p:spPr>
        <p:txBody>
          <a:bodyPr/>
          <a:lstStyle/>
          <a:p>
            <a:r>
              <a:rPr lang="en-US" dirty="0"/>
              <a:t>Mastery Percentages and Points Alignment</a:t>
            </a:r>
            <a:br>
              <a:rPr lang="en-US" dirty="0"/>
            </a:br>
            <a:r>
              <a:rPr lang="en-US" sz="2000" dirty="0"/>
              <a:t>Fundamentals in the Sentence Writing Instructor’s Manual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665B4-A747-ED1F-4BF3-27BFF32D7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6" y="2025650"/>
            <a:ext cx="6070600" cy="280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6EB40-EC3B-F743-F6C7-BAEACC01CEA0}"/>
              </a:ext>
            </a:extLst>
          </p:cNvPr>
          <p:cNvSpPr txBox="1"/>
          <p:nvPr/>
        </p:nvSpPr>
        <p:spPr>
          <a:xfrm>
            <a:off x="2664254" y="5028511"/>
            <a:ext cx="395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Lesson 2, p. 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16B0A-EA76-667D-DE33-3A0ED1DBB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84580" y="1445913"/>
            <a:ext cx="3263900" cy="4445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E2ED9F-D964-695E-8FD7-8B6699660D2A}"/>
              </a:ext>
            </a:extLst>
          </p:cNvPr>
          <p:cNvCxnSpPr/>
          <p:nvPr/>
        </p:nvCxnSpPr>
        <p:spPr bwMode="auto">
          <a:xfrm>
            <a:off x="4238368" y="4423719"/>
            <a:ext cx="1964724" cy="0"/>
          </a:xfrm>
          <a:prstGeom prst="line">
            <a:avLst/>
          </a:prstGeom>
          <a:ln w="38100"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1842A5-1866-0EAF-1CB5-E1FCC52A0B9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8416" y="2879124"/>
            <a:ext cx="1747108" cy="1334530"/>
          </a:xfrm>
          <a:prstGeom prst="straightConnector1">
            <a:avLst/>
          </a:prstGeom>
          <a:ln w="38100">
            <a:tailEnd type="triangle"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3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35816-B812-39CA-E490-F8D29662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67" y="2182338"/>
            <a:ext cx="11112828" cy="39466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3CAD27-9624-229A-94D9-9B225147D520}"/>
              </a:ext>
            </a:extLst>
          </p:cNvPr>
          <p:cNvSpPr txBox="1">
            <a:spLocks/>
          </p:cNvSpPr>
          <p:nvPr/>
        </p:nvSpPr>
        <p:spPr bwMode="auto">
          <a:xfrm>
            <a:off x="547816" y="304800"/>
            <a:ext cx="110963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kern="0" dirty="0"/>
              <a:t>Mastery Requirements for Volume I and II</a:t>
            </a:r>
            <a:br>
              <a:rPr lang="en-US" kern="0" dirty="0"/>
            </a:br>
            <a:r>
              <a:rPr lang="en-US" sz="2000" kern="0" dirty="0"/>
              <a:t>Proficiency in the Sentence Writing Instructor’s Manual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167CE-E416-9234-1D75-8D12A7CDADCE}"/>
              </a:ext>
            </a:extLst>
          </p:cNvPr>
          <p:cNvSpPr txBox="1"/>
          <p:nvPr/>
        </p:nvSpPr>
        <p:spPr>
          <a:xfrm>
            <a:off x="899899" y="1720673"/>
            <a:ext cx="1110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Revision							Where to Check				Explanation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8E5CE-6BC4-CEE9-B0BB-2BB5A8CDD8AB}"/>
              </a:ext>
            </a:extLst>
          </p:cNvPr>
          <p:cNvSpPr txBox="1"/>
          <p:nvPr/>
        </p:nvSpPr>
        <p:spPr>
          <a:xfrm>
            <a:off x="8678055" y="2946900"/>
            <a:ext cx="2455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accent1"/>
                </a:solidFill>
                <a:effectLst/>
                <a:latin typeface="Noteworthy Light" panose="02000400000000000000" pitchFamily="2" charset="77"/>
                <a:ea typeface="Noteworthy Light" panose="02000400000000000000" pitchFamily="2" charset="77"/>
              </a:rPr>
              <a:t>Volume I: 90%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accent1"/>
                </a:solidFill>
                <a:effectLst/>
                <a:latin typeface="Noteworthy Light" panose="02000400000000000000" pitchFamily="2" charset="77"/>
                <a:ea typeface="Noteworthy Light" panose="02000400000000000000" pitchFamily="2" charset="77"/>
              </a:rPr>
              <a:t>Volume II: 80%</a:t>
            </a:r>
            <a:endParaRPr lang="en-US" sz="1800" kern="100" dirty="0">
              <a:solidFill>
                <a:schemeClr val="accent1"/>
              </a:solidFill>
              <a:effectLst/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C183E-4B71-FA4D-A5D9-8461938F5103}"/>
              </a:ext>
            </a:extLst>
          </p:cNvPr>
          <p:cNvSpPr txBox="1"/>
          <p:nvPr/>
        </p:nvSpPr>
        <p:spPr>
          <a:xfrm>
            <a:off x="8678055" y="5030394"/>
            <a:ext cx="2455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accent1"/>
                </a:solidFill>
                <a:effectLst/>
                <a:latin typeface="Noteworthy Light" panose="02000400000000000000" pitchFamily="2" charset="77"/>
                <a:ea typeface="Noteworthy Light" panose="02000400000000000000" pitchFamily="2" charset="77"/>
              </a:rPr>
              <a:t>Volume I: 90%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accent1"/>
                </a:solidFill>
                <a:effectLst/>
                <a:latin typeface="Noteworthy Light" panose="02000400000000000000" pitchFamily="2" charset="77"/>
                <a:ea typeface="Noteworthy Light" panose="02000400000000000000" pitchFamily="2" charset="77"/>
              </a:rPr>
              <a:t>Volume II: 85%</a:t>
            </a:r>
            <a:endParaRPr lang="en-US" sz="1800" kern="100" dirty="0">
              <a:solidFill>
                <a:schemeClr val="accent1"/>
              </a:solidFill>
              <a:effectLst/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417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5BC214-8A47-0813-72F2-EC54178C43A1}"/>
              </a:ext>
            </a:extLst>
          </p:cNvPr>
          <p:cNvSpPr txBox="1"/>
          <p:nvPr/>
        </p:nvSpPr>
        <p:spPr>
          <a:xfrm>
            <a:off x="766120" y="1324583"/>
            <a:ext cx="10219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4D3A5-F2BC-0EE8-7C82-2A8B7C34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62" y="2578442"/>
            <a:ext cx="4698959" cy="1143000"/>
          </a:xfrm>
        </p:spPr>
        <p:txBody>
          <a:bodyPr/>
          <a:lstStyle/>
          <a:p>
            <a:r>
              <a:rPr lang="en-US" dirty="0"/>
              <a:t>Additional Progress Charts for Volume 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58C0B2-C19A-9297-23AF-272E1B9BC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9421" y="150465"/>
            <a:ext cx="4544795" cy="6557069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CC4E7D-544E-CE27-04E6-B6C54BA677EA}"/>
              </a:ext>
            </a:extLst>
          </p:cNvPr>
          <p:cNvCxnSpPr>
            <a:cxnSpLocks/>
          </p:cNvCxnSpPr>
          <p:nvPr/>
        </p:nvCxnSpPr>
        <p:spPr bwMode="auto">
          <a:xfrm flipV="1">
            <a:off x="5299421" y="2273643"/>
            <a:ext cx="1593160" cy="518984"/>
          </a:xfrm>
          <a:prstGeom prst="straightConnector1">
            <a:avLst/>
          </a:prstGeom>
          <a:ln w="38100">
            <a:tailEnd type="triangle"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9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97653-F34D-1852-B98E-0A0C97DB0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862" y="1162581"/>
            <a:ext cx="4410638" cy="55404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E3466-15D5-18DC-1213-307367DF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500" y="1123418"/>
            <a:ext cx="3900616" cy="55795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51FE02-90AA-43F1-23A9-B681D6DEF2B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0684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sz="3200" kern="0" dirty="0"/>
              <a:t>Scripts in Controlled Practice &amp; Feedback for Volume I and II</a:t>
            </a:r>
            <a:br>
              <a:rPr lang="en-US" kern="0" dirty="0"/>
            </a:br>
            <a:r>
              <a:rPr lang="en-US" sz="2000" kern="0" dirty="0"/>
              <a:t>Proficiency in the Sentence Writing Instructor’s Manual</a:t>
            </a:r>
          </a:p>
        </p:txBody>
      </p:sp>
    </p:spTree>
    <p:extLst>
      <p:ext uri="{BB962C8B-B14F-4D97-AF65-F5344CB8AC3E}">
        <p14:creationId xmlns:p14="http://schemas.microsoft.com/office/powerpoint/2010/main" val="255591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F961-1210-2356-F5C2-5F7D2BE3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&amp; V in Student Lesson Volume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0808E-BC26-D444-DEBE-1B076DDB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44" y="2907392"/>
            <a:ext cx="7320576" cy="3028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72637-F571-82D1-3904-6DF6DAD123B1}"/>
              </a:ext>
            </a:extLst>
          </p:cNvPr>
          <p:cNvSpPr txBox="1"/>
          <p:nvPr/>
        </p:nvSpPr>
        <p:spPr>
          <a:xfrm>
            <a:off x="593124" y="1789938"/>
            <a:ext cx="11207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effectLst/>
                <a:latin typeface="+mj-lt"/>
              </a:rPr>
              <a:t>The existence of the S and V learning Sheets in Volume II was confusing for teachers. When they would get to Controlled Practice, they would start there rather than with Learning Sheet 1A.</a:t>
            </a:r>
          </a:p>
        </p:txBody>
      </p:sp>
    </p:spTree>
    <p:extLst>
      <p:ext uri="{BB962C8B-B14F-4D97-AF65-F5344CB8AC3E}">
        <p14:creationId xmlns:p14="http://schemas.microsoft.com/office/powerpoint/2010/main" val="275549483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5FB3D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BE76EFD0-B513-EC47-8373-321E4ECD0957}" vid="{DE4B4FB8-C3B2-284C-815E-7681F2681B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 Presentation Theme</Template>
  <TotalTime>1316</TotalTime>
  <Words>719</Words>
  <Application>Microsoft Macintosh PowerPoint</Application>
  <PresentationFormat>Widescreen</PresentationFormat>
  <Paragraphs>87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Noteworthy Light</vt:lpstr>
      <vt:lpstr>Times</vt:lpstr>
      <vt:lpstr>Theme1</vt:lpstr>
      <vt:lpstr>SIM Network Webinar on the Sentence Writing Strategies Manuals Revisions</vt:lpstr>
      <vt:lpstr>Major Revisions to Proficiency in SW</vt:lpstr>
      <vt:lpstr>Acknowledgements and Many Thanks</vt:lpstr>
      <vt:lpstr>Changes in Both Manuals</vt:lpstr>
      <vt:lpstr>Mastery Percentages and Points Alignment Fundamentals in the Sentence Writing Instructor’s Manual</vt:lpstr>
      <vt:lpstr>PowerPoint Presentation</vt:lpstr>
      <vt:lpstr>Additional Progress Charts for Volume II</vt:lpstr>
      <vt:lpstr>PowerPoint Presentation</vt:lpstr>
      <vt:lpstr>S &amp; V in Student Lesson Volume 2</vt:lpstr>
      <vt:lpstr>PowerPoint Presentation</vt:lpstr>
      <vt:lpstr>Verb-Subject Identification Procedure</vt:lpstr>
      <vt:lpstr>Example Set I</vt:lpstr>
      <vt:lpstr>Other Language &amp; Context Revisions</vt:lpstr>
      <vt:lpstr>Important Resources for Your PD</vt:lpstr>
      <vt:lpstr>Let’s Talk!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Washburn, Jocelyn Christine</dc:creator>
  <cp:lastModifiedBy>Washburn, Jocelyn Christine</cp:lastModifiedBy>
  <cp:revision>18</cp:revision>
  <dcterms:created xsi:type="dcterms:W3CDTF">2024-04-29T16:23:31Z</dcterms:created>
  <dcterms:modified xsi:type="dcterms:W3CDTF">2024-05-01T17:27:46Z</dcterms:modified>
</cp:coreProperties>
</file>