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83"/>
  </p:notesMasterIdLst>
  <p:sldIdLst>
    <p:sldId id="256" r:id="rId2"/>
    <p:sldId id="442" r:id="rId3"/>
    <p:sldId id="258" r:id="rId4"/>
    <p:sldId id="261" r:id="rId5"/>
    <p:sldId id="262" r:id="rId6"/>
    <p:sldId id="263" r:id="rId7"/>
    <p:sldId id="443" r:id="rId8"/>
    <p:sldId id="458" r:id="rId9"/>
    <p:sldId id="444" r:id="rId10"/>
    <p:sldId id="504" r:id="rId11"/>
    <p:sldId id="505" r:id="rId12"/>
    <p:sldId id="445" r:id="rId13"/>
    <p:sldId id="446" r:id="rId14"/>
    <p:sldId id="447" r:id="rId15"/>
    <p:sldId id="506" r:id="rId16"/>
    <p:sldId id="507" r:id="rId17"/>
    <p:sldId id="448" r:id="rId18"/>
    <p:sldId id="508" r:id="rId19"/>
    <p:sldId id="509" r:id="rId20"/>
    <p:sldId id="510" r:id="rId21"/>
    <p:sldId id="511" r:id="rId22"/>
    <p:sldId id="512" r:id="rId23"/>
    <p:sldId id="449" r:id="rId24"/>
    <p:sldId id="513" r:id="rId25"/>
    <p:sldId id="450" r:id="rId26"/>
    <p:sldId id="514" r:id="rId27"/>
    <p:sldId id="515" r:id="rId28"/>
    <p:sldId id="516" r:id="rId29"/>
    <p:sldId id="517" r:id="rId30"/>
    <p:sldId id="455" r:id="rId31"/>
    <p:sldId id="456" r:id="rId32"/>
    <p:sldId id="518" r:id="rId33"/>
    <p:sldId id="457" r:id="rId34"/>
    <p:sldId id="294" r:id="rId35"/>
    <p:sldId id="459" r:id="rId36"/>
    <p:sldId id="460" r:id="rId37"/>
    <p:sldId id="462" r:id="rId38"/>
    <p:sldId id="463" r:id="rId39"/>
    <p:sldId id="466" r:id="rId40"/>
    <p:sldId id="464" r:id="rId41"/>
    <p:sldId id="306" r:id="rId42"/>
    <p:sldId id="465" r:id="rId43"/>
    <p:sldId id="305" r:id="rId44"/>
    <p:sldId id="519" r:id="rId45"/>
    <p:sldId id="468" r:id="rId46"/>
    <p:sldId id="520" r:id="rId47"/>
    <p:sldId id="470" r:id="rId48"/>
    <p:sldId id="521" r:id="rId49"/>
    <p:sldId id="473" r:id="rId50"/>
    <p:sldId id="472" r:id="rId51"/>
    <p:sldId id="474" r:id="rId52"/>
    <p:sldId id="522" r:id="rId53"/>
    <p:sldId id="471" r:id="rId54"/>
    <p:sldId id="524" r:id="rId55"/>
    <p:sldId id="523" r:id="rId56"/>
    <p:sldId id="479" r:id="rId57"/>
    <p:sldId id="480" r:id="rId58"/>
    <p:sldId id="481" r:id="rId59"/>
    <p:sldId id="482" r:id="rId60"/>
    <p:sldId id="525" r:id="rId61"/>
    <p:sldId id="483" r:id="rId62"/>
    <p:sldId id="485" r:id="rId63"/>
    <p:sldId id="486" r:id="rId64"/>
    <p:sldId id="488" r:id="rId65"/>
    <p:sldId id="484" r:id="rId66"/>
    <p:sldId id="487" r:id="rId67"/>
    <p:sldId id="489" r:id="rId68"/>
    <p:sldId id="490" r:id="rId69"/>
    <p:sldId id="491" r:id="rId70"/>
    <p:sldId id="492" r:id="rId71"/>
    <p:sldId id="493" r:id="rId72"/>
    <p:sldId id="494" r:id="rId73"/>
    <p:sldId id="526" r:id="rId74"/>
    <p:sldId id="496" r:id="rId75"/>
    <p:sldId id="497" r:id="rId76"/>
    <p:sldId id="498" r:id="rId77"/>
    <p:sldId id="499" r:id="rId78"/>
    <p:sldId id="500" r:id="rId79"/>
    <p:sldId id="527" r:id="rId80"/>
    <p:sldId id="502" r:id="rId81"/>
    <p:sldId id="503" r:id="rId8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1"/>
    <p:restoredTop sz="96610"/>
  </p:normalViewPr>
  <p:slideViewPr>
    <p:cSldViewPr snapToGrid="0" snapToObjects="1">
      <p:cViewPr varScale="1">
        <p:scale>
          <a:sx n="150" d="100"/>
          <a:sy n="150" d="100"/>
        </p:scale>
        <p:origin x="262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F1545-7EA1-6044-93E1-424C6F594132}" type="datetimeFigureOut">
              <a:rPr lang="en-US" smtClean="0"/>
              <a:t>3/23/21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C152E-78F1-044B-A42E-1C7B1E85E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1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***Please note, this presentation is intentionally very plain, so that teachers can add their own design to the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35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56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11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80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5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83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01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81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26 – practice creating scenes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76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09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98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27 – practice entering lots of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3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700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47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238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42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123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728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53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7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19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13 Instructor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261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272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960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34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879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222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294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783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38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655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280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1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 Pretest score – page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026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604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719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817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028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50 – please note, additional instruction in pairs or group practice expectations may need to be added to this section, based on the needs of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448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280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783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070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125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89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15 Instructor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964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11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59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558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00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019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13 Instructor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494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779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7546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1858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69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long term goal and make commitments – pg. 16 Instructor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399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1343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9784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077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63 Instructor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57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2567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9591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4708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749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5590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77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2163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5955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8518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6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648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6611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6607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2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Pg. 18– student objectives have been translated into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38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8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5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4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5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7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6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4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1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9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3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1DCAB-D928-1B43-BBE6-13BAABFF769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7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5814B-F718-884B-A24D-A65F0A891E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Visual Imagery 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2B663-6BC1-6E4B-A2D4-7CE3F3514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6116" y="4807706"/>
            <a:ext cx="6563723" cy="1160213"/>
          </a:xfrm>
        </p:spPr>
        <p:txBody>
          <a:bodyPr/>
          <a:lstStyle/>
          <a:p>
            <a:pPr algn="r"/>
            <a:r>
              <a:rPr lang="en-US" dirty="0"/>
              <a:t>By Jean B. </a:t>
            </a:r>
            <a:r>
              <a:rPr lang="en-US" dirty="0" err="1"/>
              <a:t>Schumaker</a:t>
            </a:r>
            <a:r>
              <a:rPr lang="en-US" dirty="0"/>
              <a:t>, Donald D. Deshler,</a:t>
            </a:r>
          </a:p>
          <a:p>
            <a:pPr algn="r"/>
            <a:r>
              <a:rPr lang="en-US" dirty="0"/>
              <a:t>Alice </a:t>
            </a:r>
            <a:r>
              <a:rPr lang="en-US" dirty="0" err="1"/>
              <a:t>Zemitzsch</a:t>
            </a:r>
            <a:r>
              <a:rPr lang="en-US" dirty="0"/>
              <a:t>, and Michael M. Warner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92847-AC32-4B45-BB5A-6A89C9C4735F}"/>
              </a:ext>
            </a:extLst>
          </p:cNvPr>
          <p:cNvSpPr txBox="1"/>
          <p:nvPr/>
        </p:nvSpPr>
        <p:spPr>
          <a:xfrm>
            <a:off x="157480" y="6085840"/>
            <a:ext cx="764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Teaching PowerPoint developed by FL SPDG SIM Project to support teachers in implementing The Word Identification Strategy</a:t>
            </a:r>
          </a:p>
        </p:txBody>
      </p:sp>
    </p:spTree>
    <p:extLst>
      <p:ext uri="{BB962C8B-B14F-4D97-AF65-F5344CB8AC3E}">
        <p14:creationId xmlns:p14="http://schemas.microsoft.com/office/powerpoint/2010/main" val="3217536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B1B006-9AF9-CD42-8BF4-CBC7B300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2562E-8398-4343-B708-350DD7AC7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“reading”?</a:t>
            </a:r>
          </a:p>
          <a:p>
            <a:endParaRPr lang="en-US" dirty="0"/>
          </a:p>
          <a:p>
            <a:r>
              <a:rPr lang="en-US" dirty="0"/>
              <a:t>Why do we read?</a:t>
            </a:r>
          </a:p>
          <a:p>
            <a:endParaRPr lang="en-US" dirty="0"/>
          </a:p>
          <a:p>
            <a:r>
              <a:rPr lang="en-US" dirty="0"/>
              <a:t>Why might we want to store the information in our brains?</a:t>
            </a:r>
          </a:p>
        </p:txBody>
      </p:sp>
    </p:spTree>
    <p:extLst>
      <p:ext uri="{BB962C8B-B14F-4D97-AF65-F5344CB8AC3E}">
        <p14:creationId xmlns:p14="http://schemas.microsoft.com/office/powerpoint/2010/main" val="2666565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B1B006-9AF9-CD42-8BF4-CBC7B300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2562E-8398-4343-B708-350DD7AC7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understanding and information better help you in school?</a:t>
            </a:r>
          </a:p>
          <a:p>
            <a:endParaRPr lang="en-US" dirty="0"/>
          </a:p>
          <a:p>
            <a:r>
              <a:rPr lang="en-US" dirty="0"/>
              <a:t>How would it help you outside of school?</a:t>
            </a:r>
          </a:p>
          <a:p>
            <a:endParaRPr lang="en-US" dirty="0"/>
          </a:p>
          <a:p>
            <a:r>
              <a:rPr lang="en-US" dirty="0"/>
              <a:t>What are some situations where it would be important to understand and remember information?</a:t>
            </a:r>
          </a:p>
        </p:txBody>
      </p:sp>
    </p:spTree>
    <p:extLst>
      <p:ext uri="{BB962C8B-B14F-4D97-AF65-F5344CB8AC3E}">
        <p14:creationId xmlns:p14="http://schemas.microsoft.com/office/powerpoint/2010/main" val="3826102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A397AA-FE82-0B42-B958-DD88CB2E5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457200"/>
            <a:ext cx="6979999" cy="1600200"/>
          </a:xfrm>
        </p:spPr>
        <p:txBody>
          <a:bodyPr>
            <a:normAutofit/>
          </a:bodyPr>
          <a:lstStyle/>
          <a:p>
            <a:r>
              <a:rPr lang="en-US" dirty="0"/>
              <a:t>Results we can expect from using the Visual Imagery  Strategy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0D86A8E-6D54-5A4F-AD41-DF6F2C0869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554067"/>
              </p:ext>
            </p:extLst>
          </p:nvPr>
        </p:nvGraphicFramePr>
        <p:xfrm>
          <a:off x="782320" y="2885440"/>
          <a:ext cx="7081520" cy="1961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112">
                  <a:extLst>
                    <a:ext uri="{9D8B030D-6E8A-4147-A177-3AD203B41FA5}">
                      <a16:colId xmlns:a16="http://schemas.microsoft.com/office/drawing/2014/main" val="3691055390"/>
                    </a:ext>
                  </a:extLst>
                </a:gridCol>
                <a:gridCol w="2523704">
                  <a:extLst>
                    <a:ext uri="{9D8B030D-6E8A-4147-A177-3AD203B41FA5}">
                      <a16:colId xmlns:a16="http://schemas.microsoft.com/office/drawing/2014/main" val="1756288887"/>
                    </a:ext>
                  </a:extLst>
                </a:gridCol>
                <a:gridCol w="2523704">
                  <a:extLst>
                    <a:ext uri="{9D8B030D-6E8A-4147-A177-3AD203B41FA5}">
                      <a16:colId xmlns:a16="http://schemas.microsoft.com/office/drawing/2014/main" val="3881578183"/>
                    </a:ext>
                  </a:extLst>
                </a:gridCol>
              </a:tblGrid>
              <a:tr h="704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Before Mastery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After Mastery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76689"/>
                  </a:ext>
                </a:extLst>
              </a:tr>
              <a:tr h="125639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Percentage of comprehension questions correct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550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942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D8FD8-D21A-5E4B-ADF9-DF5BDF909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6FD85FB8-4022-5C41-8F63-E8A2AE118558}"/>
              </a:ext>
            </a:extLst>
          </p:cNvPr>
          <p:cNvSpPr/>
          <p:nvPr/>
        </p:nvSpPr>
        <p:spPr>
          <a:xfrm>
            <a:off x="1100667" y="2345266"/>
            <a:ext cx="1185333" cy="321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54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1F7C30-CAEC-0D4B-B25C-0BAC65036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3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8F7D01-539C-5B4E-A164-BEC8B1EF6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00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D8FD8-D21A-5E4B-ADF9-DF5BDF909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B7FA0744-ACD3-D148-8847-1FB87DC3FCAD}"/>
              </a:ext>
            </a:extLst>
          </p:cNvPr>
          <p:cNvSpPr/>
          <p:nvPr/>
        </p:nvSpPr>
        <p:spPr>
          <a:xfrm>
            <a:off x="1329651" y="3268133"/>
            <a:ext cx="1185333" cy="321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32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828A68-0DCB-1F49-A9CC-7F6C2F9F54FF}"/>
              </a:ext>
            </a:extLst>
          </p:cNvPr>
          <p:cNvSpPr txBox="1"/>
          <p:nvPr/>
        </p:nvSpPr>
        <p:spPr>
          <a:xfrm>
            <a:off x="1974427" y="2802634"/>
            <a:ext cx="434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is a “scene”?</a:t>
            </a:r>
          </a:p>
        </p:txBody>
      </p:sp>
    </p:spTree>
    <p:extLst>
      <p:ext uri="{BB962C8B-B14F-4D97-AF65-F5344CB8AC3E}">
        <p14:creationId xmlns:p14="http://schemas.microsoft.com/office/powerpoint/2010/main" val="2914495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8F7D01-539C-5B4E-A164-BEC8B1EF6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59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D8FD8-D21A-5E4B-ADF9-DF5BDF909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475DBCE8-EA20-584A-8291-8B9174D4CB6B}"/>
              </a:ext>
            </a:extLst>
          </p:cNvPr>
          <p:cNvSpPr/>
          <p:nvPr/>
        </p:nvSpPr>
        <p:spPr>
          <a:xfrm>
            <a:off x="1405467" y="4080933"/>
            <a:ext cx="1185333" cy="321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3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3269DE-B154-F64E-B70D-560B8F94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1:  Pretest and Make Commitments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D7C9E-9E6E-B34F-A76B-F34F9AD35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51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8F7D01-539C-5B4E-A164-BEC8B1EF6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43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D8FD8-D21A-5E4B-ADF9-DF5BDF909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475DBCE8-EA20-584A-8291-8B9174D4CB6B}"/>
              </a:ext>
            </a:extLst>
          </p:cNvPr>
          <p:cNvSpPr/>
          <p:nvPr/>
        </p:nvSpPr>
        <p:spPr>
          <a:xfrm>
            <a:off x="1439334" y="4893733"/>
            <a:ext cx="1185333" cy="321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25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2F47DE-AAE4-D048-A030-A751E94CC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3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FD6AED-09D1-6347-B59C-E6B1562BB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36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D8FD8-D21A-5E4B-ADF9-DF5BDF909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475DBCE8-EA20-584A-8291-8B9174D4CB6B}"/>
              </a:ext>
            </a:extLst>
          </p:cNvPr>
          <p:cNvSpPr/>
          <p:nvPr/>
        </p:nvSpPr>
        <p:spPr>
          <a:xfrm>
            <a:off x="1430867" y="5731933"/>
            <a:ext cx="1185333" cy="321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1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DE7640-E73E-DD49-8D57-5310F61C2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04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D8FD8-D21A-5E4B-ADF9-DF5BDF909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95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521D4D-6D5C-9C40-B51D-4210DD511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22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5244D3-EA58-CB4F-91E3-95A8C707B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79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D8FD8-D21A-5E4B-ADF9-DF5BDF909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5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E800D-45C2-2640-938C-E859B9C5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44F9-4298-0143-A885-B9F3C73F2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 is to figure out how well you can understand the material you read and remember it.</a:t>
            </a:r>
          </a:p>
          <a:p>
            <a:pPr lvl="1"/>
            <a:endParaRPr lang="en-US" dirty="0"/>
          </a:p>
          <a:p>
            <a:r>
              <a:rPr lang="en-US" dirty="0"/>
              <a:t>Parts of the Pretest</a:t>
            </a:r>
          </a:p>
          <a:p>
            <a:pPr lvl="1"/>
            <a:r>
              <a:rPr lang="en-US" dirty="0"/>
              <a:t>Visual Imagery Test</a:t>
            </a:r>
          </a:p>
          <a:p>
            <a:pPr lvl="1"/>
            <a:r>
              <a:rPr lang="en-US" dirty="0"/>
              <a:t>Comprehension test</a:t>
            </a:r>
          </a:p>
        </p:txBody>
      </p:sp>
    </p:spTree>
    <p:extLst>
      <p:ext uri="{BB962C8B-B14F-4D97-AF65-F5344CB8AC3E}">
        <p14:creationId xmlns:p14="http://schemas.microsoft.com/office/powerpoint/2010/main" val="3748341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161">
            <a:extLst>
              <a:ext uri="{FF2B5EF4-FFF2-40B4-BE49-F238E27FC236}">
                <a16:creationId xmlns:a16="http://schemas.microsoft.com/office/drawing/2014/main" id="{50DAD2DE-FCBD-9D40-8D80-FEEB6A68E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333" y="-110254"/>
            <a:ext cx="5559529" cy="71946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267284" y="1149483"/>
            <a:ext cx="205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goals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>
            <a:off x="422778" y="1500797"/>
            <a:ext cx="3525018" cy="36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683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F861E-7559-5044-A1EB-469D3DC7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B0B07-1F93-2048-8E80-635AAAACC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main idea of today’s lesson?</a:t>
            </a:r>
          </a:p>
          <a:p>
            <a:r>
              <a:rPr lang="en-US" dirty="0"/>
              <a:t>What did you learn today?</a:t>
            </a:r>
          </a:p>
          <a:p>
            <a:r>
              <a:rPr lang="en-US" dirty="0"/>
              <a:t>What confused you about the lesson?</a:t>
            </a:r>
          </a:p>
          <a:p>
            <a:r>
              <a:rPr lang="en-US" dirty="0"/>
              <a:t>What do you still need to know?</a:t>
            </a:r>
          </a:p>
          <a:p>
            <a:r>
              <a:rPr lang="en-US" dirty="0"/>
              <a:t>How will this lesson help you in your future life?</a:t>
            </a:r>
          </a:p>
        </p:txBody>
      </p:sp>
    </p:spTree>
    <p:extLst>
      <p:ext uri="{BB962C8B-B14F-4D97-AF65-F5344CB8AC3E}">
        <p14:creationId xmlns:p14="http://schemas.microsoft.com/office/powerpoint/2010/main" val="3459597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267284" y="910300"/>
            <a:ext cx="20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2 Completion Date</a:t>
            </a:r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id="{370B2C28-F1ED-9F49-AC87-76D14FDC8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333" y="-110254"/>
            <a:ext cx="5559529" cy="7194684"/>
          </a:xfrm>
          <a:prstGeom prst="rect">
            <a:avLst/>
          </a:prstGeom>
        </p:spPr>
      </p:pic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>
            <a:off x="813876" y="1316104"/>
            <a:ext cx="4376914" cy="317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99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3269DE-B154-F64E-B70D-560B8F94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3:  Model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D7C9E-9E6E-B34F-A76B-F34F9AD35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86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A7FC-557A-2745-B06B-48BB7A34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previous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26B6B-9DE6-2641-9325-70DB0369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is the meaning of “image”?</a:t>
            </a:r>
          </a:p>
          <a:p>
            <a:r>
              <a:rPr lang="en-US" dirty="0"/>
              <a:t>What are the steps of the Visual Imagery Strategy?</a:t>
            </a:r>
          </a:p>
          <a:p>
            <a:r>
              <a:rPr lang="en-US" dirty="0"/>
              <a:t>What is the reason for creating a scene?</a:t>
            </a:r>
          </a:p>
          <a:p>
            <a:r>
              <a:rPr lang="en-US" dirty="0"/>
              <a:t>What is the reason for entering lots of details?</a:t>
            </a:r>
          </a:p>
          <a:p>
            <a:r>
              <a:rPr lang="en-US" dirty="0"/>
              <a:t>What is the reason for describing the image to yourself?</a:t>
            </a:r>
          </a:p>
          <a:p>
            <a:r>
              <a:rPr lang="en-US" dirty="0"/>
              <a:t>What do you need to describe to yourself?</a:t>
            </a:r>
          </a:p>
          <a:p>
            <a:r>
              <a:rPr lang="en-US" dirty="0"/>
              <a:t>What are the reasons for checking your image?</a:t>
            </a:r>
          </a:p>
          <a:p>
            <a:r>
              <a:rPr lang="en-US" dirty="0"/>
              <a:t>What are the benefits of using the Visual Imagery Strategy?</a:t>
            </a:r>
          </a:p>
          <a:p>
            <a:r>
              <a:rPr lang="en-US" dirty="0"/>
              <a:t>Where can you use the strategy?</a:t>
            </a:r>
          </a:p>
        </p:txBody>
      </p:sp>
    </p:spTree>
    <p:extLst>
      <p:ext uri="{BB962C8B-B14F-4D97-AF65-F5344CB8AC3E}">
        <p14:creationId xmlns:p14="http://schemas.microsoft.com/office/powerpoint/2010/main" val="397867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2138-7A17-144D-8BE8-4A96E0D2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683E7-3262-0849-9B4A-D2DB949E0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thinking processes involved when using the Visual Imagery Strategy?</a:t>
            </a:r>
          </a:p>
        </p:txBody>
      </p:sp>
    </p:spTree>
    <p:extLst>
      <p:ext uri="{BB962C8B-B14F-4D97-AF65-F5344CB8AC3E}">
        <p14:creationId xmlns:p14="http://schemas.microsoft.com/office/powerpoint/2010/main" val="3642343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24DB5D-1B7D-A84B-B4DA-F1D76D706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175" y="0"/>
            <a:ext cx="5243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02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F861E-7559-5044-A1EB-469D3DC7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B0B07-1F93-2048-8E80-635AAAACC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you watch today?</a:t>
            </a:r>
          </a:p>
          <a:p>
            <a:r>
              <a:rPr lang="en-US" dirty="0"/>
              <a:t>What did you learn today?</a:t>
            </a:r>
          </a:p>
          <a:p>
            <a:r>
              <a:rPr lang="en-US" dirty="0"/>
              <a:t>What confused you about the lesson?</a:t>
            </a:r>
          </a:p>
          <a:p>
            <a:r>
              <a:rPr lang="en-US" dirty="0"/>
              <a:t>What do you still need to know?</a:t>
            </a:r>
          </a:p>
          <a:p>
            <a:r>
              <a:rPr lang="en-US" dirty="0"/>
              <a:t>How will this lesson help you in your future life?</a:t>
            </a:r>
          </a:p>
        </p:txBody>
      </p:sp>
    </p:spTree>
    <p:extLst>
      <p:ext uri="{BB962C8B-B14F-4D97-AF65-F5344CB8AC3E}">
        <p14:creationId xmlns:p14="http://schemas.microsoft.com/office/powerpoint/2010/main" val="674013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267284" y="910300"/>
            <a:ext cx="20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3 Completion Date</a:t>
            </a:r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id="{370B2C28-F1ED-9F49-AC87-76D14FDC8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333" y="-101787"/>
            <a:ext cx="5559529" cy="7194684"/>
          </a:xfrm>
          <a:prstGeom prst="rect">
            <a:avLst/>
          </a:prstGeom>
        </p:spPr>
      </p:pic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>
            <a:off x="1270353" y="1333038"/>
            <a:ext cx="4376914" cy="317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23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C52D-095F-E545-A872-BF259C6D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Stage 4:  Verbal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F1781-E309-FC4E-BE72-6C1AD4ACD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4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274320" y="618878"/>
            <a:ext cx="2052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Visual Imagery Test percentage correct</a:t>
            </a:r>
          </a:p>
          <a:p>
            <a:pPr marL="342900" indent="-342900">
              <a:buFont typeface="System Font Regular"/>
              <a:buChar char="★"/>
            </a:pPr>
            <a:r>
              <a:rPr lang="en-US" dirty="0"/>
              <a:t>Comprehension Test percentage of correct answers </a:t>
            </a:r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id="{5D078607-6A46-EA4D-BE5C-887ED5768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704" y="-118720"/>
            <a:ext cx="5299364" cy="6858000"/>
          </a:xfrm>
          <a:prstGeom prst="rect">
            <a:avLst/>
          </a:prstGeom>
        </p:spPr>
      </p:pic>
      <p:sp>
        <p:nvSpPr>
          <p:cNvPr id="166" name="TextBox 165">
            <a:extLst>
              <a:ext uri="{FF2B5EF4-FFF2-40B4-BE49-F238E27FC236}">
                <a16:creationId xmlns:a16="http://schemas.microsoft.com/office/drawing/2014/main" id="{06EE5311-6A36-814D-ADAF-8AFDD77F7816}"/>
              </a:ext>
            </a:extLst>
          </p:cNvPr>
          <p:cNvSpPr txBox="1"/>
          <p:nvPr/>
        </p:nvSpPr>
        <p:spPr>
          <a:xfrm>
            <a:off x="413464" y="3746133"/>
            <a:ext cx="218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Pre-test scores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>
            <a:off x="1083733" y="4072467"/>
            <a:ext cx="3335867" cy="778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3653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A7FC-557A-2745-B06B-48BB7A34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previous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26B6B-9DE6-2641-9325-70DB0369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purpose of reading?</a:t>
            </a:r>
          </a:p>
          <a:p>
            <a:r>
              <a:rPr lang="en-US" dirty="0"/>
              <a:t>What are the benefits of being able to read well?</a:t>
            </a:r>
          </a:p>
          <a:p>
            <a:r>
              <a:rPr lang="en-US" dirty="0"/>
              <a:t>When and where would you use the Visual Imagery Strategy?</a:t>
            </a:r>
          </a:p>
          <a:p>
            <a:r>
              <a:rPr lang="en-US" dirty="0"/>
              <a:t>What are the steps of the Visual Imagery Strategy?</a:t>
            </a:r>
          </a:p>
          <a:p>
            <a:r>
              <a:rPr lang="en-US" dirty="0"/>
              <a:t>What is the mnemonic for remembering the steps?</a:t>
            </a:r>
          </a:p>
          <a:p>
            <a:r>
              <a:rPr lang="en-US" dirty="0"/>
              <a:t>What are the requirements for a good image statement?</a:t>
            </a:r>
          </a:p>
        </p:txBody>
      </p:sp>
    </p:spTree>
    <p:extLst>
      <p:ext uri="{BB962C8B-B14F-4D97-AF65-F5344CB8AC3E}">
        <p14:creationId xmlns:p14="http://schemas.microsoft.com/office/powerpoint/2010/main" val="16021963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F6B5B6-EE57-5044-80DB-C28501022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57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267284" y="910300"/>
            <a:ext cx="20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4 Completion Date</a:t>
            </a:r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id="{BC1725C6-FB6D-CF43-A627-4BBB4D2EE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333" y="-101787"/>
            <a:ext cx="5559529" cy="7194684"/>
          </a:xfrm>
          <a:prstGeom prst="rect">
            <a:avLst/>
          </a:prstGeom>
        </p:spPr>
      </p:pic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>
            <a:off x="1270353" y="1333038"/>
            <a:ext cx="4757914" cy="334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370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C52D-095F-E545-A872-BF259C6D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Stage 5:  Controlled Practice and 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F1781-E309-FC4E-BE72-6C1AD4ACD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199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A7FC-557A-2745-B06B-48BB7A34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previous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26B6B-9DE6-2641-9325-70DB0369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the purpose of reading?</a:t>
            </a:r>
          </a:p>
          <a:p>
            <a:r>
              <a:rPr lang="en-US" dirty="0"/>
              <a:t>What are the benefits of being a strategic reader?</a:t>
            </a:r>
          </a:p>
          <a:p>
            <a:r>
              <a:rPr lang="en-US" dirty="0"/>
              <a:t>What are the steps of the Visual Imagery Strategy?</a:t>
            </a:r>
          </a:p>
          <a:p>
            <a:r>
              <a:rPr lang="en-US" dirty="0"/>
              <a:t>What are the parts of the image to be named?</a:t>
            </a:r>
          </a:p>
          <a:p>
            <a:r>
              <a:rPr lang="en-US" dirty="0"/>
              <a:t>What are the requirements for a good image statement?</a:t>
            </a:r>
          </a:p>
          <a:p>
            <a:r>
              <a:rPr lang="en-US" dirty="0"/>
              <a:t>When and where would you use the Visual Imagery Strategy?</a:t>
            </a:r>
          </a:p>
          <a:p>
            <a:r>
              <a:rPr lang="en-US" dirty="0"/>
              <a:t>What are the benefits to using the Visual Imagery Strategy?</a:t>
            </a:r>
          </a:p>
        </p:txBody>
      </p:sp>
    </p:spTree>
    <p:extLst>
      <p:ext uri="{BB962C8B-B14F-4D97-AF65-F5344CB8AC3E}">
        <p14:creationId xmlns:p14="http://schemas.microsoft.com/office/powerpoint/2010/main" val="22148400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D13D77-02E4-9E47-94AE-EC8052805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746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6C880D-0371-0D4B-8CEA-CD4EE8A97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431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F567-CED7-654C-97A7-A24FC99B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Pairs/Group Practice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4B188-FADB-D442-8CF1-6FCE451D7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assigned passage using the SCENE steps</a:t>
            </a:r>
          </a:p>
          <a:p>
            <a:pPr lvl="1"/>
            <a:r>
              <a:rPr lang="en-US" dirty="0"/>
              <a:t>stop after every three sentences to describe and evaluate images</a:t>
            </a:r>
          </a:p>
          <a:p>
            <a:pPr lvl="1"/>
            <a:r>
              <a:rPr lang="en-US" dirty="0"/>
              <a:t>record how well your partners do on the group score sheet.</a:t>
            </a:r>
          </a:p>
          <a:p>
            <a:r>
              <a:rPr lang="en-US" dirty="0"/>
              <a:t>Take Comprehension test</a:t>
            </a:r>
          </a:p>
          <a:p>
            <a:r>
              <a:rPr lang="en-US" dirty="0"/>
              <a:t>Develop fluency in using the strategy over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760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F567-CED7-654C-97A7-A24FC99B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Practice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4B188-FADB-D442-8CF1-6FCE451D7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assigned passage using the SCENE steps Mastery is 80% or higher</a:t>
            </a:r>
          </a:p>
          <a:p>
            <a:r>
              <a:rPr lang="en-US" dirty="0"/>
              <a:t>Take Comprehension test – mastery is 80% or higher</a:t>
            </a:r>
          </a:p>
          <a:p>
            <a:r>
              <a:rPr lang="en-US" dirty="0"/>
              <a:t>Develop fluency in using the strategy over time</a:t>
            </a:r>
          </a:p>
          <a:p>
            <a:r>
              <a:rPr lang="en-US" dirty="0"/>
              <a:t>Plot your scores on the Progress 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401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522206" y="5568445"/>
            <a:ext cx="2052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scores for controlled practice attempts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 flipV="1">
            <a:off x="1650485" y="5232400"/>
            <a:ext cx="2921515" cy="1138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2" name="Picture 161">
            <a:extLst>
              <a:ext uri="{FF2B5EF4-FFF2-40B4-BE49-F238E27FC236}">
                <a16:creationId xmlns:a16="http://schemas.microsoft.com/office/drawing/2014/main" id="{70ACACF5-AE9B-974A-A238-5790721A8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333" y="-101787"/>
            <a:ext cx="5559529" cy="71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2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37DE-BBC5-ED47-9A97-1A4A3F9A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Success Formula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55319-7EAD-FD4F-B8B4-7D7C2297DA81}"/>
              </a:ext>
            </a:extLst>
          </p:cNvPr>
          <p:cNvSpPr txBox="1"/>
          <p:nvPr/>
        </p:nvSpPr>
        <p:spPr>
          <a:xfrm>
            <a:off x="6464029" y="2920006"/>
            <a:ext cx="2091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SUCCESS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BF3782-8271-0343-A004-D3B88387A139}"/>
              </a:ext>
            </a:extLst>
          </p:cNvPr>
          <p:cNvSpPr txBox="1"/>
          <p:nvPr/>
        </p:nvSpPr>
        <p:spPr>
          <a:xfrm>
            <a:off x="5427064" y="2915156"/>
            <a:ext cx="1040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2F31E-1FB4-CC4C-89F4-0B6BCBE644AE}"/>
              </a:ext>
            </a:extLst>
          </p:cNvPr>
          <p:cNvSpPr txBox="1"/>
          <p:nvPr/>
        </p:nvSpPr>
        <p:spPr>
          <a:xfrm>
            <a:off x="461253" y="2299603"/>
            <a:ext cx="3062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Visual Imagery Strategy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67063-53D2-FD4B-A72D-96EE7AD21C9A}"/>
              </a:ext>
            </a:extLst>
          </p:cNvPr>
          <p:cNvSpPr txBox="1"/>
          <p:nvPr/>
        </p:nvSpPr>
        <p:spPr>
          <a:xfrm>
            <a:off x="3852152" y="2885058"/>
            <a:ext cx="1571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Effort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A78942-F101-614A-88ED-4D30110CD89E}"/>
              </a:ext>
            </a:extLst>
          </p:cNvPr>
          <p:cNvSpPr txBox="1"/>
          <p:nvPr/>
        </p:nvSpPr>
        <p:spPr>
          <a:xfrm>
            <a:off x="3223097" y="2915156"/>
            <a:ext cx="423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2866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267284" y="910300"/>
            <a:ext cx="20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5 Completion Date</a:t>
            </a:r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id="{9D7C0D13-7823-FE49-877D-98916DDD4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333" y="-101787"/>
            <a:ext cx="5559529" cy="7194684"/>
          </a:xfrm>
          <a:prstGeom prst="rect">
            <a:avLst/>
          </a:prstGeom>
        </p:spPr>
      </p:pic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>
            <a:off x="1270353" y="1333038"/>
            <a:ext cx="5130447" cy="317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4344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C52D-095F-E545-A872-BF259C6D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Stage 6:  Advanced Practice and 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F1781-E309-FC4E-BE72-6C1AD4ACD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776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A7FC-557A-2745-B06B-48BB7A34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previous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26B6B-9DE6-2641-9325-70DB0369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the purpose of reading?</a:t>
            </a:r>
          </a:p>
          <a:p>
            <a:r>
              <a:rPr lang="en-US" dirty="0"/>
              <a:t>What are the benefits of being a strategic reader?</a:t>
            </a:r>
          </a:p>
          <a:p>
            <a:r>
              <a:rPr lang="en-US" dirty="0"/>
              <a:t>What are the steps of the Visual Imagery Strategy?</a:t>
            </a:r>
          </a:p>
          <a:p>
            <a:r>
              <a:rPr lang="en-US" dirty="0"/>
              <a:t>What are the parts of the image to be named?</a:t>
            </a:r>
          </a:p>
          <a:p>
            <a:r>
              <a:rPr lang="en-US" dirty="0"/>
              <a:t>What are the requirements for a good image statement?</a:t>
            </a:r>
          </a:p>
          <a:p>
            <a:r>
              <a:rPr lang="en-US" dirty="0"/>
              <a:t>When and where would you use the Visual Imagery Strategy?</a:t>
            </a:r>
          </a:p>
          <a:p>
            <a:r>
              <a:rPr lang="en-US" dirty="0"/>
              <a:t>What are the benefits to using the Visual Imagery Strategy?</a:t>
            </a:r>
          </a:p>
        </p:txBody>
      </p:sp>
    </p:spTree>
    <p:extLst>
      <p:ext uri="{BB962C8B-B14F-4D97-AF65-F5344CB8AC3E}">
        <p14:creationId xmlns:p14="http://schemas.microsoft.com/office/powerpoint/2010/main" val="23576914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CEBF-2585-9A4D-9089-EC5C78AF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Practice</a:t>
            </a:r>
            <a:br>
              <a:rPr lang="en-US" dirty="0"/>
            </a:br>
            <a:r>
              <a:rPr lang="en-US" dirty="0"/>
              <a:t>Essential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5EAB1-8C86-EB44-8296-32FB91E39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use the Visual Imagery Strategy on materials written at a more difficult level?</a:t>
            </a:r>
          </a:p>
        </p:txBody>
      </p:sp>
    </p:spTree>
    <p:extLst>
      <p:ext uri="{BB962C8B-B14F-4D97-AF65-F5344CB8AC3E}">
        <p14:creationId xmlns:p14="http://schemas.microsoft.com/office/powerpoint/2010/main" val="5414041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F567-CED7-654C-97A7-A24FC99B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Practice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4B188-FADB-D442-8CF1-6FCE451D7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assigned passage using the SCENE steps Mastery is 80% or higher</a:t>
            </a:r>
          </a:p>
          <a:p>
            <a:r>
              <a:rPr lang="en-US" dirty="0"/>
              <a:t>Take Comprehension test – mastery is 80% or higher</a:t>
            </a:r>
          </a:p>
          <a:p>
            <a:r>
              <a:rPr lang="en-US" dirty="0"/>
              <a:t>Develop fluency in using the strategy over time</a:t>
            </a:r>
          </a:p>
          <a:p>
            <a:r>
              <a:rPr lang="en-US" dirty="0"/>
              <a:t>Plot your scores on the Progress 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745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D13D77-02E4-9E47-94AE-EC8052805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472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522206" y="5568445"/>
            <a:ext cx="2052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scores for advanced practice attempts</a:t>
            </a:r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id="{7C23A942-51FE-A54C-8FBA-CC8C3F760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333" y="-101787"/>
            <a:ext cx="5559529" cy="7194684"/>
          </a:xfrm>
          <a:prstGeom prst="rect">
            <a:avLst/>
          </a:prstGeom>
        </p:spPr>
      </p:pic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 flipV="1">
            <a:off x="1948763" y="5190067"/>
            <a:ext cx="3935570" cy="1156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9817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161">
            <a:extLst>
              <a:ext uri="{FF2B5EF4-FFF2-40B4-BE49-F238E27FC236}">
                <a16:creationId xmlns:a16="http://schemas.microsoft.com/office/drawing/2014/main" id="{FB6F3840-CF61-4546-83FF-76363F20E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333" y="-101787"/>
            <a:ext cx="5559529" cy="71946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345793" y="1172767"/>
            <a:ext cx="20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6 Completion Date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>
            <a:off x="1371953" y="1680171"/>
            <a:ext cx="54500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8491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C52D-095F-E545-A872-BF259C6D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Stage 7:  Posttest and Make Commitments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F1781-E309-FC4E-BE72-6C1AD4ACD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706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CEBF-2585-9A4D-9089-EC5C78AF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Posttest</a:t>
            </a:r>
            <a:br>
              <a:rPr lang="en-US" dirty="0"/>
            </a:br>
            <a:r>
              <a:rPr lang="en-US" dirty="0"/>
              <a:t>Essential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5EAB1-8C86-EB44-8296-32FB91E39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I mastered the use of the Visual Imagery Strategy?</a:t>
            </a:r>
          </a:p>
        </p:txBody>
      </p:sp>
    </p:spTree>
    <p:extLst>
      <p:ext uri="{BB962C8B-B14F-4D97-AF65-F5344CB8AC3E}">
        <p14:creationId xmlns:p14="http://schemas.microsoft.com/office/powerpoint/2010/main" val="299219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634B26-4571-B740-AFFA-BD39AB331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856" y="0"/>
            <a:ext cx="5178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695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E800D-45C2-2640-938C-E859B9C5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44F9-4298-0143-A885-B9F3C73F2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 is to figure out how well you can understand the material you read and remember it now that you have learned to use the Visual Imagery Strategy</a:t>
            </a:r>
          </a:p>
          <a:p>
            <a:pPr lvl="1"/>
            <a:endParaRPr lang="en-US" dirty="0"/>
          </a:p>
          <a:p>
            <a:r>
              <a:rPr lang="en-US" dirty="0"/>
              <a:t>Parts of the Posttest</a:t>
            </a:r>
          </a:p>
          <a:p>
            <a:pPr lvl="1"/>
            <a:r>
              <a:rPr lang="en-US" dirty="0"/>
              <a:t>Visual Imagery Test</a:t>
            </a:r>
          </a:p>
          <a:p>
            <a:pPr lvl="1"/>
            <a:r>
              <a:rPr lang="en-US" dirty="0"/>
              <a:t>Comprehension test</a:t>
            </a:r>
          </a:p>
        </p:txBody>
      </p:sp>
    </p:spTree>
    <p:extLst>
      <p:ext uri="{BB962C8B-B14F-4D97-AF65-F5344CB8AC3E}">
        <p14:creationId xmlns:p14="http://schemas.microsoft.com/office/powerpoint/2010/main" val="11059006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522206" y="5568445"/>
            <a:ext cx="20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score for Posttest</a:t>
            </a:r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id="{7219C622-ABE7-E346-BC39-D9D0B7981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333" y="-101787"/>
            <a:ext cx="5559529" cy="7194684"/>
          </a:xfrm>
          <a:prstGeom prst="rect">
            <a:avLst/>
          </a:prstGeom>
        </p:spPr>
      </p:pic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 flipV="1">
            <a:off x="1594829" y="5232400"/>
            <a:ext cx="5542571" cy="733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3267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92EBC5-9EBE-3F49-979F-65E7AF881CDF}"/>
              </a:ext>
            </a:extLst>
          </p:cNvPr>
          <p:cNvSpPr txBox="1"/>
          <p:nvPr/>
        </p:nvSpPr>
        <p:spPr>
          <a:xfrm>
            <a:off x="198194" y="2746401"/>
            <a:ext cx="283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 Completed!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9483D3-BB35-BF49-9CE1-9ECE235BB940}"/>
              </a:ext>
            </a:extLst>
          </p:cNvPr>
          <p:cNvSpPr txBox="1"/>
          <p:nvPr/>
        </p:nvSpPr>
        <p:spPr>
          <a:xfrm>
            <a:off x="101599" y="4431268"/>
            <a:ext cx="1651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will you celebrate your success?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EA2FC-EEFD-2F40-9421-B4D80CBAB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856" y="0"/>
            <a:ext cx="5178287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A3594C9-C29D-B541-9706-A5A0EEF7AADE}"/>
              </a:ext>
            </a:extLst>
          </p:cNvPr>
          <p:cNvCxnSpPr/>
          <p:nvPr/>
        </p:nvCxnSpPr>
        <p:spPr>
          <a:xfrm>
            <a:off x="1219200" y="3115733"/>
            <a:ext cx="1422400" cy="414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4872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69B24-F984-D544-8722-C29179381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3626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“generalization” mean to you?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would be the benefits of generalizing this strategy?</a:t>
            </a:r>
          </a:p>
        </p:txBody>
      </p:sp>
    </p:spTree>
    <p:extLst>
      <p:ext uri="{BB962C8B-B14F-4D97-AF65-F5344CB8AC3E}">
        <p14:creationId xmlns:p14="http://schemas.microsoft.com/office/powerpoint/2010/main" val="20685989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F74A5D-A943-384A-AE5A-7958781E9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520" y="0"/>
            <a:ext cx="511696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42FEB4-DE78-0744-99EA-28DF5E7A0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856" y="0"/>
            <a:ext cx="517828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92EBC5-9EBE-3F49-979F-65E7AF881CDF}"/>
              </a:ext>
            </a:extLst>
          </p:cNvPr>
          <p:cNvSpPr txBox="1"/>
          <p:nvPr/>
        </p:nvSpPr>
        <p:spPr>
          <a:xfrm>
            <a:off x="265927" y="1841605"/>
            <a:ext cx="12411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Goal to use the Visual Imagery Strategy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A3594C9-C29D-B541-9706-A5A0EEF7AADE}"/>
              </a:ext>
            </a:extLst>
          </p:cNvPr>
          <p:cNvCxnSpPr>
            <a:cxnSpLocks/>
          </p:cNvCxnSpPr>
          <p:nvPr/>
        </p:nvCxnSpPr>
        <p:spPr>
          <a:xfrm>
            <a:off x="1106759" y="3251200"/>
            <a:ext cx="1433241" cy="1464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8301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267284" y="910300"/>
            <a:ext cx="20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7 Completion Date</a:t>
            </a:r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id="{84AFEC9C-3F18-4145-82BC-22A43E252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466" y="-423520"/>
            <a:ext cx="5559529" cy="7194684"/>
          </a:xfrm>
          <a:prstGeom prst="rect">
            <a:avLst/>
          </a:prstGeom>
        </p:spPr>
      </p:pic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>
            <a:off x="1270353" y="1333038"/>
            <a:ext cx="60980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91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C52D-095F-E545-A872-BF259C6D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Stage 8 : Generalization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F1781-E309-FC4E-BE72-6C1AD4ACD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Orientation Phase</a:t>
            </a:r>
          </a:p>
        </p:txBody>
      </p:sp>
    </p:spTree>
    <p:extLst>
      <p:ext uri="{BB962C8B-B14F-4D97-AF65-F5344CB8AC3E}">
        <p14:creationId xmlns:p14="http://schemas.microsoft.com/office/powerpoint/2010/main" val="36669137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E719C6-7727-634C-99A2-AAB1DC3D9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439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37DE-BBC5-ED47-9A97-1A4A3F9A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Success Formula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55319-7EAD-FD4F-B8B4-7D7C2297DA81}"/>
              </a:ext>
            </a:extLst>
          </p:cNvPr>
          <p:cNvSpPr txBox="1"/>
          <p:nvPr/>
        </p:nvSpPr>
        <p:spPr>
          <a:xfrm>
            <a:off x="6464029" y="2920006"/>
            <a:ext cx="2091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SUCCESS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BF3782-8271-0343-A004-D3B88387A139}"/>
              </a:ext>
            </a:extLst>
          </p:cNvPr>
          <p:cNvSpPr txBox="1"/>
          <p:nvPr/>
        </p:nvSpPr>
        <p:spPr>
          <a:xfrm>
            <a:off x="5427064" y="2915156"/>
            <a:ext cx="1040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2F31E-1FB4-CC4C-89F4-0B6BCBE644AE}"/>
              </a:ext>
            </a:extLst>
          </p:cNvPr>
          <p:cNvSpPr txBox="1"/>
          <p:nvPr/>
        </p:nvSpPr>
        <p:spPr>
          <a:xfrm>
            <a:off x="686610" y="2299603"/>
            <a:ext cx="3062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Visual Imagery Strategy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67063-53D2-FD4B-A72D-96EE7AD21C9A}"/>
              </a:ext>
            </a:extLst>
          </p:cNvPr>
          <p:cNvSpPr txBox="1"/>
          <p:nvPr/>
        </p:nvSpPr>
        <p:spPr>
          <a:xfrm>
            <a:off x="3852152" y="2885058"/>
            <a:ext cx="1571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Effort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A78942-F101-614A-88ED-4D30110CD89E}"/>
              </a:ext>
            </a:extLst>
          </p:cNvPr>
          <p:cNvSpPr txBox="1"/>
          <p:nvPr/>
        </p:nvSpPr>
        <p:spPr>
          <a:xfrm>
            <a:off x="3223097" y="2915156"/>
            <a:ext cx="423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6663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7C98F-7779-9B48-97C4-5BF3674C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Cues for Using the Visual Imagery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2DFD0-2F09-2949-B914-E033947AF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8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3269DE-B154-F64E-B70D-560B8F94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 Describe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D7C9E-9E6E-B34F-A76B-F34F9AD35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308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38BE18-FE53-F343-972B-1F107F664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725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BAB1C1-77B3-F74D-88FE-B509C5B3C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197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C52D-095F-E545-A872-BF259C6D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Stage 8 : Generalization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F1781-E309-FC4E-BE72-6C1AD4ACD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Activation Phase</a:t>
            </a:r>
          </a:p>
        </p:txBody>
      </p:sp>
    </p:spTree>
    <p:extLst>
      <p:ext uri="{BB962C8B-B14F-4D97-AF65-F5344CB8AC3E}">
        <p14:creationId xmlns:p14="http://schemas.microsoft.com/office/powerpoint/2010/main" val="14532209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E719C6-7727-634C-99A2-AAB1DC3D9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577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43182F-45B7-0644-B389-E07E32645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057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14F940-B1D9-6440-92CD-066768A20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963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C52D-095F-E545-A872-BF259C6D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Stage 8 : Generalization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F1781-E309-FC4E-BE72-6C1AD4ACD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Adaptation Phase</a:t>
            </a:r>
          </a:p>
        </p:txBody>
      </p:sp>
    </p:spTree>
    <p:extLst>
      <p:ext uri="{BB962C8B-B14F-4D97-AF65-F5344CB8AC3E}">
        <p14:creationId xmlns:p14="http://schemas.microsoft.com/office/powerpoint/2010/main" val="27845733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827A77-509C-4444-918F-B3914D4C5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012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86CA47-97F6-4B46-90A1-7128CE3F1B46}"/>
              </a:ext>
            </a:extLst>
          </p:cNvPr>
          <p:cNvSpPr txBox="1"/>
          <p:nvPr/>
        </p:nvSpPr>
        <p:spPr>
          <a:xfrm>
            <a:off x="101599" y="2242232"/>
            <a:ext cx="1464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Deciding and taking in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CED2E1-3E54-3648-B2E9-D392E83AE75A}"/>
              </a:ext>
            </a:extLst>
          </p:cNvPr>
          <p:cNvSpPr txBox="1"/>
          <p:nvPr/>
        </p:nvSpPr>
        <p:spPr>
          <a:xfrm>
            <a:off x="82695" y="4082534"/>
            <a:ext cx="146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9C77A6-E776-F24B-915B-C2F0533EE859}"/>
              </a:ext>
            </a:extLst>
          </p:cNvPr>
          <p:cNvSpPr txBox="1"/>
          <p:nvPr/>
        </p:nvSpPr>
        <p:spPr>
          <a:xfrm>
            <a:off x="203198" y="5774268"/>
            <a:ext cx="146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Checking 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8D2310E5-EE59-BF48-AE09-F28F185F20E2}"/>
              </a:ext>
            </a:extLst>
          </p:cNvPr>
          <p:cNvSpPr/>
          <p:nvPr/>
        </p:nvSpPr>
        <p:spPr>
          <a:xfrm>
            <a:off x="1473200" y="2413000"/>
            <a:ext cx="296334" cy="364069"/>
          </a:xfrm>
          <a:prstGeom prst="leftBrace">
            <a:avLst>
              <a:gd name="adj1" fmla="val 8333"/>
              <a:gd name="adj2" fmla="val 453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515C5A52-B274-164D-BD26-90A1582033FE}"/>
              </a:ext>
            </a:extLst>
          </p:cNvPr>
          <p:cNvSpPr/>
          <p:nvPr/>
        </p:nvSpPr>
        <p:spPr>
          <a:xfrm>
            <a:off x="1566333" y="3259667"/>
            <a:ext cx="278818" cy="2015066"/>
          </a:xfrm>
          <a:prstGeom prst="leftBrace">
            <a:avLst>
              <a:gd name="adj1" fmla="val 8333"/>
              <a:gd name="adj2" fmla="val 504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913C432C-621A-B243-BF4C-ADB2B403CCD2}"/>
              </a:ext>
            </a:extLst>
          </p:cNvPr>
          <p:cNvSpPr/>
          <p:nvPr/>
        </p:nvSpPr>
        <p:spPr>
          <a:xfrm>
            <a:off x="1566332" y="5774268"/>
            <a:ext cx="203201" cy="3693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79B14A-4081-814D-A6BD-A92005E18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742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3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66F7-D925-7245-8D47-5EA51A32F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Practicing making adaptations</a:t>
            </a:r>
          </a:p>
        </p:txBody>
      </p:sp>
    </p:spTree>
    <p:extLst>
      <p:ext uri="{BB962C8B-B14F-4D97-AF65-F5344CB8AC3E}">
        <p14:creationId xmlns:p14="http://schemas.microsoft.com/office/powerpoint/2010/main" val="4209796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A7FC-557A-2745-B06B-48BB7A34C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3366"/>
            <a:ext cx="7886700" cy="1325563"/>
          </a:xfrm>
        </p:spPr>
        <p:txBody>
          <a:bodyPr/>
          <a:lstStyle/>
          <a:p>
            <a:r>
              <a:rPr lang="en-US" dirty="0"/>
              <a:t>Describe 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26B6B-9DE6-2641-9325-70DB0369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would learning the Visual Imagery Strategy be helpful?</a:t>
            </a:r>
          </a:p>
          <a:p>
            <a:r>
              <a:rPr lang="en-US" dirty="0"/>
              <a:t>What results can we expect from using the Visual Imagery Strategy?</a:t>
            </a:r>
          </a:p>
          <a:p>
            <a:r>
              <a:rPr lang="en-US" dirty="0"/>
              <a:t>What are the steps of the Visual Imagery Strategy?</a:t>
            </a:r>
          </a:p>
          <a:p>
            <a:r>
              <a:rPr lang="en-US" dirty="0"/>
              <a:t>Where could you use the Visual Imagery Strategy?</a:t>
            </a:r>
          </a:p>
        </p:txBody>
      </p:sp>
    </p:spTree>
    <p:extLst>
      <p:ext uri="{BB962C8B-B14F-4D97-AF65-F5344CB8AC3E}">
        <p14:creationId xmlns:p14="http://schemas.microsoft.com/office/powerpoint/2010/main" val="31437636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C52D-095F-E545-A872-BF259C6D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Stage 8 : Generalization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F1781-E309-FC4E-BE72-6C1AD4ACD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Maintenance Phase</a:t>
            </a:r>
          </a:p>
        </p:txBody>
      </p:sp>
    </p:spTree>
    <p:extLst>
      <p:ext uri="{BB962C8B-B14F-4D97-AF65-F5344CB8AC3E}">
        <p14:creationId xmlns:p14="http://schemas.microsoft.com/office/powerpoint/2010/main" val="26109096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F3278-8F63-6F46-A5BD-CDEF2B80F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466" y="-423520"/>
            <a:ext cx="5559529" cy="71946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3BD8A0-1804-7742-8454-EB46B339C60B}"/>
              </a:ext>
            </a:extLst>
          </p:cNvPr>
          <p:cNvSpPr txBox="1"/>
          <p:nvPr/>
        </p:nvSpPr>
        <p:spPr>
          <a:xfrm>
            <a:off x="556738" y="3843867"/>
            <a:ext cx="1737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maintenance goal and maintenance dates</a:t>
            </a:r>
          </a:p>
        </p:txBody>
      </p:sp>
    </p:spTree>
    <p:extLst>
      <p:ext uri="{BB962C8B-B14F-4D97-AF65-F5344CB8AC3E}">
        <p14:creationId xmlns:p14="http://schemas.microsoft.com/office/powerpoint/2010/main" val="1467379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78427C-B482-2946-8819-216A520DD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“visual” mean?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CDE1E42-B9BF-0445-B181-8A03997A1E9E}"/>
              </a:ext>
            </a:extLst>
          </p:cNvPr>
          <p:cNvSpPr txBox="1">
            <a:spLocks/>
          </p:cNvSpPr>
          <p:nvPr/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does “imagery” or “image” mean?</a:t>
            </a:r>
          </a:p>
        </p:txBody>
      </p:sp>
    </p:spTree>
    <p:extLst>
      <p:ext uri="{BB962C8B-B14F-4D97-AF65-F5344CB8AC3E}">
        <p14:creationId xmlns:p14="http://schemas.microsoft.com/office/powerpoint/2010/main" val="1410292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1816</TotalTime>
  <Words>1429</Words>
  <Application>Microsoft Macintosh PowerPoint</Application>
  <PresentationFormat>On-screen Show (4:3)</PresentationFormat>
  <Paragraphs>312</Paragraphs>
  <Slides>81</Slides>
  <Notes>76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Arial</vt:lpstr>
      <vt:lpstr>Calibri</vt:lpstr>
      <vt:lpstr>Calibri Light</vt:lpstr>
      <vt:lpstr>System Font Regular</vt:lpstr>
      <vt:lpstr>Office Theme</vt:lpstr>
      <vt:lpstr>The Visual Imagery Strategy</vt:lpstr>
      <vt:lpstr>Stage 1:  Pretest and Make Commitments</vt:lpstr>
      <vt:lpstr>Pretest</vt:lpstr>
      <vt:lpstr>PowerPoint Presentation</vt:lpstr>
      <vt:lpstr>The Success Formula</vt:lpstr>
      <vt:lpstr>PowerPoint Presentation</vt:lpstr>
      <vt:lpstr>Stage 2:  Describe</vt:lpstr>
      <vt:lpstr>Describe Essential Questions</vt:lpstr>
      <vt:lpstr>What does “visual” mean?</vt:lpstr>
      <vt:lpstr>Discussion Questions</vt:lpstr>
      <vt:lpstr>Discussion Questions</vt:lpstr>
      <vt:lpstr>Results we can expect from using the Visual Imagery 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Ticket</vt:lpstr>
      <vt:lpstr>PowerPoint Presentation</vt:lpstr>
      <vt:lpstr>Stage 3:  Model</vt:lpstr>
      <vt:lpstr>Review of previous information</vt:lpstr>
      <vt:lpstr>Model Essential Questions</vt:lpstr>
      <vt:lpstr>PowerPoint Presentation</vt:lpstr>
      <vt:lpstr>Exit Ticket</vt:lpstr>
      <vt:lpstr>PowerPoint Presentation</vt:lpstr>
      <vt:lpstr> Stage 4:  Verbal Practice</vt:lpstr>
      <vt:lpstr>Review of previous information</vt:lpstr>
      <vt:lpstr>PowerPoint Presentation</vt:lpstr>
      <vt:lpstr>PowerPoint Presentation</vt:lpstr>
      <vt:lpstr> Stage 5:  Controlled Practice and Feedback</vt:lpstr>
      <vt:lpstr>Review of previous information</vt:lpstr>
      <vt:lpstr>PowerPoint Presentation</vt:lpstr>
      <vt:lpstr>PowerPoint Presentation</vt:lpstr>
      <vt:lpstr>Pairs/Group Practice Activities</vt:lpstr>
      <vt:lpstr>Independent Practice Activities</vt:lpstr>
      <vt:lpstr>PowerPoint Presentation</vt:lpstr>
      <vt:lpstr>PowerPoint Presentation</vt:lpstr>
      <vt:lpstr> Stage 6:  Advanced Practice and Feedback</vt:lpstr>
      <vt:lpstr>Review of previous information</vt:lpstr>
      <vt:lpstr>Advanced Practice Essential Question</vt:lpstr>
      <vt:lpstr>Independent Practice Activities</vt:lpstr>
      <vt:lpstr>PowerPoint Presentation</vt:lpstr>
      <vt:lpstr>PowerPoint Presentation</vt:lpstr>
      <vt:lpstr>PowerPoint Presentation</vt:lpstr>
      <vt:lpstr> Stage 7:  Posttest and Make Commitments</vt:lpstr>
      <vt:lpstr>Posttest Essential Question</vt:lpstr>
      <vt:lpstr>Posttest</vt:lpstr>
      <vt:lpstr>PowerPoint Presentation</vt:lpstr>
      <vt:lpstr>PowerPoint Presentation</vt:lpstr>
      <vt:lpstr>What does “generalization” mean to you?  What would be the benefits of generalizing this strategy?</vt:lpstr>
      <vt:lpstr>PowerPoint Presentation</vt:lpstr>
      <vt:lpstr>PowerPoint Presentation</vt:lpstr>
      <vt:lpstr> Stage 8 : Generalization</vt:lpstr>
      <vt:lpstr>PowerPoint Presentation</vt:lpstr>
      <vt:lpstr>The Success Formula</vt:lpstr>
      <vt:lpstr>Cues for Using the Visual Imagery Strategy</vt:lpstr>
      <vt:lpstr>PowerPoint Presentation</vt:lpstr>
      <vt:lpstr>PowerPoint Presentation</vt:lpstr>
      <vt:lpstr> Stage 8 : Generalization</vt:lpstr>
      <vt:lpstr>PowerPoint Presentation</vt:lpstr>
      <vt:lpstr>PowerPoint Presentation</vt:lpstr>
      <vt:lpstr>PowerPoint Presentation</vt:lpstr>
      <vt:lpstr> Stage 8 : Generalization</vt:lpstr>
      <vt:lpstr>PowerPoint Presentation</vt:lpstr>
      <vt:lpstr>PowerPoint Presentation</vt:lpstr>
      <vt:lpstr>Practicing making adaptations</vt:lpstr>
      <vt:lpstr> Stage 8 : Generalization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Paragraph Writing Strategy</dc:title>
  <dc:creator>Medici Cindy</dc:creator>
  <cp:lastModifiedBy>Medici Cindy</cp:lastModifiedBy>
  <cp:revision>24</cp:revision>
  <dcterms:created xsi:type="dcterms:W3CDTF">2021-02-15T20:39:09Z</dcterms:created>
  <dcterms:modified xsi:type="dcterms:W3CDTF">2021-03-23T19:41:26Z</dcterms:modified>
</cp:coreProperties>
</file>