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1" r:id="rId2"/>
    <p:sldId id="258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97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97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97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97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9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9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9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9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9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897A98E-2F74-4B93-97C0-52B4F8A7138C}" type="datetime1">
              <a:rPr lang="en-US"/>
              <a:pPr/>
              <a:t>5/22/12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64B7B02-94FE-4E34-8C1F-D6FC4D33EC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2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7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7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7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7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708A01-4348-4282-8B2B-EAF1E180390F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D701FD-645A-4F1A-B97C-129E9EF688E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05D5EB-FEC3-40F2-B5BF-D9A3211331A4}" type="datetime1">
              <a:rPr lang="en-US"/>
              <a:pPr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CCEBD-2252-4FE4-8B36-6CAD0C448B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590493-A91F-4573-9726-1B7BE771CFF2}" type="datetime1">
              <a:rPr lang="en-US"/>
              <a:pPr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FF4E2-AFAD-45D7-9F9E-4223CA5C2D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457993-6CB7-4ED6-AB02-389373A9793C}" type="datetime1">
              <a:rPr lang="en-US"/>
              <a:pPr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9B49D-CAB6-4F32-9032-BAA9823902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0E1F66-9883-45CB-9296-4E844F5819D8}" type="datetime1">
              <a:rPr lang="en-US"/>
              <a:pPr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47C71-1AD0-4395-B6FB-5FA22AEDE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407B35-68AD-4913-A334-F19170C8327C}" type="datetime1">
              <a:rPr lang="en-US"/>
              <a:pPr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AEEF-D69C-44C3-8EE7-BDC55F239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9AFDA6-DF84-4C17-AEA5-3A4D95664D20}" type="datetime1">
              <a:rPr lang="en-US"/>
              <a:pPr/>
              <a:t>5/22/12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46FBE-E0BD-49ED-A38C-E9630D8BA5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F3189C-6900-4F65-928E-3D89157F7FD1}" type="datetime1">
              <a:rPr lang="en-US"/>
              <a:pPr/>
              <a:t>5/22/12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5AC7D-239B-416E-986F-472535F9EB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E0F22F-649A-45B9-A71D-83F5696680BC}" type="datetime1">
              <a:rPr lang="en-US"/>
              <a:pPr/>
              <a:t>5/22/12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1880B-7484-4429-98BA-085741FF09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AAE8A1-49CA-477D-BFBA-09E47D96791A}" type="datetime1">
              <a:rPr lang="en-US"/>
              <a:pPr/>
              <a:t>5/22/12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3E526-6941-46EA-9CE8-8D62AB9DB2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FE58AF-5A1E-4F7E-89A3-9F6EB17EDBD4}" type="datetime1">
              <a:rPr lang="en-US"/>
              <a:pPr/>
              <a:t>5/22/12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A2F73-04A8-4CE9-8F28-A3CAFA6F27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AB8413-808D-4104-B443-A579BB35EF37}" type="datetime1">
              <a:rPr lang="en-US"/>
              <a:pPr/>
              <a:t>5/22/12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0C577-AC1C-4CF4-9190-35387A7FFD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E356E9A-3551-496F-8818-0AADCD8B7ADF}" type="datetime1">
              <a:rPr lang="en-US"/>
              <a:pPr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602E438-B6CF-4832-8029-ADB782A02F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97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97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97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97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9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9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9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9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97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97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97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97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97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r>
              <a:rPr lang="en-US"/>
              <a:t>University of Kansas Center for Research on Learning  2002</a:t>
            </a:r>
          </a:p>
        </p:txBody>
      </p:sp>
      <p:sp>
        <p:nvSpPr>
          <p:cNvPr id="1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US"/>
              <a:t>Unit Overhead #  </a:t>
            </a:r>
            <a:fld id="{3342827A-3A04-4901-9F31-9C1006954139}" type="slidenum">
              <a:rPr lang="en-US"/>
              <a:pPr algn="ctr"/>
              <a:t>1</a:t>
            </a:fld>
            <a:endParaRPr lang="en-US"/>
          </a:p>
        </p:txBody>
      </p:sp>
      <p:grpSp>
        <p:nvGrpSpPr>
          <p:cNvPr id="14340" name="Group 3"/>
          <p:cNvGrpSpPr>
            <a:grpSpLocks/>
          </p:cNvGrpSpPr>
          <p:nvPr/>
        </p:nvGrpSpPr>
        <p:grpSpPr bwMode="auto">
          <a:xfrm>
            <a:off x="0" y="0"/>
            <a:ext cx="8959850" cy="6858000"/>
            <a:chOff x="447" y="79"/>
            <a:chExt cx="4873" cy="3867"/>
          </a:xfrm>
        </p:grpSpPr>
        <p:sp>
          <p:nvSpPr>
            <p:cNvPr id="14369" name="Oval 4"/>
            <p:cNvSpPr>
              <a:spLocks noChangeArrowheads="1"/>
            </p:cNvSpPr>
            <p:nvPr/>
          </p:nvSpPr>
          <p:spPr bwMode="auto">
            <a:xfrm>
              <a:off x="2825" y="904"/>
              <a:ext cx="1265" cy="61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14370" name="Group 5"/>
            <p:cNvGrpSpPr>
              <a:grpSpLocks/>
            </p:cNvGrpSpPr>
            <p:nvPr/>
          </p:nvGrpSpPr>
          <p:grpSpPr bwMode="auto">
            <a:xfrm>
              <a:off x="2894" y="1330"/>
              <a:ext cx="1120" cy="1"/>
              <a:chOff x="2894" y="1330"/>
              <a:chExt cx="1120" cy="1"/>
            </a:xfrm>
          </p:grpSpPr>
          <p:sp>
            <p:nvSpPr>
              <p:cNvPr id="14451" name="Line 6"/>
              <p:cNvSpPr>
                <a:spLocks noChangeShapeType="1"/>
              </p:cNvSpPr>
              <p:nvPr/>
            </p:nvSpPr>
            <p:spPr bwMode="auto">
              <a:xfrm>
                <a:off x="2894" y="133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2" name="Line 7"/>
              <p:cNvSpPr>
                <a:spLocks noChangeShapeType="1"/>
              </p:cNvSpPr>
              <p:nvPr/>
            </p:nvSpPr>
            <p:spPr bwMode="auto">
              <a:xfrm>
                <a:off x="2956" y="133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3" name="Line 8"/>
              <p:cNvSpPr>
                <a:spLocks noChangeShapeType="1"/>
              </p:cNvSpPr>
              <p:nvPr/>
            </p:nvSpPr>
            <p:spPr bwMode="auto">
              <a:xfrm>
                <a:off x="3017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4" name="Line 9"/>
              <p:cNvSpPr>
                <a:spLocks noChangeShapeType="1"/>
              </p:cNvSpPr>
              <p:nvPr/>
            </p:nvSpPr>
            <p:spPr bwMode="auto">
              <a:xfrm>
                <a:off x="3079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5" name="Line 10"/>
              <p:cNvSpPr>
                <a:spLocks noChangeShapeType="1"/>
              </p:cNvSpPr>
              <p:nvPr/>
            </p:nvSpPr>
            <p:spPr bwMode="auto">
              <a:xfrm>
                <a:off x="3141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6" name="Line 11"/>
              <p:cNvSpPr>
                <a:spLocks noChangeShapeType="1"/>
              </p:cNvSpPr>
              <p:nvPr/>
            </p:nvSpPr>
            <p:spPr bwMode="auto">
              <a:xfrm>
                <a:off x="3203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7" name="Line 12"/>
              <p:cNvSpPr>
                <a:spLocks noChangeShapeType="1"/>
              </p:cNvSpPr>
              <p:nvPr/>
            </p:nvSpPr>
            <p:spPr bwMode="auto">
              <a:xfrm>
                <a:off x="3265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8" name="Line 13"/>
              <p:cNvSpPr>
                <a:spLocks noChangeShapeType="1"/>
              </p:cNvSpPr>
              <p:nvPr/>
            </p:nvSpPr>
            <p:spPr bwMode="auto">
              <a:xfrm>
                <a:off x="3327" y="133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9" name="Line 14"/>
              <p:cNvSpPr>
                <a:spLocks noChangeShapeType="1"/>
              </p:cNvSpPr>
              <p:nvPr/>
            </p:nvSpPr>
            <p:spPr bwMode="auto">
              <a:xfrm>
                <a:off x="3389" y="133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0" name="Line 15"/>
              <p:cNvSpPr>
                <a:spLocks noChangeShapeType="1"/>
              </p:cNvSpPr>
              <p:nvPr/>
            </p:nvSpPr>
            <p:spPr bwMode="auto">
              <a:xfrm>
                <a:off x="3451" y="133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1" name="Line 16"/>
              <p:cNvSpPr>
                <a:spLocks noChangeShapeType="1"/>
              </p:cNvSpPr>
              <p:nvPr/>
            </p:nvSpPr>
            <p:spPr bwMode="auto">
              <a:xfrm>
                <a:off x="3512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2" name="Line 17"/>
              <p:cNvSpPr>
                <a:spLocks noChangeShapeType="1"/>
              </p:cNvSpPr>
              <p:nvPr/>
            </p:nvSpPr>
            <p:spPr bwMode="auto">
              <a:xfrm>
                <a:off x="3574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3" name="Line 18"/>
              <p:cNvSpPr>
                <a:spLocks noChangeShapeType="1"/>
              </p:cNvSpPr>
              <p:nvPr/>
            </p:nvSpPr>
            <p:spPr bwMode="auto">
              <a:xfrm>
                <a:off x="3636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4" name="Line 19"/>
              <p:cNvSpPr>
                <a:spLocks noChangeShapeType="1"/>
              </p:cNvSpPr>
              <p:nvPr/>
            </p:nvSpPr>
            <p:spPr bwMode="auto">
              <a:xfrm>
                <a:off x="3698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5" name="Line 20"/>
              <p:cNvSpPr>
                <a:spLocks noChangeShapeType="1"/>
              </p:cNvSpPr>
              <p:nvPr/>
            </p:nvSpPr>
            <p:spPr bwMode="auto">
              <a:xfrm>
                <a:off x="3760" y="133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6" name="Line 21"/>
              <p:cNvSpPr>
                <a:spLocks noChangeShapeType="1"/>
              </p:cNvSpPr>
              <p:nvPr/>
            </p:nvSpPr>
            <p:spPr bwMode="auto">
              <a:xfrm>
                <a:off x="3822" y="133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7" name="Line 22"/>
              <p:cNvSpPr>
                <a:spLocks noChangeShapeType="1"/>
              </p:cNvSpPr>
              <p:nvPr/>
            </p:nvSpPr>
            <p:spPr bwMode="auto">
              <a:xfrm>
                <a:off x="3884" y="133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8" name="Line 23"/>
              <p:cNvSpPr>
                <a:spLocks noChangeShapeType="1"/>
              </p:cNvSpPr>
              <p:nvPr/>
            </p:nvSpPr>
            <p:spPr bwMode="auto">
              <a:xfrm>
                <a:off x="3945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9" name="Line 24"/>
              <p:cNvSpPr>
                <a:spLocks noChangeShapeType="1"/>
              </p:cNvSpPr>
              <p:nvPr/>
            </p:nvSpPr>
            <p:spPr bwMode="auto">
              <a:xfrm>
                <a:off x="4007" y="1330"/>
                <a:ext cx="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71" name="Rectangle 25"/>
            <p:cNvSpPr>
              <a:spLocks noChangeArrowheads="1"/>
            </p:cNvSpPr>
            <p:nvPr/>
          </p:nvSpPr>
          <p:spPr bwMode="auto">
            <a:xfrm>
              <a:off x="3952" y="134"/>
              <a:ext cx="188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NAME</a:t>
              </a:r>
              <a:endParaRPr lang="en-US"/>
            </a:p>
          </p:txBody>
        </p:sp>
        <p:sp>
          <p:nvSpPr>
            <p:cNvPr id="14372" name="Rectangle 26"/>
            <p:cNvSpPr>
              <a:spLocks noChangeArrowheads="1"/>
            </p:cNvSpPr>
            <p:nvPr/>
          </p:nvSpPr>
          <p:spPr bwMode="auto">
            <a:xfrm>
              <a:off x="3952" y="223"/>
              <a:ext cx="174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DATE</a:t>
              </a:r>
              <a:endParaRPr lang="en-US"/>
            </a:p>
          </p:txBody>
        </p:sp>
        <p:sp>
          <p:nvSpPr>
            <p:cNvPr id="14373" name="Line 27"/>
            <p:cNvSpPr>
              <a:spLocks noChangeShapeType="1"/>
            </p:cNvSpPr>
            <p:nvPr/>
          </p:nvSpPr>
          <p:spPr bwMode="auto">
            <a:xfrm>
              <a:off x="4165" y="182"/>
              <a:ext cx="111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Rectangle 28"/>
            <p:cNvSpPr>
              <a:spLocks noChangeArrowheads="1"/>
            </p:cNvSpPr>
            <p:nvPr/>
          </p:nvSpPr>
          <p:spPr bwMode="auto">
            <a:xfrm>
              <a:off x="447" y="141"/>
              <a:ext cx="118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The Unit Organizer </a:t>
              </a:r>
              <a:endParaRPr lang="en-US"/>
            </a:p>
          </p:txBody>
        </p:sp>
        <p:sp>
          <p:nvSpPr>
            <p:cNvPr id="14375" name="Rectangle 29"/>
            <p:cNvSpPr>
              <a:spLocks noChangeArrowheads="1"/>
            </p:cNvSpPr>
            <p:nvPr/>
          </p:nvSpPr>
          <p:spPr bwMode="auto">
            <a:xfrm>
              <a:off x="2571" y="203"/>
              <a:ext cx="552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BIGGER PICTURE</a:t>
              </a:r>
              <a:endParaRPr lang="en-US"/>
            </a:p>
          </p:txBody>
        </p:sp>
        <p:sp>
          <p:nvSpPr>
            <p:cNvPr id="14376" name="Rectangle 30"/>
            <p:cNvSpPr>
              <a:spLocks noChangeArrowheads="1"/>
            </p:cNvSpPr>
            <p:nvPr/>
          </p:nvSpPr>
          <p:spPr bwMode="auto">
            <a:xfrm>
              <a:off x="797" y="512"/>
              <a:ext cx="334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LAST UNIT</a:t>
              </a:r>
              <a:endParaRPr lang="en-US"/>
            </a:p>
          </p:txBody>
        </p:sp>
        <p:sp>
          <p:nvSpPr>
            <p:cNvPr id="14377" name="Rectangle 31"/>
            <p:cNvSpPr>
              <a:spLocks noChangeArrowheads="1"/>
            </p:cNvSpPr>
            <p:nvPr/>
          </p:nvSpPr>
          <p:spPr bwMode="auto">
            <a:xfrm>
              <a:off x="1120" y="512"/>
              <a:ext cx="340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/Experience</a:t>
              </a:r>
              <a:endParaRPr lang="en-US"/>
            </a:p>
          </p:txBody>
        </p:sp>
        <p:sp>
          <p:nvSpPr>
            <p:cNvPr id="14378" name="Rectangle 32"/>
            <p:cNvSpPr>
              <a:spLocks noChangeArrowheads="1"/>
            </p:cNvSpPr>
            <p:nvPr/>
          </p:nvSpPr>
          <p:spPr bwMode="auto">
            <a:xfrm>
              <a:off x="2770" y="525"/>
              <a:ext cx="54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CURRENT UNIT</a:t>
              </a:r>
              <a:endParaRPr lang="en-US"/>
            </a:p>
          </p:txBody>
        </p:sp>
        <p:sp>
          <p:nvSpPr>
            <p:cNvPr id="14379" name="Rectangle 33"/>
            <p:cNvSpPr>
              <a:spLocks noChangeArrowheads="1"/>
            </p:cNvSpPr>
            <p:nvPr/>
          </p:nvSpPr>
          <p:spPr bwMode="auto">
            <a:xfrm>
              <a:off x="4461" y="505"/>
              <a:ext cx="338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NEXT UNIT</a:t>
              </a:r>
              <a:endParaRPr lang="en-US"/>
            </a:p>
          </p:txBody>
        </p:sp>
        <p:sp>
          <p:nvSpPr>
            <p:cNvPr id="14380" name="Rectangle 34"/>
            <p:cNvSpPr>
              <a:spLocks noChangeArrowheads="1"/>
            </p:cNvSpPr>
            <p:nvPr/>
          </p:nvSpPr>
          <p:spPr bwMode="auto">
            <a:xfrm>
              <a:off x="4791" y="505"/>
              <a:ext cx="340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/Experience</a:t>
              </a:r>
              <a:endParaRPr lang="en-US"/>
            </a:p>
          </p:txBody>
        </p:sp>
        <p:sp>
          <p:nvSpPr>
            <p:cNvPr id="14381" name="Line 35"/>
            <p:cNvSpPr>
              <a:spLocks noChangeShapeType="1"/>
            </p:cNvSpPr>
            <p:nvPr/>
          </p:nvSpPr>
          <p:spPr bwMode="auto">
            <a:xfrm>
              <a:off x="474" y="766"/>
              <a:ext cx="483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Line 36"/>
            <p:cNvSpPr>
              <a:spLocks noChangeShapeType="1"/>
            </p:cNvSpPr>
            <p:nvPr/>
          </p:nvSpPr>
          <p:spPr bwMode="auto">
            <a:xfrm>
              <a:off x="467" y="3014"/>
              <a:ext cx="483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Line 37"/>
            <p:cNvSpPr>
              <a:spLocks noChangeShapeType="1"/>
            </p:cNvSpPr>
            <p:nvPr/>
          </p:nvSpPr>
          <p:spPr bwMode="auto">
            <a:xfrm>
              <a:off x="1766" y="498"/>
              <a:ext cx="1" cy="26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Line 38"/>
            <p:cNvSpPr>
              <a:spLocks noChangeShapeType="1"/>
            </p:cNvSpPr>
            <p:nvPr/>
          </p:nvSpPr>
          <p:spPr bwMode="auto">
            <a:xfrm>
              <a:off x="4055" y="505"/>
              <a:ext cx="1" cy="26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Arc 39"/>
            <p:cNvSpPr>
              <a:spLocks/>
            </p:cNvSpPr>
            <p:nvPr/>
          </p:nvSpPr>
          <p:spPr bwMode="auto">
            <a:xfrm>
              <a:off x="474" y="306"/>
              <a:ext cx="1289" cy="199"/>
            </a:xfrm>
            <a:custGeom>
              <a:avLst/>
              <a:gdLst>
                <a:gd name="T0" fmla="*/ 0 w 21600"/>
                <a:gd name="T1" fmla="*/ 199 h 21600"/>
                <a:gd name="T2" fmla="*/ 1289 w 21600"/>
                <a:gd name="T3" fmla="*/ 0 h 21600"/>
                <a:gd name="T4" fmla="*/ 1289 w 21600"/>
                <a:gd name="T5" fmla="*/ 199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386" name="Arc 40"/>
            <p:cNvSpPr>
              <a:spLocks/>
            </p:cNvSpPr>
            <p:nvPr/>
          </p:nvSpPr>
          <p:spPr bwMode="auto">
            <a:xfrm>
              <a:off x="467" y="299"/>
              <a:ext cx="1296" cy="206"/>
            </a:xfrm>
            <a:custGeom>
              <a:avLst/>
              <a:gdLst>
                <a:gd name="T0" fmla="*/ 0 w 21600"/>
                <a:gd name="T1" fmla="*/ 206 h 21600"/>
                <a:gd name="T2" fmla="*/ 1296 w 21600"/>
                <a:gd name="T3" fmla="*/ 0 h 21600"/>
                <a:gd name="T4" fmla="*/ 1296 w 21600"/>
                <a:gd name="T5" fmla="*/ 20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387" name="Arc 41"/>
            <p:cNvSpPr>
              <a:spLocks/>
            </p:cNvSpPr>
            <p:nvPr/>
          </p:nvSpPr>
          <p:spPr bwMode="auto">
            <a:xfrm>
              <a:off x="4055" y="299"/>
              <a:ext cx="1265" cy="203"/>
            </a:xfrm>
            <a:custGeom>
              <a:avLst/>
              <a:gdLst>
                <a:gd name="T0" fmla="*/ 0 w 21616"/>
                <a:gd name="T1" fmla="*/ 0 h 21600"/>
                <a:gd name="T2" fmla="*/ 1265 w 21616"/>
                <a:gd name="T3" fmla="*/ 202 h 21600"/>
                <a:gd name="T4" fmla="*/ 1 w 21616"/>
                <a:gd name="T5" fmla="*/ 203 h 21600"/>
                <a:gd name="T6" fmla="*/ 0 60000 65536"/>
                <a:gd name="T7" fmla="*/ 0 60000 65536"/>
                <a:gd name="T8" fmla="*/ 0 60000 65536"/>
                <a:gd name="T9" fmla="*/ 0 w 21616"/>
                <a:gd name="T10" fmla="*/ 0 h 21600"/>
                <a:gd name="T11" fmla="*/ 21616 w 2161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16" h="21600" fill="none" extrusionOk="0">
                  <a:moveTo>
                    <a:pt x="-1" y="0"/>
                  </a:moveTo>
                  <a:cubicBezTo>
                    <a:pt x="5" y="0"/>
                    <a:pt x="11" y="-1"/>
                    <a:pt x="17" y="0"/>
                  </a:cubicBezTo>
                  <a:cubicBezTo>
                    <a:pt x="11904" y="0"/>
                    <a:pt x="21558" y="9606"/>
                    <a:pt x="21616" y="21493"/>
                  </a:cubicBezTo>
                </a:path>
                <a:path w="21616" h="21600" stroke="0" extrusionOk="0">
                  <a:moveTo>
                    <a:pt x="-1" y="0"/>
                  </a:moveTo>
                  <a:cubicBezTo>
                    <a:pt x="5" y="0"/>
                    <a:pt x="11" y="-1"/>
                    <a:pt x="17" y="0"/>
                  </a:cubicBezTo>
                  <a:cubicBezTo>
                    <a:pt x="11904" y="0"/>
                    <a:pt x="21558" y="9606"/>
                    <a:pt x="21616" y="21493"/>
                  </a:cubicBezTo>
                  <a:lnTo>
                    <a:pt x="17" y="2160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388" name="Line 42"/>
            <p:cNvSpPr>
              <a:spLocks noChangeShapeType="1"/>
            </p:cNvSpPr>
            <p:nvPr/>
          </p:nvSpPr>
          <p:spPr bwMode="auto">
            <a:xfrm>
              <a:off x="1760" y="299"/>
              <a:ext cx="228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89" name="Group 43"/>
            <p:cNvGrpSpPr>
              <a:grpSpLocks/>
            </p:cNvGrpSpPr>
            <p:nvPr/>
          </p:nvGrpSpPr>
          <p:grpSpPr bwMode="auto">
            <a:xfrm>
              <a:off x="1760" y="326"/>
              <a:ext cx="1" cy="145"/>
              <a:chOff x="1760" y="326"/>
              <a:chExt cx="1" cy="145"/>
            </a:xfrm>
          </p:grpSpPr>
          <p:sp>
            <p:nvSpPr>
              <p:cNvPr id="14448" name="Line 44"/>
              <p:cNvSpPr>
                <a:spLocks noChangeShapeType="1"/>
              </p:cNvSpPr>
              <p:nvPr/>
            </p:nvSpPr>
            <p:spPr bwMode="auto">
              <a:xfrm>
                <a:off x="1760" y="326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9" name="Line 45"/>
              <p:cNvSpPr>
                <a:spLocks noChangeShapeType="1"/>
              </p:cNvSpPr>
              <p:nvPr/>
            </p:nvSpPr>
            <p:spPr bwMode="auto">
              <a:xfrm>
                <a:off x="1760" y="388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0" name="Line 46"/>
              <p:cNvSpPr>
                <a:spLocks noChangeShapeType="1"/>
              </p:cNvSpPr>
              <p:nvPr/>
            </p:nvSpPr>
            <p:spPr bwMode="auto">
              <a:xfrm>
                <a:off x="1760" y="450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90" name="Group 47"/>
            <p:cNvGrpSpPr>
              <a:grpSpLocks/>
            </p:cNvGrpSpPr>
            <p:nvPr/>
          </p:nvGrpSpPr>
          <p:grpSpPr bwMode="auto">
            <a:xfrm>
              <a:off x="4062" y="333"/>
              <a:ext cx="1" cy="145"/>
              <a:chOff x="4062" y="333"/>
              <a:chExt cx="1" cy="145"/>
            </a:xfrm>
          </p:grpSpPr>
          <p:sp>
            <p:nvSpPr>
              <p:cNvPr id="14445" name="Line 48"/>
              <p:cNvSpPr>
                <a:spLocks noChangeShapeType="1"/>
              </p:cNvSpPr>
              <p:nvPr/>
            </p:nvSpPr>
            <p:spPr bwMode="auto">
              <a:xfrm>
                <a:off x="4062" y="333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6" name="Line 49"/>
              <p:cNvSpPr>
                <a:spLocks noChangeShapeType="1"/>
              </p:cNvSpPr>
              <p:nvPr/>
            </p:nvSpPr>
            <p:spPr bwMode="auto">
              <a:xfrm>
                <a:off x="4062" y="395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7" name="Line 50"/>
              <p:cNvSpPr>
                <a:spLocks noChangeShapeType="1"/>
              </p:cNvSpPr>
              <p:nvPr/>
            </p:nvSpPr>
            <p:spPr bwMode="auto">
              <a:xfrm>
                <a:off x="4062" y="457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91" name="Line 51"/>
            <p:cNvSpPr>
              <a:spLocks noChangeShapeType="1"/>
            </p:cNvSpPr>
            <p:nvPr/>
          </p:nvSpPr>
          <p:spPr bwMode="auto">
            <a:xfrm>
              <a:off x="467" y="505"/>
              <a:ext cx="1" cy="336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Line 52"/>
            <p:cNvSpPr>
              <a:spLocks noChangeShapeType="1"/>
            </p:cNvSpPr>
            <p:nvPr/>
          </p:nvSpPr>
          <p:spPr bwMode="auto">
            <a:xfrm>
              <a:off x="474" y="3873"/>
              <a:ext cx="4826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Line 53"/>
            <p:cNvSpPr>
              <a:spLocks noChangeShapeType="1"/>
            </p:cNvSpPr>
            <p:nvPr/>
          </p:nvSpPr>
          <p:spPr bwMode="auto">
            <a:xfrm>
              <a:off x="5306" y="505"/>
              <a:ext cx="1" cy="336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Rectangle 54"/>
            <p:cNvSpPr>
              <a:spLocks noChangeArrowheads="1"/>
            </p:cNvSpPr>
            <p:nvPr/>
          </p:nvSpPr>
          <p:spPr bwMode="auto">
            <a:xfrm rot="-5400000">
              <a:off x="245" y="3284"/>
              <a:ext cx="64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800" b="1">
                  <a:solidFill>
                    <a:srgbClr val="000000"/>
                  </a:solidFill>
                </a:rPr>
                <a:t> UNIT SELF-TEST QUESTIONS</a:t>
              </a:r>
            </a:p>
          </p:txBody>
        </p:sp>
        <p:sp>
          <p:nvSpPr>
            <p:cNvPr id="14395" name="Rectangle 55"/>
            <p:cNvSpPr>
              <a:spLocks noChangeArrowheads="1"/>
            </p:cNvSpPr>
            <p:nvPr/>
          </p:nvSpPr>
          <p:spPr bwMode="auto">
            <a:xfrm rot="-5400000">
              <a:off x="617" y="3831"/>
              <a:ext cx="23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396" name="Rectangle 56"/>
            <p:cNvSpPr>
              <a:spLocks noChangeArrowheads="1"/>
            </p:cNvSpPr>
            <p:nvPr/>
          </p:nvSpPr>
          <p:spPr bwMode="auto">
            <a:xfrm rot="960000">
              <a:off x="3278" y="808"/>
              <a:ext cx="300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is about...</a:t>
              </a:r>
              <a:endParaRPr lang="en-US"/>
            </a:p>
          </p:txBody>
        </p:sp>
        <p:sp>
          <p:nvSpPr>
            <p:cNvPr id="14397" name="Line 57"/>
            <p:cNvSpPr>
              <a:spLocks noChangeShapeType="1"/>
            </p:cNvSpPr>
            <p:nvPr/>
          </p:nvSpPr>
          <p:spPr bwMode="auto">
            <a:xfrm>
              <a:off x="1498" y="773"/>
              <a:ext cx="1" cy="224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Line 58"/>
            <p:cNvSpPr>
              <a:spLocks noChangeShapeType="1"/>
            </p:cNvSpPr>
            <p:nvPr/>
          </p:nvSpPr>
          <p:spPr bwMode="auto">
            <a:xfrm>
              <a:off x="474" y="1254"/>
              <a:ext cx="103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Line 59"/>
            <p:cNvSpPr>
              <a:spLocks noChangeShapeType="1"/>
            </p:cNvSpPr>
            <p:nvPr/>
          </p:nvSpPr>
          <p:spPr bwMode="auto">
            <a:xfrm>
              <a:off x="474" y="1096"/>
              <a:ext cx="103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0" name="Line 60"/>
            <p:cNvSpPr>
              <a:spLocks noChangeShapeType="1"/>
            </p:cNvSpPr>
            <p:nvPr/>
          </p:nvSpPr>
          <p:spPr bwMode="auto">
            <a:xfrm>
              <a:off x="474" y="1412"/>
              <a:ext cx="103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Line 61"/>
            <p:cNvSpPr>
              <a:spLocks noChangeShapeType="1"/>
            </p:cNvSpPr>
            <p:nvPr/>
          </p:nvSpPr>
          <p:spPr bwMode="auto">
            <a:xfrm>
              <a:off x="481" y="1564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Line 62"/>
            <p:cNvSpPr>
              <a:spLocks noChangeShapeType="1"/>
            </p:cNvSpPr>
            <p:nvPr/>
          </p:nvSpPr>
          <p:spPr bwMode="auto">
            <a:xfrm flipH="1">
              <a:off x="481" y="1729"/>
              <a:ext cx="102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Line 63"/>
            <p:cNvSpPr>
              <a:spLocks noChangeShapeType="1"/>
            </p:cNvSpPr>
            <p:nvPr/>
          </p:nvSpPr>
          <p:spPr bwMode="auto">
            <a:xfrm>
              <a:off x="481" y="2052"/>
              <a:ext cx="101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Line 64"/>
            <p:cNvSpPr>
              <a:spLocks noChangeShapeType="1"/>
            </p:cNvSpPr>
            <p:nvPr/>
          </p:nvSpPr>
          <p:spPr bwMode="auto">
            <a:xfrm>
              <a:off x="481" y="1887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5" name="Line 65"/>
            <p:cNvSpPr>
              <a:spLocks noChangeShapeType="1"/>
            </p:cNvSpPr>
            <p:nvPr/>
          </p:nvSpPr>
          <p:spPr bwMode="auto">
            <a:xfrm>
              <a:off x="481" y="2210"/>
              <a:ext cx="101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Line 66"/>
            <p:cNvSpPr>
              <a:spLocks noChangeShapeType="1"/>
            </p:cNvSpPr>
            <p:nvPr/>
          </p:nvSpPr>
          <p:spPr bwMode="auto">
            <a:xfrm>
              <a:off x="467" y="2368"/>
              <a:ext cx="102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Line 67"/>
            <p:cNvSpPr>
              <a:spLocks noChangeShapeType="1"/>
            </p:cNvSpPr>
            <p:nvPr/>
          </p:nvSpPr>
          <p:spPr bwMode="auto">
            <a:xfrm flipH="1">
              <a:off x="474" y="2526"/>
              <a:ext cx="101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8" name="Line 68"/>
            <p:cNvSpPr>
              <a:spLocks noChangeShapeType="1"/>
            </p:cNvSpPr>
            <p:nvPr/>
          </p:nvSpPr>
          <p:spPr bwMode="auto">
            <a:xfrm>
              <a:off x="474" y="2684"/>
              <a:ext cx="102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Line 69"/>
            <p:cNvSpPr>
              <a:spLocks noChangeShapeType="1"/>
            </p:cNvSpPr>
            <p:nvPr/>
          </p:nvSpPr>
          <p:spPr bwMode="auto">
            <a:xfrm>
              <a:off x="653" y="945"/>
              <a:ext cx="1" cy="29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Line 70"/>
            <p:cNvSpPr>
              <a:spLocks noChangeShapeType="1"/>
            </p:cNvSpPr>
            <p:nvPr/>
          </p:nvSpPr>
          <p:spPr bwMode="auto">
            <a:xfrm>
              <a:off x="481" y="945"/>
              <a:ext cx="102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1" name="Rectangle 71"/>
            <p:cNvSpPr>
              <a:spLocks noChangeArrowheads="1"/>
            </p:cNvSpPr>
            <p:nvPr/>
          </p:nvSpPr>
          <p:spPr bwMode="auto">
            <a:xfrm rot="5400000">
              <a:off x="5171" y="3471"/>
              <a:ext cx="185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800" b="1">
                  <a:solidFill>
                    <a:srgbClr val="000000"/>
                  </a:solidFill>
                </a:rPr>
                <a:t> UNIT </a:t>
              </a:r>
              <a:endParaRPr lang="en-US"/>
            </a:p>
          </p:txBody>
        </p:sp>
        <p:sp>
          <p:nvSpPr>
            <p:cNvPr id="14412" name="Rectangle 72"/>
            <p:cNvSpPr>
              <a:spLocks noChangeArrowheads="1"/>
            </p:cNvSpPr>
            <p:nvPr/>
          </p:nvSpPr>
          <p:spPr bwMode="auto">
            <a:xfrm rot="5400000">
              <a:off x="4892" y="3470"/>
              <a:ext cx="520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800" b="1">
                  <a:solidFill>
                    <a:srgbClr val="000000"/>
                  </a:solidFill>
                </a:rPr>
                <a:t>RELATIONSHIPS</a:t>
              </a:r>
              <a:endParaRPr lang="en-US"/>
            </a:p>
          </p:txBody>
        </p:sp>
        <p:sp>
          <p:nvSpPr>
            <p:cNvPr id="14413" name="Rectangle 73"/>
            <p:cNvSpPr>
              <a:spLocks noChangeArrowheads="1"/>
            </p:cNvSpPr>
            <p:nvPr/>
          </p:nvSpPr>
          <p:spPr bwMode="auto">
            <a:xfrm>
              <a:off x="701" y="807"/>
              <a:ext cx="519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UNIT SCHEDULE</a:t>
              </a:r>
              <a:endParaRPr lang="en-US"/>
            </a:p>
          </p:txBody>
        </p:sp>
        <p:sp>
          <p:nvSpPr>
            <p:cNvPr id="14414" name="Line 74"/>
            <p:cNvSpPr>
              <a:spLocks noChangeShapeType="1"/>
            </p:cNvSpPr>
            <p:nvPr/>
          </p:nvSpPr>
          <p:spPr bwMode="auto">
            <a:xfrm>
              <a:off x="474" y="2842"/>
              <a:ext cx="101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5" name="Line 75"/>
            <p:cNvSpPr>
              <a:spLocks noChangeShapeType="1"/>
            </p:cNvSpPr>
            <p:nvPr/>
          </p:nvSpPr>
          <p:spPr bwMode="auto">
            <a:xfrm>
              <a:off x="4317" y="3028"/>
              <a:ext cx="1" cy="8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6" name="Line 76"/>
            <p:cNvSpPr>
              <a:spLocks noChangeShapeType="1"/>
            </p:cNvSpPr>
            <p:nvPr/>
          </p:nvSpPr>
          <p:spPr bwMode="auto">
            <a:xfrm>
              <a:off x="4323" y="3248"/>
              <a:ext cx="77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7" name="Line 77"/>
            <p:cNvSpPr>
              <a:spLocks noChangeShapeType="1"/>
            </p:cNvSpPr>
            <p:nvPr/>
          </p:nvSpPr>
          <p:spPr bwMode="auto">
            <a:xfrm>
              <a:off x="4323" y="3447"/>
              <a:ext cx="7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8" name="Line 78"/>
            <p:cNvSpPr>
              <a:spLocks noChangeShapeType="1"/>
            </p:cNvSpPr>
            <p:nvPr/>
          </p:nvSpPr>
          <p:spPr bwMode="auto">
            <a:xfrm>
              <a:off x="4323" y="3646"/>
              <a:ext cx="7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9" name="Line 79"/>
            <p:cNvSpPr>
              <a:spLocks noChangeShapeType="1"/>
            </p:cNvSpPr>
            <p:nvPr/>
          </p:nvSpPr>
          <p:spPr bwMode="auto">
            <a:xfrm>
              <a:off x="5100" y="3028"/>
              <a:ext cx="1" cy="8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0" name="Line 80"/>
            <p:cNvSpPr>
              <a:spLocks noChangeShapeType="1"/>
            </p:cNvSpPr>
            <p:nvPr/>
          </p:nvSpPr>
          <p:spPr bwMode="auto">
            <a:xfrm>
              <a:off x="467" y="498"/>
              <a:ext cx="484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1" name="Rectangle 81"/>
            <p:cNvSpPr>
              <a:spLocks noChangeArrowheads="1"/>
            </p:cNvSpPr>
            <p:nvPr/>
          </p:nvSpPr>
          <p:spPr bwMode="auto">
            <a:xfrm>
              <a:off x="1773" y="505"/>
              <a:ext cx="2289" cy="2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22" name="Rectangle 82"/>
            <p:cNvSpPr>
              <a:spLocks noChangeArrowheads="1"/>
            </p:cNvSpPr>
            <p:nvPr/>
          </p:nvSpPr>
          <p:spPr bwMode="auto">
            <a:xfrm>
              <a:off x="1760" y="491"/>
              <a:ext cx="2316" cy="282"/>
            </a:xfrm>
            <a:prstGeom prst="rect">
              <a:avLst/>
            </a:prstGeom>
            <a:noFill/>
            <a:ln w="428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23" name="Rectangle 83"/>
            <p:cNvSpPr>
              <a:spLocks noChangeArrowheads="1"/>
            </p:cNvSpPr>
            <p:nvPr/>
          </p:nvSpPr>
          <p:spPr bwMode="auto">
            <a:xfrm>
              <a:off x="1705" y="807"/>
              <a:ext cx="309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UNIT MAP</a:t>
              </a:r>
              <a:endParaRPr lang="en-US"/>
            </a:p>
          </p:txBody>
        </p:sp>
        <p:sp>
          <p:nvSpPr>
            <p:cNvPr id="14424" name="Rectangle 84"/>
            <p:cNvSpPr>
              <a:spLocks noChangeArrowheads="1"/>
            </p:cNvSpPr>
            <p:nvPr/>
          </p:nvSpPr>
          <p:spPr bwMode="auto">
            <a:xfrm>
              <a:off x="2557" y="526"/>
              <a:ext cx="54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CURRENT UNIT</a:t>
              </a:r>
              <a:endParaRPr lang="en-US"/>
            </a:p>
          </p:txBody>
        </p:sp>
        <p:sp>
          <p:nvSpPr>
            <p:cNvPr id="14425" name="Oval 85"/>
            <p:cNvSpPr>
              <a:spLocks noChangeArrowheads="1"/>
            </p:cNvSpPr>
            <p:nvPr/>
          </p:nvSpPr>
          <p:spPr bwMode="auto">
            <a:xfrm>
              <a:off x="1794" y="533"/>
              <a:ext cx="96" cy="89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26" name="Oval 86"/>
            <p:cNvSpPr>
              <a:spLocks noChangeArrowheads="1"/>
            </p:cNvSpPr>
            <p:nvPr/>
          </p:nvSpPr>
          <p:spPr bwMode="auto">
            <a:xfrm>
              <a:off x="502" y="512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27" name="Oval 87"/>
            <p:cNvSpPr>
              <a:spLocks noChangeArrowheads="1"/>
            </p:cNvSpPr>
            <p:nvPr/>
          </p:nvSpPr>
          <p:spPr bwMode="auto">
            <a:xfrm>
              <a:off x="4097" y="512"/>
              <a:ext cx="96" cy="89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28" name="Oval 88"/>
            <p:cNvSpPr>
              <a:spLocks noChangeArrowheads="1"/>
            </p:cNvSpPr>
            <p:nvPr/>
          </p:nvSpPr>
          <p:spPr bwMode="auto">
            <a:xfrm>
              <a:off x="1533" y="801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29" name="Oval 89"/>
            <p:cNvSpPr>
              <a:spLocks noChangeArrowheads="1"/>
            </p:cNvSpPr>
            <p:nvPr/>
          </p:nvSpPr>
          <p:spPr bwMode="auto">
            <a:xfrm>
              <a:off x="5183" y="3048"/>
              <a:ext cx="96" cy="97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30" name="Oval 90"/>
            <p:cNvSpPr>
              <a:spLocks noChangeArrowheads="1"/>
            </p:cNvSpPr>
            <p:nvPr/>
          </p:nvSpPr>
          <p:spPr bwMode="auto">
            <a:xfrm>
              <a:off x="509" y="3722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31" name="Oval 91"/>
            <p:cNvSpPr>
              <a:spLocks noChangeArrowheads="1"/>
            </p:cNvSpPr>
            <p:nvPr/>
          </p:nvSpPr>
          <p:spPr bwMode="auto">
            <a:xfrm>
              <a:off x="509" y="794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32" name="Rectangle 92"/>
            <p:cNvSpPr>
              <a:spLocks noChangeArrowheads="1"/>
            </p:cNvSpPr>
            <p:nvPr/>
          </p:nvSpPr>
          <p:spPr bwMode="auto">
            <a:xfrm>
              <a:off x="1821" y="539"/>
              <a:ext cx="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14433" name="Rectangle 93"/>
            <p:cNvSpPr>
              <a:spLocks noChangeArrowheads="1"/>
            </p:cNvSpPr>
            <p:nvPr/>
          </p:nvSpPr>
          <p:spPr bwMode="auto">
            <a:xfrm>
              <a:off x="4124" y="519"/>
              <a:ext cx="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14434" name="Rectangle 94"/>
            <p:cNvSpPr>
              <a:spLocks noChangeArrowheads="1"/>
            </p:cNvSpPr>
            <p:nvPr/>
          </p:nvSpPr>
          <p:spPr bwMode="auto">
            <a:xfrm>
              <a:off x="529" y="519"/>
              <a:ext cx="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14435" name="Oval 95"/>
            <p:cNvSpPr>
              <a:spLocks noChangeArrowheads="1"/>
            </p:cNvSpPr>
            <p:nvPr/>
          </p:nvSpPr>
          <p:spPr bwMode="auto">
            <a:xfrm>
              <a:off x="2447" y="189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36" name="Rectangle 96"/>
            <p:cNvSpPr>
              <a:spLocks noChangeArrowheads="1"/>
            </p:cNvSpPr>
            <p:nvPr/>
          </p:nvSpPr>
          <p:spPr bwMode="auto">
            <a:xfrm>
              <a:off x="2468" y="203"/>
              <a:ext cx="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  <p:sp>
          <p:nvSpPr>
            <p:cNvPr id="14437" name="Rectangle 97"/>
            <p:cNvSpPr>
              <a:spLocks noChangeArrowheads="1"/>
            </p:cNvSpPr>
            <p:nvPr/>
          </p:nvSpPr>
          <p:spPr bwMode="auto">
            <a:xfrm>
              <a:off x="1567" y="821"/>
              <a:ext cx="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5</a:t>
              </a:r>
              <a:endParaRPr lang="en-US"/>
            </a:p>
          </p:txBody>
        </p:sp>
        <p:sp>
          <p:nvSpPr>
            <p:cNvPr id="14438" name="Rectangle 98"/>
            <p:cNvSpPr>
              <a:spLocks noChangeArrowheads="1"/>
            </p:cNvSpPr>
            <p:nvPr/>
          </p:nvSpPr>
          <p:spPr bwMode="auto">
            <a:xfrm>
              <a:off x="5217" y="3069"/>
              <a:ext cx="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6</a:t>
              </a:r>
              <a:endParaRPr lang="en-US"/>
            </a:p>
          </p:txBody>
        </p:sp>
        <p:sp>
          <p:nvSpPr>
            <p:cNvPr id="14439" name="Rectangle 99"/>
            <p:cNvSpPr>
              <a:spLocks noChangeArrowheads="1"/>
            </p:cNvSpPr>
            <p:nvPr/>
          </p:nvSpPr>
          <p:spPr bwMode="auto">
            <a:xfrm>
              <a:off x="536" y="3736"/>
              <a:ext cx="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7</a:t>
              </a:r>
              <a:endParaRPr lang="en-US"/>
            </a:p>
          </p:txBody>
        </p:sp>
        <p:sp>
          <p:nvSpPr>
            <p:cNvPr id="14440" name="Rectangle 100"/>
            <p:cNvSpPr>
              <a:spLocks noChangeArrowheads="1"/>
            </p:cNvSpPr>
            <p:nvPr/>
          </p:nvSpPr>
          <p:spPr bwMode="auto">
            <a:xfrm>
              <a:off x="536" y="807"/>
              <a:ext cx="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8</a:t>
              </a:r>
              <a:endParaRPr lang="en-US"/>
            </a:p>
          </p:txBody>
        </p:sp>
        <p:sp>
          <p:nvSpPr>
            <p:cNvPr id="14441" name="Line 101"/>
            <p:cNvSpPr>
              <a:spLocks noChangeShapeType="1"/>
            </p:cNvSpPr>
            <p:nvPr/>
          </p:nvSpPr>
          <p:spPr bwMode="auto">
            <a:xfrm>
              <a:off x="4165" y="278"/>
              <a:ext cx="111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2" name="Rectangle 102"/>
            <p:cNvSpPr>
              <a:spLocks noChangeArrowheads="1"/>
            </p:cNvSpPr>
            <p:nvPr/>
          </p:nvSpPr>
          <p:spPr bwMode="auto">
            <a:xfrm>
              <a:off x="4330" y="79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43" name="Rectangle 103"/>
            <p:cNvSpPr>
              <a:spLocks noChangeArrowheads="1"/>
            </p:cNvSpPr>
            <p:nvPr/>
          </p:nvSpPr>
          <p:spPr bwMode="auto">
            <a:xfrm>
              <a:off x="4360" y="176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444" name="Rectangle 104"/>
            <p:cNvSpPr>
              <a:spLocks noChangeArrowheads="1"/>
            </p:cNvSpPr>
            <p:nvPr/>
          </p:nvSpPr>
          <p:spPr bwMode="auto">
            <a:xfrm>
              <a:off x="502" y="1295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</p:grpSp>
      <p:sp>
        <p:nvSpPr>
          <p:cNvPr id="115" name="Oval 114"/>
          <p:cNvSpPr>
            <a:spLocks noChangeArrowheads="1"/>
          </p:cNvSpPr>
          <p:nvPr/>
        </p:nvSpPr>
        <p:spPr bwMode="auto">
          <a:xfrm>
            <a:off x="1981200" y="1787525"/>
            <a:ext cx="1871663" cy="8286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6" name="Oval 115"/>
          <p:cNvSpPr>
            <a:spLocks noChangeArrowheads="1"/>
          </p:cNvSpPr>
          <p:nvPr/>
        </p:nvSpPr>
        <p:spPr bwMode="auto">
          <a:xfrm>
            <a:off x="2233613" y="3086100"/>
            <a:ext cx="1781175" cy="8270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7" name="Oval 116"/>
          <p:cNvSpPr>
            <a:spLocks noChangeArrowheads="1"/>
          </p:cNvSpPr>
          <p:nvPr/>
        </p:nvSpPr>
        <p:spPr bwMode="auto">
          <a:xfrm>
            <a:off x="4392613" y="3557588"/>
            <a:ext cx="1584325" cy="7826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8" name="Oval 117"/>
          <p:cNvSpPr>
            <a:spLocks noChangeArrowheads="1"/>
          </p:cNvSpPr>
          <p:nvPr/>
        </p:nvSpPr>
        <p:spPr bwMode="auto">
          <a:xfrm>
            <a:off x="6319838" y="3227388"/>
            <a:ext cx="1911350" cy="7350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9" name="Oval 118"/>
          <p:cNvSpPr>
            <a:spLocks noChangeArrowheads="1"/>
          </p:cNvSpPr>
          <p:nvPr/>
        </p:nvSpPr>
        <p:spPr bwMode="auto">
          <a:xfrm>
            <a:off x="6789738" y="1868488"/>
            <a:ext cx="2047875" cy="8270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346" name="TextBox 122"/>
          <p:cNvSpPr txBox="1">
            <a:spLocks noChangeArrowheads="1"/>
          </p:cNvSpPr>
          <p:nvPr/>
        </p:nvSpPr>
        <p:spPr bwMode="auto">
          <a:xfrm>
            <a:off x="2881313" y="396875"/>
            <a:ext cx="36179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SIM in Support of Adolescent Literacy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14347" name="TextBox 123"/>
          <p:cNvSpPr txBox="1">
            <a:spLocks noChangeArrowheads="1"/>
          </p:cNvSpPr>
          <p:nvPr/>
        </p:nvSpPr>
        <p:spPr bwMode="auto">
          <a:xfrm>
            <a:off x="2414588" y="892175"/>
            <a:ext cx="39560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The Inference Strategy</a:t>
            </a:r>
          </a:p>
        </p:txBody>
      </p:sp>
      <p:sp>
        <p:nvSpPr>
          <p:cNvPr id="14348" name="TextBox 124"/>
          <p:cNvSpPr txBox="1">
            <a:spLocks noChangeArrowheads="1"/>
          </p:cNvSpPr>
          <p:nvPr/>
        </p:nvSpPr>
        <p:spPr bwMode="auto">
          <a:xfrm>
            <a:off x="290513" y="925513"/>
            <a:ext cx="20224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Content Enhancements		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4349" name="TextBox 125"/>
          <p:cNvSpPr txBox="1">
            <a:spLocks noChangeArrowheads="1"/>
          </p:cNvSpPr>
          <p:nvPr/>
        </p:nvSpPr>
        <p:spPr bwMode="auto">
          <a:xfrm>
            <a:off x="6886575" y="755497"/>
            <a:ext cx="20351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Identifying OTHER Evidence Based Methods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4350" name="Text Box 128"/>
          <p:cNvSpPr txBox="1">
            <a:spLocks noChangeArrowheads="1"/>
          </p:cNvSpPr>
          <p:nvPr/>
        </p:nvSpPr>
        <p:spPr bwMode="auto">
          <a:xfrm>
            <a:off x="4424363" y="1538288"/>
            <a:ext cx="2133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>
                <a:latin typeface="Tekton" charset="0"/>
              </a:rPr>
              <a:t>using a set of steps to learn to ask and answer thoughtful questions as you read</a:t>
            </a:r>
          </a:p>
        </p:txBody>
      </p:sp>
      <p:sp>
        <p:nvSpPr>
          <p:cNvPr id="14351" name="TextBox 127"/>
          <p:cNvSpPr txBox="1">
            <a:spLocks noChangeArrowheads="1"/>
          </p:cNvSpPr>
          <p:nvPr/>
        </p:nvSpPr>
        <p:spPr bwMode="auto">
          <a:xfrm>
            <a:off x="2287588" y="1905000"/>
            <a:ext cx="142875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latin typeface="Calibri" pitchFamily="34" charset="0"/>
              </a:rPr>
              <a:t>the steps of the strategy (INFER)</a:t>
            </a:r>
          </a:p>
          <a:p>
            <a:pPr algn="ctr"/>
            <a:r>
              <a:rPr lang="en-US" sz="1000">
                <a:latin typeface="Calibri" pitchFamily="34" charset="0"/>
              </a:rPr>
              <a:t>Stage 1</a:t>
            </a:r>
          </a:p>
        </p:txBody>
      </p:sp>
      <p:cxnSp>
        <p:nvCxnSpPr>
          <p:cNvPr id="130" name="Straight Connector 129"/>
          <p:cNvCxnSpPr>
            <a:cxnSpLocks noChangeShapeType="1"/>
            <a:endCxn id="115" idx="0"/>
          </p:cNvCxnSpPr>
          <p:nvPr/>
        </p:nvCxnSpPr>
        <p:spPr bwMode="auto">
          <a:xfrm rot="10800000" flipV="1">
            <a:off x="2917825" y="1630363"/>
            <a:ext cx="1731963" cy="157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4353" name="TextBox 131"/>
          <p:cNvSpPr txBox="1">
            <a:spLocks noChangeArrowheads="1"/>
          </p:cNvSpPr>
          <p:nvPr/>
        </p:nvSpPr>
        <p:spPr bwMode="auto">
          <a:xfrm>
            <a:off x="3124200" y="1438275"/>
            <a:ext cx="14112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>
                <a:latin typeface="Calibri" pitchFamily="34" charset="0"/>
              </a:rPr>
              <a:t>by describing &amp; discussing</a:t>
            </a:r>
          </a:p>
        </p:txBody>
      </p:sp>
      <p:cxnSp>
        <p:nvCxnSpPr>
          <p:cNvPr id="133" name="Straight Connector 132"/>
          <p:cNvCxnSpPr>
            <a:cxnSpLocks noChangeShapeType="1"/>
            <a:stCxn id="14369" idx="3"/>
            <a:endCxn id="116" idx="0"/>
          </p:cNvCxnSpPr>
          <p:nvPr/>
        </p:nvCxnSpPr>
        <p:spPr bwMode="auto">
          <a:xfrm rot="5400000">
            <a:off x="3575050" y="1947863"/>
            <a:ext cx="687387" cy="15890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4355" name="TextBox 136"/>
          <p:cNvSpPr txBox="1">
            <a:spLocks noChangeArrowheads="1"/>
          </p:cNvSpPr>
          <p:nvPr/>
        </p:nvSpPr>
        <p:spPr bwMode="auto">
          <a:xfrm>
            <a:off x="3076575" y="2813050"/>
            <a:ext cx="14112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latin typeface="Calibri" pitchFamily="34" charset="0"/>
              </a:rPr>
              <a:t>by using</a:t>
            </a:r>
          </a:p>
        </p:txBody>
      </p:sp>
      <p:sp>
        <p:nvSpPr>
          <p:cNvPr id="14356" name="TextBox 137"/>
          <p:cNvSpPr txBox="1">
            <a:spLocks noChangeArrowheads="1"/>
          </p:cNvSpPr>
          <p:nvPr/>
        </p:nvSpPr>
        <p:spPr bwMode="auto">
          <a:xfrm>
            <a:off x="2525713" y="3208338"/>
            <a:ext cx="1379537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latin typeface="Calibri" pitchFamily="34" charset="0"/>
              </a:rPr>
              <a:t>four types of questions</a:t>
            </a:r>
          </a:p>
          <a:p>
            <a:pPr algn="ctr"/>
            <a:r>
              <a:rPr lang="en-US" sz="1100">
                <a:latin typeface="Calibri" pitchFamily="34" charset="0"/>
              </a:rPr>
              <a:t>Stage 1</a:t>
            </a:r>
          </a:p>
        </p:txBody>
      </p:sp>
      <p:cxnSp>
        <p:nvCxnSpPr>
          <p:cNvPr id="142" name="Straight Connector 141"/>
          <p:cNvCxnSpPr>
            <a:cxnSpLocks noChangeShapeType="1"/>
            <a:endCxn id="117" idx="0"/>
          </p:cNvCxnSpPr>
          <p:nvPr/>
        </p:nvCxnSpPr>
        <p:spPr bwMode="auto">
          <a:xfrm rot="5400000">
            <a:off x="4714875" y="3052763"/>
            <a:ext cx="974725" cy="34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4358" name="TextBox 145"/>
          <p:cNvSpPr txBox="1">
            <a:spLocks noChangeArrowheads="1"/>
          </p:cNvSpPr>
          <p:nvPr/>
        </p:nvSpPr>
        <p:spPr bwMode="auto">
          <a:xfrm>
            <a:off x="4713288" y="3781425"/>
            <a:ext cx="107473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modeling</a:t>
            </a:r>
          </a:p>
          <a:p>
            <a:pPr algn="ctr"/>
            <a:r>
              <a:rPr lang="en-US" sz="1100">
                <a:latin typeface="Calibri" pitchFamily="34" charset="0"/>
              </a:rPr>
              <a:t>Stage 2</a:t>
            </a:r>
          </a:p>
        </p:txBody>
      </p:sp>
      <p:sp>
        <p:nvSpPr>
          <p:cNvPr id="14359" name="TextBox 149"/>
          <p:cNvSpPr txBox="1">
            <a:spLocks noChangeArrowheads="1"/>
          </p:cNvSpPr>
          <p:nvPr/>
        </p:nvSpPr>
        <p:spPr bwMode="auto">
          <a:xfrm>
            <a:off x="4513263" y="3043238"/>
            <a:ext cx="15065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latin typeface="Calibri" pitchFamily="34" charset="0"/>
              </a:rPr>
              <a:t>by watching and engaging in</a:t>
            </a:r>
          </a:p>
        </p:txBody>
      </p:sp>
      <p:sp>
        <p:nvSpPr>
          <p:cNvPr id="14360" name="TextBox 150"/>
          <p:cNvSpPr txBox="1">
            <a:spLocks noChangeArrowheads="1"/>
          </p:cNvSpPr>
          <p:nvPr/>
        </p:nvSpPr>
        <p:spPr bwMode="auto">
          <a:xfrm>
            <a:off x="6470650" y="3336925"/>
            <a:ext cx="17605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500">
                <a:latin typeface="Calibri" pitchFamily="34" charset="0"/>
              </a:rPr>
              <a:t>practice activities</a:t>
            </a:r>
          </a:p>
          <a:p>
            <a:pPr algn="ctr"/>
            <a:r>
              <a:rPr lang="en-US" sz="1000">
                <a:latin typeface="Calibri" pitchFamily="34" charset="0"/>
              </a:rPr>
              <a:t>Stages 3-7</a:t>
            </a:r>
          </a:p>
        </p:txBody>
      </p:sp>
      <p:cxnSp>
        <p:nvCxnSpPr>
          <p:cNvPr id="152" name="Straight Connector 151"/>
          <p:cNvCxnSpPr>
            <a:cxnSpLocks noChangeShapeType="1"/>
            <a:stCxn id="14369" idx="5"/>
            <a:endCxn id="118" idx="0"/>
          </p:cNvCxnSpPr>
          <p:nvPr/>
        </p:nvCxnSpPr>
        <p:spPr bwMode="auto">
          <a:xfrm rot="16200000" flipH="1">
            <a:off x="6402388" y="2354263"/>
            <a:ext cx="828675" cy="917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4362" name="TextBox 153"/>
          <p:cNvSpPr txBox="1">
            <a:spLocks noChangeArrowheads="1"/>
          </p:cNvSpPr>
          <p:nvPr/>
        </p:nvSpPr>
        <p:spPr bwMode="auto">
          <a:xfrm>
            <a:off x="6242050" y="2811463"/>
            <a:ext cx="150495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latin typeface="Calibri" pitchFamily="34" charset="0"/>
              </a:rPr>
              <a:t>requiring a variety of </a:t>
            </a:r>
          </a:p>
        </p:txBody>
      </p:sp>
      <p:sp>
        <p:nvSpPr>
          <p:cNvPr id="14363" name="TextBox 158"/>
          <p:cNvSpPr txBox="1">
            <a:spLocks noChangeArrowheads="1"/>
          </p:cNvSpPr>
          <p:nvPr/>
        </p:nvSpPr>
        <p:spPr bwMode="auto">
          <a:xfrm>
            <a:off x="6978650" y="1966913"/>
            <a:ext cx="16700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>
                <a:latin typeface="Calibri" pitchFamily="34" charset="0"/>
              </a:rPr>
              <a:t>application the steps of the strategy</a:t>
            </a:r>
          </a:p>
          <a:p>
            <a:pPr algn="ctr"/>
            <a:r>
              <a:rPr lang="en-US" sz="800">
                <a:latin typeface="Calibri" pitchFamily="34" charset="0"/>
              </a:rPr>
              <a:t>Stage 8 </a:t>
            </a:r>
          </a:p>
        </p:txBody>
      </p:sp>
      <p:cxnSp>
        <p:nvCxnSpPr>
          <p:cNvPr id="160" name="Straight Connector 159"/>
          <p:cNvCxnSpPr>
            <a:cxnSpLocks noChangeShapeType="1"/>
            <a:endCxn id="119" idx="0"/>
          </p:cNvCxnSpPr>
          <p:nvPr/>
        </p:nvCxnSpPr>
        <p:spPr bwMode="auto">
          <a:xfrm>
            <a:off x="6357938" y="1630363"/>
            <a:ext cx="1455737" cy="238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4365" name="TextBox 162"/>
          <p:cNvSpPr txBox="1">
            <a:spLocks noChangeArrowheads="1"/>
          </p:cNvSpPr>
          <p:nvPr/>
        </p:nvSpPr>
        <p:spPr bwMode="auto">
          <a:xfrm>
            <a:off x="6627813" y="1514475"/>
            <a:ext cx="15065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latin typeface="Calibri" pitchFamily="34" charset="0"/>
              </a:rPr>
              <a:t>and mastering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58800" y="5265738"/>
            <a:ext cx="6446838" cy="1476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457200" indent="-457200"/>
            <a:r>
              <a:rPr lang="en-US">
                <a:latin typeface="Tekton" charset="0"/>
              </a:rPr>
              <a:t>1) How do you perform the steps of the Inference Strategy?</a:t>
            </a:r>
          </a:p>
          <a:p>
            <a:pPr marL="457200" indent="-457200"/>
            <a:r>
              <a:rPr lang="en-US">
                <a:latin typeface="Tekton" charset="0"/>
              </a:rPr>
              <a:t>2) How do you apply the steps to the four types of questions?</a:t>
            </a:r>
          </a:p>
          <a:p>
            <a:pPr marL="457200" indent="-457200"/>
            <a:r>
              <a:rPr lang="en-US">
                <a:latin typeface="Tekton" charset="0"/>
              </a:rPr>
              <a:t>3) For what kinds of tasks is this strategy most useful?</a:t>
            </a:r>
          </a:p>
          <a:p>
            <a:pPr marL="457200" indent="-457200"/>
            <a:r>
              <a:rPr lang="en-US">
                <a:latin typeface="Tekton" charset="0"/>
              </a:rPr>
              <a:t>4) How can this strategy be combined with other strategies?</a:t>
            </a:r>
          </a:p>
          <a:p>
            <a:pPr marL="457200" indent="-457200"/>
            <a:endParaRPr lang="en-US">
              <a:latin typeface="Calibri" pitchFamily="34" charset="0"/>
            </a:endParaRPr>
          </a:p>
        </p:txBody>
      </p:sp>
      <p:sp>
        <p:nvSpPr>
          <p:cNvPr id="14367" name="TextBox 165"/>
          <p:cNvSpPr txBox="1">
            <a:spLocks noChangeArrowheads="1"/>
          </p:cNvSpPr>
          <p:nvPr/>
        </p:nvSpPr>
        <p:spPr bwMode="auto">
          <a:xfrm>
            <a:off x="466725" y="1490663"/>
            <a:ext cx="1495425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latin typeface="Calibri" pitchFamily="34" charset="0"/>
              </a:rPr>
              <a:t>Learn it</a:t>
            </a:r>
          </a:p>
          <a:p>
            <a:endParaRPr lang="en-US" sz="1100">
              <a:latin typeface="Calibri" pitchFamily="34" charset="0"/>
            </a:endParaRPr>
          </a:p>
          <a:p>
            <a:r>
              <a:rPr lang="en-US" sz="1100">
                <a:latin typeface="Calibri" pitchFamily="34" charset="0"/>
              </a:rPr>
              <a:t>Practice it</a:t>
            </a:r>
          </a:p>
          <a:p>
            <a:endParaRPr lang="en-US" sz="1100">
              <a:latin typeface="Calibri" pitchFamily="34" charset="0"/>
            </a:endParaRPr>
          </a:p>
          <a:p>
            <a:r>
              <a:rPr lang="en-US" sz="1100">
                <a:latin typeface="Calibri" pitchFamily="34" charset="0"/>
              </a:rPr>
              <a:t>Refine your knowledge</a:t>
            </a:r>
          </a:p>
        </p:txBody>
      </p:sp>
      <p:sp>
        <p:nvSpPr>
          <p:cNvPr id="14368" name="TextBox 166"/>
          <p:cNvSpPr txBox="1">
            <a:spLocks noChangeArrowheads="1"/>
          </p:cNvSpPr>
          <p:nvPr/>
        </p:nvSpPr>
        <p:spPr bwMode="auto">
          <a:xfrm>
            <a:off x="7288213" y="5324475"/>
            <a:ext cx="1168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Define</a:t>
            </a:r>
          </a:p>
          <a:p>
            <a:r>
              <a:rPr lang="en-US">
                <a:latin typeface="Calibri" pitchFamily="34" charset="0"/>
              </a:rPr>
              <a:t>Synthesize</a:t>
            </a:r>
          </a:p>
          <a:p>
            <a:r>
              <a:rPr lang="en-US">
                <a:latin typeface="Calibri" pitchFamily="34" charset="0"/>
              </a:rPr>
              <a:t>Forecast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r>
              <a:rPr lang="en-US"/>
              <a:t>University of Kansas Center for Research on Learning  2002</a:t>
            </a:r>
          </a:p>
        </p:txBody>
      </p:sp>
      <p:sp>
        <p:nvSpPr>
          <p:cNvPr id="4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US"/>
              <a:t>Unit Overhead #  </a:t>
            </a:r>
            <a:fld id="{392272DA-94D2-4741-8F42-8F9D7DD1E528}" type="slidenum">
              <a:rPr lang="en-US"/>
              <a:pPr algn="ctr"/>
              <a:t>2</a:t>
            </a:fld>
            <a:endParaRPr lang="en-US"/>
          </a:p>
        </p:txBody>
      </p:sp>
      <p:grpSp>
        <p:nvGrpSpPr>
          <p:cNvPr id="16388" name="Group 130"/>
          <p:cNvGrpSpPr>
            <a:grpSpLocks/>
          </p:cNvGrpSpPr>
          <p:nvPr/>
        </p:nvGrpSpPr>
        <p:grpSpPr bwMode="auto">
          <a:xfrm>
            <a:off x="0" y="68263"/>
            <a:ext cx="9144000" cy="6653212"/>
            <a:chOff x="295" y="43"/>
            <a:chExt cx="5163" cy="3962"/>
          </a:xfrm>
        </p:grpSpPr>
        <p:sp>
          <p:nvSpPr>
            <p:cNvPr id="16441" name="Rectangle 4"/>
            <p:cNvSpPr>
              <a:spLocks noChangeArrowheads="1"/>
            </p:cNvSpPr>
            <p:nvPr/>
          </p:nvSpPr>
          <p:spPr bwMode="auto">
            <a:xfrm>
              <a:off x="303" y="247"/>
              <a:ext cx="5147" cy="37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" pitchFamily="-97" charset="0"/>
              </a:endParaRPr>
            </a:p>
          </p:txBody>
        </p:sp>
        <p:sp>
          <p:nvSpPr>
            <p:cNvPr id="16442" name="Rectangle 5"/>
            <p:cNvSpPr>
              <a:spLocks noChangeArrowheads="1"/>
            </p:cNvSpPr>
            <p:nvPr/>
          </p:nvSpPr>
          <p:spPr bwMode="auto">
            <a:xfrm>
              <a:off x="295" y="240"/>
              <a:ext cx="5163" cy="3765"/>
            </a:xfrm>
            <a:prstGeom prst="rect">
              <a:avLst/>
            </a:prstGeom>
            <a:noFill/>
            <a:ln w="238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6443" name="Rectangle 6"/>
            <p:cNvSpPr>
              <a:spLocks noChangeArrowheads="1"/>
            </p:cNvSpPr>
            <p:nvPr/>
          </p:nvSpPr>
          <p:spPr bwMode="auto">
            <a:xfrm>
              <a:off x="3892" y="43"/>
              <a:ext cx="20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n-US" sz="900">
                  <a:solidFill>
                    <a:srgbClr val="000000"/>
                  </a:solidFill>
                </a:rPr>
                <a:t>NAME</a:t>
              </a:r>
              <a:endParaRPr lang="en-US"/>
            </a:p>
          </p:txBody>
        </p:sp>
        <p:sp>
          <p:nvSpPr>
            <p:cNvPr id="16444" name="Rectangle 7"/>
            <p:cNvSpPr>
              <a:spLocks noChangeArrowheads="1"/>
            </p:cNvSpPr>
            <p:nvPr/>
          </p:nvSpPr>
          <p:spPr bwMode="auto">
            <a:xfrm>
              <a:off x="3892" y="131"/>
              <a:ext cx="19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n-US" sz="900">
                  <a:solidFill>
                    <a:srgbClr val="000000"/>
                  </a:solidFill>
                </a:rPr>
                <a:t>DATE</a:t>
              </a:r>
              <a:endParaRPr lang="en-US"/>
            </a:p>
          </p:txBody>
        </p:sp>
        <p:sp>
          <p:nvSpPr>
            <p:cNvPr id="16445" name="Line 8"/>
            <p:cNvSpPr>
              <a:spLocks noChangeShapeType="1"/>
            </p:cNvSpPr>
            <p:nvPr/>
          </p:nvSpPr>
          <p:spPr bwMode="auto">
            <a:xfrm>
              <a:off x="4118" y="102"/>
              <a:ext cx="134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6" name="Line 9"/>
            <p:cNvSpPr>
              <a:spLocks noChangeShapeType="1"/>
            </p:cNvSpPr>
            <p:nvPr/>
          </p:nvSpPr>
          <p:spPr bwMode="auto">
            <a:xfrm>
              <a:off x="4133" y="196"/>
              <a:ext cx="131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7" name="Rectangle 10"/>
            <p:cNvSpPr>
              <a:spLocks noChangeArrowheads="1"/>
            </p:cNvSpPr>
            <p:nvPr/>
          </p:nvSpPr>
          <p:spPr bwMode="auto">
            <a:xfrm>
              <a:off x="324" y="58"/>
              <a:ext cx="121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n-US" sz="1700" b="1">
                  <a:solidFill>
                    <a:srgbClr val="000000"/>
                  </a:solidFill>
                </a:rPr>
                <a:t>The Unit Organizer</a:t>
              </a:r>
              <a:endParaRPr lang="en-US"/>
            </a:p>
          </p:txBody>
        </p:sp>
        <p:sp>
          <p:nvSpPr>
            <p:cNvPr id="16448" name="Line 11"/>
            <p:cNvSpPr>
              <a:spLocks noChangeShapeType="1"/>
            </p:cNvSpPr>
            <p:nvPr/>
          </p:nvSpPr>
          <p:spPr bwMode="auto">
            <a:xfrm>
              <a:off x="324" y="3553"/>
              <a:ext cx="5112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9" name="Rectangle 14"/>
            <p:cNvSpPr>
              <a:spLocks noChangeArrowheads="1"/>
            </p:cNvSpPr>
            <p:nvPr/>
          </p:nvSpPr>
          <p:spPr bwMode="auto">
            <a:xfrm rot="-5400000">
              <a:off x="289" y="3654"/>
              <a:ext cx="378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800" b="1">
                  <a:solidFill>
                    <a:srgbClr val="000000"/>
                  </a:solidFill>
                </a:rPr>
                <a:t>NEW </a:t>
              </a:r>
              <a:endParaRPr lang="en-US"/>
            </a:p>
            <a:p>
              <a:pPr algn="ctr"/>
              <a:r>
                <a:rPr lang="en-US" sz="800" b="1">
                  <a:solidFill>
                    <a:srgbClr val="000000"/>
                  </a:solidFill>
                </a:rPr>
                <a:t>UNIT </a:t>
              </a:r>
              <a:endParaRPr lang="en-US"/>
            </a:p>
            <a:p>
              <a:pPr algn="ctr"/>
              <a:r>
                <a:rPr lang="en-US" sz="800" b="1">
                  <a:solidFill>
                    <a:srgbClr val="000000"/>
                  </a:solidFill>
                </a:rPr>
                <a:t>SELF-TEST</a:t>
              </a:r>
            </a:p>
            <a:p>
              <a:pPr algn="ctr"/>
              <a:r>
                <a:rPr lang="en-US" sz="800" b="1">
                  <a:solidFill>
                    <a:srgbClr val="000000"/>
                  </a:solidFill>
                </a:rPr>
                <a:t>QUESTIONS</a:t>
              </a:r>
            </a:p>
          </p:txBody>
        </p:sp>
        <p:sp>
          <p:nvSpPr>
            <p:cNvPr id="16450" name="Line 16"/>
            <p:cNvSpPr>
              <a:spLocks noChangeShapeType="1"/>
            </p:cNvSpPr>
            <p:nvPr/>
          </p:nvSpPr>
          <p:spPr bwMode="auto">
            <a:xfrm>
              <a:off x="645" y="3553"/>
              <a:ext cx="1" cy="43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1" name="Rectangle 17"/>
            <p:cNvSpPr>
              <a:spLocks noChangeArrowheads="1"/>
            </p:cNvSpPr>
            <p:nvPr/>
          </p:nvSpPr>
          <p:spPr bwMode="auto">
            <a:xfrm>
              <a:off x="455" y="255"/>
              <a:ext cx="81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n-US" sz="1100" b="1">
                  <a:solidFill>
                    <a:srgbClr val="000000"/>
                  </a:solidFill>
                </a:rPr>
                <a:t>Expanded Unit Map</a:t>
              </a:r>
              <a:endParaRPr lang="en-US"/>
            </a:p>
          </p:txBody>
        </p:sp>
        <p:sp>
          <p:nvSpPr>
            <p:cNvPr id="16452" name="Line 18"/>
            <p:cNvSpPr>
              <a:spLocks noChangeShapeType="1"/>
            </p:cNvSpPr>
            <p:nvPr/>
          </p:nvSpPr>
          <p:spPr bwMode="auto">
            <a:xfrm>
              <a:off x="2298" y="298"/>
              <a:ext cx="728" cy="204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3" name="Rectangle 19"/>
            <p:cNvSpPr>
              <a:spLocks noChangeArrowheads="1"/>
            </p:cNvSpPr>
            <p:nvPr/>
          </p:nvSpPr>
          <p:spPr bwMode="auto">
            <a:xfrm>
              <a:off x="1730" y="102"/>
              <a:ext cx="2111" cy="19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Calibri" pitchFamily="34" charset="0"/>
                </a:rPr>
                <a:t>The Inference Strategy</a:t>
              </a:r>
            </a:p>
          </p:txBody>
        </p:sp>
        <p:sp>
          <p:nvSpPr>
            <p:cNvPr id="16454" name="Rectangle 20"/>
            <p:cNvSpPr>
              <a:spLocks noChangeArrowheads="1"/>
            </p:cNvSpPr>
            <p:nvPr/>
          </p:nvSpPr>
          <p:spPr bwMode="auto">
            <a:xfrm>
              <a:off x="1715" y="87"/>
              <a:ext cx="2141" cy="226"/>
            </a:xfrm>
            <a:prstGeom prst="rect">
              <a:avLst/>
            </a:prstGeom>
            <a:noFill/>
            <a:ln w="460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6455" name="Rectangle 21"/>
            <p:cNvSpPr>
              <a:spLocks noChangeArrowheads="1"/>
            </p:cNvSpPr>
            <p:nvPr/>
          </p:nvSpPr>
          <p:spPr bwMode="auto">
            <a:xfrm rot="960000">
              <a:off x="2625" y="345"/>
              <a:ext cx="33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n-US" sz="900" b="1">
                  <a:solidFill>
                    <a:srgbClr val="000000"/>
                  </a:solidFill>
                </a:rPr>
                <a:t>is about...</a:t>
              </a:r>
              <a:endParaRPr lang="en-US"/>
            </a:p>
          </p:txBody>
        </p:sp>
        <p:sp>
          <p:nvSpPr>
            <p:cNvPr id="16456" name="Oval 22"/>
            <p:cNvSpPr>
              <a:spLocks noChangeArrowheads="1"/>
            </p:cNvSpPr>
            <p:nvPr/>
          </p:nvSpPr>
          <p:spPr bwMode="auto">
            <a:xfrm>
              <a:off x="346" y="262"/>
              <a:ext cx="102" cy="102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6457" name="Oval 23"/>
            <p:cNvSpPr>
              <a:spLocks noChangeArrowheads="1"/>
            </p:cNvSpPr>
            <p:nvPr/>
          </p:nvSpPr>
          <p:spPr bwMode="auto">
            <a:xfrm>
              <a:off x="346" y="3582"/>
              <a:ext cx="102" cy="102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6458" name="Rectangle 24"/>
            <p:cNvSpPr>
              <a:spLocks noChangeArrowheads="1"/>
            </p:cNvSpPr>
            <p:nvPr/>
          </p:nvSpPr>
          <p:spPr bwMode="auto">
            <a:xfrm>
              <a:off x="372" y="270"/>
              <a:ext cx="4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n-US" sz="900" b="1">
                  <a:solidFill>
                    <a:srgbClr val="000000"/>
                  </a:solidFill>
                </a:rPr>
                <a:t>9</a:t>
              </a:r>
              <a:endParaRPr lang="en-US"/>
            </a:p>
          </p:txBody>
        </p:sp>
        <p:sp>
          <p:nvSpPr>
            <p:cNvPr id="16459" name="Rectangle 25"/>
            <p:cNvSpPr>
              <a:spLocks noChangeArrowheads="1"/>
            </p:cNvSpPr>
            <p:nvPr/>
          </p:nvSpPr>
          <p:spPr bwMode="auto">
            <a:xfrm>
              <a:off x="368" y="3598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n-US" sz="900" b="1">
                  <a:solidFill>
                    <a:srgbClr val="000000"/>
                  </a:solidFill>
                </a:rPr>
                <a:t>10</a:t>
              </a:r>
              <a:endParaRPr lang="en-US"/>
            </a:p>
          </p:txBody>
        </p:sp>
        <p:sp>
          <p:nvSpPr>
            <p:cNvPr id="16460" name="Oval 35"/>
            <p:cNvSpPr>
              <a:spLocks noChangeArrowheads="1"/>
            </p:cNvSpPr>
            <p:nvPr/>
          </p:nvSpPr>
          <p:spPr bwMode="auto">
            <a:xfrm>
              <a:off x="2276" y="480"/>
              <a:ext cx="1238" cy="561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6461" name="Oval 36"/>
            <p:cNvSpPr>
              <a:spLocks noChangeArrowheads="1"/>
            </p:cNvSpPr>
            <p:nvPr/>
          </p:nvSpPr>
          <p:spPr bwMode="auto">
            <a:xfrm>
              <a:off x="2269" y="473"/>
              <a:ext cx="1252" cy="575"/>
            </a:xfrm>
            <a:prstGeom prst="ellips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16462" name="Group 37"/>
            <p:cNvGrpSpPr>
              <a:grpSpLocks/>
            </p:cNvGrpSpPr>
            <p:nvPr/>
          </p:nvGrpSpPr>
          <p:grpSpPr bwMode="auto">
            <a:xfrm>
              <a:off x="2370" y="881"/>
              <a:ext cx="1064" cy="1"/>
              <a:chOff x="2370" y="874"/>
              <a:chExt cx="1064" cy="1"/>
            </a:xfrm>
          </p:grpSpPr>
          <p:sp>
            <p:nvSpPr>
              <p:cNvPr id="16463" name="Line 38"/>
              <p:cNvSpPr>
                <a:spLocks noChangeShapeType="1"/>
              </p:cNvSpPr>
              <p:nvPr/>
            </p:nvSpPr>
            <p:spPr bwMode="auto">
              <a:xfrm>
                <a:off x="2370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4" name="Line 39"/>
              <p:cNvSpPr>
                <a:spLocks noChangeShapeType="1"/>
              </p:cNvSpPr>
              <p:nvPr/>
            </p:nvSpPr>
            <p:spPr bwMode="auto">
              <a:xfrm>
                <a:off x="2436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5" name="Line 40"/>
              <p:cNvSpPr>
                <a:spLocks noChangeShapeType="1"/>
              </p:cNvSpPr>
              <p:nvPr/>
            </p:nvSpPr>
            <p:spPr bwMode="auto">
              <a:xfrm>
                <a:off x="2502" y="874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6" name="Line 41"/>
              <p:cNvSpPr>
                <a:spLocks noChangeShapeType="1"/>
              </p:cNvSpPr>
              <p:nvPr/>
            </p:nvSpPr>
            <p:spPr bwMode="auto">
              <a:xfrm>
                <a:off x="2567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7" name="Line 42"/>
              <p:cNvSpPr>
                <a:spLocks noChangeShapeType="1"/>
              </p:cNvSpPr>
              <p:nvPr/>
            </p:nvSpPr>
            <p:spPr bwMode="auto">
              <a:xfrm>
                <a:off x="2633" y="874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8" name="Line 43"/>
              <p:cNvSpPr>
                <a:spLocks noChangeShapeType="1"/>
              </p:cNvSpPr>
              <p:nvPr/>
            </p:nvSpPr>
            <p:spPr bwMode="auto">
              <a:xfrm>
                <a:off x="2698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9" name="Line 44"/>
              <p:cNvSpPr>
                <a:spLocks noChangeShapeType="1"/>
              </p:cNvSpPr>
              <p:nvPr/>
            </p:nvSpPr>
            <p:spPr bwMode="auto">
              <a:xfrm>
                <a:off x="2764" y="874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0" name="Line 45"/>
              <p:cNvSpPr>
                <a:spLocks noChangeShapeType="1"/>
              </p:cNvSpPr>
              <p:nvPr/>
            </p:nvSpPr>
            <p:spPr bwMode="auto">
              <a:xfrm>
                <a:off x="2829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1" name="Line 46"/>
              <p:cNvSpPr>
                <a:spLocks noChangeShapeType="1"/>
              </p:cNvSpPr>
              <p:nvPr/>
            </p:nvSpPr>
            <p:spPr bwMode="auto">
              <a:xfrm>
                <a:off x="2895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2" name="Line 47"/>
              <p:cNvSpPr>
                <a:spLocks noChangeShapeType="1"/>
              </p:cNvSpPr>
              <p:nvPr/>
            </p:nvSpPr>
            <p:spPr bwMode="auto">
              <a:xfrm>
                <a:off x="2960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3" name="Line 48"/>
              <p:cNvSpPr>
                <a:spLocks noChangeShapeType="1"/>
              </p:cNvSpPr>
              <p:nvPr/>
            </p:nvSpPr>
            <p:spPr bwMode="auto">
              <a:xfrm>
                <a:off x="3026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4" name="Line 49"/>
              <p:cNvSpPr>
                <a:spLocks noChangeShapeType="1"/>
              </p:cNvSpPr>
              <p:nvPr/>
            </p:nvSpPr>
            <p:spPr bwMode="auto">
              <a:xfrm>
                <a:off x="3091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5" name="Line 50"/>
              <p:cNvSpPr>
                <a:spLocks noChangeShapeType="1"/>
              </p:cNvSpPr>
              <p:nvPr/>
            </p:nvSpPr>
            <p:spPr bwMode="auto">
              <a:xfrm>
                <a:off x="3157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6" name="Line 51"/>
              <p:cNvSpPr>
                <a:spLocks noChangeShapeType="1"/>
              </p:cNvSpPr>
              <p:nvPr/>
            </p:nvSpPr>
            <p:spPr bwMode="auto">
              <a:xfrm>
                <a:off x="3222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7" name="Line 52"/>
              <p:cNvSpPr>
                <a:spLocks noChangeShapeType="1"/>
              </p:cNvSpPr>
              <p:nvPr/>
            </p:nvSpPr>
            <p:spPr bwMode="auto">
              <a:xfrm>
                <a:off x="3288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8" name="Line 53"/>
              <p:cNvSpPr>
                <a:spLocks noChangeShapeType="1"/>
              </p:cNvSpPr>
              <p:nvPr/>
            </p:nvSpPr>
            <p:spPr bwMode="auto">
              <a:xfrm>
                <a:off x="3353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9" name="Line 54"/>
              <p:cNvSpPr>
                <a:spLocks noChangeShapeType="1"/>
              </p:cNvSpPr>
              <p:nvPr/>
            </p:nvSpPr>
            <p:spPr bwMode="auto">
              <a:xfrm>
                <a:off x="3419" y="874"/>
                <a:ext cx="15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98" name="Oval 297"/>
          <p:cNvSpPr>
            <a:spLocks noChangeArrowheads="1"/>
          </p:cNvSpPr>
          <p:nvPr/>
        </p:nvSpPr>
        <p:spPr bwMode="auto">
          <a:xfrm>
            <a:off x="3756025" y="4051300"/>
            <a:ext cx="1584325" cy="7810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99" name="Oval 298"/>
          <p:cNvSpPr>
            <a:spLocks noChangeArrowheads="1"/>
          </p:cNvSpPr>
          <p:nvPr/>
        </p:nvSpPr>
        <p:spPr bwMode="auto">
          <a:xfrm>
            <a:off x="5257800" y="2286000"/>
            <a:ext cx="1720850" cy="736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391" name="Text Box 128"/>
          <p:cNvSpPr txBox="1">
            <a:spLocks noChangeArrowheads="1"/>
          </p:cNvSpPr>
          <p:nvPr/>
        </p:nvSpPr>
        <p:spPr bwMode="auto">
          <a:xfrm>
            <a:off x="3582988" y="863600"/>
            <a:ext cx="2133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>
                <a:latin typeface="Tekton" charset="0"/>
              </a:rPr>
              <a:t>using a set of steps to learn to ask and answer thoughtful questions while reading</a:t>
            </a:r>
          </a:p>
        </p:txBody>
      </p:sp>
      <p:sp>
        <p:nvSpPr>
          <p:cNvPr id="16392" name="TextBox 300"/>
          <p:cNvSpPr txBox="1">
            <a:spLocks noChangeArrowheads="1"/>
          </p:cNvSpPr>
          <p:nvPr/>
        </p:nvSpPr>
        <p:spPr bwMode="auto">
          <a:xfrm>
            <a:off x="457200" y="1376363"/>
            <a:ext cx="14287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latin typeface="Calibri" pitchFamily="34" charset="0"/>
              </a:rPr>
              <a:t>the steps of the strategy (INFER)</a:t>
            </a:r>
          </a:p>
          <a:p>
            <a:pPr algn="ctr"/>
            <a:r>
              <a:rPr lang="en-US" sz="1000">
                <a:latin typeface="Calibri" pitchFamily="34" charset="0"/>
              </a:rPr>
              <a:t>Stage 1</a:t>
            </a:r>
          </a:p>
        </p:txBody>
      </p:sp>
      <p:cxnSp>
        <p:nvCxnSpPr>
          <p:cNvPr id="302" name="Straight Connector 301"/>
          <p:cNvCxnSpPr>
            <a:cxnSpLocks noChangeShapeType="1"/>
          </p:cNvCxnSpPr>
          <p:nvPr/>
        </p:nvCxnSpPr>
        <p:spPr bwMode="auto">
          <a:xfrm rot="10800000" flipV="1">
            <a:off x="1816100" y="1219200"/>
            <a:ext cx="1731963" cy="157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03" name="Straight Connector 302"/>
          <p:cNvCxnSpPr>
            <a:cxnSpLocks noChangeShapeType="1"/>
          </p:cNvCxnSpPr>
          <p:nvPr/>
        </p:nvCxnSpPr>
        <p:spPr bwMode="auto">
          <a:xfrm rot="5400000">
            <a:off x="2951956" y="1650207"/>
            <a:ext cx="860425" cy="8207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6395" name="TextBox 303"/>
          <p:cNvSpPr txBox="1">
            <a:spLocks noChangeArrowheads="1"/>
          </p:cNvSpPr>
          <p:nvPr/>
        </p:nvSpPr>
        <p:spPr bwMode="auto">
          <a:xfrm>
            <a:off x="2841625" y="2168525"/>
            <a:ext cx="14112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latin typeface="Calibri" pitchFamily="34" charset="0"/>
              </a:rPr>
              <a:t>by using</a:t>
            </a:r>
          </a:p>
        </p:txBody>
      </p:sp>
      <p:cxnSp>
        <p:nvCxnSpPr>
          <p:cNvPr id="306" name="Straight Connector 305"/>
          <p:cNvCxnSpPr>
            <a:cxnSpLocks noChangeShapeType="1"/>
            <a:endCxn id="298" idx="0"/>
          </p:cNvCxnSpPr>
          <p:nvPr/>
        </p:nvCxnSpPr>
        <p:spPr bwMode="auto">
          <a:xfrm rot="16200000" flipH="1">
            <a:off x="3401219" y="2904332"/>
            <a:ext cx="22939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6397" name="TextBox 306"/>
          <p:cNvSpPr txBox="1">
            <a:spLocks noChangeArrowheads="1"/>
          </p:cNvSpPr>
          <p:nvPr/>
        </p:nvSpPr>
        <p:spPr bwMode="auto">
          <a:xfrm>
            <a:off x="3989388" y="4232275"/>
            <a:ext cx="1268412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the model</a:t>
            </a:r>
          </a:p>
          <a:p>
            <a:pPr algn="ctr"/>
            <a:r>
              <a:rPr lang="en-US" sz="1100">
                <a:latin typeface="Calibri" pitchFamily="34" charset="0"/>
              </a:rPr>
              <a:t>Stage 2</a:t>
            </a:r>
          </a:p>
        </p:txBody>
      </p:sp>
      <p:sp>
        <p:nvSpPr>
          <p:cNvPr id="16398" name="TextBox 307"/>
          <p:cNvSpPr txBox="1">
            <a:spLocks noChangeArrowheads="1"/>
          </p:cNvSpPr>
          <p:nvPr/>
        </p:nvSpPr>
        <p:spPr bwMode="auto">
          <a:xfrm>
            <a:off x="3716338" y="2813050"/>
            <a:ext cx="15065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latin typeface="Calibri" pitchFamily="34" charset="0"/>
              </a:rPr>
              <a:t>by watching and engaging in</a:t>
            </a:r>
          </a:p>
        </p:txBody>
      </p:sp>
      <p:sp>
        <p:nvSpPr>
          <p:cNvPr id="16399" name="TextBox 308"/>
          <p:cNvSpPr txBox="1">
            <a:spLocks noChangeArrowheads="1"/>
          </p:cNvSpPr>
          <p:nvPr/>
        </p:nvSpPr>
        <p:spPr bwMode="auto">
          <a:xfrm>
            <a:off x="5183188" y="2398713"/>
            <a:ext cx="17605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500">
                <a:latin typeface="Calibri" pitchFamily="34" charset="0"/>
              </a:rPr>
              <a:t>practice activities</a:t>
            </a:r>
          </a:p>
          <a:p>
            <a:pPr algn="ctr"/>
            <a:r>
              <a:rPr lang="en-US" sz="1000">
                <a:latin typeface="Calibri" pitchFamily="34" charset="0"/>
              </a:rPr>
              <a:t>Stages 3-7</a:t>
            </a:r>
          </a:p>
        </p:txBody>
      </p:sp>
      <p:cxnSp>
        <p:nvCxnSpPr>
          <p:cNvPr id="310" name="Straight Connector 309"/>
          <p:cNvCxnSpPr>
            <a:cxnSpLocks noChangeShapeType="1"/>
            <a:endCxn id="299" idx="0"/>
          </p:cNvCxnSpPr>
          <p:nvPr/>
        </p:nvCxnSpPr>
        <p:spPr bwMode="auto">
          <a:xfrm>
            <a:off x="5300663" y="1630363"/>
            <a:ext cx="817562" cy="655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6401" name="TextBox 310"/>
          <p:cNvSpPr txBox="1">
            <a:spLocks noChangeArrowheads="1"/>
          </p:cNvSpPr>
          <p:nvPr/>
        </p:nvSpPr>
        <p:spPr bwMode="auto">
          <a:xfrm>
            <a:off x="5068888" y="1824038"/>
            <a:ext cx="150653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latin typeface="Calibri" pitchFamily="34" charset="0"/>
              </a:rPr>
              <a:t>requiring a variety of </a:t>
            </a:r>
          </a:p>
        </p:txBody>
      </p:sp>
      <p:sp>
        <p:nvSpPr>
          <p:cNvPr id="16402" name="TextBox 311"/>
          <p:cNvSpPr txBox="1">
            <a:spLocks noChangeArrowheads="1"/>
          </p:cNvSpPr>
          <p:nvPr/>
        </p:nvSpPr>
        <p:spPr bwMode="auto">
          <a:xfrm>
            <a:off x="7086600" y="1128713"/>
            <a:ext cx="16700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>
                <a:latin typeface="Calibri" pitchFamily="34" charset="0"/>
              </a:rPr>
              <a:t>application of the steps of the strategy</a:t>
            </a:r>
          </a:p>
          <a:p>
            <a:pPr algn="ctr"/>
            <a:r>
              <a:rPr lang="en-US" sz="800">
                <a:latin typeface="Calibri" pitchFamily="34" charset="0"/>
              </a:rPr>
              <a:t>Stage 8 </a:t>
            </a:r>
          </a:p>
        </p:txBody>
      </p:sp>
      <p:cxnSp>
        <p:nvCxnSpPr>
          <p:cNvPr id="313" name="Straight Connector 312"/>
          <p:cNvCxnSpPr>
            <a:cxnSpLocks noChangeShapeType="1"/>
          </p:cNvCxnSpPr>
          <p:nvPr/>
        </p:nvCxnSpPr>
        <p:spPr bwMode="auto">
          <a:xfrm>
            <a:off x="5257800" y="863600"/>
            <a:ext cx="1879600" cy="320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6404" name="TextBox 313"/>
          <p:cNvSpPr txBox="1">
            <a:spLocks noChangeArrowheads="1"/>
          </p:cNvSpPr>
          <p:nvPr/>
        </p:nvSpPr>
        <p:spPr bwMode="auto">
          <a:xfrm>
            <a:off x="5618163" y="790575"/>
            <a:ext cx="15049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latin typeface="Calibri" pitchFamily="34" charset="0"/>
              </a:rPr>
              <a:t>and mastering</a:t>
            </a:r>
          </a:p>
        </p:txBody>
      </p:sp>
      <p:sp>
        <p:nvSpPr>
          <p:cNvPr id="320" name="Oval 319"/>
          <p:cNvSpPr>
            <a:spLocks noChangeArrowheads="1"/>
          </p:cNvSpPr>
          <p:nvPr/>
        </p:nvSpPr>
        <p:spPr bwMode="auto">
          <a:xfrm>
            <a:off x="207963" y="1287463"/>
            <a:ext cx="1871662" cy="8270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16406" name="Group 331"/>
          <p:cNvGrpSpPr>
            <a:grpSpLocks/>
          </p:cNvGrpSpPr>
          <p:nvPr/>
        </p:nvGrpSpPr>
        <p:grpSpPr bwMode="auto">
          <a:xfrm>
            <a:off x="1744663" y="2535238"/>
            <a:ext cx="1968500" cy="827087"/>
            <a:chOff x="1358907" y="3002547"/>
            <a:chExt cx="1872019" cy="827365"/>
          </a:xfrm>
        </p:grpSpPr>
        <p:sp>
          <p:nvSpPr>
            <p:cNvPr id="16439" name="TextBox 304"/>
            <p:cNvSpPr txBox="1">
              <a:spLocks noChangeArrowheads="1"/>
            </p:cNvSpPr>
            <p:nvPr/>
          </p:nvSpPr>
          <p:spPr bwMode="auto">
            <a:xfrm>
              <a:off x="1519065" y="3043411"/>
              <a:ext cx="1378901" cy="69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four types of questions</a:t>
              </a:r>
            </a:p>
            <a:p>
              <a:pPr algn="ctr"/>
              <a:r>
                <a:rPr lang="en-US" sz="1100">
                  <a:latin typeface="Calibri" pitchFamily="34" charset="0"/>
                </a:rPr>
                <a:t>Stage 1</a:t>
              </a:r>
            </a:p>
          </p:txBody>
        </p:sp>
        <p:sp>
          <p:nvSpPr>
            <p:cNvPr id="321" name="Oval 320"/>
            <p:cNvSpPr>
              <a:spLocks noChangeArrowheads="1"/>
            </p:cNvSpPr>
            <p:nvPr/>
          </p:nvSpPr>
          <p:spPr bwMode="auto">
            <a:xfrm>
              <a:off x="1358907" y="3002547"/>
              <a:ext cx="1872019" cy="82736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322" name="Oval 321"/>
          <p:cNvSpPr>
            <a:spLocks noChangeArrowheads="1"/>
          </p:cNvSpPr>
          <p:nvPr/>
        </p:nvSpPr>
        <p:spPr bwMode="auto">
          <a:xfrm>
            <a:off x="6978650" y="963613"/>
            <a:ext cx="1871663" cy="8270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408" name="Rectangle 215"/>
          <p:cNvSpPr>
            <a:spLocks noChangeArrowheads="1"/>
          </p:cNvSpPr>
          <p:nvPr/>
        </p:nvSpPr>
        <p:spPr bwMode="auto">
          <a:xfrm>
            <a:off x="128588" y="2168525"/>
            <a:ext cx="19812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b="1">
                <a:latin typeface="Tekton" charset="0"/>
              </a:rPr>
              <a:t>I</a:t>
            </a:r>
            <a:r>
              <a:rPr lang="en-US" sz="800">
                <a:latin typeface="Tekton" charset="0"/>
              </a:rPr>
              <a:t>nteract with the questions and passage</a:t>
            </a:r>
            <a:endParaRPr lang="en-US" sz="800" b="1">
              <a:latin typeface="Tekton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800" b="1">
                <a:latin typeface="Tekton" charset="0"/>
              </a:rPr>
              <a:t>N</a:t>
            </a:r>
            <a:r>
              <a:rPr lang="en-US" sz="800">
                <a:latin typeface="Tekton" charset="0"/>
              </a:rPr>
              <a:t>ote what you know</a:t>
            </a:r>
            <a:endParaRPr lang="en-US" sz="800" b="1">
              <a:latin typeface="Tekton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800" b="1">
                <a:latin typeface="Tekton" charset="0"/>
              </a:rPr>
              <a:t>F</a:t>
            </a:r>
            <a:r>
              <a:rPr lang="en-US" sz="800">
                <a:latin typeface="Tekton" charset="0"/>
              </a:rPr>
              <a:t>ind the clues</a:t>
            </a:r>
            <a:endParaRPr lang="en-US" sz="800" b="1">
              <a:latin typeface="Tekton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800" b="1">
                <a:latin typeface="Tekton" charset="0"/>
              </a:rPr>
              <a:t>E</a:t>
            </a:r>
            <a:r>
              <a:rPr lang="en-US" sz="800">
                <a:latin typeface="Tekton" charset="0"/>
              </a:rPr>
              <a:t>xplore any supporting details</a:t>
            </a:r>
            <a:endParaRPr lang="en-US" sz="800" b="1">
              <a:latin typeface="Tekton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800" b="1">
                <a:latin typeface="Tekton" charset="0"/>
              </a:rPr>
              <a:t>R</a:t>
            </a:r>
            <a:r>
              <a:rPr lang="en-US" sz="800">
                <a:latin typeface="Tekton" charset="0"/>
              </a:rPr>
              <a:t>eturn to the question</a:t>
            </a:r>
            <a:endParaRPr lang="en-US" sz="800" b="1">
              <a:latin typeface="Tekton" charset="0"/>
            </a:endParaRPr>
          </a:p>
        </p:txBody>
      </p:sp>
      <p:sp>
        <p:nvSpPr>
          <p:cNvPr id="327" name="Rectangle 326"/>
          <p:cNvSpPr>
            <a:spLocks noChangeArrowheads="1"/>
          </p:cNvSpPr>
          <p:nvPr/>
        </p:nvSpPr>
        <p:spPr bwMode="auto">
          <a:xfrm>
            <a:off x="622300" y="3681413"/>
            <a:ext cx="706438" cy="311150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000">
                <a:latin typeface="Calibri" pitchFamily="34" charset="0"/>
              </a:rPr>
              <a:t>Factual</a:t>
            </a:r>
          </a:p>
        </p:txBody>
      </p:sp>
      <p:sp>
        <p:nvSpPr>
          <p:cNvPr id="328" name="Rectangle 327"/>
          <p:cNvSpPr>
            <a:spLocks noChangeArrowheads="1"/>
          </p:cNvSpPr>
          <p:nvPr/>
        </p:nvSpPr>
        <p:spPr bwMode="auto">
          <a:xfrm>
            <a:off x="1579563" y="3694113"/>
            <a:ext cx="892175" cy="298450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000">
                <a:latin typeface="Calibri" pitchFamily="34" charset="0"/>
              </a:rPr>
              <a:t>Big Picture</a:t>
            </a:r>
          </a:p>
        </p:txBody>
      </p:sp>
      <p:sp>
        <p:nvSpPr>
          <p:cNvPr id="329" name="Rectangle 328"/>
          <p:cNvSpPr>
            <a:spLocks noChangeArrowheads="1"/>
          </p:cNvSpPr>
          <p:nvPr/>
        </p:nvSpPr>
        <p:spPr bwMode="auto">
          <a:xfrm>
            <a:off x="2590800" y="3694113"/>
            <a:ext cx="706438" cy="298450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000">
                <a:latin typeface="Calibri" pitchFamily="34" charset="0"/>
              </a:rPr>
              <a:t>Predicting</a:t>
            </a:r>
          </a:p>
        </p:txBody>
      </p:sp>
      <p:sp>
        <p:nvSpPr>
          <p:cNvPr id="330" name="Rectangle 329"/>
          <p:cNvSpPr>
            <a:spLocks noChangeArrowheads="1"/>
          </p:cNvSpPr>
          <p:nvPr/>
        </p:nvSpPr>
        <p:spPr bwMode="auto">
          <a:xfrm>
            <a:off x="3516313" y="3635375"/>
            <a:ext cx="856442" cy="357188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000" dirty="0">
                <a:latin typeface="Calibri" pitchFamily="34" charset="0"/>
              </a:rPr>
              <a:t>Clarifying</a:t>
            </a:r>
          </a:p>
        </p:txBody>
      </p:sp>
      <p:grpSp>
        <p:nvGrpSpPr>
          <p:cNvPr id="16413" name="Group 359"/>
          <p:cNvGrpSpPr>
            <a:grpSpLocks/>
          </p:cNvGrpSpPr>
          <p:nvPr/>
        </p:nvGrpSpPr>
        <p:grpSpPr bwMode="auto">
          <a:xfrm>
            <a:off x="974725" y="3505200"/>
            <a:ext cx="2969809" cy="188913"/>
            <a:chOff x="975259" y="3561250"/>
            <a:chExt cx="2968551" cy="188256"/>
          </a:xfrm>
        </p:grpSpPr>
        <p:cxnSp>
          <p:nvCxnSpPr>
            <p:cNvPr id="335" name="Straight Connector 334"/>
            <p:cNvCxnSpPr>
              <a:cxnSpLocks noChangeShapeType="1"/>
              <a:endCxn id="327" idx="0"/>
            </p:cNvCxnSpPr>
            <p:nvPr/>
          </p:nvCxnSpPr>
          <p:spPr bwMode="auto">
            <a:xfrm rot="10800000" flipV="1">
              <a:off x="975259" y="3561250"/>
              <a:ext cx="353621" cy="1761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37" name="Straight Connector 336"/>
            <p:cNvCxnSpPr>
              <a:cxnSpLocks noChangeShapeType="1"/>
            </p:cNvCxnSpPr>
            <p:nvPr/>
          </p:nvCxnSpPr>
          <p:spPr bwMode="auto">
            <a:xfrm rot="10800000">
              <a:off x="1328876" y="3573349"/>
              <a:ext cx="2189780" cy="15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40" name="Straight Connector 339"/>
            <p:cNvCxnSpPr>
              <a:cxnSpLocks noChangeShapeType="1"/>
              <a:endCxn id="328" idx="0"/>
            </p:cNvCxnSpPr>
            <p:nvPr/>
          </p:nvCxnSpPr>
          <p:spPr bwMode="auto">
            <a:xfrm rot="10800000" flipV="1">
              <a:off x="2024966" y="3574938"/>
              <a:ext cx="262335" cy="1745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41" name="Straight Connector 340"/>
            <p:cNvCxnSpPr>
              <a:cxnSpLocks noChangeShapeType="1"/>
              <a:endCxn id="329" idx="0"/>
            </p:cNvCxnSpPr>
            <p:nvPr/>
          </p:nvCxnSpPr>
          <p:spPr bwMode="auto">
            <a:xfrm>
              <a:off x="2667000" y="3574937"/>
              <a:ext cx="277005" cy="1745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44" name="Straight Connector 343"/>
            <p:cNvCxnSpPr>
              <a:cxnSpLocks noChangeShapeType="1"/>
              <a:endCxn id="330" idx="0"/>
            </p:cNvCxnSpPr>
            <p:nvPr/>
          </p:nvCxnSpPr>
          <p:spPr bwMode="auto">
            <a:xfrm>
              <a:off x="3508475" y="3583632"/>
              <a:ext cx="435335" cy="107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</p:grpSp>
      <p:sp>
        <p:nvSpPr>
          <p:cNvPr id="16414" name="TextBox 351"/>
          <p:cNvSpPr txBox="1">
            <a:spLocks noChangeArrowheads="1"/>
          </p:cNvSpPr>
          <p:nvPr/>
        </p:nvSpPr>
        <p:spPr bwMode="auto">
          <a:xfrm>
            <a:off x="1730375" y="3276600"/>
            <a:ext cx="14112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latin typeface="Calibri" pitchFamily="34" charset="0"/>
              </a:rPr>
              <a:t>including</a:t>
            </a:r>
          </a:p>
        </p:txBody>
      </p:sp>
      <p:sp>
        <p:nvSpPr>
          <p:cNvPr id="16415" name="TextBox 357"/>
          <p:cNvSpPr txBox="1">
            <a:spLocks noChangeArrowheads="1"/>
          </p:cNvSpPr>
          <p:nvPr/>
        </p:nvSpPr>
        <p:spPr bwMode="auto">
          <a:xfrm>
            <a:off x="1885950" y="1055688"/>
            <a:ext cx="14112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>
                <a:latin typeface="Calibri" pitchFamily="34" charset="0"/>
              </a:rPr>
              <a:t>by describing &amp; discussing</a:t>
            </a:r>
          </a:p>
        </p:txBody>
      </p:sp>
      <p:sp>
        <p:nvSpPr>
          <p:cNvPr id="366" name="Rectangle 365"/>
          <p:cNvSpPr>
            <a:spLocks noChangeArrowheads="1"/>
          </p:cNvSpPr>
          <p:nvPr/>
        </p:nvSpPr>
        <p:spPr bwMode="auto">
          <a:xfrm>
            <a:off x="4875213" y="3362325"/>
            <a:ext cx="661987" cy="358775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100">
                <a:latin typeface="Calibri" pitchFamily="34" charset="0"/>
              </a:rPr>
              <a:t>Verbal</a:t>
            </a:r>
          </a:p>
        </p:txBody>
      </p:sp>
      <p:sp>
        <p:nvSpPr>
          <p:cNvPr id="369" name="Rectangle 368"/>
          <p:cNvSpPr>
            <a:spLocks noChangeArrowheads="1"/>
          </p:cNvSpPr>
          <p:nvPr/>
        </p:nvSpPr>
        <p:spPr bwMode="auto">
          <a:xfrm>
            <a:off x="5700713" y="3362325"/>
            <a:ext cx="820737" cy="358775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100">
                <a:latin typeface="Calibri" pitchFamily="34" charset="0"/>
              </a:rPr>
              <a:t>Controlled</a:t>
            </a:r>
          </a:p>
        </p:txBody>
      </p:sp>
      <p:sp>
        <p:nvSpPr>
          <p:cNvPr id="370" name="Rectangle 369"/>
          <p:cNvSpPr>
            <a:spLocks noChangeArrowheads="1"/>
          </p:cNvSpPr>
          <p:nvPr/>
        </p:nvSpPr>
        <p:spPr bwMode="auto">
          <a:xfrm>
            <a:off x="6613525" y="3362325"/>
            <a:ext cx="646113" cy="358775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100">
                <a:latin typeface="Calibri" pitchFamily="34" charset="0"/>
              </a:rPr>
              <a:t>Guided</a:t>
            </a:r>
          </a:p>
        </p:txBody>
      </p:sp>
      <p:cxnSp>
        <p:nvCxnSpPr>
          <p:cNvPr id="376" name="Straight Connector 375"/>
          <p:cNvCxnSpPr>
            <a:cxnSpLocks noChangeShapeType="1"/>
            <a:stCxn id="299" idx="3"/>
            <a:endCxn id="366" idx="0"/>
          </p:cNvCxnSpPr>
          <p:nvPr/>
        </p:nvCxnSpPr>
        <p:spPr bwMode="auto">
          <a:xfrm rot="5400000">
            <a:off x="5134769" y="2986881"/>
            <a:ext cx="447675" cy="303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78" name="Straight Connector 377"/>
          <p:cNvCxnSpPr>
            <a:cxnSpLocks noChangeShapeType="1"/>
          </p:cNvCxnSpPr>
          <p:nvPr/>
        </p:nvCxnSpPr>
        <p:spPr bwMode="auto">
          <a:xfrm rot="5400000">
            <a:off x="5948362" y="3192463"/>
            <a:ext cx="341313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80" name="Straight Connector 379"/>
          <p:cNvCxnSpPr>
            <a:cxnSpLocks noChangeShapeType="1"/>
            <a:endCxn id="370" idx="0"/>
          </p:cNvCxnSpPr>
          <p:nvPr/>
        </p:nvCxnSpPr>
        <p:spPr bwMode="auto">
          <a:xfrm rot="16200000" flipH="1">
            <a:off x="6630194" y="3055144"/>
            <a:ext cx="447675" cy="166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6422" name="TextBox 382"/>
          <p:cNvSpPr txBox="1">
            <a:spLocks noChangeArrowheads="1"/>
          </p:cNvSpPr>
          <p:nvPr/>
        </p:nvSpPr>
        <p:spPr bwMode="auto">
          <a:xfrm>
            <a:off x="5700713" y="3046413"/>
            <a:ext cx="82073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latin typeface="Calibri" pitchFamily="34" charset="0"/>
              </a:rPr>
              <a:t>including</a:t>
            </a:r>
          </a:p>
        </p:txBody>
      </p:sp>
      <p:sp>
        <p:nvSpPr>
          <p:cNvPr id="16423" name="TextBox 383"/>
          <p:cNvSpPr txBox="1">
            <a:spLocks noChangeArrowheads="1"/>
          </p:cNvSpPr>
          <p:nvPr/>
        </p:nvSpPr>
        <p:spPr bwMode="auto">
          <a:xfrm>
            <a:off x="6613525" y="3046413"/>
            <a:ext cx="82073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latin typeface="Calibri" pitchFamily="34" charset="0"/>
              </a:rPr>
              <a:t>including</a:t>
            </a:r>
          </a:p>
        </p:txBody>
      </p:sp>
      <p:sp>
        <p:nvSpPr>
          <p:cNvPr id="16424" name="TextBox 384"/>
          <p:cNvSpPr txBox="1">
            <a:spLocks noChangeArrowheads="1"/>
          </p:cNvSpPr>
          <p:nvPr/>
        </p:nvSpPr>
        <p:spPr bwMode="auto">
          <a:xfrm>
            <a:off x="4846638" y="3043238"/>
            <a:ext cx="82232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latin typeface="Calibri" pitchFamily="34" charset="0"/>
              </a:rPr>
              <a:t>including</a:t>
            </a:r>
          </a:p>
        </p:txBody>
      </p:sp>
      <p:sp>
        <p:nvSpPr>
          <p:cNvPr id="387" name="Rectangle 386"/>
          <p:cNvSpPr>
            <a:spLocks noChangeArrowheads="1"/>
          </p:cNvSpPr>
          <p:nvPr/>
        </p:nvSpPr>
        <p:spPr bwMode="auto">
          <a:xfrm>
            <a:off x="6800850" y="1935163"/>
            <a:ext cx="646113" cy="357187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100">
                <a:latin typeface="Calibri" pitchFamily="34" charset="0"/>
              </a:rPr>
              <a:t>Novels</a:t>
            </a:r>
          </a:p>
        </p:txBody>
      </p:sp>
      <p:sp>
        <p:nvSpPr>
          <p:cNvPr id="389" name="Rectangle 388"/>
          <p:cNvSpPr>
            <a:spLocks noChangeArrowheads="1"/>
          </p:cNvSpPr>
          <p:nvPr/>
        </p:nvSpPr>
        <p:spPr bwMode="auto">
          <a:xfrm>
            <a:off x="7137400" y="2455863"/>
            <a:ext cx="769938" cy="357187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100">
                <a:latin typeface="Calibri" pitchFamily="34" charset="0"/>
              </a:rPr>
              <a:t>Textbooks</a:t>
            </a:r>
          </a:p>
        </p:txBody>
      </p:sp>
      <p:sp>
        <p:nvSpPr>
          <p:cNvPr id="390" name="Rectangle 389"/>
          <p:cNvSpPr>
            <a:spLocks noChangeArrowheads="1"/>
          </p:cNvSpPr>
          <p:nvPr/>
        </p:nvSpPr>
        <p:spPr bwMode="auto">
          <a:xfrm>
            <a:off x="7996238" y="2455863"/>
            <a:ext cx="882650" cy="357187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100">
                <a:latin typeface="Calibri" pitchFamily="34" charset="0"/>
              </a:rPr>
              <a:t>Magazines</a:t>
            </a:r>
          </a:p>
        </p:txBody>
      </p:sp>
      <p:sp>
        <p:nvSpPr>
          <p:cNvPr id="391" name="Rectangle 390"/>
          <p:cNvSpPr>
            <a:spLocks noChangeArrowheads="1"/>
          </p:cNvSpPr>
          <p:nvPr/>
        </p:nvSpPr>
        <p:spPr bwMode="auto">
          <a:xfrm>
            <a:off x="8108950" y="1989138"/>
            <a:ext cx="995363" cy="357187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100">
                <a:latin typeface="Calibri" pitchFamily="34" charset="0"/>
              </a:rPr>
              <a:t>Newspapers</a:t>
            </a:r>
          </a:p>
        </p:txBody>
      </p:sp>
      <p:cxnSp>
        <p:nvCxnSpPr>
          <p:cNvPr id="432" name="Straight Connector 431"/>
          <p:cNvCxnSpPr>
            <a:cxnSpLocks noChangeShapeType="1"/>
            <a:stCxn id="322" idx="4"/>
            <a:endCxn id="389" idx="0"/>
          </p:cNvCxnSpPr>
          <p:nvPr/>
        </p:nvCxnSpPr>
        <p:spPr bwMode="auto">
          <a:xfrm rot="5400000">
            <a:off x="7385843" y="1926432"/>
            <a:ext cx="665163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435" name="Straight Connector 434"/>
          <p:cNvCxnSpPr>
            <a:cxnSpLocks noChangeShapeType="1"/>
            <a:stCxn id="322" idx="4"/>
            <a:endCxn id="387" idx="0"/>
          </p:cNvCxnSpPr>
          <p:nvPr/>
        </p:nvCxnSpPr>
        <p:spPr bwMode="auto">
          <a:xfrm rot="5400000">
            <a:off x="7446962" y="1466851"/>
            <a:ext cx="144463" cy="792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439" name="Straight Connector 438"/>
          <p:cNvCxnSpPr>
            <a:cxnSpLocks noChangeShapeType="1"/>
            <a:endCxn id="390" idx="0"/>
          </p:cNvCxnSpPr>
          <p:nvPr/>
        </p:nvCxnSpPr>
        <p:spPr bwMode="auto">
          <a:xfrm rot="16200000" flipH="1">
            <a:off x="7856538" y="1874838"/>
            <a:ext cx="631825" cy="530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442" name="Straight Connector 441"/>
          <p:cNvCxnSpPr>
            <a:cxnSpLocks noChangeShapeType="1"/>
            <a:stCxn id="322" idx="4"/>
            <a:endCxn id="391" idx="0"/>
          </p:cNvCxnSpPr>
          <p:nvPr/>
        </p:nvCxnSpPr>
        <p:spPr bwMode="auto">
          <a:xfrm rot="16200000" flipH="1">
            <a:off x="8162131" y="1543844"/>
            <a:ext cx="198438" cy="692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6433" name="TextBox 444"/>
          <p:cNvSpPr txBox="1">
            <a:spLocks noChangeArrowheads="1"/>
          </p:cNvSpPr>
          <p:nvPr/>
        </p:nvSpPr>
        <p:spPr bwMode="auto">
          <a:xfrm>
            <a:off x="7137400" y="1903413"/>
            <a:ext cx="141128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latin typeface="Calibri" pitchFamily="34" charset="0"/>
              </a:rPr>
              <a:t>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347</Words>
  <Application>Microsoft Macintosh PowerPoint</Application>
  <PresentationFormat>On-screen Show (4:3)</PresentationFormat>
  <Paragraphs>111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University of Kansas, CRL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Patricia Graner User</dc:creator>
  <cp:lastModifiedBy>crl staff</cp:lastModifiedBy>
  <cp:revision>9</cp:revision>
  <cp:lastPrinted>2008-08-13T19:39:18Z</cp:lastPrinted>
  <dcterms:created xsi:type="dcterms:W3CDTF">2010-05-25T13:44:45Z</dcterms:created>
  <dcterms:modified xsi:type="dcterms:W3CDTF">2012-05-22T19:14:07Z</dcterms:modified>
</cp:coreProperties>
</file>