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256" r:id="rId2"/>
    <p:sldId id="259" r:id="rId3"/>
    <p:sldId id="308" r:id="rId4"/>
    <p:sldId id="309" r:id="rId5"/>
    <p:sldId id="310" r:id="rId6"/>
    <p:sldId id="260" r:id="rId7"/>
    <p:sldId id="262" r:id="rId8"/>
    <p:sldId id="263" r:id="rId9"/>
    <p:sldId id="265" r:id="rId10"/>
    <p:sldId id="268" r:id="rId11"/>
    <p:sldId id="270" r:id="rId12"/>
    <p:sldId id="271" r:id="rId13"/>
    <p:sldId id="272" r:id="rId14"/>
    <p:sldId id="311" r:id="rId15"/>
    <p:sldId id="273" r:id="rId16"/>
    <p:sldId id="320" r:id="rId17"/>
    <p:sldId id="274" r:id="rId18"/>
    <p:sldId id="275" r:id="rId19"/>
    <p:sldId id="278" r:id="rId20"/>
    <p:sldId id="279" r:id="rId21"/>
    <p:sldId id="284" r:id="rId22"/>
    <p:sldId id="285" r:id="rId23"/>
    <p:sldId id="288" r:id="rId24"/>
    <p:sldId id="313" r:id="rId25"/>
    <p:sldId id="314" r:id="rId26"/>
    <p:sldId id="321" r:id="rId27"/>
    <p:sldId id="290" r:id="rId28"/>
    <p:sldId id="315" r:id="rId29"/>
    <p:sldId id="312" r:id="rId30"/>
    <p:sldId id="293" r:id="rId31"/>
    <p:sldId id="316" r:id="rId32"/>
    <p:sldId id="294" r:id="rId33"/>
    <p:sldId id="295" r:id="rId34"/>
    <p:sldId id="317" r:id="rId35"/>
    <p:sldId id="318" r:id="rId36"/>
    <p:sldId id="298" r:id="rId37"/>
    <p:sldId id="322" r:id="rId38"/>
    <p:sldId id="323" r:id="rId39"/>
    <p:sldId id="324" r:id="rId40"/>
    <p:sldId id="325" r:id="rId41"/>
    <p:sldId id="300" r:id="rId42"/>
    <p:sldId id="326" r:id="rId43"/>
    <p:sldId id="327" r:id="rId44"/>
    <p:sldId id="319" r:id="rId45"/>
    <p:sldId id="303" r:id="rId46"/>
    <p:sldId id="305" r:id="rId47"/>
    <p:sldId id="329" r:id="rId48"/>
    <p:sldId id="328" r:id="rId49"/>
    <p:sldId id="307" r:id="rId50"/>
  </p:sldIdLst>
  <p:sldSz cx="9144000" cy="6858000" type="screen4x3"/>
  <p:notesSz cx="68580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996633"/>
    <a:srgbClr val="663300"/>
    <a:srgbClr val="DFDF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921" autoAdjust="0"/>
  </p:normalViewPr>
  <p:slideViewPr>
    <p:cSldViewPr>
      <p:cViewPr varScale="1">
        <p:scale>
          <a:sx n="108" d="100"/>
          <a:sy n="108" d="100"/>
        </p:scale>
        <p:origin x="-165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notesMaster" Target="notesMasters/notesMaster1.xml"/><Relationship Id="rId52" Type="http://schemas.openxmlformats.org/officeDocument/2006/relationships/handoutMaster" Target="handoutMasters/handoutMaster1.xml"/><Relationship Id="rId53" Type="http://schemas.openxmlformats.org/officeDocument/2006/relationships/printerSettings" Target="printerSettings/printerSettings1.bin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87D1D0A-B559-4C7C-ACAA-42C0D4BF940D}" type="datetimeFigureOut">
              <a:rPr lang="en-US"/>
              <a:pPr>
                <a:defRPr/>
              </a:pPr>
              <a:t>6/15/15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EA0CCF6-03E4-4750-A2B2-6B69273832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819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C6811F2-2487-46B6-A1E5-D704D2D2C5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994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058B9C-F24C-444B-A92A-FA0D3BAA506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Calibri" charset="0"/>
              </a:rPr>
              <a:t>Disciplinary literacy experts cite these academic demands.</a:t>
            </a:r>
          </a:p>
          <a:p>
            <a:endParaRPr lang="en-US" sz="1800" dirty="0">
              <a:latin typeface="Calibri" charset="0"/>
            </a:endParaRP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1pPr>
            <a:lvl2pPr marL="742950" indent="-28575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2pPr>
            <a:lvl3pPr marL="11430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3pPr>
            <a:lvl4pPr marL="16002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4pPr>
            <a:lvl5pPr marL="20574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9pPr>
          </a:lstStyle>
          <a:p>
            <a:pPr eaLnBrk="1" hangingPunct="1"/>
            <a:fld id="{6CB78CC7-FA04-A84E-8647-C18D84DE75CA}" type="slidenum">
              <a:rPr lang="en-US" sz="1200">
                <a:solidFill>
                  <a:srgbClr val="727272"/>
                </a:solidFill>
                <a:latin typeface="Marker Felt" charset="0"/>
                <a:ea typeface="ヒラギノ明朝 ProN W3" charset="0"/>
                <a:cs typeface="ヒラギノ明朝 ProN W3" charset="0"/>
                <a:sym typeface="Marker Felt" charset="0"/>
              </a:rPr>
              <a:pPr eaLnBrk="1" hangingPunct="1"/>
              <a:t>10</a:t>
            </a:fld>
            <a:endParaRPr lang="en-US" sz="1200">
              <a:solidFill>
                <a:srgbClr val="727272"/>
              </a:solidFill>
              <a:latin typeface="Marker Felt" charset="0"/>
              <a:ea typeface="ヒラギノ明朝 ProN W3" charset="0"/>
              <a:cs typeface="ヒラギノ明朝 ProN W3" charset="0"/>
              <a:sym typeface="Marker Felt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800" dirty="0" smtClean="0">
                <a:latin typeface="Calibri" charset="0"/>
              </a:rPr>
              <a:t>10 questions = % </a:t>
            </a:r>
            <a:r>
              <a:rPr lang="en-US" sz="1800" dirty="0" smtClean="0">
                <a:latin typeface="Calibri" charset="0"/>
              </a:rPr>
              <a:t>correct</a:t>
            </a:r>
            <a:endParaRPr lang="en-US" sz="1800" dirty="0">
              <a:latin typeface="Calibri" charset="0"/>
            </a:endParaRP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1pPr>
            <a:lvl2pPr marL="742950" indent="-28575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2pPr>
            <a:lvl3pPr marL="11430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3pPr>
            <a:lvl4pPr marL="16002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4pPr>
            <a:lvl5pPr marL="20574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9pPr>
          </a:lstStyle>
          <a:p>
            <a:pPr eaLnBrk="1" hangingPunct="1"/>
            <a:fld id="{5E2C0E62-F67D-1C46-BBC1-918C847F0FAE}" type="slidenum">
              <a:rPr lang="en-US" sz="1200">
                <a:solidFill>
                  <a:srgbClr val="727272"/>
                </a:solidFill>
                <a:latin typeface="Marker Felt" charset="0"/>
                <a:ea typeface="ヒラギノ明朝 ProN W3" charset="0"/>
                <a:cs typeface="ヒラギノ明朝 ProN W3" charset="0"/>
                <a:sym typeface="Marker Felt" charset="0"/>
              </a:rPr>
              <a:pPr eaLnBrk="1" hangingPunct="1"/>
              <a:t>11</a:t>
            </a:fld>
            <a:endParaRPr lang="en-US" sz="1200">
              <a:solidFill>
                <a:srgbClr val="727272"/>
              </a:solidFill>
              <a:latin typeface="Marker Felt" charset="0"/>
              <a:ea typeface="ヒラギノ明朝 ProN W3" charset="0"/>
              <a:cs typeface="ヒラギノ明朝 ProN W3" charset="0"/>
              <a:sym typeface="Marker Felt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844250-E398-7D4E-9FA4-3B69AB02A7A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5194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TOC = pg. 4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smtClean="0"/>
              <a:t>6 lessons = 8</a:t>
            </a:r>
            <a:r>
              <a:rPr lang="en-US" baseline="0" dirty="0" smtClean="0"/>
              <a:t> stages infused throughout</a:t>
            </a:r>
            <a:endParaRPr lang="en-US" dirty="0" smtClean="0"/>
          </a:p>
          <a:p>
            <a:pPr marL="628650" lvl="1" indent="-171450">
              <a:buFont typeface="Arial"/>
              <a:buChar char="•"/>
            </a:pPr>
            <a:r>
              <a:rPr lang="en-US" dirty="0" err="1" smtClean="0"/>
              <a:t>Inst’l</a:t>
            </a:r>
            <a:r>
              <a:rPr lang="en-US" dirty="0" smtClean="0"/>
              <a:t> materials and LS’s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smtClean="0"/>
              <a:t>*Start</a:t>
            </a:r>
            <a:r>
              <a:rPr lang="en-US" baseline="0" dirty="0" smtClean="0"/>
              <a:t> w/ pretest and end w/ posttest</a:t>
            </a:r>
          </a:p>
          <a:p>
            <a:pPr marL="1085850" lvl="2" indent="-171450">
              <a:buFont typeface="Arial"/>
              <a:buChar char="•"/>
            </a:pPr>
            <a:r>
              <a:rPr lang="en-US" baseline="0" dirty="0" smtClean="0"/>
              <a:t>Mazes = target strategy concepts</a:t>
            </a:r>
          </a:p>
          <a:p>
            <a:pPr marL="1085850" lvl="2" indent="-171450">
              <a:buFont typeface="Arial"/>
              <a:buChar char="•"/>
            </a:pPr>
            <a:r>
              <a:rPr lang="en-US" baseline="0" dirty="0" smtClean="0"/>
              <a:t>S’s choose correct word 25 x’s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844250-E398-7D4E-9FA4-3B69AB02A7A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5194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800" dirty="0" smtClean="0">
                <a:latin typeface="Corbel" charset="0"/>
                <a:cs typeface="Corbel" charset="0"/>
              </a:rPr>
              <a:t>Intro 1</a:t>
            </a:r>
            <a:r>
              <a:rPr lang="en-US" sz="1800" baseline="30000" dirty="0" smtClean="0">
                <a:latin typeface="Corbel" charset="0"/>
                <a:cs typeface="Corbel" charset="0"/>
              </a:rPr>
              <a:t>st</a:t>
            </a:r>
            <a:r>
              <a:rPr lang="en-US" sz="1800" dirty="0" smtClean="0">
                <a:latin typeface="Corbel" charset="0"/>
                <a:cs typeface="Corbel" charset="0"/>
              </a:rPr>
              <a:t> step</a:t>
            </a:r>
          </a:p>
          <a:p>
            <a:pPr marL="742950" lvl="1" indent="-285750" eaLnBrk="1" hangingPunct="1">
              <a:spcBef>
                <a:spcPct val="0"/>
              </a:spcBef>
              <a:buFont typeface="Arial"/>
              <a:buChar char="•"/>
            </a:pPr>
            <a:r>
              <a:rPr lang="en-US" sz="1800" dirty="0" smtClean="0">
                <a:latin typeface="Corbel" charset="0"/>
                <a:cs typeface="Corbel" charset="0"/>
              </a:rPr>
              <a:t>*Tune into the noun phrases</a:t>
            </a:r>
          </a:p>
          <a:p>
            <a:pPr marL="742950" lvl="1" indent="-285750" eaLnBrk="1" hangingPunct="1">
              <a:spcBef>
                <a:spcPct val="0"/>
              </a:spcBef>
              <a:buFont typeface="Arial"/>
              <a:buChar char="•"/>
            </a:pPr>
            <a:r>
              <a:rPr lang="en-US" sz="1800" dirty="0" smtClean="0">
                <a:latin typeface="Corbel" charset="0"/>
                <a:cs typeface="Corbel" charset="0"/>
              </a:rPr>
              <a:t>Show VIDEO</a:t>
            </a:r>
            <a:r>
              <a:rPr lang="en-US" sz="1800" baseline="0" dirty="0" smtClean="0">
                <a:latin typeface="Corbel" charset="0"/>
                <a:cs typeface="Corbel" charset="0"/>
              </a:rPr>
              <a:t> (5:04)</a:t>
            </a:r>
            <a:endParaRPr lang="en-US" sz="1800" dirty="0">
              <a:latin typeface="Corbel" charset="0"/>
              <a:cs typeface="Corbel" charset="0"/>
            </a:endParaRP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1pPr>
            <a:lvl2pPr marL="742950" indent="-28575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2pPr>
            <a:lvl3pPr marL="11430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3pPr>
            <a:lvl4pPr marL="16002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4pPr>
            <a:lvl5pPr marL="20574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9pPr>
          </a:lstStyle>
          <a:p>
            <a:pPr eaLnBrk="1" hangingPunct="1"/>
            <a:fld id="{A5C90FDB-81D0-5642-BFF3-95CD4C8DAD75}" type="slidenum">
              <a:rPr lang="en-US" sz="1200">
                <a:solidFill>
                  <a:srgbClr val="727272"/>
                </a:solidFill>
                <a:latin typeface="Marker Felt" charset="0"/>
                <a:ea typeface="ヒラギノ明朝 ProN W3" charset="0"/>
                <a:cs typeface="ヒラギノ明朝 ProN W3" charset="0"/>
                <a:sym typeface="Marker Felt" charset="0"/>
              </a:rPr>
              <a:pPr eaLnBrk="1" hangingPunct="1"/>
              <a:t>15</a:t>
            </a:fld>
            <a:endParaRPr lang="en-US" sz="1200">
              <a:solidFill>
                <a:srgbClr val="727272"/>
              </a:solidFill>
              <a:latin typeface="Marker Felt" charset="0"/>
              <a:ea typeface="ヒラギノ明朝 ProN W3" charset="0"/>
              <a:cs typeface="ヒラギノ明朝 ProN W3" charset="0"/>
              <a:sym typeface="Marker Felt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z="1800" dirty="0">
              <a:latin typeface="Corbel" charset="0"/>
              <a:cs typeface="Corbel" charset="0"/>
            </a:endParaRP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1pPr>
            <a:lvl2pPr marL="742950" indent="-28575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2pPr>
            <a:lvl3pPr marL="11430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3pPr>
            <a:lvl4pPr marL="16002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4pPr>
            <a:lvl5pPr marL="20574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9pPr>
          </a:lstStyle>
          <a:p>
            <a:pPr eaLnBrk="1" hangingPunct="1"/>
            <a:fld id="{A5C90FDB-81D0-5642-BFF3-95CD4C8DAD75}" type="slidenum">
              <a:rPr lang="en-US" sz="1200">
                <a:solidFill>
                  <a:srgbClr val="727272"/>
                </a:solidFill>
                <a:latin typeface="Marker Felt" charset="0"/>
                <a:ea typeface="ヒラギノ明朝 ProN W3" charset="0"/>
                <a:cs typeface="ヒラギノ明朝 ProN W3" charset="0"/>
                <a:sym typeface="Marker Felt" charset="0"/>
              </a:rPr>
              <a:pPr eaLnBrk="1" hangingPunct="1"/>
              <a:t>16</a:t>
            </a:fld>
            <a:endParaRPr lang="en-US" sz="1200">
              <a:solidFill>
                <a:srgbClr val="727272"/>
              </a:solidFill>
              <a:latin typeface="Marker Felt" charset="0"/>
              <a:ea typeface="ヒラギノ明朝 ProN W3" charset="0"/>
              <a:cs typeface="ヒラギノ明朝 ProN W3" charset="0"/>
              <a:sym typeface="Marker Felt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en-US" sz="1800" dirty="0">
              <a:latin typeface="Calibri" charset="0"/>
              <a:ea typeface="+mn-ea"/>
            </a:endParaRPr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1pPr>
            <a:lvl2pPr marL="742950" indent="-28575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2pPr>
            <a:lvl3pPr marL="11430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3pPr>
            <a:lvl4pPr marL="16002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4pPr>
            <a:lvl5pPr marL="20574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9pPr>
          </a:lstStyle>
          <a:p>
            <a:pPr eaLnBrk="1" hangingPunct="1"/>
            <a:fld id="{E94FFFA4-1EC9-9340-956D-87A9156E3641}" type="slidenum">
              <a:rPr lang="en-US" sz="1200">
                <a:solidFill>
                  <a:srgbClr val="727272"/>
                </a:solidFill>
                <a:latin typeface="Marker Felt" charset="0"/>
                <a:ea typeface="ヒラギノ明朝 ProN W3" charset="0"/>
                <a:cs typeface="ヒラギノ明朝 ProN W3" charset="0"/>
                <a:sym typeface="Marker Felt" charset="0"/>
              </a:rPr>
              <a:pPr eaLnBrk="1" hangingPunct="1"/>
              <a:t>17</a:t>
            </a:fld>
            <a:endParaRPr lang="en-US" sz="1200">
              <a:solidFill>
                <a:srgbClr val="727272"/>
              </a:solidFill>
              <a:latin typeface="Marker Felt" charset="0"/>
              <a:ea typeface="ヒラギノ明朝 ProN W3" charset="0"/>
              <a:cs typeface="ヒラギノ明朝 ProN W3" charset="0"/>
              <a:sym typeface="Marker Felt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844250-E398-7D4E-9FA4-3B69AB02A7A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946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844250-E398-7D4E-9FA4-3B69AB02A7A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9816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844250-E398-7D4E-9FA4-3B69AB02A7A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94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844250-E398-7D4E-9FA4-3B69AB02A7A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4658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75B93-27FE-2A46-B2B6-52BC6E861C6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40126-1B20-3440-ACB4-DF84DD06A61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844250-E398-7D4E-9FA4-3B69AB02A7A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398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844250-E398-7D4E-9FA4-3B69AB02A7A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398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844250-E398-7D4E-9FA4-3B69AB02A7A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398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844250-E398-7D4E-9FA4-3B69AB02A7A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3982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844250-E398-7D4E-9FA4-3B69AB02A7A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3982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844250-E398-7D4E-9FA4-3B69AB02A7AB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3982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z="1800" dirty="0">
              <a:latin typeface="Corbel" charset="0"/>
              <a:cs typeface="Corbel" charset="0"/>
            </a:endParaRP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1pPr>
            <a:lvl2pPr marL="742950" indent="-28575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2pPr>
            <a:lvl3pPr marL="11430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3pPr>
            <a:lvl4pPr marL="16002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4pPr>
            <a:lvl5pPr marL="20574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9pPr>
          </a:lstStyle>
          <a:p>
            <a:pPr eaLnBrk="1" hangingPunct="1"/>
            <a:fld id="{A5C90FDB-81D0-5642-BFF3-95CD4C8DAD75}" type="slidenum">
              <a:rPr lang="en-US" sz="1200">
                <a:solidFill>
                  <a:srgbClr val="727272"/>
                </a:solidFill>
                <a:latin typeface="Marker Felt" charset="0"/>
                <a:ea typeface="ヒラギノ明朝 ProN W3" charset="0"/>
                <a:cs typeface="ヒラギノ明朝 ProN W3" charset="0"/>
                <a:sym typeface="Marker Felt" charset="0"/>
              </a:rPr>
              <a:pPr eaLnBrk="1" hangingPunct="1"/>
              <a:t>29</a:t>
            </a:fld>
            <a:endParaRPr lang="en-US" sz="1200">
              <a:solidFill>
                <a:srgbClr val="727272"/>
              </a:solidFill>
              <a:latin typeface="Marker Felt" charset="0"/>
              <a:ea typeface="ヒラギノ明朝 ProN W3" charset="0"/>
              <a:cs typeface="ヒラギノ明朝 ProN W3" charset="0"/>
              <a:sym typeface="Marker Felt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US" sz="1800" dirty="0" smtClean="0">
                <a:latin typeface="Calibri" charset="0"/>
                <a:ea typeface="+mn-ea"/>
                <a:cs typeface="+mn-cs"/>
              </a:rPr>
              <a:t>E = evaluate active/passive voice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Review S and V</a:t>
            </a:r>
            <a:endParaRPr lang="en-US" sz="1800" dirty="0" smtClean="0">
              <a:latin typeface="Calibri" charset="0"/>
              <a:ea typeface="+mn-ea"/>
            </a:endParaRPr>
          </a:p>
          <a:p>
            <a:pPr marL="742950" lvl="1" indent="-285750" eaLnBrk="1" fontAlgn="auto" hangingPunct="1">
              <a:spcBef>
                <a:spcPct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1800" dirty="0" smtClean="0">
                <a:latin typeface="Calibri" charset="0"/>
                <a:ea typeface="+mn-ea"/>
              </a:rPr>
              <a:t>*Active voice = S</a:t>
            </a:r>
            <a:r>
              <a:rPr lang="en-US" sz="1800" baseline="0" dirty="0" smtClean="0">
                <a:latin typeface="Calibri" charset="0"/>
                <a:ea typeface="+mn-ea"/>
              </a:rPr>
              <a:t> does the action</a:t>
            </a:r>
          </a:p>
          <a:p>
            <a:pPr marL="1200150" lvl="2" indent="-285750" eaLnBrk="1" fontAlgn="auto" hangingPunct="1">
              <a:spcBef>
                <a:spcPct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1800" baseline="0" dirty="0" smtClean="0">
                <a:latin typeface="Calibri" charset="0"/>
                <a:ea typeface="+mn-ea"/>
              </a:rPr>
              <a:t>S</a:t>
            </a:r>
            <a:r>
              <a:rPr lang="en-US" sz="1800" dirty="0" smtClean="0">
                <a:latin typeface="Calibri" charset="0"/>
                <a:ea typeface="+mn-ea"/>
              </a:rPr>
              <a:t>horter sentences</a:t>
            </a:r>
          </a:p>
          <a:p>
            <a:pPr marL="1200150" lvl="2" indent="-285750" eaLnBrk="1" fontAlgn="auto" hangingPunct="1">
              <a:spcBef>
                <a:spcPct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1800" dirty="0" smtClean="0">
                <a:latin typeface="Calibri" charset="0"/>
                <a:ea typeface="+mn-ea"/>
              </a:rPr>
              <a:t>Passive</a:t>
            </a:r>
            <a:r>
              <a:rPr lang="en-US" sz="1800" baseline="0" dirty="0" smtClean="0">
                <a:latin typeface="Calibri" charset="0"/>
                <a:ea typeface="+mn-ea"/>
              </a:rPr>
              <a:t> voice </a:t>
            </a:r>
            <a:r>
              <a:rPr lang="en-US" sz="1800" dirty="0" smtClean="0">
                <a:latin typeface="Calibri" charset="0"/>
                <a:ea typeface="+mn-ea"/>
              </a:rPr>
              <a:t>Increases length of </a:t>
            </a:r>
            <a:r>
              <a:rPr lang="en-US" sz="1800" dirty="0" err="1" smtClean="0">
                <a:latin typeface="Calibri" charset="0"/>
                <a:ea typeface="+mn-ea"/>
              </a:rPr>
              <a:t>sen</a:t>
            </a:r>
            <a:r>
              <a:rPr lang="en-US" sz="1800" dirty="0" smtClean="0">
                <a:latin typeface="Calibri" charset="0"/>
                <a:ea typeface="+mn-ea"/>
              </a:rPr>
              <a:t> by 2 words (5 </a:t>
            </a:r>
            <a:r>
              <a:rPr lang="en-US" sz="1800" dirty="0" err="1" smtClean="0">
                <a:latin typeface="Calibri" charset="0"/>
                <a:ea typeface="+mn-ea"/>
              </a:rPr>
              <a:t>vs</a:t>
            </a:r>
            <a:r>
              <a:rPr lang="en-US" sz="1800" dirty="0" smtClean="0">
                <a:latin typeface="Calibri" charset="0"/>
                <a:ea typeface="+mn-ea"/>
              </a:rPr>
              <a:t> 7 words)</a:t>
            </a:r>
          </a:p>
          <a:p>
            <a:pPr marL="742950" lvl="1" indent="-285750" eaLnBrk="1" fontAlgn="auto" hangingPunct="1">
              <a:spcBef>
                <a:spcPct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1800" dirty="0" smtClean="0">
                <a:latin typeface="Calibri" charset="0"/>
                <a:ea typeface="+mn-ea"/>
              </a:rPr>
              <a:t>Students will encounter passive voice b/c SS and </a:t>
            </a:r>
            <a:r>
              <a:rPr lang="en-US" sz="1800" dirty="0" err="1" smtClean="0">
                <a:latin typeface="Calibri" charset="0"/>
                <a:ea typeface="+mn-ea"/>
              </a:rPr>
              <a:t>Sci</a:t>
            </a:r>
            <a:r>
              <a:rPr lang="en-US" sz="1800" dirty="0" smtClean="0">
                <a:latin typeface="Calibri" charset="0"/>
                <a:ea typeface="+mn-ea"/>
              </a:rPr>
              <a:t> authors want to appear more objective</a:t>
            </a:r>
          </a:p>
        </p:txBody>
      </p:sp>
      <p:sp>
        <p:nvSpPr>
          <p:cNvPr id="696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1pPr>
            <a:lvl2pPr marL="742950" indent="-28575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2pPr>
            <a:lvl3pPr marL="11430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3pPr>
            <a:lvl4pPr marL="16002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4pPr>
            <a:lvl5pPr marL="20574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9pPr>
          </a:lstStyle>
          <a:p>
            <a:pPr eaLnBrk="1" hangingPunct="1"/>
            <a:fld id="{46F77684-4227-EE4D-B163-F72734625D5D}" type="slidenum">
              <a:rPr lang="en-US" sz="1200">
                <a:solidFill>
                  <a:srgbClr val="727272"/>
                </a:solidFill>
                <a:latin typeface="Marker Felt" charset="0"/>
                <a:ea typeface="ヒラギノ明朝 ProN W3" charset="0"/>
                <a:cs typeface="ヒラギノ明朝 ProN W3" charset="0"/>
                <a:sym typeface="Marker Felt" charset="0"/>
              </a:rPr>
              <a:pPr eaLnBrk="1" hangingPunct="1"/>
              <a:t>30</a:t>
            </a:fld>
            <a:endParaRPr lang="en-US" sz="1200">
              <a:solidFill>
                <a:srgbClr val="727272"/>
              </a:solidFill>
              <a:latin typeface="Marker Felt" charset="0"/>
              <a:ea typeface="ヒラギノ明朝 ProN W3" charset="0"/>
              <a:cs typeface="ヒラギノ明朝 ProN W3" charset="0"/>
              <a:sym typeface="Marker Felt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844250-E398-7D4E-9FA4-3B69AB02A7A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46588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en-US" sz="1800" dirty="0">
              <a:latin typeface="Calibri" charset="0"/>
              <a:ea typeface="+mn-ea"/>
            </a:endParaRPr>
          </a:p>
        </p:txBody>
      </p:sp>
      <p:sp>
        <p:nvSpPr>
          <p:cNvPr id="696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1pPr>
            <a:lvl2pPr marL="742950" indent="-28575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2pPr>
            <a:lvl3pPr marL="11430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3pPr>
            <a:lvl4pPr marL="16002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4pPr>
            <a:lvl5pPr marL="20574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9pPr>
          </a:lstStyle>
          <a:p>
            <a:pPr eaLnBrk="1" hangingPunct="1"/>
            <a:fld id="{46F77684-4227-EE4D-B163-F72734625D5D}" type="slidenum">
              <a:rPr lang="en-US" sz="1200">
                <a:solidFill>
                  <a:srgbClr val="727272"/>
                </a:solidFill>
                <a:latin typeface="Marker Felt" charset="0"/>
                <a:ea typeface="ヒラギノ明朝 ProN W3" charset="0"/>
                <a:cs typeface="ヒラギノ明朝 ProN W3" charset="0"/>
                <a:sym typeface="Marker Felt" charset="0"/>
              </a:rPr>
              <a:pPr eaLnBrk="1" hangingPunct="1"/>
              <a:t>31</a:t>
            </a:fld>
            <a:endParaRPr lang="en-US" sz="1200">
              <a:solidFill>
                <a:srgbClr val="727272"/>
              </a:solidFill>
              <a:latin typeface="Marker Felt" charset="0"/>
              <a:ea typeface="ヒラギノ明朝 ProN W3" charset="0"/>
              <a:cs typeface="ヒラギノ明朝 ProN W3" charset="0"/>
              <a:sym typeface="Marker Felt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844250-E398-7D4E-9FA4-3B69AB02A7AB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33769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844250-E398-7D4E-9FA4-3B69AB02A7AB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8337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844250-E398-7D4E-9FA4-3B69AB02A7AB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8337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z="1800" dirty="0">
              <a:latin typeface="Corbel" charset="0"/>
              <a:cs typeface="Corbel" charset="0"/>
            </a:endParaRP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1pPr>
            <a:lvl2pPr marL="742950" indent="-28575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2pPr>
            <a:lvl3pPr marL="11430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3pPr>
            <a:lvl4pPr marL="16002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4pPr>
            <a:lvl5pPr marL="20574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9pPr>
          </a:lstStyle>
          <a:p>
            <a:pPr eaLnBrk="1" hangingPunct="1"/>
            <a:fld id="{A5C90FDB-81D0-5642-BFF3-95CD4C8DAD75}" type="slidenum">
              <a:rPr lang="en-US" sz="1200">
                <a:solidFill>
                  <a:srgbClr val="727272"/>
                </a:solidFill>
                <a:latin typeface="Marker Felt" charset="0"/>
                <a:ea typeface="ヒラギノ明朝 ProN W3" charset="0"/>
                <a:cs typeface="ヒラギノ明朝 ProN W3" charset="0"/>
                <a:sym typeface="Marker Felt" charset="0"/>
              </a:rPr>
              <a:pPr eaLnBrk="1" hangingPunct="1"/>
              <a:t>35</a:t>
            </a:fld>
            <a:endParaRPr lang="en-US" sz="1200">
              <a:solidFill>
                <a:srgbClr val="727272"/>
              </a:solidFill>
              <a:latin typeface="Marker Felt" charset="0"/>
              <a:ea typeface="ヒラギノ明朝 ProN W3" charset="0"/>
              <a:cs typeface="ヒラギノ明朝 ProN W3" charset="0"/>
              <a:sym typeface="Marker Felt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742950" lvl="1" indent="-285750" eaLnBrk="1" fontAlgn="auto" hangingPunct="1">
              <a:spcBef>
                <a:spcPct val="0"/>
              </a:spcBef>
              <a:spcAft>
                <a:spcPts val="0"/>
              </a:spcAft>
              <a:buFont typeface="Wingdings" charset="2"/>
              <a:buChar char=""/>
              <a:defRPr/>
            </a:pPr>
            <a:endParaRPr lang="en-US" sz="1800" dirty="0" smtClean="0">
              <a:latin typeface="Calibri" charset="0"/>
              <a:ea typeface="+mn-ea"/>
            </a:endParaRPr>
          </a:p>
        </p:txBody>
      </p:sp>
      <p:sp>
        <p:nvSpPr>
          <p:cNvPr id="778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1pPr>
            <a:lvl2pPr marL="742950" indent="-28575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2pPr>
            <a:lvl3pPr marL="11430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3pPr>
            <a:lvl4pPr marL="16002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4pPr>
            <a:lvl5pPr marL="20574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9pPr>
          </a:lstStyle>
          <a:p>
            <a:pPr eaLnBrk="1" hangingPunct="1"/>
            <a:fld id="{FF5D4427-45B1-F64A-AC76-57A6A1117EE0}" type="slidenum">
              <a:rPr lang="en-US" sz="1200">
                <a:solidFill>
                  <a:srgbClr val="727272"/>
                </a:solidFill>
                <a:latin typeface="Marker Felt" charset="0"/>
                <a:ea typeface="ヒラギノ明朝 ProN W3" charset="0"/>
                <a:cs typeface="ヒラギノ明朝 ProN W3" charset="0"/>
                <a:sym typeface="Marker Felt" charset="0"/>
              </a:rPr>
              <a:pPr eaLnBrk="1" hangingPunct="1"/>
              <a:t>36</a:t>
            </a:fld>
            <a:endParaRPr lang="en-US" sz="1200">
              <a:solidFill>
                <a:srgbClr val="727272"/>
              </a:solidFill>
              <a:latin typeface="Marker Felt" charset="0"/>
              <a:ea typeface="ヒラギノ明朝 ProN W3" charset="0"/>
              <a:cs typeface="ヒラギノ明朝 ProN W3" charset="0"/>
              <a:sym typeface="Marker Felt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844250-E398-7D4E-9FA4-3B69AB02A7AB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8337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844250-E398-7D4E-9FA4-3B69AB02A7AB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8337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844250-E398-7D4E-9FA4-3B69AB02A7AB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8337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z="1800" dirty="0">
              <a:latin typeface="Corbel" charset="0"/>
              <a:cs typeface="Corbel" charset="0"/>
            </a:endParaRP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1pPr>
            <a:lvl2pPr marL="742950" indent="-28575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2pPr>
            <a:lvl3pPr marL="11430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3pPr>
            <a:lvl4pPr marL="16002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4pPr>
            <a:lvl5pPr marL="20574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9pPr>
          </a:lstStyle>
          <a:p>
            <a:pPr eaLnBrk="1" hangingPunct="1"/>
            <a:fld id="{A5C90FDB-81D0-5642-BFF3-95CD4C8DAD75}" type="slidenum">
              <a:rPr lang="en-US" sz="1200">
                <a:solidFill>
                  <a:srgbClr val="727272"/>
                </a:solidFill>
                <a:latin typeface="Marker Felt" charset="0"/>
                <a:ea typeface="ヒラギノ明朝 ProN W3" charset="0"/>
                <a:cs typeface="ヒラギノ明朝 ProN W3" charset="0"/>
                <a:sym typeface="Marker Felt" charset="0"/>
              </a:rPr>
              <a:pPr eaLnBrk="1" hangingPunct="1"/>
              <a:t>44</a:t>
            </a:fld>
            <a:endParaRPr lang="en-US" sz="1200">
              <a:solidFill>
                <a:srgbClr val="727272"/>
              </a:solidFill>
              <a:latin typeface="Marker Felt" charset="0"/>
              <a:ea typeface="ヒラギノ明朝 ProN W3" charset="0"/>
              <a:cs typeface="ヒラギノ明朝 ProN W3" charset="0"/>
              <a:sym typeface="Marker Felt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844250-E398-7D4E-9FA4-3B69AB02A7A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46588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Calibri" charset="0"/>
              <a:ea typeface="+mn-ea"/>
              <a:cs typeface="+mn-cs"/>
            </a:endParaRPr>
          </a:p>
        </p:txBody>
      </p:sp>
      <p:sp>
        <p:nvSpPr>
          <p:cNvPr id="972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1pPr>
            <a:lvl2pPr marL="742950" indent="-28575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2pPr>
            <a:lvl3pPr marL="11430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3pPr>
            <a:lvl4pPr marL="16002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4pPr>
            <a:lvl5pPr marL="20574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9pPr>
          </a:lstStyle>
          <a:p>
            <a:pPr eaLnBrk="1" hangingPunct="1"/>
            <a:fld id="{36A4115B-DC32-D243-8BC9-BA46A0B04567}" type="slidenum">
              <a:rPr lang="en-US" sz="1200">
                <a:solidFill>
                  <a:srgbClr val="727272"/>
                </a:solidFill>
                <a:latin typeface="Marker Felt" charset="0"/>
                <a:ea typeface="ヒラギノ明朝 ProN W3" charset="0"/>
                <a:cs typeface="ヒラギノ明朝 ProN W3" charset="0"/>
                <a:sym typeface="Marker Felt" charset="0"/>
              </a:rPr>
              <a:pPr eaLnBrk="1" hangingPunct="1"/>
              <a:t>45</a:t>
            </a:fld>
            <a:endParaRPr lang="en-US" sz="1200">
              <a:solidFill>
                <a:srgbClr val="727272"/>
              </a:solidFill>
              <a:latin typeface="Marker Felt" charset="0"/>
              <a:ea typeface="ヒラギノ明朝 ProN W3" charset="0"/>
              <a:cs typeface="ヒラギノ明朝 ProN W3" charset="0"/>
              <a:sym typeface="Marker Felt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844250-E398-7D4E-9FA4-3B69AB02A7AB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8337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844250-E398-7D4E-9FA4-3B69AB02A7AB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8337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844250-E398-7D4E-9FA4-3B69AB02A7AB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8337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844250-E398-7D4E-9FA4-3B69AB02A7AB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6412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844250-E398-7D4E-9FA4-3B69AB02A7A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4658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844250-E398-7D4E-9FA4-3B69AB02A7A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545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1pPr>
            <a:lvl2pPr marL="742950" indent="-28575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2pPr>
            <a:lvl3pPr marL="11430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3pPr>
            <a:lvl4pPr marL="16002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4pPr>
            <a:lvl5pPr marL="20574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9pPr>
          </a:lstStyle>
          <a:p>
            <a:pPr eaLnBrk="1" hangingPunct="1"/>
            <a:fld id="{6D89D2DE-CC2C-AF48-BB54-6274D3BA42EE}" type="slidenum">
              <a:rPr lang="en-US" sz="1200"/>
              <a:pPr eaLnBrk="1" hangingPunct="1"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1pPr>
            <a:lvl2pPr marL="742950" indent="-28575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2pPr>
            <a:lvl3pPr marL="11430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3pPr>
            <a:lvl4pPr marL="16002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4pPr>
            <a:lvl5pPr marL="20574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9pPr>
          </a:lstStyle>
          <a:p>
            <a:pPr eaLnBrk="1" hangingPunct="1"/>
            <a:fld id="{CD2DFF12-BCE2-1342-AF1B-BE2874B5D04A}" type="slidenum">
              <a:rPr lang="en-US" sz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rPr>
              <a:pPr eaLnBrk="1" hangingPunct="1"/>
              <a:t>8</a:t>
            </a:fld>
            <a:endParaRPr lang="en-US" sz="1200">
              <a:solidFill>
                <a:schemeClr val="tx1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5790"/>
            <a:ext cx="5029200" cy="418338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800100" lvl="1" indent="-342900" eaLnBrk="1" hangingPunct="1">
              <a:spcBef>
                <a:spcPct val="0"/>
              </a:spcBef>
              <a:buFont typeface="Wingdings" charset="0"/>
              <a:buChar char=""/>
              <a:defRPr/>
            </a:pPr>
            <a:endParaRPr lang="en-US" sz="1800" dirty="0">
              <a:latin typeface="Calibri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Calibri" charset="0"/>
              </a:rPr>
              <a:t>Researchers describe varying strategies and purposes for reading across the content areas</a:t>
            </a:r>
          </a:p>
          <a:p>
            <a:pPr marL="800100" lvl="1" indent="-342900">
              <a:buFontTx/>
              <a:buChar char="•"/>
            </a:pPr>
            <a:r>
              <a:rPr lang="en-US" sz="1800" dirty="0" smtClean="0">
                <a:latin typeface="Calibri" charset="0"/>
              </a:rPr>
              <a:t>Shanahan &amp; Shanahan in history, science, and math</a:t>
            </a:r>
          </a:p>
          <a:p>
            <a:pPr marL="800100" lvl="1" indent="-342900">
              <a:buFontTx/>
              <a:buChar char="•"/>
            </a:pPr>
            <a:r>
              <a:rPr lang="en-US" sz="1800" dirty="0" smtClean="0">
                <a:latin typeface="Calibri" charset="0"/>
              </a:rPr>
              <a:t>Christie in English language arts</a:t>
            </a:r>
          </a:p>
          <a:p>
            <a:r>
              <a:rPr lang="en-US" sz="1800" dirty="0" smtClean="0">
                <a:latin typeface="Calibri" charset="0"/>
              </a:rPr>
              <a:t>TRANSITION = These are disc-specific literacy skills</a:t>
            </a:r>
          </a:p>
          <a:p>
            <a:endParaRPr lang="en-US" sz="1800" dirty="0">
              <a:latin typeface="Calibri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1pPr>
            <a:lvl2pPr marL="742950" indent="-28575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2pPr>
            <a:lvl3pPr marL="11430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3pPr>
            <a:lvl4pPr marL="16002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4pPr>
            <a:lvl5pPr marL="20574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9pPr>
          </a:lstStyle>
          <a:p>
            <a:pPr eaLnBrk="1" hangingPunct="1"/>
            <a:fld id="{4655D0E8-8E69-534E-86FD-D5FA049FF8FC}" type="slidenum">
              <a:rPr lang="en-US" sz="1200">
                <a:solidFill>
                  <a:srgbClr val="727272"/>
                </a:solidFill>
                <a:latin typeface="Marker Felt" charset="0"/>
                <a:ea typeface="ヒラギノ明朝 ProN W3" charset="0"/>
                <a:cs typeface="ヒラギノ明朝 ProN W3" charset="0"/>
                <a:sym typeface="Marker Felt" charset="0"/>
              </a:rPr>
              <a:pPr eaLnBrk="1" hangingPunct="1"/>
              <a:t>9</a:t>
            </a:fld>
            <a:endParaRPr lang="en-US" sz="1200">
              <a:solidFill>
                <a:srgbClr val="727272"/>
              </a:solidFill>
              <a:latin typeface="Marker Felt" charset="0"/>
              <a:ea typeface="ヒラギノ明朝 ProN W3" charset="0"/>
              <a:cs typeface="ヒラギノ明朝 ProN W3" charset="0"/>
              <a:sym typeface="Marker Felt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4.w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sim_2color_si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990600"/>
            <a:ext cx="2971800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1275" y="-9525"/>
            <a:ext cx="9196388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37"/>
          <p:cNvSpPr>
            <a:spLocks noChangeShapeType="1"/>
          </p:cNvSpPr>
          <p:nvPr userDrawn="1"/>
        </p:nvSpPr>
        <p:spPr bwMode="auto">
          <a:xfrm>
            <a:off x="3200400" y="762000"/>
            <a:ext cx="0" cy="2133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7" name="Picture 41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8575" y="5384800"/>
            <a:ext cx="9182100" cy="149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0" y="1046163"/>
            <a:ext cx="5410200" cy="1600200"/>
          </a:xfrm>
        </p:spPr>
        <p:txBody>
          <a:bodyPr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3124200"/>
            <a:ext cx="5105400" cy="2895600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B6F4F-D69D-4DFC-BD05-6F1A5C869D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AB26F-57B2-42B3-9B89-6C2837C017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F0BB7-E4D4-4560-A9C5-77419B7C6F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2133600"/>
            <a:ext cx="7772400" cy="3962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4D482-4071-440A-89A4-B459C91C92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B3D22-31E6-48D1-A1F3-5CB7F469EB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49A6C-4883-4F16-95A7-9D0E42E19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336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8B96F-7079-4ECB-974F-58CEE69A3D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7AEB1-65A1-4400-91C2-EFB03C5E37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75BAC-FFB3-48DC-94FC-AED26452E0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D8C18-AE44-4B66-908A-BD6D47B5E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8D8AB-176D-48A9-928A-9A21C45602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4263E-7E22-4349-A14A-397BDB5733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5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33600"/>
            <a:ext cx="777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9C11BE6-7D30-4901-BFE6-44BC69528A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79" name="Picture 20" descr="sim_2color_si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391400" y="5867400"/>
            <a:ext cx="167640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28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 rot="10800000">
            <a:off x="-7938" y="6197600"/>
            <a:ext cx="9196388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3" name="Line 29"/>
          <p:cNvSpPr>
            <a:spLocks noChangeShapeType="1"/>
          </p:cNvSpPr>
          <p:nvPr userDrawn="1"/>
        </p:nvSpPr>
        <p:spPr bwMode="auto">
          <a:xfrm>
            <a:off x="838200" y="1524000"/>
            <a:ext cx="7315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3082" name="Picture 30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 rot="10800000">
            <a:off x="-30163" y="6197600"/>
            <a:ext cx="9196388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9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0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0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4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4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4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4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emf"/><Relationship Id="rId3" Type="http://schemas.openxmlformats.org/officeDocument/2006/relationships/image" Target="../media/image18.e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emf"/><Relationship Id="rId3" Type="http://schemas.openxmlformats.org/officeDocument/2006/relationships/image" Target="../media/image18.e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emf"/><Relationship Id="rId3" Type="http://schemas.openxmlformats.org/officeDocument/2006/relationships/image" Target="../media/image18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emf"/><Relationship Id="rId3" Type="http://schemas.openxmlformats.org/officeDocument/2006/relationships/image" Target="../media/image18.e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19.emf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20.em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21.emf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Relationship Id="rId3" Type="http://schemas.openxmlformats.org/officeDocument/2006/relationships/image" Target="../media/image22.emf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24200" y="228600"/>
            <a:ext cx="5715000" cy="35814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Understanding Academic Language</a:t>
            </a:r>
            <a:endParaRPr lang="en-US" sz="28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4343400"/>
            <a:ext cx="5105400" cy="2514600"/>
          </a:xfrm>
        </p:spPr>
        <p:txBody>
          <a:bodyPr/>
          <a:lstStyle/>
          <a:p>
            <a:pPr eaLnBrk="1" hangingPunct="1"/>
            <a:r>
              <a:rPr lang="en-US" b="1" dirty="0" smtClean="0"/>
              <a:t>Frances M. Ihle, Ph.D.</a:t>
            </a:r>
          </a:p>
          <a:p>
            <a:pPr eaLnBrk="1" hangingPunct="1"/>
            <a:r>
              <a:rPr lang="en-US" b="1" dirty="0" smtClean="0"/>
              <a:t>		  with </a:t>
            </a:r>
          </a:p>
          <a:p>
            <a:pPr eaLnBrk="1" hangingPunct="1"/>
            <a:r>
              <a:rPr lang="en-US" b="1" dirty="0" smtClean="0"/>
              <a:t>Jacqueline A. Shafer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025539"/>
              </p:ext>
            </p:extLst>
          </p:nvPr>
        </p:nvGraphicFramePr>
        <p:xfrm>
          <a:off x="500062" y="1232297"/>
          <a:ext cx="7956352" cy="4625533"/>
        </p:xfrm>
        <a:graphic>
          <a:graphicData uri="http://schemas.openxmlformats.org/drawingml/2006/table">
            <a:tbl>
              <a:tblPr/>
              <a:tblGrid>
                <a:gridCol w="1591717"/>
                <a:gridCol w="1590601"/>
                <a:gridCol w="1591717"/>
                <a:gridCol w="1718384"/>
                <a:gridCol w="1463933"/>
              </a:tblGrid>
              <a:tr h="14347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2000"/>
                        <a:buFontTx/>
                        <a:buNone/>
                        <a:tabLst>
                          <a:tab pos="711200" algn="l"/>
                        </a:tabLst>
                      </a:pPr>
                      <a:endParaRPr kumimoji="0" lang="en-US" sz="2500" b="0" i="0" u="none" strike="noStrike" cap="none" normalizeH="0" baseline="0" dirty="0">
                        <a:ln>
                          <a:noFill/>
                        </a:ln>
                        <a:solidFill>
                          <a:srgbClr val="253750"/>
                        </a:solidFill>
                        <a:effectLst/>
                        <a:latin typeface="Corbel"/>
                        <a:ea typeface="ヒラギノ明朝 ProN W3" charset="-128"/>
                        <a:cs typeface="Corbel"/>
                        <a:sym typeface="Palatino" charset="0"/>
                      </a:endParaRPr>
                    </a:p>
                  </a:txBody>
                  <a:tcPr marL="35719" marR="35719" marT="35718" marB="3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2000"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sz="2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rbel"/>
                          <a:ea typeface="ヒラギノ明朝 ProN W3" charset="-128"/>
                          <a:cs typeface="Corbel"/>
                          <a:sym typeface="Palatino" charset="0"/>
                        </a:rPr>
                        <a:t>History</a:t>
                      </a:r>
                    </a:p>
                  </a:txBody>
                  <a:tcPr marL="35719" marR="35719" marT="35718" marB="35718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2000"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sz="2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rbel"/>
                          <a:ea typeface="ヒラギノ明朝 ProN W3" charset="-128"/>
                          <a:cs typeface="Corbel"/>
                          <a:sym typeface="Palatino" charset="0"/>
                        </a:rPr>
                        <a:t>Science</a:t>
                      </a:r>
                    </a:p>
                  </a:txBody>
                  <a:tcPr marL="35719" marR="35719" marT="35718" marB="35718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2000"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sz="2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rbel"/>
                          <a:ea typeface="ヒラギノ明朝 ProN W3" charset="-128"/>
                          <a:cs typeface="Corbel"/>
                          <a:sym typeface="Palatino" charset="0"/>
                        </a:rPr>
                        <a:t>Math</a:t>
                      </a:r>
                    </a:p>
                  </a:txBody>
                  <a:tcPr marL="35719" marR="35719" marT="35718" marB="35718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2000"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sz="2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rbel"/>
                          <a:ea typeface="ヒラギノ明朝 ProN W3" charset="-128"/>
                          <a:cs typeface="Corbel"/>
                          <a:sym typeface="Palatino" charset="0"/>
                        </a:rPr>
                        <a:t>ELA</a:t>
                      </a:r>
                    </a:p>
                  </a:txBody>
                  <a:tcPr marL="35719" marR="35719" marT="35718" marB="35718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905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2000"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263750"/>
                          </a:solidFill>
                          <a:effectLst/>
                          <a:latin typeface="Corbel"/>
                          <a:ea typeface="Baskerville" charset="0"/>
                          <a:cs typeface="Corbel"/>
                          <a:sym typeface="Baskerville" charset="0"/>
                        </a:rPr>
                        <a:t>Discourse</a:t>
                      </a:r>
                    </a:p>
                  </a:txBody>
                  <a:tcPr marL="35719" marR="35719" marT="35718" marB="3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2000"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263750"/>
                          </a:solidFill>
                          <a:effectLst/>
                          <a:latin typeface="Corbel"/>
                          <a:ea typeface="Baskerville" charset="0"/>
                          <a:cs typeface="Corbel"/>
                          <a:sym typeface="Baskerville" charset="0"/>
                        </a:rPr>
                        <a:t>Narrative and expository</a:t>
                      </a:r>
                    </a:p>
                  </a:txBody>
                  <a:tcPr marL="35719" marR="35719" marT="35718" marB="3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2000"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263750"/>
                          </a:solidFill>
                          <a:effectLst/>
                          <a:latin typeface="Corbel"/>
                          <a:ea typeface="Baskerville" charset="0"/>
                          <a:cs typeface="Corbel"/>
                          <a:sym typeface="Baskerville" charset="0"/>
                        </a:rPr>
                        <a:t>Expository procedures and reports</a:t>
                      </a:r>
                    </a:p>
                  </a:txBody>
                  <a:tcPr marL="35719" marR="35719" marT="35718" marB="3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2000"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263750"/>
                          </a:solidFill>
                          <a:effectLst/>
                          <a:latin typeface="Corbel"/>
                          <a:ea typeface="Baskerville" charset="0"/>
                          <a:cs typeface="Corbel"/>
                          <a:sym typeface="Baskerville" charset="0"/>
                        </a:rPr>
                        <a:t>Expository and argumentation</a:t>
                      </a:r>
                    </a:p>
                  </a:txBody>
                  <a:tcPr marL="35719" marR="35719" marT="35718" marB="3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2000"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263750"/>
                          </a:solidFill>
                          <a:effectLst/>
                          <a:latin typeface="Corbel"/>
                          <a:ea typeface="Baskerville" charset="0"/>
                          <a:cs typeface="Corbel"/>
                          <a:sym typeface="Baskerville" charset="0"/>
                        </a:rPr>
                        <a:t>Narrative and expository</a:t>
                      </a:r>
                    </a:p>
                  </a:txBody>
                  <a:tcPr marL="35719" marR="35719" marT="35718" marB="3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716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2000"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3750"/>
                          </a:solidFill>
                          <a:effectLst/>
                          <a:latin typeface="Corbel"/>
                          <a:ea typeface="Baskerville" charset="0"/>
                          <a:cs typeface="Corbel"/>
                          <a:sym typeface="Baskerville" charset="0"/>
                        </a:rPr>
                        <a:t>Text Structure</a:t>
                      </a:r>
                      <a:endParaRPr kumimoji="0" lang="en-US" sz="2000" b="1" i="1" u="none" strike="noStrike" cap="none" normalizeH="0" baseline="0" dirty="0">
                        <a:ln>
                          <a:noFill/>
                        </a:ln>
                        <a:solidFill>
                          <a:srgbClr val="263750"/>
                        </a:solidFill>
                        <a:effectLst/>
                        <a:latin typeface="Corbel"/>
                        <a:ea typeface="Baskerville" charset="0"/>
                        <a:cs typeface="Corbel"/>
                        <a:sym typeface="Baskerville" charset="0"/>
                      </a:endParaRPr>
                    </a:p>
                  </a:txBody>
                  <a:tcPr marL="35719" marR="35719" marT="35718" marB="3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2000"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263750"/>
                          </a:solidFill>
                          <a:effectLst/>
                          <a:latin typeface="Corbel"/>
                          <a:ea typeface="Baskerville" charset="0"/>
                          <a:cs typeface="Corbel"/>
                          <a:sym typeface="Baskerville" charset="0"/>
                        </a:rPr>
                        <a:t>Causal and temporal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3750"/>
                          </a:solidFill>
                          <a:effectLst/>
                          <a:latin typeface="Corbel"/>
                          <a:ea typeface="Baskerville" charset="0"/>
                          <a:cs typeface="Corbel"/>
                          <a:sym typeface="Baskerville" charset="0"/>
                        </a:rPr>
                        <a:t>relations, passive voice, 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263750"/>
                          </a:solidFill>
                          <a:effectLst/>
                          <a:latin typeface="Corbel"/>
                          <a:ea typeface="Baskerville" charset="0"/>
                          <a:cs typeface="Corbel"/>
                          <a:sym typeface="Baskerville" charset="0"/>
                        </a:rPr>
                        <a:t>and noun phrases</a:t>
                      </a:r>
                    </a:p>
                  </a:txBody>
                  <a:tcPr marL="35719" marR="35719" marT="35718" marB="3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2000"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263750"/>
                          </a:solidFill>
                          <a:effectLst/>
                          <a:latin typeface="Corbel"/>
                          <a:ea typeface="Baskerville" charset="0"/>
                          <a:cs typeface="Corbel"/>
                          <a:sym typeface="Baskerville" charset="0"/>
                        </a:rPr>
                        <a:t>Causal and temporal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3750"/>
                          </a:solidFill>
                          <a:effectLst/>
                          <a:latin typeface="Corbel"/>
                          <a:ea typeface="Baskerville" charset="0"/>
                          <a:cs typeface="Corbel"/>
                          <a:sym typeface="Baskerville" charset="0"/>
                        </a:rPr>
                        <a:t>relations, passive voice, 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263750"/>
                          </a:solidFill>
                          <a:effectLst/>
                          <a:latin typeface="Corbel"/>
                          <a:ea typeface="Baskerville" charset="0"/>
                          <a:cs typeface="Corbel"/>
                          <a:sym typeface="Baskerville" charset="0"/>
                        </a:rPr>
                        <a:t>and noun phrases</a:t>
                      </a:r>
                    </a:p>
                  </a:txBody>
                  <a:tcPr marL="35719" marR="35719" marT="35718" marB="3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2000"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263750"/>
                          </a:solidFill>
                          <a:effectLst/>
                          <a:latin typeface="Corbel"/>
                          <a:ea typeface="Baskerville" charset="0"/>
                          <a:cs typeface="Corbel"/>
                          <a:sym typeface="Baskerville" charset="0"/>
                        </a:rPr>
                        <a:t>Logical relations and formulas</a:t>
                      </a:r>
                    </a:p>
                  </a:txBody>
                  <a:tcPr marL="35719" marR="35719" marT="35718" marB="3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2000"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263750"/>
                          </a:solidFill>
                          <a:effectLst/>
                          <a:latin typeface="Corbel"/>
                          <a:ea typeface="Baskerville" charset="0"/>
                          <a:cs typeface="Corbel"/>
                          <a:sym typeface="Baskerville" charset="0"/>
                        </a:rPr>
                        <a:t>Causal and temporal relations and noun phrases</a:t>
                      </a:r>
                    </a:p>
                  </a:txBody>
                  <a:tcPr marL="35719" marR="35719" marT="35718" marB="3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392906" y="0"/>
            <a:ext cx="8751094" cy="184844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t"/>
          <a:lstStyle/>
          <a:p>
            <a:pPr eaLnBrk="1" hangingPunct="1">
              <a:defRPr/>
            </a:pPr>
            <a:r>
              <a:rPr lang="en-US" sz="4600" dirty="0">
                <a:latin typeface="Helvetica Neue Light" charset="0"/>
                <a:ea typeface="ヒラギノ明朝 ProN W3" charset="0"/>
                <a:sym typeface="Didot" charset="0"/>
              </a:rPr>
              <a:t>Language patterns </a:t>
            </a:r>
            <a:r>
              <a:rPr lang="en-US" sz="4600" u="sng" dirty="0">
                <a:solidFill>
                  <a:srgbClr val="800000"/>
                </a:solidFill>
                <a:latin typeface="Helvetica Neue Light" charset="0"/>
                <a:ea typeface="ヒラギノ明朝 ProN W3" charset="0"/>
                <a:sym typeface="Didot" charset="0"/>
              </a:rPr>
              <a:t>across</a:t>
            </a:r>
            <a:r>
              <a:rPr lang="en-US" sz="4600" dirty="0">
                <a:latin typeface="Helvetica Neue Light" charset="0"/>
                <a:ea typeface="ヒラギノ明朝 ProN W3" charset="0"/>
                <a:sym typeface="Didot" charset="0"/>
              </a:rPr>
              <a:t> texts...</a:t>
            </a:r>
          </a:p>
        </p:txBody>
      </p:sp>
      <p:sp>
        <p:nvSpPr>
          <p:cNvPr id="34844" name="Rectangle 72"/>
          <p:cNvSpPr>
            <a:spLocks/>
          </p:cNvSpPr>
          <p:nvPr/>
        </p:nvSpPr>
        <p:spPr bwMode="auto">
          <a:xfrm>
            <a:off x="2133600" y="1752600"/>
            <a:ext cx="1618506" cy="669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28572" bIns="0" anchor="ctr"/>
          <a:lstStyle/>
          <a:p>
            <a:pPr algn="l">
              <a:defRPr/>
            </a:pPr>
            <a:r>
              <a:rPr lang="en-US" sz="1000" i="1" dirty="0">
                <a:solidFill>
                  <a:schemeClr val="bg2"/>
                </a:solidFill>
                <a:latin typeface="Corbel" charset="0"/>
                <a:cs typeface="Baskerville" charset="0"/>
                <a:sym typeface="Baskerville" charset="0"/>
              </a:rPr>
              <a:t>(Coffin, 2004; 2006; Martin, 2002; </a:t>
            </a:r>
            <a:r>
              <a:rPr lang="en-US" sz="1000" i="1" dirty="0" err="1">
                <a:solidFill>
                  <a:schemeClr val="bg2"/>
                </a:solidFill>
                <a:latin typeface="Corbel" charset="0"/>
                <a:cs typeface="Baskerville" charset="0"/>
                <a:sym typeface="Baskerville" charset="0"/>
              </a:rPr>
              <a:t>Schleppegrell</a:t>
            </a:r>
            <a:r>
              <a:rPr lang="en-US" sz="1000" i="1" dirty="0">
                <a:solidFill>
                  <a:schemeClr val="bg2"/>
                </a:solidFill>
                <a:latin typeface="Corbel" charset="0"/>
                <a:cs typeface="Baskerville" charset="0"/>
                <a:sym typeface="Baskerville" charset="0"/>
              </a:rPr>
              <a:t>, </a:t>
            </a:r>
            <a:r>
              <a:rPr lang="en-US" sz="1000" i="1" dirty="0" err="1">
                <a:solidFill>
                  <a:schemeClr val="bg2"/>
                </a:solidFill>
                <a:latin typeface="Corbel" charset="0"/>
                <a:cs typeface="Baskerville" charset="0"/>
                <a:sym typeface="Baskerville" charset="0"/>
              </a:rPr>
              <a:t>Achugar</a:t>
            </a:r>
            <a:r>
              <a:rPr lang="en-US" sz="1000" i="1" dirty="0">
                <a:solidFill>
                  <a:schemeClr val="bg2"/>
                </a:solidFill>
                <a:latin typeface="Corbel" charset="0"/>
                <a:cs typeface="Baskerville" charset="0"/>
                <a:sym typeface="Baskerville" charset="0"/>
              </a:rPr>
              <a:t>, &amp; </a:t>
            </a:r>
            <a:r>
              <a:rPr lang="en-US" sz="1000" i="1" dirty="0" err="1">
                <a:solidFill>
                  <a:schemeClr val="bg2"/>
                </a:solidFill>
                <a:latin typeface="Corbel" charset="0"/>
                <a:cs typeface="Baskerville" charset="0"/>
                <a:sym typeface="Baskerville" charset="0"/>
              </a:rPr>
              <a:t>Oteiza</a:t>
            </a:r>
            <a:r>
              <a:rPr lang="en-US" sz="1000" i="1" dirty="0">
                <a:solidFill>
                  <a:schemeClr val="bg2"/>
                </a:solidFill>
                <a:latin typeface="Corbel" charset="0"/>
                <a:cs typeface="Baskerville" charset="0"/>
                <a:sym typeface="Baskerville" charset="0"/>
              </a:rPr>
              <a:t>, 2004; Shanahan &amp; Shanahan, 2008; Shanahan, Shanahan, &amp; </a:t>
            </a:r>
            <a:r>
              <a:rPr lang="en-US" sz="1000" i="1" dirty="0" err="1">
                <a:solidFill>
                  <a:schemeClr val="bg2"/>
                </a:solidFill>
                <a:latin typeface="Corbel" charset="0"/>
                <a:cs typeface="Baskerville" charset="0"/>
                <a:sym typeface="Baskerville" charset="0"/>
              </a:rPr>
              <a:t>Misischia</a:t>
            </a:r>
            <a:r>
              <a:rPr lang="en-US" sz="1000" i="1" dirty="0">
                <a:solidFill>
                  <a:schemeClr val="bg2"/>
                </a:solidFill>
                <a:latin typeface="Corbel" charset="0"/>
                <a:cs typeface="Baskerville" charset="0"/>
                <a:sym typeface="Baskerville" charset="0"/>
              </a:rPr>
              <a:t>, 2011; Wolfe &amp; Goldman, 2005)</a:t>
            </a:r>
          </a:p>
        </p:txBody>
      </p:sp>
      <p:sp>
        <p:nvSpPr>
          <p:cNvPr id="34845" name="Rectangle 73"/>
          <p:cNvSpPr>
            <a:spLocks/>
          </p:cNvSpPr>
          <p:nvPr/>
        </p:nvSpPr>
        <p:spPr bwMode="auto">
          <a:xfrm>
            <a:off x="3733800" y="1752600"/>
            <a:ext cx="1544836" cy="741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defRPr/>
            </a:pPr>
            <a:r>
              <a:rPr lang="en-US" sz="1100" i="1" dirty="0">
                <a:solidFill>
                  <a:srgbClr val="808080"/>
                </a:solidFill>
                <a:latin typeface="Corbel" charset="0"/>
                <a:cs typeface="Baskerville" charset="0"/>
                <a:sym typeface="Baskerville" charset="0"/>
              </a:rPr>
              <a:t>(</a:t>
            </a:r>
            <a:r>
              <a:rPr lang="en-US" sz="1100" i="1" dirty="0" err="1">
                <a:solidFill>
                  <a:srgbClr val="808080"/>
                </a:solidFill>
                <a:latin typeface="Corbel" charset="0"/>
                <a:cs typeface="Baskerville" charset="0"/>
                <a:sym typeface="Baskerville" charset="0"/>
              </a:rPr>
              <a:t>Esquinca</a:t>
            </a:r>
            <a:r>
              <a:rPr lang="en-US" sz="1100" i="1" dirty="0">
                <a:solidFill>
                  <a:srgbClr val="808080"/>
                </a:solidFill>
                <a:latin typeface="Corbel" charset="0"/>
                <a:cs typeface="Baskerville" charset="0"/>
                <a:sym typeface="Baskerville" charset="0"/>
              </a:rPr>
              <a:t>, 2007; Fang, 2005; Shanahan &amp; Shanahan, 2008; Shanahan, Shanahan, &amp; </a:t>
            </a:r>
            <a:r>
              <a:rPr lang="en-US" sz="1100" i="1" dirty="0" err="1">
                <a:solidFill>
                  <a:srgbClr val="808080"/>
                </a:solidFill>
                <a:latin typeface="Corbel" charset="0"/>
                <a:cs typeface="Baskerville" charset="0"/>
                <a:sym typeface="Baskerville" charset="0"/>
              </a:rPr>
              <a:t>Misischia</a:t>
            </a:r>
            <a:r>
              <a:rPr lang="en-US" sz="1100" i="1" dirty="0">
                <a:solidFill>
                  <a:srgbClr val="808080"/>
                </a:solidFill>
                <a:latin typeface="Corbel" charset="0"/>
                <a:cs typeface="Baskerville" charset="0"/>
                <a:sym typeface="Baskerville" charset="0"/>
              </a:rPr>
              <a:t>, 2011; Young &amp; Nguyen, 2002)</a:t>
            </a:r>
          </a:p>
        </p:txBody>
      </p:sp>
      <p:sp>
        <p:nvSpPr>
          <p:cNvPr id="34846" name="Rectangle 74"/>
          <p:cNvSpPr>
            <a:spLocks/>
          </p:cNvSpPr>
          <p:nvPr/>
        </p:nvSpPr>
        <p:spPr bwMode="auto">
          <a:xfrm>
            <a:off x="5334000" y="1752600"/>
            <a:ext cx="1562695" cy="401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defRPr/>
            </a:pPr>
            <a:r>
              <a:rPr lang="en-US" sz="1100" i="1" dirty="0">
                <a:solidFill>
                  <a:srgbClr val="808080"/>
                </a:solidFill>
                <a:latin typeface="Corbel" charset="0"/>
                <a:cs typeface="Baskerville" charset="0"/>
                <a:sym typeface="Baskerville" charset="0"/>
              </a:rPr>
              <a:t>(Shanahan &amp; Shanahan, 2008; Shanahan, Shanahan, &amp; </a:t>
            </a:r>
            <a:r>
              <a:rPr lang="en-US" sz="1100" i="1" dirty="0" err="1">
                <a:solidFill>
                  <a:srgbClr val="808080"/>
                </a:solidFill>
                <a:latin typeface="Corbel" charset="0"/>
                <a:cs typeface="Baskerville" charset="0"/>
                <a:sym typeface="Baskerville" charset="0"/>
              </a:rPr>
              <a:t>Misischia</a:t>
            </a:r>
            <a:r>
              <a:rPr lang="en-US" sz="1100" i="1" dirty="0">
                <a:solidFill>
                  <a:srgbClr val="808080"/>
                </a:solidFill>
                <a:latin typeface="Corbel" charset="0"/>
                <a:cs typeface="Baskerville" charset="0"/>
                <a:sym typeface="Baskerville" charset="0"/>
              </a:rPr>
              <a:t>, 2011)</a:t>
            </a:r>
          </a:p>
        </p:txBody>
      </p:sp>
      <p:sp>
        <p:nvSpPr>
          <p:cNvPr id="34847" name="Rectangle 75"/>
          <p:cNvSpPr>
            <a:spLocks/>
          </p:cNvSpPr>
          <p:nvPr/>
        </p:nvSpPr>
        <p:spPr bwMode="auto">
          <a:xfrm>
            <a:off x="7010400" y="1676400"/>
            <a:ext cx="1455539" cy="267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defRPr/>
            </a:pPr>
            <a:r>
              <a:rPr lang="en-US" sz="1100" i="1" dirty="0">
                <a:solidFill>
                  <a:srgbClr val="808080"/>
                </a:solidFill>
                <a:latin typeface="Corbel" charset="0"/>
                <a:cs typeface="Baskerville" charset="0"/>
                <a:sym typeface="Baskerville" charset="0"/>
              </a:rPr>
              <a:t>(Christie, 2002; </a:t>
            </a:r>
            <a:r>
              <a:rPr lang="en-US" sz="1100" i="1" dirty="0" err="1">
                <a:solidFill>
                  <a:srgbClr val="808080"/>
                </a:solidFill>
                <a:latin typeface="Corbel" charset="0"/>
                <a:cs typeface="Baskerville" charset="0"/>
                <a:sym typeface="Baskerville" charset="0"/>
              </a:rPr>
              <a:t>Swiderski</a:t>
            </a:r>
            <a:r>
              <a:rPr lang="en-US" sz="1100" i="1" dirty="0">
                <a:solidFill>
                  <a:srgbClr val="808080"/>
                </a:solidFill>
                <a:latin typeface="Corbel" charset="0"/>
                <a:cs typeface="Baskerville" charset="0"/>
                <a:sym typeface="Baskerville" charset="0"/>
              </a:rPr>
              <a:t>, 2007)</a:t>
            </a:r>
          </a:p>
        </p:txBody>
      </p:sp>
    </p:spTree>
    <p:extLst>
      <p:ext uri="{BB962C8B-B14F-4D97-AF65-F5344CB8AC3E}">
        <p14:creationId xmlns:p14="http://schemas.microsoft.com/office/powerpoint/2010/main" val="688247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3"/>
          <p:cNvSpPr>
            <a:spLocks noGrp="1"/>
          </p:cNvSpPr>
          <p:nvPr>
            <p:ph type="title" idx="4294967295"/>
          </p:nvPr>
        </p:nvSpPr>
        <p:spPr>
          <a:xfrm>
            <a:off x="339328" y="214313"/>
            <a:ext cx="8804672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 anchor="t"/>
          <a:lstStyle/>
          <a:p>
            <a:pPr eaLnBrk="1" hangingPunct="1">
              <a:defRPr/>
            </a:pPr>
            <a:r>
              <a:rPr lang="en-US" sz="5600" dirty="0">
                <a:ea typeface="ヒラギノ明朝 ProN W3" charset="0"/>
                <a:cs typeface="Bauhaus 93" charset="0"/>
              </a:rPr>
              <a:t>Research Results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574928"/>
              </p:ext>
            </p:extLst>
          </p:nvPr>
        </p:nvGraphicFramePr>
        <p:xfrm>
          <a:off x="553640" y="1446610"/>
          <a:ext cx="8072437" cy="468034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696785"/>
                <a:gridCol w="2678830"/>
                <a:gridCol w="1696822"/>
              </a:tblGrid>
              <a:tr h="664388">
                <a:tc gridSpan="3"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rbel"/>
                          <a:cs typeface="Corbel"/>
                        </a:rPr>
                        <a:t>Original (2011) study</a:t>
                      </a:r>
                      <a:endParaRPr lang="en-US" sz="2800" b="1" dirty="0">
                        <a:solidFill>
                          <a:srgbClr val="000000"/>
                        </a:solidFill>
                        <a:latin typeface="Corbel"/>
                        <a:cs typeface="Corbel"/>
                      </a:endParaRPr>
                    </a:p>
                  </a:txBody>
                  <a:tcPr marL="64292" marR="64292" marT="32157" marB="321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800" b="1" dirty="0">
                        <a:solidFill>
                          <a:schemeClr val="tx2"/>
                        </a:solidFill>
                        <a:latin typeface="Corbel"/>
                        <a:cs typeface="Corbel"/>
                      </a:endParaRPr>
                    </a:p>
                  </a:txBody>
                  <a:tcPr marL="91437" marR="91437" marT="45734" marB="4573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AD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800" b="1" dirty="0">
                        <a:solidFill>
                          <a:srgbClr val="000000"/>
                        </a:solidFill>
                        <a:latin typeface="Corbel"/>
                        <a:cs typeface="Corbel"/>
                      </a:endParaRPr>
                    </a:p>
                  </a:txBody>
                  <a:tcPr marL="91437" marR="91437" marT="45734" marB="4573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ADC5"/>
                    </a:solidFill>
                  </a:tcPr>
                </a:tc>
              </a:tr>
              <a:tr h="664388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rbel"/>
                          <a:cs typeface="Corbel"/>
                        </a:rPr>
                        <a:t>Content area passage and questions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rbel"/>
                        <a:cs typeface="Corbel"/>
                      </a:endParaRPr>
                    </a:p>
                  </a:txBody>
                  <a:tcPr marL="64292" marR="64292" marT="32157" marB="321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rbel"/>
                          <a:cs typeface="Corbel"/>
                        </a:rPr>
                        <a:t>Change from pretest to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Corbel"/>
                          <a:cs typeface="Corbel"/>
                        </a:rPr>
                        <a:t> posttest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rbel"/>
                        <a:cs typeface="Corbel"/>
                      </a:endParaRPr>
                    </a:p>
                  </a:txBody>
                  <a:tcPr marL="64292" marR="64292" marT="32157" marB="321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orbel"/>
                          <a:cs typeface="Corbel"/>
                        </a:rPr>
                        <a:t>Effect Size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rbel"/>
                        <a:cs typeface="Corbel"/>
                      </a:endParaRPr>
                    </a:p>
                  </a:txBody>
                  <a:tcPr marL="64292" marR="64292" marT="32157" marB="321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2879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rbel"/>
                          <a:cs typeface="Corbel"/>
                        </a:rPr>
                        <a:t>Comparison (n = 25)</a:t>
                      </a:r>
                      <a:endParaRPr lang="en-US" sz="2000" dirty="0">
                        <a:solidFill>
                          <a:schemeClr val="tx1"/>
                        </a:solidFill>
                        <a:latin typeface="Corbel"/>
                        <a:cs typeface="Corbel"/>
                      </a:endParaRPr>
                    </a:p>
                  </a:txBody>
                  <a:tcPr marL="64292" marR="64292" marT="32157" marB="321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rbel"/>
                          <a:cs typeface="Corbel"/>
                        </a:rPr>
                        <a:t>0.971</a:t>
                      </a:r>
                      <a:endParaRPr lang="en-US" sz="2000" dirty="0">
                        <a:solidFill>
                          <a:schemeClr val="tx1"/>
                        </a:solidFill>
                        <a:latin typeface="Corbel"/>
                        <a:cs typeface="Corbel"/>
                      </a:endParaRPr>
                    </a:p>
                  </a:txBody>
                  <a:tcPr marL="64292" marR="64292" marT="32157" marB="321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rbel"/>
                          <a:cs typeface="Corbel"/>
                        </a:rPr>
                        <a:t>1.960</a:t>
                      </a:r>
                      <a:endParaRPr lang="en-US" sz="2000" dirty="0">
                        <a:solidFill>
                          <a:schemeClr val="tx1"/>
                        </a:solidFill>
                        <a:latin typeface="Corbel"/>
                        <a:cs typeface="Corbel"/>
                      </a:endParaRPr>
                    </a:p>
                  </a:txBody>
                  <a:tcPr marL="64292" marR="64292" marT="32157" marB="3215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1428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rbel"/>
                          <a:cs typeface="Corbel"/>
                        </a:rPr>
                        <a:t>Experimental (n = 24)</a:t>
                      </a:r>
                      <a:endParaRPr lang="en-US" sz="2000" dirty="0">
                        <a:solidFill>
                          <a:schemeClr val="tx1"/>
                        </a:solidFill>
                        <a:latin typeface="Corbel"/>
                        <a:cs typeface="Corbel"/>
                      </a:endParaRPr>
                    </a:p>
                  </a:txBody>
                  <a:tcPr marL="64292" marR="64292" marT="32157" marB="321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orbel"/>
                          <a:cs typeface="Corbel"/>
                        </a:rPr>
                        <a:t>28.654</a:t>
                      </a:r>
                      <a:endParaRPr lang="en-US" sz="2000" dirty="0">
                        <a:solidFill>
                          <a:schemeClr val="tx1"/>
                        </a:solidFill>
                        <a:latin typeface="Corbel"/>
                        <a:cs typeface="Corbel"/>
                      </a:endParaRPr>
                    </a:p>
                  </a:txBody>
                  <a:tcPr marL="64292" marR="64292" marT="32157" marB="321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2">
                            <a:lumMod val="75000"/>
                          </a:schemeClr>
                        </a:solidFill>
                        <a:latin typeface="Corbel"/>
                        <a:cs typeface="Corbel"/>
                      </a:endParaRPr>
                    </a:p>
                  </a:txBody>
                  <a:tcPr marT="45737" marB="4573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388">
                <a:tc gridSpan="2"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Corbel"/>
                          <a:cs typeface="Corbel"/>
                        </a:rPr>
                        <a:t>Confirmation (2013) study</a:t>
                      </a:r>
                      <a:endParaRPr lang="en-US" sz="2800" b="1" dirty="0">
                        <a:solidFill>
                          <a:srgbClr val="000000"/>
                        </a:solidFill>
                        <a:latin typeface="Corbel"/>
                        <a:cs typeface="Corbel"/>
                      </a:endParaRPr>
                    </a:p>
                  </a:txBody>
                  <a:tcPr marL="64292" marR="64292" marT="32157" marB="3215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000000"/>
                        </a:solidFill>
                        <a:latin typeface="Corbel"/>
                        <a:cs typeface="Corbel"/>
                      </a:endParaRPr>
                    </a:p>
                  </a:txBody>
                  <a:tcPr marL="91437" marR="91437" marT="45734" marB="4573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000000"/>
                        </a:solidFill>
                        <a:latin typeface="Corbel"/>
                        <a:cs typeface="Corbel"/>
                      </a:endParaRPr>
                    </a:p>
                  </a:txBody>
                  <a:tcPr marL="64292" marR="64292" marT="32157" marB="3215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64388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Corbel"/>
                          <a:cs typeface="Corbel"/>
                        </a:rPr>
                        <a:t>Content area passage and questions</a:t>
                      </a:r>
                      <a:endParaRPr lang="en-US" sz="2000" b="1" dirty="0">
                        <a:solidFill>
                          <a:srgbClr val="000000"/>
                        </a:solidFill>
                        <a:latin typeface="Corbel"/>
                        <a:cs typeface="Corbel"/>
                      </a:endParaRPr>
                    </a:p>
                  </a:txBody>
                  <a:tcPr marL="64292" marR="64292" marT="32157" marB="3215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Corbel"/>
                          <a:cs typeface="Corbel"/>
                        </a:rPr>
                        <a:t>Change from pretest to</a:t>
                      </a:r>
                      <a:r>
                        <a:rPr lang="en-US" sz="2000" b="1" baseline="0" dirty="0" smtClean="0">
                          <a:solidFill>
                            <a:srgbClr val="000000"/>
                          </a:solidFill>
                          <a:latin typeface="Corbel"/>
                          <a:cs typeface="Corbel"/>
                        </a:rPr>
                        <a:t> posttest</a:t>
                      </a:r>
                      <a:endParaRPr lang="en-US" sz="2000" b="1" dirty="0">
                        <a:solidFill>
                          <a:srgbClr val="000000"/>
                        </a:solidFill>
                        <a:latin typeface="Corbel"/>
                        <a:cs typeface="Corbel"/>
                      </a:endParaRPr>
                    </a:p>
                  </a:txBody>
                  <a:tcPr marL="64292" marR="64292" marT="32157" marB="3215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2" marR="64292" marT="32157" marB="3215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365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Corbel"/>
                          <a:cs typeface="Corbel"/>
                        </a:rPr>
                        <a:t>Comparison (n = 8)</a:t>
                      </a:r>
                      <a:endParaRPr lang="en-US" sz="2000" dirty="0">
                        <a:solidFill>
                          <a:srgbClr val="000000"/>
                        </a:solidFill>
                        <a:latin typeface="Corbel"/>
                        <a:cs typeface="Corbel"/>
                      </a:endParaRPr>
                    </a:p>
                  </a:txBody>
                  <a:tcPr marL="64292" marR="64292" marT="32157" marB="3215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Corbel"/>
                          <a:cs typeface="Corbel"/>
                        </a:rPr>
                        <a:t>1.429</a:t>
                      </a:r>
                      <a:endParaRPr lang="en-US" sz="2000" dirty="0">
                        <a:solidFill>
                          <a:srgbClr val="000000"/>
                        </a:solidFill>
                        <a:latin typeface="Corbel"/>
                        <a:cs typeface="Corbel"/>
                      </a:endParaRPr>
                    </a:p>
                  </a:txBody>
                  <a:tcPr marL="64292" marR="64292" marT="32145" marB="3214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2" marR="64292" marT="32157" marB="3215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578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Corbel"/>
                          <a:cs typeface="Corbel"/>
                        </a:rPr>
                        <a:t>Experimental (n = 12)</a:t>
                      </a:r>
                      <a:endParaRPr lang="en-US" sz="2000" dirty="0">
                        <a:solidFill>
                          <a:srgbClr val="000000"/>
                        </a:solidFill>
                        <a:latin typeface="Corbel"/>
                        <a:cs typeface="Corbel"/>
                      </a:endParaRPr>
                    </a:p>
                  </a:txBody>
                  <a:tcPr marL="64292" marR="64292" marT="32157" marB="3215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Corbel"/>
                          <a:cs typeface="Corbel"/>
                        </a:rPr>
                        <a:t>18.330</a:t>
                      </a:r>
                      <a:endParaRPr lang="en-US" sz="2000" dirty="0">
                        <a:solidFill>
                          <a:srgbClr val="000000"/>
                        </a:solidFill>
                        <a:latin typeface="Corbel"/>
                        <a:cs typeface="Corbel"/>
                      </a:endParaRPr>
                    </a:p>
                  </a:txBody>
                  <a:tcPr marL="64292" marR="64292" marT="32145" marB="32145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2" marR="64292" marT="32157" marB="3215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4856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The Learning Strategies Curriculum</a:t>
            </a:r>
            <a:endParaRPr lang="en-US" sz="4000" dirty="0"/>
          </a:p>
        </p:txBody>
      </p:sp>
      <p:pic>
        <p:nvPicPr>
          <p:cNvPr id="4" name="Content Placeholder 3" descr="Understanding Academic Language.pd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00" t="57611" r="10642" b="9563"/>
          <a:stretch/>
        </p:blipFill>
        <p:spPr>
          <a:xfrm>
            <a:off x="457200" y="1600200"/>
            <a:ext cx="8045745" cy="4339828"/>
          </a:xfr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961999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Interactive Manual</a:t>
            </a:r>
            <a:endParaRPr lang="en-US" dirty="0"/>
          </a:p>
        </p:txBody>
      </p:sp>
      <p:pic>
        <p:nvPicPr>
          <p:cNvPr id="4" name="Content Placeholder 3" descr="Understanding Academic Language.pdf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7" t="3956" r="5185" b="55321"/>
          <a:stretch/>
        </p:blipFill>
        <p:spPr>
          <a:xfrm>
            <a:off x="762000" y="1676401"/>
            <a:ext cx="7620000" cy="4343400"/>
          </a:xfr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362583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derstanding Academic Language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43000"/>
            <a:ext cx="3726115" cy="4822031"/>
          </a:xfrm>
          <a:prstGeom prst="rect">
            <a:avLst/>
          </a:prstGeom>
          <a:solidFill>
            <a:srgbClr val="FFFFFF"/>
          </a:solidFill>
          <a:ln>
            <a:solidFill>
              <a:schemeClr val="tx2"/>
            </a:solidFill>
          </a:ln>
        </p:spPr>
      </p:pic>
      <p:pic>
        <p:nvPicPr>
          <p:cNvPr id="6" name="Picture 5" descr="Understanding Academic Language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1143000"/>
            <a:ext cx="3684714" cy="4768453"/>
          </a:xfrm>
          <a:prstGeom prst="rect">
            <a:avLst/>
          </a:prstGeom>
          <a:solidFill>
            <a:srgbClr val="FFFFFF"/>
          </a:solidFill>
          <a:ln>
            <a:solidFill>
              <a:schemeClr val="tx2"/>
            </a:solidFill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3712"/>
            <a:ext cx="9144000" cy="1424087"/>
          </a:xfrm>
        </p:spPr>
        <p:txBody>
          <a:bodyPr/>
          <a:lstStyle/>
          <a:p>
            <a:r>
              <a:rPr lang="en-US" sz="3600" dirty="0" smtClean="0"/>
              <a:t>Lesson 1 and 6: Pretest </a:t>
            </a:r>
            <a:r>
              <a:rPr lang="en-US" sz="3600" dirty="0" smtClean="0"/>
              <a:t>and Posttest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41092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 idx="4294967295"/>
          </p:nvPr>
        </p:nvSpPr>
        <p:spPr>
          <a:xfrm>
            <a:off x="178594" y="267891"/>
            <a:ext cx="8840391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 anchor="t"/>
          <a:lstStyle/>
          <a:p>
            <a:pPr eaLnBrk="1" hangingPunct="1">
              <a:defRPr/>
            </a:pPr>
            <a:r>
              <a:rPr lang="en-US" sz="5600" dirty="0">
                <a:ea typeface="ヒラギノ明朝 ProN W3" charset="0"/>
                <a:cs typeface="Bauhaus 93" charset="0"/>
              </a:rPr>
              <a:t>The strategy steps...</a:t>
            </a:r>
          </a:p>
        </p:txBody>
      </p:sp>
      <p:sp>
        <p:nvSpPr>
          <p:cNvPr id="49190" name="Rectangle 3"/>
          <p:cNvSpPr>
            <a:spLocks noChangeArrowheads="1"/>
          </p:cNvSpPr>
          <p:nvPr/>
        </p:nvSpPr>
        <p:spPr bwMode="auto">
          <a:xfrm>
            <a:off x="1524000" y="2133600"/>
            <a:ext cx="5893735" cy="2650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1" tIns="32146" rIns="64291" bIns="32146">
            <a:spAutoFit/>
          </a:bodyPr>
          <a:lstStyle/>
          <a:p>
            <a:pPr>
              <a:defRPr/>
            </a:pPr>
            <a:r>
              <a:rPr lang="en-US" sz="4200" b="1" dirty="0">
                <a:solidFill>
                  <a:schemeClr val="tx2"/>
                </a:solidFill>
                <a:latin typeface="+mn-lt"/>
                <a:cs typeface="Bauhaus 93" charset="0"/>
              </a:rPr>
              <a:t>T</a:t>
            </a:r>
            <a:r>
              <a:rPr lang="en-US" sz="3400" dirty="0">
                <a:latin typeface="+mn-lt"/>
                <a:cs typeface="Corbel" charset="0"/>
              </a:rPr>
              <a:t>une into the noun phrases</a:t>
            </a:r>
          </a:p>
          <a:p>
            <a:pPr>
              <a:defRPr/>
            </a:pPr>
            <a:r>
              <a:rPr lang="en-US" sz="4200" b="1" dirty="0">
                <a:solidFill>
                  <a:schemeClr val="tx2"/>
                </a:solidFill>
                <a:latin typeface="+mn-lt"/>
                <a:cs typeface="Bauhaus 93" charset="0"/>
              </a:rPr>
              <a:t>E</a:t>
            </a:r>
            <a:r>
              <a:rPr lang="en-US" sz="3400" dirty="0">
                <a:latin typeface="+mn-lt"/>
                <a:cs typeface="Corbel" charset="0"/>
              </a:rPr>
              <a:t>valuate active/passive voice</a:t>
            </a:r>
          </a:p>
          <a:p>
            <a:pPr>
              <a:defRPr/>
            </a:pPr>
            <a:r>
              <a:rPr lang="en-US" sz="3400" dirty="0" err="1">
                <a:latin typeface="+mn-lt"/>
                <a:cs typeface="Corbel" charset="0"/>
              </a:rPr>
              <a:t>e</a:t>
            </a:r>
            <a:r>
              <a:rPr lang="en-US" sz="4200" b="1" dirty="0" err="1">
                <a:solidFill>
                  <a:srgbClr val="601314"/>
                </a:solidFill>
                <a:latin typeface="+mn-lt"/>
                <a:cs typeface="Bauhaus 93" charset="0"/>
              </a:rPr>
              <a:t>X</a:t>
            </a:r>
            <a:r>
              <a:rPr lang="en-US" sz="3400" dirty="0" err="1">
                <a:latin typeface="+mn-lt"/>
                <a:cs typeface="Corbel" charset="0"/>
              </a:rPr>
              <a:t>amine</a:t>
            </a:r>
            <a:r>
              <a:rPr lang="en-US" sz="3400" dirty="0">
                <a:latin typeface="+mn-lt"/>
                <a:cs typeface="Corbel" charset="0"/>
              </a:rPr>
              <a:t> the connectives</a:t>
            </a:r>
          </a:p>
          <a:p>
            <a:pPr>
              <a:defRPr/>
            </a:pPr>
            <a:r>
              <a:rPr lang="en-US" sz="4200" b="1" dirty="0">
                <a:solidFill>
                  <a:srgbClr val="601314"/>
                </a:solidFill>
                <a:latin typeface="+mn-lt"/>
                <a:cs typeface="Bauhaus 93" charset="0"/>
              </a:rPr>
              <a:t>T</a:t>
            </a:r>
            <a:r>
              <a:rPr lang="en-US" sz="3400" dirty="0">
                <a:latin typeface="+mn-lt"/>
                <a:cs typeface="Corbel" charset="0"/>
              </a:rPr>
              <a:t>rack the pronouns</a:t>
            </a:r>
            <a:endParaRPr lang="en-US" sz="3400" dirty="0">
              <a:latin typeface="+mn-lt"/>
            </a:endParaRPr>
          </a:p>
        </p:txBody>
      </p:sp>
      <p:sp>
        <p:nvSpPr>
          <p:cNvPr id="2" name="Left Arrow 1"/>
          <p:cNvSpPr>
            <a:spLocks noChangeArrowheads="1"/>
          </p:cNvSpPr>
          <p:nvPr/>
        </p:nvSpPr>
        <p:spPr bwMode="auto">
          <a:xfrm>
            <a:off x="6983016" y="1285875"/>
            <a:ext cx="1714500" cy="85725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574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 idx="4294967295"/>
          </p:nvPr>
        </p:nvSpPr>
        <p:spPr>
          <a:xfrm>
            <a:off x="178594" y="267891"/>
            <a:ext cx="8840391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 anchor="t"/>
          <a:lstStyle/>
          <a:p>
            <a:pPr eaLnBrk="1" hangingPunct="1">
              <a:defRPr/>
            </a:pPr>
            <a:r>
              <a:rPr lang="en-US" sz="5600" dirty="0">
                <a:ea typeface="ヒラギノ明朝 ProN W3" charset="0"/>
                <a:cs typeface="Bauhaus 93" charset="0"/>
              </a:rPr>
              <a:t>The strategy steps...</a:t>
            </a:r>
          </a:p>
        </p:txBody>
      </p:sp>
      <p:sp>
        <p:nvSpPr>
          <p:cNvPr id="49190" name="Rectangle 3"/>
          <p:cNvSpPr>
            <a:spLocks noChangeArrowheads="1"/>
          </p:cNvSpPr>
          <p:nvPr/>
        </p:nvSpPr>
        <p:spPr bwMode="auto">
          <a:xfrm>
            <a:off x="1720299" y="2133600"/>
            <a:ext cx="5501137" cy="71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1" tIns="32146" rIns="64291" bIns="32146">
            <a:spAutoFit/>
          </a:bodyPr>
          <a:lstStyle/>
          <a:p>
            <a:pPr>
              <a:defRPr/>
            </a:pPr>
            <a:r>
              <a:rPr lang="en-US" sz="4200" b="1" dirty="0">
                <a:solidFill>
                  <a:schemeClr val="tx2"/>
                </a:solidFill>
                <a:latin typeface="+mn-lt"/>
                <a:cs typeface="Bauhaus 93" charset="0"/>
              </a:rPr>
              <a:t>T</a:t>
            </a:r>
            <a:r>
              <a:rPr lang="en-US" sz="3400" dirty="0">
                <a:latin typeface="+mn-lt"/>
                <a:cs typeface="Corbel" charset="0"/>
              </a:rPr>
              <a:t>une into the noun </a:t>
            </a:r>
            <a:r>
              <a:rPr lang="en-US" sz="3400" dirty="0" smtClean="0">
                <a:latin typeface="+mn-lt"/>
                <a:cs typeface="Corbel" charset="0"/>
              </a:rPr>
              <a:t>phrases</a:t>
            </a:r>
            <a:endParaRPr lang="en-US" sz="3400" dirty="0">
              <a:latin typeface="+mn-lt"/>
              <a:cs typeface="Corbel" charset="0"/>
            </a:endParaRPr>
          </a:p>
        </p:txBody>
      </p:sp>
      <p:sp>
        <p:nvSpPr>
          <p:cNvPr id="2" name="Left Arrow 1"/>
          <p:cNvSpPr>
            <a:spLocks noChangeArrowheads="1"/>
          </p:cNvSpPr>
          <p:nvPr/>
        </p:nvSpPr>
        <p:spPr bwMode="auto">
          <a:xfrm>
            <a:off x="6983016" y="1285875"/>
            <a:ext cx="1714500" cy="85725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93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9144001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t"/>
          <a:lstStyle/>
          <a:p>
            <a:pPr eaLnBrk="1" hangingPunct="1">
              <a:defRPr/>
            </a:pPr>
            <a:r>
              <a:rPr lang="en-US" sz="4600" dirty="0" smtClean="0">
                <a:ea typeface="ヒラギノ明朝 ProN W3" charset="0"/>
                <a:cs typeface="Bauhaus 93" charset="0"/>
              </a:rPr>
              <a:t>Parts of noun </a:t>
            </a:r>
            <a:r>
              <a:rPr lang="en-US" sz="4600" dirty="0" smtClean="0">
                <a:ea typeface="ヒラギノ明朝 ProN W3" charset="0"/>
                <a:cs typeface="Corbel" charset="0"/>
              </a:rPr>
              <a:t>phrases</a:t>
            </a:r>
            <a:endParaRPr lang="en-US" sz="4600" dirty="0">
              <a:ea typeface="ヒラギノ明朝 ProN W3" charset="0"/>
              <a:cs typeface="Corbel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600200" y="1447800"/>
            <a:ext cx="2301627" cy="4860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/>
          <a:p>
            <a:pPr marL="834896" lvl="1" algn="l">
              <a:spcBef>
                <a:spcPts val="422"/>
              </a:spcBef>
              <a:defRPr/>
            </a:pPr>
            <a:r>
              <a:rPr lang="en-US" sz="2800" dirty="0">
                <a:solidFill>
                  <a:srgbClr val="FF0000"/>
                </a:solidFill>
                <a:latin typeface="Corbel" charset="0"/>
                <a:cs typeface="Corbel" charset="0"/>
              </a:rPr>
              <a:t>-age 	</a:t>
            </a:r>
          </a:p>
          <a:p>
            <a:pPr marL="834896" lvl="1" algn="l">
              <a:spcBef>
                <a:spcPts val="422"/>
              </a:spcBef>
              <a:defRPr/>
            </a:pPr>
            <a:r>
              <a:rPr lang="en-US" sz="2800" dirty="0">
                <a:solidFill>
                  <a:srgbClr val="FF0000"/>
                </a:solidFill>
                <a:latin typeface="Corbel" charset="0"/>
                <a:cs typeface="Corbel" charset="0"/>
              </a:rPr>
              <a:t>-al </a:t>
            </a:r>
          </a:p>
          <a:p>
            <a:pPr marL="834896" lvl="1" algn="l">
              <a:spcBef>
                <a:spcPts val="422"/>
              </a:spcBef>
              <a:defRPr/>
            </a:pPr>
            <a:r>
              <a:rPr lang="en-US" sz="2800" dirty="0">
                <a:solidFill>
                  <a:srgbClr val="FF0000"/>
                </a:solidFill>
                <a:latin typeface="Corbel" charset="0"/>
                <a:cs typeface="Corbel" charset="0"/>
              </a:rPr>
              <a:t>-</a:t>
            </a:r>
            <a:r>
              <a:rPr lang="en-US" sz="2800" dirty="0" err="1">
                <a:solidFill>
                  <a:srgbClr val="FF0000"/>
                </a:solidFill>
                <a:latin typeface="Corbel" charset="0"/>
                <a:cs typeface="Corbel" charset="0"/>
              </a:rPr>
              <a:t>ance</a:t>
            </a:r>
            <a:r>
              <a:rPr lang="en-US" sz="2800" dirty="0">
                <a:solidFill>
                  <a:srgbClr val="FF0000"/>
                </a:solidFill>
                <a:latin typeface="Corbel" charset="0"/>
                <a:cs typeface="Corbel" charset="0"/>
              </a:rPr>
              <a:t>  </a:t>
            </a:r>
          </a:p>
          <a:p>
            <a:pPr marL="834896" lvl="1" algn="l">
              <a:spcBef>
                <a:spcPts val="422"/>
              </a:spcBef>
              <a:defRPr/>
            </a:pPr>
            <a:r>
              <a:rPr lang="en-US" sz="2800" dirty="0">
                <a:solidFill>
                  <a:srgbClr val="FF0000"/>
                </a:solidFill>
                <a:latin typeface="Corbel" charset="0"/>
                <a:cs typeface="Corbel" charset="0"/>
              </a:rPr>
              <a:t>-</a:t>
            </a:r>
            <a:r>
              <a:rPr lang="en-US" sz="2800" dirty="0" err="1">
                <a:solidFill>
                  <a:srgbClr val="FF0000"/>
                </a:solidFill>
                <a:latin typeface="Corbel" charset="0"/>
                <a:cs typeface="Corbel" charset="0"/>
              </a:rPr>
              <a:t>ancy</a:t>
            </a:r>
            <a:endParaRPr lang="en-US" sz="2800" dirty="0">
              <a:solidFill>
                <a:srgbClr val="FF0000"/>
              </a:solidFill>
              <a:latin typeface="Corbel" charset="0"/>
              <a:cs typeface="Corbel" charset="0"/>
            </a:endParaRPr>
          </a:p>
          <a:p>
            <a:pPr marL="834896" lvl="1" algn="l">
              <a:spcBef>
                <a:spcPts val="422"/>
              </a:spcBef>
              <a:defRPr/>
            </a:pPr>
            <a:r>
              <a:rPr lang="en-US" sz="2800" dirty="0">
                <a:solidFill>
                  <a:srgbClr val="FF0000"/>
                </a:solidFill>
                <a:latin typeface="Corbel" charset="0"/>
                <a:cs typeface="Corbel" charset="0"/>
              </a:rPr>
              <a:t>-ant</a:t>
            </a:r>
          </a:p>
          <a:p>
            <a:pPr marL="834896" lvl="1" algn="l">
              <a:spcBef>
                <a:spcPts val="422"/>
              </a:spcBef>
              <a:defRPr/>
            </a:pPr>
            <a:r>
              <a:rPr lang="en-US" sz="2800" dirty="0">
                <a:solidFill>
                  <a:srgbClr val="FF0000"/>
                </a:solidFill>
                <a:latin typeface="Corbel" charset="0"/>
                <a:cs typeface="Corbel" charset="0"/>
              </a:rPr>
              <a:t>-</a:t>
            </a:r>
            <a:r>
              <a:rPr lang="en-US" sz="2800" dirty="0" err="1">
                <a:solidFill>
                  <a:srgbClr val="FF0000"/>
                </a:solidFill>
                <a:latin typeface="Corbel" charset="0"/>
                <a:cs typeface="Corbel" charset="0"/>
              </a:rPr>
              <a:t>ee</a:t>
            </a:r>
            <a:endParaRPr lang="en-US" sz="2800" dirty="0">
              <a:solidFill>
                <a:srgbClr val="FF0000"/>
              </a:solidFill>
              <a:latin typeface="Corbel" charset="0"/>
              <a:cs typeface="Corbel" charset="0"/>
            </a:endParaRPr>
          </a:p>
          <a:p>
            <a:pPr marL="834896" lvl="1" algn="l">
              <a:spcBef>
                <a:spcPts val="422"/>
              </a:spcBef>
              <a:defRPr/>
            </a:pPr>
            <a:r>
              <a:rPr lang="en-US" sz="2800" dirty="0">
                <a:solidFill>
                  <a:srgbClr val="FF0000"/>
                </a:solidFill>
                <a:latin typeface="Corbel" charset="0"/>
                <a:cs typeface="Corbel" charset="0"/>
              </a:rPr>
              <a:t>-</a:t>
            </a:r>
            <a:r>
              <a:rPr lang="en-US" sz="2800" dirty="0" err="1">
                <a:solidFill>
                  <a:srgbClr val="FF0000"/>
                </a:solidFill>
                <a:latin typeface="Corbel" charset="0"/>
                <a:cs typeface="Corbel" charset="0"/>
              </a:rPr>
              <a:t>er</a:t>
            </a:r>
            <a:endParaRPr lang="en-US" sz="2800" dirty="0">
              <a:solidFill>
                <a:srgbClr val="FF0000"/>
              </a:solidFill>
              <a:latin typeface="Corbel" charset="0"/>
              <a:cs typeface="Corbel" charset="0"/>
            </a:endParaRPr>
          </a:p>
          <a:p>
            <a:pPr marL="834896" lvl="1" algn="l">
              <a:spcBef>
                <a:spcPts val="422"/>
              </a:spcBef>
              <a:defRPr/>
            </a:pPr>
            <a:r>
              <a:rPr lang="en-US" sz="2800" dirty="0">
                <a:solidFill>
                  <a:srgbClr val="FF0000"/>
                </a:solidFill>
                <a:latin typeface="Corbel" charset="0"/>
                <a:cs typeface="Corbel" charset="0"/>
              </a:rPr>
              <a:t>-</a:t>
            </a:r>
            <a:r>
              <a:rPr lang="en-US" sz="2800" dirty="0" err="1">
                <a:solidFill>
                  <a:srgbClr val="FF0000"/>
                </a:solidFill>
                <a:latin typeface="Corbel" charset="0"/>
                <a:cs typeface="Corbel" charset="0"/>
              </a:rPr>
              <a:t>ing</a:t>
            </a:r>
            <a:endParaRPr lang="en-US" sz="2800" dirty="0">
              <a:solidFill>
                <a:srgbClr val="FF0000"/>
              </a:solidFill>
              <a:latin typeface="Corbel" charset="0"/>
              <a:cs typeface="Corbel" charset="0"/>
            </a:endParaRPr>
          </a:p>
          <a:p>
            <a:pPr marL="834896" lvl="1" algn="l">
              <a:spcBef>
                <a:spcPts val="422"/>
              </a:spcBef>
              <a:defRPr/>
            </a:pPr>
            <a:r>
              <a:rPr lang="en-US" sz="2800" dirty="0">
                <a:solidFill>
                  <a:srgbClr val="FF0000"/>
                </a:solidFill>
                <a:latin typeface="Corbel" charset="0"/>
                <a:cs typeface="Corbel" charset="0"/>
              </a:rPr>
              <a:t>-</a:t>
            </a:r>
            <a:r>
              <a:rPr lang="en-US" sz="2800" dirty="0" err="1">
                <a:solidFill>
                  <a:srgbClr val="FF0000"/>
                </a:solidFill>
                <a:latin typeface="Corbel" charset="0"/>
                <a:cs typeface="Corbel" charset="0"/>
              </a:rPr>
              <a:t>ment</a:t>
            </a:r>
            <a:endParaRPr lang="en-US" sz="2800" dirty="0">
              <a:solidFill>
                <a:srgbClr val="FF0000"/>
              </a:solidFill>
              <a:latin typeface="Corbel" charset="0"/>
              <a:cs typeface="Corbel" charset="0"/>
            </a:endParaRPr>
          </a:p>
          <a:p>
            <a:pPr marL="834896" lvl="1" algn="l">
              <a:spcBef>
                <a:spcPts val="422"/>
              </a:spcBef>
              <a:defRPr/>
            </a:pPr>
            <a:r>
              <a:rPr lang="en-US" sz="2800" dirty="0">
                <a:solidFill>
                  <a:srgbClr val="FF0000"/>
                </a:solidFill>
                <a:latin typeface="Corbel" charset="0"/>
                <a:cs typeface="Corbel" charset="0"/>
              </a:rPr>
              <a:t>-</a:t>
            </a:r>
            <a:r>
              <a:rPr lang="en-US" sz="2800" dirty="0" err="1">
                <a:solidFill>
                  <a:srgbClr val="FF0000"/>
                </a:solidFill>
                <a:latin typeface="Corbel" charset="0"/>
                <a:cs typeface="Corbel" charset="0"/>
              </a:rPr>
              <a:t>tion</a:t>
            </a:r>
            <a:endParaRPr lang="en-US" sz="2800" dirty="0">
              <a:solidFill>
                <a:srgbClr val="FF0000"/>
              </a:solidFill>
              <a:latin typeface="Corbel" charset="0"/>
              <a:cs typeface="Corbe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14325" y="1447800"/>
            <a:ext cx="2301627" cy="4860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/>
          <a:p>
            <a:pPr marL="834896" lvl="1" algn="l">
              <a:spcBef>
                <a:spcPts val="422"/>
              </a:spcBef>
            </a:pPr>
            <a:r>
              <a:rPr lang="en-US" sz="2800" dirty="0">
                <a:solidFill>
                  <a:schemeClr val="bg2">
                    <a:lumMod val="75000"/>
                  </a:schemeClr>
                </a:solidFill>
                <a:latin typeface="Corbel" charset="0"/>
                <a:cs typeface="Corbel" charset="0"/>
              </a:rPr>
              <a:t>pack	</a:t>
            </a:r>
          </a:p>
          <a:p>
            <a:pPr marL="834896" lvl="1" algn="l">
              <a:spcBef>
                <a:spcPts val="422"/>
              </a:spcBef>
            </a:pPr>
            <a:r>
              <a:rPr lang="en-US" sz="2800" dirty="0">
                <a:solidFill>
                  <a:schemeClr val="bg2">
                    <a:lumMod val="75000"/>
                  </a:schemeClr>
                </a:solidFill>
                <a:latin typeface="Corbel" charset="0"/>
                <a:cs typeface="Corbel" charset="0"/>
              </a:rPr>
              <a:t>refuse</a:t>
            </a:r>
          </a:p>
          <a:p>
            <a:pPr marL="834896" lvl="1" algn="l">
              <a:spcBef>
                <a:spcPts val="422"/>
              </a:spcBef>
            </a:pPr>
            <a:r>
              <a:rPr lang="fi-FI" sz="2800" dirty="0" err="1">
                <a:solidFill>
                  <a:schemeClr val="bg2">
                    <a:lumMod val="75000"/>
                  </a:schemeClr>
                </a:solidFill>
                <a:latin typeface="Corbel" charset="0"/>
                <a:cs typeface="Corbel" charset="0"/>
              </a:rPr>
              <a:t>avoid</a:t>
            </a:r>
            <a:endParaRPr lang="en-US" sz="2800" dirty="0">
              <a:solidFill>
                <a:schemeClr val="bg2">
                  <a:lumMod val="75000"/>
                </a:schemeClr>
              </a:solidFill>
              <a:latin typeface="Corbel" charset="0"/>
              <a:cs typeface="Corbel" charset="0"/>
            </a:endParaRPr>
          </a:p>
          <a:p>
            <a:pPr marL="834896" lvl="1" algn="l">
              <a:spcBef>
                <a:spcPts val="422"/>
              </a:spcBef>
            </a:pPr>
            <a:r>
              <a:rPr lang="fr-FR" sz="2800" dirty="0" err="1">
                <a:solidFill>
                  <a:schemeClr val="bg2">
                    <a:lumMod val="75000"/>
                  </a:schemeClr>
                </a:solidFill>
                <a:latin typeface="Corbel" charset="0"/>
                <a:cs typeface="Corbel" charset="0"/>
              </a:rPr>
              <a:t>occupy</a:t>
            </a:r>
            <a:endParaRPr lang="en-US" sz="2800" dirty="0">
              <a:solidFill>
                <a:schemeClr val="bg2">
                  <a:lumMod val="75000"/>
                </a:schemeClr>
              </a:solidFill>
              <a:latin typeface="Corbel" charset="0"/>
              <a:cs typeface="Corbel" charset="0"/>
            </a:endParaRPr>
          </a:p>
          <a:p>
            <a:pPr marL="834896" lvl="1" algn="l">
              <a:spcBef>
                <a:spcPts val="422"/>
              </a:spcBef>
            </a:pPr>
            <a:r>
              <a:rPr lang="en-US" sz="2800" dirty="0">
                <a:solidFill>
                  <a:schemeClr val="bg2">
                    <a:lumMod val="75000"/>
                  </a:schemeClr>
                </a:solidFill>
                <a:latin typeface="Corbel" charset="0"/>
                <a:cs typeface="Corbel" charset="0"/>
              </a:rPr>
              <a:t>inhabit</a:t>
            </a:r>
          </a:p>
          <a:p>
            <a:pPr marL="834896" lvl="1" algn="l">
              <a:spcBef>
                <a:spcPts val="422"/>
              </a:spcBef>
            </a:pPr>
            <a:r>
              <a:rPr lang="en-US" sz="2800" dirty="0">
                <a:solidFill>
                  <a:schemeClr val="bg2">
                    <a:lumMod val="75000"/>
                  </a:schemeClr>
                </a:solidFill>
                <a:latin typeface="Corbel" charset="0"/>
                <a:cs typeface="Corbel" charset="0"/>
              </a:rPr>
              <a:t>employ</a:t>
            </a:r>
          </a:p>
          <a:p>
            <a:pPr marL="834896" lvl="1" algn="l">
              <a:spcBef>
                <a:spcPts val="422"/>
              </a:spcBef>
            </a:pPr>
            <a:r>
              <a:rPr lang="en-US" sz="2800" dirty="0">
                <a:solidFill>
                  <a:schemeClr val="bg2">
                    <a:lumMod val="75000"/>
                  </a:schemeClr>
                </a:solidFill>
                <a:latin typeface="Corbel" charset="0"/>
                <a:cs typeface="Corbel" charset="0"/>
              </a:rPr>
              <a:t>work</a:t>
            </a:r>
          </a:p>
          <a:p>
            <a:pPr marL="834896" lvl="1" algn="l">
              <a:spcBef>
                <a:spcPts val="422"/>
              </a:spcBef>
            </a:pPr>
            <a:r>
              <a:rPr lang="en-US" sz="2800" dirty="0">
                <a:solidFill>
                  <a:schemeClr val="bg2">
                    <a:lumMod val="75000"/>
                  </a:schemeClr>
                </a:solidFill>
                <a:latin typeface="Corbel" charset="0"/>
                <a:cs typeface="Corbel" charset="0"/>
              </a:rPr>
              <a:t>paint</a:t>
            </a:r>
          </a:p>
          <a:p>
            <a:pPr marL="834896" lvl="1" algn="l">
              <a:spcBef>
                <a:spcPts val="422"/>
              </a:spcBef>
            </a:pPr>
            <a:r>
              <a:rPr lang="en-US" sz="2800" dirty="0">
                <a:solidFill>
                  <a:schemeClr val="bg2">
                    <a:lumMod val="75000"/>
                  </a:schemeClr>
                </a:solidFill>
                <a:latin typeface="Corbel" charset="0"/>
                <a:cs typeface="Corbel" charset="0"/>
              </a:rPr>
              <a:t>move</a:t>
            </a:r>
          </a:p>
          <a:p>
            <a:pPr marL="834896" lvl="1" algn="l">
              <a:spcBef>
                <a:spcPts val="422"/>
              </a:spcBef>
            </a:pPr>
            <a:r>
              <a:rPr lang="en-US" sz="2800" dirty="0">
                <a:solidFill>
                  <a:schemeClr val="bg2">
                    <a:lumMod val="75000"/>
                  </a:schemeClr>
                </a:solidFill>
                <a:latin typeface="Corbel" charset="0"/>
                <a:cs typeface="Corbel" charset="0"/>
              </a:rPr>
              <a:t>operate</a:t>
            </a:r>
          </a:p>
        </p:txBody>
      </p:sp>
      <p:pic>
        <p:nvPicPr>
          <p:cNvPr id="3" name="Picture 2" descr="Understanding Academic Language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93" t="21499" r="8562" b="11075"/>
          <a:stretch/>
        </p:blipFill>
        <p:spPr>
          <a:xfrm>
            <a:off x="4054078" y="1603068"/>
            <a:ext cx="5089922" cy="5254932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354984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6021346"/>
              </p:ext>
            </p:extLst>
          </p:nvPr>
        </p:nvGraphicFramePr>
        <p:xfrm>
          <a:off x="732235" y="1393031"/>
          <a:ext cx="7679531" cy="4482619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053703"/>
                <a:gridCol w="2678906"/>
                <a:gridCol w="910828"/>
                <a:gridCol w="3036094"/>
              </a:tblGrid>
              <a:tr h="589359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VERB</a:t>
                      </a:r>
                      <a:endParaRPr lang="en-US" sz="1700" dirty="0"/>
                    </a:p>
                  </a:txBody>
                  <a:tcPr marL="64294" marR="64294" marT="32147" marB="32147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Used in a sentence as a </a:t>
                      </a:r>
                      <a:r>
                        <a:rPr lang="en-US" sz="1700" dirty="0" smtClean="0">
                          <a:solidFill>
                            <a:srgbClr val="FF0000"/>
                          </a:solidFill>
                        </a:rPr>
                        <a:t>VERB</a:t>
                      </a:r>
                      <a:endParaRPr lang="en-US" sz="1700" dirty="0">
                        <a:solidFill>
                          <a:srgbClr val="FF0000"/>
                        </a:solidFill>
                      </a:endParaRPr>
                    </a:p>
                  </a:txBody>
                  <a:tcPr marL="64294" marR="64294" marT="32147" marB="32147" anchor="b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SUFFIX</a:t>
                      </a:r>
                      <a:endParaRPr lang="en-US" sz="1700" dirty="0"/>
                    </a:p>
                  </a:txBody>
                  <a:tcPr marL="64294" marR="64294" marT="32147" marB="32147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Used in a sentence as a NOUN</a:t>
                      </a:r>
                      <a:endParaRPr lang="en-US" sz="1700" dirty="0">
                        <a:solidFill>
                          <a:srgbClr val="FF0000"/>
                        </a:solidFill>
                      </a:endParaRPr>
                    </a:p>
                  </a:txBody>
                  <a:tcPr marL="64294" marR="64294" marT="32147" marB="32147" anchor="b"/>
                </a:tc>
              </a:tr>
              <a:tr h="371524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1.  Pack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He packed the books into a box. 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-age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</a:tr>
              <a:tr h="371524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2.   Refuse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He refused to smoke the cigarette.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-al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</a:tr>
              <a:tr h="450056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3.   Inherit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They inherited the gift from her grandfather.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-</a:t>
                      </a:r>
                      <a:r>
                        <a:rPr lang="en-US" sz="1300" dirty="0" err="1" smtClean="0"/>
                        <a:t>ance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</a:tr>
              <a:tr h="450056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4.   Occupy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The students occupied the classroom.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-</a:t>
                      </a:r>
                      <a:r>
                        <a:rPr lang="en-US" sz="1300" dirty="0" err="1" smtClean="0"/>
                        <a:t>ancy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</a:tr>
              <a:tr h="371524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5.   Inhabit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-ant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</a:tr>
              <a:tr h="371524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6.   Employ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-</a:t>
                      </a:r>
                      <a:r>
                        <a:rPr lang="en-US" sz="1300" dirty="0" err="1" smtClean="0"/>
                        <a:t>ee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</a:tr>
              <a:tr h="371524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7.   Work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-</a:t>
                      </a:r>
                      <a:r>
                        <a:rPr lang="en-US" sz="1300" dirty="0" err="1" smtClean="0"/>
                        <a:t>er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</a:tr>
              <a:tr h="371524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8.   Paint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-</a:t>
                      </a:r>
                      <a:r>
                        <a:rPr lang="en-US" sz="1300" dirty="0" err="1" smtClean="0"/>
                        <a:t>ing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</a:tr>
              <a:tr h="371524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9.   Argue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-</a:t>
                      </a:r>
                      <a:r>
                        <a:rPr lang="en-US" sz="1300" dirty="0" err="1" smtClean="0"/>
                        <a:t>ment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</a:tr>
              <a:tr h="371524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10. Operate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-</a:t>
                      </a:r>
                      <a:r>
                        <a:rPr lang="en-US" sz="1300" dirty="0" err="1" smtClean="0"/>
                        <a:t>tion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6484" y="375047"/>
            <a:ext cx="8228707" cy="46880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 smtClean="0">
                <a:sym typeface="Helvetica Neue Light" charset="0"/>
              </a:rPr>
              <a:t>	</a:t>
            </a:r>
            <a:r>
              <a:rPr lang="en-US" dirty="0" smtClean="0">
                <a:sym typeface="Helvetica Neue Light" charset="0"/>
              </a:rPr>
              <a:t>Changing Verbs into Nouns</a:t>
            </a:r>
            <a:endParaRPr lang="en-US" dirty="0">
              <a:sym typeface="Helvetica Neue Light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47422" y="-17836"/>
            <a:ext cx="1196578" cy="264975"/>
          </a:xfrm>
          <a:prstGeom prst="rect">
            <a:avLst/>
          </a:prstGeom>
          <a:noFill/>
        </p:spPr>
        <p:txBody>
          <a:bodyPr wrap="square" lIns="64291" tIns="32146" rIns="64291" bIns="32146" rtlCol="0">
            <a:spAutoFit/>
          </a:bodyPr>
          <a:lstStyle/>
          <a:p>
            <a:r>
              <a:rPr lang="en-US" sz="1300" dirty="0"/>
              <a:t>Cue Card #3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4495800" y="1371600"/>
            <a:ext cx="3962400" cy="4495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6649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Transformers</a:t>
            </a:r>
            <a:endParaRPr lang="en-US" dirty="0"/>
          </a:p>
        </p:txBody>
      </p:sp>
      <p:pic>
        <p:nvPicPr>
          <p:cNvPr id="4" name="Content Placeholder 3" descr="Understanding Academic Language.pdf"/>
          <p:cNvPicPr>
            <a:picLocks noGrp="1" noChangeAspect="1"/>
          </p:cNvPicPr>
          <p:nvPr>
            <p:ph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07" t="19422" r="7962" b="33607"/>
          <a:stretch/>
        </p:blipFill>
        <p:spPr>
          <a:xfrm>
            <a:off x="1219200" y="1600200"/>
            <a:ext cx="6726238" cy="4876800"/>
          </a:xfr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7150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is academic language?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Lesson 2: Noun </a:t>
            </a:r>
            <a:r>
              <a:rPr lang="en-US" dirty="0" smtClean="0"/>
              <a:t>phrases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28600" y="2174875"/>
            <a:ext cx="4268788" cy="3951288"/>
          </a:xfrm>
        </p:spPr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group of related words that play the role of a noun. </a:t>
            </a:r>
            <a:endParaRPr lang="en-US" dirty="0" smtClean="0"/>
          </a:p>
          <a:p>
            <a:r>
              <a:rPr lang="en-US" dirty="0" smtClean="0"/>
              <a:t>May include </a:t>
            </a:r>
          </a:p>
          <a:p>
            <a:pPr lvl="1"/>
            <a:r>
              <a:rPr lang="en-US" dirty="0" smtClean="0"/>
              <a:t>articles </a:t>
            </a:r>
            <a:r>
              <a:rPr lang="en-US" dirty="0"/>
              <a:t>(the, a, this), </a:t>
            </a:r>
            <a:endParaRPr lang="en-US" dirty="0" smtClean="0"/>
          </a:p>
          <a:p>
            <a:pPr lvl="1"/>
            <a:r>
              <a:rPr lang="en-US" dirty="0" smtClean="0"/>
              <a:t>adjectives </a:t>
            </a:r>
            <a:r>
              <a:rPr lang="en-US" dirty="0"/>
              <a:t>(happy, fast, shy), </a:t>
            </a:r>
            <a:endParaRPr lang="en-US" dirty="0" smtClean="0"/>
          </a:p>
          <a:p>
            <a:pPr lvl="1"/>
            <a:r>
              <a:rPr lang="en-US" dirty="0" smtClean="0"/>
              <a:t>nouns </a:t>
            </a:r>
            <a:r>
              <a:rPr lang="en-US" dirty="0"/>
              <a:t>(boy, cat, ship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prepositional </a:t>
            </a:r>
            <a:r>
              <a:rPr lang="en-US" dirty="0"/>
              <a:t>phrases (on the ground, after the party, over the moon). 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48200" y="1828800"/>
            <a:ext cx="4041775" cy="639762"/>
          </a:xfrm>
        </p:spPr>
        <p:txBody>
          <a:bodyPr/>
          <a:lstStyle/>
          <a:p>
            <a:r>
              <a:rPr lang="en-US" dirty="0" smtClean="0"/>
              <a:t>Examples </a:t>
            </a:r>
            <a:r>
              <a:rPr lang="en-US" sz="2000" b="0" dirty="0" smtClean="0"/>
              <a:t>(indicated by </a:t>
            </a:r>
            <a:r>
              <a:rPr lang="en-US" sz="2000" b="0" u="sng" dirty="0" smtClean="0">
                <a:solidFill>
                  <a:srgbClr val="FF0000"/>
                </a:solidFill>
              </a:rPr>
              <a:t>red underlined text</a:t>
            </a:r>
            <a:r>
              <a:rPr lang="en-US" sz="2000" b="0" dirty="0" smtClean="0"/>
              <a:t>)</a:t>
            </a:r>
            <a:endParaRPr lang="en-US" sz="2000" b="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5025" y="2743200"/>
            <a:ext cx="4041775" cy="3382962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solidFill>
                  <a:srgbClr val="FF0000"/>
                </a:solidFill>
              </a:rPr>
              <a:t>The sleepy old dog on the </a:t>
            </a:r>
            <a:r>
              <a:rPr lang="en-US" dirty="0" smtClean="0">
                <a:solidFill>
                  <a:srgbClr val="FF0000"/>
                </a:solidFill>
              </a:rPr>
              <a:t>chair</a:t>
            </a:r>
            <a:r>
              <a:rPr lang="en-US" dirty="0"/>
              <a:t> </a:t>
            </a:r>
            <a:r>
              <a:rPr lang="en-US" dirty="0" smtClean="0"/>
              <a:t>snored loudly. </a:t>
            </a:r>
            <a:endParaRPr lang="en-US" dirty="0"/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rgbClr val="FF0000"/>
                </a:solidFill>
              </a:rPr>
              <a:t>A speedy runner in the </a:t>
            </a:r>
            <a:r>
              <a:rPr lang="en-US" dirty="0" smtClean="0">
                <a:solidFill>
                  <a:srgbClr val="FF0000"/>
                </a:solidFill>
              </a:rPr>
              <a:t>race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finished in first place.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255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2176419"/>
              </p:ext>
            </p:extLst>
          </p:nvPr>
        </p:nvGraphicFramePr>
        <p:xfrm>
          <a:off x="685800" y="1066800"/>
          <a:ext cx="7679531" cy="483865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3703"/>
                <a:gridCol w="2678906"/>
                <a:gridCol w="910828"/>
                <a:gridCol w="3036094"/>
              </a:tblGrid>
              <a:tr h="589359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VERB</a:t>
                      </a:r>
                      <a:endParaRPr lang="en-US" sz="1700" dirty="0"/>
                    </a:p>
                  </a:txBody>
                  <a:tcPr marL="64294" marR="64294" marT="32147" marB="32147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Used in a sentence as a </a:t>
                      </a:r>
                      <a:r>
                        <a:rPr lang="en-US" sz="1700" dirty="0" smtClean="0">
                          <a:solidFill>
                            <a:srgbClr val="FF0000"/>
                          </a:solidFill>
                        </a:rPr>
                        <a:t>VERB</a:t>
                      </a:r>
                      <a:endParaRPr lang="en-US" sz="1700" dirty="0">
                        <a:solidFill>
                          <a:srgbClr val="FF0000"/>
                        </a:solidFill>
                      </a:endParaRPr>
                    </a:p>
                  </a:txBody>
                  <a:tcPr marL="64294" marR="64294" marT="32147" marB="32147" anchor="b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SUFFIX</a:t>
                      </a:r>
                      <a:endParaRPr lang="en-US" sz="1700" dirty="0"/>
                    </a:p>
                  </a:txBody>
                  <a:tcPr marL="64294" marR="64294" marT="32147" marB="32147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Used in a sentence as a </a:t>
                      </a:r>
                      <a:r>
                        <a:rPr lang="en-US" sz="1700" dirty="0" smtClean="0">
                          <a:solidFill>
                            <a:srgbClr val="FF0000"/>
                          </a:solidFill>
                        </a:rPr>
                        <a:t>NOUN</a:t>
                      </a:r>
                      <a:endParaRPr lang="en-US" sz="1700" dirty="0">
                        <a:solidFill>
                          <a:srgbClr val="FF0000"/>
                        </a:solidFill>
                      </a:endParaRPr>
                    </a:p>
                  </a:txBody>
                  <a:tcPr marL="64294" marR="64294" marT="32147" marB="32147" anchor="b"/>
                </a:tc>
              </a:tr>
              <a:tr h="371524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1.  Pack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He packed the books into a box. 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-age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The package was sent in the mail.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</a:tr>
              <a:tr h="450056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2.   Refuse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He refused to smoke the cigarette.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-al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His refusal to smoke was a smart choice.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</a:tr>
              <a:tr h="450056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3.   Inherit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They inherited the gift from her grandfather.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-</a:t>
                      </a:r>
                      <a:r>
                        <a:rPr lang="en-US" sz="1300" dirty="0" err="1" smtClean="0"/>
                        <a:t>ance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</a:tr>
              <a:tr h="450056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4.   Occupy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The students occupied the classroom.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-</a:t>
                      </a:r>
                      <a:r>
                        <a:rPr lang="en-US" sz="1300" dirty="0" err="1" smtClean="0"/>
                        <a:t>ancy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</a:tr>
              <a:tr h="371524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5.   Inhabit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The bears inhabit the cave.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-ant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</a:tr>
              <a:tr h="450056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6.   Employ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After the interview, they can employ her.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-</a:t>
                      </a:r>
                      <a:r>
                        <a:rPr lang="en-US" sz="1300" dirty="0" err="1" smtClean="0"/>
                        <a:t>ee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</a:tr>
              <a:tr h="450056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7.   Work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The people work on their cardio.	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-</a:t>
                      </a:r>
                      <a:r>
                        <a:rPr lang="en-US" sz="1300" dirty="0" err="1" smtClean="0"/>
                        <a:t>er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</a:tr>
              <a:tr h="371524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8.   Paint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The elephant paints a picture.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-</a:t>
                      </a:r>
                      <a:r>
                        <a:rPr lang="en-US" sz="1300" dirty="0" err="1" smtClean="0"/>
                        <a:t>ing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</a:tr>
              <a:tr h="371524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9.   Argue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The couple argued over something.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-</a:t>
                      </a:r>
                      <a:r>
                        <a:rPr lang="en-US" sz="1300" dirty="0" err="1" smtClean="0"/>
                        <a:t>ment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</a:tr>
              <a:tr h="371524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10. Operate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The doctor operated</a:t>
                      </a:r>
                      <a:r>
                        <a:rPr lang="en-US" sz="1300" baseline="0" dirty="0" smtClean="0"/>
                        <a:t> on the knee.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-</a:t>
                      </a:r>
                      <a:r>
                        <a:rPr lang="en-US" sz="1300" dirty="0" err="1" smtClean="0"/>
                        <a:t>tion</a:t>
                      </a:r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6484" y="375047"/>
            <a:ext cx="8228707" cy="46880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 smtClean="0">
                <a:sym typeface="Helvetica Neue Light" charset="0"/>
              </a:rPr>
              <a:t>	Changing Verbs into Nouns</a:t>
            </a:r>
            <a:endParaRPr lang="en-US" b="1" dirty="0">
              <a:sym typeface="Helvetica Neue Light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47422" y="-17836"/>
            <a:ext cx="1196578" cy="264975"/>
          </a:xfrm>
          <a:prstGeom prst="rect">
            <a:avLst/>
          </a:prstGeom>
          <a:noFill/>
        </p:spPr>
        <p:txBody>
          <a:bodyPr wrap="square" lIns="64291" tIns="32146" rIns="64291" bIns="32146" rtlCol="0">
            <a:spAutoFit/>
          </a:bodyPr>
          <a:lstStyle/>
          <a:p>
            <a:r>
              <a:rPr lang="en-US" sz="1300" dirty="0"/>
              <a:t>Cue Card #3</a:t>
            </a:r>
          </a:p>
        </p:txBody>
      </p:sp>
    </p:spTree>
    <p:extLst>
      <p:ext uri="{BB962C8B-B14F-4D97-AF65-F5344CB8AC3E}">
        <p14:creationId xmlns:p14="http://schemas.microsoft.com/office/powerpoint/2010/main" val="299275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en-US" dirty="0" smtClean="0"/>
              <a:t>Verbs VS. Noun Phrases</a:t>
            </a:r>
            <a:endParaRPr lang="en-US" dirty="0">
              <a:sym typeface="Helvetica Neue Light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905000"/>
            <a:ext cx="8030765" cy="4018359"/>
          </a:xfrm>
        </p:spPr>
        <p:txBody>
          <a:bodyPr/>
          <a:lstStyle/>
          <a:p>
            <a:r>
              <a:rPr lang="en-US" dirty="0" smtClean="0"/>
              <a:t>marry </a:t>
            </a:r>
            <a:r>
              <a:rPr lang="en-US" dirty="0"/>
              <a:t>— an extremely short </a:t>
            </a:r>
            <a:r>
              <a:rPr lang="en-US" b="1" dirty="0" smtClean="0"/>
              <a:t>marriage</a:t>
            </a:r>
          </a:p>
          <a:p>
            <a:r>
              <a:rPr lang="en-US" dirty="0" smtClean="0"/>
              <a:t>apply </a:t>
            </a:r>
            <a:r>
              <a:rPr lang="en-US" dirty="0"/>
              <a:t>— the important </a:t>
            </a:r>
            <a:r>
              <a:rPr lang="en-US" b="1" dirty="0" smtClean="0"/>
              <a:t>application</a:t>
            </a:r>
            <a:endParaRPr lang="en-US" b="1" dirty="0"/>
          </a:p>
          <a:p>
            <a:r>
              <a:rPr lang="en-US" dirty="0" smtClean="0"/>
              <a:t>hear </a:t>
            </a:r>
            <a:r>
              <a:rPr lang="en-US" dirty="0"/>
              <a:t>— a public </a:t>
            </a:r>
            <a:r>
              <a:rPr lang="en-US" b="1" dirty="0" smtClean="0"/>
              <a:t>hearing</a:t>
            </a:r>
            <a:endParaRPr lang="en-US" b="1" dirty="0"/>
          </a:p>
          <a:p>
            <a:r>
              <a:rPr lang="en-US" dirty="0" smtClean="0"/>
              <a:t>violate </a:t>
            </a:r>
            <a:r>
              <a:rPr lang="en-US" dirty="0"/>
              <a:t>— a gross </a:t>
            </a:r>
            <a:r>
              <a:rPr lang="en-US" b="1" dirty="0"/>
              <a:t>violation </a:t>
            </a:r>
            <a:endParaRPr lang="en-US" dirty="0" smtClean="0"/>
          </a:p>
          <a:p>
            <a:r>
              <a:rPr lang="en-US" dirty="0" smtClean="0"/>
              <a:t>punish </a:t>
            </a:r>
            <a:r>
              <a:rPr lang="en-US" dirty="0"/>
              <a:t>— the harsh </a:t>
            </a:r>
            <a:r>
              <a:rPr lang="en-US" b="1" dirty="0"/>
              <a:t>punishment </a:t>
            </a:r>
            <a:endParaRPr lang="en-US" dirty="0"/>
          </a:p>
          <a:p>
            <a:r>
              <a:rPr lang="en-US" dirty="0" smtClean="0"/>
              <a:t>feel </a:t>
            </a:r>
            <a:r>
              <a:rPr lang="en-US" dirty="0"/>
              <a:t>— the sinking </a:t>
            </a:r>
            <a:r>
              <a:rPr lang="en-US" b="1" dirty="0"/>
              <a:t>feeling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000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derstanding Academic Language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3" t="7704" r="4909" b="8487"/>
          <a:stretch/>
        </p:blipFill>
        <p:spPr>
          <a:xfrm>
            <a:off x="2000250" y="374770"/>
            <a:ext cx="5226886" cy="6153451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855676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2906" y="107156"/>
            <a:ext cx="8358188" cy="1160859"/>
          </a:xfrm>
        </p:spPr>
        <p:txBody>
          <a:bodyPr/>
          <a:lstStyle/>
          <a:p>
            <a:pPr algn="ctr"/>
            <a:r>
              <a:rPr lang="en-US" dirty="0" smtClean="0"/>
              <a:t>Ordering words</a:t>
            </a:r>
            <a:endParaRPr lang="en-US" dirty="0"/>
          </a:p>
        </p:txBody>
      </p:sp>
      <p:pic>
        <p:nvPicPr>
          <p:cNvPr id="8" name="Picture 7" descr="Understanding Academic Language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21" t="21868" r="9346" b="11443"/>
          <a:stretch/>
        </p:blipFill>
        <p:spPr>
          <a:xfrm>
            <a:off x="228600" y="1676400"/>
            <a:ext cx="3954334" cy="4168041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Rectangle 3"/>
          <p:cNvSpPr/>
          <p:nvPr/>
        </p:nvSpPr>
        <p:spPr bwMode="auto">
          <a:xfrm>
            <a:off x="978694" y="1676399"/>
            <a:ext cx="642938" cy="4179094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  <a:effectLst/>
          <a:extLst/>
        </p:spPr>
        <p:txBody>
          <a:bodyPr vert="horz" wrap="square" lIns="64291" tIns="32146" rIns="64291" bIns="32146" numCol="1" rtlCol="0" anchor="t" anchorCtr="0" compatLnSpc="1">
            <a:prstTxWarp prst="textNoShape">
              <a:avLst/>
            </a:prstTxWarp>
          </a:bodyPr>
          <a:lstStyle/>
          <a:p>
            <a:pPr defTabSz="642915" eaLnBrk="1" hangingPunct="1"/>
            <a:endParaRPr lang="en-US" sz="2200">
              <a:solidFill>
                <a:srgbClr val="4A7594"/>
              </a:solidFill>
              <a:latin typeface="Helvetica Neue Bold Condensed" charset="0"/>
              <a:ea typeface="ヒラギノ角ゴ ProN W6" charset="0"/>
              <a:cs typeface="ヒラギノ角ゴ ProN W6" charset="0"/>
              <a:sym typeface="Helvetica Neue Bold Condensed" charset="0"/>
            </a:endParaRPr>
          </a:p>
        </p:txBody>
      </p:sp>
      <p:pic>
        <p:nvPicPr>
          <p:cNvPr id="7" name="Picture 6" descr="Understanding Academic Language.pdf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76"/>
          <a:stretch/>
        </p:blipFill>
        <p:spPr>
          <a:xfrm>
            <a:off x="4724400" y="1219200"/>
            <a:ext cx="3767516" cy="4857270"/>
          </a:xfrm>
          <a:prstGeom prst="rect">
            <a:avLst/>
          </a:prstGeom>
          <a:solidFill>
            <a:srgbClr val="FFFFFF"/>
          </a:solidFill>
          <a:ln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751690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Model </a:t>
            </a:r>
            <a:r>
              <a:rPr lang="en-US" dirty="0" smtClean="0"/>
              <a:t>and Controlled Practice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752600"/>
            <a:ext cx="7391400" cy="3962400"/>
          </a:xfrm>
        </p:spPr>
        <p:txBody>
          <a:bodyPr/>
          <a:lstStyle/>
          <a:p>
            <a:pPr marL="514350" lvl="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The ________________book is my favorite. </a:t>
            </a:r>
          </a:p>
          <a:p>
            <a:pPr marL="514350" lvl="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The ______________ package was filled to the top. </a:t>
            </a:r>
          </a:p>
          <a:p>
            <a:pPr marL="514350" lvl="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The _________________ racer flashed across the finish line.</a:t>
            </a:r>
          </a:p>
          <a:p>
            <a:pPr marL="514350" lvl="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The _________________ argument pierced our ears.</a:t>
            </a:r>
          </a:p>
          <a:p>
            <a:pPr marL="514350" lvl="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The _________________ girl wore a blue sweater. 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3166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2906" y="107156"/>
            <a:ext cx="8358188" cy="1160859"/>
          </a:xfrm>
        </p:spPr>
        <p:txBody>
          <a:bodyPr/>
          <a:lstStyle/>
          <a:p>
            <a:pPr algn="ctr"/>
            <a:r>
              <a:rPr lang="en-US" dirty="0" smtClean="0"/>
              <a:t>Describing words</a:t>
            </a:r>
            <a:endParaRPr lang="en-US" dirty="0"/>
          </a:p>
        </p:txBody>
      </p:sp>
      <p:pic>
        <p:nvPicPr>
          <p:cNvPr id="8" name="Picture 7" descr="Understanding Academic Language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21" t="21868" r="9346" b="11443"/>
          <a:stretch/>
        </p:blipFill>
        <p:spPr>
          <a:xfrm>
            <a:off x="381000" y="1828800"/>
            <a:ext cx="3954334" cy="4168041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6" name="Picture 5" descr="Understanding Academic Language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143000"/>
            <a:ext cx="3850319" cy="498276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</p:pic>
      <p:sp>
        <p:nvSpPr>
          <p:cNvPr id="7" name="Rectangle 6"/>
          <p:cNvSpPr/>
          <p:nvPr/>
        </p:nvSpPr>
        <p:spPr bwMode="auto">
          <a:xfrm>
            <a:off x="1774031" y="1828799"/>
            <a:ext cx="750094" cy="4179094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  <a:effectLst/>
          <a:extLst/>
        </p:spPr>
        <p:txBody>
          <a:bodyPr vert="horz" wrap="square" lIns="64291" tIns="32146" rIns="64291" bIns="32146" numCol="1" rtlCol="0" anchor="t" anchorCtr="0" compatLnSpc="1">
            <a:prstTxWarp prst="textNoShape">
              <a:avLst/>
            </a:prstTxWarp>
          </a:bodyPr>
          <a:lstStyle/>
          <a:p>
            <a:pPr defTabSz="642915" eaLnBrk="1" hangingPunct="1"/>
            <a:endParaRPr lang="en-US" sz="2200">
              <a:solidFill>
                <a:srgbClr val="4A7594"/>
              </a:solidFill>
              <a:latin typeface="Helvetica Neue Bold Condensed" charset="0"/>
              <a:ea typeface="ヒラギノ角ゴ ProN W6" charset="0"/>
              <a:cs typeface="ヒラギノ角ゴ ProN W6" charset="0"/>
              <a:sym typeface="Helvetica Neue Bold Condense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03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Model </a:t>
            </a:r>
            <a:r>
              <a:rPr lang="en-US" dirty="0" smtClean="0"/>
              <a:t>and Controlled Practice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752600"/>
            <a:ext cx="7391400" cy="3962400"/>
          </a:xfrm>
        </p:spPr>
        <p:txBody>
          <a:bodyPr/>
          <a:lstStyle/>
          <a:p>
            <a:pPr marL="514350" lvl="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The ________________book is my favorite. </a:t>
            </a:r>
          </a:p>
          <a:p>
            <a:pPr marL="514350" lvl="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The ______________ package was filled to the top. </a:t>
            </a:r>
          </a:p>
          <a:p>
            <a:pPr marL="514350" lvl="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The _________________ racer flashed across the finish line.</a:t>
            </a:r>
          </a:p>
          <a:p>
            <a:pPr marL="514350" lvl="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The _________________ argument pierced our ears.</a:t>
            </a:r>
          </a:p>
          <a:p>
            <a:pPr marL="514350" lvl="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The _________________ girl wore a blue sweater. 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8937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2906" y="107156"/>
            <a:ext cx="8358188" cy="1160859"/>
          </a:xfrm>
        </p:spPr>
        <p:txBody>
          <a:bodyPr/>
          <a:lstStyle/>
          <a:p>
            <a:pPr algn="ctr"/>
            <a:r>
              <a:rPr lang="en-US" dirty="0" smtClean="0"/>
              <a:t>Prepositional phrases</a:t>
            </a:r>
            <a:endParaRPr lang="en-US" dirty="0"/>
          </a:p>
        </p:txBody>
      </p:sp>
      <p:pic>
        <p:nvPicPr>
          <p:cNvPr id="8" name="Picture 7" descr="Understanding Academic Language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21" t="21868" r="9346" b="11443"/>
          <a:stretch/>
        </p:blipFill>
        <p:spPr>
          <a:xfrm>
            <a:off x="304800" y="1752600"/>
            <a:ext cx="3954334" cy="4168041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6" name="Picture 5" descr="Understanding Academic Language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295400"/>
            <a:ext cx="3519108" cy="455414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</p:pic>
      <p:sp>
        <p:nvSpPr>
          <p:cNvPr id="7" name="Rectangle 6"/>
          <p:cNvSpPr/>
          <p:nvPr/>
        </p:nvSpPr>
        <p:spPr bwMode="auto">
          <a:xfrm>
            <a:off x="3251597" y="1752599"/>
            <a:ext cx="1017984" cy="4179094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  <a:effectLst/>
          <a:extLst/>
        </p:spPr>
        <p:txBody>
          <a:bodyPr vert="horz" wrap="square" lIns="64291" tIns="32146" rIns="64291" bIns="32146" numCol="1" rtlCol="0" anchor="t" anchorCtr="0" compatLnSpc="1">
            <a:prstTxWarp prst="textNoShape">
              <a:avLst/>
            </a:prstTxWarp>
          </a:bodyPr>
          <a:lstStyle/>
          <a:p>
            <a:pPr defTabSz="642915" eaLnBrk="1" hangingPunct="1"/>
            <a:endParaRPr lang="en-US" sz="2200">
              <a:solidFill>
                <a:srgbClr val="4A7594"/>
              </a:solidFill>
              <a:latin typeface="Helvetica Neue Bold Condensed" charset="0"/>
              <a:ea typeface="ヒラギノ角ゴ ProN W6" charset="0"/>
              <a:cs typeface="ヒラギノ角ゴ ProN W6" charset="0"/>
              <a:sym typeface="Helvetica Neue Bold Condense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7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2906" y="107156"/>
            <a:ext cx="8358188" cy="1160859"/>
          </a:xfrm>
        </p:spPr>
        <p:txBody>
          <a:bodyPr/>
          <a:lstStyle/>
          <a:p>
            <a:pPr algn="ctr"/>
            <a:r>
              <a:rPr lang="en-US" dirty="0" smtClean="0"/>
              <a:t>Model </a:t>
            </a:r>
            <a:r>
              <a:rPr lang="en-US" dirty="0" smtClean="0"/>
              <a:t>and Controlled Practice</a:t>
            </a:r>
            <a:endParaRPr lang="en-US" dirty="0"/>
          </a:p>
        </p:txBody>
      </p:sp>
      <p:pic>
        <p:nvPicPr>
          <p:cNvPr id="5" name="Picture 4" descr="Understanding Academic Language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008" y="1294803"/>
            <a:ext cx="4356012" cy="556319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</p:pic>
      <p:pic>
        <p:nvPicPr>
          <p:cNvPr id="2" name="Picture 1" descr="Understanding Academic Language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316421"/>
            <a:ext cx="4343400" cy="55415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46821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 idx="4294967295"/>
          </p:nvPr>
        </p:nvSpPr>
        <p:spPr>
          <a:xfrm>
            <a:off x="178594" y="267891"/>
            <a:ext cx="8840391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 anchor="t"/>
          <a:lstStyle/>
          <a:p>
            <a:pPr eaLnBrk="1" hangingPunct="1">
              <a:defRPr/>
            </a:pPr>
            <a:r>
              <a:rPr lang="en-US" sz="5600" dirty="0">
                <a:ea typeface="ヒラギノ明朝 ProN W3" charset="0"/>
                <a:cs typeface="Bauhaus 93" charset="0"/>
              </a:rPr>
              <a:t>The strategy steps...</a:t>
            </a:r>
          </a:p>
        </p:txBody>
      </p:sp>
      <p:sp>
        <p:nvSpPr>
          <p:cNvPr id="49190" name="Rectangle 3"/>
          <p:cNvSpPr>
            <a:spLocks noChangeArrowheads="1"/>
          </p:cNvSpPr>
          <p:nvPr/>
        </p:nvSpPr>
        <p:spPr bwMode="auto">
          <a:xfrm>
            <a:off x="1524000" y="2133600"/>
            <a:ext cx="5893735" cy="1357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1" tIns="32146" rIns="64291" bIns="32146">
            <a:spAutoFit/>
          </a:bodyPr>
          <a:lstStyle/>
          <a:p>
            <a:pPr>
              <a:defRPr/>
            </a:pPr>
            <a:r>
              <a:rPr lang="en-US" sz="4200" b="1" dirty="0">
                <a:solidFill>
                  <a:schemeClr val="tx2"/>
                </a:solidFill>
                <a:latin typeface="+mn-lt"/>
                <a:cs typeface="Bauhaus 93" charset="0"/>
              </a:rPr>
              <a:t>T</a:t>
            </a:r>
            <a:r>
              <a:rPr lang="en-US" sz="3400" dirty="0">
                <a:latin typeface="+mn-lt"/>
                <a:cs typeface="Corbel" charset="0"/>
              </a:rPr>
              <a:t>une into the noun phrases</a:t>
            </a:r>
          </a:p>
          <a:p>
            <a:pPr>
              <a:defRPr/>
            </a:pPr>
            <a:r>
              <a:rPr lang="en-US" sz="4200" b="1" dirty="0">
                <a:solidFill>
                  <a:schemeClr val="tx2"/>
                </a:solidFill>
                <a:latin typeface="+mn-lt"/>
                <a:cs typeface="Bauhaus 93" charset="0"/>
              </a:rPr>
              <a:t>E</a:t>
            </a:r>
            <a:r>
              <a:rPr lang="en-US" sz="3400" dirty="0">
                <a:latin typeface="+mn-lt"/>
                <a:cs typeface="Corbel" charset="0"/>
              </a:rPr>
              <a:t>valuate active/passive </a:t>
            </a:r>
            <a:r>
              <a:rPr lang="en-US" sz="3400" dirty="0" smtClean="0">
                <a:latin typeface="+mn-lt"/>
                <a:cs typeface="Corbel" charset="0"/>
              </a:rPr>
              <a:t>voice</a:t>
            </a:r>
            <a:endParaRPr lang="en-US" sz="3400" dirty="0">
              <a:latin typeface="+mn-lt"/>
              <a:cs typeface="Corbel" charset="0"/>
            </a:endParaRPr>
          </a:p>
        </p:txBody>
      </p:sp>
      <p:sp>
        <p:nvSpPr>
          <p:cNvPr id="2" name="Left Arrow 1"/>
          <p:cNvSpPr>
            <a:spLocks noChangeArrowheads="1"/>
          </p:cNvSpPr>
          <p:nvPr/>
        </p:nvSpPr>
        <p:spPr bwMode="auto">
          <a:xfrm>
            <a:off x="6983016" y="1285875"/>
            <a:ext cx="1714500" cy="85725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1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is academic language?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646238"/>
            <a:ext cx="4040188" cy="639762"/>
          </a:xfrm>
        </p:spPr>
        <p:txBody>
          <a:bodyPr/>
          <a:lstStyle/>
          <a:p>
            <a:r>
              <a:rPr lang="en-US" dirty="0" smtClean="0"/>
              <a:t>Lesson 3: Active </a:t>
            </a:r>
            <a:r>
              <a:rPr lang="en-US" dirty="0" smtClean="0"/>
              <a:t>vs. Passive 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28600" y="2286000"/>
            <a:ext cx="4268788" cy="3951288"/>
          </a:xfrm>
        </p:spPr>
        <p:txBody>
          <a:bodyPr/>
          <a:lstStyle/>
          <a:p>
            <a:r>
              <a:rPr lang="en-US" dirty="0" smtClean="0"/>
              <a:t>Voice </a:t>
            </a:r>
            <a:r>
              <a:rPr lang="en-US" dirty="0"/>
              <a:t>is the form of a verb that shows whether the subject of a sentence </a:t>
            </a:r>
            <a:endParaRPr lang="en-US" dirty="0" smtClean="0"/>
          </a:p>
          <a:p>
            <a:pPr lvl="1"/>
            <a:r>
              <a:rPr lang="en-US" dirty="0" smtClean="0"/>
              <a:t>does </a:t>
            </a:r>
            <a:r>
              <a:rPr lang="en-US" dirty="0"/>
              <a:t>the action </a:t>
            </a:r>
            <a:r>
              <a:rPr lang="en-US" dirty="0" smtClean="0"/>
              <a:t>(active </a:t>
            </a:r>
            <a:r>
              <a:rPr lang="en-US" dirty="0"/>
              <a:t>voice) </a:t>
            </a:r>
          </a:p>
          <a:p>
            <a:pPr lvl="1"/>
            <a:r>
              <a:rPr lang="en-US" dirty="0" smtClean="0"/>
              <a:t>is </a:t>
            </a:r>
            <a:r>
              <a:rPr lang="en-US" dirty="0"/>
              <a:t>affected by </a:t>
            </a:r>
            <a:r>
              <a:rPr lang="en-US" dirty="0" smtClean="0"/>
              <a:t>the action (passive </a:t>
            </a:r>
            <a:r>
              <a:rPr lang="en-US" dirty="0"/>
              <a:t>voice</a:t>
            </a:r>
            <a:r>
              <a:rPr lang="en-US" dirty="0" smtClean="0"/>
              <a:t>)</a:t>
            </a:r>
          </a:p>
          <a:p>
            <a:r>
              <a:rPr lang="en-US" dirty="0" smtClean="0"/>
              <a:t>Authors use passive voice to distance themselves from the message</a:t>
            </a:r>
            <a:endParaRPr lang="en-US" dirty="0"/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48200" y="1828800"/>
            <a:ext cx="4041775" cy="639762"/>
          </a:xfrm>
        </p:spPr>
        <p:txBody>
          <a:bodyPr/>
          <a:lstStyle/>
          <a:p>
            <a:r>
              <a:rPr lang="en-US" dirty="0" smtClean="0"/>
              <a:t>Examples </a:t>
            </a:r>
            <a:r>
              <a:rPr lang="en-US" sz="2000" b="0" dirty="0" smtClean="0"/>
              <a:t>(indicated by </a:t>
            </a:r>
            <a:r>
              <a:rPr lang="en-US" sz="2000" b="0" i="1" dirty="0" smtClean="0">
                <a:solidFill>
                  <a:srgbClr val="0000FF"/>
                </a:solidFill>
              </a:rPr>
              <a:t>blue italicized text</a:t>
            </a:r>
            <a:r>
              <a:rPr lang="en-US" sz="2000" b="0" dirty="0" smtClean="0"/>
              <a:t>)</a:t>
            </a:r>
            <a:endParaRPr lang="en-US" sz="2000" b="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5025" y="2743200"/>
            <a:ext cx="4041775" cy="3382962"/>
          </a:xfrm>
        </p:spPr>
        <p:txBody>
          <a:bodyPr/>
          <a:lstStyle/>
          <a:p>
            <a:r>
              <a:rPr lang="en-US" dirty="0"/>
              <a:t>Active voice </a:t>
            </a:r>
          </a:p>
          <a:p>
            <a:pPr lvl="1"/>
            <a:r>
              <a:rPr lang="en-US" dirty="0"/>
              <a:t>The dog bit my brother. </a:t>
            </a:r>
          </a:p>
          <a:p>
            <a:pPr lvl="1"/>
            <a:r>
              <a:rPr lang="en-US" dirty="0"/>
              <a:t>The student took the test. </a:t>
            </a:r>
          </a:p>
          <a:p>
            <a:r>
              <a:rPr lang="en-US" dirty="0"/>
              <a:t>Passive voice </a:t>
            </a:r>
          </a:p>
          <a:p>
            <a:pPr lvl="1"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My brother was bitten by the dog</a:t>
            </a:r>
            <a:r>
              <a:rPr lang="en-US" dirty="0"/>
              <a:t>. </a:t>
            </a:r>
          </a:p>
          <a:p>
            <a:pPr lvl="1">
              <a:buClr>
                <a:schemeClr val="tx1"/>
              </a:buClr>
            </a:pPr>
            <a:r>
              <a:rPr lang="en-US" i="1" dirty="0">
                <a:solidFill>
                  <a:srgbClr val="0000FF"/>
                </a:solidFill>
              </a:rPr>
              <a:t>The test was taken by the student.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899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t"/>
          <a:lstStyle/>
          <a:p>
            <a:pPr eaLnBrk="1" hangingPunct="1">
              <a:defRPr/>
            </a:pPr>
            <a:r>
              <a:rPr lang="en-US" sz="4800" dirty="0" smtClean="0">
                <a:ea typeface="ヒラギノ明朝 ProN W3" charset="0"/>
                <a:cs typeface="Bauhaus 93" charset="0"/>
              </a:rPr>
              <a:t>Parts of a sentence</a:t>
            </a:r>
            <a:endParaRPr lang="en-US" sz="4800" dirty="0">
              <a:ea typeface="ヒラギノ明朝 ProN W3" charset="0"/>
              <a:cs typeface="Corbel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762000" y="1905000"/>
            <a:ext cx="7679531" cy="4018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  <a:normAutofit/>
          </a:bodyPr>
          <a:lstStyle>
            <a:lvl1pPr marL="431800" indent="-431800" algn="l" rtl="0" eaLnBrk="0" fontAlgn="base" hangingPunct="0">
              <a:spcBef>
                <a:spcPts val="3200"/>
              </a:spcBef>
              <a:spcAft>
                <a:spcPct val="0"/>
              </a:spcAft>
              <a:buSzPct val="77000"/>
              <a:buChar char="•"/>
              <a:defRPr sz="3600">
                <a:solidFill>
                  <a:srgbClr val="646461"/>
                </a:solidFill>
                <a:latin typeface="+mn-lt"/>
                <a:ea typeface="+mn-ea"/>
                <a:cs typeface="+mn-cs"/>
                <a:sym typeface="Helvetica Neue" charset="0"/>
              </a:defRPr>
            </a:lvl1pPr>
            <a:lvl2pPr marL="825500" indent="-431800" algn="l" rtl="0" eaLnBrk="0" fontAlgn="base" hangingPunct="0">
              <a:spcBef>
                <a:spcPts val="3200"/>
              </a:spcBef>
              <a:spcAft>
                <a:spcPct val="0"/>
              </a:spcAft>
              <a:buSzPct val="77000"/>
              <a:buChar char="•"/>
              <a:defRPr sz="3600">
                <a:solidFill>
                  <a:srgbClr val="646461"/>
                </a:solidFill>
                <a:latin typeface="+mn-lt"/>
                <a:ea typeface="+mn-ea"/>
                <a:cs typeface="+mn-cs"/>
                <a:sym typeface="Helvetica Neue" charset="0"/>
              </a:defRPr>
            </a:lvl2pPr>
            <a:lvl3pPr marL="1270000" indent="-431800" algn="l" rtl="0" eaLnBrk="0" fontAlgn="base" hangingPunct="0">
              <a:spcBef>
                <a:spcPts val="3200"/>
              </a:spcBef>
              <a:spcAft>
                <a:spcPct val="0"/>
              </a:spcAft>
              <a:buSzPct val="77000"/>
              <a:buChar char="•"/>
              <a:defRPr sz="3600">
                <a:solidFill>
                  <a:srgbClr val="646461"/>
                </a:solidFill>
                <a:latin typeface="+mn-lt"/>
                <a:ea typeface="+mn-ea"/>
                <a:cs typeface="+mn-cs"/>
                <a:sym typeface="Helvetica Neue" charset="0"/>
              </a:defRPr>
            </a:lvl3pPr>
            <a:lvl4pPr marL="1714500" indent="-431800" algn="l" rtl="0" eaLnBrk="0" fontAlgn="base" hangingPunct="0">
              <a:spcBef>
                <a:spcPts val="3200"/>
              </a:spcBef>
              <a:spcAft>
                <a:spcPct val="0"/>
              </a:spcAft>
              <a:buSzPct val="77000"/>
              <a:buChar char="•"/>
              <a:defRPr sz="3600">
                <a:solidFill>
                  <a:srgbClr val="646461"/>
                </a:solidFill>
                <a:latin typeface="+mn-lt"/>
                <a:ea typeface="+mn-ea"/>
                <a:cs typeface="+mn-cs"/>
                <a:sym typeface="Helvetica Neue" charset="0"/>
              </a:defRPr>
            </a:lvl4pPr>
            <a:lvl5pPr marL="2159000" indent="-431800" algn="l" rtl="0" eaLnBrk="0" fontAlgn="base" hangingPunct="0">
              <a:spcBef>
                <a:spcPts val="3200"/>
              </a:spcBef>
              <a:spcAft>
                <a:spcPct val="0"/>
              </a:spcAft>
              <a:buSzPct val="77000"/>
              <a:buChar char="•"/>
              <a:defRPr sz="3600">
                <a:solidFill>
                  <a:srgbClr val="646461"/>
                </a:solidFill>
                <a:latin typeface="+mn-lt"/>
                <a:ea typeface="+mn-ea"/>
                <a:cs typeface="+mn-cs"/>
                <a:sym typeface="Helvetica Neue" charset="0"/>
              </a:defRPr>
            </a:lvl5pPr>
            <a:lvl6pPr marL="2616200" indent="-431800" algn="l" rtl="0" fontAlgn="base">
              <a:spcBef>
                <a:spcPts val="3200"/>
              </a:spcBef>
              <a:spcAft>
                <a:spcPct val="0"/>
              </a:spcAft>
              <a:buSzPct val="77000"/>
              <a:buChar char="•"/>
              <a:defRPr sz="3600">
                <a:solidFill>
                  <a:srgbClr val="646461"/>
                </a:solidFill>
                <a:latin typeface="+mn-lt"/>
                <a:ea typeface="+mn-ea"/>
                <a:cs typeface="+mn-cs"/>
                <a:sym typeface="Helvetica Neue" charset="0"/>
              </a:defRPr>
            </a:lvl6pPr>
            <a:lvl7pPr marL="3073400" indent="-431800" algn="l" rtl="0" fontAlgn="base">
              <a:spcBef>
                <a:spcPts val="3200"/>
              </a:spcBef>
              <a:spcAft>
                <a:spcPct val="0"/>
              </a:spcAft>
              <a:buSzPct val="77000"/>
              <a:buChar char="•"/>
              <a:defRPr sz="3600">
                <a:solidFill>
                  <a:srgbClr val="646461"/>
                </a:solidFill>
                <a:latin typeface="+mn-lt"/>
                <a:ea typeface="+mn-ea"/>
                <a:cs typeface="+mn-cs"/>
                <a:sym typeface="Helvetica Neue" charset="0"/>
              </a:defRPr>
            </a:lvl7pPr>
            <a:lvl8pPr marL="3530600" indent="-431800" algn="l" rtl="0" fontAlgn="base">
              <a:spcBef>
                <a:spcPts val="3200"/>
              </a:spcBef>
              <a:spcAft>
                <a:spcPct val="0"/>
              </a:spcAft>
              <a:buSzPct val="77000"/>
              <a:buChar char="•"/>
              <a:defRPr sz="3600">
                <a:solidFill>
                  <a:srgbClr val="646461"/>
                </a:solidFill>
                <a:latin typeface="+mn-lt"/>
                <a:ea typeface="+mn-ea"/>
                <a:cs typeface="+mn-cs"/>
                <a:sym typeface="Helvetica Neue" charset="0"/>
              </a:defRPr>
            </a:lvl8pPr>
            <a:lvl9pPr marL="3987800" indent="-431800" algn="l" rtl="0" fontAlgn="base">
              <a:spcBef>
                <a:spcPts val="3200"/>
              </a:spcBef>
              <a:spcAft>
                <a:spcPct val="0"/>
              </a:spcAft>
              <a:buSzPct val="77000"/>
              <a:buChar char="•"/>
              <a:defRPr sz="3600">
                <a:solidFill>
                  <a:srgbClr val="646461"/>
                </a:solidFill>
                <a:latin typeface="+mn-lt"/>
                <a:ea typeface="+mn-ea"/>
                <a:cs typeface="+mn-cs"/>
                <a:sym typeface="Helvetica Neue" charset="0"/>
              </a:defRPr>
            </a:lvl9pPr>
          </a:lstStyle>
          <a:p>
            <a:pPr indent="-321457"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b="1" u="sng" dirty="0" smtClean="0">
                <a:solidFill>
                  <a:schemeClr val="tx1"/>
                </a:solidFill>
              </a:rPr>
              <a:t>subject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is the noun that the sentence is about.</a:t>
            </a:r>
          </a:p>
          <a:p>
            <a:pPr indent="-321457">
              <a:spcBef>
                <a:spcPts val="0"/>
              </a:spcBef>
            </a:pPr>
            <a:endParaRPr lang="en-US" dirty="0" smtClean="0">
              <a:solidFill>
                <a:schemeClr val="tx1"/>
              </a:solidFill>
            </a:endParaRPr>
          </a:p>
          <a:p>
            <a:pPr indent="-321457"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b="1" u="sng" dirty="0" smtClean="0">
                <a:solidFill>
                  <a:schemeClr val="tx1"/>
                </a:solidFill>
              </a:rPr>
              <a:t>verb</a:t>
            </a:r>
            <a:r>
              <a:rPr lang="en-US" dirty="0" smtClean="0">
                <a:solidFill>
                  <a:schemeClr val="tx1"/>
                </a:solidFill>
              </a:rPr>
              <a:t> shows the action or state of being of the subject.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375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t"/>
          <a:lstStyle/>
          <a:p>
            <a:pPr eaLnBrk="1" hangingPunct="1">
              <a:defRPr/>
            </a:pPr>
            <a:r>
              <a:rPr lang="en-US" sz="4000" dirty="0" smtClean="0">
                <a:ea typeface="ヒラギノ明朝 ProN W3" charset="0"/>
                <a:cs typeface="Bauhaus 93" charset="0"/>
              </a:rPr>
              <a:t>Look at the SUBJECT of the sentences</a:t>
            </a:r>
            <a:endParaRPr lang="en-US" sz="4000" dirty="0">
              <a:ea typeface="ヒラギノ明朝 ProN W3" charset="0"/>
              <a:cs typeface="Corbel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8800"/>
            <a:ext cx="7679531" cy="3053953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00"/>
                </a:solidFill>
                <a:cs typeface="Corbel"/>
              </a:rPr>
              <a:t>Jonah </a:t>
            </a:r>
            <a:r>
              <a:rPr lang="en-US" dirty="0">
                <a:solidFill>
                  <a:srgbClr val="000000"/>
                </a:solidFill>
                <a:cs typeface="Corbel"/>
              </a:rPr>
              <a:t>picked up the baby.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  <a:cs typeface="Corbel"/>
              </a:rPr>
              <a:t>The baby was picked up by Jonah.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0000"/>
              </a:solidFill>
              <a:cs typeface="Corbel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  <a:cs typeface="Corbel"/>
              </a:rPr>
              <a:t>The water leak destroyed the computer.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  <a:cs typeface="Corbel"/>
              </a:rPr>
              <a:t>The computer was destroyed by the water leak.</a:t>
            </a:r>
          </a:p>
        </p:txBody>
      </p:sp>
    </p:spTree>
    <p:extLst>
      <p:ext uri="{BB962C8B-B14F-4D97-AF65-F5344CB8AC3E}">
        <p14:creationId xmlns:p14="http://schemas.microsoft.com/office/powerpoint/2010/main" val="41752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Describe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838200" y="914400"/>
            <a:ext cx="4040188" cy="639762"/>
          </a:xfrm>
        </p:spPr>
        <p:txBody>
          <a:bodyPr/>
          <a:lstStyle/>
          <a:p>
            <a:r>
              <a:rPr lang="en-US" dirty="0" smtClean="0"/>
              <a:t>Active Voice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231775" y="1554162"/>
            <a:ext cx="4268788" cy="3951288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subject of the sentence </a:t>
            </a:r>
            <a:r>
              <a:rPr lang="en-US" dirty="0" smtClean="0"/>
              <a:t>DOES </a:t>
            </a:r>
            <a:r>
              <a:rPr lang="en-US" dirty="0"/>
              <a:t>the action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Examples</a:t>
            </a:r>
            <a:r>
              <a:rPr lang="en-US" dirty="0"/>
              <a:t>: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flood destroyed the </a:t>
            </a:r>
            <a:r>
              <a:rPr lang="en-US" dirty="0" smtClean="0"/>
              <a:t>computer. </a:t>
            </a:r>
            <a:endParaRPr lang="en-US" dirty="0"/>
          </a:p>
          <a:p>
            <a:pPr lvl="1"/>
            <a:r>
              <a:rPr lang="en-US" dirty="0"/>
              <a:t>Jonah placed the book on the table. </a:t>
            </a:r>
          </a:p>
          <a:p>
            <a:pPr lvl="1"/>
            <a:r>
              <a:rPr lang="en-US" dirty="0"/>
              <a:t>The catcher threw the ball. </a:t>
            </a:r>
          </a:p>
          <a:p>
            <a:pPr lvl="1"/>
            <a:r>
              <a:rPr lang="en-US" dirty="0" smtClean="0"/>
              <a:t>Toby </a:t>
            </a:r>
            <a:r>
              <a:rPr lang="en-US" dirty="0"/>
              <a:t>scratched the </a:t>
            </a:r>
            <a:r>
              <a:rPr lang="en-US" dirty="0" smtClean="0"/>
              <a:t>cat’s belly.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876800" y="914400"/>
            <a:ext cx="4041775" cy="639762"/>
          </a:xfrm>
        </p:spPr>
        <p:txBody>
          <a:bodyPr/>
          <a:lstStyle/>
          <a:p>
            <a:r>
              <a:rPr lang="en-US" dirty="0" smtClean="0"/>
              <a:t>Passive Voice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8200" y="1524000"/>
            <a:ext cx="4041775" cy="3951288"/>
          </a:xfrm>
        </p:spPr>
        <p:txBody>
          <a:bodyPr/>
          <a:lstStyle/>
          <a:p>
            <a:r>
              <a:rPr lang="en-US" dirty="0"/>
              <a:t>The subject of the sentence </a:t>
            </a:r>
            <a:r>
              <a:rPr lang="en-US" dirty="0" smtClean="0"/>
              <a:t>IS </a:t>
            </a:r>
            <a:r>
              <a:rPr lang="en-US" dirty="0"/>
              <a:t>AFFECTED BY the </a:t>
            </a:r>
            <a:r>
              <a:rPr lang="en-US" dirty="0" smtClean="0"/>
              <a:t>action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Examples</a:t>
            </a:r>
            <a:r>
              <a:rPr lang="en-US" dirty="0"/>
              <a:t>: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computer was destroyed by the flood.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book was placed on the table by Jonah.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ball was thrown by the </a:t>
            </a:r>
            <a:r>
              <a:rPr lang="en-US" dirty="0" smtClean="0"/>
              <a:t>catcher. </a:t>
            </a:r>
            <a:endParaRPr lang="en-US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belly of the cat was scratched by </a:t>
            </a:r>
            <a:r>
              <a:rPr lang="en-US" dirty="0" smtClean="0"/>
              <a:t>Toby.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402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and Controlled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962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 </a:t>
            </a:r>
            <a:r>
              <a:rPr lang="en-US" sz="2800" dirty="0"/>
              <a:t>student read the book</a:t>
            </a:r>
            <a:r>
              <a:rPr lang="en-US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 </a:t>
            </a:r>
            <a:r>
              <a:rPr lang="en-US" sz="2800" dirty="0"/>
              <a:t>book was read by the </a:t>
            </a:r>
            <a:r>
              <a:rPr lang="en-US" sz="2800" dirty="0" smtClean="0"/>
              <a:t>student.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Bill </a:t>
            </a:r>
            <a:r>
              <a:rPr lang="en-US" sz="2800" dirty="0"/>
              <a:t>invited Emily to the </a:t>
            </a:r>
            <a:r>
              <a:rPr lang="en-US" sz="2800" dirty="0" smtClean="0"/>
              <a:t>dance.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Emily </a:t>
            </a:r>
            <a:r>
              <a:rPr lang="en-US" sz="2800" dirty="0"/>
              <a:t>was invited to the dance by </a:t>
            </a:r>
            <a:r>
              <a:rPr lang="en-US" sz="2800" dirty="0" smtClean="0"/>
              <a:t>Bill.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Peter </a:t>
            </a:r>
            <a:r>
              <a:rPr lang="en-US" sz="2800" dirty="0"/>
              <a:t>swept up the pieces of broken glass. 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 </a:t>
            </a:r>
            <a:r>
              <a:rPr lang="en-US" sz="2800" dirty="0"/>
              <a:t>pieces of broken glass were swept up by Peter. </a:t>
            </a:r>
          </a:p>
          <a:p>
            <a:pPr marL="0" indent="0">
              <a:buNone/>
            </a:pP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2282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All </a:t>
            </a:r>
            <a:r>
              <a:rPr lang="en-US" sz="2800" dirty="0"/>
              <a:t>graduates were honored at the </a:t>
            </a:r>
            <a:r>
              <a:rPr lang="en-US" sz="2800" dirty="0" smtClean="0"/>
              <a:t>reception.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Jan </a:t>
            </a:r>
            <a:r>
              <a:rPr lang="en-US" sz="2800" dirty="0"/>
              <a:t>speaks fluent </a:t>
            </a:r>
            <a:r>
              <a:rPr lang="en-US" sz="2800" dirty="0" smtClean="0"/>
              <a:t>Italian.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 </a:t>
            </a:r>
            <a:r>
              <a:rPr lang="en-US" sz="2800" dirty="0"/>
              <a:t>car was loaned to </a:t>
            </a:r>
            <a:r>
              <a:rPr lang="en-US" sz="2800" dirty="0" smtClean="0"/>
              <a:t>me.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Yogurt </a:t>
            </a:r>
            <a:r>
              <a:rPr lang="en-US" sz="2800" dirty="0"/>
              <a:t>and berries were quickly consumed by the hungry child. 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John </a:t>
            </a:r>
            <a:r>
              <a:rPr lang="en-US" sz="2800" dirty="0"/>
              <a:t>listened politely to Martha’s presentation. 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 group of friends meets every Tuesday to knit. 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94118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 idx="4294967295"/>
          </p:nvPr>
        </p:nvSpPr>
        <p:spPr>
          <a:xfrm>
            <a:off x="178594" y="267891"/>
            <a:ext cx="8840391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 anchor="t"/>
          <a:lstStyle/>
          <a:p>
            <a:pPr eaLnBrk="1" hangingPunct="1">
              <a:defRPr/>
            </a:pPr>
            <a:r>
              <a:rPr lang="en-US" sz="5600" dirty="0">
                <a:ea typeface="ヒラギノ明朝 ProN W3" charset="0"/>
                <a:cs typeface="Bauhaus 93" charset="0"/>
              </a:rPr>
              <a:t>The strategy steps...</a:t>
            </a:r>
          </a:p>
        </p:txBody>
      </p:sp>
      <p:sp>
        <p:nvSpPr>
          <p:cNvPr id="49190" name="Rectangle 3"/>
          <p:cNvSpPr>
            <a:spLocks noChangeArrowheads="1"/>
          </p:cNvSpPr>
          <p:nvPr/>
        </p:nvSpPr>
        <p:spPr bwMode="auto">
          <a:xfrm>
            <a:off x="1524000" y="2133600"/>
            <a:ext cx="5893735" cy="200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1" tIns="32146" rIns="64291" bIns="32146">
            <a:spAutoFit/>
          </a:bodyPr>
          <a:lstStyle/>
          <a:p>
            <a:pPr>
              <a:defRPr/>
            </a:pPr>
            <a:r>
              <a:rPr lang="en-US" sz="4200" b="1" dirty="0">
                <a:solidFill>
                  <a:schemeClr val="tx2"/>
                </a:solidFill>
                <a:latin typeface="+mn-lt"/>
                <a:cs typeface="Bauhaus 93" charset="0"/>
              </a:rPr>
              <a:t>T</a:t>
            </a:r>
            <a:r>
              <a:rPr lang="en-US" sz="3400" dirty="0">
                <a:latin typeface="+mn-lt"/>
                <a:cs typeface="Corbel" charset="0"/>
              </a:rPr>
              <a:t>une into the noun phrases</a:t>
            </a:r>
          </a:p>
          <a:p>
            <a:pPr>
              <a:defRPr/>
            </a:pPr>
            <a:r>
              <a:rPr lang="en-US" sz="4200" b="1" dirty="0">
                <a:solidFill>
                  <a:schemeClr val="tx2"/>
                </a:solidFill>
                <a:latin typeface="+mn-lt"/>
                <a:cs typeface="Bauhaus 93" charset="0"/>
              </a:rPr>
              <a:t>E</a:t>
            </a:r>
            <a:r>
              <a:rPr lang="en-US" sz="3400" dirty="0">
                <a:latin typeface="+mn-lt"/>
                <a:cs typeface="Corbel" charset="0"/>
              </a:rPr>
              <a:t>valuate active/passive voice</a:t>
            </a:r>
          </a:p>
          <a:p>
            <a:pPr>
              <a:defRPr/>
            </a:pPr>
            <a:r>
              <a:rPr lang="en-US" sz="3400" dirty="0" err="1">
                <a:latin typeface="+mn-lt"/>
                <a:cs typeface="Corbel" charset="0"/>
              </a:rPr>
              <a:t>e</a:t>
            </a:r>
            <a:r>
              <a:rPr lang="en-US" sz="4200" b="1" dirty="0" err="1">
                <a:solidFill>
                  <a:srgbClr val="601314"/>
                </a:solidFill>
                <a:latin typeface="+mn-lt"/>
                <a:cs typeface="Bauhaus 93" charset="0"/>
              </a:rPr>
              <a:t>X</a:t>
            </a:r>
            <a:r>
              <a:rPr lang="en-US" sz="3400" dirty="0" err="1">
                <a:latin typeface="+mn-lt"/>
                <a:cs typeface="Corbel" charset="0"/>
              </a:rPr>
              <a:t>amine</a:t>
            </a:r>
            <a:r>
              <a:rPr lang="en-US" sz="3400" dirty="0">
                <a:latin typeface="+mn-lt"/>
                <a:cs typeface="Corbel" charset="0"/>
              </a:rPr>
              <a:t> the </a:t>
            </a:r>
            <a:r>
              <a:rPr lang="en-US" sz="3400" dirty="0" smtClean="0">
                <a:latin typeface="+mn-lt"/>
                <a:cs typeface="Corbel" charset="0"/>
              </a:rPr>
              <a:t>connectives</a:t>
            </a:r>
            <a:endParaRPr lang="en-US" sz="3400" dirty="0">
              <a:latin typeface="+mn-lt"/>
              <a:cs typeface="Corbel" charset="0"/>
            </a:endParaRPr>
          </a:p>
        </p:txBody>
      </p:sp>
      <p:sp>
        <p:nvSpPr>
          <p:cNvPr id="2" name="Left Arrow 1"/>
          <p:cNvSpPr>
            <a:spLocks noChangeArrowheads="1"/>
          </p:cNvSpPr>
          <p:nvPr/>
        </p:nvSpPr>
        <p:spPr bwMode="auto">
          <a:xfrm>
            <a:off x="6983016" y="1285875"/>
            <a:ext cx="1714500" cy="85725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945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t"/>
          <a:lstStyle/>
          <a:p>
            <a:pPr eaLnBrk="1" hangingPunct="1">
              <a:defRPr/>
            </a:pPr>
            <a:r>
              <a:rPr lang="en-US" sz="4600" dirty="0" smtClean="0">
                <a:ea typeface="ヒラギノ明朝 ProN W3" charset="0"/>
                <a:cs typeface="Corbel" charset="0"/>
              </a:rPr>
              <a:t>Connectives</a:t>
            </a:r>
            <a:endParaRPr lang="en-US" sz="4600" dirty="0">
              <a:ea typeface="ヒラギノ明朝 ProN W3" charset="0"/>
              <a:cs typeface="Corbe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962400"/>
          </a:xfrm>
        </p:spPr>
        <p:txBody>
          <a:bodyPr/>
          <a:lstStyle/>
          <a:p>
            <a:r>
              <a:rPr lang="en-US" dirty="0"/>
              <a:t>Connectives are words that link two or more ideas </a:t>
            </a:r>
            <a:endParaRPr lang="en-US" dirty="0" smtClean="0"/>
          </a:p>
          <a:p>
            <a:pPr lvl="1"/>
            <a:r>
              <a:rPr lang="en-US" dirty="0" smtClean="0"/>
              <a:t>WITHIN </a:t>
            </a:r>
            <a:r>
              <a:rPr lang="en-US" dirty="0"/>
              <a:t>a sentence </a:t>
            </a:r>
            <a:endParaRPr lang="en-US" dirty="0" smtClean="0"/>
          </a:p>
          <a:p>
            <a:pPr marL="1371600" lvl="3" indent="0">
              <a:buNone/>
            </a:pPr>
            <a:r>
              <a:rPr lang="en-US" sz="3600" dirty="0" smtClean="0"/>
              <a:t>	    or </a:t>
            </a:r>
          </a:p>
          <a:p>
            <a:pPr lvl="1"/>
            <a:r>
              <a:rPr lang="en-US" dirty="0" smtClean="0"/>
              <a:t>BETWEEN sentences</a:t>
            </a:r>
          </a:p>
          <a:p>
            <a:pPr lvl="1"/>
            <a:endParaRPr lang="en-US" dirty="0"/>
          </a:p>
          <a:p>
            <a:r>
              <a:rPr lang="en-US" dirty="0" smtClean="0"/>
              <a:t>There are 4 types of connectives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48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295400"/>
          </a:xfrm>
        </p:spPr>
        <p:txBody>
          <a:bodyPr/>
          <a:lstStyle/>
          <a:p>
            <a:r>
              <a:rPr lang="en-US" dirty="0" smtClean="0"/>
              <a:t>Temporal Connectives</a:t>
            </a:r>
            <a:endParaRPr lang="en-US" dirty="0"/>
          </a:p>
        </p:txBody>
      </p:sp>
      <p:pic>
        <p:nvPicPr>
          <p:cNvPr id="4" name="Picture 3" descr="Understanding Academic Language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2" t="20556" r="14692" b="62242"/>
          <a:stretch/>
        </p:blipFill>
        <p:spPr>
          <a:xfrm>
            <a:off x="200141" y="1600200"/>
            <a:ext cx="8943859" cy="335280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6" name="Picture 5" descr="symbols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01" t="7612" r="74501" b="81243"/>
          <a:stretch/>
        </p:blipFill>
        <p:spPr>
          <a:xfrm>
            <a:off x="4038600" y="5562600"/>
            <a:ext cx="1123159" cy="1094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969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Causal Connectives</a:t>
            </a:r>
            <a:endParaRPr lang="en-US" dirty="0"/>
          </a:p>
        </p:txBody>
      </p:sp>
      <p:pic>
        <p:nvPicPr>
          <p:cNvPr id="4" name="Picture 3" descr="Understanding Academic Language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52" t="38473" r="15002" b="45803"/>
          <a:stretch/>
        </p:blipFill>
        <p:spPr>
          <a:xfrm>
            <a:off x="248860" y="2133600"/>
            <a:ext cx="8895140" cy="304800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6" name="Picture 5" descr="symbols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88" t="7253" r="57614" b="81602"/>
          <a:stretch/>
        </p:blipFill>
        <p:spPr>
          <a:xfrm>
            <a:off x="4038600" y="5334000"/>
            <a:ext cx="1123159" cy="1094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786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Additive Connectives</a:t>
            </a:r>
            <a:endParaRPr lang="en-US" dirty="0"/>
          </a:p>
        </p:txBody>
      </p:sp>
      <p:pic>
        <p:nvPicPr>
          <p:cNvPr id="4" name="Picture 3" descr="Understanding Academic Language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63" t="53334" r="15191" b="30942"/>
          <a:stretch/>
        </p:blipFill>
        <p:spPr>
          <a:xfrm>
            <a:off x="248860" y="1828800"/>
            <a:ext cx="8895140" cy="304800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5" name="Picture 4" descr="symbols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61" t="7612" r="42741" b="81243"/>
          <a:stretch/>
        </p:blipFill>
        <p:spPr>
          <a:xfrm>
            <a:off x="3733800" y="5105400"/>
            <a:ext cx="1123159" cy="1094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859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is academic language?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Lesson 4: Connectives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28600" y="2174875"/>
            <a:ext cx="4268788" cy="3951288"/>
          </a:xfrm>
        </p:spPr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ords </a:t>
            </a:r>
            <a:r>
              <a:rPr lang="en-US" dirty="0"/>
              <a:t>that link or connect ideas within a written passage.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can be used </a:t>
            </a:r>
            <a:endParaRPr lang="en-US" dirty="0" smtClean="0"/>
          </a:p>
          <a:p>
            <a:pPr lvl="1"/>
            <a:r>
              <a:rPr lang="en-US" dirty="0" smtClean="0"/>
              <a:t>within </a:t>
            </a:r>
            <a:r>
              <a:rPr lang="en-US" dirty="0"/>
              <a:t>a sentence to link two or more ideas </a:t>
            </a:r>
            <a:r>
              <a:rPr lang="en-US" dirty="0" smtClean="0"/>
              <a:t>together </a:t>
            </a:r>
          </a:p>
          <a:p>
            <a:pPr lvl="1"/>
            <a:r>
              <a:rPr lang="en-US" dirty="0" smtClean="0"/>
              <a:t>to </a:t>
            </a:r>
            <a:r>
              <a:rPr lang="en-US" dirty="0"/>
              <a:t>link together ideas in separate sentences or </a:t>
            </a:r>
            <a:r>
              <a:rPr lang="en-US" dirty="0" smtClean="0"/>
              <a:t>paragraphs </a:t>
            </a:r>
            <a:r>
              <a:rPr lang="en-US" i="1" dirty="0"/>
              <a:t/>
            </a:r>
            <a:br>
              <a:rPr lang="en-US" i="1" dirty="0"/>
            </a:br>
            <a:endParaRPr lang="en-US" dirty="0"/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48200" y="1828800"/>
            <a:ext cx="4041775" cy="639762"/>
          </a:xfrm>
        </p:spPr>
        <p:txBody>
          <a:bodyPr/>
          <a:lstStyle/>
          <a:p>
            <a:r>
              <a:rPr lang="en-US" dirty="0" smtClean="0"/>
              <a:t>Examples </a:t>
            </a:r>
            <a:r>
              <a:rPr lang="en-US" sz="2000" b="0" dirty="0" smtClean="0"/>
              <a:t>(indicated by </a:t>
            </a:r>
            <a:r>
              <a:rPr lang="en-US" sz="2000" dirty="0" smtClean="0">
                <a:solidFill>
                  <a:schemeClr val="bg2"/>
                </a:solidFill>
              </a:rPr>
              <a:t>grey bold text</a:t>
            </a:r>
            <a:r>
              <a:rPr lang="en-US" sz="2000" b="0" dirty="0" smtClean="0"/>
              <a:t>)</a:t>
            </a:r>
            <a:endParaRPr lang="en-US" sz="2000" b="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5025" y="2743200"/>
            <a:ext cx="4041775" cy="3382962"/>
          </a:xfrm>
        </p:spPr>
        <p:txBody>
          <a:bodyPr/>
          <a:lstStyle/>
          <a:p>
            <a:r>
              <a:rPr lang="en-US" dirty="0"/>
              <a:t>Milo ran into the kitchen </a:t>
            </a:r>
            <a:r>
              <a:rPr lang="en-US" b="1" dirty="0">
                <a:solidFill>
                  <a:srgbClr val="808080"/>
                </a:solidFill>
              </a:rPr>
              <a:t>because</a:t>
            </a:r>
            <a:r>
              <a:rPr lang="en-US" b="1" dirty="0"/>
              <a:t> </a:t>
            </a:r>
            <a:r>
              <a:rPr lang="en-US" dirty="0"/>
              <a:t>he wanted to eat dinner. </a:t>
            </a:r>
          </a:p>
          <a:p>
            <a:r>
              <a:rPr lang="en-US" dirty="0"/>
              <a:t>My sister was pulled over for speeding. </a:t>
            </a:r>
            <a:r>
              <a:rPr lang="en-US" b="1" dirty="0">
                <a:solidFill>
                  <a:srgbClr val="808080"/>
                </a:solidFill>
              </a:rPr>
              <a:t>Therefore</a:t>
            </a:r>
            <a:r>
              <a:rPr lang="en-US" dirty="0"/>
              <a:t>, she was given </a:t>
            </a:r>
            <a:r>
              <a:rPr lang="en-US" dirty="0" smtClean="0"/>
              <a:t>a </a:t>
            </a:r>
            <a:r>
              <a:rPr lang="en-US" dirty="0"/>
              <a:t>ticket</a:t>
            </a:r>
            <a:r>
              <a:rPr lang="en-US" i="1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25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Comparative Connectives</a:t>
            </a:r>
            <a:endParaRPr lang="en-US" dirty="0"/>
          </a:p>
        </p:txBody>
      </p:sp>
      <p:pic>
        <p:nvPicPr>
          <p:cNvPr id="4" name="Picture 3" descr="Understanding Academic Language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41" t="68620" r="11850" b="15149"/>
          <a:stretch/>
        </p:blipFill>
        <p:spPr>
          <a:xfrm>
            <a:off x="157295" y="2057400"/>
            <a:ext cx="8974603" cy="304800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5" name="Picture 4" descr="symbols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33" t="7373" r="24769" b="81482"/>
          <a:stretch/>
        </p:blipFill>
        <p:spPr>
          <a:xfrm>
            <a:off x="3810000" y="5410200"/>
            <a:ext cx="1123159" cy="1094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404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and Controlled Practice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828800"/>
            <a:ext cx="7772400" cy="3962400"/>
          </a:xfrm>
        </p:spPr>
        <p:txBody>
          <a:bodyPr/>
          <a:lstStyle/>
          <a:p>
            <a:pPr marL="514350" lvl="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800" dirty="0"/>
              <a:t>Ryan went to the store because he was out of cereal.</a:t>
            </a:r>
          </a:p>
          <a:p>
            <a:pPr marL="514350" lvl="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800" dirty="0"/>
              <a:t>At our school, Mrs. Henderson teaches math, and Mr. Martinez teaches science.</a:t>
            </a:r>
          </a:p>
          <a:p>
            <a:pPr marL="514350" lvl="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800" dirty="0"/>
              <a:t>Amber ran to third base while the outfielder quickly scooped up the ball.</a:t>
            </a:r>
          </a:p>
          <a:p>
            <a:pPr marL="0" indent="0">
              <a:spcAft>
                <a:spcPts val="12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0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Understanding Academic Language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46" t="29469" r="6243" b="32337"/>
          <a:stretch/>
        </p:blipFill>
        <p:spPr>
          <a:xfrm>
            <a:off x="294245" y="1295400"/>
            <a:ext cx="8431285" cy="472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Practice (part 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262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Practice (part 2)</a:t>
            </a:r>
            <a:endParaRPr lang="en-US" dirty="0"/>
          </a:p>
        </p:txBody>
      </p:sp>
      <p:pic>
        <p:nvPicPr>
          <p:cNvPr id="5" name="Picture 4" descr="Understanding Academic Language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7" t="26022" r="6810" b="40105"/>
          <a:stretch/>
        </p:blipFill>
        <p:spPr>
          <a:xfrm>
            <a:off x="-9248" y="1600200"/>
            <a:ext cx="9131421" cy="45300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7982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 idx="4294967295"/>
          </p:nvPr>
        </p:nvSpPr>
        <p:spPr>
          <a:xfrm>
            <a:off x="178594" y="267891"/>
            <a:ext cx="8840391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 anchor="t"/>
          <a:lstStyle/>
          <a:p>
            <a:pPr eaLnBrk="1" hangingPunct="1">
              <a:defRPr/>
            </a:pPr>
            <a:r>
              <a:rPr lang="en-US" sz="5600" dirty="0">
                <a:ea typeface="ヒラギノ明朝 ProN W3" charset="0"/>
                <a:cs typeface="Bauhaus 93" charset="0"/>
              </a:rPr>
              <a:t>The strategy steps...</a:t>
            </a:r>
          </a:p>
        </p:txBody>
      </p:sp>
      <p:sp>
        <p:nvSpPr>
          <p:cNvPr id="49190" name="Rectangle 3"/>
          <p:cNvSpPr>
            <a:spLocks noChangeArrowheads="1"/>
          </p:cNvSpPr>
          <p:nvPr/>
        </p:nvSpPr>
        <p:spPr bwMode="auto">
          <a:xfrm>
            <a:off x="1524000" y="2133600"/>
            <a:ext cx="5893735" cy="2650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1" tIns="32146" rIns="64291" bIns="32146">
            <a:spAutoFit/>
          </a:bodyPr>
          <a:lstStyle/>
          <a:p>
            <a:pPr>
              <a:defRPr/>
            </a:pPr>
            <a:r>
              <a:rPr lang="en-US" sz="4200" b="1" dirty="0">
                <a:solidFill>
                  <a:schemeClr val="tx2"/>
                </a:solidFill>
                <a:latin typeface="+mn-lt"/>
                <a:cs typeface="Bauhaus 93" charset="0"/>
              </a:rPr>
              <a:t>T</a:t>
            </a:r>
            <a:r>
              <a:rPr lang="en-US" sz="3400" dirty="0">
                <a:latin typeface="+mn-lt"/>
                <a:cs typeface="Corbel" charset="0"/>
              </a:rPr>
              <a:t>une into the noun phrases</a:t>
            </a:r>
          </a:p>
          <a:p>
            <a:pPr>
              <a:defRPr/>
            </a:pPr>
            <a:r>
              <a:rPr lang="en-US" sz="4200" b="1" dirty="0">
                <a:solidFill>
                  <a:schemeClr val="tx2"/>
                </a:solidFill>
                <a:latin typeface="+mn-lt"/>
                <a:cs typeface="Bauhaus 93" charset="0"/>
              </a:rPr>
              <a:t>E</a:t>
            </a:r>
            <a:r>
              <a:rPr lang="en-US" sz="3400" dirty="0">
                <a:latin typeface="+mn-lt"/>
                <a:cs typeface="Corbel" charset="0"/>
              </a:rPr>
              <a:t>valuate active/passive voice</a:t>
            </a:r>
          </a:p>
          <a:p>
            <a:pPr>
              <a:defRPr/>
            </a:pPr>
            <a:r>
              <a:rPr lang="en-US" sz="3400" dirty="0" err="1">
                <a:latin typeface="+mn-lt"/>
                <a:cs typeface="Corbel" charset="0"/>
              </a:rPr>
              <a:t>e</a:t>
            </a:r>
            <a:r>
              <a:rPr lang="en-US" sz="4200" b="1" dirty="0" err="1">
                <a:solidFill>
                  <a:srgbClr val="601314"/>
                </a:solidFill>
                <a:latin typeface="+mn-lt"/>
                <a:cs typeface="Bauhaus 93" charset="0"/>
              </a:rPr>
              <a:t>X</a:t>
            </a:r>
            <a:r>
              <a:rPr lang="en-US" sz="3400" dirty="0" err="1">
                <a:latin typeface="+mn-lt"/>
                <a:cs typeface="Corbel" charset="0"/>
              </a:rPr>
              <a:t>amine</a:t>
            </a:r>
            <a:r>
              <a:rPr lang="en-US" sz="3400" dirty="0">
                <a:latin typeface="+mn-lt"/>
                <a:cs typeface="Corbel" charset="0"/>
              </a:rPr>
              <a:t> the connectives</a:t>
            </a:r>
          </a:p>
          <a:p>
            <a:pPr>
              <a:defRPr/>
            </a:pPr>
            <a:r>
              <a:rPr lang="en-US" sz="4200" b="1" dirty="0">
                <a:solidFill>
                  <a:srgbClr val="601314"/>
                </a:solidFill>
                <a:latin typeface="+mn-lt"/>
                <a:cs typeface="Bauhaus 93" charset="0"/>
              </a:rPr>
              <a:t>T</a:t>
            </a:r>
            <a:r>
              <a:rPr lang="en-US" sz="3400" dirty="0">
                <a:latin typeface="+mn-lt"/>
                <a:cs typeface="Corbel" charset="0"/>
              </a:rPr>
              <a:t>rack the pronouns</a:t>
            </a:r>
            <a:endParaRPr lang="en-US" sz="3400" dirty="0">
              <a:latin typeface="+mn-lt"/>
            </a:endParaRPr>
          </a:p>
        </p:txBody>
      </p:sp>
      <p:sp>
        <p:nvSpPr>
          <p:cNvPr id="2" name="Left Arrow 1"/>
          <p:cNvSpPr>
            <a:spLocks noChangeArrowheads="1"/>
          </p:cNvSpPr>
          <p:nvPr/>
        </p:nvSpPr>
        <p:spPr bwMode="auto">
          <a:xfrm>
            <a:off x="6983016" y="1285875"/>
            <a:ext cx="1714500" cy="85725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008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t"/>
          <a:lstStyle/>
          <a:p>
            <a:pPr algn="ctr" eaLnBrk="1" hangingPunct="1">
              <a:defRPr/>
            </a:pPr>
            <a:r>
              <a:rPr lang="en-US" sz="4800" dirty="0" smtClean="0">
                <a:ea typeface="ヒラギノ明朝 ProN W3" charset="0"/>
                <a:cs typeface="Bauhaus 93" charset="0"/>
              </a:rPr>
              <a:t>Pronouns</a:t>
            </a:r>
            <a:endParaRPr lang="en-US" sz="4800" dirty="0">
              <a:ea typeface="ヒラギノ明朝 ProN W3" charset="0"/>
              <a:cs typeface="Corbe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5334000"/>
          </a:xfrm>
        </p:spPr>
        <p:txBody>
          <a:bodyPr/>
          <a:lstStyle/>
          <a:p>
            <a:r>
              <a:rPr lang="en-US" sz="2800" dirty="0"/>
              <a:t>A word that takes the place of a </a:t>
            </a:r>
            <a:r>
              <a:rPr lang="en-US" sz="2800" dirty="0" smtClean="0"/>
              <a:t>noun or </a:t>
            </a:r>
            <a:r>
              <a:rPr lang="en-US" sz="2800" dirty="0"/>
              <a:t>refers to a noun </a:t>
            </a:r>
            <a:endParaRPr lang="en-US" sz="2800" dirty="0" smtClean="0"/>
          </a:p>
          <a:p>
            <a:r>
              <a:rPr lang="en-US" sz="2800" dirty="0" smtClean="0"/>
              <a:t>Examples</a:t>
            </a:r>
            <a:endParaRPr lang="en-US" sz="1800" dirty="0"/>
          </a:p>
          <a:p>
            <a:pPr marL="800100" lvl="2" indent="0">
              <a:buNone/>
            </a:pPr>
            <a:r>
              <a:rPr lang="en-US" sz="1800" dirty="0"/>
              <a:t>I, me	</a:t>
            </a:r>
            <a:r>
              <a:rPr lang="en-US" sz="1800" dirty="0" smtClean="0"/>
              <a:t>	he</a:t>
            </a:r>
            <a:r>
              <a:rPr lang="en-US" sz="1800" dirty="0"/>
              <a:t>, him	</a:t>
            </a:r>
            <a:r>
              <a:rPr lang="en-US" sz="1800" dirty="0" smtClean="0"/>
              <a:t>	it</a:t>
            </a:r>
            <a:r>
              <a:rPr lang="en-US" sz="1800" dirty="0"/>
              <a:t>	</a:t>
            </a:r>
            <a:r>
              <a:rPr lang="en-US" sz="1800" dirty="0" smtClean="0"/>
              <a:t>	they</a:t>
            </a:r>
            <a:r>
              <a:rPr lang="en-US" sz="1800" dirty="0"/>
              <a:t>, them</a:t>
            </a:r>
          </a:p>
          <a:p>
            <a:pPr marL="800100" lvl="2" indent="0">
              <a:buNone/>
            </a:pPr>
            <a:r>
              <a:rPr lang="en-US" sz="1800" dirty="0"/>
              <a:t>you	</a:t>
            </a:r>
            <a:r>
              <a:rPr lang="en-US" sz="1800" dirty="0" smtClean="0"/>
              <a:t>	she</a:t>
            </a:r>
            <a:r>
              <a:rPr lang="en-US" sz="1800" dirty="0"/>
              <a:t>, her	</a:t>
            </a:r>
            <a:r>
              <a:rPr lang="en-US" sz="1800" dirty="0" smtClean="0"/>
              <a:t>	we</a:t>
            </a:r>
            <a:r>
              <a:rPr lang="en-US" sz="1800" dirty="0"/>
              <a:t>, us</a:t>
            </a:r>
          </a:p>
          <a:p>
            <a:pPr marL="800100" lvl="2" indent="0">
              <a:buNone/>
            </a:pPr>
            <a:r>
              <a:rPr lang="en-US" sz="1800" dirty="0"/>
              <a:t> </a:t>
            </a:r>
          </a:p>
          <a:p>
            <a:pPr marL="800100" lvl="2" indent="0">
              <a:buNone/>
            </a:pPr>
            <a:r>
              <a:rPr lang="en-US" sz="1800" dirty="0"/>
              <a:t>my, mine	</a:t>
            </a:r>
            <a:r>
              <a:rPr lang="en-US" sz="1800" dirty="0" smtClean="0"/>
              <a:t>	his</a:t>
            </a:r>
            <a:r>
              <a:rPr lang="en-US" sz="1800" dirty="0"/>
              <a:t>	</a:t>
            </a:r>
            <a:r>
              <a:rPr lang="en-US" sz="1800" dirty="0" smtClean="0"/>
              <a:t>	its</a:t>
            </a:r>
            <a:r>
              <a:rPr lang="en-US" sz="1800" dirty="0"/>
              <a:t>	</a:t>
            </a:r>
            <a:r>
              <a:rPr lang="en-US" sz="1800" dirty="0" smtClean="0"/>
              <a:t>	their</a:t>
            </a:r>
            <a:r>
              <a:rPr lang="en-US" sz="1800" dirty="0"/>
              <a:t>, theirs</a:t>
            </a:r>
          </a:p>
          <a:p>
            <a:pPr marL="800100" lvl="2" indent="0">
              <a:buNone/>
            </a:pPr>
            <a:r>
              <a:rPr lang="en-US" sz="1800" dirty="0"/>
              <a:t>your, yours	her, hers	</a:t>
            </a:r>
            <a:r>
              <a:rPr lang="en-US" sz="1800" dirty="0" smtClean="0"/>
              <a:t>	our</a:t>
            </a:r>
            <a:r>
              <a:rPr lang="en-US" sz="1800" dirty="0"/>
              <a:t>, ours</a:t>
            </a:r>
          </a:p>
          <a:p>
            <a:pPr marL="800100" lvl="2" indent="0">
              <a:buNone/>
            </a:pPr>
            <a:r>
              <a:rPr lang="en-US" sz="1800" dirty="0"/>
              <a:t> </a:t>
            </a:r>
          </a:p>
          <a:p>
            <a:pPr marL="800100" lvl="2" indent="0">
              <a:buNone/>
            </a:pPr>
            <a:r>
              <a:rPr lang="en-US" sz="1800" dirty="0"/>
              <a:t>myself	</a:t>
            </a:r>
            <a:r>
              <a:rPr lang="en-US" sz="1800" dirty="0" smtClean="0"/>
              <a:t>	himself</a:t>
            </a:r>
            <a:r>
              <a:rPr lang="en-US" sz="1800" dirty="0"/>
              <a:t>	</a:t>
            </a:r>
            <a:r>
              <a:rPr lang="en-US" sz="1800" dirty="0" smtClean="0"/>
              <a:t>	herself</a:t>
            </a:r>
            <a:r>
              <a:rPr lang="en-US" sz="1800" dirty="0"/>
              <a:t>	</a:t>
            </a:r>
            <a:r>
              <a:rPr lang="en-US" sz="1800" dirty="0" smtClean="0"/>
              <a:t>	ourselves</a:t>
            </a:r>
            <a:endParaRPr lang="en-US" sz="1800" dirty="0"/>
          </a:p>
          <a:p>
            <a:pPr marL="800100" lvl="2" indent="0">
              <a:buNone/>
            </a:pPr>
            <a:r>
              <a:rPr lang="en-US" sz="1800" dirty="0"/>
              <a:t>themselves	yourself	</a:t>
            </a:r>
            <a:r>
              <a:rPr lang="en-US" sz="1800" dirty="0" smtClean="0"/>
              <a:t>	yourselves</a:t>
            </a:r>
            <a:r>
              <a:rPr lang="en-US" sz="1800" dirty="0"/>
              <a:t>	</a:t>
            </a:r>
            <a:r>
              <a:rPr lang="en-US" sz="1800" dirty="0" smtClean="0"/>
              <a:t>itself</a:t>
            </a:r>
          </a:p>
          <a:p>
            <a:pPr marL="800100" lvl="2" indent="0">
              <a:buNone/>
            </a:pPr>
            <a:endParaRPr lang="en-US" sz="1800" dirty="0"/>
          </a:p>
          <a:p>
            <a:pPr marL="800100" lvl="2" indent="0">
              <a:buNone/>
            </a:pPr>
            <a:r>
              <a:rPr lang="en-US" sz="1800" dirty="0" smtClean="0"/>
              <a:t>this		these		that		those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62299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and Controlled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3962400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Marjorie is a good swimmer; she has won many competitions.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Mike put the dirty jeans in the washing machine. Thirty minutes later, he transferred them to the dryer.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The books were on the floor.  Flora put them back on the shelf.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Ty is very selfish; he needs to think about people other than himself.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65234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Practice (Narrative)</a:t>
            </a:r>
            <a:endParaRPr lang="en-US" dirty="0"/>
          </a:p>
        </p:txBody>
      </p:sp>
      <p:pic>
        <p:nvPicPr>
          <p:cNvPr id="3" name="Picture 2" descr="Understanding Academic Language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57" t="28118" r="9931" b="39649"/>
          <a:stretch/>
        </p:blipFill>
        <p:spPr>
          <a:xfrm>
            <a:off x="234460" y="1371600"/>
            <a:ext cx="8901284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38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Understanding Academic Language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16" t="31719" r="7331" b="47488"/>
          <a:stretch/>
        </p:blipFill>
        <p:spPr>
          <a:xfrm>
            <a:off x="-228600" y="1828800"/>
            <a:ext cx="9828734" cy="31242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Practice (Expository)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545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dirty="0" smtClean="0"/>
              <a:t>Embed activities throughout instruction</a:t>
            </a:r>
          </a:p>
          <a:p>
            <a:r>
              <a:rPr lang="en-US" dirty="0" smtClean="0"/>
              <a:t>Suggestions:</a:t>
            </a:r>
          </a:p>
          <a:p>
            <a:pPr lvl="1"/>
            <a:r>
              <a:rPr lang="en-US" dirty="0" smtClean="0"/>
              <a:t>Locate academic language in content area textbooks</a:t>
            </a:r>
          </a:p>
          <a:p>
            <a:pPr lvl="1"/>
            <a:r>
              <a:rPr lang="en-US" dirty="0" smtClean="0"/>
              <a:t>Translate everyday words into academic language</a:t>
            </a:r>
          </a:p>
          <a:p>
            <a:pPr lvl="1"/>
            <a:r>
              <a:rPr lang="en-US" dirty="0" smtClean="0"/>
              <a:t>Draw pictures or use games to scaffold </a:t>
            </a:r>
            <a:r>
              <a:rPr lang="en-US" smtClean="0"/>
              <a:t>abstract language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88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is academic language?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Lesson 5: Pronouns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28600" y="2174875"/>
            <a:ext cx="4268788" cy="3951288"/>
          </a:xfrm>
        </p:spPr>
        <p:txBody>
          <a:bodyPr/>
          <a:lstStyle/>
          <a:p>
            <a:r>
              <a:rPr lang="en-US" dirty="0" smtClean="0"/>
              <a:t>Word </a:t>
            </a:r>
            <a:r>
              <a:rPr lang="en-US" dirty="0"/>
              <a:t>used to replace or refer to one or more </a:t>
            </a:r>
            <a:r>
              <a:rPr lang="en-US" dirty="0" smtClean="0"/>
              <a:t>nouns</a:t>
            </a:r>
          </a:p>
          <a:p>
            <a:r>
              <a:rPr lang="en-US" dirty="0" smtClean="0"/>
              <a:t>Pronouns make</a:t>
            </a:r>
          </a:p>
          <a:p>
            <a:pPr lvl="1"/>
            <a:r>
              <a:rPr lang="en-US" dirty="0" smtClean="0"/>
              <a:t>writing </a:t>
            </a:r>
            <a:r>
              <a:rPr lang="en-US" dirty="0"/>
              <a:t>more interesting and less </a:t>
            </a:r>
            <a:r>
              <a:rPr lang="en-US" dirty="0" smtClean="0"/>
              <a:t>repetitive</a:t>
            </a:r>
          </a:p>
          <a:p>
            <a:pPr lvl="1"/>
            <a:r>
              <a:rPr lang="en-US" dirty="0" smtClean="0"/>
              <a:t>passages more complex because readers must identify the </a:t>
            </a:r>
            <a:r>
              <a:rPr lang="en-US" dirty="0"/>
              <a:t>words </a:t>
            </a:r>
            <a:r>
              <a:rPr lang="en-US" dirty="0" smtClean="0"/>
              <a:t>to which they refer</a:t>
            </a:r>
            <a:endParaRPr lang="en-US" dirty="0"/>
          </a:p>
          <a:p>
            <a:endParaRPr lang="en-US" dirty="0"/>
          </a:p>
          <a:p>
            <a:pPr lvl="1"/>
            <a:r>
              <a:rPr lang="en-US" i="1" dirty="0"/>
              <a:t/>
            </a:r>
            <a:br>
              <a:rPr lang="en-US" i="1" dirty="0"/>
            </a:br>
            <a:endParaRPr lang="en-US" dirty="0"/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48200" y="1828800"/>
            <a:ext cx="4041775" cy="639762"/>
          </a:xfrm>
        </p:spPr>
        <p:txBody>
          <a:bodyPr/>
          <a:lstStyle/>
          <a:p>
            <a:r>
              <a:rPr lang="en-US" dirty="0" smtClean="0"/>
              <a:t>Examples </a:t>
            </a:r>
            <a:r>
              <a:rPr lang="en-US" sz="2000" b="0" dirty="0" smtClean="0"/>
              <a:t>(indicated by </a:t>
            </a:r>
            <a:r>
              <a:rPr lang="en-US" sz="2000" b="0" dirty="0" smtClean="0">
                <a:solidFill>
                  <a:srgbClr val="008000"/>
                </a:solidFill>
              </a:rPr>
              <a:t>green text</a:t>
            </a:r>
            <a:r>
              <a:rPr lang="en-US" sz="2000" b="0" dirty="0" smtClean="0"/>
              <a:t>)</a:t>
            </a:r>
            <a:endParaRPr lang="en-US" sz="2000" b="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5025" y="2743200"/>
            <a:ext cx="4041775" cy="3382962"/>
          </a:xfrm>
        </p:spPr>
        <p:txBody>
          <a:bodyPr/>
          <a:lstStyle/>
          <a:p>
            <a:r>
              <a:rPr lang="en-US" dirty="0">
                <a:solidFill>
                  <a:srgbClr val="008000"/>
                </a:solidFill>
              </a:rPr>
              <a:t>He</a:t>
            </a:r>
            <a:r>
              <a:rPr lang="en-US" dirty="0"/>
              <a:t> and </a:t>
            </a:r>
            <a:r>
              <a:rPr lang="en-US" dirty="0">
                <a:solidFill>
                  <a:srgbClr val="008000"/>
                </a:solidFill>
              </a:rPr>
              <a:t>I</a:t>
            </a:r>
            <a:r>
              <a:rPr lang="en-US" dirty="0"/>
              <a:t> went to the store. </a:t>
            </a:r>
          </a:p>
          <a:p>
            <a:r>
              <a:rPr lang="en-US" dirty="0"/>
              <a:t>The little girl was riding </a:t>
            </a:r>
            <a:r>
              <a:rPr lang="en-US" dirty="0">
                <a:solidFill>
                  <a:srgbClr val="008000"/>
                </a:solidFill>
              </a:rPr>
              <a:t>her</a:t>
            </a:r>
            <a:r>
              <a:rPr lang="en-US" dirty="0"/>
              <a:t> bike. </a:t>
            </a:r>
          </a:p>
          <a:p>
            <a:r>
              <a:rPr lang="en-US" dirty="0"/>
              <a:t>A scary house sat on </a:t>
            </a:r>
            <a:r>
              <a:rPr lang="en-US" dirty="0">
                <a:solidFill>
                  <a:srgbClr val="008000"/>
                </a:solidFill>
              </a:rPr>
              <a:t>their</a:t>
            </a:r>
            <a:r>
              <a:rPr lang="en-US" dirty="0"/>
              <a:t> block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139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228600" y="1219200"/>
            <a:ext cx="8153400" cy="609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0"/>
            <a:ext cx="8143875" cy="990600"/>
          </a:xfrm>
        </p:spPr>
        <p:txBody>
          <a:bodyPr/>
          <a:lstStyle/>
          <a:p>
            <a:pPr>
              <a:defRPr/>
            </a:pPr>
            <a:r>
              <a:rPr lang="en-US" sz="4600" b="0" dirty="0" smtClean="0"/>
              <a:t>Some examples…</a:t>
            </a:r>
            <a:endParaRPr lang="en-US" sz="4600" b="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581400" y="1066800"/>
            <a:ext cx="5111130" cy="5036344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sz="2500" u="sng" dirty="0">
                <a:solidFill>
                  <a:srgbClr val="FF0000"/>
                </a:solidFill>
                <a:latin typeface="Palatino"/>
                <a:cs typeface="Palatino"/>
              </a:rPr>
              <a:t>The farmer</a:t>
            </a:r>
            <a:r>
              <a:rPr lang="en-US" sz="2500" dirty="0">
                <a:latin typeface="Palatino"/>
                <a:cs typeface="Palatino"/>
              </a:rPr>
              <a:t> planted a tree.</a:t>
            </a:r>
          </a:p>
          <a:p>
            <a:pPr>
              <a:spcBef>
                <a:spcPts val="0"/>
              </a:spcBef>
              <a:defRPr/>
            </a:pPr>
            <a:endParaRPr lang="en-US" sz="2500" u="sng" dirty="0">
              <a:solidFill>
                <a:srgbClr val="FF0000"/>
              </a:solidFill>
              <a:latin typeface="Palatino"/>
              <a:cs typeface="Palatino"/>
            </a:endParaRPr>
          </a:p>
          <a:p>
            <a:pPr>
              <a:spcBef>
                <a:spcPts val="0"/>
              </a:spcBef>
              <a:defRPr/>
            </a:pPr>
            <a:r>
              <a:rPr lang="en-US" sz="2500" u="sng" dirty="0">
                <a:solidFill>
                  <a:srgbClr val="FF0000"/>
                </a:solidFill>
                <a:latin typeface="Palatino"/>
                <a:cs typeface="Palatino"/>
              </a:rPr>
              <a:t>The large tree</a:t>
            </a:r>
            <a:r>
              <a:rPr lang="en-US" sz="2500" dirty="0">
                <a:latin typeface="Palatino"/>
                <a:cs typeface="Palatino"/>
              </a:rPr>
              <a:t> </a:t>
            </a:r>
            <a:r>
              <a:rPr lang="en-US" sz="2500" i="1" dirty="0">
                <a:solidFill>
                  <a:srgbClr val="0000FF"/>
                </a:solidFill>
                <a:latin typeface="Palatino"/>
                <a:cs typeface="Palatino"/>
              </a:rPr>
              <a:t>was planted by the farmer</a:t>
            </a:r>
            <a:r>
              <a:rPr lang="en-US" sz="2500" i="1" dirty="0">
                <a:latin typeface="Palatino"/>
                <a:cs typeface="Palatino"/>
              </a:rPr>
              <a:t>.</a:t>
            </a:r>
          </a:p>
          <a:p>
            <a:pPr>
              <a:spcBef>
                <a:spcPts val="0"/>
              </a:spcBef>
              <a:defRPr/>
            </a:pPr>
            <a:endParaRPr lang="en-US" sz="2500" dirty="0">
              <a:latin typeface="Palatino"/>
              <a:cs typeface="Palatino"/>
            </a:endParaRPr>
          </a:p>
          <a:p>
            <a:pPr>
              <a:spcBef>
                <a:spcPts val="0"/>
              </a:spcBef>
              <a:defRPr/>
            </a:pPr>
            <a:r>
              <a:rPr lang="en-US" sz="2500" u="sng" dirty="0">
                <a:solidFill>
                  <a:srgbClr val="FF0000"/>
                </a:solidFill>
                <a:latin typeface="Palatino"/>
                <a:cs typeface="Palatino"/>
              </a:rPr>
              <a:t>The large green plantation in the tropical rainforest</a:t>
            </a:r>
            <a:r>
              <a:rPr lang="en-US" sz="2500" dirty="0">
                <a:latin typeface="Palatino"/>
                <a:cs typeface="Palatino"/>
              </a:rPr>
              <a:t> </a:t>
            </a:r>
            <a:r>
              <a:rPr lang="en-US" sz="2500" i="1" dirty="0">
                <a:solidFill>
                  <a:srgbClr val="0000FF"/>
                </a:solidFill>
                <a:latin typeface="Palatino"/>
                <a:cs typeface="Palatino"/>
              </a:rPr>
              <a:t>was cared for by the farmer</a:t>
            </a:r>
            <a:r>
              <a:rPr lang="en-US" sz="2500" dirty="0">
                <a:latin typeface="Palatino"/>
                <a:cs typeface="Palatino"/>
              </a:rPr>
              <a:t>.</a:t>
            </a:r>
          </a:p>
          <a:p>
            <a:pPr>
              <a:spcBef>
                <a:spcPts val="0"/>
              </a:spcBef>
              <a:defRPr/>
            </a:pPr>
            <a:endParaRPr lang="en-US" sz="2500" dirty="0">
              <a:latin typeface="Palatino"/>
              <a:cs typeface="Palatino"/>
            </a:endParaRPr>
          </a:p>
          <a:p>
            <a:pPr>
              <a:spcBef>
                <a:spcPts val="0"/>
              </a:spcBef>
              <a:defRPr/>
            </a:pPr>
            <a:r>
              <a:rPr lang="en-US" sz="2500" b="1" dirty="0">
                <a:solidFill>
                  <a:srgbClr val="808080"/>
                </a:solidFill>
                <a:latin typeface="+mj-lt"/>
                <a:cs typeface="Palatino"/>
              </a:rPr>
              <a:t>Therefore</a:t>
            </a:r>
            <a:r>
              <a:rPr lang="en-US" sz="2500" dirty="0">
                <a:latin typeface="Palatino"/>
                <a:cs typeface="Palatino"/>
              </a:rPr>
              <a:t>, </a:t>
            </a:r>
            <a:r>
              <a:rPr lang="en-US" sz="2500" u="sng" dirty="0">
                <a:solidFill>
                  <a:srgbClr val="FF0000"/>
                </a:solidFill>
                <a:latin typeface="Palatino"/>
                <a:cs typeface="Palatino"/>
              </a:rPr>
              <a:t>the large green plantation in the tropical rainforest</a:t>
            </a:r>
            <a:r>
              <a:rPr lang="en-US" sz="2500" dirty="0">
                <a:latin typeface="Palatino"/>
                <a:cs typeface="Palatino"/>
              </a:rPr>
              <a:t> </a:t>
            </a:r>
            <a:r>
              <a:rPr lang="en-US" sz="2500" i="1" dirty="0">
                <a:solidFill>
                  <a:srgbClr val="0000FF"/>
                </a:solidFill>
                <a:latin typeface="Palatino"/>
                <a:cs typeface="Palatino"/>
              </a:rPr>
              <a:t>was cared for by the farmer</a:t>
            </a:r>
            <a:r>
              <a:rPr lang="en-US" sz="2500" b="1" dirty="0">
                <a:solidFill>
                  <a:srgbClr val="808080"/>
                </a:solidFill>
                <a:latin typeface="Palatino"/>
                <a:cs typeface="Palatino"/>
              </a:rPr>
              <a:t> </a:t>
            </a:r>
            <a:r>
              <a:rPr lang="en-US" sz="2500" b="1" dirty="0">
                <a:solidFill>
                  <a:srgbClr val="808080"/>
                </a:solidFill>
                <a:latin typeface="+mj-lt"/>
                <a:cs typeface="Palatino"/>
              </a:rPr>
              <a:t>before</a:t>
            </a:r>
            <a:r>
              <a:rPr lang="en-US" sz="2500" b="1" dirty="0">
                <a:solidFill>
                  <a:srgbClr val="808080"/>
                </a:solidFill>
                <a:latin typeface="Palatino"/>
                <a:cs typeface="Palatino"/>
              </a:rPr>
              <a:t> </a:t>
            </a:r>
            <a:r>
              <a:rPr lang="en-US" sz="2500" dirty="0">
                <a:solidFill>
                  <a:srgbClr val="008000"/>
                </a:solidFill>
                <a:latin typeface="Palatino"/>
                <a:cs typeface="Palatino"/>
              </a:rPr>
              <a:t>it</a:t>
            </a:r>
            <a:r>
              <a:rPr lang="en-US" sz="2500" dirty="0">
                <a:latin typeface="Palatino"/>
                <a:cs typeface="Palatino"/>
              </a:rPr>
              <a:t> </a:t>
            </a:r>
            <a:r>
              <a:rPr lang="en-US" sz="2500" i="1" dirty="0">
                <a:solidFill>
                  <a:srgbClr val="0000FF"/>
                </a:solidFill>
                <a:latin typeface="Palatino"/>
                <a:cs typeface="Palatino"/>
              </a:rPr>
              <a:t>was destroyed</a:t>
            </a:r>
            <a:r>
              <a:rPr lang="en-US" sz="2500" dirty="0">
                <a:latin typeface="Palatino"/>
                <a:cs typeface="Palatino"/>
              </a:rPr>
              <a:t>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457200" y="990600"/>
            <a:ext cx="2721322" cy="4446984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sz="3100" u="sng" dirty="0">
                <a:solidFill>
                  <a:srgbClr val="FF0000"/>
                </a:solidFill>
                <a:latin typeface="Palatino"/>
                <a:cs typeface="Palatino"/>
              </a:rPr>
              <a:t>Noun Phrases </a:t>
            </a:r>
          </a:p>
          <a:p>
            <a:pPr algn="ctr">
              <a:spcBef>
                <a:spcPts val="0"/>
              </a:spcBef>
              <a:defRPr/>
            </a:pPr>
            <a:endParaRPr lang="en-US" sz="3100" b="1" dirty="0">
              <a:latin typeface="+mj-lt"/>
              <a:cs typeface="Palatino"/>
            </a:endParaRPr>
          </a:p>
          <a:p>
            <a:pPr algn="ctr">
              <a:spcBef>
                <a:spcPts val="0"/>
              </a:spcBef>
              <a:defRPr/>
            </a:pPr>
            <a:r>
              <a:rPr lang="en-US" sz="3100" b="1" dirty="0">
                <a:latin typeface="+mj-lt"/>
                <a:cs typeface="Palatino"/>
              </a:rPr>
              <a:t>+</a:t>
            </a:r>
          </a:p>
          <a:p>
            <a:pPr>
              <a:spcBef>
                <a:spcPts val="0"/>
              </a:spcBef>
              <a:defRPr/>
            </a:pPr>
            <a:endParaRPr lang="en-US" sz="3100" i="1" dirty="0">
              <a:solidFill>
                <a:schemeClr val="accent1">
                  <a:lumMod val="90000"/>
                </a:schemeClr>
              </a:solidFill>
              <a:latin typeface="Palatino"/>
              <a:cs typeface="Palatino"/>
            </a:endParaRPr>
          </a:p>
          <a:p>
            <a:pPr>
              <a:spcBef>
                <a:spcPts val="0"/>
              </a:spcBef>
              <a:defRPr/>
            </a:pPr>
            <a:r>
              <a:rPr lang="en-US" sz="3100" i="1" dirty="0">
                <a:solidFill>
                  <a:srgbClr val="0000FF"/>
                </a:solidFill>
                <a:latin typeface="Palatino"/>
                <a:cs typeface="Palatino"/>
              </a:rPr>
              <a:t>Passive Voice</a:t>
            </a:r>
          </a:p>
          <a:p>
            <a:pPr algn="ctr">
              <a:spcBef>
                <a:spcPts val="0"/>
              </a:spcBef>
              <a:defRPr/>
            </a:pPr>
            <a:endParaRPr lang="en-US" sz="3100" b="1" dirty="0">
              <a:cs typeface="Palatino"/>
            </a:endParaRPr>
          </a:p>
          <a:p>
            <a:pPr algn="ctr">
              <a:spcBef>
                <a:spcPts val="0"/>
              </a:spcBef>
              <a:defRPr/>
            </a:pPr>
            <a:r>
              <a:rPr lang="en-US" sz="3100" b="1" dirty="0">
                <a:cs typeface="Palatino"/>
              </a:rPr>
              <a:t>+</a:t>
            </a:r>
          </a:p>
          <a:p>
            <a:pPr>
              <a:spcBef>
                <a:spcPts val="0"/>
              </a:spcBef>
              <a:defRPr/>
            </a:pPr>
            <a:endParaRPr lang="en-US" sz="3100" i="1" dirty="0">
              <a:solidFill>
                <a:schemeClr val="accent1">
                  <a:lumMod val="90000"/>
                </a:schemeClr>
              </a:solidFill>
              <a:latin typeface="Palatino"/>
              <a:cs typeface="Palatino"/>
            </a:endParaRPr>
          </a:p>
          <a:p>
            <a:pPr>
              <a:spcBef>
                <a:spcPts val="0"/>
              </a:spcBef>
              <a:defRPr/>
            </a:pPr>
            <a:r>
              <a:rPr lang="en-US" sz="3100" b="1" dirty="0" smtClean="0">
                <a:solidFill>
                  <a:schemeClr val="bg2"/>
                </a:solidFill>
                <a:latin typeface="+mj-lt"/>
                <a:cs typeface="Palatino"/>
              </a:rPr>
              <a:t>Connectives</a:t>
            </a:r>
          </a:p>
          <a:p>
            <a:pPr algn="ctr">
              <a:spcBef>
                <a:spcPts val="0"/>
              </a:spcBef>
              <a:defRPr/>
            </a:pPr>
            <a:r>
              <a:rPr lang="en-US" sz="3100" b="1" dirty="0" smtClean="0">
                <a:latin typeface="+mj-lt"/>
                <a:cs typeface="Palatino"/>
              </a:rPr>
              <a:t>+</a:t>
            </a:r>
          </a:p>
          <a:p>
            <a:pPr>
              <a:spcBef>
                <a:spcPts val="0"/>
              </a:spcBef>
              <a:defRPr/>
            </a:pPr>
            <a:r>
              <a:rPr lang="en-US" sz="3100" b="1" dirty="0" smtClean="0">
                <a:solidFill>
                  <a:schemeClr val="bg2"/>
                </a:solidFill>
                <a:latin typeface="+mj-lt"/>
                <a:cs typeface="Palatino"/>
              </a:rPr>
              <a:t>   </a:t>
            </a:r>
            <a:r>
              <a:rPr lang="en-US" sz="3100" dirty="0" smtClean="0">
                <a:solidFill>
                  <a:srgbClr val="008000"/>
                </a:solidFill>
                <a:latin typeface="+mj-lt"/>
                <a:cs typeface="Palatino"/>
              </a:rPr>
              <a:t>Pronouns</a:t>
            </a:r>
            <a:endParaRPr lang="en-US" sz="3100" dirty="0">
              <a:solidFill>
                <a:srgbClr val="008000"/>
              </a:solidFill>
              <a:latin typeface="+mj-lt"/>
              <a:cs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83062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228600" y="1219200"/>
            <a:ext cx="8153400" cy="609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-160734"/>
            <a:ext cx="9144000" cy="1107281"/>
          </a:xfrm>
        </p:spPr>
        <p:txBody>
          <a:bodyPr/>
          <a:lstStyle/>
          <a:p>
            <a:pPr>
              <a:defRPr/>
            </a:pPr>
            <a:r>
              <a:rPr lang="en-US" sz="3800" dirty="0"/>
              <a:t>ELA CCSS—Language standards (6-12)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04800" y="762000"/>
            <a:ext cx="6400800" cy="5393531"/>
          </a:xfrm>
        </p:spPr>
        <p:txBody>
          <a:bodyPr/>
          <a:lstStyle/>
          <a:p>
            <a:pPr marL="522368" indent="-522368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1700" dirty="0">
                <a:latin typeface="Times New Roman"/>
                <a:cs typeface="Times New Roman"/>
              </a:rPr>
              <a:t>Conventions of standard English: </a:t>
            </a:r>
          </a:p>
          <a:p>
            <a:pPr lvl="1">
              <a:spcBef>
                <a:spcPts val="0"/>
              </a:spcBef>
              <a:defRPr/>
            </a:pPr>
            <a:r>
              <a:rPr lang="en-US" sz="1700" dirty="0">
                <a:latin typeface="Times New Roman"/>
                <a:cs typeface="Times New Roman"/>
              </a:rPr>
              <a:t>Grade 6—Recognize and correct </a:t>
            </a:r>
          </a:p>
          <a:p>
            <a:pPr lvl="2">
              <a:spcBef>
                <a:spcPts val="0"/>
              </a:spcBef>
              <a:defRPr/>
            </a:pPr>
            <a:r>
              <a:rPr lang="en-US" sz="1700" dirty="0">
                <a:latin typeface="Times New Roman"/>
                <a:cs typeface="Times New Roman"/>
              </a:rPr>
              <a:t>(c) inappropriate shifts in </a:t>
            </a:r>
            <a:r>
              <a:rPr lang="en-US" sz="17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pronoun</a:t>
            </a:r>
            <a:r>
              <a:rPr lang="en-US" sz="1700" dirty="0">
                <a:latin typeface="Times New Roman"/>
                <a:cs typeface="Times New Roman"/>
              </a:rPr>
              <a:t> number and person.* </a:t>
            </a:r>
          </a:p>
          <a:p>
            <a:pPr lvl="2">
              <a:spcBef>
                <a:spcPts val="0"/>
              </a:spcBef>
              <a:defRPr/>
            </a:pPr>
            <a:r>
              <a:rPr lang="en-US" sz="1700" dirty="0">
                <a:latin typeface="Times New Roman"/>
                <a:cs typeface="Times New Roman"/>
              </a:rPr>
              <a:t>(d) vague </a:t>
            </a:r>
            <a:r>
              <a:rPr lang="en-US" sz="1700" b="1" dirty="0">
                <a:solidFill>
                  <a:srgbClr val="D8393B"/>
                </a:solidFill>
                <a:latin typeface="Times New Roman"/>
                <a:cs typeface="Times New Roman"/>
              </a:rPr>
              <a:t>pronouns</a:t>
            </a:r>
            <a:r>
              <a:rPr lang="en-US" sz="1700" dirty="0">
                <a:latin typeface="Times New Roman"/>
                <a:cs typeface="Times New Roman"/>
              </a:rPr>
              <a:t> (i.e., ones with unclear or ambiguous antecedents).* </a:t>
            </a:r>
          </a:p>
          <a:p>
            <a:pPr lvl="2">
              <a:spcBef>
                <a:spcPts val="0"/>
              </a:spcBef>
              <a:defRPr/>
            </a:pPr>
            <a:r>
              <a:rPr lang="en-US" sz="1700" dirty="0">
                <a:latin typeface="Times New Roman"/>
                <a:cs typeface="Times New Roman"/>
              </a:rPr>
              <a:t>(e) </a:t>
            </a:r>
            <a:r>
              <a:rPr lang="en-US" sz="1700" b="1" dirty="0">
                <a:solidFill>
                  <a:srgbClr val="D8393B"/>
                </a:solidFill>
                <a:latin typeface="Times New Roman"/>
                <a:cs typeface="Times New Roman"/>
              </a:rPr>
              <a:t>variations</a:t>
            </a:r>
            <a:r>
              <a:rPr lang="en-US" sz="1700" dirty="0">
                <a:latin typeface="Times New Roman"/>
                <a:cs typeface="Times New Roman"/>
              </a:rPr>
              <a:t> from standard English in their own and others’ </a:t>
            </a:r>
            <a:r>
              <a:rPr lang="en-US" sz="1700" b="1" dirty="0">
                <a:solidFill>
                  <a:srgbClr val="D8393B"/>
                </a:solidFill>
                <a:latin typeface="Times New Roman"/>
                <a:cs typeface="Times New Roman"/>
              </a:rPr>
              <a:t>writing and speaking</a:t>
            </a:r>
            <a:r>
              <a:rPr lang="en-US" sz="1700" dirty="0">
                <a:latin typeface="Times New Roman"/>
                <a:cs typeface="Times New Roman"/>
              </a:rPr>
              <a:t>* </a:t>
            </a:r>
          </a:p>
          <a:p>
            <a:pPr lvl="1">
              <a:spcBef>
                <a:spcPts val="0"/>
              </a:spcBef>
              <a:defRPr/>
            </a:pPr>
            <a:r>
              <a:rPr lang="en-US" sz="1700" dirty="0">
                <a:latin typeface="Times New Roman"/>
                <a:cs typeface="Times New Roman"/>
              </a:rPr>
              <a:t>Grade 7—(c) Place phrases and clauses within a sentence, including misplaced and dangling </a:t>
            </a:r>
            <a:r>
              <a:rPr lang="en-US" sz="1700" b="1" dirty="0">
                <a:solidFill>
                  <a:srgbClr val="D8393B"/>
                </a:solidFill>
                <a:latin typeface="Times New Roman"/>
                <a:cs typeface="Times New Roman"/>
              </a:rPr>
              <a:t>modifiers</a:t>
            </a:r>
            <a:r>
              <a:rPr lang="en-US" sz="1700" dirty="0">
                <a:latin typeface="Times New Roman"/>
                <a:cs typeface="Times New Roman"/>
              </a:rPr>
              <a:t>.* </a:t>
            </a:r>
          </a:p>
          <a:p>
            <a:pPr lvl="1">
              <a:spcBef>
                <a:spcPts val="0"/>
              </a:spcBef>
              <a:defRPr/>
            </a:pPr>
            <a:r>
              <a:rPr lang="en-US" sz="1700" dirty="0">
                <a:latin typeface="Times New Roman"/>
                <a:cs typeface="Times New Roman"/>
              </a:rPr>
              <a:t>Grade 9-10—(b) Use various types of </a:t>
            </a:r>
            <a:r>
              <a:rPr lang="en-US" sz="1700" b="1" dirty="0">
                <a:solidFill>
                  <a:srgbClr val="D8393B"/>
                </a:solidFill>
                <a:latin typeface="Times New Roman"/>
                <a:cs typeface="Times New Roman"/>
              </a:rPr>
              <a:t>phrases</a:t>
            </a:r>
            <a:r>
              <a:rPr lang="en-US" sz="1700" dirty="0">
                <a:latin typeface="Times New Roman"/>
                <a:cs typeface="Times New Roman"/>
              </a:rPr>
              <a:t> (</a:t>
            </a:r>
            <a:r>
              <a:rPr lang="en-US" sz="1700" b="1" dirty="0">
                <a:solidFill>
                  <a:srgbClr val="D8393B"/>
                </a:solidFill>
                <a:latin typeface="Times New Roman"/>
                <a:cs typeface="Times New Roman"/>
              </a:rPr>
              <a:t>noun</a:t>
            </a:r>
            <a:r>
              <a:rPr lang="en-US" sz="1700" dirty="0">
                <a:latin typeface="Times New Roman"/>
                <a:cs typeface="Times New Roman"/>
              </a:rPr>
              <a:t>, verb, adjectival, adverbial, participial, </a:t>
            </a:r>
            <a:r>
              <a:rPr lang="en-US" sz="1700" b="1" dirty="0">
                <a:solidFill>
                  <a:srgbClr val="D8393B"/>
                </a:solidFill>
                <a:latin typeface="Times New Roman"/>
                <a:cs typeface="Times New Roman"/>
              </a:rPr>
              <a:t>prepositional</a:t>
            </a:r>
            <a:r>
              <a:rPr lang="en-US" sz="1700" dirty="0">
                <a:latin typeface="Times New Roman"/>
                <a:cs typeface="Times New Roman"/>
              </a:rPr>
              <a:t>, absolute) and clauses (</a:t>
            </a:r>
            <a:r>
              <a:rPr lang="en-US" sz="1700" b="1" dirty="0">
                <a:solidFill>
                  <a:srgbClr val="D8393B"/>
                </a:solidFill>
                <a:latin typeface="Times New Roman"/>
                <a:cs typeface="Times New Roman"/>
              </a:rPr>
              <a:t>independent, dependent</a:t>
            </a:r>
            <a:r>
              <a:rPr lang="en-US" sz="1700" dirty="0">
                <a:latin typeface="Times New Roman"/>
                <a:cs typeface="Times New Roman"/>
              </a:rPr>
              <a:t>; noun, </a:t>
            </a:r>
            <a:r>
              <a:rPr lang="en-US" sz="1700" b="1" dirty="0">
                <a:solidFill>
                  <a:srgbClr val="D8393B"/>
                </a:solidFill>
                <a:latin typeface="Times New Roman"/>
                <a:cs typeface="Times New Roman"/>
              </a:rPr>
              <a:t>relative</a:t>
            </a:r>
            <a:r>
              <a:rPr lang="en-US" sz="1700" dirty="0">
                <a:latin typeface="Times New Roman"/>
                <a:cs typeface="Times New Roman"/>
              </a:rPr>
              <a:t>, adverbial) to convey specific meanings. </a:t>
            </a:r>
          </a:p>
          <a:p>
            <a:pPr marL="321457" indent="-321457">
              <a:spcBef>
                <a:spcPts val="0"/>
              </a:spcBef>
              <a:buFont typeface="+mj-lt"/>
              <a:buAutoNum type="arabicPeriod" startAt="2"/>
              <a:defRPr/>
            </a:pPr>
            <a:endParaRPr lang="en-US" sz="1700" dirty="0">
              <a:latin typeface="Times New Roman"/>
              <a:cs typeface="Times New Roman"/>
            </a:endParaRPr>
          </a:p>
          <a:p>
            <a:pPr marL="321457" indent="-321457">
              <a:spcBef>
                <a:spcPts val="0"/>
              </a:spcBef>
              <a:buFont typeface="+mj-lt"/>
              <a:buAutoNum type="arabicPeriod" startAt="2"/>
              <a:defRPr/>
            </a:pPr>
            <a:r>
              <a:rPr lang="en-US" sz="1700" dirty="0">
                <a:latin typeface="Times New Roman"/>
                <a:cs typeface="Times New Roman"/>
              </a:rPr>
              <a:t>Knowledge of language</a:t>
            </a:r>
          </a:p>
          <a:p>
            <a:pPr lvl="1">
              <a:spcBef>
                <a:spcPts val="0"/>
              </a:spcBef>
              <a:defRPr/>
            </a:pPr>
            <a:r>
              <a:rPr lang="en-US" sz="1700" dirty="0">
                <a:latin typeface="Times New Roman"/>
                <a:cs typeface="Times New Roman"/>
              </a:rPr>
              <a:t>Grade 8—(a) Use verbs in the </a:t>
            </a:r>
            <a:r>
              <a:rPr lang="en-US" sz="1700" b="1" dirty="0">
                <a:solidFill>
                  <a:srgbClr val="D8393B"/>
                </a:solidFill>
                <a:latin typeface="Times New Roman"/>
                <a:cs typeface="Times New Roman"/>
              </a:rPr>
              <a:t>active and passive voice</a:t>
            </a:r>
            <a:r>
              <a:rPr lang="en-US" sz="1700" b="1" dirty="0">
                <a:latin typeface="Times New Roman"/>
                <a:cs typeface="Times New Roman"/>
              </a:rPr>
              <a:t> </a:t>
            </a:r>
            <a:r>
              <a:rPr lang="en-US" sz="1700" dirty="0">
                <a:latin typeface="Times New Roman"/>
                <a:cs typeface="Times New Roman"/>
              </a:rPr>
              <a:t>and</a:t>
            </a:r>
            <a:br>
              <a:rPr lang="en-US" sz="1700" dirty="0">
                <a:latin typeface="Times New Roman"/>
                <a:cs typeface="Times New Roman"/>
              </a:rPr>
            </a:br>
            <a:r>
              <a:rPr lang="en-US" sz="1700" dirty="0">
                <a:latin typeface="Times New Roman"/>
                <a:cs typeface="Times New Roman"/>
              </a:rPr>
              <a:t>in the </a:t>
            </a:r>
            <a:r>
              <a:rPr lang="en-US" sz="1700" b="1" dirty="0">
                <a:solidFill>
                  <a:srgbClr val="D8393B"/>
                </a:solidFill>
                <a:latin typeface="Times New Roman"/>
                <a:cs typeface="Times New Roman"/>
              </a:rPr>
              <a:t>conditional and subjunctive </a:t>
            </a:r>
            <a:r>
              <a:rPr lang="en-US" sz="1700" dirty="0">
                <a:latin typeface="Times New Roman"/>
                <a:cs typeface="Times New Roman"/>
              </a:rPr>
              <a:t>mood to achieve particular effects </a:t>
            </a:r>
          </a:p>
          <a:p>
            <a:pPr lvl="1">
              <a:spcBef>
                <a:spcPts val="0"/>
              </a:spcBef>
              <a:defRPr/>
            </a:pPr>
            <a:r>
              <a:rPr lang="en-US" sz="1700" dirty="0">
                <a:latin typeface="Times New Roman"/>
                <a:cs typeface="Times New Roman"/>
              </a:rPr>
              <a:t>Grade 11-12—(a) Vary syntax for effect; apply an understanding of </a:t>
            </a:r>
            <a:r>
              <a:rPr lang="en-US" sz="1700" b="1" dirty="0">
                <a:solidFill>
                  <a:srgbClr val="D8393B"/>
                </a:solidFill>
                <a:latin typeface="Times New Roman"/>
                <a:cs typeface="Times New Roman"/>
              </a:rPr>
              <a:t>syntax</a:t>
            </a:r>
            <a:r>
              <a:rPr lang="en-US" sz="1700" dirty="0">
                <a:latin typeface="Times New Roman"/>
                <a:cs typeface="Times New Roman"/>
              </a:rPr>
              <a:t> to the </a:t>
            </a:r>
            <a:r>
              <a:rPr lang="en-US" sz="1700" b="1" dirty="0">
                <a:solidFill>
                  <a:srgbClr val="D8393B"/>
                </a:solidFill>
                <a:latin typeface="Times New Roman"/>
                <a:cs typeface="Times New Roman"/>
              </a:rPr>
              <a:t>study of complex texts</a:t>
            </a:r>
            <a:r>
              <a:rPr lang="en-US" sz="1700" dirty="0">
                <a:solidFill>
                  <a:srgbClr val="D8393B"/>
                </a:solidFill>
                <a:latin typeface="Times New Roman"/>
                <a:cs typeface="Times New Roman"/>
              </a:rPr>
              <a:t> </a:t>
            </a:r>
            <a:r>
              <a:rPr lang="en-US" sz="1700" dirty="0">
                <a:latin typeface="Times New Roman"/>
                <a:cs typeface="Times New Roman"/>
              </a:rPr>
              <a:t>when reading. </a:t>
            </a:r>
          </a:p>
          <a:p>
            <a:pPr lvl="1">
              <a:spcBef>
                <a:spcPts val="0"/>
              </a:spcBef>
              <a:defRPr/>
            </a:pPr>
            <a:endParaRPr lang="en-US" sz="1700" dirty="0">
              <a:solidFill>
                <a:schemeClr val="accent1"/>
              </a:solidFill>
              <a:latin typeface="Times New Roman"/>
              <a:cs typeface="Times New Roman"/>
            </a:endParaRPr>
          </a:p>
          <a:p>
            <a:pPr marL="321457" indent="-321457">
              <a:spcBef>
                <a:spcPts val="0"/>
              </a:spcBef>
              <a:buFont typeface="+mj-lt"/>
              <a:buAutoNum type="arabicPeriod" startAt="2"/>
              <a:defRPr/>
            </a:pPr>
            <a:endParaRPr lang="en-US" sz="1700" dirty="0">
              <a:solidFill>
                <a:schemeClr val="accent1"/>
              </a:solidFill>
              <a:latin typeface="Times New Roman"/>
              <a:cs typeface="Times New Roman"/>
            </a:endParaRPr>
          </a:p>
        </p:txBody>
      </p:sp>
      <p:sp>
        <p:nvSpPr>
          <p:cNvPr id="38915" name="Right Brace 3"/>
          <p:cNvSpPr>
            <a:spLocks/>
          </p:cNvSpPr>
          <p:nvPr/>
        </p:nvSpPr>
        <p:spPr bwMode="auto">
          <a:xfrm>
            <a:off x="6376987" y="1244203"/>
            <a:ext cx="696516" cy="964406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4291" tIns="32146" rIns="64291" bIns="32146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38916" name="Right Brace 4"/>
          <p:cNvSpPr>
            <a:spLocks/>
          </p:cNvSpPr>
          <p:nvPr/>
        </p:nvSpPr>
        <p:spPr bwMode="auto">
          <a:xfrm>
            <a:off x="6376987" y="2315765"/>
            <a:ext cx="696516" cy="375047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4291" tIns="32146" rIns="64291" bIns="32146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38917" name="Right Brace 5"/>
          <p:cNvSpPr>
            <a:spLocks/>
          </p:cNvSpPr>
          <p:nvPr/>
        </p:nvSpPr>
        <p:spPr bwMode="auto">
          <a:xfrm>
            <a:off x="6376987" y="2744390"/>
            <a:ext cx="696516" cy="1232297"/>
          </a:xfrm>
          <a:prstGeom prst="rightBrace">
            <a:avLst>
              <a:gd name="adj1" fmla="val 8330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4291" tIns="32146" rIns="64291" bIns="32146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38918" name="Right Brace 6"/>
          <p:cNvSpPr>
            <a:spLocks/>
          </p:cNvSpPr>
          <p:nvPr/>
        </p:nvSpPr>
        <p:spPr bwMode="auto">
          <a:xfrm>
            <a:off x="6430565" y="4673203"/>
            <a:ext cx="696516" cy="803672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4291" tIns="32146" rIns="64291" bIns="32146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38919" name="Right Brace 7"/>
          <p:cNvSpPr>
            <a:spLocks/>
          </p:cNvSpPr>
          <p:nvPr/>
        </p:nvSpPr>
        <p:spPr bwMode="auto">
          <a:xfrm>
            <a:off x="6430565" y="5530452"/>
            <a:ext cx="696516" cy="696516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4291" tIns="32146" rIns="64291" bIns="32146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36872" name="TextBox 8"/>
          <p:cNvSpPr txBox="1">
            <a:spLocks noChangeArrowheads="1"/>
          </p:cNvSpPr>
          <p:nvPr/>
        </p:nvSpPr>
        <p:spPr bwMode="auto">
          <a:xfrm>
            <a:off x="6805613" y="815578"/>
            <a:ext cx="2143125" cy="5235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>
            <a:lvl1pPr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1pPr>
            <a:lvl2pPr marL="742950" indent="-28575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2pPr>
            <a:lvl3pPr marL="11430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3pPr>
            <a:lvl4pPr marL="16002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4pPr>
            <a:lvl5pPr marL="20574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9pPr>
          </a:lstStyle>
          <a:p>
            <a:pPr eaLnBrk="1" hangingPunct="1">
              <a:defRPr/>
            </a:pPr>
            <a:r>
              <a:rPr lang="en-US" sz="2400" dirty="0" smtClean="0">
                <a:solidFill>
                  <a:schemeClr val="tx2"/>
                </a:solidFill>
              </a:rPr>
              <a:t>Lesson #:</a:t>
            </a:r>
          </a:p>
          <a:p>
            <a:pPr eaLnBrk="1" hangingPunct="1">
              <a:defRPr/>
            </a:pPr>
            <a:endParaRPr lang="en-US" sz="2400" dirty="0" smtClean="0">
              <a:solidFill>
                <a:schemeClr val="tx2"/>
              </a:solidFill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tx2"/>
                </a:solidFill>
              </a:rPr>
              <a:t>5</a:t>
            </a:r>
          </a:p>
          <a:p>
            <a:pPr eaLnBrk="1" hangingPunct="1">
              <a:defRPr/>
            </a:pPr>
            <a:endParaRPr lang="en-US" sz="2400" dirty="0" smtClean="0">
              <a:solidFill>
                <a:schemeClr val="tx2"/>
              </a:solidFill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tx2"/>
                </a:solidFill>
              </a:rPr>
              <a:t>2, 3, 4, 5</a:t>
            </a:r>
          </a:p>
          <a:p>
            <a:pPr eaLnBrk="1" hangingPunct="1">
              <a:defRPr/>
            </a:pPr>
            <a:endParaRPr lang="en-US" sz="2400" dirty="0" smtClean="0">
              <a:solidFill>
                <a:schemeClr val="tx2"/>
              </a:solidFill>
            </a:endParaRPr>
          </a:p>
          <a:p>
            <a:pPr eaLnBrk="1" hangingPunct="1">
              <a:defRPr/>
            </a:pPr>
            <a:endParaRPr lang="en-US" sz="2400" dirty="0" smtClean="0">
              <a:solidFill>
                <a:schemeClr val="tx2"/>
              </a:solidFill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tx2"/>
                </a:solidFill>
              </a:rPr>
              <a:t>2, 4</a:t>
            </a:r>
          </a:p>
          <a:p>
            <a:pPr eaLnBrk="1" hangingPunct="1">
              <a:defRPr/>
            </a:pPr>
            <a:endParaRPr lang="en-US" sz="2400" dirty="0" smtClean="0">
              <a:solidFill>
                <a:schemeClr val="tx2"/>
              </a:solidFill>
            </a:endParaRPr>
          </a:p>
          <a:p>
            <a:pPr eaLnBrk="1" hangingPunct="1">
              <a:defRPr/>
            </a:pPr>
            <a:endParaRPr lang="en-US" sz="2400" dirty="0" smtClean="0">
              <a:solidFill>
                <a:schemeClr val="tx2"/>
              </a:solidFill>
            </a:endParaRPr>
          </a:p>
          <a:p>
            <a:pPr eaLnBrk="1" hangingPunct="1">
              <a:defRPr/>
            </a:pPr>
            <a:endParaRPr lang="en-US" sz="2400" dirty="0" smtClean="0">
              <a:solidFill>
                <a:schemeClr val="tx2"/>
              </a:solidFill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tx2"/>
                </a:solidFill>
              </a:rPr>
              <a:t>3</a:t>
            </a:r>
          </a:p>
          <a:p>
            <a:pPr eaLnBrk="1" hangingPunct="1">
              <a:defRPr/>
            </a:pPr>
            <a:endParaRPr lang="en-US" sz="2400" dirty="0" smtClean="0">
              <a:solidFill>
                <a:schemeClr val="tx2"/>
              </a:solidFill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tx2"/>
                </a:solidFill>
              </a:rPr>
              <a:t>2, 3, 4, 5</a:t>
            </a:r>
          </a:p>
        </p:txBody>
      </p:sp>
    </p:spTree>
    <p:extLst>
      <p:ext uri="{BB962C8B-B14F-4D97-AF65-F5344CB8AC3E}">
        <p14:creationId xmlns:p14="http://schemas.microsoft.com/office/powerpoint/2010/main" val="347975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 bwMode="auto">
          <a:xfrm>
            <a:off x="0" y="1219200"/>
            <a:ext cx="8153400" cy="609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  <p:sp>
        <p:nvSpPr>
          <p:cNvPr id="24577" name="Rectangle 2"/>
          <p:cNvSpPr>
            <a:spLocks noChangeArrowheads="1"/>
          </p:cNvSpPr>
          <p:nvPr/>
        </p:nvSpPr>
        <p:spPr bwMode="auto">
          <a:xfrm>
            <a:off x="143099" y="5718349"/>
            <a:ext cx="7201793" cy="833809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r>
              <a:rPr lang="en-US" b="1">
                <a:solidFill>
                  <a:srgbClr val="000000"/>
                </a:solidFill>
                <a:latin typeface="Calibri" charset="0"/>
              </a:rPr>
              <a:t>LANGUAGE</a:t>
            </a:r>
            <a:endParaRPr lang="en-US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967979" y="4728270"/>
            <a:ext cx="5552033" cy="990079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pPr>
              <a:defRPr/>
            </a:pPr>
            <a:r>
              <a:rPr lang="en-US" b="1">
                <a:solidFill>
                  <a:srgbClr val="000000"/>
                </a:solidFill>
                <a:latin typeface="Calibri" charset="0"/>
              </a:rPr>
              <a:t>BASIC or STUDY SKILLS</a:t>
            </a:r>
            <a:endParaRPr lang="en-US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1695748" y="3738191"/>
            <a:ext cx="4094262" cy="99007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pPr>
              <a:defRPr/>
            </a:pPr>
            <a:r>
              <a:rPr lang="en-US" b="1">
                <a:solidFill>
                  <a:srgbClr val="000000"/>
                </a:solidFill>
                <a:latin typeface="Calibri" charset="0"/>
              </a:rPr>
              <a:t>COGNITIVE STRATEGIES</a:t>
            </a:r>
            <a:endParaRPr lang="en-US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2300734" y="1756917"/>
            <a:ext cx="2884289" cy="990079"/>
          </a:xfrm>
          <a:prstGeom prst="rect">
            <a:avLst/>
          </a:prstGeom>
          <a:solidFill>
            <a:srgbClr val="E6F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r>
              <a:rPr lang="en-US" b="1">
                <a:latin typeface="Calibri" charset="0"/>
              </a:rPr>
              <a:t>SUBJECT MATTER</a:t>
            </a:r>
            <a:endParaRPr lang="en-US">
              <a:latin typeface="Times" charset="0"/>
            </a:endParaRPr>
          </a:p>
        </p:txBody>
      </p:sp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1128713" y="107156"/>
            <a:ext cx="6429375" cy="707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1pPr>
            <a:lvl2pPr marL="742950" indent="-28575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2pPr>
            <a:lvl3pPr marL="11430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3pPr>
            <a:lvl4pPr marL="16002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4pPr>
            <a:lvl5pPr marL="2057400" indent="-228600" eaLnBrk="0" hangingPunct="0"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4A7594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>
                <a:solidFill>
                  <a:schemeClr val="tx1">
                    <a:lumMod val="60000"/>
                    <a:lumOff val="40000"/>
                  </a:schemeClr>
                </a:solidFill>
                <a:latin typeface="Calibri (Headings)" charset="0"/>
                <a:ea typeface="ＭＳ Ｐゴシック" charset="0"/>
                <a:cs typeface="ＭＳ Ｐゴシック" charset="0"/>
              </a:rPr>
              <a:t>Building Blocks for </a:t>
            </a:r>
          </a:p>
          <a:p>
            <a:pPr eaLnBrk="1" hangingPunct="1">
              <a:defRPr/>
            </a:pPr>
            <a:r>
              <a:rPr lang="en-US" sz="2000" b="1" dirty="0">
                <a:solidFill>
                  <a:schemeClr val="tx1">
                    <a:lumMod val="60000"/>
                    <a:lumOff val="40000"/>
                  </a:schemeClr>
                </a:solidFill>
                <a:latin typeface="Calibri (Headings)" charset="0"/>
                <a:ea typeface="ＭＳ Ｐゴシック" charset="0"/>
                <a:cs typeface="ＭＳ Ｐゴシック" charset="0"/>
              </a:rPr>
              <a:t>Content Literacy</a:t>
            </a:r>
            <a:endParaRPr lang="en-US" sz="2800" dirty="0">
              <a:solidFill>
                <a:schemeClr val="tx1">
                  <a:lumMod val="60000"/>
                  <a:lumOff val="40000"/>
                </a:schemeClr>
              </a:solidFill>
              <a:latin typeface="Calibri (Headings)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676898" y="841623"/>
            <a:ext cx="2057176" cy="949896"/>
            <a:chOff x="2208" y="912"/>
            <a:chExt cx="1296" cy="598"/>
          </a:xfrm>
        </p:grpSpPr>
        <p:sp>
          <p:nvSpPr>
            <p:cNvPr id="24593" name="Rectangle 8"/>
            <p:cNvSpPr>
              <a:spLocks noChangeArrowheads="1"/>
            </p:cNvSpPr>
            <p:nvPr/>
          </p:nvSpPr>
          <p:spPr bwMode="auto">
            <a:xfrm>
              <a:off x="2208" y="912"/>
              <a:ext cx="1296" cy="5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4400" b="1">
                <a:latin typeface="Chalkboard" charset="0"/>
              </a:endParaRPr>
            </a:p>
          </p:txBody>
        </p:sp>
        <p:sp>
          <p:nvSpPr>
            <p:cNvPr id="24594" name="Text Box 9"/>
            <p:cNvSpPr txBox="1">
              <a:spLocks noChangeArrowheads="1"/>
            </p:cNvSpPr>
            <p:nvPr/>
          </p:nvSpPr>
          <p:spPr bwMode="auto">
            <a:xfrm>
              <a:off x="2472" y="928"/>
              <a:ext cx="768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rgbClr val="4A7594"/>
                  </a:solidFill>
                  <a:latin typeface="Helvetica Neue Bold Condensed" charset="0"/>
                  <a:ea typeface="ヒラギノ角ゴ ProN W6" charset="0"/>
                  <a:cs typeface="ヒラギノ角ゴ ProN W6" charset="0"/>
                  <a:sym typeface="Helvetica Neue Bold Condensed" charset="0"/>
                </a:defRPr>
              </a:lvl1pPr>
              <a:lvl2pPr marL="742950" indent="-285750" eaLnBrk="0" hangingPunct="0">
                <a:defRPr sz="3200">
                  <a:solidFill>
                    <a:srgbClr val="4A7594"/>
                  </a:solidFill>
                  <a:latin typeface="Helvetica Neue Bold Condensed" charset="0"/>
                  <a:ea typeface="ヒラギノ角ゴ ProN W6" charset="0"/>
                  <a:cs typeface="ヒラギノ角ゴ ProN W6" charset="0"/>
                  <a:sym typeface="Helvetica Neue Bold Condensed" charset="0"/>
                </a:defRPr>
              </a:lvl2pPr>
              <a:lvl3pPr marL="1143000" indent="-228600" eaLnBrk="0" hangingPunct="0">
                <a:defRPr sz="3200">
                  <a:solidFill>
                    <a:srgbClr val="4A7594"/>
                  </a:solidFill>
                  <a:latin typeface="Helvetica Neue Bold Condensed" charset="0"/>
                  <a:ea typeface="ヒラギノ角ゴ ProN W6" charset="0"/>
                  <a:cs typeface="ヒラギノ角ゴ ProN W6" charset="0"/>
                  <a:sym typeface="Helvetica Neue Bold Condensed" charset="0"/>
                </a:defRPr>
              </a:lvl3pPr>
              <a:lvl4pPr marL="1600200" indent="-228600" eaLnBrk="0" hangingPunct="0">
                <a:defRPr sz="3200">
                  <a:solidFill>
                    <a:srgbClr val="4A7594"/>
                  </a:solidFill>
                  <a:latin typeface="Helvetica Neue Bold Condensed" charset="0"/>
                  <a:ea typeface="ヒラギノ角ゴ ProN W6" charset="0"/>
                  <a:cs typeface="ヒラギノ角ゴ ProN W6" charset="0"/>
                  <a:sym typeface="Helvetica Neue Bold Condensed" charset="0"/>
                </a:defRPr>
              </a:lvl4pPr>
              <a:lvl5pPr marL="2057400" indent="-228600" eaLnBrk="0" hangingPunct="0">
                <a:defRPr sz="3200">
                  <a:solidFill>
                    <a:srgbClr val="4A7594"/>
                  </a:solidFill>
                  <a:latin typeface="Helvetica Neue Bold Condensed" charset="0"/>
                  <a:ea typeface="ヒラギノ角ゴ ProN W6" charset="0"/>
                  <a:cs typeface="ヒラギノ角ゴ ProN W6" charset="0"/>
                  <a:sym typeface="Helvetica Neue Bold Condensed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4A7594"/>
                  </a:solidFill>
                  <a:latin typeface="Helvetica Neue Bold Condensed" charset="0"/>
                  <a:ea typeface="ヒラギノ角ゴ ProN W6" charset="0"/>
                  <a:cs typeface="ヒラギノ角ゴ ProN W6" charset="0"/>
                  <a:sym typeface="Helvetica Neue Bold Condensed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4A7594"/>
                  </a:solidFill>
                  <a:latin typeface="Helvetica Neue Bold Condensed" charset="0"/>
                  <a:ea typeface="ヒラギノ角ゴ ProN W6" charset="0"/>
                  <a:cs typeface="ヒラギノ角ゴ ProN W6" charset="0"/>
                  <a:sym typeface="Helvetica Neue Bold Condensed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4A7594"/>
                  </a:solidFill>
                  <a:latin typeface="Helvetica Neue Bold Condensed" charset="0"/>
                  <a:ea typeface="ヒラギノ角ゴ ProN W6" charset="0"/>
                  <a:cs typeface="ヒラギノ角ゴ ProN W6" charset="0"/>
                  <a:sym typeface="Helvetica Neue Bold Condensed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4A7594"/>
                  </a:solidFill>
                  <a:latin typeface="Helvetica Neue Bold Condensed" charset="0"/>
                  <a:ea typeface="ヒラギノ角ゴ ProN W6" charset="0"/>
                  <a:cs typeface="ヒラギノ角ゴ ProN W6" charset="0"/>
                  <a:sym typeface="Helvetica Neue Bold Condensed" charset="0"/>
                </a:defRPr>
              </a:lvl9pPr>
            </a:lstStyle>
            <a:p>
              <a:pPr eaLnBrk="1" hangingPunct="1"/>
              <a:r>
                <a:rPr lang="en-US" sz="1800" b="1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rPr>
                <a:t>HIGHER ORDER</a:t>
              </a:r>
              <a:br>
                <a:rPr lang="en-US" sz="1800" b="1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rPr>
              </a:br>
              <a:r>
                <a:rPr lang="en-US" sz="1800" b="1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rPr>
                <a:t>THINKING</a:t>
              </a:r>
            </a:p>
          </p:txBody>
        </p:sp>
      </p:grpSp>
      <p:sp>
        <p:nvSpPr>
          <p:cNvPr id="24583" name="Line 8"/>
          <p:cNvSpPr>
            <a:spLocks noChangeShapeType="1"/>
          </p:cNvSpPr>
          <p:nvPr/>
        </p:nvSpPr>
        <p:spPr bwMode="auto">
          <a:xfrm flipH="1">
            <a:off x="7238628" y="173013"/>
            <a:ext cx="1905372" cy="0"/>
          </a:xfrm>
          <a:prstGeom prst="line">
            <a:avLst/>
          </a:prstGeom>
          <a:noFill/>
          <a:ln w="635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35" tIns="45718" rIns="91435" bIns="45718" anchor="ctr"/>
          <a:lstStyle/>
          <a:p>
            <a:endParaRPr lang="en-US"/>
          </a:p>
        </p:txBody>
      </p:sp>
      <p:sp>
        <p:nvSpPr>
          <p:cNvPr id="24584" name="Line 9"/>
          <p:cNvSpPr>
            <a:spLocks noChangeShapeType="1"/>
          </p:cNvSpPr>
          <p:nvPr/>
        </p:nvSpPr>
        <p:spPr bwMode="auto">
          <a:xfrm flipH="1">
            <a:off x="7768828" y="282402"/>
            <a:ext cx="1375172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35" tIns="45718" rIns="91435" bIns="45718" anchor="ctr"/>
          <a:lstStyle/>
          <a:p>
            <a:endParaRPr lang="en-US"/>
          </a:p>
        </p:txBody>
      </p:sp>
      <p:sp>
        <p:nvSpPr>
          <p:cNvPr id="24585" name="Line 10"/>
          <p:cNvSpPr>
            <a:spLocks noChangeShapeType="1"/>
          </p:cNvSpPr>
          <p:nvPr/>
        </p:nvSpPr>
        <p:spPr bwMode="auto">
          <a:xfrm flipH="1">
            <a:off x="1" y="176361"/>
            <a:ext cx="1905372" cy="0"/>
          </a:xfrm>
          <a:prstGeom prst="line">
            <a:avLst/>
          </a:prstGeom>
          <a:noFill/>
          <a:ln w="635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35" tIns="45718" rIns="91435" bIns="45718" anchor="ctr"/>
          <a:lstStyle/>
          <a:p>
            <a:endParaRPr lang="en-US"/>
          </a:p>
        </p:txBody>
      </p:sp>
      <p:sp>
        <p:nvSpPr>
          <p:cNvPr id="24586" name="Line 11"/>
          <p:cNvSpPr>
            <a:spLocks noChangeShapeType="1"/>
          </p:cNvSpPr>
          <p:nvPr/>
        </p:nvSpPr>
        <p:spPr bwMode="auto">
          <a:xfrm flipH="1">
            <a:off x="0" y="285750"/>
            <a:ext cx="1375172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35" tIns="45718" rIns="91435" bIns="45718" anchor="ctr"/>
          <a:lstStyle/>
          <a:p>
            <a:endParaRPr lang="en-US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2010520" y="2750344"/>
            <a:ext cx="3493740" cy="99007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pPr>
              <a:defRPr/>
            </a:pPr>
            <a:r>
              <a:rPr lang="en-US" sz="2100" b="1" dirty="0">
                <a:latin typeface="Calibri" charset="0"/>
              </a:rPr>
              <a:t>ADVANCED AUTOMATIC SKILLS</a:t>
            </a:r>
            <a:endParaRPr lang="en-US" sz="2100" dirty="0">
              <a:latin typeface="Times" charset="0"/>
            </a:endParaRPr>
          </a:p>
        </p:txBody>
      </p:sp>
      <p:pic>
        <p:nvPicPr>
          <p:cNvPr id="56332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867400"/>
            <a:ext cx="113853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Left Brace 15"/>
          <p:cNvSpPr/>
          <p:nvPr/>
        </p:nvSpPr>
        <p:spPr>
          <a:xfrm rot="9216450">
            <a:off x="5437287" y="565919"/>
            <a:ext cx="824880" cy="2945680"/>
          </a:xfrm>
          <a:prstGeom prst="leftBrace">
            <a:avLst/>
          </a:prstGeom>
          <a:ln w="38100" cmpd="sng"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91435" tIns="45718" rIns="91435" bIns="45718" anchor="ctr"/>
          <a:lstStyle/>
          <a:p>
            <a:pPr>
              <a:defRPr/>
            </a:pPr>
            <a:endParaRPr lang="en-US">
              <a:solidFill>
                <a:srgbClr val="601314"/>
              </a:solidFill>
            </a:endParaRPr>
          </a:p>
        </p:txBody>
      </p:sp>
      <p:sp>
        <p:nvSpPr>
          <p:cNvPr id="18" name="Right Brace 17"/>
          <p:cNvSpPr/>
          <p:nvPr/>
        </p:nvSpPr>
        <p:spPr>
          <a:xfrm rot="19952255">
            <a:off x="6536755" y="3440162"/>
            <a:ext cx="823764" cy="1981275"/>
          </a:xfrm>
          <a:prstGeom prst="rightBrace">
            <a:avLst/>
          </a:prstGeom>
          <a:ln w="38100" cmpd="sng"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91435" tIns="45718" rIns="91435" bIns="45718" anchor="ctr"/>
          <a:lstStyle/>
          <a:p>
            <a:pPr>
              <a:defRPr/>
            </a:pPr>
            <a:endParaRPr lang="en-US" b="1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601314"/>
              </a:solidFill>
            </a:endParaRPr>
          </a:p>
        </p:txBody>
      </p:sp>
      <p:sp>
        <p:nvSpPr>
          <p:cNvPr id="19" name="Rectangle 18"/>
          <p:cNvSpPr>
            <a:spLocks noChangeAspect="1"/>
          </p:cNvSpPr>
          <p:nvPr/>
        </p:nvSpPr>
        <p:spPr>
          <a:xfrm>
            <a:off x="6379368" y="910828"/>
            <a:ext cx="2155031" cy="1126272"/>
          </a:xfrm>
          <a:prstGeom prst="rect">
            <a:avLst/>
          </a:prstGeom>
          <a:noFill/>
        </p:spPr>
        <p:txBody>
          <a:bodyPr lIns="91435" tIns="45718" rIns="91435" bIns="45718">
            <a:prstTxWarp prst="textSlantUp">
              <a:avLst/>
            </a:prstTxWarp>
            <a:spAutoFit/>
          </a:bodyPr>
          <a:lstStyle/>
          <a:p>
            <a:pPr>
              <a:defRPr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Content enhancement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775886" y="3244054"/>
            <a:ext cx="1910914" cy="1247775"/>
          </a:xfrm>
          <a:prstGeom prst="rect">
            <a:avLst/>
          </a:prstGeom>
          <a:noFill/>
        </p:spPr>
        <p:txBody>
          <a:bodyPr lIns="91435" tIns="45718" rIns="91435" bIns="45718">
            <a:prstTxWarp prst="textSlantDown">
              <a:avLst/>
            </a:prstTxWarp>
            <a:spAutoFit/>
          </a:bodyPr>
          <a:lstStyle/>
          <a:p>
            <a:pPr>
              <a:defRPr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Learning strategies</a:t>
            </a:r>
          </a:p>
        </p:txBody>
      </p:sp>
    </p:spTree>
    <p:extLst>
      <p:ext uri="{BB962C8B-B14F-4D97-AF65-F5344CB8AC3E}">
        <p14:creationId xmlns:p14="http://schemas.microsoft.com/office/powerpoint/2010/main" val="4250703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85750" y="178594"/>
            <a:ext cx="7393781" cy="17145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t"/>
          <a:lstStyle/>
          <a:p>
            <a:pPr eaLnBrk="1" hangingPunct="1">
              <a:defRPr/>
            </a:pPr>
            <a:r>
              <a:rPr lang="en-US" sz="4600" dirty="0">
                <a:latin typeface="Helvetica Neue Light" charset="0"/>
                <a:ea typeface="ヒラギノ明朝 ProN W3" charset="0"/>
                <a:sym typeface="Didot" charset="0"/>
              </a:rPr>
              <a:t>Content-specific strategies</a:t>
            </a:r>
          </a:p>
        </p:txBody>
      </p:sp>
      <p:graphicFrame>
        <p:nvGraphicFramePr>
          <p:cNvPr id="6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957350"/>
              </p:ext>
            </p:extLst>
          </p:nvPr>
        </p:nvGraphicFramePr>
        <p:xfrm>
          <a:off x="285750" y="1607344"/>
          <a:ext cx="8554641" cy="4331577"/>
        </p:xfrm>
        <a:graphic>
          <a:graphicData uri="http://schemas.openxmlformats.org/drawingml/2006/table">
            <a:tbl>
              <a:tblPr/>
              <a:tblGrid>
                <a:gridCol w="1711152"/>
                <a:gridCol w="1711151"/>
                <a:gridCol w="1710035"/>
                <a:gridCol w="1711152"/>
                <a:gridCol w="1711151"/>
              </a:tblGrid>
              <a:tr h="11252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2000"/>
                        <a:buFontTx/>
                        <a:buNone/>
                        <a:tabLst/>
                      </a:pPr>
                      <a:endParaRPr kumimoji="0" lang="en-US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Corbel"/>
                        <a:ea typeface="ヒラギノ明朝 ProN W6" charset="-128"/>
                        <a:cs typeface="Corbel"/>
                        <a:sym typeface="Palatino" charset="0"/>
                      </a:endParaRPr>
                    </a:p>
                  </a:txBody>
                  <a:tcPr marL="35719" marR="35719" marT="35721" marB="35721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2000"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sz="2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rbel"/>
                          <a:ea typeface="Baskerville" charset="0"/>
                          <a:cs typeface="Corbel"/>
                          <a:sym typeface="Baskerville" charset="0"/>
                        </a:rPr>
                        <a:t>History</a:t>
                      </a:r>
                    </a:p>
                  </a:txBody>
                  <a:tcPr marL="35719" marR="35719" marT="35721" marB="35721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2000"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sz="2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rbel"/>
                          <a:ea typeface="Baskerville" charset="0"/>
                          <a:cs typeface="Corbel"/>
                          <a:sym typeface="Baskerville" charset="0"/>
                        </a:rPr>
                        <a:t>Science</a:t>
                      </a:r>
                    </a:p>
                  </a:txBody>
                  <a:tcPr marL="35719" marR="35719" marT="35721" marB="35721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2000"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sz="2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rbel"/>
                          <a:ea typeface="Baskerville" charset="0"/>
                          <a:cs typeface="Corbel"/>
                          <a:sym typeface="Baskerville" charset="0"/>
                        </a:rPr>
                        <a:t>Math</a:t>
                      </a:r>
                    </a:p>
                  </a:txBody>
                  <a:tcPr marL="35719" marR="35719" marT="35721" marB="35721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2000"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sz="2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rbel"/>
                          <a:ea typeface="Baskerville" charset="0"/>
                          <a:cs typeface="Corbel"/>
                          <a:sym typeface="Baskerville" charset="0"/>
                        </a:rPr>
                        <a:t>E/LA</a:t>
                      </a:r>
                    </a:p>
                  </a:txBody>
                  <a:tcPr marL="35719" marR="35719" marT="35721" marB="35721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156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2000"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/>
                          <a:ea typeface="ヒラギノ明朝 ProN W3" charset="-128"/>
                          <a:cs typeface="Corbel"/>
                          <a:sym typeface="Palatino" charset="0"/>
                        </a:rPr>
                        <a:t>STRATEGIES</a:t>
                      </a:r>
                    </a:p>
                  </a:txBody>
                  <a:tcPr marL="35719" marR="35719" marT="35721" marB="35721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A7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2000"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orbel"/>
                          <a:ea typeface="ヒラギノ明朝 ProN W3" charset="-128"/>
                          <a:cs typeface="Corbel"/>
                          <a:sym typeface="Palatino" charset="0"/>
                        </a:rPr>
                        <a:t>sourcing, corroborating, and contextualizing</a:t>
                      </a:r>
                    </a:p>
                  </a:txBody>
                  <a:tcPr marL="35719" marR="35719" marT="35721" marB="35721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2000"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orbel"/>
                          <a:ea typeface="ヒラギノ明朝 ProN W3" charset="-128"/>
                          <a:cs typeface="Corbel"/>
                          <a:sym typeface="Palatino" charset="0"/>
                        </a:rPr>
                        <a:t>self-questioning to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orbel"/>
                          <a:ea typeface="ヒラギノ明朝 ProN W3" charset="-128"/>
                          <a:cs typeface="Corbel"/>
                          <a:sym typeface="Palatino" charset="0"/>
                        </a:rPr>
                        <a:t>clarify 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orbel"/>
                          <a:ea typeface="ヒラギノ明朝 ProN W3" charset="-128"/>
                          <a:cs typeface="Corbel"/>
                          <a:sym typeface="Palatino" charset="0"/>
                        </a:rPr>
                        <a:t>mental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orbel"/>
                          <a:ea typeface="ヒラギノ明朝 ProN W3" charset="-128"/>
                          <a:cs typeface="Corbel"/>
                          <a:sym typeface="Palatino" charset="0"/>
                        </a:rPr>
                        <a:t>processes</a:t>
                      </a:r>
                      <a:endParaRPr kumimoji="0" lang="en-US" sz="2000" b="0" i="1" u="none" strike="noStrike" cap="none" normalizeH="0" baseline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Corbel"/>
                        <a:ea typeface="ヒラギノ明朝 ProN W3" charset="-128"/>
                        <a:cs typeface="Corbel"/>
                        <a:sym typeface="Palatino" charset="0"/>
                      </a:endParaRPr>
                    </a:p>
                  </a:txBody>
                  <a:tcPr marL="35719" marR="35719" marT="35721" marB="35721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2000"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orbel"/>
                          <a:ea typeface="ヒラギノ明朝 ProN W3" charset="-128"/>
                          <a:cs typeface="Corbel"/>
                          <a:sym typeface="Palatino" charset="0"/>
                        </a:rPr>
                        <a:t>close reading and re-reading</a:t>
                      </a:r>
                    </a:p>
                  </a:txBody>
                  <a:tcPr marL="35719" marR="35719" marT="35721" marB="35721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2000"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orbel"/>
                          <a:ea typeface="ヒラギノ明朝 ProN W3" charset="-128"/>
                          <a:cs typeface="Corbel"/>
                          <a:sym typeface="Palatino" charset="0"/>
                        </a:rPr>
                        <a:t>developing familiarity with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orbel"/>
                          <a:ea typeface="ヒラギノ明朝 ProN W3" charset="-128"/>
                          <a:cs typeface="Corbel"/>
                          <a:sym typeface="Palatino" charset="0"/>
                        </a:rPr>
                        <a:t>literary techniques</a:t>
                      </a:r>
                      <a:endParaRPr kumimoji="0" lang="en-US" sz="2000" b="0" i="1" u="none" strike="noStrike" cap="none" normalizeH="0" baseline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Corbel"/>
                        <a:ea typeface="ヒラギノ明朝 ProN W3" charset="-128"/>
                        <a:cs typeface="Corbel"/>
                        <a:sym typeface="Palatino" charset="0"/>
                      </a:endParaRPr>
                    </a:p>
                  </a:txBody>
                  <a:tcPr marL="35719" marR="35719" marT="35721" marB="35721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907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2000"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/>
                          <a:ea typeface="ヒラギノ明朝 ProN W3" charset="-128"/>
                          <a:cs typeface="Corbel"/>
                          <a:sym typeface="Palatino" charset="0"/>
                        </a:rPr>
                        <a:t>PURPOSE FOR READING</a:t>
                      </a:r>
                    </a:p>
                  </a:txBody>
                  <a:tcPr marL="35719" marR="35719" marT="35721" marB="35721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A7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2000"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orbel"/>
                          <a:ea typeface="ヒラギノ明朝 ProN W3" charset="-128"/>
                          <a:cs typeface="Corbel"/>
                          <a:sym typeface="Palatino" charset="0"/>
                        </a:rPr>
                        <a:t>analyzing, interpreting, and critiquing events</a:t>
                      </a:r>
                    </a:p>
                  </a:txBody>
                  <a:tcPr marL="35719" marR="35719" marT="35721" marB="35721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2000"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orbel"/>
                          <a:ea typeface="ヒラギノ明朝 ProN W3" charset="-128"/>
                          <a:cs typeface="Corbel"/>
                          <a:sym typeface="Palatino" charset="0"/>
                        </a:rPr>
                        <a:t>transforming information</a:t>
                      </a:r>
                    </a:p>
                  </a:txBody>
                  <a:tcPr marL="35719" marR="35719" marT="35721" marB="35721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2000"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orbel"/>
                          <a:ea typeface="ヒラギノ明朝 ProN W3" charset="-128"/>
                          <a:cs typeface="Corbel"/>
                          <a:sym typeface="Palatino" charset="0"/>
                        </a:rPr>
                        <a:t>understanding problems and solutions</a:t>
                      </a:r>
                    </a:p>
                  </a:txBody>
                  <a:tcPr marL="35719" marR="35719" marT="35721" marB="35721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2000"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Corbel"/>
                          <a:ea typeface="ヒラギノ明朝 ProN W3" charset="-128"/>
                          <a:cs typeface="Corbel"/>
                          <a:sym typeface="Palatino" charset="0"/>
                        </a:rPr>
                        <a:t>developing abstract reasoning skills</a:t>
                      </a:r>
                    </a:p>
                  </a:txBody>
                  <a:tcPr marL="35719" marR="35719" marT="35721" marB="35721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8700" name="Rectangle 56"/>
          <p:cNvSpPr>
            <a:spLocks/>
          </p:cNvSpPr>
          <p:nvPr/>
        </p:nvSpPr>
        <p:spPr bwMode="auto">
          <a:xfrm>
            <a:off x="304800" y="1676400"/>
            <a:ext cx="1676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r>
              <a:rPr lang="en-US" sz="1300" dirty="0">
                <a:solidFill>
                  <a:schemeClr val="bg2"/>
                </a:solidFill>
                <a:latin typeface="Corbel" charset="0"/>
                <a:cs typeface="Baskerville" charset="0"/>
                <a:sym typeface="Baskerville" charset="0"/>
              </a:rPr>
              <a:t>(Christie, 2002; Shanahan &amp; Shanahan, 2008; Shanahan, Shanahan, &amp; </a:t>
            </a:r>
            <a:r>
              <a:rPr lang="en-US" sz="1300" dirty="0" err="1">
                <a:solidFill>
                  <a:schemeClr val="bg2"/>
                </a:solidFill>
                <a:latin typeface="Corbel" charset="0"/>
                <a:cs typeface="Baskerville" charset="0"/>
                <a:sym typeface="Baskerville" charset="0"/>
              </a:rPr>
              <a:t>Misischia</a:t>
            </a:r>
            <a:r>
              <a:rPr lang="en-US" sz="1300" dirty="0">
                <a:solidFill>
                  <a:schemeClr val="bg2"/>
                </a:solidFill>
                <a:latin typeface="Corbel" charset="0"/>
                <a:cs typeface="Baskerville" charset="0"/>
                <a:sym typeface="Baskerville" charset="0"/>
              </a:rPr>
              <a:t>, 2011)</a:t>
            </a:r>
          </a:p>
        </p:txBody>
      </p:sp>
    </p:spTree>
    <p:extLst>
      <p:ext uri="{BB962C8B-B14F-4D97-AF65-F5344CB8AC3E}">
        <p14:creationId xmlns:p14="http://schemas.microsoft.com/office/powerpoint/2010/main" val="3733203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601314"/>
      </a:dk2>
      <a:lt2>
        <a:srgbClr val="808080"/>
      </a:lt2>
      <a:accent1>
        <a:srgbClr val="DC5A21"/>
      </a:accent1>
      <a:accent2>
        <a:srgbClr val="FFFFFF"/>
      </a:accent2>
      <a:accent3>
        <a:srgbClr val="FFFFFF"/>
      </a:accent3>
      <a:accent4>
        <a:srgbClr val="000000"/>
      </a:accent4>
      <a:accent5>
        <a:srgbClr val="EBB5AB"/>
      </a:accent5>
      <a:accent6>
        <a:srgbClr val="E7E7E7"/>
      </a:accent6>
      <a:hlink>
        <a:srgbClr val="495B60"/>
      </a:hlink>
      <a:folHlink>
        <a:srgbClr val="5FB3D9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2071</Words>
  <Application>Microsoft Macintosh PowerPoint</Application>
  <PresentationFormat>On-screen Show (4:3)</PresentationFormat>
  <Paragraphs>444</Paragraphs>
  <Slides>49</Slides>
  <Notes>44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Blank Presentation</vt:lpstr>
      <vt:lpstr>Understanding Academic Language</vt:lpstr>
      <vt:lpstr>What is academic language?</vt:lpstr>
      <vt:lpstr>What is academic language?</vt:lpstr>
      <vt:lpstr>What is academic language?</vt:lpstr>
      <vt:lpstr>What is academic language?</vt:lpstr>
      <vt:lpstr>Some examples…</vt:lpstr>
      <vt:lpstr>ELA CCSS—Language standards (6-12)</vt:lpstr>
      <vt:lpstr>PowerPoint Presentation</vt:lpstr>
      <vt:lpstr>Content-specific strategies</vt:lpstr>
      <vt:lpstr>Language patterns across texts...</vt:lpstr>
      <vt:lpstr>Research Results</vt:lpstr>
      <vt:lpstr>The Learning Strategies Curriculum</vt:lpstr>
      <vt:lpstr>The Interactive Manual</vt:lpstr>
      <vt:lpstr>Lesson 1 and 6: Pretest and Posttest</vt:lpstr>
      <vt:lpstr>The strategy steps...</vt:lpstr>
      <vt:lpstr>The strategy steps...</vt:lpstr>
      <vt:lpstr>Parts of noun phrases</vt:lpstr>
      <vt:lpstr> Changing Verbs into Nouns</vt:lpstr>
      <vt:lpstr>Transformers</vt:lpstr>
      <vt:lpstr> Changing Verbs into Nouns</vt:lpstr>
      <vt:lpstr>Verbs VS. Noun Phrases</vt:lpstr>
      <vt:lpstr>PowerPoint Presentation</vt:lpstr>
      <vt:lpstr>Ordering words</vt:lpstr>
      <vt:lpstr>Model and Controlled Practice</vt:lpstr>
      <vt:lpstr>Describing words</vt:lpstr>
      <vt:lpstr>Model and Controlled Practice</vt:lpstr>
      <vt:lpstr>Prepositional phrases</vt:lpstr>
      <vt:lpstr>Model and Controlled Practice</vt:lpstr>
      <vt:lpstr>The strategy steps...</vt:lpstr>
      <vt:lpstr>Parts of a sentence</vt:lpstr>
      <vt:lpstr>Look at the SUBJECT of the sentences</vt:lpstr>
      <vt:lpstr>Describe</vt:lpstr>
      <vt:lpstr>Model and Controlled Practice</vt:lpstr>
      <vt:lpstr>Advanced Practice</vt:lpstr>
      <vt:lpstr>The strategy steps...</vt:lpstr>
      <vt:lpstr>Connectives</vt:lpstr>
      <vt:lpstr>Temporal Connectives</vt:lpstr>
      <vt:lpstr>Causal Connectives</vt:lpstr>
      <vt:lpstr>Additive Connectives</vt:lpstr>
      <vt:lpstr>Comparative Connectives</vt:lpstr>
      <vt:lpstr>Model and Controlled Practice</vt:lpstr>
      <vt:lpstr>Advanced Practice (part 1)</vt:lpstr>
      <vt:lpstr>Advanced Practice (part 2)</vt:lpstr>
      <vt:lpstr>The strategy steps...</vt:lpstr>
      <vt:lpstr>Pronouns</vt:lpstr>
      <vt:lpstr>Model and Controlled Practice</vt:lpstr>
      <vt:lpstr>Advanced Practice (Narrative)</vt:lpstr>
      <vt:lpstr>Advanced Practice (Expository)</vt:lpstr>
      <vt:lpstr>Generalization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Disabilities and Research, Learning Disabilities and Research</dc:title>
  <dc:creator>Nanette</dc:creator>
  <cp:lastModifiedBy>Frances Ihle</cp:lastModifiedBy>
  <cp:revision>57</cp:revision>
  <dcterms:modified xsi:type="dcterms:W3CDTF">2015-06-15T16:51:09Z</dcterms:modified>
</cp:coreProperties>
</file>