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682" r:id="rId27"/>
    <p:sldId id="283" r:id="rId28"/>
    <p:sldId id="269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360" r:id="rId41"/>
    <p:sldId id="361" r:id="rId42"/>
    <p:sldId id="362" r:id="rId43"/>
    <p:sldId id="363" r:id="rId44"/>
    <p:sldId id="364" r:id="rId45"/>
    <p:sldId id="365" r:id="rId46"/>
    <p:sldId id="367" r:id="rId47"/>
    <p:sldId id="366" r:id="rId48"/>
    <p:sldId id="368" r:id="rId49"/>
    <p:sldId id="369" r:id="rId50"/>
    <p:sldId id="370" r:id="rId51"/>
    <p:sldId id="371" r:id="rId52"/>
    <p:sldId id="372" r:id="rId53"/>
    <p:sldId id="373" r:id="rId54"/>
    <p:sldId id="374" r:id="rId55"/>
    <p:sldId id="375" r:id="rId56"/>
    <p:sldId id="377" r:id="rId57"/>
    <p:sldId id="376" r:id="rId58"/>
    <p:sldId id="378" r:id="rId59"/>
    <p:sldId id="657" r:id="rId60"/>
    <p:sldId id="658" r:id="rId61"/>
    <p:sldId id="656" r:id="rId62"/>
    <p:sldId id="674" r:id="rId63"/>
    <p:sldId id="660" r:id="rId64"/>
    <p:sldId id="675" r:id="rId65"/>
    <p:sldId id="661" r:id="rId66"/>
    <p:sldId id="662" r:id="rId67"/>
    <p:sldId id="676" r:id="rId68"/>
    <p:sldId id="677" r:id="rId69"/>
    <p:sldId id="678" r:id="rId70"/>
    <p:sldId id="667" r:id="rId71"/>
    <p:sldId id="668" r:id="rId72"/>
    <p:sldId id="679" r:id="rId73"/>
    <p:sldId id="683" r:id="rId74"/>
    <p:sldId id="531" r:id="rId75"/>
    <p:sldId id="671" r:id="rId76"/>
    <p:sldId id="672" r:id="rId77"/>
    <p:sldId id="684" r:id="rId78"/>
    <p:sldId id="685" r:id="rId7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9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F3C82-D83D-7143-A19B-196C33DA96AD}" type="datetimeFigureOut">
              <a:rPr lang="en-US" smtClean="0"/>
              <a:t>4/26/22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69A5-4FD9-4540-94E0-AAE9666CF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1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***Please note, this presentation is intentionally very plain, so that teachers can add their own design to the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16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Outcomes have been translated into essential questions for the lesson pg. 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04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41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15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82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13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44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25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25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43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21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69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09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47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91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25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44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054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880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382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001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8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Instructional Manual pg. 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901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252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407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366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027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556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07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817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992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6">
            <a:extLst>
              <a:ext uri="{FF2B5EF4-FFF2-40B4-BE49-F238E27FC236}">
                <a16:creationId xmlns:a16="http://schemas.microsoft.com/office/drawing/2014/main" id="{7DD1856F-7CDF-1CA6-D2D5-F548EB5720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University of Kansas Center for Research on Learning  2002</a:t>
            </a:r>
          </a:p>
        </p:txBody>
      </p:sp>
      <p:sp>
        <p:nvSpPr>
          <p:cNvPr id="71682" name="Rectangle 7">
            <a:extLst>
              <a:ext uri="{FF2B5EF4-FFF2-40B4-BE49-F238E27FC236}">
                <a16:creationId xmlns:a16="http://schemas.microsoft.com/office/drawing/2014/main" id="{5C93C3AB-BA87-0E0C-BDA1-B6D2EF0382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pitchFamily="2" charset="0"/>
              </a:rPr>
              <a:t>UO Overhead  </a:t>
            </a:r>
            <a:fld id="{F5C9F907-40FF-414C-8CD1-4AEC0DE4B20C}" type="slidenum">
              <a:rPr lang="en-US" altLang="en-US" sz="1200">
                <a:latin typeface="Times" pitchFamily="2" charset="0"/>
              </a:rPr>
              <a:pPr/>
              <a:t>40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88DF0A89-9A38-5FA0-45A2-9DFB896FD0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4A28F86D-B707-FA29-2465-F97DD0DA6F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Pg. 47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4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directions will change based on how you plan to collect the information orally or written</a:t>
            </a:r>
          </a:p>
          <a:p>
            <a:r>
              <a:rPr lang="en-US" dirty="0"/>
              <a:t>Pg. 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689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</a:t>
            </a:r>
            <a:r>
              <a:rPr lang="en-US"/>
              <a:t>49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753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708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823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584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274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143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482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355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747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2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686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145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Instructional Manual pg. 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637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520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</a:t>
            </a:r>
            <a:r>
              <a:rPr lang="en-US"/>
              <a:t>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813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970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67 Instructor Manual – student objectives have been translated into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617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7627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Pg.67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8431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650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80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669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5690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8058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73 Instructor Manual – student objectives have been translated into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242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6552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2886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0489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3864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77 Instructor Manual – student objectives have been translated into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7201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0435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53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6622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96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9333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84 Instructor Manual – student objectives have been translated into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1811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8051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</a:t>
            </a:r>
            <a:r>
              <a:rPr lang="en-US"/>
              <a:t>86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63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06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D69A5-4FD9-4540-94E0-AAE9666CF1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1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2FDE-3DF1-D445-A3CC-56188AAC1C3D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293-B099-DF41-9D9E-ABFCAF96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3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2FDE-3DF1-D445-A3CC-56188AAC1C3D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293-B099-DF41-9D9E-ABFCAF96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0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2FDE-3DF1-D445-A3CC-56188AAC1C3D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293-B099-DF41-9D9E-ABFCAF96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8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2FDE-3DF1-D445-A3CC-56188AAC1C3D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293-B099-DF41-9D9E-ABFCAF96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8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2FDE-3DF1-D445-A3CC-56188AAC1C3D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293-B099-DF41-9D9E-ABFCAF96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4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2FDE-3DF1-D445-A3CC-56188AAC1C3D}" type="datetimeFigureOut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293-B099-DF41-9D9E-ABFCAF96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5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2FDE-3DF1-D445-A3CC-56188AAC1C3D}" type="datetimeFigureOut">
              <a:rPr lang="en-US" smtClean="0"/>
              <a:t>4/26/22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293-B099-DF41-9D9E-ABFCAF96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1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2FDE-3DF1-D445-A3CC-56188AAC1C3D}" type="datetimeFigureOut">
              <a:rPr lang="en-US" smtClean="0"/>
              <a:t>4/26/22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293-B099-DF41-9D9E-ABFCAF96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8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2FDE-3DF1-D445-A3CC-56188AAC1C3D}" type="datetimeFigureOut">
              <a:rPr lang="en-US" smtClean="0"/>
              <a:t>4/26/22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293-B099-DF41-9D9E-ABFCAF96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3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2FDE-3DF1-D445-A3CC-56188AAC1C3D}" type="datetimeFigureOut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293-B099-DF41-9D9E-ABFCAF96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7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52FDE-3DF1-D445-A3CC-56188AAC1C3D}" type="datetimeFigureOut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6293-B099-DF41-9D9E-ABFCAF96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52FDE-3DF1-D445-A3CC-56188AAC1C3D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6293-B099-DF41-9D9E-ABFCAF96F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8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0E225-4CDD-0F78-B4D7-04D611DBCB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Self-Questioning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78610-820C-5E70-879A-4B297FA33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77809"/>
            <a:ext cx="6858000" cy="893762"/>
          </a:xfrm>
        </p:spPr>
        <p:txBody>
          <a:bodyPr/>
          <a:lstStyle/>
          <a:p>
            <a:r>
              <a:rPr lang="en-US" dirty="0"/>
              <a:t>By Jean B. </a:t>
            </a:r>
            <a:r>
              <a:rPr lang="en-US" dirty="0" err="1"/>
              <a:t>Schumaker</a:t>
            </a:r>
            <a:r>
              <a:rPr lang="en-US" dirty="0"/>
              <a:t>, Donald D. Deshler, Susan M. Nolan and Gordon R. Alley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CC828C-73CC-28DF-A29F-C1D6B0C83C0B}"/>
              </a:ext>
            </a:extLst>
          </p:cNvPr>
          <p:cNvSpPr txBox="1"/>
          <p:nvPr/>
        </p:nvSpPr>
        <p:spPr>
          <a:xfrm>
            <a:off x="1513113" y="5256665"/>
            <a:ext cx="6596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Teaching PowerPoint developed by FL SPDG SIM Project to support teachers in implementing The Self-Questioning Strategy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7C3463-BB6C-3BEA-8884-4BEFBCA1F3D1}"/>
              </a:ext>
            </a:extLst>
          </p:cNvPr>
          <p:cNvSpPr txBox="1"/>
          <p:nvPr/>
        </p:nvSpPr>
        <p:spPr>
          <a:xfrm>
            <a:off x="903514" y="6192836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dirty="0"/>
              <a:t>***Please note, this presentation is intentionally very plain, so that teachers can add their own design to the slides.</a:t>
            </a:r>
          </a:p>
        </p:txBody>
      </p:sp>
    </p:spTree>
    <p:extLst>
      <p:ext uri="{BB962C8B-B14F-4D97-AF65-F5344CB8AC3E}">
        <p14:creationId xmlns:p14="http://schemas.microsoft.com/office/powerpoint/2010/main" val="1453386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4D21-8CE9-56F6-F9FE-8B9AB519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6932C5-3A16-73F9-9527-28BB8F247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will learning the Self-Questioning strategy help me?</a:t>
            </a:r>
          </a:p>
          <a:p>
            <a:r>
              <a:rPr lang="en-US" dirty="0"/>
              <a:t>Where will I be able to use the strategy?</a:t>
            </a:r>
          </a:p>
          <a:p>
            <a:r>
              <a:rPr lang="en-US" dirty="0"/>
              <a:t>What results can I expect from using the Self—Questioning Strategy?</a:t>
            </a:r>
          </a:p>
          <a:p>
            <a:r>
              <a:rPr lang="en-US" dirty="0"/>
              <a:t>What are the steps of the Self-Questioning Strategy?</a:t>
            </a:r>
          </a:p>
        </p:txBody>
      </p:sp>
    </p:spTree>
    <p:extLst>
      <p:ext uri="{BB962C8B-B14F-4D97-AF65-F5344CB8AC3E}">
        <p14:creationId xmlns:p14="http://schemas.microsoft.com/office/powerpoint/2010/main" val="3451115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29FC1-E1D5-27AD-0297-E702153B9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5C1C7-748E-6C31-ED5D-009E8F657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</a:t>
            </a:r>
          </a:p>
          <a:p>
            <a:r>
              <a:rPr lang="en-US" dirty="0"/>
              <a:t>Questioning</a:t>
            </a:r>
          </a:p>
          <a:p>
            <a:r>
              <a:rPr lang="en-US" dirty="0"/>
              <a:t>Predictions</a:t>
            </a:r>
          </a:p>
          <a:p>
            <a:r>
              <a:rPr lang="en-US" dirty="0"/>
              <a:t>Answers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74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39E0-1576-D3B0-0356-07BC65D40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21" y="197621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How is using the Self-Questioning Strategy like playing the game “Clue”?</a:t>
            </a:r>
          </a:p>
        </p:txBody>
      </p:sp>
    </p:spTree>
    <p:extLst>
      <p:ext uri="{BB962C8B-B14F-4D97-AF65-F5344CB8AC3E}">
        <p14:creationId xmlns:p14="http://schemas.microsoft.com/office/powerpoint/2010/main" val="199351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535D69-A2E8-2A9D-E665-E0EEBA628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Grade-level Comprehension Quiz Results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15AD98E-CE09-022B-461C-8690534121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981852"/>
              </p:ext>
            </p:extLst>
          </p:nvPr>
        </p:nvGraphicFramePr>
        <p:xfrm>
          <a:off x="2079172" y="1825625"/>
          <a:ext cx="450668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71">
                  <a:extLst>
                    <a:ext uri="{9D8B030D-6E8A-4147-A177-3AD203B41FA5}">
                      <a16:colId xmlns:a16="http://schemas.microsoft.com/office/drawing/2014/main" val="1826120150"/>
                    </a:ext>
                  </a:extLst>
                </a:gridCol>
                <a:gridCol w="2275115">
                  <a:extLst>
                    <a:ext uri="{9D8B030D-6E8A-4147-A177-3AD203B41FA5}">
                      <a16:colId xmlns:a16="http://schemas.microsoft.com/office/drawing/2014/main" val="3749760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Before Instruction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After Instruction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3235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8071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556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4474" y="475958"/>
            <a:ext cx="1505046" cy="157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985" spc="17" dirty="0">
                <a:latin typeface="Arial"/>
                <a:cs typeface="Arial"/>
              </a:rPr>
              <a:t>Self-Questioning</a:t>
            </a:r>
            <a:r>
              <a:rPr sz="985" spc="82" dirty="0">
                <a:latin typeface="Arial"/>
                <a:cs typeface="Arial"/>
              </a:rPr>
              <a:t> </a:t>
            </a:r>
            <a:r>
              <a:rPr sz="985" spc="13" dirty="0">
                <a:latin typeface="Arial"/>
                <a:cs typeface="Arial"/>
              </a:rPr>
              <a:t>Strategy</a:t>
            </a:r>
            <a:endParaRPr sz="98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4887" y="397143"/>
            <a:ext cx="763535" cy="157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lang="en-US" sz="985" spc="78" dirty="0">
                <a:latin typeface="Arial"/>
                <a:cs typeface="Arial"/>
              </a:rPr>
              <a:t>C</a:t>
            </a:r>
            <a:r>
              <a:rPr sz="985" spc="78" dirty="0">
                <a:latin typeface="Arial"/>
                <a:cs typeface="Arial"/>
              </a:rPr>
              <a:t>ue</a:t>
            </a:r>
            <a:r>
              <a:rPr sz="985" spc="-105" dirty="0">
                <a:latin typeface="Arial"/>
                <a:cs typeface="Arial"/>
              </a:rPr>
              <a:t> </a:t>
            </a:r>
            <a:r>
              <a:rPr sz="985" spc="20" dirty="0">
                <a:latin typeface="Arial"/>
                <a:cs typeface="Arial"/>
              </a:rPr>
              <a:t>Card</a:t>
            </a:r>
            <a:r>
              <a:rPr sz="985" spc="-48" dirty="0">
                <a:latin typeface="Arial"/>
                <a:cs typeface="Arial"/>
              </a:rPr>
              <a:t> </a:t>
            </a:r>
            <a:r>
              <a:rPr sz="985" spc="-13" dirty="0">
                <a:latin typeface="Arial"/>
                <a:cs typeface="Arial"/>
              </a:rPr>
              <a:t>#1</a:t>
            </a:r>
            <a:endParaRPr sz="985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4474" y="995361"/>
            <a:ext cx="4862357" cy="38328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729">
              <a:tabLst>
                <a:tab pos="3354119" algn="l"/>
              </a:tabLst>
            </a:pPr>
            <a:r>
              <a:rPr sz="1904" b="1" u="sng" spc="27" dirty="0">
                <a:latin typeface="Arial"/>
                <a:cs typeface="Arial"/>
              </a:rPr>
              <a:t>SELF-QUESTIONING</a:t>
            </a:r>
            <a:r>
              <a:rPr sz="1904" b="1" u="sng" spc="-190" dirty="0">
                <a:latin typeface="Arial"/>
                <a:cs typeface="Arial"/>
              </a:rPr>
              <a:t> </a:t>
            </a:r>
            <a:r>
              <a:rPr sz="1904" b="1" u="sng" spc="31" dirty="0">
                <a:latin typeface="Arial"/>
                <a:cs typeface="Arial"/>
              </a:rPr>
              <a:t>STRATEG</a:t>
            </a:r>
            <a:r>
              <a:rPr lang="en-US" sz="1904" b="1" u="sng" spc="31" dirty="0">
                <a:latin typeface="Arial"/>
                <a:cs typeface="Arial"/>
              </a:rPr>
              <a:t>Y </a:t>
            </a:r>
            <a:r>
              <a:rPr sz="1904" b="1" u="sng" spc="31" dirty="0">
                <a:latin typeface="Arial"/>
                <a:cs typeface="Arial"/>
              </a:rPr>
              <a:t>STEPS</a:t>
            </a:r>
            <a:endParaRPr sz="1904" u="sng" dirty="0">
              <a:latin typeface="Arial"/>
              <a:cs typeface="Arial"/>
            </a:endParaRPr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816"/>
              </a:lnSpc>
              <a:spcBef>
                <a:spcPts val="15"/>
              </a:spcBef>
            </a:pPr>
            <a:endParaRPr sz="816" dirty="0"/>
          </a:p>
          <a:p>
            <a:pPr marL="8637">
              <a:tabLst>
                <a:tab pos="1027785" algn="l"/>
              </a:tabLst>
            </a:pPr>
            <a:r>
              <a:rPr sz="1938" b="1" spc="37" dirty="0">
                <a:latin typeface="Arial"/>
                <a:cs typeface="Arial"/>
              </a:rPr>
              <a:t>Step</a:t>
            </a:r>
            <a:r>
              <a:rPr sz="1938" b="1" spc="20" dirty="0">
                <a:latin typeface="Arial"/>
                <a:cs typeface="Arial"/>
              </a:rPr>
              <a:t> </a:t>
            </a:r>
            <a:r>
              <a:rPr sz="1938" b="1" spc="71" dirty="0">
                <a:latin typeface="Arial"/>
                <a:cs typeface="Arial"/>
              </a:rPr>
              <a:t>1</a:t>
            </a:r>
            <a:r>
              <a:rPr sz="1904" spc="44" dirty="0">
                <a:latin typeface="Times New Roman"/>
                <a:cs typeface="Times New Roman"/>
              </a:rPr>
              <a:t>:</a:t>
            </a:r>
            <a:r>
              <a:rPr lang="en-US" sz="1904" spc="44" dirty="0">
                <a:latin typeface="Times New Roman"/>
                <a:cs typeface="Times New Roman"/>
              </a:rPr>
              <a:t>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A</a:t>
            </a:r>
            <a:r>
              <a:rPr sz="1904" spc="44" dirty="0">
                <a:latin typeface="Times New Roman"/>
                <a:cs typeface="Times New Roman"/>
              </a:rPr>
              <a:t>	</a:t>
            </a:r>
            <a:r>
              <a:rPr sz="1938" b="1" spc="54" dirty="0">
                <a:latin typeface="Arial"/>
                <a:cs typeface="Arial"/>
              </a:rPr>
              <a:t>ttend</a:t>
            </a:r>
            <a:r>
              <a:rPr sz="1938" b="1" spc="310" dirty="0">
                <a:latin typeface="Arial"/>
                <a:cs typeface="Arial"/>
              </a:rPr>
              <a:t> </a:t>
            </a:r>
            <a:r>
              <a:rPr sz="1938" b="1" spc="54" dirty="0">
                <a:latin typeface="Arial"/>
                <a:cs typeface="Arial"/>
              </a:rPr>
              <a:t>to</a:t>
            </a:r>
            <a:r>
              <a:rPr lang="en-US" sz="1938" b="1" spc="109" dirty="0">
                <a:latin typeface="Arial"/>
                <a:cs typeface="Arial"/>
              </a:rPr>
              <a:t> </a:t>
            </a:r>
            <a:r>
              <a:rPr sz="1938" b="1" spc="71" dirty="0">
                <a:latin typeface="Arial"/>
                <a:cs typeface="Arial"/>
              </a:rPr>
              <a:t>clues</a:t>
            </a:r>
            <a:r>
              <a:rPr sz="1938" b="1" spc="11" dirty="0">
                <a:latin typeface="Arial"/>
                <a:cs typeface="Arial"/>
              </a:rPr>
              <a:t> </a:t>
            </a:r>
            <a:r>
              <a:rPr sz="1938" b="1" spc="62" dirty="0">
                <a:latin typeface="Arial"/>
                <a:cs typeface="Arial"/>
              </a:rPr>
              <a:t>as</a:t>
            </a:r>
            <a:r>
              <a:rPr sz="1938" b="1" spc="-64" dirty="0">
                <a:latin typeface="Arial"/>
                <a:cs typeface="Arial"/>
              </a:rPr>
              <a:t> </a:t>
            </a:r>
            <a:r>
              <a:rPr sz="1938" b="1" spc="102" dirty="0">
                <a:latin typeface="Arial"/>
                <a:cs typeface="Arial"/>
              </a:rPr>
              <a:t>you</a:t>
            </a:r>
            <a:endParaRPr sz="1938" b="1" dirty="0">
              <a:latin typeface="Arial"/>
              <a:cs typeface="Arial"/>
            </a:endParaRPr>
          </a:p>
          <a:p>
            <a:pPr marR="830001" algn="ctr">
              <a:spcBef>
                <a:spcPts val="17"/>
              </a:spcBef>
            </a:pPr>
            <a:r>
              <a:rPr sz="1870" b="1" spc="17" dirty="0">
                <a:latin typeface="Arial"/>
                <a:cs typeface="Arial"/>
              </a:rPr>
              <a:t>read</a:t>
            </a:r>
            <a:endParaRPr sz="1870" b="1" dirty="0">
              <a:latin typeface="Arial"/>
              <a:cs typeface="Arial"/>
            </a:endParaRPr>
          </a:p>
          <a:p>
            <a:pPr>
              <a:lnSpc>
                <a:spcPts val="952"/>
              </a:lnSpc>
              <a:spcBef>
                <a:spcPts val="41"/>
              </a:spcBef>
            </a:pPr>
            <a:endParaRPr sz="952" dirty="0"/>
          </a:p>
          <a:p>
            <a:pPr marL="8637">
              <a:tabLst>
                <a:tab pos="1043331" algn="l"/>
              </a:tabLst>
            </a:pPr>
            <a:r>
              <a:rPr sz="1938" b="1" spc="48" dirty="0">
                <a:latin typeface="Arial"/>
                <a:cs typeface="Arial"/>
              </a:rPr>
              <a:t>Step</a:t>
            </a:r>
            <a:r>
              <a:rPr sz="1938" b="1" spc="-20" dirty="0">
                <a:latin typeface="Arial"/>
                <a:cs typeface="Arial"/>
              </a:rPr>
              <a:t> </a:t>
            </a:r>
            <a:r>
              <a:rPr sz="1938" b="1" spc="71" dirty="0">
                <a:latin typeface="Arial"/>
                <a:cs typeface="Arial"/>
              </a:rPr>
              <a:t>2:</a:t>
            </a:r>
            <a:r>
              <a:rPr lang="en-US" sz="1938" spc="71" dirty="0">
                <a:latin typeface="Arial"/>
                <a:cs typeface="Arial"/>
              </a:rPr>
              <a:t>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S</a:t>
            </a:r>
            <a:r>
              <a:rPr lang="en-US" sz="1938" b="1" spc="58" dirty="0">
                <a:latin typeface="Arial"/>
                <a:cs typeface="Arial"/>
              </a:rPr>
              <a:t> a</a:t>
            </a:r>
            <a:r>
              <a:rPr lang="en-US" sz="1938" b="1" spc="511" dirty="0">
                <a:latin typeface="Arial"/>
                <a:cs typeface="Arial"/>
              </a:rPr>
              <a:t>y</a:t>
            </a:r>
            <a:r>
              <a:rPr sz="1938" b="1" spc="58" dirty="0">
                <a:latin typeface="Arial"/>
                <a:cs typeface="Arial"/>
              </a:rPr>
              <a:t>some</a:t>
            </a:r>
            <a:r>
              <a:rPr sz="1938" b="1" spc="-31" dirty="0">
                <a:latin typeface="Arial"/>
                <a:cs typeface="Arial"/>
              </a:rPr>
              <a:t> </a:t>
            </a:r>
            <a:r>
              <a:rPr sz="1938" b="1" spc="71" dirty="0">
                <a:latin typeface="Arial"/>
                <a:cs typeface="Arial"/>
              </a:rPr>
              <a:t>questions</a:t>
            </a: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r>
              <a:rPr lang="en-US" sz="1938" b="1" spc="71" dirty="0">
                <a:latin typeface="Arial"/>
                <a:cs typeface="Arial"/>
              </a:rPr>
              <a:t>Step 3: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en-US" sz="1938" b="1" spc="71" dirty="0">
                <a:latin typeface="Arial"/>
                <a:cs typeface="Arial"/>
              </a:rPr>
              <a:t>eep predictions in mind</a:t>
            </a: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r>
              <a:rPr lang="en-US" sz="1938" b="1" spc="71" dirty="0">
                <a:latin typeface="Arial"/>
                <a:cs typeface="Arial"/>
              </a:rPr>
              <a:t>Step 4: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en-US" sz="1938" b="1" spc="71" dirty="0">
                <a:latin typeface="Arial"/>
                <a:cs typeface="Arial"/>
              </a:rPr>
              <a:t>dentify the answers</a:t>
            </a: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r>
              <a:rPr lang="en-US" sz="1938" b="1" spc="71" dirty="0">
                <a:latin typeface="Arial"/>
                <a:cs typeface="Arial"/>
              </a:rPr>
              <a:t>Step 5: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1938" b="1" spc="71" dirty="0">
                <a:latin typeface="Arial"/>
                <a:cs typeface="Arial"/>
              </a:rPr>
              <a:t>alk about the answers</a:t>
            </a: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sz="1938" b="1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60297" y="6486597"/>
            <a:ext cx="1251542" cy="137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850" spc="37" dirty="0">
                <a:latin typeface="Times New Roman"/>
                <a:cs typeface="Times New Roman"/>
              </a:rPr>
              <a:t>©</a:t>
            </a:r>
            <a:r>
              <a:rPr sz="850" spc="-64" dirty="0">
                <a:latin typeface="Times New Roman"/>
                <a:cs typeface="Times New Roman"/>
              </a:rPr>
              <a:t> </a:t>
            </a:r>
            <a:r>
              <a:rPr sz="816" spc="58" dirty="0">
                <a:latin typeface="Times New Roman"/>
                <a:cs typeface="Times New Roman"/>
              </a:rPr>
              <a:t>The</a:t>
            </a:r>
            <a:r>
              <a:rPr sz="816" spc="13" dirty="0">
                <a:latin typeface="Times New Roman"/>
                <a:cs typeface="Times New Roman"/>
              </a:rPr>
              <a:t> University</a:t>
            </a:r>
            <a:r>
              <a:rPr sz="816" spc="82" dirty="0">
                <a:latin typeface="Times New Roman"/>
                <a:cs typeface="Times New Roman"/>
              </a:rPr>
              <a:t> </a:t>
            </a:r>
            <a:r>
              <a:rPr sz="816" spc="-31" dirty="0">
                <a:latin typeface="Times New Roman"/>
                <a:cs typeface="Times New Roman"/>
              </a:rPr>
              <a:t>of</a:t>
            </a:r>
            <a:r>
              <a:rPr sz="816" spc="7" dirty="0">
                <a:latin typeface="Times New Roman"/>
                <a:cs typeface="Times New Roman"/>
              </a:rPr>
              <a:t> </a:t>
            </a:r>
            <a:r>
              <a:rPr sz="816" spc="27" dirty="0">
                <a:latin typeface="Times New Roman"/>
                <a:cs typeface="Times New Roman"/>
              </a:rPr>
              <a:t>Kansas</a:t>
            </a:r>
            <a:endParaRPr sz="816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1412" y="4088238"/>
            <a:ext cx="3168500" cy="948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4"/>
          </a:p>
        </p:txBody>
      </p:sp>
      <p:sp>
        <p:nvSpPr>
          <p:cNvPr id="3" name="object 3"/>
          <p:cNvSpPr/>
          <p:nvPr/>
        </p:nvSpPr>
        <p:spPr>
          <a:xfrm>
            <a:off x="3838176" y="5087358"/>
            <a:ext cx="1492522" cy="1421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4"/>
          </a:p>
        </p:txBody>
      </p:sp>
      <p:sp>
        <p:nvSpPr>
          <p:cNvPr id="4" name="object 4"/>
          <p:cNvSpPr txBox="1"/>
          <p:nvPr/>
        </p:nvSpPr>
        <p:spPr>
          <a:xfrm>
            <a:off x="2329595" y="553031"/>
            <a:ext cx="4532134" cy="1916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>
              <a:lnSpc>
                <a:spcPts val="1173"/>
              </a:lnSpc>
              <a:tabLst>
                <a:tab pos="2993100" algn="l"/>
              </a:tabLst>
            </a:pPr>
            <a:r>
              <a:rPr sz="985" spc="7" dirty="0">
                <a:latin typeface="Arial"/>
                <a:cs typeface="Arial"/>
              </a:rPr>
              <a:t>Self-Questioning</a:t>
            </a:r>
            <a:r>
              <a:rPr sz="985" spc="64" dirty="0">
                <a:latin typeface="Arial"/>
                <a:cs typeface="Arial"/>
              </a:rPr>
              <a:t> </a:t>
            </a:r>
            <a:r>
              <a:rPr sz="985" spc="3" dirty="0">
                <a:latin typeface="Arial"/>
                <a:cs typeface="Arial"/>
              </a:rPr>
              <a:t>Strategy</a:t>
            </a:r>
            <a:r>
              <a:rPr sz="985" spc="3">
                <a:latin typeface="Arial"/>
                <a:cs typeface="Arial"/>
              </a:rPr>
              <a:t>	</a:t>
            </a:r>
            <a:r>
              <a:rPr lang="en-US" sz="985" spc="3">
                <a:latin typeface="Arial"/>
                <a:cs typeface="Arial"/>
              </a:rPr>
              <a:t>		</a:t>
            </a:r>
            <a:r>
              <a:rPr sz="985" spc="3">
                <a:latin typeface="Arial"/>
                <a:cs typeface="Arial"/>
              </a:rPr>
              <a:t>Cue</a:t>
            </a:r>
            <a:r>
              <a:rPr sz="985" spc="-75">
                <a:latin typeface="Arial"/>
                <a:cs typeface="Arial"/>
              </a:rPr>
              <a:t> </a:t>
            </a:r>
            <a:r>
              <a:rPr sz="985" spc="13" dirty="0">
                <a:latin typeface="Arial"/>
                <a:cs typeface="Arial"/>
              </a:rPr>
              <a:t>Card</a:t>
            </a:r>
            <a:r>
              <a:rPr sz="985" spc="-64" dirty="0">
                <a:latin typeface="Arial"/>
                <a:cs typeface="Arial"/>
              </a:rPr>
              <a:t> </a:t>
            </a:r>
            <a:r>
              <a:rPr sz="952" spc="-7" dirty="0">
                <a:latin typeface="Arial"/>
                <a:cs typeface="Arial"/>
              </a:rPr>
              <a:t>#2</a:t>
            </a:r>
            <a:endParaRPr sz="95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43641" y="1008214"/>
            <a:ext cx="3881593" cy="3597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 algn="ctr">
              <a:lnSpc>
                <a:spcPts val="2832"/>
              </a:lnSpc>
            </a:pPr>
            <a:r>
              <a:rPr sz="2380" b="1" spc="51" dirty="0">
                <a:latin typeface="Arial"/>
                <a:cs typeface="Arial"/>
              </a:rPr>
              <a:t>WHAT</a:t>
            </a:r>
            <a:r>
              <a:rPr sz="2380" b="1" spc="186" dirty="0">
                <a:latin typeface="Arial"/>
                <a:cs typeface="Arial"/>
              </a:rPr>
              <a:t> </a:t>
            </a:r>
            <a:r>
              <a:rPr sz="2380" b="1" spc="34" dirty="0">
                <a:latin typeface="Arial"/>
                <a:cs typeface="Arial"/>
              </a:rPr>
              <a:t>DO</a:t>
            </a:r>
            <a:r>
              <a:rPr sz="2380" b="1" spc="-102" dirty="0">
                <a:latin typeface="Arial"/>
                <a:cs typeface="Arial"/>
              </a:rPr>
              <a:t> </a:t>
            </a:r>
            <a:r>
              <a:rPr sz="2380" b="1" dirty="0">
                <a:latin typeface="Arial"/>
                <a:cs typeface="Arial"/>
              </a:rPr>
              <a:t>YOU</a:t>
            </a:r>
            <a:r>
              <a:rPr sz="2380" b="1" spc="71" dirty="0">
                <a:latin typeface="Arial"/>
                <a:cs typeface="Arial"/>
              </a:rPr>
              <a:t> </a:t>
            </a:r>
            <a:r>
              <a:rPr sz="2380" b="1" spc="17" dirty="0">
                <a:latin typeface="Arial"/>
                <a:cs typeface="Arial"/>
              </a:rPr>
              <a:t>WONDER?</a:t>
            </a:r>
            <a:endParaRPr sz="2380" b="1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4203" y="1656211"/>
            <a:ext cx="4298920" cy="16691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1598" b="1" spc="31" dirty="0">
                <a:latin typeface="Arial"/>
                <a:cs typeface="Arial"/>
              </a:rPr>
              <a:t>Titles</a:t>
            </a:r>
            <a:endParaRPr sz="1598" b="1" dirty="0">
              <a:latin typeface="Arial"/>
              <a:cs typeface="Arial"/>
            </a:endParaRPr>
          </a:p>
          <a:p>
            <a:pPr marL="627467" marR="27639" indent="-3454">
              <a:lnSpc>
                <a:spcPts val="2646"/>
              </a:lnSpc>
              <a:spcBef>
                <a:spcPts val="184"/>
              </a:spcBef>
            </a:pPr>
            <a:r>
              <a:rPr sz="1394" b="1" spc="41" dirty="0">
                <a:latin typeface="Arial"/>
                <a:cs typeface="Arial"/>
              </a:rPr>
              <a:t>"Mountain</a:t>
            </a:r>
            <a:r>
              <a:rPr sz="1394" b="1" spc="34" dirty="0">
                <a:latin typeface="Arial"/>
                <a:cs typeface="Arial"/>
              </a:rPr>
              <a:t> </a:t>
            </a:r>
            <a:r>
              <a:rPr sz="1394" b="1" spc="20" dirty="0">
                <a:latin typeface="Arial"/>
                <a:cs typeface="Arial"/>
              </a:rPr>
              <a:t>Madness"</a:t>
            </a:r>
            <a:endParaRPr lang="en-US" sz="1394" b="1" spc="11" dirty="0">
              <a:latin typeface="Arial"/>
              <a:cs typeface="Arial"/>
            </a:endParaRPr>
          </a:p>
          <a:p>
            <a:pPr marL="627467" marR="27639" indent="-3454">
              <a:lnSpc>
                <a:spcPts val="2646"/>
              </a:lnSpc>
              <a:spcBef>
                <a:spcPts val="184"/>
              </a:spcBef>
            </a:pPr>
            <a:r>
              <a:rPr sz="1394" b="1" spc="31" dirty="0">
                <a:latin typeface="Arial"/>
                <a:cs typeface="Arial"/>
              </a:rPr>
              <a:t>"Partners</a:t>
            </a:r>
            <a:r>
              <a:rPr sz="1394" b="1" spc="78" dirty="0">
                <a:latin typeface="Arial"/>
                <a:cs typeface="Arial"/>
              </a:rPr>
              <a:t> </a:t>
            </a:r>
            <a:r>
              <a:rPr sz="1394" b="1" spc="86" dirty="0">
                <a:latin typeface="Arial"/>
                <a:cs typeface="Arial"/>
              </a:rPr>
              <a:t>in</a:t>
            </a:r>
            <a:r>
              <a:rPr sz="1394" b="1" spc="-102" dirty="0">
                <a:latin typeface="Arial"/>
                <a:cs typeface="Arial"/>
              </a:rPr>
              <a:t> </a:t>
            </a:r>
            <a:r>
              <a:rPr sz="1394" b="1" spc="34" dirty="0">
                <a:latin typeface="Arial"/>
                <a:cs typeface="Arial"/>
              </a:rPr>
              <a:t>Grime"</a:t>
            </a:r>
            <a:endParaRPr sz="1394" b="1" dirty="0">
              <a:latin typeface="Arial"/>
              <a:cs typeface="Arial"/>
            </a:endParaRPr>
          </a:p>
          <a:p>
            <a:pPr>
              <a:lnSpc>
                <a:spcPts val="680"/>
              </a:lnSpc>
              <a:spcBef>
                <a:spcPts val="16"/>
              </a:spcBef>
            </a:pPr>
            <a:endParaRPr sz="680" b="1" dirty="0"/>
          </a:p>
          <a:p>
            <a:pPr marL="630489">
              <a:lnSpc>
                <a:spcPts val="1659"/>
              </a:lnSpc>
            </a:pPr>
            <a:r>
              <a:rPr sz="1394" b="1" spc="37" dirty="0">
                <a:latin typeface="Arial"/>
                <a:cs typeface="Arial"/>
              </a:rPr>
              <a:t>"Miracle</a:t>
            </a:r>
            <a:r>
              <a:rPr sz="1394" b="1" spc="-3" dirty="0">
                <a:latin typeface="Arial"/>
                <a:cs typeface="Arial"/>
              </a:rPr>
              <a:t> </a:t>
            </a:r>
            <a:r>
              <a:rPr sz="1394" b="1" spc="3" dirty="0">
                <a:latin typeface="Arial"/>
                <a:cs typeface="Arial"/>
              </a:rPr>
              <a:t>at</a:t>
            </a:r>
            <a:r>
              <a:rPr sz="1394" b="1" spc="7" dirty="0">
                <a:latin typeface="Arial"/>
                <a:cs typeface="Arial"/>
              </a:rPr>
              <a:t> </a:t>
            </a:r>
            <a:r>
              <a:rPr sz="1394" b="1" spc="51" dirty="0">
                <a:latin typeface="Arial"/>
                <a:cs typeface="Arial"/>
              </a:rPr>
              <a:t>Midnight"</a:t>
            </a:r>
            <a:endParaRPr sz="1394" b="1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81000" y="2813198"/>
            <a:ext cx="42755" cy="80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476" spc="64" dirty="0">
                <a:solidFill>
                  <a:srgbClr val="3B3B3B"/>
                </a:solidFill>
                <a:latin typeface="Arial"/>
                <a:cs typeface="Arial"/>
              </a:rPr>
              <a:t>.</a:t>
            </a:r>
            <a:endParaRPr sz="476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17262" y="2795925"/>
            <a:ext cx="42323" cy="1014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611" spc="24" dirty="0">
                <a:solidFill>
                  <a:srgbClr val="676767"/>
                </a:solidFill>
                <a:latin typeface="Arial"/>
                <a:cs typeface="Arial"/>
              </a:rPr>
              <a:t>.</a:t>
            </a:r>
            <a:endParaRPr sz="611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29595" y="3012797"/>
            <a:ext cx="2449700" cy="5156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08898"/>
            <a:r>
              <a:rPr sz="1360" b="1" spc="58" dirty="0">
                <a:latin typeface="Arial"/>
                <a:cs typeface="Arial"/>
              </a:rPr>
              <a:t>"Invisible</a:t>
            </a:r>
            <a:r>
              <a:rPr sz="1360" b="1" spc="7" dirty="0">
                <a:latin typeface="Arial"/>
                <a:cs typeface="Arial"/>
              </a:rPr>
              <a:t> </a:t>
            </a:r>
            <a:r>
              <a:rPr sz="1360" b="1" spc="58" dirty="0">
                <a:latin typeface="Arial"/>
                <a:cs typeface="Arial"/>
              </a:rPr>
              <a:t>Again"</a:t>
            </a:r>
            <a:r>
              <a:rPr sz="1360" b="1" spc="86" dirty="0">
                <a:latin typeface="Arial"/>
                <a:cs typeface="Arial"/>
              </a:rPr>
              <a:t> </a:t>
            </a:r>
            <a:endParaRPr sz="1360" b="1" dirty="0">
              <a:latin typeface="Arial"/>
              <a:cs typeface="Arial"/>
            </a:endParaRPr>
          </a:p>
          <a:p>
            <a:pPr>
              <a:lnSpc>
                <a:spcPts val="442"/>
              </a:lnSpc>
              <a:spcBef>
                <a:spcPts val="16"/>
              </a:spcBef>
            </a:pPr>
            <a:endParaRPr sz="442" b="1" dirty="0"/>
          </a:p>
          <a:p>
            <a:pPr marL="8637"/>
            <a:endParaRPr lang="en-US" sz="1598" spc="27" dirty="0">
              <a:latin typeface="Arial"/>
              <a:cs typeface="Arial"/>
            </a:endParaRPr>
          </a:p>
          <a:p>
            <a:pPr marL="8637"/>
            <a:endParaRPr lang="en-US" sz="1598" spc="27" dirty="0">
              <a:latin typeface="Arial"/>
              <a:cs typeface="Arial"/>
            </a:endParaRPr>
          </a:p>
          <a:p>
            <a:pPr marL="8637"/>
            <a:r>
              <a:rPr sz="1598" b="1" spc="27" dirty="0">
                <a:latin typeface="Arial"/>
                <a:cs typeface="Arial"/>
              </a:rPr>
              <a:t>Pictures</a:t>
            </a:r>
            <a:endParaRPr sz="1598" b="1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94203" y="6519821"/>
            <a:ext cx="1236427" cy="137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850" spc="24" dirty="0">
                <a:solidFill>
                  <a:srgbClr val="3B3B3B"/>
                </a:solidFill>
                <a:latin typeface="Times New Roman"/>
                <a:cs typeface="Times New Roman"/>
              </a:rPr>
              <a:t>©</a:t>
            </a:r>
            <a:r>
              <a:rPr sz="850" spc="-88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850" spc="41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850" spc="-51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850" spc="-7" dirty="0">
                <a:solidFill>
                  <a:srgbClr val="212121"/>
                </a:solidFill>
                <a:latin typeface="Times New Roman"/>
                <a:cs typeface="Times New Roman"/>
              </a:rPr>
              <a:t>University</a:t>
            </a:r>
            <a:r>
              <a:rPr sz="850" spc="48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850" spc="-41" dirty="0">
                <a:solidFill>
                  <a:srgbClr val="0F0F0F"/>
                </a:solidFill>
                <a:latin typeface="Times New Roman"/>
                <a:cs typeface="Times New Roman"/>
              </a:rPr>
              <a:t>of </a:t>
            </a:r>
            <a:r>
              <a:rPr sz="850" spc="11" dirty="0">
                <a:solidFill>
                  <a:srgbClr val="212121"/>
                </a:solidFill>
                <a:latin typeface="Times New Roman"/>
                <a:cs typeface="Times New Roman"/>
              </a:rPr>
              <a:t>Kansas</a:t>
            </a:r>
            <a:endParaRPr sz="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614111" y="15547"/>
            <a:ext cx="0" cy="6834507"/>
          </a:xfrm>
          <a:custGeom>
            <a:avLst/>
            <a:gdLst/>
            <a:ahLst/>
            <a:cxnLst/>
            <a:rect l="l" t="t" r="r" b="b"/>
            <a:pathLst>
              <a:path h="10049256">
                <a:moveTo>
                  <a:pt x="0" y="10049256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4"/>
          </a:p>
        </p:txBody>
      </p:sp>
      <p:sp>
        <p:nvSpPr>
          <p:cNvPr id="12" name="object 12"/>
          <p:cNvSpPr txBox="1"/>
          <p:nvPr/>
        </p:nvSpPr>
        <p:spPr>
          <a:xfrm>
            <a:off x="5867592" y="6451358"/>
            <a:ext cx="1246359" cy="137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850" spc="-51" dirty="0">
                <a:latin typeface="Arial"/>
                <a:cs typeface="Arial"/>
              </a:rPr>
              <a:t>©</a:t>
            </a:r>
            <a:r>
              <a:rPr sz="850" spc="-31" dirty="0">
                <a:latin typeface="Arial"/>
                <a:cs typeface="Arial"/>
              </a:rPr>
              <a:t> </a:t>
            </a:r>
            <a:r>
              <a:rPr sz="850" spc="41" dirty="0">
                <a:latin typeface="Times New Roman"/>
                <a:cs typeface="Times New Roman"/>
              </a:rPr>
              <a:t>The </a:t>
            </a:r>
            <a:r>
              <a:rPr sz="850" spc="-7" dirty="0">
                <a:latin typeface="Times New Roman"/>
                <a:cs typeface="Times New Roman"/>
              </a:rPr>
              <a:t>University</a:t>
            </a:r>
            <a:r>
              <a:rPr sz="850" spc="54" dirty="0">
                <a:latin typeface="Times New Roman"/>
                <a:cs typeface="Times New Roman"/>
              </a:rPr>
              <a:t> </a:t>
            </a:r>
            <a:r>
              <a:rPr sz="850" spc="-24" dirty="0">
                <a:latin typeface="Times New Roman"/>
                <a:cs typeface="Times New Roman"/>
              </a:rPr>
              <a:t>of </a:t>
            </a:r>
            <a:r>
              <a:rPr sz="850" spc="11" dirty="0">
                <a:latin typeface="Times New Roman"/>
                <a:cs typeface="Times New Roman"/>
              </a:rPr>
              <a:t>Kansas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44732" y="319580"/>
            <a:ext cx="1508502" cy="1628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1020" spc="3" dirty="0">
                <a:latin typeface="Arial"/>
                <a:cs typeface="Arial"/>
              </a:rPr>
              <a:t>Self-Questioning</a:t>
            </a:r>
            <a:r>
              <a:rPr sz="1020" spc="86" dirty="0">
                <a:latin typeface="Arial"/>
                <a:cs typeface="Arial"/>
              </a:rPr>
              <a:t> </a:t>
            </a:r>
            <a:r>
              <a:rPr sz="1020" spc="-7" dirty="0">
                <a:latin typeface="Arial"/>
                <a:cs typeface="Arial"/>
              </a:rPr>
              <a:t>Strategy</a:t>
            </a:r>
            <a:endParaRPr sz="102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74887" y="319580"/>
            <a:ext cx="726395" cy="1628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1020" spc="37" dirty="0">
                <a:latin typeface="Arial"/>
                <a:cs typeface="Arial"/>
              </a:rPr>
              <a:t>CueCard#3</a:t>
            </a:r>
            <a:endParaRPr sz="102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0353" y="1023863"/>
            <a:ext cx="3930394" cy="4817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83850"/>
            <a:r>
              <a:rPr sz="2380" b="1" spc="13" dirty="0">
                <a:latin typeface="Arial"/>
                <a:cs typeface="Arial"/>
              </a:rPr>
              <a:t>ATTEND</a:t>
            </a:r>
            <a:r>
              <a:rPr sz="2380" b="1" spc="224" dirty="0">
                <a:latin typeface="Arial"/>
                <a:cs typeface="Arial"/>
              </a:rPr>
              <a:t> </a:t>
            </a:r>
            <a:r>
              <a:rPr sz="2380" b="1" spc="48" dirty="0">
                <a:latin typeface="Arial"/>
                <a:cs typeface="Arial"/>
              </a:rPr>
              <a:t>TO</a:t>
            </a:r>
            <a:r>
              <a:rPr sz="2380" b="1" spc="126" dirty="0">
                <a:latin typeface="Arial"/>
                <a:cs typeface="Arial"/>
              </a:rPr>
              <a:t> </a:t>
            </a:r>
            <a:r>
              <a:rPr sz="2380" b="1" spc="48" dirty="0">
                <a:latin typeface="Arial"/>
                <a:cs typeface="Arial"/>
              </a:rPr>
              <a:t>CLUES</a:t>
            </a:r>
            <a:endParaRPr sz="2380">
              <a:latin typeface="Arial"/>
              <a:cs typeface="Arial"/>
            </a:endParaRPr>
          </a:p>
          <a:p>
            <a:pPr>
              <a:lnSpc>
                <a:spcPts val="511"/>
              </a:lnSpc>
              <a:spcBef>
                <a:spcPts val="7"/>
              </a:spcBef>
            </a:pPr>
            <a:endParaRPr sz="511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 marL="8637"/>
            <a:r>
              <a:rPr sz="1598" spc="17" dirty="0">
                <a:latin typeface="Arial"/>
                <a:cs typeface="Arial"/>
              </a:rPr>
              <a:t>The</a:t>
            </a:r>
            <a:r>
              <a:rPr sz="1598" spc="126" dirty="0">
                <a:latin typeface="Arial"/>
                <a:cs typeface="Arial"/>
              </a:rPr>
              <a:t> </a:t>
            </a:r>
            <a:r>
              <a:rPr sz="1666" b="1" spc="13" dirty="0">
                <a:latin typeface="Arial"/>
                <a:cs typeface="Arial"/>
              </a:rPr>
              <a:t>pilgrims</a:t>
            </a:r>
            <a:r>
              <a:rPr sz="1666" b="1" spc="82" dirty="0">
                <a:latin typeface="Arial"/>
                <a:cs typeface="Arial"/>
              </a:rPr>
              <a:t> </a:t>
            </a:r>
            <a:r>
              <a:rPr sz="1598" spc="7" dirty="0">
                <a:latin typeface="Arial"/>
                <a:cs typeface="Arial"/>
              </a:rPr>
              <a:t>had</a:t>
            </a:r>
            <a:r>
              <a:rPr sz="1598" spc="-51" dirty="0">
                <a:latin typeface="Arial"/>
                <a:cs typeface="Arial"/>
              </a:rPr>
              <a:t> </a:t>
            </a:r>
            <a:r>
              <a:rPr sz="1598" spc="7" dirty="0">
                <a:latin typeface="Arial"/>
                <a:cs typeface="Arial"/>
              </a:rPr>
              <a:t>tough</a:t>
            </a:r>
            <a:r>
              <a:rPr sz="1598" spc="170" dirty="0">
                <a:latin typeface="Arial"/>
                <a:cs typeface="Arial"/>
              </a:rPr>
              <a:t> </a:t>
            </a:r>
            <a:r>
              <a:rPr sz="1598" spc="3" dirty="0">
                <a:latin typeface="Arial"/>
                <a:cs typeface="Arial"/>
              </a:rPr>
              <a:t>lives.</a:t>
            </a:r>
            <a:endParaRPr sz="1598" dirty="0">
              <a:latin typeface="Arial"/>
              <a:cs typeface="Arial"/>
            </a:endParaRPr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748"/>
              </a:lnSpc>
              <a:spcBef>
                <a:spcPts val="7"/>
              </a:spcBef>
            </a:pPr>
            <a:endParaRPr sz="748" dirty="0"/>
          </a:p>
          <a:p>
            <a:pPr marL="20729" marR="8637" indent="-6478">
              <a:lnSpc>
                <a:spcPts val="1666"/>
              </a:lnSpc>
            </a:pPr>
            <a:r>
              <a:rPr sz="1598" dirty="0">
                <a:latin typeface="Arial"/>
                <a:cs typeface="Arial"/>
              </a:rPr>
              <a:t>Our</a:t>
            </a:r>
            <a:r>
              <a:rPr sz="1598" spc="126" dirty="0">
                <a:latin typeface="Arial"/>
                <a:cs typeface="Arial"/>
              </a:rPr>
              <a:t> </a:t>
            </a:r>
            <a:r>
              <a:rPr sz="1598" spc="13" dirty="0">
                <a:latin typeface="Arial"/>
                <a:cs typeface="Arial"/>
              </a:rPr>
              <a:t>national</a:t>
            </a:r>
            <a:r>
              <a:rPr sz="1598" spc="44" dirty="0">
                <a:latin typeface="Arial"/>
                <a:cs typeface="Arial"/>
              </a:rPr>
              <a:t> </a:t>
            </a:r>
            <a:r>
              <a:rPr sz="1598" spc="7" dirty="0">
                <a:latin typeface="Arial"/>
                <a:cs typeface="Arial"/>
              </a:rPr>
              <a:t>anthem</a:t>
            </a:r>
            <a:r>
              <a:rPr sz="1598" spc="146" dirty="0">
                <a:latin typeface="Arial"/>
                <a:cs typeface="Arial"/>
              </a:rPr>
              <a:t> </a:t>
            </a:r>
            <a:r>
              <a:rPr sz="1598" spc="11" dirty="0">
                <a:latin typeface="Arial"/>
                <a:cs typeface="Arial"/>
              </a:rPr>
              <a:t>is</a:t>
            </a:r>
            <a:r>
              <a:rPr sz="1598" spc="167" dirty="0">
                <a:latin typeface="Arial"/>
                <a:cs typeface="Arial"/>
              </a:rPr>
              <a:t> </a:t>
            </a:r>
            <a:r>
              <a:rPr sz="1598" i="1" spc="17" dirty="0">
                <a:latin typeface="Arial"/>
                <a:cs typeface="Arial"/>
              </a:rPr>
              <a:t>The</a:t>
            </a:r>
            <a:r>
              <a:rPr sz="1598" i="1" spc="-92" dirty="0">
                <a:latin typeface="Arial"/>
                <a:cs typeface="Arial"/>
              </a:rPr>
              <a:t> </a:t>
            </a:r>
            <a:r>
              <a:rPr sz="1598" i="1" spc="13" dirty="0">
                <a:latin typeface="Arial"/>
                <a:cs typeface="Arial"/>
              </a:rPr>
              <a:t>Star-Spangled Banner.</a:t>
            </a:r>
            <a:endParaRPr sz="1598" dirty="0">
              <a:latin typeface="Arial"/>
              <a:cs typeface="Arial"/>
            </a:endParaRPr>
          </a:p>
          <a:p>
            <a:pPr>
              <a:lnSpc>
                <a:spcPts val="611"/>
              </a:lnSpc>
              <a:spcBef>
                <a:spcPts val="7"/>
              </a:spcBef>
            </a:pPr>
            <a:endParaRPr sz="611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 marL="8637" marR="232332">
              <a:lnSpc>
                <a:spcPts val="1714"/>
              </a:lnSpc>
            </a:pPr>
            <a:r>
              <a:rPr sz="1598" spc="17" dirty="0">
                <a:latin typeface="Arial"/>
                <a:cs typeface="Arial"/>
              </a:rPr>
              <a:t>The</a:t>
            </a:r>
            <a:r>
              <a:rPr sz="1598" spc="126" dirty="0">
                <a:latin typeface="Arial"/>
                <a:cs typeface="Arial"/>
              </a:rPr>
              <a:t> </a:t>
            </a:r>
            <a:r>
              <a:rPr sz="1598" spc="7" dirty="0">
                <a:latin typeface="Arial"/>
                <a:cs typeface="Arial"/>
              </a:rPr>
              <a:t>boy</a:t>
            </a:r>
            <a:r>
              <a:rPr sz="1598" spc="-11" dirty="0">
                <a:latin typeface="Arial"/>
                <a:cs typeface="Arial"/>
              </a:rPr>
              <a:t> </a:t>
            </a:r>
            <a:r>
              <a:rPr sz="1598" spc="7" dirty="0">
                <a:latin typeface="Arial"/>
                <a:cs typeface="Arial"/>
              </a:rPr>
              <a:t>wandered</a:t>
            </a:r>
            <a:r>
              <a:rPr sz="1598" spc="156" dirty="0">
                <a:latin typeface="Arial"/>
                <a:cs typeface="Arial"/>
              </a:rPr>
              <a:t> </a:t>
            </a:r>
            <a:r>
              <a:rPr sz="1598" dirty="0">
                <a:latin typeface="Arial"/>
                <a:cs typeface="Arial"/>
              </a:rPr>
              <a:t>aimlessly</a:t>
            </a:r>
            <a:r>
              <a:rPr sz="1598" spc="207" dirty="0">
                <a:latin typeface="Arial"/>
                <a:cs typeface="Arial"/>
              </a:rPr>
              <a:t> </a:t>
            </a:r>
            <a:r>
              <a:rPr sz="1598" spc="7" dirty="0">
                <a:latin typeface="Arial"/>
                <a:cs typeface="Arial"/>
              </a:rPr>
              <a:t>among</a:t>
            </a:r>
            <a:r>
              <a:rPr sz="1598" spc="58" dirty="0">
                <a:latin typeface="Arial"/>
                <a:cs typeface="Arial"/>
              </a:rPr>
              <a:t> </a:t>
            </a:r>
            <a:r>
              <a:rPr sz="1598" spc="20" dirty="0">
                <a:latin typeface="Arial"/>
                <a:cs typeface="Arial"/>
              </a:rPr>
              <a:t>the</a:t>
            </a:r>
            <a:r>
              <a:rPr sz="1598" spc="11" dirty="0">
                <a:latin typeface="Arial"/>
                <a:cs typeface="Arial"/>
              </a:rPr>
              <a:t> trees.</a:t>
            </a:r>
            <a:endParaRPr sz="1598" dirty="0">
              <a:latin typeface="Arial"/>
              <a:cs typeface="Arial"/>
            </a:endParaRPr>
          </a:p>
          <a:p>
            <a:pPr>
              <a:lnSpc>
                <a:spcPts val="374"/>
              </a:lnSpc>
              <a:spcBef>
                <a:spcPts val="8"/>
              </a:spcBef>
            </a:pPr>
            <a:endParaRPr sz="374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 marL="20729"/>
            <a:r>
              <a:rPr sz="1598" spc="13" dirty="0">
                <a:latin typeface="Arial"/>
                <a:cs typeface="Arial"/>
              </a:rPr>
              <a:t>Kathy's</a:t>
            </a:r>
            <a:r>
              <a:rPr sz="1598" spc="68" dirty="0">
                <a:latin typeface="Arial"/>
                <a:cs typeface="Arial"/>
              </a:rPr>
              <a:t> </a:t>
            </a:r>
            <a:r>
              <a:rPr sz="1598" spc="7" dirty="0">
                <a:latin typeface="Arial"/>
                <a:cs typeface="Arial"/>
              </a:rPr>
              <a:t>mother</a:t>
            </a:r>
            <a:r>
              <a:rPr sz="1598" spc="44" dirty="0">
                <a:latin typeface="Arial"/>
                <a:cs typeface="Arial"/>
              </a:rPr>
              <a:t> </a:t>
            </a:r>
            <a:r>
              <a:rPr sz="1598" spc="13" dirty="0">
                <a:latin typeface="Arial"/>
                <a:cs typeface="Arial"/>
              </a:rPr>
              <a:t>sent</a:t>
            </a:r>
            <a:r>
              <a:rPr sz="1598" spc="75" dirty="0">
                <a:latin typeface="Arial"/>
                <a:cs typeface="Arial"/>
              </a:rPr>
              <a:t> </a:t>
            </a:r>
            <a:r>
              <a:rPr sz="1598" spc="7" dirty="0">
                <a:latin typeface="Arial"/>
                <a:cs typeface="Arial"/>
              </a:rPr>
              <a:t>her</a:t>
            </a:r>
            <a:r>
              <a:rPr sz="1598" spc="-34" dirty="0">
                <a:latin typeface="Arial"/>
                <a:cs typeface="Arial"/>
              </a:rPr>
              <a:t> </a:t>
            </a:r>
            <a:r>
              <a:rPr sz="1598" spc="11" dirty="0">
                <a:latin typeface="Arial"/>
                <a:cs typeface="Arial"/>
              </a:rPr>
              <a:t>to </a:t>
            </a:r>
            <a:r>
              <a:rPr sz="1598" spc="13" dirty="0">
                <a:latin typeface="Arial"/>
                <a:cs typeface="Arial"/>
              </a:rPr>
              <a:t>the</a:t>
            </a:r>
            <a:r>
              <a:rPr sz="1598" spc="58" dirty="0">
                <a:latin typeface="Arial"/>
                <a:cs typeface="Arial"/>
              </a:rPr>
              <a:t> </a:t>
            </a:r>
            <a:r>
              <a:rPr sz="1598" spc="11" dirty="0">
                <a:latin typeface="Arial"/>
                <a:cs typeface="Arial"/>
              </a:rPr>
              <a:t>store.</a:t>
            </a:r>
            <a:endParaRPr sz="1598" dirty="0">
              <a:latin typeface="Arial"/>
              <a:cs typeface="Arial"/>
            </a:endParaRPr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  <a:spcBef>
                <a:spcPts val="22"/>
              </a:spcBef>
            </a:pPr>
            <a:endParaRPr sz="680" dirty="0"/>
          </a:p>
          <a:p>
            <a:pPr marL="8637" marR="158486">
              <a:lnSpc>
                <a:spcPts val="1686"/>
              </a:lnSpc>
            </a:pPr>
            <a:r>
              <a:rPr sz="1598" spc="7" dirty="0">
                <a:latin typeface="Arial"/>
                <a:cs typeface="Arial"/>
              </a:rPr>
              <a:t>Two</a:t>
            </a:r>
            <a:r>
              <a:rPr sz="1598" spc="180" dirty="0">
                <a:latin typeface="Arial"/>
                <a:cs typeface="Arial"/>
              </a:rPr>
              <a:t> </a:t>
            </a:r>
            <a:r>
              <a:rPr sz="1598" spc="17" dirty="0">
                <a:latin typeface="Arial"/>
                <a:cs typeface="Arial"/>
              </a:rPr>
              <a:t>new</a:t>
            </a:r>
            <a:r>
              <a:rPr sz="1598" spc="-54" dirty="0">
                <a:latin typeface="Arial"/>
                <a:cs typeface="Arial"/>
              </a:rPr>
              <a:t> </a:t>
            </a:r>
            <a:r>
              <a:rPr sz="1598" spc="7" dirty="0">
                <a:latin typeface="Arial"/>
                <a:cs typeface="Arial"/>
              </a:rPr>
              <a:t>toys</a:t>
            </a:r>
            <a:r>
              <a:rPr sz="1598" spc="170" dirty="0">
                <a:latin typeface="Arial"/>
                <a:cs typeface="Arial"/>
              </a:rPr>
              <a:t> </a:t>
            </a:r>
            <a:r>
              <a:rPr sz="1598" spc="7" dirty="0">
                <a:latin typeface="Arial"/>
                <a:cs typeface="Arial"/>
              </a:rPr>
              <a:t>have</a:t>
            </a:r>
            <a:r>
              <a:rPr sz="1598" spc="24" dirty="0">
                <a:latin typeface="Arial"/>
                <a:cs typeface="Arial"/>
              </a:rPr>
              <a:t> </a:t>
            </a:r>
            <a:r>
              <a:rPr sz="1598" spc="7" dirty="0">
                <a:latin typeface="Arial"/>
                <a:cs typeface="Arial"/>
              </a:rPr>
              <a:t>become</a:t>
            </a:r>
            <a:r>
              <a:rPr sz="1598" spc="58" dirty="0">
                <a:latin typeface="Arial"/>
                <a:cs typeface="Arial"/>
              </a:rPr>
              <a:t> </a:t>
            </a:r>
            <a:r>
              <a:rPr sz="1598" spc="7" dirty="0">
                <a:latin typeface="Arial"/>
                <a:cs typeface="Arial"/>
              </a:rPr>
              <a:t>available</a:t>
            </a:r>
            <a:r>
              <a:rPr sz="1598" spc="116" dirty="0">
                <a:latin typeface="Arial"/>
                <a:cs typeface="Arial"/>
              </a:rPr>
              <a:t> </a:t>
            </a:r>
            <a:r>
              <a:rPr sz="1598" dirty="0">
                <a:latin typeface="Arial"/>
                <a:cs typeface="Arial"/>
              </a:rPr>
              <a:t>for </a:t>
            </a:r>
            <a:r>
              <a:rPr sz="1598" spc="13" dirty="0">
                <a:latin typeface="Arial"/>
                <a:cs typeface="Arial"/>
              </a:rPr>
              <a:t>teenagers.</a:t>
            </a:r>
            <a:endParaRPr sz="1598" dirty="0">
              <a:latin typeface="Arial"/>
              <a:cs typeface="Arial"/>
            </a:endParaRPr>
          </a:p>
          <a:p>
            <a:pPr>
              <a:lnSpc>
                <a:spcPts val="408"/>
              </a:lnSpc>
              <a:spcBef>
                <a:spcPts val="28"/>
              </a:spcBef>
            </a:pPr>
            <a:endParaRPr sz="408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 marL="8637"/>
            <a:r>
              <a:rPr sz="1598" spc="17" dirty="0">
                <a:latin typeface="Arial"/>
                <a:cs typeface="Arial"/>
              </a:rPr>
              <a:t>The</a:t>
            </a:r>
            <a:r>
              <a:rPr sz="1598" spc="126" dirty="0">
                <a:latin typeface="Arial"/>
                <a:cs typeface="Arial"/>
              </a:rPr>
              <a:t> </a:t>
            </a:r>
            <a:r>
              <a:rPr sz="1598" spc="13" dirty="0">
                <a:latin typeface="Arial"/>
                <a:cs typeface="Arial"/>
              </a:rPr>
              <a:t>mission</a:t>
            </a:r>
            <a:r>
              <a:rPr sz="1598" spc="78" dirty="0">
                <a:latin typeface="Arial"/>
                <a:cs typeface="Arial"/>
              </a:rPr>
              <a:t> </a:t>
            </a:r>
            <a:r>
              <a:rPr sz="1598" spc="75" dirty="0">
                <a:latin typeface="Arial"/>
                <a:cs typeface="Arial"/>
              </a:rPr>
              <a:t>ran</a:t>
            </a:r>
            <a:r>
              <a:rPr sz="1598" spc="-170" dirty="0">
                <a:latin typeface="Arial"/>
                <a:cs typeface="Arial"/>
              </a:rPr>
              <a:t> </a:t>
            </a:r>
            <a:r>
              <a:rPr sz="1598" spc="3" dirty="0">
                <a:latin typeface="Arial"/>
                <a:cs typeface="Arial"/>
              </a:rPr>
              <a:t>into</a:t>
            </a:r>
            <a:r>
              <a:rPr sz="1598" spc="-11" dirty="0">
                <a:latin typeface="Arial"/>
                <a:cs typeface="Arial"/>
              </a:rPr>
              <a:t> </a:t>
            </a:r>
            <a:r>
              <a:rPr sz="1598" spc="88" dirty="0">
                <a:latin typeface="Arial"/>
                <a:cs typeface="Arial"/>
              </a:rPr>
              <a:t>a</a:t>
            </a:r>
            <a:r>
              <a:rPr sz="1598" spc="-3" dirty="0">
                <a:latin typeface="Arial"/>
                <a:cs typeface="Arial"/>
              </a:rPr>
              <a:t> </a:t>
            </a:r>
            <a:r>
              <a:rPr sz="1598" dirty="0">
                <a:latin typeface="Arial"/>
                <a:cs typeface="Arial"/>
              </a:rPr>
              <a:t>major</a:t>
            </a:r>
            <a:r>
              <a:rPr sz="1598" spc="88" dirty="0">
                <a:latin typeface="Arial"/>
                <a:cs typeface="Arial"/>
              </a:rPr>
              <a:t> </a:t>
            </a:r>
            <a:r>
              <a:rPr sz="1598" spc="13" dirty="0">
                <a:latin typeface="Arial"/>
                <a:cs typeface="Arial"/>
              </a:rPr>
              <a:t>problem.</a:t>
            </a:r>
            <a:endParaRPr sz="1598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4474" y="475958"/>
            <a:ext cx="1505046" cy="157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985" spc="17" dirty="0">
                <a:latin typeface="Arial"/>
                <a:cs typeface="Arial"/>
              </a:rPr>
              <a:t>Self-Questioning</a:t>
            </a:r>
            <a:r>
              <a:rPr sz="985" spc="82" dirty="0">
                <a:latin typeface="Arial"/>
                <a:cs typeface="Arial"/>
              </a:rPr>
              <a:t> </a:t>
            </a:r>
            <a:r>
              <a:rPr sz="985" spc="13" dirty="0">
                <a:latin typeface="Arial"/>
                <a:cs typeface="Arial"/>
              </a:rPr>
              <a:t>Strategy</a:t>
            </a:r>
            <a:endParaRPr sz="98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4887" y="397143"/>
            <a:ext cx="763535" cy="157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lang="en-US" sz="985" spc="78" dirty="0">
                <a:latin typeface="Arial"/>
                <a:cs typeface="Arial"/>
              </a:rPr>
              <a:t>C</a:t>
            </a:r>
            <a:r>
              <a:rPr sz="985" spc="78" dirty="0">
                <a:latin typeface="Arial"/>
                <a:cs typeface="Arial"/>
              </a:rPr>
              <a:t>ue</a:t>
            </a:r>
            <a:r>
              <a:rPr sz="985" spc="-105" dirty="0">
                <a:latin typeface="Arial"/>
                <a:cs typeface="Arial"/>
              </a:rPr>
              <a:t> </a:t>
            </a:r>
            <a:r>
              <a:rPr sz="985" spc="20" dirty="0">
                <a:latin typeface="Arial"/>
                <a:cs typeface="Arial"/>
              </a:rPr>
              <a:t>Card</a:t>
            </a:r>
            <a:r>
              <a:rPr sz="985" spc="-48" dirty="0">
                <a:latin typeface="Arial"/>
                <a:cs typeface="Arial"/>
              </a:rPr>
              <a:t> </a:t>
            </a:r>
            <a:r>
              <a:rPr sz="985" spc="-13" dirty="0">
                <a:latin typeface="Arial"/>
                <a:cs typeface="Arial"/>
              </a:rPr>
              <a:t>#1</a:t>
            </a:r>
            <a:endParaRPr sz="985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4474" y="995361"/>
            <a:ext cx="4862357" cy="38328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729">
              <a:tabLst>
                <a:tab pos="3354119" algn="l"/>
              </a:tabLst>
            </a:pPr>
            <a:r>
              <a:rPr sz="1904" b="1" u="sng" spc="27" dirty="0">
                <a:latin typeface="Arial"/>
                <a:cs typeface="Arial"/>
              </a:rPr>
              <a:t>SELF-QUESTIONING</a:t>
            </a:r>
            <a:r>
              <a:rPr sz="1904" b="1" u="sng" spc="-190" dirty="0">
                <a:latin typeface="Arial"/>
                <a:cs typeface="Arial"/>
              </a:rPr>
              <a:t> </a:t>
            </a:r>
            <a:r>
              <a:rPr sz="1904" b="1" u="sng" spc="31" dirty="0">
                <a:latin typeface="Arial"/>
                <a:cs typeface="Arial"/>
              </a:rPr>
              <a:t>STRATEG</a:t>
            </a:r>
            <a:r>
              <a:rPr lang="en-US" sz="1904" b="1" u="sng" spc="31" dirty="0">
                <a:latin typeface="Arial"/>
                <a:cs typeface="Arial"/>
              </a:rPr>
              <a:t>Y </a:t>
            </a:r>
            <a:r>
              <a:rPr sz="1904" b="1" u="sng" spc="31" dirty="0">
                <a:latin typeface="Arial"/>
                <a:cs typeface="Arial"/>
              </a:rPr>
              <a:t>STEPS</a:t>
            </a:r>
            <a:endParaRPr sz="1904" u="sng" dirty="0">
              <a:latin typeface="Arial"/>
              <a:cs typeface="Arial"/>
            </a:endParaRPr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816"/>
              </a:lnSpc>
              <a:spcBef>
                <a:spcPts val="15"/>
              </a:spcBef>
            </a:pPr>
            <a:endParaRPr sz="816" dirty="0"/>
          </a:p>
          <a:p>
            <a:pPr marL="8637">
              <a:tabLst>
                <a:tab pos="1027785" algn="l"/>
              </a:tabLst>
            </a:pPr>
            <a:r>
              <a:rPr sz="1938" b="1" spc="37" dirty="0">
                <a:latin typeface="Arial"/>
                <a:cs typeface="Arial"/>
              </a:rPr>
              <a:t>Step</a:t>
            </a:r>
            <a:r>
              <a:rPr sz="1938" b="1" spc="20" dirty="0">
                <a:latin typeface="Arial"/>
                <a:cs typeface="Arial"/>
              </a:rPr>
              <a:t> </a:t>
            </a:r>
            <a:r>
              <a:rPr sz="1938" b="1" spc="71" dirty="0">
                <a:latin typeface="Arial"/>
                <a:cs typeface="Arial"/>
              </a:rPr>
              <a:t>1</a:t>
            </a:r>
            <a:r>
              <a:rPr sz="1904" spc="44" dirty="0">
                <a:latin typeface="Times New Roman"/>
                <a:cs typeface="Times New Roman"/>
              </a:rPr>
              <a:t>:</a:t>
            </a:r>
            <a:r>
              <a:rPr lang="en-US" sz="1904" spc="44" dirty="0">
                <a:latin typeface="Times New Roman"/>
                <a:cs typeface="Times New Roman"/>
              </a:rPr>
              <a:t>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A</a:t>
            </a:r>
            <a:r>
              <a:rPr sz="1904" spc="44" dirty="0">
                <a:latin typeface="Times New Roman"/>
                <a:cs typeface="Times New Roman"/>
              </a:rPr>
              <a:t>	</a:t>
            </a:r>
            <a:r>
              <a:rPr sz="1938" b="1" spc="54" dirty="0">
                <a:latin typeface="Arial"/>
                <a:cs typeface="Arial"/>
              </a:rPr>
              <a:t>ttend</a:t>
            </a:r>
            <a:r>
              <a:rPr sz="1938" b="1" spc="310" dirty="0">
                <a:latin typeface="Arial"/>
                <a:cs typeface="Arial"/>
              </a:rPr>
              <a:t> </a:t>
            </a:r>
            <a:r>
              <a:rPr sz="1938" b="1" spc="54" dirty="0">
                <a:latin typeface="Arial"/>
                <a:cs typeface="Arial"/>
              </a:rPr>
              <a:t>to</a:t>
            </a:r>
            <a:r>
              <a:rPr lang="en-US" sz="1938" b="1" spc="109" dirty="0">
                <a:latin typeface="Arial"/>
                <a:cs typeface="Arial"/>
              </a:rPr>
              <a:t> </a:t>
            </a:r>
            <a:r>
              <a:rPr sz="1938" b="1" spc="71" dirty="0">
                <a:latin typeface="Arial"/>
                <a:cs typeface="Arial"/>
              </a:rPr>
              <a:t>clues</a:t>
            </a:r>
            <a:r>
              <a:rPr sz="1938" b="1" spc="11" dirty="0">
                <a:latin typeface="Arial"/>
                <a:cs typeface="Arial"/>
              </a:rPr>
              <a:t> </a:t>
            </a:r>
            <a:r>
              <a:rPr sz="1938" b="1" spc="62" dirty="0">
                <a:latin typeface="Arial"/>
                <a:cs typeface="Arial"/>
              </a:rPr>
              <a:t>as</a:t>
            </a:r>
            <a:r>
              <a:rPr sz="1938" b="1" spc="-64" dirty="0">
                <a:latin typeface="Arial"/>
                <a:cs typeface="Arial"/>
              </a:rPr>
              <a:t> </a:t>
            </a:r>
            <a:r>
              <a:rPr sz="1938" b="1" spc="102" dirty="0">
                <a:latin typeface="Arial"/>
                <a:cs typeface="Arial"/>
              </a:rPr>
              <a:t>you</a:t>
            </a:r>
            <a:endParaRPr sz="1938" b="1" dirty="0">
              <a:latin typeface="Arial"/>
              <a:cs typeface="Arial"/>
            </a:endParaRPr>
          </a:p>
          <a:p>
            <a:pPr marR="830001" algn="ctr">
              <a:spcBef>
                <a:spcPts val="17"/>
              </a:spcBef>
            </a:pPr>
            <a:r>
              <a:rPr sz="1870" b="1" spc="17" dirty="0">
                <a:latin typeface="Arial"/>
                <a:cs typeface="Arial"/>
              </a:rPr>
              <a:t>read</a:t>
            </a:r>
            <a:endParaRPr sz="1870" b="1" dirty="0">
              <a:latin typeface="Arial"/>
              <a:cs typeface="Arial"/>
            </a:endParaRPr>
          </a:p>
          <a:p>
            <a:pPr>
              <a:lnSpc>
                <a:spcPts val="952"/>
              </a:lnSpc>
              <a:spcBef>
                <a:spcPts val="41"/>
              </a:spcBef>
            </a:pPr>
            <a:endParaRPr sz="952" dirty="0"/>
          </a:p>
          <a:p>
            <a:pPr marL="8637">
              <a:tabLst>
                <a:tab pos="1043331" algn="l"/>
              </a:tabLst>
            </a:pPr>
            <a:r>
              <a:rPr sz="1938" b="1" spc="48" dirty="0">
                <a:latin typeface="Arial"/>
                <a:cs typeface="Arial"/>
              </a:rPr>
              <a:t>Step</a:t>
            </a:r>
            <a:r>
              <a:rPr sz="1938" b="1" spc="-20" dirty="0">
                <a:latin typeface="Arial"/>
                <a:cs typeface="Arial"/>
              </a:rPr>
              <a:t> </a:t>
            </a:r>
            <a:r>
              <a:rPr sz="1938" b="1" spc="71" dirty="0">
                <a:latin typeface="Arial"/>
                <a:cs typeface="Arial"/>
              </a:rPr>
              <a:t>2:</a:t>
            </a:r>
            <a:r>
              <a:rPr lang="en-US" sz="1938" spc="71" dirty="0">
                <a:latin typeface="Arial"/>
                <a:cs typeface="Arial"/>
              </a:rPr>
              <a:t>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S</a:t>
            </a:r>
            <a:r>
              <a:rPr lang="en-US" sz="1938" b="1" spc="58" dirty="0">
                <a:latin typeface="Arial"/>
                <a:cs typeface="Arial"/>
              </a:rPr>
              <a:t> a</a:t>
            </a:r>
            <a:r>
              <a:rPr lang="en-US" sz="1938" b="1" spc="511" dirty="0">
                <a:latin typeface="Arial"/>
                <a:cs typeface="Arial"/>
              </a:rPr>
              <a:t>y</a:t>
            </a:r>
            <a:r>
              <a:rPr sz="1938" b="1" spc="58" dirty="0">
                <a:latin typeface="Arial"/>
                <a:cs typeface="Arial"/>
              </a:rPr>
              <a:t>some</a:t>
            </a:r>
            <a:r>
              <a:rPr sz="1938" b="1" spc="-31" dirty="0">
                <a:latin typeface="Arial"/>
                <a:cs typeface="Arial"/>
              </a:rPr>
              <a:t> </a:t>
            </a:r>
            <a:r>
              <a:rPr sz="1938" b="1" spc="71" dirty="0">
                <a:latin typeface="Arial"/>
                <a:cs typeface="Arial"/>
              </a:rPr>
              <a:t>questions</a:t>
            </a: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r>
              <a:rPr lang="en-US" sz="1938" b="1" spc="71" dirty="0">
                <a:latin typeface="Arial"/>
                <a:cs typeface="Arial"/>
              </a:rPr>
              <a:t>Step 3: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en-US" sz="1938" b="1" spc="71" dirty="0">
                <a:latin typeface="Arial"/>
                <a:cs typeface="Arial"/>
              </a:rPr>
              <a:t>eep predictions in mind</a:t>
            </a: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r>
              <a:rPr lang="en-US" sz="1938" b="1" spc="71" dirty="0">
                <a:latin typeface="Arial"/>
                <a:cs typeface="Arial"/>
              </a:rPr>
              <a:t>Step 4: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en-US" sz="1938" b="1" spc="71" dirty="0">
                <a:latin typeface="Arial"/>
                <a:cs typeface="Arial"/>
              </a:rPr>
              <a:t>dentify the answers</a:t>
            </a: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r>
              <a:rPr lang="en-US" sz="1938" b="1" spc="71" dirty="0">
                <a:latin typeface="Arial"/>
                <a:cs typeface="Arial"/>
              </a:rPr>
              <a:t>Step 5: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1938" b="1" spc="71" dirty="0">
                <a:latin typeface="Arial"/>
                <a:cs typeface="Arial"/>
              </a:rPr>
              <a:t>alk about the answers</a:t>
            </a: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sz="1938" b="1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60297" y="6486597"/>
            <a:ext cx="1251542" cy="137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850" spc="37" dirty="0">
                <a:latin typeface="Times New Roman"/>
                <a:cs typeface="Times New Roman"/>
              </a:rPr>
              <a:t>©</a:t>
            </a:r>
            <a:r>
              <a:rPr sz="850" spc="-64" dirty="0">
                <a:latin typeface="Times New Roman"/>
                <a:cs typeface="Times New Roman"/>
              </a:rPr>
              <a:t> </a:t>
            </a:r>
            <a:r>
              <a:rPr sz="816" spc="58" dirty="0">
                <a:latin typeface="Times New Roman"/>
                <a:cs typeface="Times New Roman"/>
              </a:rPr>
              <a:t>The</a:t>
            </a:r>
            <a:r>
              <a:rPr sz="816" spc="13" dirty="0">
                <a:latin typeface="Times New Roman"/>
                <a:cs typeface="Times New Roman"/>
              </a:rPr>
              <a:t> University</a:t>
            </a:r>
            <a:r>
              <a:rPr sz="816" spc="82" dirty="0">
                <a:latin typeface="Times New Roman"/>
                <a:cs typeface="Times New Roman"/>
              </a:rPr>
              <a:t> </a:t>
            </a:r>
            <a:r>
              <a:rPr sz="816" spc="-31" dirty="0">
                <a:latin typeface="Times New Roman"/>
                <a:cs typeface="Times New Roman"/>
              </a:rPr>
              <a:t>of</a:t>
            </a:r>
            <a:r>
              <a:rPr sz="816" spc="7" dirty="0">
                <a:latin typeface="Times New Roman"/>
                <a:cs typeface="Times New Roman"/>
              </a:rPr>
              <a:t> </a:t>
            </a:r>
            <a:r>
              <a:rPr sz="816" spc="27" dirty="0">
                <a:latin typeface="Times New Roman"/>
                <a:cs typeface="Times New Roman"/>
              </a:rPr>
              <a:t>Kansas</a:t>
            </a:r>
            <a:endParaRPr sz="816">
              <a:latin typeface="Times New Roman"/>
              <a:cs typeface="Times New Roman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30C1F43-3F3A-20AE-8E94-DFBAFC69F367}"/>
              </a:ext>
            </a:extLst>
          </p:cNvPr>
          <p:cNvSpPr/>
          <p:nvPr/>
        </p:nvSpPr>
        <p:spPr>
          <a:xfrm>
            <a:off x="1338943" y="2841171"/>
            <a:ext cx="936171" cy="239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07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8964" y="1417897"/>
            <a:ext cx="581461" cy="497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4"/>
          </a:p>
        </p:txBody>
      </p:sp>
      <p:sp>
        <p:nvSpPr>
          <p:cNvPr id="3" name="object 3"/>
          <p:cNvSpPr/>
          <p:nvPr/>
        </p:nvSpPr>
        <p:spPr>
          <a:xfrm>
            <a:off x="5389423" y="2692759"/>
            <a:ext cx="640541" cy="590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4"/>
          </a:p>
        </p:txBody>
      </p:sp>
      <p:sp>
        <p:nvSpPr>
          <p:cNvPr id="4" name="object 4"/>
          <p:cNvSpPr/>
          <p:nvPr/>
        </p:nvSpPr>
        <p:spPr>
          <a:xfrm>
            <a:off x="5081591" y="3360825"/>
            <a:ext cx="1256206" cy="481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4"/>
          </a:p>
        </p:txBody>
      </p:sp>
      <p:sp>
        <p:nvSpPr>
          <p:cNvPr id="5" name="object 5"/>
          <p:cNvSpPr/>
          <p:nvPr/>
        </p:nvSpPr>
        <p:spPr>
          <a:xfrm>
            <a:off x="5466707" y="4591132"/>
            <a:ext cx="597009" cy="6405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4"/>
          </a:p>
        </p:txBody>
      </p:sp>
      <p:sp>
        <p:nvSpPr>
          <p:cNvPr id="10" name="object 10"/>
          <p:cNvSpPr txBox="1"/>
          <p:nvPr/>
        </p:nvSpPr>
        <p:spPr>
          <a:xfrm>
            <a:off x="2176249" y="400459"/>
            <a:ext cx="1462291" cy="157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985" spc="3" dirty="0">
                <a:latin typeface="Arial"/>
                <a:cs typeface="Arial"/>
              </a:rPr>
              <a:t>Self-Questioning</a:t>
            </a:r>
            <a:r>
              <a:rPr sz="985" spc="37" dirty="0">
                <a:latin typeface="Arial"/>
                <a:cs typeface="Arial"/>
              </a:rPr>
              <a:t> </a:t>
            </a:r>
            <a:r>
              <a:rPr sz="985" spc="3" dirty="0">
                <a:latin typeface="Arial"/>
                <a:cs typeface="Arial"/>
              </a:rPr>
              <a:t>Strategy</a:t>
            </a:r>
            <a:endParaRPr sz="98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63235" y="6357935"/>
            <a:ext cx="1209651" cy="1844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850" spc="17" dirty="0">
                <a:solidFill>
                  <a:srgbClr val="3B3B3B"/>
                </a:solidFill>
                <a:latin typeface="Times New Roman"/>
                <a:cs typeface="Times New Roman"/>
              </a:rPr>
              <a:t>©</a:t>
            </a:r>
            <a:r>
              <a:rPr sz="850" spc="-116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850" spc="20" dirty="0">
                <a:solidFill>
                  <a:srgbClr val="111111"/>
                </a:solidFill>
                <a:latin typeface="Times New Roman"/>
                <a:cs typeface="Times New Roman"/>
              </a:rPr>
              <a:t>The</a:t>
            </a:r>
            <a:r>
              <a:rPr sz="850" spc="-27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850" spc="-13" dirty="0">
                <a:solidFill>
                  <a:srgbClr val="111111"/>
                </a:solidFill>
                <a:latin typeface="Times New Roman"/>
                <a:cs typeface="Times New Roman"/>
              </a:rPr>
              <a:t>University</a:t>
            </a:r>
            <a:r>
              <a:rPr sz="850" spc="24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lang="en-US" sz="952" spc="-102" dirty="0">
                <a:solidFill>
                  <a:srgbClr val="111111"/>
                </a:solidFill>
                <a:latin typeface="Times New Roman"/>
                <a:cs typeface="Times New Roman"/>
              </a:rPr>
              <a:t>of</a:t>
            </a:r>
            <a:r>
              <a:rPr sz="952" spc="-133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lang="en-US" sz="952" spc="-133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850" spc="3" dirty="0">
                <a:solidFill>
                  <a:srgbClr val="111111"/>
                </a:solidFill>
                <a:latin typeface="Times New Roman"/>
                <a:cs typeface="Times New Roman"/>
              </a:rPr>
              <a:t>Kansas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66694" y="400458"/>
            <a:ext cx="712144" cy="157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985" spc="3" dirty="0">
                <a:latin typeface="Arial"/>
                <a:cs typeface="Arial"/>
              </a:rPr>
              <a:t>Cue</a:t>
            </a:r>
            <a:r>
              <a:rPr sz="985" spc="-51" dirty="0">
                <a:latin typeface="Arial"/>
                <a:cs typeface="Arial"/>
              </a:rPr>
              <a:t> </a:t>
            </a:r>
            <a:r>
              <a:rPr sz="985" spc="11" dirty="0">
                <a:latin typeface="Arial"/>
                <a:cs typeface="Arial"/>
              </a:rPr>
              <a:t>Card</a:t>
            </a:r>
            <a:r>
              <a:rPr sz="985" spc="-71" dirty="0">
                <a:latin typeface="Arial"/>
                <a:cs typeface="Arial"/>
              </a:rPr>
              <a:t> </a:t>
            </a:r>
            <a:r>
              <a:rPr sz="952" spc="-13" dirty="0">
                <a:latin typeface="Arial"/>
                <a:cs typeface="Arial"/>
              </a:rPr>
              <a:t>#4</a:t>
            </a:r>
            <a:endParaRPr sz="952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02700" y="1030026"/>
            <a:ext cx="3859568" cy="2636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2040" u="heavy" spc="-17" dirty="0">
                <a:latin typeface="Arial"/>
                <a:cs typeface="Arial"/>
              </a:rPr>
              <a:t>SEVEN</a:t>
            </a:r>
            <a:r>
              <a:rPr sz="2040" u="heavy" spc="75" dirty="0">
                <a:latin typeface="Arial"/>
                <a:cs typeface="Arial"/>
              </a:rPr>
              <a:t> </a:t>
            </a:r>
            <a:r>
              <a:rPr sz="2040" u="heavy" spc="-13" dirty="0">
                <a:latin typeface="Arial"/>
                <a:cs typeface="Arial"/>
              </a:rPr>
              <a:t>TYPES</a:t>
            </a:r>
            <a:r>
              <a:rPr sz="2040" u="heavy" spc="161" dirty="0">
                <a:latin typeface="Arial"/>
                <a:cs typeface="Arial"/>
              </a:rPr>
              <a:t> </a:t>
            </a:r>
            <a:r>
              <a:rPr sz="2040" u="heavy" spc="54" dirty="0">
                <a:latin typeface="Arial"/>
                <a:cs typeface="Arial"/>
              </a:rPr>
              <a:t>OF</a:t>
            </a:r>
            <a:r>
              <a:rPr sz="2040" u="heavy" spc="-78" dirty="0">
                <a:latin typeface="Arial"/>
                <a:cs typeface="Arial"/>
              </a:rPr>
              <a:t> </a:t>
            </a:r>
            <a:r>
              <a:rPr sz="2040" u="heavy" dirty="0">
                <a:latin typeface="Arial"/>
                <a:cs typeface="Arial"/>
              </a:rPr>
              <a:t>QUESTIONS</a:t>
            </a:r>
            <a:endParaRPr sz="2040" dirty="0">
              <a:latin typeface="Arial"/>
              <a:cs typeface="Arial"/>
            </a:endParaRPr>
          </a:p>
          <a:p>
            <a:pPr>
              <a:lnSpc>
                <a:spcPts val="748"/>
              </a:lnSpc>
              <a:spcBef>
                <a:spcPts val="56"/>
              </a:spcBef>
            </a:pPr>
            <a:endParaRPr sz="748" dirty="0"/>
          </a:p>
          <a:p>
            <a:pPr marL="650786" algn="ctr">
              <a:lnSpc>
                <a:spcPts val="598"/>
              </a:lnSpc>
            </a:pPr>
            <a:r>
              <a:rPr sz="544" spc="-24" dirty="0">
                <a:solidFill>
                  <a:srgbClr val="878787"/>
                </a:solidFill>
                <a:latin typeface="Arial"/>
                <a:cs typeface="Arial"/>
              </a:rPr>
              <a:t>.  </a:t>
            </a:r>
            <a:r>
              <a:rPr sz="544" spc="-58" dirty="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sz="544" spc="-24" dirty="0">
                <a:solidFill>
                  <a:srgbClr val="BFBFBF"/>
                </a:solidFill>
                <a:latin typeface="Arial"/>
                <a:cs typeface="Arial"/>
              </a:rPr>
              <a:t>. </a:t>
            </a:r>
            <a:r>
              <a:rPr sz="544" spc="-51" dirty="0">
                <a:solidFill>
                  <a:srgbClr val="BFBFBF"/>
                </a:solidFill>
                <a:latin typeface="Arial"/>
                <a:cs typeface="Arial"/>
              </a:rPr>
              <a:t> </a:t>
            </a:r>
            <a:r>
              <a:rPr sz="544" spc="109" dirty="0">
                <a:solidFill>
                  <a:srgbClr val="4B4B4B"/>
                </a:solidFill>
                <a:latin typeface="Arial"/>
                <a:cs typeface="Arial"/>
              </a:rPr>
              <a:t>.</a:t>
            </a:r>
            <a:endParaRPr sz="544" dirty="0">
              <a:latin typeface="Arial"/>
              <a:cs typeface="Arial"/>
            </a:endParaRPr>
          </a:p>
          <a:p>
            <a:pPr marL="559236">
              <a:lnSpc>
                <a:spcPts val="1595"/>
              </a:lnSpc>
            </a:pPr>
            <a:r>
              <a:rPr sz="1632" dirty="0">
                <a:latin typeface="Arial"/>
                <a:cs typeface="Arial"/>
              </a:rPr>
              <a:t>Who</a:t>
            </a:r>
          </a:p>
          <a:p>
            <a:pPr>
              <a:lnSpc>
                <a:spcPts val="544"/>
              </a:lnSpc>
              <a:spcBef>
                <a:spcPts val="1"/>
              </a:spcBef>
            </a:pPr>
            <a:endParaRPr sz="544" dirty="0"/>
          </a:p>
          <a:p>
            <a:pPr marL="565282" marR="2746950" indent="-3023">
              <a:lnSpc>
                <a:spcPts val="4958"/>
              </a:lnSpc>
            </a:pPr>
            <a:r>
              <a:rPr sz="1632" spc="7" dirty="0">
                <a:latin typeface="Arial"/>
                <a:cs typeface="Arial"/>
              </a:rPr>
              <a:t>What When</a:t>
            </a:r>
            <a:endParaRPr sz="1632" dirty="0">
              <a:latin typeface="Arial"/>
              <a:cs typeface="Arial"/>
            </a:endParaRPr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748"/>
              </a:lnSpc>
              <a:spcBef>
                <a:spcPts val="51"/>
              </a:spcBef>
            </a:pPr>
            <a:endParaRPr sz="748" dirty="0"/>
          </a:p>
          <a:p>
            <a:pPr marL="571328"/>
            <a:r>
              <a:rPr sz="1632" spc="7" dirty="0">
                <a:latin typeface="Arial"/>
                <a:cs typeface="Arial"/>
              </a:rPr>
              <a:t>Where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02357" y="4041929"/>
            <a:ext cx="436183" cy="2556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1632" spc="11" dirty="0">
                <a:latin typeface="Arial"/>
                <a:cs typeface="Arial"/>
              </a:rPr>
              <a:t>Why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43858" y="3785778"/>
            <a:ext cx="331672" cy="7488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lang="en-US" sz="4896" spc="24" dirty="0">
                <a:latin typeface="Arial"/>
                <a:cs typeface="Arial"/>
              </a:rPr>
              <a:t>Y</a:t>
            </a:r>
            <a:endParaRPr sz="4896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02358" y="4816548"/>
            <a:ext cx="604610" cy="207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1632" spc="17" dirty="0">
                <a:latin typeface="Arial"/>
                <a:cs typeface="Arial"/>
              </a:rPr>
              <a:t>Which</a:t>
            </a:r>
            <a:endParaRPr sz="1632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22548" y="5523079"/>
            <a:ext cx="675744" cy="2841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205">
              <a:buClr>
                <a:srgbClr val="878787"/>
              </a:buClr>
              <a:tabLst>
                <a:tab pos="57003" algn="l"/>
              </a:tabLst>
            </a:pPr>
            <a:r>
              <a:rPr sz="1632" spc="20" dirty="0">
                <a:latin typeface="Arial"/>
                <a:cs typeface="Arial"/>
              </a:rPr>
              <a:t>How</a:t>
            </a:r>
            <a:endParaRPr sz="1632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69078" y="5361315"/>
            <a:ext cx="324762" cy="6076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3945" b="1" spc="-428" dirty="0">
                <a:latin typeface="Arial Black" charset="0"/>
                <a:ea typeface="Arial Black" charset="0"/>
                <a:cs typeface="Arial Black" charset="0"/>
              </a:rPr>
              <a:t>H</a:t>
            </a:r>
            <a:endParaRPr sz="3945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32955" y="2029761"/>
            <a:ext cx="597009" cy="5700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24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614111" y="15547"/>
            <a:ext cx="0" cy="6834507"/>
          </a:xfrm>
          <a:custGeom>
            <a:avLst/>
            <a:gdLst/>
            <a:ahLst/>
            <a:cxnLst/>
            <a:rect l="l" t="t" r="r" b="b"/>
            <a:pathLst>
              <a:path h="10049256">
                <a:moveTo>
                  <a:pt x="0" y="10049256"/>
                </a:moveTo>
                <a:lnTo>
                  <a:pt x="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4"/>
          </a:p>
        </p:txBody>
      </p:sp>
      <p:sp>
        <p:nvSpPr>
          <p:cNvPr id="12" name="object 12"/>
          <p:cNvSpPr txBox="1"/>
          <p:nvPr/>
        </p:nvSpPr>
        <p:spPr>
          <a:xfrm>
            <a:off x="5867592" y="6451358"/>
            <a:ext cx="1246359" cy="137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850" spc="-51" dirty="0">
                <a:latin typeface="Arial"/>
                <a:cs typeface="Arial"/>
              </a:rPr>
              <a:t>©</a:t>
            </a:r>
            <a:r>
              <a:rPr sz="850" spc="-31" dirty="0">
                <a:latin typeface="Arial"/>
                <a:cs typeface="Arial"/>
              </a:rPr>
              <a:t> </a:t>
            </a:r>
            <a:r>
              <a:rPr sz="850" spc="41" dirty="0">
                <a:latin typeface="Times New Roman"/>
                <a:cs typeface="Times New Roman"/>
              </a:rPr>
              <a:t>The </a:t>
            </a:r>
            <a:r>
              <a:rPr sz="850" spc="-7" dirty="0">
                <a:latin typeface="Times New Roman"/>
                <a:cs typeface="Times New Roman"/>
              </a:rPr>
              <a:t>University</a:t>
            </a:r>
            <a:r>
              <a:rPr sz="850" spc="54" dirty="0">
                <a:latin typeface="Times New Roman"/>
                <a:cs typeface="Times New Roman"/>
              </a:rPr>
              <a:t> </a:t>
            </a:r>
            <a:r>
              <a:rPr sz="850" spc="-24" dirty="0">
                <a:latin typeface="Times New Roman"/>
                <a:cs typeface="Times New Roman"/>
              </a:rPr>
              <a:t>of </a:t>
            </a:r>
            <a:r>
              <a:rPr sz="850" spc="11" dirty="0">
                <a:latin typeface="Times New Roman"/>
                <a:cs typeface="Times New Roman"/>
              </a:rPr>
              <a:t>Kansas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44732" y="319580"/>
            <a:ext cx="1508502" cy="1628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1020" spc="3" dirty="0">
                <a:latin typeface="Arial"/>
                <a:cs typeface="Arial"/>
              </a:rPr>
              <a:t>Self-Questioning</a:t>
            </a:r>
            <a:r>
              <a:rPr sz="1020" spc="86" dirty="0">
                <a:latin typeface="Arial"/>
                <a:cs typeface="Arial"/>
              </a:rPr>
              <a:t> </a:t>
            </a:r>
            <a:r>
              <a:rPr sz="1020" spc="-7" dirty="0">
                <a:latin typeface="Arial"/>
                <a:cs typeface="Arial"/>
              </a:rPr>
              <a:t>Strategy</a:t>
            </a:r>
            <a:endParaRPr sz="102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74887" y="319580"/>
            <a:ext cx="726395" cy="1628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1020" spc="37" dirty="0">
                <a:latin typeface="Arial"/>
                <a:cs typeface="Arial"/>
              </a:rPr>
              <a:t>CueCard#3</a:t>
            </a:r>
            <a:endParaRPr sz="102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0353" y="1023863"/>
            <a:ext cx="3930394" cy="4817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83850"/>
            <a:r>
              <a:rPr sz="2380" b="1" spc="13" dirty="0">
                <a:latin typeface="Arial"/>
                <a:cs typeface="Arial"/>
              </a:rPr>
              <a:t>ATTEND</a:t>
            </a:r>
            <a:r>
              <a:rPr sz="2380" b="1" spc="224" dirty="0">
                <a:latin typeface="Arial"/>
                <a:cs typeface="Arial"/>
              </a:rPr>
              <a:t> </a:t>
            </a:r>
            <a:r>
              <a:rPr sz="2380" b="1" spc="48" dirty="0">
                <a:latin typeface="Arial"/>
                <a:cs typeface="Arial"/>
              </a:rPr>
              <a:t>TO</a:t>
            </a:r>
            <a:r>
              <a:rPr sz="2380" b="1" spc="126" dirty="0">
                <a:latin typeface="Arial"/>
                <a:cs typeface="Arial"/>
              </a:rPr>
              <a:t> </a:t>
            </a:r>
            <a:r>
              <a:rPr sz="2380" b="1" spc="48" dirty="0">
                <a:latin typeface="Arial"/>
                <a:cs typeface="Arial"/>
              </a:rPr>
              <a:t>CLUES</a:t>
            </a:r>
            <a:endParaRPr sz="2380">
              <a:latin typeface="Arial"/>
              <a:cs typeface="Arial"/>
            </a:endParaRPr>
          </a:p>
          <a:p>
            <a:pPr>
              <a:lnSpc>
                <a:spcPts val="511"/>
              </a:lnSpc>
              <a:spcBef>
                <a:spcPts val="7"/>
              </a:spcBef>
            </a:pPr>
            <a:endParaRPr sz="511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 marL="8637"/>
            <a:r>
              <a:rPr sz="1598" spc="17" dirty="0">
                <a:latin typeface="Arial"/>
                <a:cs typeface="Arial"/>
              </a:rPr>
              <a:t>The</a:t>
            </a:r>
            <a:r>
              <a:rPr sz="1598" spc="126" dirty="0">
                <a:latin typeface="Arial"/>
                <a:cs typeface="Arial"/>
              </a:rPr>
              <a:t> </a:t>
            </a:r>
            <a:r>
              <a:rPr sz="1666" b="1" spc="13" dirty="0">
                <a:latin typeface="Arial"/>
                <a:cs typeface="Arial"/>
              </a:rPr>
              <a:t>pilgrims</a:t>
            </a:r>
            <a:r>
              <a:rPr sz="1666" b="1" spc="82" dirty="0">
                <a:latin typeface="Arial"/>
                <a:cs typeface="Arial"/>
              </a:rPr>
              <a:t> </a:t>
            </a:r>
            <a:r>
              <a:rPr sz="1598" spc="7" dirty="0">
                <a:latin typeface="Arial"/>
                <a:cs typeface="Arial"/>
              </a:rPr>
              <a:t>had</a:t>
            </a:r>
            <a:r>
              <a:rPr sz="1598" spc="-51" dirty="0">
                <a:latin typeface="Arial"/>
                <a:cs typeface="Arial"/>
              </a:rPr>
              <a:t> </a:t>
            </a:r>
            <a:r>
              <a:rPr sz="1598" spc="7" dirty="0">
                <a:latin typeface="Arial"/>
                <a:cs typeface="Arial"/>
              </a:rPr>
              <a:t>tough</a:t>
            </a:r>
            <a:r>
              <a:rPr sz="1598" spc="170" dirty="0">
                <a:latin typeface="Arial"/>
                <a:cs typeface="Arial"/>
              </a:rPr>
              <a:t> </a:t>
            </a:r>
            <a:r>
              <a:rPr sz="1598" spc="3" dirty="0">
                <a:latin typeface="Arial"/>
                <a:cs typeface="Arial"/>
              </a:rPr>
              <a:t>lives.</a:t>
            </a:r>
            <a:endParaRPr sz="1598" dirty="0">
              <a:latin typeface="Arial"/>
              <a:cs typeface="Arial"/>
            </a:endParaRPr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748"/>
              </a:lnSpc>
              <a:spcBef>
                <a:spcPts val="7"/>
              </a:spcBef>
            </a:pPr>
            <a:endParaRPr sz="748" dirty="0"/>
          </a:p>
          <a:p>
            <a:pPr marL="20729" marR="8637" indent="-6478">
              <a:lnSpc>
                <a:spcPts val="1666"/>
              </a:lnSpc>
            </a:pPr>
            <a:r>
              <a:rPr sz="1598" dirty="0">
                <a:latin typeface="Arial"/>
                <a:cs typeface="Arial"/>
              </a:rPr>
              <a:t>Our</a:t>
            </a:r>
            <a:r>
              <a:rPr sz="1598" spc="126" dirty="0">
                <a:latin typeface="Arial"/>
                <a:cs typeface="Arial"/>
              </a:rPr>
              <a:t> </a:t>
            </a:r>
            <a:r>
              <a:rPr sz="1598" spc="13" dirty="0">
                <a:latin typeface="Arial"/>
                <a:cs typeface="Arial"/>
              </a:rPr>
              <a:t>national</a:t>
            </a:r>
            <a:r>
              <a:rPr sz="1598" spc="44" dirty="0">
                <a:latin typeface="Arial"/>
                <a:cs typeface="Arial"/>
              </a:rPr>
              <a:t> </a:t>
            </a:r>
            <a:r>
              <a:rPr sz="1598" spc="7" dirty="0">
                <a:latin typeface="Arial"/>
                <a:cs typeface="Arial"/>
              </a:rPr>
              <a:t>anthem</a:t>
            </a:r>
            <a:r>
              <a:rPr sz="1598" spc="146" dirty="0">
                <a:latin typeface="Arial"/>
                <a:cs typeface="Arial"/>
              </a:rPr>
              <a:t> </a:t>
            </a:r>
            <a:r>
              <a:rPr sz="1598" spc="11" dirty="0">
                <a:latin typeface="Arial"/>
                <a:cs typeface="Arial"/>
              </a:rPr>
              <a:t>is</a:t>
            </a:r>
            <a:r>
              <a:rPr sz="1598" spc="167" dirty="0">
                <a:latin typeface="Arial"/>
                <a:cs typeface="Arial"/>
              </a:rPr>
              <a:t> </a:t>
            </a:r>
            <a:r>
              <a:rPr sz="1598" i="1" spc="17" dirty="0">
                <a:latin typeface="Arial"/>
                <a:cs typeface="Arial"/>
              </a:rPr>
              <a:t>The</a:t>
            </a:r>
            <a:r>
              <a:rPr sz="1598" i="1" spc="-92" dirty="0">
                <a:latin typeface="Arial"/>
                <a:cs typeface="Arial"/>
              </a:rPr>
              <a:t> </a:t>
            </a:r>
            <a:r>
              <a:rPr sz="1598" i="1" spc="13" dirty="0">
                <a:latin typeface="Arial"/>
                <a:cs typeface="Arial"/>
              </a:rPr>
              <a:t>Star-Spangled Banner.</a:t>
            </a:r>
            <a:endParaRPr sz="1598" dirty="0">
              <a:latin typeface="Arial"/>
              <a:cs typeface="Arial"/>
            </a:endParaRPr>
          </a:p>
          <a:p>
            <a:pPr>
              <a:lnSpc>
                <a:spcPts val="611"/>
              </a:lnSpc>
              <a:spcBef>
                <a:spcPts val="7"/>
              </a:spcBef>
            </a:pPr>
            <a:endParaRPr sz="611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 marL="8637" marR="232332">
              <a:lnSpc>
                <a:spcPts val="1714"/>
              </a:lnSpc>
            </a:pPr>
            <a:r>
              <a:rPr sz="1598" spc="17" dirty="0">
                <a:latin typeface="Arial"/>
                <a:cs typeface="Arial"/>
              </a:rPr>
              <a:t>The</a:t>
            </a:r>
            <a:r>
              <a:rPr sz="1598" spc="126" dirty="0">
                <a:latin typeface="Arial"/>
                <a:cs typeface="Arial"/>
              </a:rPr>
              <a:t> </a:t>
            </a:r>
            <a:r>
              <a:rPr sz="1598" spc="7" dirty="0">
                <a:latin typeface="Arial"/>
                <a:cs typeface="Arial"/>
              </a:rPr>
              <a:t>boy</a:t>
            </a:r>
            <a:r>
              <a:rPr sz="1598" spc="-11" dirty="0">
                <a:latin typeface="Arial"/>
                <a:cs typeface="Arial"/>
              </a:rPr>
              <a:t> </a:t>
            </a:r>
            <a:r>
              <a:rPr sz="1598" spc="7" dirty="0">
                <a:latin typeface="Arial"/>
                <a:cs typeface="Arial"/>
              </a:rPr>
              <a:t>wandered</a:t>
            </a:r>
            <a:r>
              <a:rPr sz="1598" spc="156" dirty="0">
                <a:latin typeface="Arial"/>
                <a:cs typeface="Arial"/>
              </a:rPr>
              <a:t> </a:t>
            </a:r>
            <a:r>
              <a:rPr sz="1598" dirty="0">
                <a:latin typeface="Arial"/>
                <a:cs typeface="Arial"/>
              </a:rPr>
              <a:t>aimlessly</a:t>
            </a:r>
            <a:r>
              <a:rPr sz="1598" spc="207" dirty="0">
                <a:latin typeface="Arial"/>
                <a:cs typeface="Arial"/>
              </a:rPr>
              <a:t> </a:t>
            </a:r>
            <a:r>
              <a:rPr sz="1598" spc="7" dirty="0">
                <a:latin typeface="Arial"/>
                <a:cs typeface="Arial"/>
              </a:rPr>
              <a:t>among</a:t>
            </a:r>
            <a:r>
              <a:rPr sz="1598" spc="58" dirty="0">
                <a:latin typeface="Arial"/>
                <a:cs typeface="Arial"/>
              </a:rPr>
              <a:t> </a:t>
            </a:r>
            <a:r>
              <a:rPr sz="1598" spc="20" dirty="0">
                <a:latin typeface="Arial"/>
                <a:cs typeface="Arial"/>
              </a:rPr>
              <a:t>the</a:t>
            </a:r>
            <a:r>
              <a:rPr sz="1598" spc="11" dirty="0">
                <a:latin typeface="Arial"/>
                <a:cs typeface="Arial"/>
              </a:rPr>
              <a:t> trees.</a:t>
            </a:r>
            <a:endParaRPr sz="1598" dirty="0">
              <a:latin typeface="Arial"/>
              <a:cs typeface="Arial"/>
            </a:endParaRPr>
          </a:p>
          <a:p>
            <a:pPr>
              <a:lnSpc>
                <a:spcPts val="374"/>
              </a:lnSpc>
              <a:spcBef>
                <a:spcPts val="8"/>
              </a:spcBef>
            </a:pPr>
            <a:endParaRPr sz="374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 marL="20729"/>
            <a:r>
              <a:rPr sz="1598" spc="13" dirty="0">
                <a:latin typeface="Arial"/>
                <a:cs typeface="Arial"/>
              </a:rPr>
              <a:t>Kathy's</a:t>
            </a:r>
            <a:r>
              <a:rPr sz="1598" spc="68" dirty="0">
                <a:latin typeface="Arial"/>
                <a:cs typeface="Arial"/>
              </a:rPr>
              <a:t> </a:t>
            </a:r>
            <a:r>
              <a:rPr sz="1598" spc="7" dirty="0">
                <a:latin typeface="Arial"/>
                <a:cs typeface="Arial"/>
              </a:rPr>
              <a:t>mother</a:t>
            </a:r>
            <a:r>
              <a:rPr sz="1598" spc="44" dirty="0">
                <a:latin typeface="Arial"/>
                <a:cs typeface="Arial"/>
              </a:rPr>
              <a:t> </a:t>
            </a:r>
            <a:r>
              <a:rPr sz="1598" spc="13" dirty="0">
                <a:latin typeface="Arial"/>
                <a:cs typeface="Arial"/>
              </a:rPr>
              <a:t>sent</a:t>
            </a:r>
            <a:r>
              <a:rPr sz="1598" spc="75" dirty="0">
                <a:latin typeface="Arial"/>
                <a:cs typeface="Arial"/>
              </a:rPr>
              <a:t> </a:t>
            </a:r>
            <a:r>
              <a:rPr sz="1598" spc="7" dirty="0">
                <a:latin typeface="Arial"/>
                <a:cs typeface="Arial"/>
              </a:rPr>
              <a:t>her</a:t>
            </a:r>
            <a:r>
              <a:rPr sz="1598" spc="-34" dirty="0">
                <a:latin typeface="Arial"/>
                <a:cs typeface="Arial"/>
              </a:rPr>
              <a:t> </a:t>
            </a:r>
            <a:r>
              <a:rPr sz="1598" spc="11" dirty="0">
                <a:latin typeface="Arial"/>
                <a:cs typeface="Arial"/>
              </a:rPr>
              <a:t>to </a:t>
            </a:r>
            <a:r>
              <a:rPr sz="1598" spc="13" dirty="0">
                <a:latin typeface="Arial"/>
                <a:cs typeface="Arial"/>
              </a:rPr>
              <a:t>the</a:t>
            </a:r>
            <a:r>
              <a:rPr sz="1598" spc="58" dirty="0">
                <a:latin typeface="Arial"/>
                <a:cs typeface="Arial"/>
              </a:rPr>
              <a:t> </a:t>
            </a:r>
            <a:r>
              <a:rPr sz="1598" spc="11" dirty="0">
                <a:latin typeface="Arial"/>
                <a:cs typeface="Arial"/>
              </a:rPr>
              <a:t>store.</a:t>
            </a:r>
            <a:endParaRPr sz="1598" dirty="0">
              <a:latin typeface="Arial"/>
              <a:cs typeface="Arial"/>
            </a:endParaRPr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  <a:spcBef>
                <a:spcPts val="22"/>
              </a:spcBef>
            </a:pPr>
            <a:endParaRPr sz="680" dirty="0"/>
          </a:p>
          <a:p>
            <a:pPr marL="8637" marR="158486">
              <a:lnSpc>
                <a:spcPts val="1686"/>
              </a:lnSpc>
            </a:pPr>
            <a:r>
              <a:rPr sz="1598" spc="7" dirty="0">
                <a:latin typeface="Arial"/>
                <a:cs typeface="Arial"/>
              </a:rPr>
              <a:t>Two</a:t>
            </a:r>
            <a:r>
              <a:rPr sz="1598" spc="180" dirty="0">
                <a:latin typeface="Arial"/>
                <a:cs typeface="Arial"/>
              </a:rPr>
              <a:t> </a:t>
            </a:r>
            <a:r>
              <a:rPr sz="1598" spc="17" dirty="0">
                <a:latin typeface="Arial"/>
                <a:cs typeface="Arial"/>
              </a:rPr>
              <a:t>new</a:t>
            </a:r>
            <a:r>
              <a:rPr sz="1598" spc="-54" dirty="0">
                <a:latin typeface="Arial"/>
                <a:cs typeface="Arial"/>
              </a:rPr>
              <a:t> </a:t>
            </a:r>
            <a:r>
              <a:rPr sz="1598" spc="7" dirty="0">
                <a:latin typeface="Arial"/>
                <a:cs typeface="Arial"/>
              </a:rPr>
              <a:t>toys</a:t>
            </a:r>
            <a:r>
              <a:rPr sz="1598" spc="170" dirty="0">
                <a:latin typeface="Arial"/>
                <a:cs typeface="Arial"/>
              </a:rPr>
              <a:t> </a:t>
            </a:r>
            <a:r>
              <a:rPr sz="1598" spc="7" dirty="0">
                <a:latin typeface="Arial"/>
                <a:cs typeface="Arial"/>
              </a:rPr>
              <a:t>have</a:t>
            </a:r>
            <a:r>
              <a:rPr sz="1598" spc="24" dirty="0">
                <a:latin typeface="Arial"/>
                <a:cs typeface="Arial"/>
              </a:rPr>
              <a:t> </a:t>
            </a:r>
            <a:r>
              <a:rPr sz="1598" spc="7" dirty="0">
                <a:latin typeface="Arial"/>
                <a:cs typeface="Arial"/>
              </a:rPr>
              <a:t>become</a:t>
            </a:r>
            <a:r>
              <a:rPr sz="1598" spc="58" dirty="0">
                <a:latin typeface="Arial"/>
                <a:cs typeface="Arial"/>
              </a:rPr>
              <a:t> </a:t>
            </a:r>
            <a:r>
              <a:rPr sz="1598" spc="7" dirty="0">
                <a:latin typeface="Arial"/>
                <a:cs typeface="Arial"/>
              </a:rPr>
              <a:t>available</a:t>
            </a:r>
            <a:r>
              <a:rPr sz="1598" spc="116" dirty="0">
                <a:latin typeface="Arial"/>
                <a:cs typeface="Arial"/>
              </a:rPr>
              <a:t> </a:t>
            </a:r>
            <a:r>
              <a:rPr sz="1598" dirty="0">
                <a:latin typeface="Arial"/>
                <a:cs typeface="Arial"/>
              </a:rPr>
              <a:t>for </a:t>
            </a:r>
            <a:r>
              <a:rPr sz="1598" spc="13" dirty="0">
                <a:latin typeface="Arial"/>
                <a:cs typeface="Arial"/>
              </a:rPr>
              <a:t>teenagers.</a:t>
            </a:r>
            <a:endParaRPr sz="1598" dirty="0">
              <a:latin typeface="Arial"/>
              <a:cs typeface="Arial"/>
            </a:endParaRPr>
          </a:p>
          <a:p>
            <a:pPr>
              <a:lnSpc>
                <a:spcPts val="408"/>
              </a:lnSpc>
              <a:spcBef>
                <a:spcPts val="28"/>
              </a:spcBef>
            </a:pPr>
            <a:endParaRPr sz="408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 marL="8637"/>
            <a:r>
              <a:rPr sz="1598" spc="17" dirty="0">
                <a:latin typeface="Arial"/>
                <a:cs typeface="Arial"/>
              </a:rPr>
              <a:t>The</a:t>
            </a:r>
            <a:r>
              <a:rPr sz="1598" spc="126" dirty="0">
                <a:latin typeface="Arial"/>
                <a:cs typeface="Arial"/>
              </a:rPr>
              <a:t> </a:t>
            </a:r>
            <a:r>
              <a:rPr sz="1598" spc="13" dirty="0">
                <a:latin typeface="Arial"/>
                <a:cs typeface="Arial"/>
              </a:rPr>
              <a:t>mission</a:t>
            </a:r>
            <a:r>
              <a:rPr sz="1598" spc="78" dirty="0">
                <a:latin typeface="Arial"/>
                <a:cs typeface="Arial"/>
              </a:rPr>
              <a:t> </a:t>
            </a:r>
            <a:r>
              <a:rPr sz="1598" spc="75" dirty="0">
                <a:latin typeface="Arial"/>
                <a:cs typeface="Arial"/>
              </a:rPr>
              <a:t>ran</a:t>
            </a:r>
            <a:r>
              <a:rPr sz="1598" spc="-170" dirty="0">
                <a:latin typeface="Arial"/>
                <a:cs typeface="Arial"/>
              </a:rPr>
              <a:t> </a:t>
            </a:r>
            <a:r>
              <a:rPr sz="1598" spc="3" dirty="0">
                <a:latin typeface="Arial"/>
                <a:cs typeface="Arial"/>
              </a:rPr>
              <a:t>into</a:t>
            </a:r>
            <a:r>
              <a:rPr sz="1598" spc="-11" dirty="0">
                <a:latin typeface="Arial"/>
                <a:cs typeface="Arial"/>
              </a:rPr>
              <a:t> </a:t>
            </a:r>
            <a:r>
              <a:rPr sz="1598" spc="88" dirty="0">
                <a:latin typeface="Arial"/>
                <a:cs typeface="Arial"/>
              </a:rPr>
              <a:t>a</a:t>
            </a:r>
            <a:r>
              <a:rPr sz="1598" spc="-3" dirty="0">
                <a:latin typeface="Arial"/>
                <a:cs typeface="Arial"/>
              </a:rPr>
              <a:t> </a:t>
            </a:r>
            <a:r>
              <a:rPr sz="1598" dirty="0">
                <a:latin typeface="Arial"/>
                <a:cs typeface="Arial"/>
              </a:rPr>
              <a:t>major</a:t>
            </a:r>
            <a:r>
              <a:rPr sz="1598" spc="88" dirty="0">
                <a:latin typeface="Arial"/>
                <a:cs typeface="Arial"/>
              </a:rPr>
              <a:t> </a:t>
            </a:r>
            <a:r>
              <a:rPr sz="1598" spc="13" dirty="0">
                <a:latin typeface="Arial"/>
                <a:cs typeface="Arial"/>
              </a:rPr>
              <a:t>problem.</a:t>
            </a:r>
            <a:endParaRPr sz="159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277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DAE8E4-623B-1D2F-4B11-DC33C417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73BC7-521B-8F35-9211-855C39268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Pretest and Make Commitments</a:t>
            </a:r>
          </a:p>
        </p:txBody>
      </p:sp>
    </p:spTree>
    <p:extLst>
      <p:ext uri="{BB962C8B-B14F-4D97-AF65-F5344CB8AC3E}">
        <p14:creationId xmlns:p14="http://schemas.microsoft.com/office/powerpoint/2010/main" val="815349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5709" y="317181"/>
            <a:ext cx="1476110" cy="152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952" dirty="0">
                <a:solidFill>
                  <a:srgbClr val="010101"/>
                </a:solidFill>
                <a:latin typeface="Arial"/>
                <a:cs typeface="Arial"/>
              </a:rPr>
              <a:t>Sel</a:t>
            </a:r>
            <a:r>
              <a:rPr sz="952" spc="17" dirty="0">
                <a:solidFill>
                  <a:srgbClr val="010101"/>
                </a:solidFill>
                <a:latin typeface="Arial"/>
                <a:cs typeface="Arial"/>
              </a:rPr>
              <a:t>f</a:t>
            </a:r>
            <a:r>
              <a:rPr lang="en-US" sz="952" spc="-62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52" spc="31" dirty="0">
                <a:solidFill>
                  <a:srgbClr val="010101"/>
                </a:solidFill>
                <a:latin typeface="Arial"/>
                <a:cs typeface="Arial"/>
              </a:rPr>
              <a:t>Questioning</a:t>
            </a:r>
            <a:r>
              <a:rPr sz="952" spc="37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52" spc="24" dirty="0">
                <a:solidFill>
                  <a:srgbClr val="010101"/>
                </a:solidFill>
                <a:latin typeface="Arial"/>
                <a:cs typeface="Arial"/>
              </a:rPr>
              <a:t>Strategy</a:t>
            </a:r>
            <a:endParaRPr sz="952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6710" y="317181"/>
            <a:ext cx="706961" cy="152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952" spc="11" dirty="0">
                <a:solidFill>
                  <a:srgbClr val="010101"/>
                </a:solidFill>
                <a:latin typeface="Arial"/>
                <a:cs typeface="Arial"/>
              </a:rPr>
              <a:t>Cue</a:t>
            </a:r>
            <a:r>
              <a:rPr sz="952" spc="-3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52" spc="24" dirty="0">
                <a:solidFill>
                  <a:srgbClr val="010101"/>
                </a:solidFill>
                <a:latin typeface="Arial"/>
                <a:cs typeface="Arial"/>
              </a:rPr>
              <a:t>Card</a:t>
            </a:r>
            <a:r>
              <a:rPr sz="952" spc="-78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52" dirty="0">
                <a:solidFill>
                  <a:srgbClr val="010101"/>
                </a:solidFill>
                <a:latin typeface="Arial"/>
                <a:cs typeface="Arial"/>
              </a:rPr>
              <a:t>#5</a:t>
            </a:r>
            <a:endParaRPr sz="952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2761" y="900124"/>
            <a:ext cx="3133174" cy="3480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2244" u="heavy" dirty="0">
                <a:solidFill>
                  <a:srgbClr val="010101"/>
                </a:solidFill>
                <a:latin typeface="Arial"/>
                <a:cs typeface="Arial"/>
              </a:rPr>
              <a:t>EXAMPLE</a:t>
            </a:r>
            <a:r>
              <a:rPr sz="2244" u="heavy" spc="116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2244" u="heavy" dirty="0">
                <a:solidFill>
                  <a:srgbClr val="010101"/>
                </a:solidFill>
                <a:latin typeface="Arial"/>
                <a:cs typeface="Arial"/>
              </a:rPr>
              <a:t>QUESTIONS</a:t>
            </a:r>
            <a:endParaRPr sz="2244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1563" y="1678269"/>
            <a:ext cx="555377" cy="3169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2040" spc="13" dirty="0">
                <a:solidFill>
                  <a:srgbClr val="010101"/>
                </a:solidFill>
                <a:latin typeface="Arial"/>
                <a:cs typeface="Arial"/>
              </a:rPr>
              <a:t>Who</a:t>
            </a:r>
            <a:endParaRPr sz="204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8515" y="2298479"/>
            <a:ext cx="640022" cy="3169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2040" spc="34" dirty="0">
                <a:solidFill>
                  <a:srgbClr val="010101"/>
                </a:solidFill>
                <a:latin typeface="Arial"/>
                <a:cs typeface="Arial"/>
              </a:rPr>
              <a:t>What</a:t>
            </a:r>
            <a:endParaRPr sz="204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71563" y="2915619"/>
            <a:ext cx="714303" cy="3169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2040" spc="37" dirty="0">
                <a:solidFill>
                  <a:srgbClr val="010101"/>
                </a:solidFill>
                <a:latin typeface="Arial"/>
                <a:cs typeface="Arial"/>
              </a:rPr>
              <a:t>When</a:t>
            </a:r>
            <a:endParaRPr sz="204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65466" y="3548109"/>
            <a:ext cx="811040" cy="3169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2040" spc="48" dirty="0">
                <a:solidFill>
                  <a:srgbClr val="010101"/>
                </a:solidFill>
                <a:latin typeface="Arial"/>
                <a:cs typeface="Arial"/>
              </a:rPr>
              <a:t>Where</a:t>
            </a:r>
            <a:endParaRPr sz="204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71563" y="4180600"/>
            <a:ext cx="551058" cy="3169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2040" spc="41" dirty="0">
                <a:solidFill>
                  <a:srgbClr val="010101"/>
                </a:solidFill>
                <a:latin typeface="Arial"/>
                <a:cs typeface="Arial"/>
              </a:rPr>
              <a:t>Why</a:t>
            </a:r>
            <a:endParaRPr sz="204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68515" y="4803879"/>
            <a:ext cx="765695" cy="31698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2040" spc="44" dirty="0">
                <a:solidFill>
                  <a:srgbClr val="010101"/>
                </a:solidFill>
                <a:latin typeface="Arial"/>
                <a:cs typeface="Arial"/>
              </a:rPr>
              <a:t>Which</a:t>
            </a:r>
            <a:endParaRPr sz="204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83756" y="5414201"/>
            <a:ext cx="556241" cy="332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2142" spc="-17" dirty="0">
                <a:solidFill>
                  <a:srgbClr val="010101"/>
                </a:solidFill>
                <a:latin typeface="Arial"/>
                <a:cs typeface="Arial"/>
              </a:rPr>
              <a:t>How</a:t>
            </a:r>
            <a:endParaRPr sz="2142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53880" y="1734248"/>
            <a:ext cx="2413659" cy="11284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 marR="724632" indent="3023">
              <a:lnSpc>
                <a:spcPts val="966"/>
              </a:lnSpc>
            </a:pPr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Who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7" dirty="0">
                <a:solidFill>
                  <a:srgbClr val="010101"/>
                </a:solidFill>
                <a:latin typeface="Arial"/>
                <a:cs typeface="Arial"/>
              </a:rPr>
              <a:t>will</a:t>
            </a:r>
            <a:r>
              <a:rPr sz="985" spc="1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solve</a:t>
            </a:r>
            <a:r>
              <a:rPr sz="985" spc="-7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7" dirty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985" spc="10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-7" dirty="0">
                <a:solidFill>
                  <a:srgbClr val="010101"/>
                </a:solidFill>
                <a:latin typeface="Arial"/>
                <a:cs typeface="Arial"/>
              </a:rPr>
              <a:t>mystery?</a:t>
            </a:r>
            <a:r>
              <a:rPr sz="985" spc="-3" dirty="0">
                <a:solidFill>
                  <a:srgbClr val="010101"/>
                </a:solidFill>
                <a:latin typeface="Arial"/>
                <a:cs typeface="Arial"/>
              </a:rPr>
              <a:t> Who</a:t>
            </a:r>
            <a:r>
              <a:rPr sz="985" spc="7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27" dirty="0">
                <a:solidFill>
                  <a:srgbClr val="010101"/>
                </a:solidFill>
                <a:latin typeface="Arial"/>
                <a:cs typeface="Arial"/>
              </a:rPr>
              <a:t>is</a:t>
            </a:r>
            <a:r>
              <a:rPr sz="985" spc="-86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1" dirty="0">
                <a:solidFill>
                  <a:srgbClr val="010101"/>
                </a:solidFill>
                <a:latin typeface="Arial"/>
                <a:cs typeface="Arial"/>
              </a:rPr>
              <a:t>coming</a:t>
            </a:r>
            <a:r>
              <a:rPr sz="985" spc="-13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3" dirty="0">
                <a:solidFill>
                  <a:srgbClr val="010101"/>
                </a:solidFill>
                <a:latin typeface="Arial"/>
                <a:cs typeface="Arial"/>
              </a:rPr>
              <a:t>to </a:t>
            </a:r>
            <a:r>
              <a:rPr sz="985" spc="-7" dirty="0">
                <a:solidFill>
                  <a:srgbClr val="010101"/>
                </a:solidFill>
                <a:latin typeface="Arial"/>
                <a:cs typeface="Arial"/>
              </a:rPr>
              <a:t>vistt?</a:t>
            </a:r>
            <a:endParaRPr sz="985" dirty="0">
              <a:latin typeface="Arial"/>
              <a:cs typeface="Arial"/>
            </a:endParaRPr>
          </a:p>
          <a:p>
            <a:pPr marL="8637" marR="934507">
              <a:lnSpc>
                <a:spcPts val="966"/>
              </a:lnSpc>
              <a:spcBef>
                <a:spcPts val="24"/>
              </a:spcBef>
            </a:pP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Who</a:t>
            </a:r>
            <a:r>
              <a:rPr sz="985" spc="5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1" dirty="0">
                <a:solidFill>
                  <a:srgbClr val="010101"/>
                </a:solidFill>
                <a:latin typeface="Arial"/>
                <a:cs typeface="Arial"/>
              </a:rPr>
              <a:t>burned</a:t>
            </a:r>
            <a:r>
              <a:rPr sz="985" spc="-4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985" spc="62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1" dirty="0">
                <a:solidFill>
                  <a:srgbClr val="010101"/>
                </a:solidFill>
                <a:latin typeface="Arial"/>
                <a:cs typeface="Arial"/>
              </a:rPr>
              <a:t>books?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 Who</a:t>
            </a:r>
            <a:r>
              <a:rPr sz="985" spc="27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7" dirty="0">
                <a:solidFill>
                  <a:srgbClr val="010101"/>
                </a:solidFill>
                <a:latin typeface="Arial"/>
                <a:cs typeface="Arial"/>
              </a:rPr>
              <a:t>started</a:t>
            </a:r>
            <a:r>
              <a:rPr sz="985" spc="13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985" spc="3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1" dirty="0">
                <a:solidFill>
                  <a:srgbClr val="010101"/>
                </a:solidFill>
                <a:latin typeface="Arial"/>
                <a:cs typeface="Arial"/>
              </a:rPr>
              <a:t>rumor?</a:t>
            </a:r>
            <a:endParaRPr sz="985" dirty="0">
              <a:latin typeface="Arial"/>
              <a:cs typeface="Arial"/>
            </a:endParaRPr>
          </a:p>
          <a:p>
            <a:pPr>
              <a:lnSpc>
                <a:spcPts val="748"/>
              </a:lnSpc>
              <a:spcBef>
                <a:spcPts val="31"/>
              </a:spcBef>
            </a:pPr>
            <a:endParaRPr sz="748" dirty="0"/>
          </a:p>
          <a:p>
            <a:pPr marL="11660">
              <a:lnSpc>
                <a:spcPts val="1180"/>
              </a:lnSpc>
            </a:pPr>
            <a:r>
              <a:rPr sz="985" spc="-7" dirty="0">
                <a:solidFill>
                  <a:srgbClr val="010101"/>
                </a:solidFill>
                <a:latin typeface="Arial"/>
                <a:cs typeface="Arial"/>
              </a:rPr>
              <a:t>What</a:t>
            </a:r>
            <a:r>
              <a:rPr sz="985" spc="4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54" dirty="0">
                <a:solidFill>
                  <a:srgbClr val="010101"/>
                </a:solidFill>
                <a:latin typeface="Arial"/>
                <a:cs typeface="Arial"/>
              </a:rPr>
              <a:t>is</a:t>
            </a:r>
            <a:r>
              <a:rPr sz="985" spc="-92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7" dirty="0">
                <a:solidFill>
                  <a:srgbClr val="010101"/>
                </a:solidFill>
                <a:latin typeface="Arial"/>
                <a:cs typeface="Arial"/>
              </a:rPr>
              <a:t>this</a:t>
            </a:r>
            <a:r>
              <a:rPr sz="985" spc="3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about?</a:t>
            </a:r>
            <a:endParaRPr sz="985" dirty="0">
              <a:latin typeface="Arial"/>
              <a:cs typeface="Arial"/>
            </a:endParaRPr>
          </a:p>
          <a:p>
            <a:pPr marL="11660" marR="8637" indent="-3454">
              <a:lnSpc>
                <a:spcPts val="966"/>
              </a:lnSpc>
              <a:spcBef>
                <a:spcPts val="24"/>
              </a:spcBef>
              <a:tabLst>
                <a:tab pos="1657411" algn="l"/>
              </a:tabLst>
            </a:pPr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What</a:t>
            </a:r>
            <a:r>
              <a:rPr sz="985" spc="6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7" dirty="0">
                <a:solidFill>
                  <a:srgbClr val="010101"/>
                </a:solidFill>
                <a:latin typeface="Arial"/>
                <a:cs typeface="Arial"/>
              </a:rPr>
              <a:t>kind</a:t>
            </a:r>
            <a:r>
              <a:rPr sz="985" spc="-68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985" spc="5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animal</a:t>
            </a:r>
            <a:r>
              <a:rPr sz="985" spc="58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made</a:t>
            </a:r>
            <a:r>
              <a:rPr sz="985" spc="-5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20" dirty="0">
                <a:solidFill>
                  <a:srgbClr val="010101"/>
                </a:solidFill>
                <a:latin typeface="Arial"/>
                <a:cs typeface="Arial"/>
              </a:rPr>
              <a:t>that</a:t>
            </a:r>
            <a:r>
              <a:rPr sz="985" spc="-7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footprint?</a:t>
            </a:r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-7" dirty="0">
                <a:solidFill>
                  <a:srgbClr val="010101"/>
                </a:solidFill>
                <a:latin typeface="Arial"/>
                <a:cs typeface="Arial"/>
              </a:rPr>
              <a:t>What</a:t>
            </a:r>
            <a:r>
              <a:rPr sz="985" spc="6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41" dirty="0">
                <a:solidFill>
                  <a:srgbClr val="010101"/>
                </a:solidFill>
                <a:latin typeface="Arial"/>
                <a:cs typeface="Arial"/>
              </a:rPr>
              <a:t>is</a:t>
            </a:r>
            <a:r>
              <a:rPr sz="985" spc="-88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7" dirty="0">
                <a:solidFill>
                  <a:srgbClr val="010101"/>
                </a:solidFill>
                <a:latin typeface="Arial"/>
                <a:cs typeface="Arial"/>
              </a:rPr>
              <a:t>the </a:t>
            </a:r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girl's</a:t>
            </a:r>
            <a:r>
              <a:rPr sz="985" spc="62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nam</a:t>
            </a:r>
            <a:r>
              <a:rPr lang="en-US" sz="985" spc="3" dirty="0">
                <a:solidFill>
                  <a:srgbClr val="010101"/>
                </a:solidFill>
                <a:latin typeface="Arial"/>
                <a:cs typeface="Arial"/>
              </a:rPr>
              <a:t>e?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	</a:t>
            </a:r>
            <a:r>
              <a:rPr sz="985" spc="-95" dirty="0">
                <a:solidFill>
                  <a:srgbClr val="383838"/>
                </a:solidFill>
                <a:latin typeface="Arial"/>
                <a:cs typeface="Arial"/>
              </a:rPr>
              <a:t>·</a:t>
            </a:r>
            <a:endParaRPr sz="985" dirty="0">
              <a:latin typeface="Arial"/>
              <a:cs typeface="Arial"/>
            </a:endParaRPr>
          </a:p>
          <a:p>
            <a:pPr marL="11660">
              <a:lnSpc>
                <a:spcPts val="1020"/>
              </a:lnSpc>
            </a:pPr>
            <a:r>
              <a:rPr sz="985" spc="-7" dirty="0">
                <a:solidFill>
                  <a:srgbClr val="010101"/>
                </a:solidFill>
                <a:latin typeface="Arial"/>
                <a:cs typeface="Arial"/>
              </a:rPr>
              <a:t>What</a:t>
            </a:r>
            <a:r>
              <a:rPr sz="985" spc="4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7" dirty="0">
                <a:solidFill>
                  <a:srgbClr val="010101"/>
                </a:solidFill>
                <a:latin typeface="Arial"/>
                <a:cs typeface="Arial"/>
              </a:rPr>
              <a:t>will</a:t>
            </a:r>
            <a:r>
              <a:rPr sz="985" spc="58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happen</a:t>
            </a:r>
            <a:r>
              <a:rPr sz="985" spc="37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next?</a:t>
            </a:r>
            <a:endParaRPr sz="985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53880" y="2915619"/>
            <a:ext cx="2627232" cy="30577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>
              <a:lnSpc>
                <a:spcPts val="1170"/>
              </a:lnSpc>
            </a:pPr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When</a:t>
            </a:r>
            <a:r>
              <a:rPr sz="985" spc="3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7" dirty="0">
                <a:solidFill>
                  <a:srgbClr val="010101"/>
                </a:solidFill>
                <a:latin typeface="Arial"/>
                <a:cs typeface="Arial"/>
              </a:rPr>
              <a:t>will</a:t>
            </a:r>
            <a:r>
              <a:rPr sz="985" spc="1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7" dirty="0">
                <a:solidFill>
                  <a:srgbClr val="010101"/>
                </a:solidFill>
                <a:latin typeface="Arial"/>
                <a:cs typeface="Arial"/>
              </a:rPr>
              <a:t>the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package</a:t>
            </a:r>
            <a:r>
              <a:rPr sz="985" spc="4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27" dirty="0">
                <a:solidFill>
                  <a:srgbClr val="010101"/>
                </a:solidFill>
                <a:latin typeface="Arial"/>
                <a:cs typeface="Arial"/>
              </a:rPr>
              <a:t>be</a:t>
            </a:r>
            <a:r>
              <a:rPr sz="985" spc="-82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7" dirty="0">
                <a:solidFill>
                  <a:srgbClr val="010101"/>
                </a:solidFill>
                <a:latin typeface="Arial"/>
                <a:cs typeface="Arial"/>
              </a:rPr>
              <a:t>found?</a:t>
            </a:r>
            <a:endParaRPr sz="985" dirty="0">
              <a:latin typeface="Arial"/>
              <a:cs typeface="Arial"/>
            </a:endParaRPr>
          </a:p>
          <a:p>
            <a:pPr marL="8637">
              <a:lnSpc>
                <a:spcPts val="979"/>
              </a:lnSpc>
            </a:pPr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When</a:t>
            </a:r>
            <a:r>
              <a:rPr sz="985" spc="3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7" dirty="0">
                <a:solidFill>
                  <a:srgbClr val="010101"/>
                </a:solidFill>
                <a:latin typeface="Arial"/>
                <a:cs typeface="Arial"/>
              </a:rPr>
              <a:t>will</a:t>
            </a:r>
            <a:r>
              <a:rPr sz="985" spc="1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7" dirty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985" spc="3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boy</a:t>
            </a:r>
            <a:r>
              <a:rPr sz="985" spc="17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become</a:t>
            </a:r>
            <a:r>
              <a:rPr sz="985" spc="-2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1" dirty="0">
                <a:solidFill>
                  <a:srgbClr val="010101"/>
                </a:solidFill>
                <a:latin typeface="Arial"/>
                <a:cs typeface="Arial"/>
              </a:rPr>
              <a:t>visible</a:t>
            </a:r>
            <a:r>
              <a:rPr sz="985" spc="7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again?</a:t>
            </a:r>
            <a:endParaRPr sz="985" dirty="0">
              <a:latin typeface="Arial"/>
              <a:cs typeface="Arial"/>
            </a:endParaRPr>
          </a:p>
          <a:p>
            <a:pPr marL="8637">
              <a:lnSpc>
                <a:spcPts val="990"/>
              </a:lnSpc>
            </a:pPr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When</a:t>
            </a:r>
            <a:r>
              <a:rPr sz="985" spc="3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7" dirty="0">
                <a:solidFill>
                  <a:srgbClr val="010101"/>
                </a:solidFill>
                <a:latin typeface="Arial"/>
                <a:cs typeface="Arial"/>
              </a:rPr>
              <a:t>will</a:t>
            </a:r>
            <a:r>
              <a:rPr sz="985" spc="58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she</a:t>
            </a:r>
            <a:r>
              <a:rPr sz="985" spc="-7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get</a:t>
            </a:r>
            <a:r>
              <a:rPr sz="985" spc="2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some</a:t>
            </a:r>
            <a:r>
              <a:rPr sz="985" spc="5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help?</a:t>
            </a:r>
            <a:endParaRPr sz="985" dirty="0">
              <a:latin typeface="Arial"/>
              <a:cs typeface="Arial"/>
            </a:endParaRPr>
          </a:p>
          <a:p>
            <a:pPr marL="8637">
              <a:lnSpc>
                <a:spcPts val="993"/>
              </a:lnSpc>
            </a:pPr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When</a:t>
            </a:r>
            <a:r>
              <a:rPr sz="985" spc="78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1" dirty="0">
                <a:solidFill>
                  <a:srgbClr val="010101"/>
                </a:solidFill>
                <a:latin typeface="Arial"/>
                <a:cs typeface="Arial"/>
              </a:rPr>
              <a:t>did</a:t>
            </a:r>
            <a:r>
              <a:rPr sz="985" spc="-4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7" dirty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985" spc="3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pilgrims</a:t>
            </a:r>
            <a:r>
              <a:rPr sz="985" spc="-58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7" dirty="0">
                <a:solidFill>
                  <a:srgbClr val="010101"/>
                </a:solidFill>
                <a:latin typeface="Arial"/>
                <a:cs typeface="Arial"/>
              </a:rPr>
              <a:t>first</a:t>
            </a:r>
            <a:r>
              <a:rPr sz="985" spc="58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1" dirty="0">
                <a:solidFill>
                  <a:srgbClr val="010101"/>
                </a:solidFill>
                <a:latin typeface="Arial"/>
                <a:cs typeface="Arial"/>
              </a:rPr>
              <a:t>meet</a:t>
            </a:r>
            <a:r>
              <a:rPr sz="985" spc="-13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7" dirty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985" spc="5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Indians?</a:t>
            </a:r>
            <a:endParaRPr sz="985" dirty="0">
              <a:latin typeface="Arial"/>
              <a:cs typeface="Arial"/>
            </a:endParaRPr>
          </a:p>
          <a:p>
            <a:pPr>
              <a:lnSpc>
                <a:spcPts val="952"/>
              </a:lnSpc>
              <a:spcBef>
                <a:spcPts val="38"/>
              </a:spcBef>
            </a:pPr>
            <a:endParaRPr sz="952" dirty="0"/>
          </a:p>
          <a:p>
            <a:pPr marL="8637" marR="839502">
              <a:lnSpc>
                <a:spcPts val="993"/>
              </a:lnSpc>
            </a:pP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Where</a:t>
            </a:r>
            <a:r>
              <a:rPr sz="985" spc="58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are</a:t>
            </a:r>
            <a:r>
              <a:rPr sz="985" spc="-3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7" dirty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985" spc="-4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jewels</a:t>
            </a:r>
            <a:r>
              <a:rPr sz="985" spc="126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hidden? Where</a:t>
            </a:r>
            <a:r>
              <a:rPr sz="985" spc="1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7" dirty="0">
                <a:solidFill>
                  <a:srgbClr val="010101"/>
                </a:solidFill>
                <a:latin typeface="Arial"/>
                <a:cs typeface="Arial"/>
              </a:rPr>
              <a:t>will</a:t>
            </a:r>
            <a:r>
              <a:rPr sz="985" spc="1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they</a:t>
            </a:r>
            <a:r>
              <a:rPr sz="985" spc="5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go</a:t>
            </a:r>
            <a:r>
              <a:rPr sz="985" spc="3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next?</a:t>
            </a:r>
            <a:endParaRPr sz="985" dirty="0">
              <a:latin typeface="Arial"/>
              <a:cs typeface="Arial"/>
            </a:endParaRPr>
          </a:p>
          <a:p>
            <a:pPr marL="8637" marR="273357" indent="3023">
              <a:lnSpc>
                <a:spcPts val="993"/>
              </a:lnSpc>
            </a:pPr>
            <a:r>
              <a:rPr sz="985" spc="-7" dirty="0">
                <a:solidFill>
                  <a:srgbClr val="010101"/>
                </a:solidFill>
                <a:latin typeface="Arial"/>
                <a:cs typeface="Arial"/>
              </a:rPr>
              <a:t>Where</a:t>
            </a:r>
            <a:r>
              <a:rPr sz="985" spc="92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1" dirty="0">
                <a:solidFill>
                  <a:srgbClr val="010101"/>
                </a:solidFill>
                <a:latin typeface="Arial"/>
                <a:cs typeface="Arial"/>
              </a:rPr>
              <a:t>did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1" dirty="0">
                <a:solidFill>
                  <a:srgbClr val="010101"/>
                </a:solidFill>
                <a:latin typeface="Arial"/>
                <a:cs typeface="Arial"/>
              </a:rPr>
              <a:t>he</a:t>
            </a:r>
            <a:r>
              <a:rPr sz="985" spc="-48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3" dirty="0">
                <a:solidFill>
                  <a:srgbClr val="010101"/>
                </a:solidFill>
                <a:latin typeface="Arial"/>
                <a:cs typeface="Arial"/>
              </a:rPr>
              <a:t>go</a:t>
            </a:r>
            <a:r>
              <a:rPr sz="985" spc="-13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when</a:t>
            </a:r>
            <a:r>
              <a:rPr sz="985" spc="82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he</a:t>
            </a:r>
            <a:r>
              <a:rPr sz="985" spc="-27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disappeared? Where</a:t>
            </a:r>
            <a:r>
              <a:rPr sz="985" spc="58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are</a:t>
            </a:r>
            <a:r>
              <a:rPr sz="985" spc="13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Sarah's</a:t>
            </a:r>
            <a:r>
              <a:rPr sz="985" spc="-17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friends?</a:t>
            </a:r>
            <a:endParaRPr sz="985" dirty="0">
              <a:latin typeface="Arial"/>
              <a:cs typeface="Arial"/>
            </a:endParaRPr>
          </a:p>
          <a:p>
            <a:pPr>
              <a:lnSpc>
                <a:spcPts val="748"/>
              </a:lnSpc>
              <a:spcBef>
                <a:spcPts val="49"/>
              </a:spcBef>
            </a:pPr>
            <a:endParaRPr sz="748" dirty="0"/>
          </a:p>
          <a:p>
            <a:pPr marL="11660"/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Why</a:t>
            </a:r>
            <a:r>
              <a:rPr sz="985" spc="3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20" dirty="0">
                <a:solidFill>
                  <a:srgbClr val="010101"/>
                </a:solidFill>
                <a:latin typeface="Arial"/>
                <a:cs typeface="Arial"/>
              </a:rPr>
              <a:t>did</a:t>
            </a:r>
            <a:r>
              <a:rPr sz="985" spc="-7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7" dirty="0">
                <a:solidFill>
                  <a:srgbClr val="010101"/>
                </a:solidFill>
                <a:latin typeface="Arial"/>
                <a:cs typeface="Arial"/>
              </a:rPr>
              <a:t>they</a:t>
            </a:r>
            <a:r>
              <a:rPr sz="985" spc="3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do</a:t>
            </a:r>
            <a:r>
              <a:rPr sz="985" spc="-37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1" dirty="0">
                <a:solidFill>
                  <a:srgbClr val="010101"/>
                </a:solidFill>
                <a:latin typeface="Arial"/>
                <a:cs typeface="Arial"/>
              </a:rPr>
              <a:t>this?</a:t>
            </a:r>
            <a:endParaRPr sz="985" dirty="0">
              <a:latin typeface="Arial"/>
              <a:cs typeface="Arial"/>
            </a:endParaRPr>
          </a:p>
          <a:p>
            <a:pPr marL="14683" marR="221103" indent="-6478">
              <a:lnSpc>
                <a:spcPts val="1013"/>
              </a:lnSpc>
              <a:spcBef>
                <a:spcPts val="7"/>
              </a:spcBef>
            </a:pP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Why</a:t>
            </a:r>
            <a:r>
              <a:rPr sz="985" spc="37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20" dirty="0">
                <a:solidFill>
                  <a:srgbClr val="010101"/>
                </a:solidFill>
                <a:latin typeface="Arial"/>
                <a:cs typeface="Arial"/>
              </a:rPr>
              <a:t>did</a:t>
            </a:r>
            <a:r>
              <a:rPr sz="985" spc="-7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7" dirty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 coach</a:t>
            </a:r>
            <a:r>
              <a:rPr sz="985" spc="2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7" dirty="0">
                <a:solidFill>
                  <a:srgbClr val="010101"/>
                </a:solidFill>
                <a:latin typeface="Arial"/>
                <a:cs typeface="Arial"/>
              </a:rPr>
              <a:t>kick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her</a:t>
            </a:r>
            <a:r>
              <a:rPr sz="985" spc="-3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off</a:t>
            </a:r>
            <a:r>
              <a:rPr sz="985" spc="1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7" dirty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985" spc="-2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3" dirty="0">
                <a:solidFill>
                  <a:srgbClr val="010101"/>
                </a:solidFill>
                <a:latin typeface="Arial"/>
                <a:cs typeface="Arial"/>
              </a:rPr>
              <a:t>team?</a:t>
            </a:r>
            <a:r>
              <a:rPr sz="985" spc="7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-7" dirty="0">
                <a:solidFill>
                  <a:srgbClr val="010101"/>
                </a:solidFill>
                <a:latin typeface="Arial"/>
                <a:cs typeface="Arial"/>
              </a:rPr>
              <a:t>Why</a:t>
            </a:r>
            <a:r>
              <a:rPr sz="985" spc="3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27" dirty="0">
                <a:solidFill>
                  <a:srgbClr val="010101"/>
                </a:solidFill>
                <a:latin typeface="Arial"/>
                <a:cs typeface="Arial"/>
              </a:rPr>
              <a:t>is</a:t>
            </a:r>
            <a:r>
              <a:rPr sz="985" spc="-62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7" dirty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985" spc="-17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flqwer</a:t>
            </a:r>
            <a:r>
              <a:rPr sz="985" spc="119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blooming</a:t>
            </a:r>
            <a:r>
              <a:rPr sz="985" spc="4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1" dirty="0">
                <a:solidFill>
                  <a:srgbClr val="010101"/>
                </a:solidFill>
                <a:latin typeface="Arial"/>
                <a:cs typeface="Arial"/>
              </a:rPr>
              <a:t>at</a:t>
            </a:r>
            <a:r>
              <a:rPr sz="985" spc="3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7" dirty="0">
                <a:solidFill>
                  <a:srgbClr val="010101"/>
                </a:solidFill>
                <a:latin typeface="Arial"/>
                <a:cs typeface="Arial"/>
              </a:rPr>
              <a:t>night?</a:t>
            </a:r>
            <a:endParaRPr sz="985" dirty="0">
              <a:latin typeface="Arial"/>
              <a:cs typeface="Arial"/>
            </a:endParaRPr>
          </a:p>
          <a:p>
            <a:pPr marL="11660">
              <a:lnSpc>
                <a:spcPts val="962"/>
              </a:lnSpc>
            </a:pPr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Why</a:t>
            </a:r>
            <a:r>
              <a:rPr sz="985" spc="3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3" dirty="0">
                <a:solidFill>
                  <a:srgbClr val="010101"/>
                </a:solidFill>
                <a:latin typeface="Arial"/>
                <a:cs typeface="Arial"/>
              </a:rPr>
              <a:t>are</a:t>
            </a:r>
            <a:r>
              <a:rPr sz="985" spc="-13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985" spc="3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scarecrows</a:t>
            </a:r>
            <a:r>
              <a:rPr sz="985" spc="68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-261" dirty="0">
                <a:solidFill>
                  <a:srgbClr val="646464"/>
                </a:solidFill>
                <a:latin typeface="Arial"/>
                <a:cs typeface="Arial"/>
              </a:rPr>
              <a:t>·</a:t>
            </a:r>
            <a:r>
              <a:rPr sz="985" spc="88" dirty="0">
                <a:solidFill>
                  <a:srgbClr val="010101"/>
                </a:solidFill>
                <a:latin typeface="Arial"/>
                <a:cs typeface="Arial"/>
              </a:rPr>
              <a:t>moving</a:t>
            </a:r>
            <a:r>
              <a:rPr lang="en-US" sz="985" spc="-177" dirty="0">
                <a:solidFill>
                  <a:srgbClr val="010101"/>
                </a:solidFill>
                <a:latin typeface="Arial"/>
                <a:cs typeface="Arial"/>
              </a:rPr>
              <a:t>?</a:t>
            </a:r>
            <a:endParaRPr sz="985" dirty="0">
              <a:latin typeface="Arial"/>
              <a:cs typeface="Arial"/>
            </a:endParaRPr>
          </a:p>
          <a:p>
            <a:pPr>
              <a:lnSpc>
                <a:spcPts val="952"/>
              </a:lnSpc>
              <a:spcBef>
                <a:spcPts val="14"/>
              </a:spcBef>
            </a:pPr>
            <a:endParaRPr sz="952" dirty="0"/>
          </a:p>
          <a:p>
            <a:pPr marL="8637" marR="916369" indent="3023">
              <a:lnSpc>
                <a:spcPct val="83800"/>
              </a:lnSpc>
              <a:tabLst>
                <a:tab pos="1368076" algn="l"/>
              </a:tabLst>
            </a:pPr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Which</a:t>
            </a:r>
            <a:r>
              <a:rPr sz="985" spc="3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way</a:t>
            </a:r>
            <a:r>
              <a:rPr sz="985" spc="17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20" dirty="0">
                <a:solidFill>
                  <a:srgbClr val="010101"/>
                </a:solidFill>
                <a:latin typeface="Arial"/>
                <a:cs typeface="Arial"/>
              </a:rPr>
              <a:t>did</a:t>
            </a:r>
            <a:r>
              <a:rPr sz="985" spc="-2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she</a:t>
            </a:r>
            <a:r>
              <a:rPr sz="985" spc="-7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20" dirty="0">
                <a:solidFill>
                  <a:srgbClr val="010101"/>
                </a:solidFill>
                <a:latin typeface="Arial"/>
                <a:cs typeface="Arial"/>
              </a:rPr>
              <a:t>go?</a:t>
            </a:r>
            <a:r>
              <a:rPr sz="985" spc="1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Which</a:t>
            </a:r>
            <a:r>
              <a:rPr sz="985" spc="5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game</a:t>
            </a:r>
            <a:r>
              <a:rPr sz="985" spc="-102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-235" dirty="0">
                <a:solidFill>
                  <a:srgbClr val="909090"/>
                </a:solidFill>
                <a:latin typeface="Arial"/>
                <a:cs typeface="Arial"/>
              </a:rPr>
              <a:t>·</a:t>
            </a:r>
            <a:r>
              <a:rPr sz="985" spc="7" dirty="0">
                <a:solidFill>
                  <a:srgbClr val="010101"/>
                </a:solidFill>
                <a:latin typeface="Arial"/>
                <a:cs typeface="Arial"/>
              </a:rPr>
              <a:t>will</a:t>
            </a:r>
            <a:r>
              <a:rPr sz="985" spc="-13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7" dirty="0">
                <a:solidFill>
                  <a:srgbClr val="010101"/>
                </a:solidFill>
                <a:latin typeface="Arial"/>
                <a:cs typeface="Arial"/>
              </a:rPr>
              <a:t>they</a:t>
            </a:r>
            <a:r>
              <a:rPr sz="985" spc="1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win?</a:t>
            </a:r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-7" dirty="0">
                <a:solidFill>
                  <a:srgbClr val="010101"/>
                </a:solidFill>
                <a:latin typeface="Arial"/>
                <a:cs typeface="Arial"/>
              </a:rPr>
              <a:t>Which</a:t>
            </a:r>
            <a:r>
              <a:rPr sz="985" spc="37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20" dirty="0">
                <a:solidFill>
                  <a:srgbClr val="010101"/>
                </a:solidFill>
                <a:latin typeface="Arial"/>
                <a:cs typeface="Arial"/>
              </a:rPr>
              <a:t>dog</a:t>
            </a:r>
            <a:r>
              <a:rPr sz="985" spc="-17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-20" dirty="0">
                <a:solidFill>
                  <a:srgbClr val="010101"/>
                </a:solidFill>
                <a:latin typeface="Arial"/>
                <a:cs typeface="Arial"/>
              </a:rPr>
              <a:t>survived</a:t>
            </a:r>
            <a:r>
              <a:rPr lang="en-US" sz="985" spc="-2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-20" dirty="0">
                <a:solidFill>
                  <a:srgbClr val="010101"/>
                </a:solidFill>
                <a:latin typeface="Arial"/>
                <a:cs typeface="Arial"/>
              </a:rPr>
              <a:t>?</a:t>
            </a:r>
            <a:endParaRPr lang="en-US" sz="985" spc="-20" dirty="0">
              <a:solidFill>
                <a:srgbClr val="010101"/>
              </a:solidFill>
              <a:latin typeface="Arial"/>
              <a:cs typeface="Arial"/>
            </a:endParaRPr>
          </a:p>
          <a:p>
            <a:pPr marL="8637" marR="916369" indent="3023">
              <a:lnSpc>
                <a:spcPct val="83800"/>
              </a:lnSpc>
              <a:tabLst>
                <a:tab pos="1368076" algn="l"/>
              </a:tabLst>
            </a:pPr>
            <a:r>
              <a:rPr sz="985" spc="-7" dirty="0">
                <a:solidFill>
                  <a:srgbClr val="010101"/>
                </a:solidFill>
                <a:latin typeface="Arial"/>
                <a:cs typeface="Arial"/>
              </a:rPr>
              <a:t>Which</a:t>
            </a:r>
            <a:r>
              <a:rPr sz="985" spc="112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name</a:t>
            </a:r>
            <a:r>
              <a:rPr sz="985" spc="-7" dirty="0">
                <a:solidFill>
                  <a:srgbClr val="010101"/>
                </a:solidFill>
                <a:latin typeface="Arial"/>
                <a:cs typeface="Arial"/>
              </a:rPr>
              <a:t> d</a:t>
            </a:r>
            <a:r>
              <a:rPr sz="985" spc="-44" dirty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985" spc="-228" dirty="0">
                <a:solidFill>
                  <a:srgbClr val="525252"/>
                </a:solidFill>
                <a:latin typeface="Arial"/>
                <a:cs typeface="Arial"/>
              </a:rPr>
              <a:t>.</a:t>
            </a:r>
            <a:r>
              <a:rPr sz="985" spc="31" dirty="0">
                <a:solidFill>
                  <a:srgbClr val="010101"/>
                </a:solidFill>
                <a:latin typeface="Arial"/>
                <a:cs typeface="Arial"/>
              </a:rPr>
              <a:t>d</a:t>
            </a:r>
            <a:r>
              <a:rPr sz="985" spc="7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1" dirty="0">
                <a:solidFill>
                  <a:srgbClr val="010101"/>
                </a:solidFill>
                <a:latin typeface="Arial"/>
                <a:cs typeface="Arial"/>
              </a:rPr>
              <a:t>he</a:t>
            </a:r>
            <a:r>
              <a:rPr sz="985" spc="-48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1" dirty="0">
                <a:solidFill>
                  <a:srgbClr val="010101"/>
                </a:solidFill>
                <a:latin typeface="Arial"/>
                <a:cs typeface="Arial"/>
              </a:rPr>
              <a:t>choose?</a:t>
            </a:r>
            <a:endParaRPr sz="985" dirty="0">
              <a:latin typeface="Arial"/>
              <a:cs typeface="Arial"/>
            </a:endParaRPr>
          </a:p>
          <a:p>
            <a:pPr>
              <a:lnSpc>
                <a:spcPts val="952"/>
              </a:lnSpc>
              <a:spcBef>
                <a:spcPts val="12"/>
              </a:spcBef>
            </a:pPr>
            <a:endParaRPr sz="952" dirty="0"/>
          </a:p>
          <a:p>
            <a:pPr marL="20729" marR="646468">
              <a:lnSpc>
                <a:spcPts val="966"/>
              </a:lnSpc>
            </a:pPr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How</a:t>
            </a:r>
            <a:r>
              <a:rPr sz="985" spc="-37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7" dirty="0">
                <a:solidFill>
                  <a:srgbClr val="010101"/>
                </a:solidFill>
                <a:latin typeface="Arial"/>
                <a:cs typeface="Arial"/>
              </a:rPr>
              <a:t>wil</a:t>
            </a:r>
            <a:r>
              <a:rPr lang="en-US" sz="985" spc="7" dirty="0">
                <a:solidFill>
                  <a:srgbClr val="010101"/>
                </a:solidFill>
                <a:latin typeface="Arial"/>
                <a:cs typeface="Arial"/>
              </a:rPr>
              <a:t>l the</a:t>
            </a:r>
            <a:r>
              <a:rPr sz="985" spc="88" dirty="0">
                <a:solidFill>
                  <a:srgbClr val="010101"/>
                </a:solidFill>
                <a:latin typeface="Arial"/>
                <a:cs typeface="Arial"/>
              </a:rPr>
              <a:t>y</a:t>
            </a:r>
            <a:r>
              <a:rPr sz="985" spc="13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solve</a:t>
            </a:r>
            <a:r>
              <a:rPr sz="985" spc="-7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7" dirty="0">
                <a:solidFill>
                  <a:srgbClr val="010101"/>
                </a:solidFill>
                <a:latin typeface="Arial"/>
                <a:cs typeface="Arial"/>
              </a:rPr>
              <a:t>this</a:t>
            </a:r>
            <a:r>
              <a:rPr sz="985" spc="3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problem?</a:t>
            </a:r>
            <a:endParaRPr lang="en-US" sz="985" spc="3" dirty="0">
              <a:solidFill>
                <a:srgbClr val="010101"/>
              </a:solidFill>
              <a:latin typeface="Arial"/>
              <a:cs typeface="Arial"/>
            </a:endParaRPr>
          </a:p>
          <a:p>
            <a:pPr marL="20729" marR="646468">
              <a:lnSpc>
                <a:spcPts val="966"/>
              </a:lnSpc>
            </a:pP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How</a:t>
            </a:r>
            <a:r>
              <a:rPr sz="985" spc="-1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many</a:t>
            </a:r>
            <a:r>
              <a:rPr sz="985" spc="-2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7" dirty="0">
                <a:solidFill>
                  <a:srgbClr val="010101"/>
                </a:solidFill>
                <a:latin typeface="Arial"/>
                <a:cs typeface="Arial"/>
              </a:rPr>
              <a:t>steps</a:t>
            </a:r>
            <a:r>
              <a:rPr sz="985" spc="1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3" dirty="0">
                <a:solidFill>
                  <a:srgbClr val="010101"/>
                </a:solidFill>
                <a:latin typeface="Arial"/>
                <a:cs typeface="Arial"/>
              </a:rPr>
              <a:t>are</a:t>
            </a:r>
            <a:r>
              <a:rPr sz="985" spc="-13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there?</a:t>
            </a:r>
            <a:endParaRPr sz="985" dirty="0">
              <a:latin typeface="Arial"/>
              <a:cs typeface="Arial"/>
            </a:endParaRPr>
          </a:p>
          <a:p>
            <a:pPr marL="20729" marR="591193">
              <a:lnSpc>
                <a:spcPct val="77600"/>
              </a:lnSpc>
              <a:spcBef>
                <a:spcPts val="75"/>
              </a:spcBef>
            </a:pPr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How</a:t>
            </a:r>
            <a:r>
              <a:rPr sz="985" spc="-13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3" dirty="0">
                <a:solidFill>
                  <a:srgbClr val="010101"/>
                </a:solidFill>
                <a:latin typeface="Arial"/>
                <a:cs typeface="Arial"/>
              </a:rPr>
              <a:t>are</a:t>
            </a:r>
            <a:r>
              <a:rPr sz="985" spc="-37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985" spc="41" dirty="0">
                <a:solidFill>
                  <a:srgbClr val="010101"/>
                </a:solidFill>
                <a:latin typeface="Arial"/>
                <a:cs typeface="Arial"/>
              </a:rPr>
              <a:t>y</a:t>
            </a:r>
            <a:r>
              <a:rPr sz="985" spc="-177" dirty="0">
                <a:solidFill>
                  <a:srgbClr val="A1A1A1"/>
                </a:solidFill>
                <a:latin typeface="Arial"/>
                <a:cs typeface="Arial"/>
              </a:rPr>
              <a:t>·</a:t>
            </a:r>
            <a:r>
              <a:rPr sz="985" spc="-139" dirty="0">
                <a:solidFill>
                  <a:srgbClr val="A1A1A1"/>
                </a:solidFill>
                <a:latin typeface="Arial"/>
                <a:cs typeface="Arial"/>
              </a:rPr>
              <a:t>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going</a:t>
            </a:r>
            <a:r>
              <a:rPr sz="985" spc="-2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3" dirty="0">
                <a:solidFill>
                  <a:srgbClr val="010101"/>
                </a:solidFill>
                <a:latin typeface="Arial"/>
                <a:cs typeface="Arial"/>
              </a:rPr>
              <a:t>to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work</a:t>
            </a:r>
            <a:r>
              <a:rPr sz="985" spc="48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31" dirty="0">
                <a:solidFill>
                  <a:srgbClr val="010101"/>
                </a:solidFill>
                <a:latin typeface="Arial"/>
                <a:cs typeface="Arial"/>
              </a:rPr>
              <a:t>it</a:t>
            </a:r>
            <a:r>
              <a:rPr sz="985" spc="-62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7" dirty="0">
                <a:solidFill>
                  <a:srgbClr val="010101"/>
                </a:solidFill>
                <a:latin typeface="Arial"/>
                <a:cs typeface="Arial"/>
              </a:rPr>
              <a:t>out?</a:t>
            </a:r>
            <a:r>
              <a:rPr sz="985" spc="11" dirty="0">
                <a:solidFill>
                  <a:srgbClr val="010101"/>
                </a:solidFill>
                <a:latin typeface="Arial"/>
                <a:cs typeface="Arial"/>
              </a:rPr>
              <a:t> How </a:t>
            </a:r>
            <a:r>
              <a:rPr sz="985" spc="3" dirty="0">
                <a:solidFill>
                  <a:srgbClr val="010101"/>
                </a:solidFill>
                <a:latin typeface="Arial"/>
                <a:cs typeface="Arial"/>
              </a:rPr>
              <a:t>much</a:t>
            </a:r>
            <a:r>
              <a:rPr sz="985" spc="-20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dirty="0">
                <a:solidFill>
                  <a:srgbClr val="010101"/>
                </a:solidFill>
                <a:latin typeface="Arial"/>
                <a:cs typeface="Arial"/>
              </a:rPr>
              <a:t>time</a:t>
            </a:r>
            <a:r>
              <a:rPr sz="985" spc="71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3" dirty="0">
                <a:solidFill>
                  <a:srgbClr val="010101"/>
                </a:solidFill>
                <a:latin typeface="Arial"/>
                <a:cs typeface="Arial"/>
              </a:rPr>
              <a:t>is</a:t>
            </a:r>
            <a:r>
              <a:rPr sz="985" spc="-54" dirty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985" spc="13" dirty="0">
                <a:solidFill>
                  <a:srgbClr val="010101"/>
                </a:solidFill>
                <a:latin typeface="Arial"/>
                <a:cs typeface="Arial"/>
              </a:rPr>
              <a:t>left?</a:t>
            </a:r>
            <a:endParaRPr sz="98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4474" y="475958"/>
            <a:ext cx="1505046" cy="157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985" spc="17" dirty="0">
                <a:latin typeface="Arial"/>
                <a:cs typeface="Arial"/>
              </a:rPr>
              <a:t>Self-Questioning</a:t>
            </a:r>
            <a:r>
              <a:rPr sz="985" spc="82" dirty="0">
                <a:latin typeface="Arial"/>
                <a:cs typeface="Arial"/>
              </a:rPr>
              <a:t> </a:t>
            </a:r>
            <a:r>
              <a:rPr sz="985" spc="13" dirty="0">
                <a:latin typeface="Arial"/>
                <a:cs typeface="Arial"/>
              </a:rPr>
              <a:t>Strategy</a:t>
            </a:r>
            <a:endParaRPr sz="98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4887" y="397143"/>
            <a:ext cx="763535" cy="157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lang="en-US" sz="985" spc="78" dirty="0">
                <a:latin typeface="Arial"/>
                <a:cs typeface="Arial"/>
              </a:rPr>
              <a:t>C</a:t>
            </a:r>
            <a:r>
              <a:rPr sz="985" spc="78" dirty="0">
                <a:latin typeface="Arial"/>
                <a:cs typeface="Arial"/>
              </a:rPr>
              <a:t>ue</a:t>
            </a:r>
            <a:r>
              <a:rPr sz="985" spc="-105" dirty="0">
                <a:latin typeface="Arial"/>
                <a:cs typeface="Arial"/>
              </a:rPr>
              <a:t> </a:t>
            </a:r>
            <a:r>
              <a:rPr sz="985" spc="20" dirty="0">
                <a:latin typeface="Arial"/>
                <a:cs typeface="Arial"/>
              </a:rPr>
              <a:t>Card</a:t>
            </a:r>
            <a:r>
              <a:rPr sz="985" spc="-48" dirty="0">
                <a:latin typeface="Arial"/>
                <a:cs typeface="Arial"/>
              </a:rPr>
              <a:t> </a:t>
            </a:r>
            <a:r>
              <a:rPr sz="985" spc="-13" dirty="0">
                <a:latin typeface="Arial"/>
                <a:cs typeface="Arial"/>
              </a:rPr>
              <a:t>#1</a:t>
            </a:r>
            <a:endParaRPr sz="985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4474" y="995361"/>
            <a:ext cx="4862357" cy="38328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729">
              <a:tabLst>
                <a:tab pos="3354119" algn="l"/>
              </a:tabLst>
            </a:pPr>
            <a:r>
              <a:rPr sz="1904" b="1" u="sng" spc="27" dirty="0">
                <a:latin typeface="Arial"/>
                <a:cs typeface="Arial"/>
              </a:rPr>
              <a:t>SELF-QUESTIONING</a:t>
            </a:r>
            <a:r>
              <a:rPr sz="1904" b="1" u="sng" spc="-190" dirty="0">
                <a:latin typeface="Arial"/>
                <a:cs typeface="Arial"/>
              </a:rPr>
              <a:t> </a:t>
            </a:r>
            <a:r>
              <a:rPr sz="1904" b="1" u="sng" spc="31" dirty="0">
                <a:latin typeface="Arial"/>
                <a:cs typeface="Arial"/>
              </a:rPr>
              <a:t>STRATEG</a:t>
            </a:r>
            <a:r>
              <a:rPr lang="en-US" sz="1904" b="1" u="sng" spc="31" dirty="0">
                <a:latin typeface="Arial"/>
                <a:cs typeface="Arial"/>
              </a:rPr>
              <a:t>Y </a:t>
            </a:r>
            <a:r>
              <a:rPr sz="1904" b="1" u="sng" spc="31" dirty="0">
                <a:latin typeface="Arial"/>
                <a:cs typeface="Arial"/>
              </a:rPr>
              <a:t>STEPS</a:t>
            </a:r>
            <a:endParaRPr sz="1904" u="sng" dirty="0">
              <a:latin typeface="Arial"/>
              <a:cs typeface="Arial"/>
            </a:endParaRPr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816"/>
              </a:lnSpc>
              <a:spcBef>
                <a:spcPts val="15"/>
              </a:spcBef>
            </a:pPr>
            <a:endParaRPr sz="816" dirty="0"/>
          </a:p>
          <a:p>
            <a:pPr marL="8637">
              <a:tabLst>
                <a:tab pos="1027785" algn="l"/>
              </a:tabLst>
            </a:pPr>
            <a:r>
              <a:rPr sz="1938" b="1" spc="37" dirty="0">
                <a:latin typeface="Arial"/>
                <a:cs typeface="Arial"/>
              </a:rPr>
              <a:t>Step</a:t>
            </a:r>
            <a:r>
              <a:rPr sz="1938" b="1" spc="20" dirty="0">
                <a:latin typeface="Arial"/>
                <a:cs typeface="Arial"/>
              </a:rPr>
              <a:t> </a:t>
            </a:r>
            <a:r>
              <a:rPr sz="1938" b="1" spc="71" dirty="0">
                <a:latin typeface="Arial"/>
                <a:cs typeface="Arial"/>
              </a:rPr>
              <a:t>1</a:t>
            </a:r>
            <a:r>
              <a:rPr sz="1904" spc="44" dirty="0">
                <a:latin typeface="Times New Roman"/>
                <a:cs typeface="Times New Roman"/>
              </a:rPr>
              <a:t>:</a:t>
            </a:r>
            <a:r>
              <a:rPr lang="en-US" sz="1904" spc="44" dirty="0">
                <a:latin typeface="Times New Roman"/>
                <a:cs typeface="Times New Roman"/>
              </a:rPr>
              <a:t>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A</a:t>
            </a:r>
            <a:r>
              <a:rPr sz="1904" spc="44" dirty="0">
                <a:latin typeface="Times New Roman"/>
                <a:cs typeface="Times New Roman"/>
              </a:rPr>
              <a:t>	</a:t>
            </a:r>
            <a:r>
              <a:rPr sz="1938" b="1" spc="54" dirty="0">
                <a:latin typeface="Arial"/>
                <a:cs typeface="Arial"/>
              </a:rPr>
              <a:t>ttend</a:t>
            </a:r>
            <a:r>
              <a:rPr sz="1938" b="1" spc="310" dirty="0">
                <a:latin typeface="Arial"/>
                <a:cs typeface="Arial"/>
              </a:rPr>
              <a:t> </a:t>
            </a:r>
            <a:r>
              <a:rPr sz="1938" b="1" spc="54" dirty="0">
                <a:latin typeface="Arial"/>
                <a:cs typeface="Arial"/>
              </a:rPr>
              <a:t>to</a:t>
            </a:r>
            <a:r>
              <a:rPr lang="en-US" sz="1938" b="1" spc="109" dirty="0">
                <a:latin typeface="Arial"/>
                <a:cs typeface="Arial"/>
              </a:rPr>
              <a:t> </a:t>
            </a:r>
            <a:r>
              <a:rPr sz="1938" b="1" spc="71" dirty="0">
                <a:latin typeface="Arial"/>
                <a:cs typeface="Arial"/>
              </a:rPr>
              <a:t>clues</a:t>
            </a:r>
            <a:r>
              <a:rPr sz="1938" b="1" spc="11" dirty="0">
                <a:latin typeface="Arial"/>
                <a:cs typeface="Arial"/>
              </a:rPr>
              <a:t> </a:t>
            </a:r>
            <a:r>
              <a:rPr sz="1938" b="1" spc="62" dirty="0">
                <a:latin typeface="Arial"/>
                <a:cs typeface="Arial"/>
              </a:rPr>
              <a:t>as</a:t>
            </a:r>
            <a:r>
              <a:rPr sz="1938" b="1" spc="-64" dirty="0">
                <a:latin typeface="Arial"/>
                <a:cs typeface="Arial"/>
              </a:rPr>
              <a:t> </a:t>
            </a:r>
            <a:r>
              <a:rPr sz="1938" b="1" spc="102" dirty="0">
                <a:latin typeface="Arial"/>
                <a:cs typeface="Arial"/>
              </a:rPr>
              <a:t>you</a:t>
            </a:r>
            <a:endParaRPr sz="1938" b="1" dirty="0">
              <a:latin typeface="Arial"/>
              <a:cs typeface="Arial"/>
            </a:endParaRPr>
          </a:p>
          <a:p>
            <a:pPr marR="830001" algn="ctr">
              <a:spcBef>
                <a:spcPts val="17"/>
              </a:spcBef>
            </a:pPr>
            <a:r>
              <a:rPr sz="1870" b="1" spc="17" dirty="0">
                <a:latin typeface="Arial"/>
                <a:cs typeface="Arial"/>
              </a:rPr>
              <a:t>read</a:t>
            </a:r>
            <a:endParaRPr sz="1870" b="1" dirty="0">
              <a:latin typeface="Arial"/>
              <a:cs typeface="Arial"/>
            </a:endParaRPr>
          </a:p>
          <a:p>
            <a:pPr>
              <a:lnSpc>
                <a:spcPts val="952"/>
              </a:lnSpc>
              <a:spcBef>
                <a:spcPts val="41"/>
              </a:spcBef>
            </a:pPr>
            <a:endParaRPr sz="952" dirty="0"/>
          </a:p>
          <a:p>
            <a:pPr marL="8637">
              <a:tabLst>
                <a:tab pos="1043331" algn="l"/>
              </a:tabLst>
            </a:pPr>
            <a:r>
              <a:rPr sz="1938" b="1" spc="48" dirty="0">
                <a:latin typeface="Arial"/>
                <a:cs typeface="Arial"/>
              </a:rPr>
              <a:t>Step</a:t>
            </a:r>
            <a:r>
              <a:rPr sz="1938" b="1" spc="-20" dirty="0">
                <a:latin typeface="Arial"/>
                <a:cs typeface="Arial"/>
              </a:rPr>
              <a:t> </a:t>
            </a:r>
            <a:r>
              <a:rPr sz="1938" b="1" spc="71" dirty="0">
                <a:latin typeface="Arial"/>
                <a:cs typeface="Arial"/>
              </a:rPr>
              <a:t>2:</a:t>
            </a:r>
            <a:r>
              <a:rPr lang="en-US" sz="1938" spc="71" dirty="0">
                <a:latin typeface="Arial"/>
                <a:cs typeface="Arial"/>
              </a:rPr>
              <a:t>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S</a:t>
            </a:r>
            <a:r>
              <a:rPr lang="en-US" sz="1938" b="1" spc="58" dirty="0">
                <a:latin typeface="Arial"/>
                <a:cs typeface="Arial"/>
              </a:rPr>
              <a:t> a</a:t>
            </a:r>
            <a:r>
              <a:rPr lang="en-US" sz="1938" b="1" spc="511" dirty="0">
                <a:latin typeface="Arial"/>
                <a:cs typeface="Arial"/>
              </a:rPr>
              <a:t>y</a:t>
            </a:r>
            <a:r>
              <a:rPr sz="1938" b="1" spc="58" dirty="0">
                <a:latin typeface="Arial"/>
                <a:cs typeface="Arial"/>
              </a:rPr>
              <a:t>some</a:t>
            </a:r>
            <a:r>
              <a:rPr sz="1938" b="1" spc="-31" dirty="0">
                <a:latin typeface="Arial"/>
                <a:cs typeface="Arial"/>
              </a:rPr>
              <a:t> </a:t>
            </a:r>
            <a:r>
              <a:rPr sz="1938" b="1" spc="71" dirty="0">
                <a:latin typeface="Arial"/>
                <a:cs typeface="Arial"/>
              </a:rPr>
              <a:t>questions</a:t>
            </a: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r>
              <a:rPr lang="en-US" sz="1938" b="1" spc="71" dirty="0">
                <a:latin typeface="Arial"/>
                <a:cs typeface="Arial"/>
              </a:rPr>
              <a:t>Step 3: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en-US" sz="1938" b="1" spc="71" dirty="0">
                <a:latin typeface="Arial"/>
                <a:cs typeface="Arial"/>
              </a:rPr>
              <a:t>eep predictions in mind</a:t>
            </a: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r>
              <a:rPr lang="en-US" sz="1938" b="1" spc="71" dirty="0">
                <a:latin typeface="Arial"/>
                <a:cs typeface="Arial"/>
              </a:rPr>
              <a:t>Step 4: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en-US" sz="1938" b="1" spc="71" dirty="0">
                <a:latin typeface="Arial"/>
                <a:cs typeface="Arial"/>
              </a:rPr>
              <a:t>dentify the answers</a:t>
            </a: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r>
              <a:rPr lang="en-US" sz="1938" b="1" spc="71" dirty="0">
                <a:latin typeface="Arial"/>
                <a:cs typeface="Arial"/>
              </a:rPr>
              <a:t>Step 5: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1938" b="1" spc="71" dirty="0">
                <a:latin typeface="Arial"/>
                <a:cs typeface="Arial"/>
              </a:rPr>
              <a:t>alk about the answers</a:t>
            </a: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sz="1938" b="1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60297" y="6486597"/>
            <a:ext cx="1251542" cy="137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850" spc="37" dirty="0">
                <a:latin typeface="Times New Roman"/>
                <a:cs typeface="Times New Roman"/>
              </a:rPr>
              <a:t>©</a:t>
            </a:r>
            <a:r>
              <a:rPr sz="850" spc="-64" dirty="0">
                <a:latin typeface="Times New Roman"/>
                <a:cs typeface="Times New Roman"/>
              </a:rPr>
              <a:t> </a:t>
            </a:r>
            <a:r>
              <a:rPr sz="816" spc="58" dirty="0">
                <a:latin typeface="Times New Roman"/>
                <a:cs typeface="Times New Roman"/>
              </a:rPr>
              <a:t>The</a:t>
            </a:r>
            <a:r>
              <a:rPr sz="816" spc="13" dirty="0">
                <a:latin typeface="Times New Roman"/>
                <a:cs typeface="Times New Roman"/>
              </a:rPr>
              <a:t> University</a:t>
            </a:r>
            <a:r>
              <a:rPr sz="816" spc="82" dirty="0">
                <a:latin typeface="Times New Roman"/>
                <a:cs typeface="Times New Roman"/>
              </a:rPr>
              <a:t> </a:t>
            </a:r>
            <a:r>
              <a:rPr sz="816" spc="-31" dirty="0">
                <a:latin typeface="Times New Roman"/>
                <a:cs typeface="Times New Roman"/>
              </a:rPr>
              <a:t>of</a:t>
            </a:r>
            <a:r>
              <a:rPr sz="816" spc="7" dirty="0">
                <a:latin typeface="Times New Roman"/>
                <a:cs typeface="Times New Roman"/>
              </a:rPr>
              <a:t> </a:t>
            </a:r>
            <a:r>
              <a:rPr sz="816" spc="27" dirty="0">
                <a:latin typeface="Times New Roman"/>
                <a:cs typeface="Times New Roman"/>
              </a:rPr>
              <a:t>Kansas</a:t>
            </a:r>
            <a:endParaRPr sz="816">
              <a:latin typeface="Times New Roman"/>
              <a:cs typeface="Times New Roman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30C1F43-3F3A-20AE-8E94-DFBAFC69F367}"/>
              </a:ext>
            </a:extLst>
          </p:cNvPr>
          <p:cNvSpPr/>
          <p:nvPr/>
        </p:nvSpPr>
        <p:spPr>
          <a:xfrm>
            <a:off x="1409083" y="3646714"/>
            <a:ext cx="936171" cy="239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6675610" y="6360409"/>
            <a:ext cx="179224" cy="156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918" spc="-129" dirty="0">
                <a:latin typeface="Courier New"/>
                <a:cs typeface="Courier New"/>
              </a:rPr>
              <a:t>103</a:t>
            </a:r>
            <a:endParaRPr sz="918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88111" y="6369694"/>
            <a:ext cx="1250679" cy="137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850" spc="78" dirty="0">
                <a:latin typeface="Times New Roman"/>
                <a:cs typeface="Times New Roman"/>
              </a:rPr>
              <a:t>©The</a:t>
            </a:r>
            <a:r>
              <a:rPr sz="850" spc="-11" dirty="0">
                <a:latin typeface="Times New Roman"/>
                <a:cs typeface="Times New Roman"/>
              </a:rPr>
              <a:t> </a:t>
            </a:r>
            <a:r>
              <a:rPr sz="850" dirty="0">
                <a:latin typeface="Times New Roman"/>
                <a:cs typeface="Times New Roman"/>
              </a:rPr>
              <a:t>University</a:t>
            </a:r>
            <a:r>
              <a:rPr sz="850" spc="37" dirty="0">
                <a:latin typeface="Times New Roman"/>
                <a:cs typeface="Times New Roman"/>
              </a:rPr>
              <a:t> </a:t>
            </a:r>
            <a:r>
              <a:rPr sz="850" spc="-34" dirty="0">
                <a:latin typeface="Times New Roman"/>
                <a:cs typeface="Times New Roman"/>
              </a:rPr>
              <a:t>of</a:t>
            </a:r>
            <a:r>
              <a:rPr sz="850" spc="27" dirty="0">
                <a:latin typeface="Times New Roman"/>
                <a:cs typeface="Times New Roman"/>
              </a:rPr>
              <a:t> </a:t>
            </a:r>
            <a:r>
              <a:rPr sz="850" spc="7" dirty="0">
                <a:latin typeface="Times New Roman"/>
                <a:cs typeface="Times New Roman"/>
              </a:rPr>
              <a:t>Kansas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88111" y="416651"/>
            <a:ext cx="1506773" cy="157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985" spc="17" dirty="0">
                <a:latin typeface="Arial"/>
                <a:cs typeface="Arial"/>
              </a:rPr>
              <a:t>Self-Questioning</a:t>
            </a:r>
            <a:r>
              <a:rPr sz="985" spc="95" dirty="0">
                <a:latin typeface="Arial"/>
                <a:cs typeface="Arial"/>
              </a:rPr>
              <a:t> </a:t>
            </a:r>
            <a:r>
              <a:rPr sz="985" spc="13" dirty="0">
                <a:latin typeface="Arial"/>
                <a:cs typeface="Arial"/>
              </a:rPr>
              <a:t>Strategy</a:t>
            </a:r>
            <a:endParaRPr sz="985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6711" y="416651"/>
            <a:ext cx="728123" cy="157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985" spc="62" dirty="0">
                <a:latin typeface="Arial"/>
                <a:cs typeface="Arial"/>
              </a:rPr>
              <a:t>CueCard#6</a:t>
            </a:r>
            <a:endParaRPr sz="98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3636" y="1276139"/>
            <a:ext cx="4735019" cy="13236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230"/>
            <a:r>
              <a:rPr sz="1632" b="1" u="sng" spc="41" dirty="0">
                <a:latin typeface="Arial"/>
                <a:cs typeface="Arial"/>
              </a:rPr>
              <a:t>EXAMPLE</a:t>
            </a:r>
            <a:r>
              <a:rPr sz="1632" b="1" u="sng" spc="51" dirty="0">
                <a:latin typeface="Arial"/>
                <a:cs typeface="Arial"/>
              </a:rPr>
              <a:t> </a:t>
            </a:r>
            <a:r>
              <a:rPr sz="1632" b="1" u="sng" spc="11" dirty="0">
                <a:latin typeface="Arial"/>
                <a:cs typeface="Arial"/>
              </a:rPr>
              <a:t>QUESTIONS</a:t>
            </a:r>
            <a:r>
              <a:rPr sz="1632" b="1" u="sng" spc="170" dirty="0">
                <a:latin typeface="Arial"/>
                <a:cs typeface="Arial"/>
              </a:rPr>
              <a:t> </a:t>
            </a:r>
            <a:r>
              <a:rPr sz="1632" b="1" u="sng" spc="116" dirty="0">
                <a:latin typeface="Arial"/>
                <a:cs typeface="Arial"/>
              </a:rPr>
              <a:t>&amp;</a:t>
            </a:r>
            <a:r>
              <a:rPr sz="1632" b="1" u="sng" spc="48" dirty="0">
                <a:latin typeface="Arial"/>
                <a:cs typeface="Arial"/>
              </a:rPr>
              <a:t> </a:t>
            </a:r>
            <a:r>
              <a:rPr sz="1632" b="1" u="sng" spc="17" dirty="0">
                <a:latin typeface="Arial"/>
                <a:cs typeface="Arial"/>
              </a:rPr>
              <a:t>PREDICTIONS</a:t>
            </a:r>
            <a:endParaRPr sz="1632" b="1" u="sng" dirty="0">
              <a:latin typeface="Arial"/>
              <a:cs typeface="Arial"/>
            </a:endParaRPr>
          </a:p>
          <a:p>
            <a:pPr>
              <a:lnSpc>
                <a:spcPts val="680"/>
              </a:lnSpc>
            </a:pPr>
            <a:endParaRPr sz="714" b="1" dirty="0"/>
          </a:p>
          <a:p>
            <a:pPr>
              <a:lnSpc>
                <a:spcPts val="680"/>
              </a:lnSpc>
            </a:pPr>
            <a:endParaRPr sz="714" b="1" dirty="0"/>
          </a:p>
          <a:p>
            <a:pPr>
              <a:lnSpc>
                <a:spcPts val="680"/>
              </a:lnSpc>
            </a:pPr>
            <a:endParaRPr sz="714" b="1" dirty="0"/>
          </a:p>
          <a:p>
            <a:pPr>
              <a:lnSpc>
                <a:spcPts val="680"/>
              </a:lnSpc>
            </a:pPr>
            <a:endParaRPr sz="714" b="1" dirty="0"/>
          </a:p>
          <a:p>
            <a:pPr>
              <a:lnSpc>
                <a:spcPts val="680"/>
              </a:lnSpc>
              <a:spcBef>
                <a:spcPts val="11"/>
              </a:spcBef>
            </a:pPr>
            <a:endParaRPr sz="714" b="1" dirty="0"/>
          </a:p>
          <a:p>
            <a:pPr marL="11660" marR="475890" indent="-3454">
              <a:lnSpc>
                <a:spcPts val="1673"/>
              </a:lnSpc>
              <a:tabLst>
                <a:tab pos="389521" algn="l"/>
                <a:tab pos="436160" algn="l"/>
              </a:tabLst>
            </a:pPr>
            <a:r>
              <a:rPr sz="1632" b="1" spc="82" dirty="0">
                <a:latin typeface="Arial"/>
                <a:cs typeface="Arial"/>
              </a:rPr>
              <a:t>Q:	</a:t>
            </a:r>
            <a:r>
              <a:rPr sz="1904" b="1" spc="17" dirty="0">
                <a:latin typeface="Arial"/>
                <a:cs typeface="Arial"/>
              </a:rPr>
              <a:t>What</a:t>
            </a:r>
            <a:r>
              <a:rPr sz="1904" b="1" spc="-24" dirty="0">
                <a:latin typeface="Arial"/>
                <a:cs typeface="Arial"/>
              </a:rPr>
              <a:t> </a:t>
            </a:r>
            <a:r>
              <a:rPr sz="1904" b="1" spc="78" dirty="0">
                <a:latin typeface="Arial"/>
                <a:cs typeface="Arial"/>
              </a:rPr>
              <a:t>does</a:t>
            </a:r>
            <a:r>
              <a:rPr sz="1904" b="1" spc="-20" dirty="0">
                <a:latin typeface="Arial"/>
                <a:cs typeface="Arial"/>
              </a:rPr>
              <a:t> </a:t>
            </a:r>
            <a:r>
              <a:rPr sz="1904" b="1" spc="51" dirty="0">
                <a:latin typeface="Arial"/>
                <a:cs typeface="Arial"/>
              </a:rPr>
              <a:t>the</a:t>
            </a:r>
            <a:r>
              <a:rPr sz="1904" b="1" spc="37" dirty="0">
                <a:latin typeface="Arial"/>
                <a:cs typeface="Arial"/>
              </a:rPr>
              <a:t> </a:t>
            </a:r>
            <a:r>
              <a:rPr sz="1904" b="1" spc="41" dirty="0">
                <a:latin typeface="Arial"/>
                <a:cs typeface="Arial"/>
              </a:rPr>
              <a:t>man</a:t>
            </a:r>
            <a:r>
              <a:rPr sz="1904" b="1" spc="-20" dirty="0">
                <a:latin typeface="Arial"/>
                <a:cs typeface="Arial"/>
              </a:rPr>
              <a:t> </a:t>
            </a:r>
            <a:r>
              <a:rPr sz="1904" b="1" spc="68" dirty="0">
                <a:latin typeface="Arial"/>
                <a:cs typeface="Arial"/>
              </a:rPr>
              <a:t>look</a:t>
            </a:r>
            <a:r>
              <a:rPr sz="1904" b="1" spc="44" dirty="0">
                <a:latin typeface="Arial"/>
                <a:cs typeface="Arial"/>
              </a:rPr>
              <a:t> </a:t>
            </a:r>
            <a:r>
              <a:rPr sz="1904" b="1" spc="68" dirty="0">
                <a:latin typeface="Arial"/>
                <a:cs typeface="Arial"/>
              </a:rPr>
              <a:t>like?</a:t>
            </a:r>
            <a:endParaRPr lang="en-US" sz="1904" b="1" spc="64" dirty="0">
              <a:latin typeface="Arial"/>
              <a:cs typeface="Arial"/>
            </a:endParaRPr>
          </a:p>
          <a:p>
            <a:pPr marL="11660" marR="475890" indent="-3454">
              <a:lnSpc>
                <a:spcPts val="1673"/>
              </a:lnSpc>
              <a:tabLst>
                <a:tab pos="389521" algn="l"/>
                <a:tab pos="436160" algn="l"/>
              </a:tabLst>
            </a:pPr>
            <a:r>
              <a:rPr sz="1904" b="1" spc="64" dirty="0">
                <a:latin typeface="Arial"/>
                <a:cs typeface="Arial"/>
              </a:rPr>
              <a:t>P:	He</a:t>
            </a:r>
            <a:r>
              <a:rPr sz="1904" b="1" spc="-11" dirty="0">
                <a:latin typeface="Arial"/>
                <a:cs typeface="Arial"/>
              </a:rPr>
              <a:t> </a:t>
            </a:r>
            <a:r>
              <a:rPr sz="1904" b="1" spc="102" dirty="0">
                <a:latin typeface="Arial"/>
                <a:cs typeface="Arial"/>
              </a:rPr>
              <a:t>is</a:t>
            </a:r>
            <a:r>
              <a:rPr sz="1904" b="1" spc="-126" dirty="0">
                <a:latin typeface="Arial"/>
                <a:cs typeface="Arial"/>
              </a:rPr>
              <a:t> </a:t>
            </a:r>
            <a:r>
              <a:rPr sz="1904" b="1" spc="51" dirty="0">
                <a:latin typeface="Arial"/>
                <a:cs typeface="Arial"/>
              </a:rPr>
              <a:t>tall,</a:t>
            </a:r>
            <a:r>
              <a:rPr sz="1904" b="1" spc="-64" dirty="0">
                <a:latin typeface="Arial"/>
                <a:cs typeface="Arial"/>
              </a:rPr>
              <a:t> </a:t>
            </a:r>
            <a:r>
              <a:rPr sz="1904" b="1" spc="78" dirty="0">
                <a:latin typeface="Arial"/>
                <a:cs typeface="Arial"/>
              </a:rPr>
              <a:t>with</a:t>
            </a:r>
            <a:r>
              <a:rPr sz="1904" b="1" spc="88" dirty="0">
                <a:latin typeface="Arial"/>
                <a:cs typeface="Arial"/>
              </a:rPr>
              <a:t> </a:t>
            </a:r>
            <a:r>
              <a:rPr sz="1904" b="1" spc="62" dirty="0">
                <a:latin typeface="Arial"/>
                <a:cs typeface="Arial"/>
              </a:rPr>
              <a:t>brown</a:t>
            </a:r>
            <a:r>
              <a:rPr sz="1904" b="1" spc="44" dirty="0">
                <a:latin typeface="Arial"/>
                <a:cs typeface="Arial"/>
              </a:rPr>
              <a:t> </a:t>
            </a:r>
            <a:r>
              <a:rPr sz="1904" b="1" spc="41" dirty="0">
                <a:latin typeface="Arial"/>
                <a:cs typeface="Arial"/>
              </a:rPr>
              <a:t>hair</a:t>
            </a:r>
            <a:r>
              <a:rPr sz="1904" b="1" spc="37" dirty="0">
                <a:latin typeface="Arial"/>
                <a:cs typeface="Arial"/>
              </a:rPr>
              <a:t> </a:t>
            </a:r>
            <a:r>
              <a:rPr sz="1904" b="1" spc="44" dirty="0">
                <a:latin typeface="Arial"/>
                <a:cs typeface="Arial"/>
              </a:rPr>
              <a:t>and</a:t>
            </a:r>
            <a:r>
              <a:rPr sz="1904" b="1" spc="-37" dirty="0">
                <a:latin typeface="Arial"/>
                <a:cs typeface="Arial"/>
              </a:rPr>
              <a:t> </a:t>
            </a:r>
            <a:r>
              <a:rPr sz="1904" b="1" spc="27" dirty="0">
                <a:latin typeface="Arial"/>
                <a:cs typeface="Arial"/>
              </a:rPr>
              <a:t>a</a:t>
            </a:r>
            <a:endParaRPr sz="1904" b="1" dirty="0">
              <a:latin typeface="Arial"/>
              <a:cs typeface="Arial"/>
            </a:endParaRPr>
          </a:p>
          <a:p>
            <a:pPr marL="717722">
              <a:lnSpc>
                <a:spcPts val="1697"/>
              </a:lnSpc>
            </a:pPr>
            <a:r>
              <a:rPr sz="1904" b="1" spc="34" dirty="0">
                <a:latin typeface="Arial"/>
                <a:cs typeface="Arial"/>
              </a:rPr>
              <a:t>mustache.</a:t>
            </a:r>
            <a:endParaRPr sz="1904" b="1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6611" y="3190653"/>
            <a:ext cx="4108999" cy="4426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683" marR="8637" indent="-6478">
              <a:lnSpc>
                <a:spcPts val="1721"/>
              </a:lnSpc>
              <a:tabLst>
                <a:tab pos="426661" algn="l"/>
                <a:tab pos="439615" algn="l"/>
              </a:tabLst>
            </a:pPr>
            <a:r>
              <a:rPr sz="1632" b="1" spc="92" dirty="0">
                <a:latin typeface="Arial"/>
                <a:cs typeface="Arial"/>
              </a:rPr>
              <a:t>Q:	</a:t>
            </a:r>
            <a:r>
              <a:rPr sz="1632" b="1" spc="-418" dirty="0">
                <a:latin typeface="Arial"/>
                <a:cs typeface="Arial"/>
              </a:rPr>
              <a:t> </a:t>
            </a:r>
            <a:r>
              <a:rPr sz="1904" b="1" spc="20" dirty="0">
                <a:latin typeface="Arial"/>
                <a:cs typeface="Arial"/>
              </a:rPr>
              <a:t>When</a:t>
            </a:r>
            <a:r>
              <a:rPr sz="1904" b="1" spc="44" dirty="0">
                <a:latin typeface="Arial"/>
                <a:cs typeface="Arial"/>
              </a:rPr>
              <a:t> </a:t>
            </a:r>
            <a:r>
              <a:rPr sz="1904" b="1" spc="86" dirty="0">
                <a:latin typeface="Arial"/>
                <a:cs typeface="Arial"/>
              </a:rPr>
              <a:t>will</a:t>
            </a:r>
            <a:r>
              <a:rPr sz="1904" b="1" spc="-48" dirty="0">
                <a:latin typeface="Arial"/>
                <a:cs typeface="Arial"/>
              </a:rPr>
              <a:t> </a:t>
            </a:r>
            <a:r>
              <a:rPr sz="1904" b="1" spc="51" dirty="0">
                <a:latin typeface="Arial"/>
                <a:cs typeface="Arial"/>
              </a:rPr>
              <a:t>the</a:t>
            </a:r>
            <a:r>
              <a:rPr sz="1904" b="1" spc="86" dirty="0">
                <a:latin typeface="Arial"/>
                <a:cs typeface="Arial"/>
              </a:rPr>
              <a:t> </a:t>
            </a:r>
            <a:r>
              <a:rPr sz="1904" b="1" spc="51" dirty="0">
                <a:latin typeface="Arial"/>
                <a:cs typeface="Arial"/>
              </a:rPr>
              <a:t>boy</a:t>
            </a:r>
            <a:r>
              <a:rPr sz="1904" b="1" spc="34" dirty="0">
                <a:latin typeface="Arial"/>
                <a:cs typeface="Arial"/>
              </a:rPr>
              <a:t> be</a:t>
            </a:r>
            <a:r>
              <a:rPr sz="1904" b="1" spc="-126" dirty="0">
                <a:latin typeface="Arial"/>
                <a:cs typeface="Arial"/>
              </a:rPr>
              <a:t> </a:t>
            </a:r>
            <a:r>
              <a:rPr sz="1904" b="1" spc="64" dirty="0">
                <a:latin typeface="Arial"/>
                <a:cs typeface="Arial"/>
              </a:rPr>
              <a:t>found?</a:t>
            </a:r>
            <a:r>
              <a:rPr sz="1904" b="1" spc="51" dirty="0">
                <a:latin typeface="Arial"/>
                <a:cs typeface="Arial"/>
              </a:rPr>
              <a:t> P:		</a:t>
            </a:r>
            <a:r>
              <a:rPr sz="1904" b="1" spc="102" dirty="0">
                <a:latin typeface="Arial"/>
                <a:cs typeface="Arial"/>
              </a:rPr>
              <a:t>In</a:t>
            </a:r>
            <a:r>
              <a:rPr sz="1904" b="1" spc="-214" dirty="0">
                <a:latin typeface="Arial"/>
                <a:cs typeface="Arial"/>
              </a:rPr>
              <a:t> </a:t>
            </a:r>
            <a:r>
              <a:rPr sz="1904" b="1" spc="44" dirty="0">
                <a:latin typeface="Arial"/>
                <a:cs typeface="Arial"/>
              </a:rPr>
              <a:t>three</a:t>
            </a:r>
            <a:r>
              <a:rPr sz="1904" b="1" spc="13" dirty="0">
                <a:latin typeface="Arial"/>
                <a:cs typeface="Arial"/>
              </a:rPr>
              <a:t> </a:t>
            </a:r>
            <a:r>
              <a:rPr sz="1904" b="1" spc="51" dirty="0">
                <a:latin typeface="Arial"/>
                <a:cs typeface="Arial"/>
              </a:rPr>
              <a:t>day</a:t>
            </a:r>
            <a:r>
              <a:rPr sz="1904" b="1" spc="105" dirty="0">
                <a:latin typeface="Arial"/>
                <a:cs typeface="Arial"/>
              </a:rPr>
              <a:t>s</a:t>
            </a:r>
            <a:r>
              <a:rPr sz="1904" b="1" spc="275" dirty="0">
                <a:latin typeface="Arial"/>
                <a:cs typeface="Arial"/>
              </a:rPr>
              <a:t>.</a:t>
            </a:r>
            <a:endParaRPr sz="1904" b="1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66612" y="4170910"/>
            <a:ext cx="3663746" cy="15383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683" marR="59163" indent="-3454">
              <a:lnSpc>
                <a:spcPts val="1700"/>
              </a:lnSpc>
              <a:tabLst>
                <a:tab pos="423205" algn="l"/>
                <a:tab pos="436160" algn="l"/>
              </a:tabLst>
            </a:pPr>
            <a:r>
              <a:rPr sz="1632" b="1" spc="82" dirty="0">
                <a:latin typeface="Arial"/>
                <a:cs typeface="Arial"/>
              </a:rPr>
              <a:t>Q:	</a:t>
            </a:r>
            <a:r>
              <a:rPr sz="1632" b="1" spc="-391" dirty="0">
                <a:latin typeface="Arial"/>
                <a:cs typeface="Arial"/>
              </a:rPr>
              <a:t> </a:t>
            </a:r>
            <a:r>
              <a:rPr sz="1904" b="1" spc="7" dirty="0">
                <a:latin typeface="Arial"/>
                <a:cs typeface="Arial"/>
              </a:rPr>
              <a:t>Where</a:t>
            </a:r>
            <a:r>
              <a:rPr sz="1904" b="1" spc="167" dirty="0">
                <a:latin typeface="Arial"/>
                <a:cs typeface="Arial"/>
              </a:rPr>
              <a:t> </a:t>
            </a:r>
            <a:r>
              <a:rPr sz="1904" b="1" spc="88" dirty="0">
                <a:latin typeface="Arial"/>
                <a:cs typeface="Arial"/>
              </a:rPr>
              <a:t>is</a:t>
            </a:r>
            <a:r>
              <a:rPr sz="1904" b="1" spc="-126" dirty="0">
                <a:latin typeface="Arial"/>
                <a:cs typeface="Arial"/>
              </a:rPr>
              <a:t> </a:t>
            </a:r>
            <a:r>
              <a:rPr sz="1904" b="1" spc="51" dirty="0">
                <a:latin typeface="Arial"/>
                <a:cs typeface="Arial"/>
              </a:rPr>
              <a:t>the</a:t>
            </a:r>
            <a:r>
              <a:rPr sz="1904" b="1" spc="13" dirty="0">
                <a:latin typeface="Arial"/>
                <a:cs typeface="Arial"/>
              </a:rPr>
              <a:t> </a:t>
            </a:r>
            <a:r>
              <a:rPr sz="1904" b="1" spc="64" dirty="0">
                <a:latin typeface="Arial"/>
                <a:cs typeface="Arial"/>
              </a:rPr>
              <a:t>dog</a:t>
            </a:r>
            <a:r>
              <a:rPr sz="1904" b="1" spc="54" dirty="0">
                <a:latin typeface="Arial"/>
                <a:cs typeface="Arial"/>
              </a:rPr>
              <a:t> </a:t>
            </a:r>
            <a:r>
              <a:rPr sz="1904" b="1" spc="75" dirty="0">
                <a:latin typeface="Arial"/>
                <a:cs typeface="Arial"/>
              </a:rPr>
              <a:t>hiding?</a:t>
            </a:r>
            <a:endParaRPr lang="en-US" sz="1904" b="1" spc="64" dirty="0">
              <a:latin typeface="Arial"/>
              <a:cs typeface="Arial"/>
            </a:endParaRPr>
          </a:p>
          <a:p>
            <a:pPr marL="14683" marR="59163" indent="-3454">
              <a:lnSpc>
                <a:spcPts val="1700"/>
              </a:lnSpc>
              <a:tabLst>
                <a:tab pos="423205" algn="l"/>
                <a:tab pos="436160" algn="l"/>
              </a:tabLst>
            </a:pPr>
            <a:r>
              <a:rPr sz="1904" b="1" spc="64" dirty="0">
                <a:latin typeface="Arial"/>
                <a:cs typeface="Arial"/>
              </a:rPr>
              <a:t>P:		</a:t>
            </a:r>
            <a:r>
              <a:rPr sz="1904" b="1" spc="116" dirty="0">
                <a:latin typeface="Arial"/>
                <a:cs typeface="Arial"/>
              </a:rPr>
              <a:t>In</a:t>
            </a:r>
            <a:r>
              <a:rPr sz="1904" b="1" spc="-218" dirty="0">
                <a:latin typeface="Arial"/>
                <a:cs typeface="Arial"/>
              </a:rPr>
              <a:t> </a:t>
            </a:r>
            <a:r>
              <a:rPr sz="1904" b="1" spc="51" dirty="0">
                <a:latin typeface="Arial"/>
                <a:cs typeface="Arial"/>
              </a:rPr>
              <a:t>the</a:t>
            </a:r>
            <a:r>
              <a:rPr sz="1904" b="1" spc="-13" dirty="0">
                <a:latin typeface="Arial"/>
                <a:cs typeface="Arial"/>
              </a:rPr>
              <a:t> </a:t>
            </a:r>
            <a:r>
              <a:rPr sz="1904" b="1" spc="51" dirty="0">
                <a:latin typeface="Arial"/>
                <a:cs typeface="Arial"/>
              </a:rPr>
              <a:t>woods.</a:t>
            </a:r>
            <a:endParaRPr sz="1904" b="1" dirty="0">
              <a:latin typeface="Arial"/>
              <a:cs typeface="Arial"/>
            </a:endParaRPr>
          </a:p>
          <a:p>
            <a:pPr>
              <a:lnSpc>
                <a:spcPts val="680"/>
              </a:lnSpc>
            </a:pPr>
            <a:endParaRPr sz="714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748"/>
              </a:lnSpc>
              <a:spcBef>
                <a:spcPts val="17"/>
              </a:spcBef>
            </a:pPr>
            <a:endParaRPr sz="748" b="1" dirty="0"/>
          </a:p>
          <a:p>
            <a:pPr marL="14683" marR="8637" indent="-6478">
              <a:lnSpc>
                <a:spcPts val="1700"/>
              </a:lnSpc>
              <a:tabLst>
                <a:tab pos="420183" algn="l"/>
                <a:tab pos="433137" algn="l"/>
              </a:tabLst>
            </a:pPr>
            <a:r>
              <a:rPr sz="1632" b="1" spc="82" dirty="0">
                <a:latin typeface="Arial"/>
                <a:cs typeface="Arial"/>
              </a:rPr>
              <a:t>Q:	</a:t>
            </a:r>
            <a:r>
              <a:rPr sz="1632" b="1" spc="-391" dirty="0">
                <a:latin typeface="Arial"/>
                <a:cs typeface="Arial"/>
              </a:rPr>
              <a:t> </a:t>
            </a:r>
            <a:r>
              <a:rPr sz="1904" b="1" spc="31" dirty="0">
                <a:latin typeface="Arial"/>
                <a:cs typeface="Arial"/>
              </a:rPr>
              <a:t>Why</a:t>
            </a:r>
            <a:r>
              <a:rPr sz="1904" b="1" spc="92" dirty="0">
                <a:latin typeface="Arial"/>
                <a:cs typeface="Arial"/>
              </a:rPr>
              <a:t> </a:t>
            </a:r>
            <a:r>
              <a:rPr sz="1904" b="1" spc="64" dirty="0">
                <a:latin typeface="Arial"/>
                <a:cs typeface="Arial"/>
              </a:rPr>
              <a:t>didn't</a:t>
            </a:r>
            <a:r>
              <a:rPr sz="1904" b="1" spc="88" dirty="0">
                <a:latin typeface="Arial"/>
                <a:cs typeface="Arial"/>
              </a:rPr>
              <a:t> </a:t>
            </a:r>
            <a:r>
              <a:rPr sz="1904" b="1" spc="34" dirty="0">
                <a:latin typeface="Arial"/>
                <a:cs typeface="Arial"/>
              </a:rPr>
              <a:t>she</a:t>
            </a:r>
            <a:r>
              <a:rPr sz="1904" b="1" spc="-11" dirty="0">
                <a:latin typeface="Arial"/>
                <a:cs typeface="Arial"/>
              </a:rPr>
              <a:t> </a:t>
            </a:r>
            <a:r>
              <a:rPr sz="1904" b="1" spc="58" dirty="0">
                <a:latin typeface="Arial"/>
                <a:cs typeface="Arial"/>
              </a:rPr>
              <a:t>show</a:t>
            </a:r>
            <a:r>
              <a:rPr sz="1904" b="1" spc="112" dirty="0">
                <a:latin typeface="Arial"/>
                <a:cs typeface="Arial"/>
              </a:rPr>
              <a:t> </a:t>
            </a:r>
            <a:r>
              <a:rPr sz="1904" b="1" spc="71" dirty="0">
                <a:latin typeface="Arial"/>
                <a:cs typeface="Arial"/>
              </a:rPr>
              <a:t>up?</a:t>
            </a:r>
            <a:endParaRPr lang="en-US" sz="1904" b="1" spc="34" dirty="0">
              <a:latin typeface="Arial"/>
              <a:cs typeface="Arial"/>
            </a:endParaRPr>
          </a:p>
          <a:p>
            <a:pPr marL="14683" marR="8637" indent="-6478">
              <a:lnSpc>
                <a:spcPts val="1700"/>
              </a:lnSpc>
              <a:tabLst>
                <a:tab pos="420183" algn="l"/>
                <a:tab pos="433137" algn="l"/>
              </a:tabLst>
            </a:pPr>
            <a:r>
              <a:rPr sz="1904" b="1" spc="78" dirty="0">
                <a:latin typeface="Arial"/>
                <a:cs typeface="Arial"/>
              </a:rPr>
              <a:t>P:		</a:t>
            </a:r>
            <a:r>
              <a:rPr sz="1904" b="1" spc="27" dirty="0">
                <a:latin typeface="Arial"/>
                <a:cs typeface="Arial"/>
              </a:rPr>
              <a:t>She </a:t>
            </a:r>
            <a:r>
              <a:rPr sz="1904" b="1" spc="44" dirty="0">
                <a:latin typeface="Arial"/>
                <a:cs typeface="Arial"/>
              </a:rPr>
              <a:t>had</a:t>
            </a:r>
            <a:r>
              <a:rPr sz="1904" b="1" spc="-11" dirty="0">
                <a:latin typeface="Arial"/>
                <a:cs typeface="Arial"/>
              </a:rPr>
              <a:t> </a:t>
            </a:r>
            <a:r>
              <a:rPr sz="1904" b="1" spc="48" dirty="0">
                <a:latin typeface="Arial"/>
                <a:cs typeface="Arial"/>
              </a:rPr>
              <a:t>homework</a:t>
            </a:r>
            <a:r>
              <a:rPr sz="1904" b="1" spc="27" dirty="0">
                <a:latin typeface="Arial"/>
                <a:cs typeface="Arial"/>
              </a:rPr>
              <a:t> </a:t>
            </a:r>
            <a:r>
              <a:rPr sz="1904" b="1" spc="82" dirty="0">
                <a:latin typeface="Arial"/>
                <a:cs typeface="Arial"/>
              </a:rPr>
              <a:t>to </a:t>
            </a:r>
            <a:r>
              <a:rPr sz="1904" b="1" spc="75" dirty="0">
                <a:latin typeface="Arial"/>
                <a:cs typeface="Arial"/>
              </a:rPr>
              <a:t>do.</a:t>
            </a:r>
            <a:endParaRPr sz="1904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4474" y="475958"/>
            <a:ext cx="1505046" cy="157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985" spc="17" dirty="0">
                <a:latin typeface="Arial"/>
                <a:cs typeface="Arial"/>
              </a:rPr>
              <a:t>Self-Questioning</a:t>
            </a:r>
            <a:r>
              <a:rPr sz="985" spc="82" dirty="0">
                <a:latin typeface="Arial"/>
                <a:cs typeface="Arial"/>
              </a:rPr>
              <a:t> </a:t>
            </a:r>
            <a:r>
              <a:rPr sz="985" spc="13" dirty="0">
                <a:latin typeface="Arial"/>
                <a:cs typeface="Arial"/>
              </a:rPr>
              <a:t>Strategy</a:t>
            </a:r>
            <a:endParaRPr sz="98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4887" y="397143"/>
            <a:ext cx="763535" cy="157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lang="en-US" sz="985" spc="78" dirty="0">
                <a:latin typeface="Arial"/>
                <a:cs typeface="Arial"/>
              </a:rPr>
              <a:t>C</a:t>
            </a:r>
            <a:r>
              <a:rPr sz="985" spc="78" dirty="0">
                <a:latin typeface="Arial"/>
                <a:cs typeface="Arial"/>
              </a:rPr>
              <a:t>ue</a:t>
            </a:r>
            <a:r>
              <a:rPr sz="985" spc="-105" dirty="0">
                <a:latin typeface="Arial"/>
                <a:cs typeface="Arial"/>
              </a:rPr>
              <a:t> </a:t>
            </a:r>
            <a:r>
              <a:rPr sz="985" spc="20" dirty="0">
                <a:latin typeface="Arial"/>
                <a:cs typeface="Arial"/>
              </a:rPr>
              <a:t>Card</a:t>
            </a:r>
            <a:r>
              <a:rPr sz="985" spc="-48" dirty="0">
                <a:latin typeface="Arial"/>
                <a:cs typeface="Arial"/>
              </a:rPr>
              <a:t> </a:t>
            </a:r>
            <a:r>
              <a:rPr sz="985" spc="-13" dirty="0">
                <a:latin typeface="Arial"/>
                <a:cs typeface="Arial"/>
              </a:rPr>
              <a:t>#1</a:t>
            </a:r>
            <a:endParaRPr sz="985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4474" y="995361"/>
            <a:ext cx="4862357" cy="38328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729">
              <a:tabLst>
                <a:tab pos="3354119" algn="l"/>
              </a:tabLst>
            </a:pPr>
            <a:r>
              <a:rPr sz="1904" b="1" u="sng" spc="27" dirty="0">
                <a:latin typeface="Arial"/>
                <a:cs typeface="Arial"/>
              </a:rPr>
              <a:t>SELF-QUESTIONING</a:t>
            </a:r>
            <a:r>
              <a:rPr sz="1904" b="1" u="sng" spc="-190" dirty="0">
                <a:latin typeface="Arial"/>
                <a:cs typeface="Arial"/>
              </a:rPr>
              <a:t> </a:t>
            </a:r>
            <a:r>
              <a:rPr sz="1904" b="1" u="sng" spc="31" dirty="0">
                <a:latin typeface="Arial"/>
                <a:cs typeface="Arial"/>
              </a:rPr>
              <a:t>STRATEG</a:t>
            </a:r>
            <a:r>
              <a:rPr lang="en-US" sz="1904" b="1" u="sng" spc="31" dirty="0">
                <a:latin typeface="Arial"/>
                <a:cs typeface="Arial"/>
              </a:rPr>
              <a:t>Y </a:t>
            </a:r>
            <a:r>
              <a:rPr sz="1904" b="1" u="sng" spc="31" dirty="0">
                <a:latin typeface="Arial"/>
                <a:cs typeface="Arial"/>
              </a:rPr>
              <a:t>STEPS</a:t>
            </a:r>
            <a:endParaRPr sz="1904" u="sng" dirty="0">
              <a:latin typeface="Arial"/>
              <a:cs typeface="Arial"/>
            </a:endParaRPr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816"/>
              </a:lnSpc>
              <a:spcBef>
                <a:spcPts val="15"/>
              </a:spcBef>
            </a:pPr>
            <a:endParaRPr sz="816" dirty="0"/>
          </a:p>
          <a:p>
            <a:pPr marL="8637">
              <a:tabLst>
                <a:tab pos="1027785" algn="l"/>
              </a:tabLst>
            </a:pPr>
            <a:r>
              <a:rPr sz="1938" b="1" spc="37" dirty="0">
                <a:latin typeface="Arial"/>
                <a:cs typeface="Arial"/>
              </a:rPr>
              <a:t>Step</a:t>
            </a:r>
            <a:r>
              <a:rPr sz="1938" b="1" spc="20" dirty="0">
                <a:latin typeface="Arial"/>
                <a:cs typeface="Arial"/>
              </a:rPr>
              <a:t> </a:t>
            </a:r>
            <a:r>
              <a:rPr sz="1938" b="1" spc="71" dirty="0">
                <a:latin typeface="Arial"/>
                <a:cs typeface="Arial"/>
              </a:rPr>
              <a:t>1</a:t>
            </a:r>
            <a:r>
              <a:rPr sz="1904" spc="44" dirty="0">
                <a:latin typeface="Times New Roman"/>
                <a:cs typeface="Times New Roman"/>
              </a:rPr>
              <a:t>:</a:t>
            </a:r>
            <a:r>
              <a:rPr lang="en-US" sz="1904" spc="44" dirty="0">
                <a:latin typeface="Times New Roman"/>
                <a:cs typeface="Times New Roman"/>
              </a:rPr>
              <a:t>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A</a:t>
            </a:r>
            <a:r>
              <a:rPr sz="1904" spc="44" dirty="0">
                <a:latin typeface="Times New Roman"/>
                <a:cs typeface="Times New Roman"/>
              </a:rPr>
              <a:t>	</a:t>
            </a:r>
            <a:r>
              <a:rPr sz="1938" b="1" spc="54" dirty="0">
                <a:latin typeface="Arial"/>
                <a:cs typeface="Arial"/>
              </a:rPr>
              <a:t>ttend</a:t>
            </a:r>
            <a:r>
              <a:rPr sz="1938" b="1" spc="310" dirty="0">
                <a:latin typeface="Arial"/>
                <a:cs typeface="Arial"/>
              </a:rPr>
              <a:t> </a:t>
            </a:r>
            <a:r>
              <a:rPr sz="1938" b="1" spc="54" dirty="0">
                <a:latin typeface="Arial"/>
                <a:cs typeface="Arial"/>
              </a:rPr>
              <a:t>to</a:t>
            </a:r>
            <a:r>
              <a:rPr lang="en-US" sz="1938" b="1" spc="109" dirty="0">
                <a:latin typeface="Arial"/>
                <a:cs typeface="Arial"/>
              </a:rPr>
              <a:t> </a:t>
            </a:r>
            <a:r>
              <a:rPr sz="1938" b="1" spc="71" dirty="0">
                <a:latin typeface="Arial"/>
                <a:cs typeface="Arial"/>
              </a:rPr>
              <a:t>clues</a:t>
            </a:r>
            <a:r>
              <a:rPr sz="1938" b="1" spc="11" dirty="0">
                <a:latin typeface="Arial"/>
                <a:cs typeface="Arial"/>
              </a:rPr>
              <a:t> </a:t>
            </a:r>
            <a:r>
              <a:rPr sz="1938" b="1" spc="62" dirty="0">
                <a:latin typeface="Arial"/>
                <a:cs typeface="Arial"/>
              </a:rPr>
              <a:t>as</a:t>
            </a:r>
            <a:r>
              <a:rPr sz="1938" b="1" spc="-64" dirty="0">
                <a:latin typeface="Arial"/>
                <a:cs typeface="Arial"/>
              </a:rPr>
              <a:t> </a:t>
            </a:r>
            <a:r>
              <a:rPr sz="1938" b="1" spc="102" dirty="0">
                <a:latin typeface="Arial"/>
                <a:cs typeface="Arial"/>
              </a:rPr>
              <a:t>you</a:t>
            </a:r>
            <a:endParaRPr sz="1938" b="1" dirty="0">
              <a:latin typeface="Arial"/>
              <a:cs typeface="Arial"/>
            </a:endParaRPr>
          </a:p>
          <a:p>
            <a:pPr marR="830001" algn="ctr">
              <a:spcBef>
                <a:spcPts val="17"/>
              </a:spcBef>
            </a:pPr>
            <a:r>
              <a:rPr sz="1870" b="1" spc="17" dirty="0">
                <a:latin typeface="Arial"/>
                <a:cs typeface="Arial"/>
              </a:rPr>
              <a:t>read</a:t>
            </a:r>
            <a:endParaRPr sz="1870" b="1" dirty="0">
              <a:latin typeface="Arial"/>
              <a:cs typeface="Arial"/>
            </a:endParaRPr>
          </a:p>
          <a:p>
            <a:pPr>
              <a:lnSpc>
                <a:spcPts val="952"/>
              </a:lnSpc>
              <a:spcBef>
                <a:spcPts val="41"/>
              </a:spcBef>
            </a:pPr>
            <a:endParaRPr sz="952" dirty="0"/>
          </a:p>
          <a:p>
            <a:pPr marL="8637">
              <a:tabLst>
                <a:tab pos="1043331" algn="l"/>
              </a:tabLst>
            </a:pPr>
            <a:r>
              <a:rPr sz="1938" b="1" spc="48" dirty="0">
                <a:latin typeface="Arial"/>
                <a:cs typeface="Arial"/>
              </a:rPr>
              <a:t>Step</a:t>
            </a:r>
            <a:r>
              <a:rPr sz="1938" b="1" spc="-20" dirty="0">
                <a:latin typeface="Arial"/>
                <a:cs typeface="Arial"/>
              </a:rPr>
              <a:t> </a:t>
            </a:r>
            <a:r>
              <a:rPr sz="1938" b="1" spc="71" dirty="0">
                <a:latin typeface="Arial"/>
                <a:cs typeface="Arial"/>
              </a:rPr>
              <a:t>2:</a:t>
            </a:r>
            <a:r>
              <a:rPr lang="en-US" sz="1938" spc="71" dirty="0">
                <a:latin typeface="Arial"/>
                <a:cs typeface="Arial"/>
              </a:rPr>
              <a:t>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S</a:t>
            </a:r>
            <a:r>
              <a:rPr lang="en-US" sz="1938" b="1" spc="58" dirty="0">
                <a:latin typeface="Arial"/>
                <a:cs typeface="Arial"/>
              </a:rPr>
              <a:t> a</a:t>
            </a:r>
            <a:r>
              <a:rPr lang="en-US" sz="1938" b="1" spc="511" dirty="0">
                <a:latin typeface="Arial"/>
                <a:cs typeface="Arial"/>
              </a:rPr>
              <a:t>y</a:t>
            </a:r>
            <a:r>
              <a:rPr sz="1938" b="1" spc="58" dirty="0">
                <a:latin typeface="Arial"/>
                <a:cs typeface="Arial"/>
              </a:rPr>
              <a:t>some</a:t>
            </a:r>
            <a:r>
              <a:rPr sz="1938" b="1" spc="-31" dirty="0">
                <a:latin typeface="Arial"/>
                <a:cs typeface="Arial"/>
              </a:rPr>
              <a:t> </a:t>
            </a:r>
            <a:r>
              <a:rPr sz="1938" b="1" spc="71" dirty="0">
                <a:latin typeface="Arial"/>
                <a:cs typeface="Arial"/>
              </a:rPr>
              <a:t>questions</a:t>
            </a: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r>
              <a:rPr lang="en-US" sz="1938" b="1" spc="71" dirty="0">
                <a:latin typeface="Arial"/>
                <a:cs typeface="Arial"/>
              </a:rPr>
              <a:t>Step 3: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en-US" sz="1938" b="1" spc="71" dirty="0">
                <a:latin typeface="Arial"/>
                <a:cs typeface="Arial"/>
              </a:rPr>
              <a:t>eep predictions in mind</a:t>
            </a: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r>
              <a:rPr lang="en-US" sz="1938" b="1" spc="71" dirty="0">
                <a:latin typeface="Arial"/>
                <a:cs typeface="Arial"/>
              </a:rPr>
              <a:t>Step 4: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en-US" sz="1938" b="1" spc="71" dirty="0">
                <a:latin typeface="Arial"/>
                <a:cs typeface="Arial"/>
              </a:rPr>
              <a:t>dentify the answers</a:t>
            </a: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r>
              <a:rPr lang="en-US" sz="1938" b="1" spc="71" dirty="0">
                <a:latin typeface="Arial"/>
                <a:cs typeface="Arial"/>
              </a:rPr>
              <a:t>Step 5: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1938" b="1" spc="71" dirty="0">
                <a:latin typeface="Arial"/>
                <a:cs typeface="Arial"/>
              </a:rPr>
              <a:t>alk about the answers</a:t>
            </a: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sz="1938" b="1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60297" y="6486597"/>
            <a:ext cx="1251542" cy="137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850" spc="37" dirty="0">
                <a:latin typeface="Times New Roman"/>
                <a:cs typeface="Times New Roman"/>
              </a:rPr>
              <a:t>©</a:t>
            </a:r>
            <a:r>
              <a:rPr sz="850" spc="-64" dirty="0">
                <a:latin typeface="Times New Roman"/>
                <a:cs typeface="Times New Roman"/>
              </a:rPr>
              <a:t> </a:t>
            </a:r>
            <a:r>
              <a:rPr sz="816" spc="58" dirty="0">
                <a:latin typeface="Times New Roman"/>
                <a:cs typeface="Times New Roman"/>
              </a:rPr>
              <a:t>The</a:t>
            </a:r>
            <a:r>
              <a:rPr sz="816" spc="13" dirty="0">
                <a:latin typeface="Times New Roman"/>
                <a:cs typeface="Times New Roman"/>
              </a:rPr>
              <a:t> University</a:t>
            </a:r>
            <a:r>
              <a:rPr sz="816" spc="82" dirty="0">
                <a:latin typeface="Times New Roman"/>
                <a:cs typeface="Times New Roman"/>
              </a:rPr>
              <a:t> </a:t>
            </a:r>
            <a:r>
              <a:rPr sz="816" spc="-31" dirty="0">
                <a:latin typeface="Times New Roman"/>
                <a:cs typeface="Times New Roman"/>
              </a:rPr>
              <a:t>of</a:t>
            </a:r>
            <a:r>
              <a:rPr sz="816" spc="7" dirty="0">
                <a:latin typeface="Times New Roman"/>
                <a:cs typeface="Times New Roman"/>
              </a:rPr>
              <a:t> </a:t>
            </a:r>
            <a:r>
              <a:rPr sz="816" spc="27" dirty="0">
                <a:latin typeface="Times New Roman"/>
                <a:cs typeface="Times New Roman"/>
              </a:rPr>
              <a:t>Kansas</a:t>
            </a:r>
            <a:endParaRPr sz="816">
              <a:latin typeface="Times New Roman"/>
              <a:cs typeface="Times New Roman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30C1F43-3F3A-20AE-8E94-DFBAFC69F367}"/>
              </a:ext>
            </a:extLst>
          </p:cNvPr>
          <p:cNvSpPr/>
          <p:nvPr/>
        </p:nvSpPr>
        <p:spPr>
          <a:xfrm>
            <a:off x="1289340" y="4708497"/>
            <a:ext cx="936171" cy="239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22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4474" y="475958"/>
            <a:ext cx="1505046" cy="157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985" spc="17" dirty="0">
                <a:latin typeface="Arial"/>
                <a:cs typeface="Arial"/>
              </a:rPr>
              <a:t>Self-Questioning</a:t>
            </a:r>
            <a:r>
              <a:rPr sz="985" spc="82" dirty="0">
                <a:latin typeface="Arial"/>
                <a:cs typeface="Arial"/>
              </a:rPr>
              <a:t> </a:t>
            </a:r>
            <a:r>
              <a:rPr sz="985" spc="13" dirty="0">
                <a:latin typeface="Arial"/>
                <a:cs typeface="Arial"/>
              </a:rPr>
              <a:t>Strategy</a:t>
            </a:r>
            <a:endParaRPr sz="98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4887" y="397143"/>
            <a:ext cx="763535" cy="157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lang="en-US" sz="985" spc="78" dirty="0">
                <a:latin typeface="Arial"/>
                <a:cs typeface="Arial"/>
              </a:rPr>
              <a:t>C</a:t>
            </a:r>
            <a:r>
              <a:rPr sz="985" spc="78" dirty="0">
                <a:latin typeface="Arial"/>
                <a:cs typeface="Arial"/>
              </a:rPr>
              <a:t>ue</a:t>
            </a:r>
            <a:r>
              <a:rPr sz="985" spc="-105" dirty="0">
                <a:latin typeface="Arial"/>
                <a:cs typeface="Arial"/>
              </a:rPr>
              <a:t> </a:t>
            </a:r>
            <a:r>
              <a:rPr sz="985" spc="20" dirty="0">
                <a:latin typeface="Arial"/>
                <a:cs typeface="Arial"/>
              </a:rPr>
              <a:t>Card</a:t>
            </a:r>
            <a:r>
              <a:rPr sz="985" spc="-48" dirty="0">
                <a:latin typeface="Arial"/>
                <a:cs typeface="Arial"/>
              </a:rPr>
              <a:t> </a:t>
            </a:r>
            <a:r>
              <a:rPr sz="985" spc="-13" dirty="0">
                <a:latin typeface="Arial"/>
                <a:cs typeface="Arial"/>
              </a:rPr>
              <a:t>#1</a:t>
            </a:r>
            <a:endParaRPr sz="985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4474" y="995361"/>
            <a:ext cx="4862357" cy="38328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729">
              <a:tabLst>
                <a:tab pos="3354119" algn="l"/>
              </a:tabLst>
            </a:pPr>
            <a:r>
              <a:rPr sz="1904" b="1" u="sng" spc="27" dirty="0">
                <a:latin typeface="Arial"/>
                <a:cs typeface="Arial"/>
              </a:rPr>
              <a:t>SELF-QUESTIONING</a:t>
            </a:r>
            <a:r>
              <a:rPr sz="1904" b="1" u="sng" spc="-190" dirty="0">
                <a:latin typeface="Arial"/>
                <a:cs typeface="Arial"/>
              </a:rPr>
              <a:t> </a:t>
            </a:r>
            <a:r>
              <a:rPr sz="1904" b="1" u="sng" spc="31" dirty="0">
                <a:latin typeface="Arial"/>
                <a:cs typeface="Arial"/>
              </a:rPr>
              <a:t>STRATEG</a:t>
            </a:r>
            <a:r>
              <a:rPr lang="en-US" sz="1904" b="1" u="sng" spc="31" dirty="0">
                <a:latin typeface="Arial"/>
                <a:cs typeface="Arial"/>
              </a:rPr>
              <a:t>Y </a:t>
            </a:r>
            <a:r>
              <a:rPr sz="1904" b="1" u="sng" spc="31" dirty="0">
                <a:latin typeface="Arial"/>
                <a:cs typeface="Arial"/>
              </a:rPr>
              <a:t>STEPS</a:t>
            </a:r>
            <a:endParaRPr sz="1904" u="sng" dirty="0">
              <a:latin typeface="Arial"/>
              <a:cs typeface="Arial"/>
            </a:endParaRPr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816"/>
              </a:lnSpc>
              <a:spcBef>
                <a:spcPts val="15"/>
              </a:spcBef>
            </a:pPr>
            <a:endParaRPr sz="816" dirty="0"/>
          </a:p>
          <a:p>
            <a:pPr marL="8637">
              <a:tabLst>
                <a:tab pos="1027785" algn="l"/>
              </a:tabLst>
            </a:pPr>
            <a:r>
              <a:rPr sz="1938" b="1" spc="37" dirty="0">
                <a:latin typeface="Arial"/>
                <a:cs typeface="Arial"/>
              </a:rPr>
              <a:t>Step</a:t>
            </a:r>
            <a:r>
              <a:rPr sz="1938" b="1" spc="20" dirty="0">
                <a:latin typeface="Arial"/>
                <a:cs typeface="Arial"/>
              </a:rPr>
              <a:t> </a:t>
            </a:r>
            <a:r>
              <a:rPr sz="1938" b="1" spc="71" dirty="0">
                <a:latin typeface="Arial"/>
                <a:cs typeface="Arial"/>
              </a:rPr>
              <a:t>1</a:t>
            </a:r>
            <a:r>
              <a:rPr sz="1904" spc="44" dirty="0">
                <a:latin typeface="Times New Roman"/>
                <a:cs typeface="Times New Roman"/>
              </a:rPr>
              <a:t>:</a:t>
            </a:r>
            <a:r>
              <a:rPr lang="en-US" sz="1904" spc="44" dirty="0">
                <a:latin typeface="Times New Roman"/>
                <a:cs typeface="Times New Roman"/>
              </a:rPr>
              <a:t>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A</a:t>
            </a:r>
            <a:r>
              <a:rPr sz="1904" spc="44" dirty="0">
                <a:latin typeface="Times New Roman"/>
                <a:cs typeface="Times New Roman"/>
              </a:rPr>
              <a:t>	</a:t>
            </a:r>
            <a:r>
              <a:rPr sz="1938" b="1" spc="54" dirty="0">
                <a:latin typeface="Arial"/>
                <a:cs typeface="Arial"/>
              </a:rPr>
              <a:t>ttend</a:t>
            </a:r>
            <a:r>
              <a:rPr sz="1938" b="1" spc="310" dirty="0">
                <a:latin typeface="Arial"/>
                <a:cs typeface="Arial"/>
              </a:rPr>
              <a:t> </a:t>
            </a:r>
            <a:r>
              <a:rPr sz="1938" b="1" spc="54" dirty="0">
                <a:latin typeface="Arial"/>
                <a:cs typeface="Arial"/>
              </a:rPr>
              <a:t>to</a:t>
            </a:r>
            <a:r>
              <a:rPr lang="en-US" sz="1938" b="1" spc="109" dirty="0">
                <a:latin typeface="Arial"/>
                <a:cs typeface="Arial"/>
              </a:rPr>
              <a:t> </a:t>
            </a:r>
            <a:r>
              <a:rPr sz="1938" b="1" spc="71" dirty="0">
                <a:latin typeface="Arial"/>
                <a:cs typeface="Arial"/>
              </a:rPr>
              <a:t>clues</a:t>
            </a:r>
            <a:r>
              <a:rPr sz="1938" b="1" spc="11" dirty="0">
                <a:latin typeface="Arial"/>
                <a:cs typeface="Arial"/>
              </a:rPr>
              <a:t> </a:t>
            </a:r>
            <a:r>
              <a:rPr sz="1938" b="1" spc="62" dirty="0">
                <a:latin typeface="Arial"/>
                <a:cs typeface="Arial"/>
              </a:rPr>
              <a:t>as</a:t>
            </a:r>
            <a:r>
              <a:rPr sz="1938" b="1" spc="-64" dirty="0">
                <a:latin typeface="Arial"/>
                <a:cs typeface="Arial"/>
              </a:rPr>
              <a:t> </a:t>
            </a:r>
            <a:r>
              <a:rPr sz="1938" b="1" spc="102" dirty="0">
                <a:latin typeface="Arial"/>
                <a:cs typeface="Arial"/>
              </a:rPr>
              <a:t>you</a:t>
            </a:r>
            <a:endParaRPr sz="1938" b="1" dirty="0">
              <a:latin typeface="Arial"/>
              <a:cs typeface="Arial"/>
            </a:endParaRPr>
          </a:p>
          <a:p>
            <a:pPr marR="830001" algn="ctr">
              <a:spcBef>
                <a:spcPts val="17"/>
              </a:spcBef>
            </a:pPr>
            <a:r>
              <a:rPr sz="1870" b="1" spc="17" dirty="0">
                <a:latin typeface="Arial"/>
                <a:cs typeface="Arial"/>
              </a:rPr>
              <a:t>read</a:t>
            </a:r>
            <a:endParaRPr sz="1870" b="1" dirty="0">
              <a:latin typeface="Arial"/>
              <a:cs typeface="Arial"/>
            </a:endParaRPr>
          </a:p>
          <a:p>
            <a:pPr>
              <a:lnSpc>
                <a:spcPts val="952"/>
              </a:lnSpc>
              <a:spcBef>
                <a:spcPts val="41"/>
              </a:spcBef>
            </a:pPr>
            <a:endParaRPr sz="952" dirty="0"/>
          </a:p>
          <a:p>
            <a:pPr marL="8637">
              <a:tabLst>
                <a:tab pos="1043331" algn="l"/>
              </a:tabLst>
            </a:pPr>
            <a:r>
              <a:rPr sz="1938" b="1" spc="48" dirty="0">
                <a:latin typeface="Arial"/>
                <a:cs typeface="Arial"/>
              </a:rPr>
              <a:t>Step</a:t>
            </a:r>
            <a:r>
              <a:rPr sz="1938" b="1" spc="-20" dirty="0">
                <a:latin typeface="Arial"/>
                <a:cs typeface="Arial"/>
              </a:rPr>
              <a:t> </a:t>
            </a:r>
            <a:r>
              <a:rPr sz="1938" b="1" spc="71" dirty="0">
                <a:latin typeface="Arial"/>
                <a:cs typeface="Arial"/>
              </a:rPr>
              <a:t>2:</a:t>
            </a:r>
            <a:r>
              <a:rPr lang="en-US" sz="1938" spc="71" dirty="0">
                <a:latin typeface="Arial"/>
                <a:cs typeface="Arial"/>
              </a:rPr>
              <a:t>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S</a:t>
            </a:r>
            <a:r>
              <a:rPr lang="en-US" sz="1938" b="1" spc="58" dirty="0">
                <a:latin typeface="Arial"/>
                <a:cs typeface="Arial"/>
              </a:rPr>
              <a:t> a</a:t>
            </a:r>
            <a:r>
              <a:rPr lang="en-US" sz="1938" b="1" spc="511" dirty="0">
                <a:latin typeface="Arial"/>
                <a:cs typeface="Arial"/>
              </a:rPr>
              <a:t>y</a:t>
            </a:r>
            <a:r>
              <a:rPr sz="1938" b="1" spc="58" dirty="0">
                <a:latin typeface="Arial"/>
                <a:cs typeface="Arial"/>
              </a:rPr>
              <a:t>some</a:t>
            </a:r>
            <a:r>
              <a:rPr sz="1938" b="1" spc="-31" dirty="0">
                <a:latin typeface="Arial"/>
                <a:cs typeface="Arial"/>
              </a:rPr>
              <a:t> </a:t>
            </a:r>
            <a:r>
              <a:rPr sz="1938" b="1" spc="71" dirty="0">
                <a:latin typeface="Arial"/>
                <a:cs typeface="Arial"/>
              </a:rPr>
              <a:t>questions</a:t>
            </a: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r>
              <a:rPr lang="en-US" sz="1938" b="1" spc="71" dirty="0">
                <a:latin typeface="Arial"/>
                <a:cs typeface="Arial"/>
              </a:rPr>
              <a:t>Step 3: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en-US" sz="1938" b="1" spc="71" dirty="0">
                <a:latin typeface="Arial"/>
                <a:cs typeface="Arial"/>
              </a:rPr>
              <a:t>eep predictions in mind</a:t>
            </a: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r>
              <a:rPr lang="en-US" sz="1938" b="1" spc="71" dirty="0">
                <a:latin typeface="Arial"/>
                <a:cs typeface="Arial"/>
              </a:rPr>
              <a:t>Step 4: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en-US" sz="1938" b="1" spc="71" dirty="0">
                <a:latin typeface="Arial"/>
                <a:cs typeface="Arial"/>
              </a:rPr>
              <a:t>dentify the answers</a:t>
            </a: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r>
              <a:rPr lang="en-US" sz="1938" b="1" spc="71" dirty="0">
                <a:latin typeface="Arial"/>
                <a:cs typeface="Arial"/>
              </a:rPr>
              <a:t>Step 5: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1938" b="1" spc="71" dirty="0">
                <a:latin typeface="Arial"/>
                <a:cs typeface="Arial"/>
              </a:rPr>
              <a:t>alk about the answers</a:t>
            </a: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sz="1938" b="1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60297" y="6486597"/>
            <a:ext cx="1251542" cy="137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850" spc="37" dirty="0">
                <a:latin typeface="Times New Roman"/>
                <a:cs typeface="Times New Roman"/>
              </a:rPr>
              <a:t>©</a:t>
            </a:r>
            <a:r>
              <a:rPr sz="850" spc="-64" dirty="0">
                <a:latin typeface="Times New Roman"/>
                <a:cs typeface="Times New Roman"/>
              </a:rPr>
              <a:t> </a:t>
            </a:r>
            <a:r>
              <a:rPr sz="816" spc="58" dirty="0">
                <a:latin typeface="Times New Roman"/>
                <a:cs typeface="Times New Roman"/>
              </a:rPr>
              <a:t>The</a:t>
            </a:r>
            <a:r>
              <a:rPr sz="816" spc="13" dirty="0">
                <a:latin typeface="Times New Roman"/>
                <a:cs typeface="Times New Roman"/>
              </a:rPr>
              <a:t> University</a:t>
            </a:r>
            <a:r>
              <a:rPr sz="816" spc="82" dirty="0">
                <a:latin typeface="Times New Roman"/>
                <a:cs typeface="Times New Roman"/>
              </a:rPr>
              <a:t> </a:t>
            </a:r>
            <a:r>
              <a:rPr sz="816" spc="-31" dirty="0">
                <a:latin typeface="Times New Roman"/>
                <a:cs typeface="Times New Roman"/>
              </a:rPr>
              <a:t>of</a:t>
            </a:r>
            <a:r>
              <a:rPr sz="816" spc="7" dirty="0">
                <a:latin typeface="Times New Roman"/>
                <a:cs typeface="Times New Roman"/>
              </a:rPr>
              <a:t> </a:t>
            </a:r>
            <a:r>
              <a:rPr sz="816" spc="27" dirty="0">
                <a:latin typeface="Times New Roman"/>
                <a:cs typeface="Times New Roman"/>
              </a:rPr>
              <a:t>Kansas</a:t>
            </a:r>
            <a:endParaRPr sz="816">
              <a:latin typeface="Times New Roman"/>
              <a:cs typeface="Times New Roman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430C1F43-3F3A-20AE-8E94-DFBAFC69F367}"/>
              </a:ext>
            </a:extLst>
          </p:cNvPr>
          <p:cNvSpPr/>
          <p:nvPr/>
        </p:nvSpPr>
        <p:spPr>
          <a:xfrm>
            <a:off x="1343768" y="5524925"/>
            <a:ext cx="936171" cy="239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46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612556" y="15547"/>
            <a:ext cx="0" cy="6834507"/>
          </a:xfrm>
          <a:custGeom>
            <a:avLst/>
            <a:gdLst/>
            <a:ahLst/>
            <a:cxnLst/>
            <a:rect l="l" t="t" r="r" b="b"/>
            <a:pathLst>
              <a:path h="10049256">
                <a:moveTo>
                  <a:pt x="0" y="10049256"/>
                </a:moveTo>
                <a:lnTo>
                  <a:pt x="0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4"/>
          </a:p>
        </p:txBody>
      </p:sp>
      <p:sp>
        <p:nvSpPr>
          <p:cNvPr id="9" name="object 9"/>
          <p:cNvSpPr txBox="1"/>
          <p:nvPr/>
        </p:nvSpPr>
        <p:spPr>
          <a:xfrm>
            <a:off x="2518491" y="475830"/>
            <a:ext cx="1512819" cy="157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985" spc="17" dirty="0">
                <a:latin typeface="Arial"/>
                <a:cs typeface="Arial"/>
              </a:rPr>
              <a:t>Self-Questioning</a:t>
            </a:r>
            <a:r>
              <a:rPr sz="985" spc="105" dirty="0">
                <a:latin typeface="Arial"/>
                <a:cs typeface="Arial"/>
              </a:rPr>
              <a:t> </a:t>
            </a:r>
            <a:r>
              <a:rPr sz="985" spc="17" dirty="0">
                <a:latin typeface="Arial"/>
                <a:cs typeface="Arial"/>
              </a:rPr>
              <a:t>Strategy</a:t>
            </a:r>
            <a:endParaRPr sz="985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2162" y="6317778"/>
            <a:ext cx="1249383" cy="137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850" spc="68" dirty="0">
                <a:latin typeface="Times New Roman"/>
                <a:cs typeface="Times New Roman"/>
              </a:rPr>
              <a:t>©The</a:t>
            </a:r>
            <a:r>
              <a:rPr sz="850" spc="17" dirty="0">
                <a:latin typeface="Times New Roman"/>
                <a:cs typeface="Times New Roman"/>
              </a:rPr>
              <a:t> </a:t>
            </a:r>
            <a:r>
              <a:rPr sz="850" spc="-7" dirty="0">
                <a:latin typeface="Times New Roman"/>
                <a:cs typeface="Times New Roman"/>
              </a:rPr>
              <a:t>University</a:t>
            </a:r>
            <a:r>
              <a:rPr sz="850" spc="78" dirty="0">
                <a:latin typeface="Times New Roman"/>
                <a:cs typeface="Times New Roman"/>
              </a:rPr>
              <a:t> </a:t>
            </a:r>
            <a:r>
              <a:rPr sz="850" spc="-44" dirty="0">
                <a:latin typeface="Times New Roman"/>
                <a:cs typeface="Times New Roman"/>
              </a:rPr>
              <a:t>of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spc="11" dirty="0">
                <a:latin typeface="Times New Roman"/>
                <a:cs typeface="Times New Roman"/>
              </a:rPr>
              <a:t>Kansas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08474" y="475830"/>
            <a:ext cx="736760" cy="157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985" spc="11" dirty="0">
                <a:latin typeface="Arial"/>
                <a:cs typeface="Arial"/>
              </a:rPr>
              <a:t>Cue</a:t>
            </a:r>
            <a:r>
              <a:rPr sz="985" spc="-13" dirty="0">
                <a:latin typeface="Arial"/>
                <a:cs typeface="Arial"/>
              </a:rPr>
              <a:t> </a:t>
            </a:r>
            <a:r>
              <a:rPr sz="985" spc="51" dirty="0">
                <a:latin typeface="Arial"/>
                <a:cs typeface="Arial"/>
              </a:rPr>
              <a:t>Card#7</a:t>
            </a:r>
            <a:endParaRPr sz="98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21856" y="1115938"/>
            <a:ext cx="3908801" cy="17106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04106" marR="72550" indent="-1265730">
              <a:lnSpc>
                <a:spcPts val="1686"/>
              </a:lnSpc>
            </a:pPr>
            <a:r>
              <a:rPr sz="1564" b="1" spc="34" dirty="0">
                <a:latin typeface="Arial"/>
                <a:cs typeface="Arial"/>
              </a:rPr>
              <a:t>IDENTIFYING</a:t>
            </a:r>
            <a:r>
              <a:rPr sz="1564" b="1" spc="119" dirty="0">
                <a:latin typeface="Arial"/>
                <a:cs typeface="Arial"/>
              </a:rPr>
              <a:t> </a:t>
            </a:r>
            <a:r>
              <a:rPr sz="1564" b="1" spc="31" dirty="0">
                <a:latin typeface="Arial"/>
                <a:cs typeface="Arial"/>
              </a:rPr>
              <a:t>AND</a:t>
            </a:r>
            <a:r>
              <a:rPr sz="1564" b="1" spc="41" dirty="0">
                <a:latin typeface="Arial"/>
                <a:cs typeface="Arial"/>
              </a:rPr>
              <a:t> </a:t>
            </a:r>
            <a:r>
              <a:rPr sz="1564" b="1" spc="37" dirty="0">
                <a:latin typeface="Arial"/>
                <a:cs typeface="Arial"/>
              </a:rPr>
              <a:t>TALKING</a:t>
            </a:r>
            <a:r>
              <a:rPr sz="1564" b="1" spc="129" dirty="0">
                <a:latin typeface="Arial"/>
                <a:cs typeface="Arial"/>
              </a:rPr>
              <a:t> </a:t>
            </a:r>
            <a:r>
              <a:rPr sz="1564" b="1" spc="31" dirty="0">
                <a:latin typeface="Arial"/>
                <a:cs typeface="Arial"/>
              </a:rPr>
              <a:t>ABOUT ANSWERS</a:t>
            </a:r>
            <a:endParaRPr sz="1564" dirty="0">
              <a:latin typeface="Arial"/>
              <a:cs typeface="Arial"/>
            </a:endParaRPr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748"/>
              </a:lnSpc>
              <a:spcBef>
                <a:spcPts val="28"/>
              </a:spcBef>
            </a:pPr>
            <a:endParaRPr sz="748" dirty="0"/>
          </a:p>
          <a:p>
            <a:pPr marL="8637">
              <a:tabLst>
                <a:tab pos="393840" algn="l"/>
              </a:tabLst>
            </a:pPr>
            <a:r>
              <a:rPr sz="1292" b="1" spc="78" dirty="0">
                <a:latin typeface="Arial"/>
                <a:cs typeface="Arial"/>
              </a:rPr>
              <a:t>Q:	</a:t>
            </a:r>
            <a:r>
              <a:rPr sz="1326" b="1" spc="7" dirty="0">
                <a:latin typeface="Arial"/>
                <a:cs typeface="Arial"/>
              </a:rPr>
              <a:t>What</a:t>
            </a:r>
            <a:r>
              <a:rPr sz="1326" b="1" spc="-17" dirty="0">
                <a:latin typeface="Arial"/>
                <a:cs typeface="Arial"/>
              </a:rPr>
              <a:t> </a:t>
            </a:r>
            <a:r>
              <a:rPr sz="1326" b="1" spc="62" dirty="0">
                <a:latin typeface="Arial"/>
                <a:cs typeface="Arial"/>
              </a:rPr>
              <a:t>does</a:t>
            </a:r>
            <a:r>
              <a:rPr sz="1326" b="1" spc="86" dirty="0">
                <a:latin typeface="Arial"/>
                <a:cs typeface="Arial"/>
              </a:rPr>
              <a:t> </a:t>
            </a:r>
            <a:r>
              <a:rPr sz="1326" b="1" spc="7" dirty="0">
                <a:latin typeface="Arial"/>
                <a:cs typeface="Arial"/>
              </a:rPr>
              <a:t>Rebecca</a:t>
            </a:r>
            <a:r>
              <a:rPr sz="1326" b="1" spc="99" dirty="0">
                <a:latin typeface="Arial"/>
                <a:cs typeface="Arial"/>
              </a:rPr>
              <a:t> </a:t>
            </a:r>
            <a:r>
              <a:rPr sz="1326" b="1" spc="13" dirty="0">
                <a:latin typeface="Arial"/>
                <a:cs typeface="Arial"/>
              </a:rPr>
              <a:t>look</a:t>
            </a:r>
            <a:r>
              <a:rPr sz="1326" b="1" spc="37" dirty="0">
                <a:latin typeface="Arial"/>
                <a:cs typeface="Arial"/>
              </a:rPr>
              <a:t> </a:t>
            </a:r>
            <a:r>
              <a:rPr sz="1326" b="1" spc="3" dirty="0">
                <a:latin typeface="Arial"/>
                <a:cs typeface="Arial"/>
              </a:rPr>
              <a:t>like?</a:t>
            </a:r>
            <a:endParaRPr sz="1326" dirty="0">
              <a:latin typeface="Arial"/>
              <a:cs typeface="Arial"/>
            </a:endParaRPr>
          </a:p>
          <a:p>
            <a:pPr marL="14683">
              <a:lnSpc>
                <a:spcPts val="1347"/>
              </a:lnSpc>
              <a:tabLst>
                <a:tab pos="434433" algn="l"/>
              </a:tabLst>
            </a:pPr>
            <a:r>
              <a:rPr sz="1326" b="1" spc="58" dirty="0">
                <a:latin typeface="Arial"/>
                <a:cs typeface="Arial"/>
              </a:rPr>
              <a:t>P:	</a:t>
            </a:r>
            <a:r>
              <a:rPr sz="1326" b="1" spc="31" dirty="0">
                <a:latin typeface="Arial"/>
                <a:cs typeface="Arial"/>
              </a:rPr>
              <a:t>She</a:t>
            </a:r>
            <a:r>
              <a:rPr sz="1326" b="1" spc="41" dirty="0">
                <a:latin typeface="Arial"/>
                <a:cs typeface="Arial"/>
              </a:rPr>
              <a:t> </a:t>
            </a:r>
            <a:r>
              <a:rPr sz="1326" b="1" spc="37" dirty="0">
                <a:latin typeface="Arial"/>
                <a:cs typeface="Arial"/>
              </a:rPr>
              <a:t>has</a:t>
            </a:r>
            <a:r>
              <a:rPr sz="1326" b="1" spc="-24" dirty="0">
                <a:latin typeface="Arial"/>
                <a:cs typeface="Arial"/>
              </a:rPr>
              <a:t> </a:t>
            </a:r>
            <a:r>
              <a:rPr sz="1326" b="1" spc="13" dirty="0">
                <a:latin typeface="Arial"/>
                <a:cs typeface="Arial"/>
              </a:rPr>
              <a:t>long</a:t>
            </a:r>
            <a:r>
              <a:rPr sz="1326" b="1" spc="62" dirty="0">
                <a:latin typeface="Arial"/>
                <a:cs typeface="Arial"/>
              </a:rPr>
              <a:t> </a:t>
            </a:r>
            <a:r>
              <a:rPr sz="1326" b="1" spc="13" dirty="0">
                <a:latin typeface="Arial"/>
                <a:cs typeface="Arial"/>
              </a:rPr>
              <a:t>black</a:t>
            </a:r>
            <a:r>
              <a:rPr sz="1326" b="1" spc="20" dirty="0">
                <a:latin typeface="Arial"/>
                <a:cs typeface="Arial"/>
              </a:rPr>
              <a:t> </a:t>
            </a:r>
            <a:r>
              <a:rPr sz="1326" b="1" spc="11" dirty="0">
                <a:latin typeface="Arial"/>
                <a:cs typeface="Arial"/>
              </a:rPr>
              <a:t>hair</a:t>
            </a:r>
            <a:r>
              <a:rPr sz="1326" b="1" spc="-7" dirty="0">
                <a:latin typeface="Arial"/>
                <a:cs typeface="Arial"/>
              </a:rPr>
              <a:t> </a:t>
            </a:r>
            <a:r>
              <a:rPr sz="1326" b="1" spc="31" dirty="0">
                <a:latin typeface="Arial"/>
                <a:cs typeface="Arial"/>
              </a:rPr>
              <a:t>and</a:t>
            </a:r>
            <a:r>
              <a:rPr sz="1326" b="1" spc="-173" dirty="0">
                <a:latin typeface="Arial"/>
                <a:cs typeface="Arial"/>
              </a:rPr>
              <a:t> </a:t>
            </a:r>
            <a:r>
              <a:rPr sz="1326" b="1" spc="62" dirty="0">
                <a:latin typeface="Arial"/>
                <a:cs typeface="Arial"/>
              </a:rPr>
              <a:t>dark</a:t>
            </a:r>
            <a:r>
              <a:rPr sz="1326" b="1" spc="31" dirty="0">
                <a:latin typeface="Arial"/>
                <a:cs typeface="Arial"/>
              </a:rPr>
              <a:t> </a:t>
            </a:r>
            <a:r>
              <a:rPr sz="1326" b="1" spc="17" dirty="0">
                <a:latin typeface="Arial"/>
                <a:cs typeface="Arial"/>
              </a:rPr>
              <a:t>eyes.</a:t>
            </a:r>
            <a:endParaRPr sz="1326" dirty="0">
              <a:latin typeface="Arial"/>
              <a:cs typeface="Arial"/>
            </a:endParaRPr>
          </a:p>
          <a:p>
            <a:pPr>
              <a:lnSpc>
                <a:spcPts val="374"/>
              </a:lnSpc>
            </a:pPr>
            <a:endParaRPr sz="374" dirty="0"/>
          </a:p>
          <a:p>
            <a:pPr>
              <a:lnSpc>
                <a:spcPts val="680"/>
              </a:lnSpc>
            </a:pPr>
            <a:endParaRPr sz="680" dirty="0"/>
          </a:p>
          <a:p>
            <a:pPr marL="475027" marR="8637" indent="9068">
              <a:lnSpc>
                <a:spcPts val="1075"/>
              </a:lnSpc>
            </a:pPr>
            <a:r>
              <a:rPr sz="1054" spc="20" dirty="0">
                <a:latin typeface="Arial"/>
                <a:cs typeface="Arial"/>
              </a:rPr>
              <a:t>Rebecca</a:t>
            </a:r>
            <a:r>
              <a:rPr sz="1054" spc="7" dirty="0">
                <a:latin typeface="Arial"/>
                <a:cs typeface="Arial"/>
              </a:rPr>
              <a:t> </a:t>
            </a:r>
            <a:r>
              <a:rPr sz="1054" spc="13" dirty="0">
                <a:latin typeface="Arial"/>
                <a:cs typeface="Arial"/>
              </a:rPr>
              <a:t>looked</a:t>
            </a:r>
            <a:r>
              <a:rPr sz="1054" spc="-17" dirty="0">
                <a:latin typeface="Arial"/>
                <a:cs typeface="Arial"/>
              </a:rPr>
              <a:t> </a:t>
            </a:r>
            <a:r>
              <a:rPr sz="1054" spc="7" dirty="0">
                <a:latin typeface="Arial"/>
                <a:cs typeface="Arial"/>
              </a:rPr>
              <a:t>very</a:t>
            </a:r>
            <a:r>
              <a:rPr sz="1054" spc="75" dirty="0">
                <a:latin typeface="Arial"/>
                <a:cs typeface="Arial"/>
              </a:rPr>
              <a:t> </a:t>
            </a:r>
            <a:r>
              <a:rPr sz="1054" spc="24" dirty="0">
                <a:latin typeface="Arial"/>
                <a:cs typeface="Arial"/>
              </a:rPr>
              <a:t>much</a:t>
            </a:r>
            <a:r>
              <a:rPr sz="1054" spc="-11" dirty="0">
                <a:latin typeface="Arial"/>
                <a:cs typeface="Arial"/>
              </a:rPr>
              <a:t> </a:t>
            </a:r>
            <a:r>
              <a:rPr sz="1054" spc="11" dirty="0">
                <a:latin typeface="Arial"/>
                <a:cs typeface="Arial"/>
              </a:rPr>
              <a:t>like </a:t>
            </a:r>
            <a:r>
              <a:rPr sz="1054" spc="13" dirty="0">
                <a:latin typeface="Arial"/>
                <a:cs typeface="Arial"/>
              </a:rPr>
              <a:t>her</a:t>
            </a:r>
            <a:r>
              <a:rPr sz="1054" spc="48" dirty="0">
                <a:latin typeface="Arial"/>
                <a:cs typeface="Arial"/>
              </a:rPr>
              <a:t> </a:t>
            </a:r>
            <a:r>
              <a:rPr sz="1054" spc="13" dirty="0">
                <a:latin typeface="Arial"/>
                <a:cs typeface="Arial"/>
              </a:rPr>
              <a:t>mother. </a:t>
            </a:r>
            <a:r>
              <a:rPr sz="1054" spc="20" dirty="0">
                <a:latin typeface="Arial"/>
                <a:cs typeface="Arial"/>
              </a:rPr>
              <a:t> </a:t>
            </a:r>
            <a:r>
              <a:rPr sz="1054" spc="31" dirty="0">
                <a:latin typeface="Arial"/>
                <a:cs typeface="Arial"/>
              </a:rPr>
              <a:t>She</a:t>
            </a:r>
            <a:r>
              <a:rPr sz="1054" spc="41" dirty="0">
                <a:latin typeface="Arial"/>
                <a:cs typeface="Arial"/>
              </a:rPr>
              <a:t> </a:t>
            </a:r>
            <a:r>
              <a:rPr sz="1054" spc="34" dirty="0">
                <a:latin typeface="Arial"/>
                <a:cs typeface="Arial"/>
              </a:rPr>
              <a:t>had</a:t>
            </a:r>
            <a:r>
              <a:rPr sz="1054" spc="17" dirty="0">
                <a:latin typeface="Arial"/>
                <a:cs typeface="Arial"/>
              </a:rPr>
              <a:t> </a:t>
            </a:r>
            <a:r>
              <a:rPr sz="1054" spc="20" dirty="0">
                <a:latin typeface="Arial"/>
                <a:cs typeface="Arial"/>
              </a:rPr>
              <a:t>long,</a:t>
            </a:r>
            <a:r>
              <a:rPr sz="1054" spc="-24" dirty="0">
                <a:latin typeface="Arial"/>
                <a:cs typeface="Arial"/>
              </a:rPr>
              <a:t> </a:t>
            </a:r>
            <a:r>
              <a:rPr sz="1054" spc="17" dirty="0">
                <a:latin typeface="Arial"/>
                <a:cs typeface="Arial"/>
              </a:rPr>
              <a:t>curly</a:t>
            </a:r>
            <a:r>
              <a:rPr sz="1054" spc="37" dirty="0">
                <a:latin typeface="Arial"/>
                <a:cs typeface="Arial"/>
              </a:rPr>
              <a:t> </a:t>
            </a:r>
            <a:r>
              <a:rPr sz="1054" spc="24" dirty="0">
                <a:latin typeface="Arial"/>
                <a:cs typeface="Arial"/>
              </a:rPr>
              <a:t>blond</a:t>
            </a:r>
            <a:r>
              <a:rPr sz="1054" spc="-13" dirty="0">
                <a:latin typeface="Arial"/>
                <a:cs typeface="Arial"/>
              </a:rPr>
              <a:t> </a:t>
            </a:r>
            <a:r>
              <a:rPr sz="1054" spc="11" dirty="0">
                <a:latin typeface="Arial"/>
                <a:cs typeface="Arial"/>
              </a:rPr>
              <a:t>hair</a:t>
            </a:r>
            <a:r>
              <a:rPr sz="1054" spc="27" dirty="0">
                <a:latin typeface="Arial"/>
                <a:cs typeface="Arial"/>
              </a:rPr>
              <a:t> </a:t>
            </a:r>
            <a:r>
              <a:rPr sz="1054" spc="20" dirty="0">
                <a:latin typeface="Arial"/>
                <a:cs typeface="Arial"/>
              </a:rPr>
              <a:t>and</a:t>
            </a:r>
            <a:r>
              <a:rPr sz="1054" spc="-41" dirty="0">
                <a:latin typeface="Arial"/>
                <a:cs typeface="Arial"/>
              </a:rPr>
              <a:t> </a:t>
            </a:r>
            <a:r>
              <a:rPr sz="1054" spc="24" dirty="0">
                <a:latin typeface="Arial"/>
                <a:cs typeface="Arial"/>
              </a:rPr>
              <a:t>blue</a:t>
            </a:r>
            <a:r>
              <a:rPr sz="1054" spc="-11" dirty="0">
                <a:latin typeface="Arial"/>
                <a:cs typeface="Arial"/>
              </a:rPr>
              <a:t> </a:t>
            </a:r>
            <a:r>
              <a:rPr sz="1054" spc="17" dirty="0">
                <a:latin typeface="Arial"/>
                <a:cs typeface="Arial"/>
              </a:rPr>
              <a:t>eyes. </a:t>
            </a:r>
            <a:r>
              <a:rPr sz="1054" spc="27" dirty="0">
                <a:latin typeface="Arial"/>
                <a:cs typeface="Arial"/>
              </a:rPr>
              <a:t> </a:t>
            </a:r>
            <a:r>
              <a:rPr sz="1054" spc="24" dirty="0">
                <a:latin typeface="Arial"/>
                <a:cs typeface="Arial"/>
              </a:rPr>
              <a:t>She</a:t>
            </a:r>
            <a:r>
              <a:rPr sz="1054" spc="-13" dirty="0">
                <a:latin typeface="Arial"/>
                <a:cs typeface="Arial"/>
              </a:rPr>
              <a:t> </a:t>
            </a:r>
            <a:r>
              <a:rPr sz="1054" spc="11" dirty="0">
                <a:latin typeface="Arial"/>
                <a:cs typeface="Arial"/>
              </a:rPr>
              <a:t>was</a:t>
            </a:r>
            <a:r>
              <a:rPr sz="1054" spc="71" dirty="0">
                <a:latin typeface="Arial"/>
                <a:cs typeface="Arial"/>
              </a:rPr>
              <a:t> </a:t>
            </a:r>
            <a:r>
              <a:rPr sz="1054" spc="13" dirty="0">
                <a:latin typeface="Arial"/>
                <a:cs typeface="Arial"/>
              </a:rPr>
              <a:t>short</a:t>
            </a:r>
            <a:r>
              <a:rPr sz="1054" spc="62" dirty="0">
                <a:latin typeface="Arial"/>
                <a:cs typeface="Arial"/>
              </a:rPr>
              <a:t> </a:t>
            </a:r>
            <a:r>
              <a:rPr sz="1054" spc="27" dirty="0">
                <a:latin typeface="Arial"/>
                <a:cs typeface="Arial"/>
              </a:rPr>
              <a:t>but</a:t>
            </a:r>
            <a:r>
              <a:rPr sz="1054" spc="17" dirty="0">
                <a:latin typeface="Arial"/>
                <a:cs typeface="Arial"/>
              </a:rPr>
              <a:t> very</a:t>
            </a:r>
            <a:r>
              <a:rPr sz="1054" spc="11" dirty="0">
                <a:latin typeface="Arial"/>
                <a:cs typeface="Arial"/>
              </a:rPr>
              <a:t> </a:t>
            </a:r>
            <a:r>
              <a:rPr sz="1054" spc="17" dirty="0">
                <a:latin typeface="Arial"/>
                <a:cs typeface="Arial"/>
              </a:rPr>
              <a:t>slim</a:t>
            </a:r>
            <a:r>
              <a:rPr sz="1054" spc="62" dirty="0">
                <a:latin typeface="Arial"/>
                <a:cs typeface="Arial"/>
              </a:rPr>
              <a:t> </a:t>
            </a:r>
            <a:r>
              <a:rPr sz="1054" spc="20" dirty="0">
                <a:latin typeface="Arial"/>
                <a:cs typeface="Arial"/>
              </a:rPr>
              <a:t>and</a:t>
            </a:r>
            <a:r>
              <a:rPr sz="1054" spc="-41" dirty="0">
                <a:latin typeface="Arial"/>
                <a:cs typeface="Arial"/>
              </a:rPr>
              <a:t> </a:t>
            </a:r>
            <a:r>
              <a:rPr sz="1054" spc="13" dirty="0">
                <a:latin typeface="Arial"/>
                <a:cs typeface="Arial"/>
              </a:rPr>
              <a:t>trim. </a:t>
            </a:r>
            <a:r>
              <a:rPr sz="1054" spc="51" dirty="0">
                <a:latin typeface="Arial"/>
                <a:cs typeface="Arial"/>
              </a:rPr>
              <a:t> </a:t>
            </a:r>
            <a:r>
              <a:rPr sz="1054" spc="11" dirty="0">
                <a:latin typeface="Arial"/>
                <a:cs typeface="Arial"/>
              </a:rPr>
              <a:t>She</a:t>
            </a:r>
            <a:r>
              <a:rPr sz="1054" spc="48" dirty="0">
                <a:latin typeface="Arial"/>
                <a:cs typeface="Arial"/>
              </a:rPr>
              <a:t> </a:t>
            </a:r>
            <a:r>
              <a:rPr sz="1054" spc="20" dirty="0">
                <a:latin typeface="Arial"/>
                <a:cs typeface="Arial"/>
              </a:rPr>
              <a:t>looked</a:t>
            </a:r>
            <a:r>
              <a:rPr sz="1054" spc="3" dirty="0">
                <a:latin typeface="Arial"/>
                <a:cs typeface="Arial"/>
              </a:rPr>
              <a:t> </a:t>
            </a:r>
            <a:r>
              <a:rPr sz="1054" spc="11" dirty="0">
                <a:latin typeface="Arial"/>
                <a:cs typeface="Arial"/>
              </a:rPr>
              <a:t>like</a:t>
            </a:r>
            <a:r>
              <a:rPr sz="1054" spc="-13" dirty="0">
                <a:latin typeface="Arial"/>
                <a:cs typeface="Arial"/>
              </a:rPr>
              <a:t> </a:t>
            </a:r>
            <a:r>
              <a:rPr sz="1054" spc="34" dirty="0">
                <a:latin typeface="Arial"/>
                <a:cs typeface="Arial"/>
              </a:rPr>
              <a:t>an</a:t>
            </a:r>
            <a:r>
              <a:rPr sz="1054" spc="7" dirty="0">
                <a:latin typeface="Arial"/>
                <a:cs typeface="Arial"/>
              </a:rPr>
              <a:t> </a:t>
            </a:r>
            <a:r>
              <a:rPr sz="1054" spc="11" dirty="0">
                <a:latin typeface="Arial"/>
                <a:cs typeface="Arial"/>
              </a:rPr>
              <a:t>athlete.</a:t>
            </a:r>
            <a:endParaRPr sz="1054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24965" y="3248827"/>
            <a:ext cx="4068159" cy="28455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>
              <a:tabLst>
                <a:tab pos="427956" algn="l"/>
              </a:tabLst>
            </a:pPr>
            <a:r>
              <a:rPr sz="1292" b="1" spc="48" dirty="0">
                <a:latin typeface="Arial"/>
                <a:cs typeface="Arial"/>
              </a:rPr>
              <a:t>Q:	</a:t>
            </a:r>
            <a:r>
              <a:rPr sz="1326" b="1" spc="17" dirty="0">
                <a:latin typeface="Arial"/>
                <a:cs typeface="Arial"/>
              </a:rPr>
              <a:t>Why</a:t>
            </a:r>
            <a:r>
              <a:rPr sz="1326" b="1" spc="86" dirty="0">
                <a:latin typeface="Arial"/>
                <a:cs typeface="Arial"/>
              </a:rPr>
              <a:t> </a:t>
            </a:r>
            <a:r>
              <a:rPr sz="1326" b="1" spc="24" dirty="0">
                <a:latin typeface="Arial"/>
                <a:cs typeface="Arial"/>
              </a:rPr>
              <a:t>did</a:t>
            </a:r>
            <a:r>
              <a:rPr sz="1326" b="1" spc="-34" dirty="0">
                <a:latin typeface="Arial"/>
                <a:cs typeface="Arial"/>
              </a:rPr>
              <a:t> </a:t>
            </a:r>
            <a:r>
              <a:rPr sz="1326" b="1" spc="20" dirty="0">
                <a:latin typeface="Arial"/>
                <a:cs typeface="Arial"/>
              </a:rPr>
              <a:t>Tim</a:t>
            </a:r>
            <a:r>
              <a:rPr sz="1326" b="1" spc="95" dirty="0">
                <a:latin typeface="Arial"/>
                <a:cs typeface="Arial"/>
              </a:rPr>
              <a:t> </a:t>
            </a:r>
            <a:r>
              <a:rPr sz="1326" b="1" spc="13" dirty="0">
                <a:latin typeface="Arial"/>
                <a:cs typeface="Arial"/>
              </a:rPr>
              <a:t>hide</a:t>
            </a:r>
            <a:r>
              <a:rPr sz="1326" b="1" spc="37" dirty="0">
                <a:latin typeface="Arial"/>
                <a:cs typeface="Arial"/>
              </a:rPr>
              <a:t> </a:t>
            </a:r>
            <a:r>
              <a:rPr sz="1326" b="1" spc="24" dirty="0">
                <a:latin typeface="Arial"/>
                <a:cs typeface="Arial"/>
              </a:rPr>
              <a:t>his</a:t>
            </a:r>
            <a:r>
              <a:rPr sz="1326" b="1" spc="-58" dirty="0">
                <a:latin typeface="Arial"/>
                <a:cs typeface="Arial"/>
              </a:rPr>
              <a:t> </a:t>
            </a:r>
            <a:r>
              <a:rPr sz="1326" b="1" spc="11" dirty="0">
                <a:latin typeface="Arial"/>
                <a:cs typeface="Arial"/>
              </a:rPr>
              <a:t>art</a:t>
            </a:r>
            <a:r>
              <a:rPr sz="1326" b="1" spc="7" dirty="0">
                <a:latin typeface="Arial"/>
                <a:cs typeface="Arial"/>
              </a:rPr>
              <a:t> work?</a:t>
            </a:r>
            <a:endParaRPr sz="1326">
              <a:latin typeface="Arial"/>
              <a:cs typeface="Arial"/>
            </a:endParaRPr>
          </a:p>
          <a:p>
            <a:pPr marL="11660">
              <a:lnSpc>
                <a:spcPts val="1370"/>
              </a:lnSpc>
              <a:tabLst>
                <a:tab pos="437456" algn="l"/>
              </a:tabLst>
            </a:pPr>
            <a:r>
              <a:rPr sz="1326" b="1" spc="58" dirty="0">
                <a:latin typeface="Arial"/>
                <a:cs typeface="Arial"/>
              </a:rPr>
              <a:t>P:	</a:t>
            </a:r>
            <a:r>
              <a:rPr sz="1326" b="1" spc="31" dirty="0">
                <a:latin typeface="Arial"/>
                <a:cs typeface="Arial"/>
              </a:rPr>
              <a:t>He</a:t>
            </a:r>
            <a:r>
              <a:rPr sz="1326" b="1" spc="-51" dirty="0">
                <a:latin typeface="Arial"/>
                <a:cs typeface="Arial"/>
              </a:rPr>
              <a:t> </a:t>
            </a:r>
            <a:r>
              <a:rPr sz="1326" b="1" spc="13" dirty="0">
                <a:latin typeface="Arial"/>
                <a:cs typeface="Arial"/>
              </a:rPr>
              <a:t>wants</a:t>
            </a:r>
            <a:r>
              <a:rPr sz="1326" b="1" spc="62" dirty="0">
                <a:latin typeface="Arial"/>
                <a:cs typeface="Arial"/>
              </a:rPr>
              <a:t> </a:t>
            </a:r>
            <a:r>
              <a:rPr sz="1326" b="1" spc="3" dirty="0">
                <a:latin typeface="Arial"/>
                <a:cs typeface="Arial"/>
              </a:rPr>
              <a:t>to</a:t>
            </a:r>
            <a:r>
              <a:rPr sz="1326" b="1" spc="58" dirty="0">
                <a:latin typeface="Arial"/>
                <a:cs typeface="Arial"/>
              </a:rPr>
              <a:t> </a:t>
            </a:r>
            <a:r>
              <a:rPr sz="1326" b="1" spc="17" dirty="0">
                <a:latin typeface="Arial"/>
                <a:cs typeface="Arial"/>
              </a:rPr>
              <a:t>give</a:t>
            </a:r>
            <a:r>
              <a:rPr sz="1326" b="1" spc="34" dirty="0">
                <a:latin typeface="Arial"/>
                <a:cs typeface="Arial"/>
              </a:rPr>
              <a:t> </a:t>
            </a:r>
            <a:r>
              <a:rPr sz="1326" b="1" spc="27" dirty="0">
                <a:latin typeface="Arial"/>
                <a:cs typeface="Arial"/>
              </a:rPr>
              <a:t>it</a:t>
            </a:r>
            <a:r>
              <a:rPr sz="1326" b="1" spc="-86" dirty="0">
                <a:latin typeface="Arial"/>
                <a:cs typeface="Arial"/>
              </a:rPr>
              <a:t> </a:t>
            </a:r>
            <a:r>
              <a:rPr sz="1326" b="1" spc="3" dirty="0">
                <a:latin typeface="Arial"/>
                <a:cs typeface="Arial"/>
              </a:rPr>
              <a:t>to</a:t>
            </a:r>
            <a:r>
              <a:rPr sz="1326" b="1" spc="105" dirty="0">
                <a:latin typeface="Arial"/>
                <a:cs typeface="Arial"/>
              </a:rPr>
              <a:t> </a:t>
            </a:r>
            <a:r>
              <a:rPr sz="1326" b="1" spc="31" dirty="0">
                <a:latin typeface="Arial"/>
                <a:cs typeface="Arial"/>
              </a:rPr>
              <a:t>his</a:t>
            </a:r>
            <a:r>
              <a:rPr sz="1326" b="1" spc="-51" dirty="0">
                <a:latin typeface="Arial"/>
                <a:cs typeface="Arial"/>
              </a:rPr>
              <a:t> </a:t>
            </a:r>
            <a:r>
              <a:rPr sz="1326" b="1" spc="7" dirty="0">
                <a:latin typeface="Arial"/>
                <a:cs typeface="Arial"/>
              </a:rPr>
              <a:t>mother</a:t>
            </a:r>
            <a:r>
              <a:rPr sz="1326" b="1" spc="88" dirty="0">
                <a:latin typeface="Arial"/>
                <a:cs typeface="Arial"/>
              </a:rPr>
              <a:t> </a:t>
            </a:r>
            <a:r>
              <a:rPr sz="1326" b="1" spc="44" dirty="0">
                <a:latin typeface="Arial"/>
                <a:cs typeface="Arial"/>
              </a:rPr>
              <a:t>as</a:t>
            </a:r>
            <a:r>
              <a:rPr sz="1326" b="1" spc="-24" dirty="0">
                <a:latin typeface="Arial"/>
                <a:cs typeface="Arial"/>
              </a:rPr>
              <a:t> </a:t>
            </a:r>
            <a:r>
              <a:rPr sz="1326" b="1" spc="27" dirty="0">
                <a:latin typeface="Arial"/>
                <a:cs typeface="Arial"/>
              </a:rPr>
              <a:t>a</a:t>
            </a:r>
            <a:r>
              <a:rPr sz="1326" b="1" spc="41" dirty="0">
                <a:latin typeface="Arial"/>
                <a:cs typeface="Arial"/>
              </a:rPr>
              <a:t> </a:t>
            </a:r>
            <a:r>
              <a:rPr sz="1326" b="1" spc="13" dirty="0">
                <a:latin typeface="Arial"/>
                <a:cs typeface="Arial"/>
              </a:rPr>
              <a:t>gift.</a:t>
            </a:r>
            <a:endParaRPr sz="1326">
              <a:latin typeface="Arial"/>
              <a:cs typeface="Arial"/>
            </a:endParaRPr>
          </a:p>
          <a:p>
            <a:pPr>
              <a:lnSpc>
                <a:spcPts val="374"/>
              </a:lnSpc>
              <a:spcBef>
                <a:spcPts val="5"/>
              </a:spcBef>
            </a:pPr>
            <a:endParaRPr sz="374"/>
          </a:p>
          <a:p>
            <a:pPr>
              <a:lnSpc>
                <a:spcPts val="680"/>
              </a:lnSpc>
            </a:pPr>
            <a:endParaRPr sz="680"/>
          </a:p>
          <a:p>
            <a:pPr marL="471572" marR="8637">
              <a:lnSpc>
                <a:spcPct val="86100"/>
              </a:lnSpc>
            </a:pPr>
            <a:r>
              <a:rPr sz="1054" spc="27" dirty="0">
                <a:latin typeface="Arial"/>
                <a:cs typeface="Arial"/>
              </a:rPr>
              <a:t>Tim</a:t>
            </a:r>
            <a:r>
              <a:rPr sz="1054" spc="17" dirty="0">
                <a:latin typeface="Arial"/>
                <a:cs typeface="Arial"/>
              </a:rPr>
              <a:t> </a:t>
            </a:r>
            <a:r>
              <a:rPr sz="1054" spc="11" dirty="0">
                <a:latin typeface="Arial"/>
                <a:cs typeface="Arial"/>
              </a:rPr>
              <a:t>was</a:t>
            </a:r>
            <a:r>
              <a:rPr sz="1054" spc="95" dirty="0">
                <a:latin typeface="Arial"/>
                <a:cs typeface="Arial"/>
              </a:rPr>
              <a:t> </a:t>
            </a:r>
            <a:r>
              <a:rPr sz="1054" spc="17" dirty="0">
                <a:latin typeface="Arial"/>
                <a:cs typeface="Arial"/>
              </a:rPr>
              <a:t>happy</a:t>
            </a:r>
            <a:r>
              <a:rPr sz="1054" spc="-20" dirty="0">
                <a:latin typeface="Arial"/>
                <a:cs typeface="Arial"/>
              </a:rPr>
              <a:t> </a:t>
            </a:r>
            <a:r>
              <a:rPr sz="1054" spc="11" dirty="0">
                <a:latin typeface="Arial"/>
                <a:cs typeface="Arial"/>
              </a:rPr>
              <a:t>that</a:t>
            </a:r>
            <a:r>
              <a:rPr sz="1054" spc="75" dirty="0">
                <a:latin typeface="Arial"/>
                <a:cs typeface="Arial"/>
              </a:rPr>
              <a:t> </a:t>
            </a:r>
            <a:r>
              <a:rPr sz="1054" spc="-7" dirty="0">
                <a:latin typeface="Arial"/>
                <a:cs typeface="Arial"/>
              </a:rPr>
              <a:t>his</a:t>
            </a:r>
            <a:r>
              <a:rPr sz="1054" spc="62" dirty="0">
                <a:latin typeface="Arial"/>
                <a:cs typeface="Arial"/>
              </a:rPr>
              <a:t> </a:t>
            </a:r>
            <a:r>
              <a:rPr sz="1054" spc="3" dirty="0">
                <a:latin typeface="Arial"/>
                <a:cs typeface="Arial"/>
              </a:rPr>
              <a:t>mother</a:t>
            </a:r>
            <a:r>
              <a:rPr sz="1054" spc="41" dirty="0">
                <a:latin typeface="Arial"/>
                <a:cs typeface="Arial"/>
              </a:rPr>
              <a:t> </a:t>
            </a:r>
            <a:r>
              <a:rPr sz="1054" spc="27" dirty="0">
                <a:latin typeface="Arial"/>
                <a:cs typeface="Arial"/>
              </a:rPr>
              <a:t>did</a:t>
            </a:r>
            <a:r>
              <a:rPr sz="1054" spc="3" dirty="0">
                <a:latin typeface="Arial"/>
                <a:cs typeface="Arial"/>
              </a:rPr>
              <a:t> </a:t>
            </a:r>
            <a:r>
              <a:rPr sz="1054" spc="17" dirty="0">
                <a:latin typeface="Arial"/>
                <a:cs typeface="Arial"/>
              </a:rPr>
              <a:t>not</a:t>
            </a:r>
            <a:r>
              <a:rPr sz="1054" spc="-31" dirty="0">
                <a:latin typeface="Arial"/>
                <a:cs typeface="Arial"/>
              </a:rPr>
              <a:t> </a:t>
            </a:r>
            <a:r>
              <a:rPr sz="1054" spc="20" dirty="0">
                <a:latin typeface="Arial"/>
                <a:cs typeface="Arial"/>
              </a:rPr>
              <a:t>see</a:t>
            </a:r>
            <a:r>
              <a:rPr sz="1054" spc="44" dirty="0">
                <a:latin typeface="Arial"/>
                <a:cs typeface="Arial"/>
              </a:rPr>
              <a:t> </a:t>
            </a:r>
            <a:r>
              <a:rPr sz="1054" spc="20" dirty="0">
                <a:latin typeface="Arial"/>
                <a:cs typeface="Arial"/>
              </a:rPr>
              <a:t>his</a:t>
            </a:r>
            <a:r>
              <a:rPr sz="1054" spc="7" dirty="0">
                <a:latin typeface="Arial"/>
                <a:cs typeface="Arial"/>
              </a:rPr>
              <a:t> </a:t>
            </a:r>
            <a:r>
              <a:rPr sz="1054" spc="17" dirty="0">
                <a:latin typeface="Arial"/>
                <a:cs typeface="Arial"/>
              </a:rPr>
              <a:t>picture. </a:t>
            </a:r>
            <a:r>
              <a:rPr sz="1054" spc="82" dirty="0">
                <a:latin typeface="Arial"/>
                <a:cs typeface="Arial"/>
              </a:rPr>
              <a:t> </a:t>
            </a:r>
            <a:r>
              <a:rPr sz="1054" spc="17" dirty="0">
                <a:latin typeface="Arial"/>
                <a:cs typeface="Arial"/>
              </a:rPr>
              <a:t>He</a:t>
            </a:r>
            <a:r>
              <a:rPr sz="1054" spc="13" dirty="0">
                <a:latin typeface="Arial"/>
                <a:cs typeface="Arial"/>
              </a:rPr>
              <a:t> knew</a:t>
            </a:r>
            <a:r>
              <a:rPr sz="1054" spc="-13" dirty="0">
                <a:latin typeface="Arial"/>
                <a:cs typeface="Arial"/>
              </a:rPr>
              <a:t> </a:t>
            </a:r>
            <a:r>
              <a:rPr sz="1054" spc="17" dirty="0">
                <a:latin typeface="Arial"/>
                <a:cs typeface="Arial"/>
              </a:rPr>
              <a:t>that</a:t>
            </a:r>
            <a:r>
              <a:rPr sz="1054" spc="34" dirty="0">
                <a:latin typeface="Arial"/>
                <a:cs typeface="Arial"/>
              </a:rPr>
              <a:t> </a:t>
            </a:r>
            <a:r>
              <a:rPr sz="1054" spc="20" dirty="0">
                <a:latin typeface="Arial"/>
                <a:cs typeface="Arial"/>
              </a:rPr>
              <a:t>she</a:t>
            </a:r>
            <a:r>
              <a:rPr sz="1054" spc="-3" dirty="0">
                <a:latin typeface="Arial"/>
                <a:cs typeface="Arial"/>
              </a:rPr>
              <a:t> </a:t>
            </a:r>
            <a:r>
              <a:rPr sz="1054" spc="13" dirty="0">
                <a:latin typeface="Arial"/>
                <a:cs typeface="Arial"/>
              </a:rPr>
              <a:t>would</a:t>
            </a:r>
            <a:r>
              <a:rPr sz="1054" spc="54" dirty="0">
                <a:latin typeface="Arial"/>
                <a:cs typeface="Arial"/>
              </a:rPr>
              <a:t> </a:t>
            </a:r>
            <a:r>
              <a:rPr sz="1054" spc="41" dirty="0">
                <a:latin typeface="Arial"/>
                <a:cs typeface="Arial"/>
              </a:rPr>
              <a:t>be</a:t>
            </a:r>
            <a:r>
              <a:rPr sz="1054" spc="-31" dirty="0">
                <a:latin typeface="Arial"/>
                <a:cs typeface="Arial"/>
              </a:rPr>
              <a:t> </a:t>
            </a:r>
            <a:r>
              <a:rPr sz="1054" spc="13" dirty="0">
                <a:latin typeface="Arial"/>
                <a:cs typeface="Arial"/>
              </a:rPr>
              <a:t>upset </a:t>
            </a:r>
            <a:r>
              <a:rPr sz="1054" spc="17" dirty="0">
                <a:latin typeface="Arial"/>
                <a:cs typeface="Arial"/>
              </a:rPr>
              <a:t>if </a:t>
            </a:r>
            <a:r>
              <a:rPr sz="1054" spc="20" dirty="0">
                <a:latin typeface="Arial"/>
                <a:cs typeface="Arial"/>
              </a:rPr>
              <a:t>he</a:t>
            </a:r>
            <a:r>
              <a:rPr sz="1054" spc="-44" dirty="0">
                <a:latin typeface="Arial"/>
                <a:cs typeface="Arial"/>
              </a:rPr>
              <a:t> </a:t>
            </a:r>
            <a:r>
              <a:rPr sz="1054" spc="11" dirty="0">
                <a:latin typeface="Arial"/>
                <a:cs typeface="Arial"/>
              </a:rPr>
              <a:t>was</a:t>
            </a:r>
            <a:r>
              <a:rPr sz="1054" spc="48" dirty="0">
                <a:latin typeface="Arial"/>
                <a:cs typeface="Arial"/>
              </a:rPr>
              <a:t> </a:t>
            </a:r>
            <a:r>
              <a:rPr sz="1054" spc="24" dirty="0">
                <a:latin typeface="Arial"/>
                <a:cs typeface="Arial"/>
              </a:rPr>
              <a:t>drawing</a:t>
            </a:r>
            <a:r>
              <a:rPr sz="1054" spc="-7" dirty="0">
                <a:latin typeface="Arial"/>
                <a:cs typeface="Arial"/>
              </a:rPr>
              <a:t> </a:t>
            </a:r>
            <a:r>
              <a:rPr sz="1054" spc="17" dirty="0">
                <a:latin typeface="Arial"/>
                <a:cs typeface="Arial"/>
              </a:rPr>
              <a:t>when</a:t>
            </a:r>
            <a:r>
              <a:rPr sz="1054" spc="75" dirty="0">
                <a:latin typeface="Arial"/>
                <a:cs typeface="Arial"/>
              </a:rPr>
              <a:t> </a:t>
            </a:r>
            <a:r>
              <a:rPr sz="1054" spc="41" dirty="0">
                <a:latin typeface="Arial"/>
                <a:cs typeface="Arial"/>
              </a:rPr>
              <a:t>he</a:t>
            </a:r>
            <a:r>
              <a:rPr sz="1054" spc="20" dirty="0">
                <a:latin typeface="Arial"/>
                <a:cs typeface="Arial"/>
              </a:rPr>
              <a:t> </a:t>
            </a:r>
            <a:r>
              <a:rPr sz="1054" spc="11" dirty="0">
                <a:latin typeface="Arial"/>
                <a:cs typeface="Arial"/>
              </a:rPr>
              <a:t>was</a:t>
            </a:r>
            <a:r>
              <a:rPr sz="1054" spc="71" dirty="0">
                <a:latin typeface="Arial"/>
                <a:cs typeface="Arial"/>
              </a:rPr>
              <a:t> </a:t>
            </a:r>
            <a:r>
              <a:rPr sz="1054" spc="17" dirty="0">
                <a:latin typeface="Arial"/>
                <a:cs typeface="Arial"/>
              </a:rPr>
              <a:t>supposed</a:t>
            </a:r>
            <a:r>
              <a:rPr sz="1054" spc="41" dirty="0">
                <a:latin typeface="Arial"/>
                <a:cs typeface="Arial"/>
              </a:rPr>
              <a:t> </a:t>
            </a:r>
            <a:r>
              <a:rPr sz="1054" spc="20" dirty="0">
                <a:latin typeface="Arial"/>
                <a:cs typeface="Arial"/>
              </a:rPr>
              <a:t>to</a:t>
            </a:r>
            <a:r>
              <a:rPr sz="1054" spc="34" dirty="0">
                <a:latin typeface="Arial"/>
                <a:cs typeface="Arial"/>
              </a:rPr>
              <a:t> </a:t>
            </a:r>
            <a:r>
              <a:rPr sz="1054" spc="20" dirty="0">
                <a:latin typeface="Arial"/>
                <a:cs typeface="Arial"/>
              </a:rPr>
              <a:t>be</a:t>
            </a:r>
            <a:r>
              <a:rPr sz="1054" spc="-44" dirty="0">
                <a:latin typeface="Arial"/>
                <a:cs typeface="Arial"/>
              </a:rPr>
              <a:t> </a:t>
            </a:r>
            <a:r>
              <a:rPr sz="1054" spc="20" dirty="0">
                <a:latin typeface="Arial"/>
                <a:cs typeface="Arial"/>
              </a:rPr>
              <a:t>doing</a:t>
            </a:r>
            <a:r>
              <a:rPr sz="1054" spc="37" dirty="0">
                <a:latin typeface="Arial"/>
                <a:cs typeface="Arial"/>
              </a:rPr>
              <a:t> </a:t>
            </a:r>
            <a:r>
              <a:rPr sz="1054" spc="11" dirty="0">
                <a:latin typeface="Arial"/>
                <a:cs typeface="Arial"/>
              </a:rPr>
              <a:t>his</a:t>
            </a:r>
            <a:r>
              <a:rPr sz="1054" spc="7" dirty="0">
                <a:latin typeface="Arial"/>
                <a:cs typeface="Arial"/>
              </a:rPr>
              <a:t> </a:t>
            </a:r>
            <a:r>
              <a:rPr sz="1054" spc="17" dirty="0">
                <a:latin typeface="Arial"/>
                <a:cs typeface="Arial"/>
              </a:rPr>
              <a:t>homework.</a:t>
            </a:r>
            <a:endParaRPr sz="1054">
              <a:latin typeface="Arial"/>
              <a:cs typeface="Arial"/>
            </a:endParaRPr>
          </a:p>
          <a:p>
            <a:pPr>
              <a:lnSpc>
                <a:spcPts val="544"/>
              </a:lnSpc>
              <a:spcBef>
                <a:spcPts val="1"/>
              </a:spcBef>
            </a:pPr>
            <a:endParaRPr sz="544"/>
          </a:p>
          <a:p>
            <a:pPr>
              <a:lnSpc>
                <a:spcPts val="680"/>
              </a:lnSpc>
            </a:pPr>
            <a:endParaRPr sz="680"/>
          </a:p>
          <a:p>
            <a:pPr>
              <a:lnSpc>
                <a:spcPts val="680"/>
              </a:lnSpc>
            </a:pPr>
            <a:endParaRPr sz="680"/>
          </a:p>
          <a:p>
            <a:pPr>
              <a:lnSpc>
                <a:spcPts val="680"/>
              </a:lnSpc>
            </a:pPr>
            <a:endParaRPr sz="680"/>
          </a:p>
          <a:p>
            <a:pPr>
              <a:lnSpc>
                <a:spcPts val="680"/>
              </a:lnSpc>
            </a:pPr>
            <a:endParaRPr sz="680"/>
          </a:p>
          <a:p>
            <a:pPr marL="704767" marR="221535" indent="-696562">
              <a:lnSpc>
                <a:spcPts val="1347"/>
              </a:lnSpc>
              <a:tabLst>
                <a:tab pos="424933" algn="l"/>
              </a:tabLst>
            </a:pPr>
            <a:r>
              <a:rPr sz="1326" b="1" spc="34" dirty="0">
                <a:latin typeface="Arial"/>
                <a:cs typeface="Arial"/>
              </a:rPr>
              <a:t>Q:	</a:t>
            </a:r>
            <a:r>
              <a:rPr sz="1326" b="1" spc="24" dirty="0">
                <a:latin typeface="Arial"/>
                <a:cs typeface="Arial"/>
              </a:rPr>
              <a:t>Which</a:t>
            </a:r>
            <a:r>
              <a:rPr sz="1326" b="1" spc="92" dirty="0">
                <a:latin typeface="Arial"/>
                <a:cs typeface="Arial"/>
              </a:rPr>
              <a:t> </a:t>
            </a:r>
            <a:r>
              <a:rPr sz="1326" b="1" spc="13" dirty="0">
                <a:latin typeface="Arial"/>
                <a:cs typeface="Arial"/>
              </a:rPr>
              <a:t>choice will</a:t>
            </a:r>
            <a:r>
              <a:rPr sz="1326" b="1" spc="129" dirty="0">
                <a:latin typeface="Arial"/>
                <a:cs typeface="Arial"/>
              </a:rPr>
              <a:t> </a:t>
            </a:r>
            <a:r>
              <a:rPr sz="1326" b="1" spc="7" dirty="0">
                <a:latin typeface="Arial"/>
                <a:cs typeface="Arial"/>
              </a:rPr>
              <a:t>Ryan</a:t>
            </a:r>
            <a:r>
              <a:rPr sz="1326" b="1" spc="31" dirty="0">
                <a:latin typeface="Arial"/>
                <a:cs typeface="Arial"/>
              </a:rPr>
              <a:t> </a:t>
            </a:r>
            <a:r>
              <a:rPr sz="1326" b="1" spc="20" dirty="0">
                <a:latin typeface="Arial"/>
                <a:cs typeface="Arial"/>
              </a:rPr>
              <a:t>make:</a:t>
            </a:r>
            <a:r>
              <a:rPr sz="1326" b="1" spc="-58" dirty="0">
                <a:latin typeface="Arial"/>
                <a:cs typeface="Arial"/>
              </a:rPr>
              <a:t> </a:t>
            </a:r>
            <a:r>
              <a:rPr sz="1326" b="1" spc="13" dirty="0">
                <a:latin typeface="Arial"/>
                <a:cs typeface="Arial"/>
              </a:rPr>
              <a:t>will</a:t>
            </a:r>
            <a:r>
              <a:rPr sz="1326" b="1" spc="78" dirty="0">
                <a:latin typeface="Arial"/>
                <a:cs typeface="Arial"/>
              </a:rPr>
              <a:t> </a:t>
            </a:r>
            <a:r>
              <a:rPr sz="1326" b="1" spc="44" dirty="0">
                <a:latin typeface="Arial"/>
                <a:cs typeface="Arial"/>
              </a:rPr>
              <a:t>he</a:t>
            </a:r>
            <a:r>
              <a:rPr sz="1326" b="1" spc="-51" dirty="0">
                <a:latin typeface="Arial"/>
                <a:cs typeface="Arial"/>
              </a:rPr>
              <a:t> </a:t>
            </a:r>
            <a:r>
              <a:rPr sz="1326" b="1" spc="17" dirty="0">
                <a:latin typeface="Arial"/>
                <a:cs typeface="Arial"/>
              </a:rPr>
              <a:t>quit</a:t>
            </a:r>
            <a:r>
              <a:rPr sz="1326" b="1" spc="11" dirty="0">
                <a:latin typeface="Arial"/>
                <a:cs typeface="Arial"/>
              </a:rPr>
              <a:t> </a:t>
            </a:r>
            <a:r>
              <a:rPr sz="1326" b="1" spc="24" dirty="0">
                <a:latin typeface="Arial"/>
                <a:cs typeface="Arial"/>
              </a:rPr>
              <a:t>the</a:t>
            </a:r>
            <a:r>
              <a:rPr sz="1326" b="1" spc="11" dirty="0">
                <a:latin typeface="Arial"/>
                <a:cs typeface="Arial"/>
              </a:rPr>
              <a:t> </a:t>
            </a:r>
            <a:r>
              <a:rPr sz="1326" b="1" spc="13" dirty="0">
                <a:latin typeface="Arial"/>
                <a:cs typeface="Arial"/>
              </a:rPr>
              <a:t>team</a:t>
            </a:r>
            <a:r>
              <a:rPr sz="1326" b="1" spc="48" dirty="0">
                <a:latin typeface="Arial"/>
                <a:cs typeface="Arial"/>
              </a:rPr>
              <a:t> </a:t>
            </a:r>
            <a:r>
              <a:rPr sz="1326" b="1" spc="11" dirty="0">
                <a:latin typeface="Arial"/>
                <a:cs typeface="Arial"/>
              </a:rPr>
              <a:t>or</a:t>
            </a:r>
            <a:r>
              <a:rPr sz="1326" b="1" spc="41" dirty="0">
                <a:latin typeface="Arial"/>
                <a:cs typeface="Arial"/>
              </a:rPr>
              <a:t> </a:t>
            </a:r>
            <a:r>
              <a:rPr sz="1326" b="1" spc="11" dirty="0">
                <a:latin typeface="Arial"/>
                <a:cs typeface="Arial"/>
              </a:rPr>
              <a:t>stay</a:t>
            </a:r>
            <a:r>
              <a:rPr sz="1326" b="1" spc="58" dirty="0">
                <a:latin typeface="Arial"/>
                <a:cs typeface="Arial"/>
              </a:rPr>
              <a:t> </a:t>
            </a:r>
            <a:r>
              <a:rPr sz="1326" b="1" spc="13" dirty="0">
                <a:latin typeface="Arial"/>
                <a:cs typeface="Arial"/>
              </a:rPr>
              <a:t>on</a:t>
            </a:r>
            <a:r>
              <a:rPr sz="1326" b="1" spc="37" dirty="0">
                <a:latin typeface="Arial"/>
                <a:cs typeface="Arial"/>
              </a:rPr>
              <a:t> </a:t>
            </a:r>
            <a:r>
              <a:rPr sz="1326" b="1" spc="13" dirty="0">
                <a:latin typeface="Arial"/>
                <a:cs typeface="Arial"/>
              </a:rPr>
              <a:t>it?</a:t>
            </a:r>
            <a:endParaRPr sz="1326">
              <a:latin typeface="Arial"/>
              <a:cs typeface="Arial"/>
            </a:endParaRPr>
          </a:p>
          <a:p>
            <a:pPr marL="11660">
              <a:lnSpc>
                <a:spcPts val="1343"/>
              </a:lnSpc>
              <a:tabLst>
                <a:tab pos="437456" algn="l"/>
              </a:tabLst>
            </a:pPr>
            <a:r>
              <a:rPr sz="1326" b="1" spc="58" dirty="0">
                <a:latin typeface="Arial"/>
                <a:cs typeface="Arial"/>
              </a:rPr>
              <a:t>P:	</a:t>
            </a:r>
            <a:r>
              <a:rPr sz="1326" b="1" spc="11" dirty="0">
                <a:latin typeface="Arial"/>
                <a:cs typeface="Arial"/>
              </a:rPr>
              <a:t>He'll</a:t>
            </a:r>
            <a:r>
              <a:rPr sz="1326" b="1" spc="-11" dirty="0">
                <a:latin typeface="Arial"/>
                <a:cs typeface="Arial"/>
              </a:rPr>
              <a:t> </a:t>
            </a:r>
            <a:r>
              <a:rPr sz="1326" b="1" spc="17" dirty="0">
                <a:latin typeface="Arial"/>
                <a:cs typeface="Arial"/>
              </a:rPr>
              <a:t>quit</a:t>
            </a:r>
            <a:r>
              <a:rPr sz="1326" b="1" spc="20" dirty="0">
                <a:latin typeface="Arial"/>
                <a:cs typeface="Arial"/>
              </a:rPr>
              <a:t> </a:t>
            </a:r>
            <a:r>
              <a:rPr sz="1326" b="1" spc="17" dirty="0">
                <a:latin typeface="Arial"/>
                <a:cs typeface="Arial"/>
              </a:rPr>
              <a:t>the</a:t>
            </a:r>
            <a:r>
              <a:rPr sz="1326" b="1" spc="7" dirty="0">
                <a:latin typeface="Arial"/>
                <a:cs typeface="Arial"/>
              </a:rPr>
              <a:t> </a:t>
            </a:r>
            <a:r>
              <a:rPr sz="1326" b="1" spc="13" dirty="0">
                <a:latin typeface="Arial"/>
                <a:cs typeface="Arial"/>
              </a:rPr>
              <a:t>team.</a:t>
            </a:r>
            <a:endParaRPr sz="1326">
              <a:latin typeface="Arial"/>
              <a:cs typeface="Arial"/>
            </a:endParaRPr>
          </a:p>
          <a:p>
            <a:pPr>
              <a:lnSpc>
                <a:spcPts val="544"/>
              </a:lnSpc>
              <a:spcBef>
                <a:spcPts val="10"/>
              </a:spcBef>
            </a:pPr>
            <a:endParaRPr sz="544"/>
          </a:p>
          <a:p>
            <a:pPr>
              <a:lnSpc>
                <a:spcPts val="680"/>
              </a:lnSpc>
            </a:pPr>
            <a:endParaRPr sz="680"/>
          </a:p>
          <a:p>
            <a:pPr marL="471572" marR="28934" indent="9068">
              <a:lnSpc>
                <a:spcPct val="85900"/>
              </a:lnSpc>
              <a:tabLst>
                <a:tab pos="1261411" algn="l"/>
                <a:tab pos="2676128" algn="l"/>
                <a:tab pos="3574791" algn="l"/>
                <a:tab pos="3767393" algn="l"/>
              </a:tabLst>
            </a:pPr>
            <a:r>
              <a:rPr sz="1054" spc="17" dirty="0">
                <a:latin typeface="Arial"/>
                <a:cs typeface="Arial"/>
              </a:rPr>
              <a:t>Ryan</a:t>
            </a:r>
            <a:r>
              <a:rPr sz="1054" spc="-37" dirty="0">
                <a:latin typeface="Arial"/>
                <a:cs typeface="Arial"/>
              </a:rPr>
              <a:t> </a:t>
            </a:r>
            <a:r>
              <a:rPr sz="1054" spc="17" dirty="0">
                <a:latin typeface="Arial"/>
                <a:cs typeface="Arial"/>
              </a:rPr>
              <a:t>took</a:t>
            </a:r>
            <a:r>
              <a:rPr sz="1054" spc="58" dirty="0">
                <a:latin typeface="Arial"/>
                <a:cs typeface="Arial"/>
              </a:rPr>
              <a:t> a</a:t>
            </a:r>
            <a:r>
              <a:rPr sz="1054" spc="-34" dirty="0">
                <a:latin typeface="Arial"/>
                <a:cs typeface="Arial"/>
              </a:rPr>
              <a:t> </a:t>
            </a:r>
            <a:r>
              <a:rPr sz="1054" spc="24" dirty="0">
                <a:latin typeface="Arial"/>
                <a:cs typeface="Arial"/>
              </a:rPr>
              <a:t>long</a:t>
            </a:r>
            <a:r>
              <a:rPr sz="1054" spc="-34" dirty="0">
                <a:latin typeface="Arial"/>
                <a:cs typeface="Arial"/>
              </a:rPr>
              <a:t> </a:t>
            </a:r>
            <a:r>
              <a:rPr sz="1054" spc="3" dirty="0">
                <a:latin typeface="Arial"/>
                <a:cs typeface="Arial"/>
              </a:rPr>
              <a:t>walk. </a:t>
            </a:r>
            <a:r>
              <a:rPr sz="1054" spc="75" dirty="0">
                <a:latin typeface="Arial"/>
                <a:cs typeface="Arial"/>
              </a:rPr>
              <a:t> </a:t>
            </a:r>
            <a:r>
              <a:rPr sz="1054" spc="-7" dirty="0">
                <a:latin typeface="Arial"/>
                <a:cs typeface="Arial"/>
              </a:rPr>
              <a:t>As</a:t>
            </a:r>
            <a:r>
              <a:rPr sz="1054" spc="82" dirty="0">
                <a:latin typeface="Arial"/>
                <a:cs typeface="Arial"/>
              </a:rPr>
              <a:t> </a:t>
            </a:r>
            <a:r>
              <a:rPr sz="1054" spc="20" dirty="0">
                <a:latin typeface="Arial"/>
                <a:cs typeface="Arial"/>
              </a:rPr>
              <a:t>he</a:t>
            </a:r>
            <a:r>
              <a:rPr sz="1054" spc="-20" dirty="0">
                <a:latin typeface="Arial"/>
                <a:cs typeface="Arial"/>
              </a:rPr>
              <a:t> </a:t>
            </a:r>
            <a:r>
              <a:rPr sz="1054" spc="11" dirty="0">
                <a:latin typeface="Arial"/>
                <a:cs typeface="Arial"/>
              </a:rPr>
              <a:t>walked,</a:t>
            </a:r>
            <a:r>
              <a:rPr sz="1054" spc="102" dirty="0">
                <a:latin typeface="Arial"/>
                <a:cs typeface="Arial"/>
              </a:rPr>
              <a:t> </a:t>
            </a:r>
            <a:r>
              <a:rPr sz="1054" spc="20" dirty="0">
                <a:latin typeface="Arial"/>
                <a:cs typeface="Arial"/>
              </a:rPr>
              <a:t>he</a:t>
            </a:r>
            <a:r>
              <a:rPr sz="1054" spc="-20" dirty="0">
                <a:latin typeface="Arial"/>
                <a:cs typeface="Arial"/>
              </a:rPr>
              <a:t> </a:t>
            </a:r>
            <a:r>
              <a:rPr sz="1054" spc="13" dirty="0">
                <a:latin typeface="Arial"/>
                <a:cs typeface="Arial"/>
              </a:rPr>
              <a:t>thought</a:t>
            </a:r>
            <a:r>
              <a:rPr sz="1054" spc="102" dirty="0">
                <a:latin typeface="Arial"/>
                <a:cs typeface="Arial"/>
              </a:rPr>
              <a:t> </a:t>
            </a:r>
            <a:r>
              <a:rPr sz="1054" spc="3" dirty="0">
                <a:latin typeface="Arial"/>
                <a:cs typeface="Arial"/>
              </a:rPr>
              <a:t>about</a:t>
            </a:r>
            <a:r>
              <a:rPr sz="1054" dirty="0">
                <a:latin typeface="Arial"/>
                <a:cs typeface="Arial"/>
              </a:rPr>
              <a:t> </a:t>
            </a:r>
            <a:r>
              <a:rPr sz="1054" spc="31" dirty="0">
                <a:latin typeface="Arial"/>
                <a:cs typeface="Arial"/>
              </a:rPr>
              <a:t>his</a:t>
            </a:r>
            <a:r>
              <a:rPr sz="1054" spc="-20" dirty="0">
                <a:latin typeface="Arial"/>
                <a:cs typeface="Arial"/>
              </a:rPr>
              <a:t> </a:t>
            </a:r>
            <a:r>
              <a:rPr sz="1054" spc="13" dirty="0">
                <a:latin typeface="Arial"/>
                <a:cs typeface="Arial"/>
              </a:rPr>
              <a:t>options.	</a:t>
            </a:r>
            <a:r>
              <a:rPr sz="1054" spc="-13" dirty="0">
                <a:latin typeface="Arial"/>
                <a:cs typeface="Arial"/>
              </a:rPr>
              <a:t>If</a:t>
            </a:r>
            <a:r>
              <a:rPr sz="1054" spc="3" dirty="0">
                <a:latin typeface="Arial"/>
                <a:cs typeface="Arial"/>
              </a:rPr>
              <a:t> </a:t>
            </a:r>
            <a:r>
              <a:rPr sz="1054" spc="20" dirty="0">
                <a:latin typeface="Arial"/>
                <a:cs typeface="Arial"/>
              </a:rPr>
              <a:t>he</a:t>
            </a:r>
            <a:r>
              <a:rPr sz="1054" spc="7" dirty="0">
                <a:latin typeface="Arial"/>
                <a:cs typeface="Arial"/>
              </a:rPr>
              <a:t> </a:t>
            </a:r>
            <a:r>
              <a:rPr sz="1054" spc="13" dirty="0">
                <a:latin typeface="Arial"/>
                <a:cs typeface="Arial"/>
              </a:rPr>
              <a:t>stayed</a:t>
            </a:r>
            <a:r>
              <a:rPr sz="1054" spc="-13" dirty="0">
                <a:latin typeface="Arial"/>
                <a:cs typeface="Arial"/>
              </a:rPr>
              <a:t> </a:t>
            </a:r>
            <a:r>
              <a:rPr sz="1054" spc="44" dirty="0">
                <a:latin typeface="Arial"/>
                <a:cs typeface="Arial"/>
              </a:rPr>
              <a:t>on</a:t>
            </a:r>
            <a:r>
              <a:rPr sz="1054" spc="-41" dirty="0">
                <a:latin typeface="Arial"/>
                <a:cs typeface="Arial"/>
              </a:rPr>
              <a:t> </a:t>
            </a:r>
            <a:r>
              <a:rPr sz="1054" spc="13" dirty="0">
                <a:latin typeface="Arial"/>
                <a:cs typeface="Arial"/>
              </a:rPr>
              <a:t>the</a:t>
            </a:r>
            <a:r>
              <a:rPr sz="1054" spc="11" dirty="0">
                <a:latin typeface="Arial"/>
                <a:cs typeface="Arial"/>
              </a:rPr>
              <a:t> </a:t>
            </a:r>
            <a:r>
              <a:rPr sz="1054" spc="20" dirty="0">
                <a:latin typeface="Arial"/>
                <a:cs typeface="Arial"/>
              </a:rPr>
              <a:t>team,</a:t>
            </a:r>
            <a:r>
              <a:rPr sz="1054" spc="27" dirty="0">
                <a:latin typeface="Arial"/>
                <a:cs typeface="Arial"/>
              </a:rPr>
              <a:t> </a:t>
            </a:r>
            <a:r>
              <a:rPr sz="1054" spc="41" dirty="0">
                <a:latin typeface="Arial"/>
                <a:cs typeface="Arial"/>
              </a:rPr>
              <a:t>he</a:t>
            </a:r>
            <a:r>
              <a:rPr sz="1054" spc="-7" dirty="0">
                <a:latin typeface="Arial"/>
                <a:cs typeface="Arial"/>
              </a:rPr>
              <a:t> </a:t>
            </a:r>
            <a:r>
              <a:rPr sz="1054" spc="17" dirty="0">
                <a:latin typeface="Arial"/>
                <a:cs typeface="Arial"/>
              </a:rPr>
              <a:t>knew</a:t>
            </a:r>
            <a:r>
              <a:rPr sz="1054" spc="37" dirty="0">
                <a:latin typeface="Arial"/>
                <a:cs typeface="Arial"/>
              </a:rPr>
              <a:t> </a:t>
            </a:r>
            <a:r>
              <a:rPr sz="1054" spc="34" dirty="0">
                <a:latin typeface="Arial"/>
                <a:cs typeface="Arial"/>
              </a:rPr>
              <a:t>he'd</a:t>
            </a:r>
            <a:r>
              <a:rPr sz="1054" spc="-37" dirty="0">
                <a:latin typeface="Arial"/>
                <a:cs typeface="Arial"/>
              </a:rPr>
              <a:t> </a:t>
            </a:r>
            <a:r>
              <a:rPr sz="1054" spc="41" dirty="0">
                <a:latin typeface="Arial"/>
                <a:cs typeface="Arial"/>
              </a:rPr>
              <a:t>be</a:t>
            </a:r>
            <a:r>
              <a:rPr sz="1054" spc="20" dirty="0">
                <a:latin typeface="Arial"/>
                <a:cs typeface="Arial"/>
              </a:rPr>
              <a:t> </a:t>
            </a:r>
            <a:r>
              <a:rPr sz="1054" spc="11" dirty="0">
                <a:latin typeface="Arial"/>
                <a:cs typeface="Arial"/>
              </a:rPr>
              <a:t>sitting</a:t>
            </a:r>
            <a:r>
              <a:rPr sz="1054" spc="31" dirty="0">
                <a:latin typeface="Arial"/>
                <a:cs typeface="Arial"/>
              </a:rPr>
              <a:t> </a:t>
            </a:r>
            <a:r>
              <a:rPr sz="1054" spc="34" dirty="0">
                <a:latin typeface="Arial"/>
                <a:cs typeface="Arial"/>
              </a:rPr>
              <a:t>on</a:t>
            </a:r>
            <a:r>
              <a:rPr sz="1054" spc="-44" dirty="0">
                <a:latin typeface="Arial"/>
                <a:cs typeface="Arial"/>
              </a:rPr>
              <a:t> </a:t>
            </a:r>
            <a:r>
              <a:rPr sz="1054" spc="17" dirty="0">
                <a:latin typeface="Arial"/>
                <a:cs typeface="Arial"/>
              </a:rPr>
              <a:t>the</a:t>
            </a:r>
            <a:r>
              <a:rPr sz="1054" spc="44" dirty="0">
                <a:latin typeface="Arial"/>
                <a:cs typeface="Arial"/>
              </a:rPr>
              <a:t> </a:t>
            </a:r>
            <a:r>
              <a:rPr sz="1054" spc="20" dirty="0">
                <a:latin typeface="Arial"/>
                <a:cs typeface="Arial"/>
              </a:rPr>
              <a:t>bench</a:t>
            </a:r>
            <a:r>
              <a:rPr sz="1054" spc="-24" dirty="0">
                <a:latin typeface="Arial"/>
                <a:cs typeface="Arial"/>
              </a:rPr>
              <a:t> </a:t>
            </a:r>
            <a:r>
              <a:rPr sz="1054" spc="17" dirty="0">
                <a:latin typeface="Arial"/>
                <a:cs typeface="Arial"/>
              </a:rPr>
              <a:t>during</a:t>
            </a:r>
            <a:r>
              <a:rPr sz="1054" spc="-11" dirty="0">
                <a:latin typeface="Arial"/>
                <a:cs typeface="Arial"/>
              </a:rPr>
              <a:t> </a:t>
            </a:r>
            <a:r>
              <a:rPr sz="1054" spc="17" dirty="0">
                <a:latin typeface="Arial"/>
                <a:cs typeface="Arial"/>
              </a:rPr>
              <a:t>games.	He</a:t>
            </a:r>
            <a:r>
              <a:rPr sz="1054" spc="-64" dirty="0">
                <a:latin typeface="Arial"/>
                <a:cs typeface="Arial"/>
              </a:rPr>
              <a:t> </a:t>
            </a:r>
            <a:r>
              <a:rPr sz="1054" spc="13" dirty="0">
                <a:latin typeface="Arial"/>
                <a:cs typeface="Arial"/>
              </a:rPr>
              <a:t>thought</a:t>
            </a:r>
            <a:r>
              <a:rPr sz="1054" spc="102" dirty="0">
                <a:latin typeface="Arial"/>
                <a:cs typeface="Arial"/>
              </a:rPr>
              <a:t> </a:t>
            </a:r>
            <a:r>
              <a:rPr sz="1054" spc="11" dirty="0">
                <a:latin typeface="Arial"/>
                <a:cs typeface="Arial"/>
              </a:rPr>
              <a:t>about</a:t>
            </a:r>
            <a:r>
              <a:rPr sz="1054" spc="78" dirty="0">
                <a:latin typeface="Arial"/>
                <a:cs typeface="Arial"/>
              </a:rPr>
              <a:t> </a:t>
            </a:r>
            <a:r>
              <a:rPr sz="1054" spc="24" dirty="0">
                <a:latin typeface="Arial"/>
                <a:cs typeface="Arial"/>
              </a:rPr>
              <a:t>how</a:t>
            </a:r>
            <a:r>
              <a:rPr sz="1054" spc="11" dirty="0">
                <a:latin typeface="Arial"/>
                <a:cs typeface="Arial"/>
              </a:rPr>
              <a:t> </a:t>
            </a:r>
            <a:r>
              <a:rPr sz="1054" spc="41" dirty="0">
                <a:latin typeface="Arial"/>
                <a:cs typeface="Arial"/>
              </a:rPr>
              <a:t>he</a:t>
            </a:r>
            <a:r>
              <a:rPr sz="1054" spc="-7" dirty="0">
                <a:latin typeface="Arial"/>
                <a:cs typeface="Arial"/>
              </a:rPr>
              <a:t> </a:t>
            </a:r>
            <a:r>
              <a:rPr sz="1054" spc="13" dirty="0">
                <a:latin typeface="Arial"/>
                <a:cs typeface="Arial"/>
              </a:rPr>
              <a:t>might</a:t>
            </a:r>
            <a:r>
              <a:rPr sz="1054" spc="41" dirty="0">
                <a:latin typeface="Arial"/>
                <a:cs typeface="Arial"/>
              </a:rPr>
              <a:t> </a:t>
            </a:r>
            <a:r>
              <a:rPr sz="1054" spc="17" dirty="0">
                <a:latin typeface="Arial"/>
                <a:cs typeface="Arial"/>
              </a:rPr>
              <a:t>learn</a:t>
            </a:r>
            <a:r>
              <a:rPr sz="1054" spc="-13" dirty="0">
                <a:latin typeface="Arial"/>
                <a:cs typeface="Arial"/>
              </a:rPr>
              <a:t> </a:t>
            </a:r>
            <a:r>
              <a:rPr sz="1054" spc="24" dirty="0">
                <a:latin typeface="Arial"/>
                <a:cs typeface="Arial"/>
              </a:rPr>
              <a:t>new</a:t>
            </a:r>
            <a:r>
              <a:rPr sz="1054" spc="-3" dirty="0">
                <a:latin typeface="Arial"/>
                <a:cs typeface="Arial"/>
              </a:rPr>
              <a:t> </a:t>
            </a:r>
            <a:r>
              <a:rPr sz="1054" spc="7" dirty="0">
                <a:latin typeface="Arial"/>
                <a:cs typeface="Arial"/>
              </a:rPr>
              <a:t>skills</a:t>
            </a:r>
            <a:r>
              <a:rPr sz="1054" spc="48" dirty="0">
                <a:latin typeface="Arial"/>
                <a:cs typeface="Arial"/>
              </a:rPr>
              <a:t> </a:t>
            </a:r>
            <a:r>
              <a:rPr sz="1054" spc="3" dirty="0">
                <a:latin typeface="Arial"/>
                <a:cs typeface="Arial"/>
              </a:rPr>
              <a:t>if</a:t>
            </a:r>
            <a:r>
              <a:rPr sz="1054" spc="27" dirty="0">
                <a:latin typeface="Arial"/>
                <a:cs typeface="Arial"/>
              </a:rPr>
              <a:t> </a:t>
            </a:r>
            <a:r>
              <a:rPr sz="1054" spc="20" dirty="0">
                <a:latin typeface="Arial"/>
                <a:cs typeface="Arial"/>
              </a:rPr>
              <a:t>he</a:t>
            </a:r>
            <a:r>
              <a:rPr sz="1054" spc="-20" dirty="0">
                <a:latin typeface="Arial"/>
                <a:cs typeface="Arial"/>
              </a:rPr>
              <a:t> </a:t>
            </a:r>
            <a:r>
              <a:rPr sz="1054" spc="17" dirty="0">
                <a:latin typeface="Arial"/>
                <a:cs typeface="Arial"/>
              </a:rPr>
              <a:t>kept</a:t>
            </a:r>
            <a:r>
              <a:rPr sz="1054" spc="-13" dirty="0">
                <a:latin typeface="Arial"/>
                <a:cs typeface="Arial"/>
              </a:rPr>
              <a:t> </a:t>
            </a:r>
            <a:r>
              <a:rPr sz="1054" spc="20" dirty="0">
                <a:latin typeface="Arial"/>
                <a:cs typeface="Arial"/>
              </a:rPr>
              <a:t>going</a:t>
            </a:r>
            <a:r>
              <a:rPr sz="1054" spc="-13" dirty="0">
                <a:latin typeface="Arial"/>
                <a:cs typeface="Arial"/>
              </a:rPr>
              <a:t> </a:t>
            </a:r>
            <a:r>
              <a:rPr sz="1054" spc="34" dirty="0">
                <a:latin typeface="Arial"/>
                <a:cs typeface="Arial"/>
              </a:rPr>
              <a:t>to</a:t>
            </a:r>
            <a:r>
              <a:rPr sz="1054" spc="7" dirty="0">
                <a:latin typeface="Arial"/>
                <a:cs typeface="Arial"/>
              </a:rPr>
              <a:t> </a:t>
            </a:r>
            <a:r>
              <a:rPr sz="1054" spc="17" dirty="0">
                <a:latin typeface="Arial"/>
                <a:cs typeface="Arial"/>
              </a:rPr>
              <a:t>practice.	</a:t>
            </a:r>
            <a:r>
              <a:rPr sz="1054" spc="31" dirty="0">
                <a:latin typeface="Arial"/>
                <a:cs typeface="Arial"/>
              </a:rPr>
              <a:t>He</a:t>
            </a:r>
            <a:r>
              <a:rPr sz="1054" spc="13" dirty="0">
                <a:latin typeface="Arial"/>
                <a:cs typeface="Arial"/>
              </a:rPr>
              <a:t> </a:t>
            </a:r>
            <a:r>
              <a:rPr sz="1054" spc="7" dirty="0">
                <a:latin typeface="Arial"/>
                <a:cs typeface="Arial"/>
              </a:rPr>
              <a:t>also</a:t>
            </a:r>
            <a:r>
              <a:rPr sz="1054" spc="11" dirty="0">
                <a:latin typeface="Arial"/>
                <a:cs typeface="Arial"/>
              </a:rPr>
              <a:t> </a:t>
            </a:r>
            <a:r>
              <a:rPr sz="1054" spc="13" dirty="0">
                <a:latin typeface="Arial"/>
                <a:cs typeface="Arial"/>
              </a:rPr>
              <a:t>thought</a:t>
            </a:r>
            <a:r>
              <a:rPr sz="1054" spc="78" dirty="0">
                <a:latin typeface="Arial"/>
                <a:cs typeface="Arial"/>
              </a:rPr>
              <a:t> </a:t>
            </a:r>
            <a:r>
              <a:rPr sz="1054" spc="11" dirty="0">
                <a:latin typeface="Arial"/>
                <a:cs typeface="Arial"/>
              </a:rPr>
              <a:t>about</a:t>
            </a:r>
            <a:r>
              <a:rPr sz="1054" spc="54" dirty="0">
                <a:latin typeface="Arial"/>
                <a:cs typeface="Arial"/>
              </a:rPr>
              <a:t> </a:t>
            </a:r>
            <a:r>
              <a:rPr sz="1054" spc="24" dirty="0">
                <a:latin typeface="Arial"/>
                <a:cs typeface="Arial"/>
              </a:rPr>
              <a:t>how</a:t>
            </a:r>
            <a:r>
              <a:rPr sz="1054" spc="20" dirty="0">
                <a:latin typeface="Arial"/>
                <a:cs typeface="Arial"/>
              </a:rPr>
              <a:t> </a:t>
            </a:r>
            <a:r>
              <a:rPr sz="1054" spc="24" dirty="0">
                <a:latin typeface="Arial"/>
                <a:cs typeface="Arial"/>
              </a:rPr>
              <a:t>much</a:t>
            </a:r>
            <a:r>
              <a:rPr sz="1054" spc="-62" dirty="0">
                <a:latin typeface="Arial"/>
                <a:cs typeface="Arial"/>
              </a:rPr>
              <a:t> </a:t>
            </a:r>
            <a:r>
              <a:rPr sz="1054" spc="17" dirty="0">
                <a:latin typeface="Arial"/>
                <a:cs typeface="Arial"/>
              </a:rPr>
              <a:t>fun</a:t>
            </a:r>
            <a:r>
              <a:rPr sz="1054" spc="20" dirty="0">
                <a:latin typeface="Arial"/>
                <a:cs typeface="Arial"/>
              </a:rPr>
              <a:t> </a:t>
            </a:r>
            <a:r>
              <a:rPr sz="1054" spc="17" dirty="0">
                <a:latin typeface="Arial"/>
                <a:cs typeface="Arial"/>
              </a:rPr>
              <a:t>practices</a:t>
            </a:r>
            <a:r>
              <a:rPr sz="1054" spc="-3" dirty="0">
                <a:latin typeface="Arial"/>
                <a:cs typeface="Arial"/>
              </a:rPr>
              <a:t> </a:t>
            </a:r>
            <a:r>
              <a:rPr sz="1054" spc="13" dirty="0">
                <a:latin typeface="Arial"/>
                <a:cs typeface="Arial"/>
              </a:rPr>
              <a:t>were.	</a:t>
            </a:r>
            <a:r>
              <a:rPr sz="1054" spc="17" dirty="0">
                <a:latin typeface="Arial"/>
                <a:cs typeface="Arial"/>
              </a:rPr>
              <a:t>He</a:t>
            </a:r>
            <a:r>
              <a:rPr sz="1054" spc="7" dirty="0">
                <a:latin typeface="Arial"/>
                <a:cs typeface="Arial"/>
              </a:rPr>
              <a:t> </a:t>
            </a:r>
            <a:r>
              <a:rPr sz="1054" spc="20" dirty="0">
                <a:latin typeface="Arial"/>
                <a:cs typeface="Arial"/>
              </a:rPr>
              <a:t>decided</a:t>
            </a:r>
            <a:r>
              <a:rPr sz="1054" spc="3" dirty="0">
                <a:latin typeface="Arial"/>
                <a:cs typeface="Arial"/>
              </a:rPr>
              <a:t> </a:t>
            </a:r>
            <a:r>
              <a:rPr sz="1054" spc="20" dirty="0">
                <a:latin typeface="Arial"/>
                <a:cs typeface="Arial"/>
              </a:rPr>
              <a:t>to</a:t>
            </a:r>
            <a:r>
              <a:rPr sz="1054" spc="34" dirty="0">
                <a:latin typeface="Arial"/>
                <a:cs typeface="Arial"/>
              </a:rPr>
              <a:t> </a:t>
            </a:r>
            <a:r>
              <a:rPr sz="1054" spc="13" dirty="0">
                <a:latin typeface="Arial"/>
                <a:cs typeface="Arial"/>
              </a:rPr>
              <a:t>stay</a:t>
            </a:r>
            <a:r>
              <a:rPr sz="1054" spc="-7" dirty="0">
                <a:latin typeface="Arial"/>
                <a:cs typeface="Arial"/>
              </a:rPr>
              <a:t> </a:t>
            </a:r>
            <a:r>
              <a:rPr sz="1054" spc="34" dirty="0">
                <a:latin typeface="Arial"/>
                <a:cs typeface="Arial"/>
              </a:rPr>
              <a:t>on</a:t>
            </a:r>
            <a:r>
              <a:rPr sz="1054" spc="-17" dirty="0">
                <a:latin typeface="Arial"/>
                <a:cs typeface="Arial"/>
              </a:rPr>
              <a:t> </a:t>
            </a:r>
            <a:r>
              <a:rPr sz="1054" spc="13" dirty="0">
                <a:latin typeface="Arial"/>
                <a:cs typeface="Arial"/>
              </a:rPr>
              <a:t>the</a:t>
            </a:r>
            <a:r>
              <a:rPr sz="1054" spc="11" dirty="0">
                <a:latin typeface="Arial"/>
                <a:cs typeface="Arial"/>
              </a:rPr>
              <a:t> </a:t>
            </a:r>
            <a:r>
              <a:rPr sz="1054" spc="13" dirty="0">
                <a:latin typeface="Arial"/>
                <a:cs typeface="Arial"/>
              </a:rPr>
              <a:t>team.</a:t>
            </a:r>
            <a:endParaRPr sz="105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412003" y="1741420"/>
            <a:ext cx="2001786" cy="0"/>
          </a:xfrm>
          <a:custGeom>
            <a:avLst/>
            <a:gdLst/>
            <a:ahLst/>
            <a:cxnLst/>
            <a:rect l="l" t="t" r="r" b="b"/>
            <a:pathLst>
              <a:path w="2943367">
                <a:moveTo>
                  <a:pt x="0" y="0"/>
                </a:moveTo>
                <a:lnTo>
                  <a:pt x="2943367" y="0"/>
                </a:lnTo>
              </a:path>
            </a:pathLst>
          </a:custGeom>
          <a:ln w="90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4"/>
          </a:p>
        </p:txBody>
      </p:sp>
      <p:sp>
        <p:nvSpPr>
          <p:cNvPr id="5" name="object 5"/>
          <p:cNvSpPr/>
          <p:nvPr/>
        </p:nvSpPr>
        <p:spPr>
          <a:xfrm>
            <a:off x="4248513" y="1738334"/>
            <a:ext cx="0" cy="324201"/>
          </a:xfrm>
          <a:custGeom>
            <a:avLst/>
            <a:gdLst/>
            <a:ahLst/>
            <a:cxnLst/>
            <a:rect l="l" t="t" r="r" b="b"/>
            <a:pathLst>
              <a:path h="476695">
                <a:moveTo>
                  <a:pt x="0" y="476695"/>
                </a:moveTo>
                <a:lnTo>
                  <a:pt x="0" y="0"/>
                </a:lnTo>
              </a:path>
            </a:pathLst>
          </a:custGeom>
          <a:ln w="45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4"/>
          </a:p>
        </p:txBody>
      </p:sp>
      <p:sp>
        <p:nvSpPr>
          <p:cNvPr id="10" name="object 10"/>
          <p:cNvSpPr/>
          <p:nvPr/>
        </p:nvSpPr>
        <p:spPr>
          <a:xfrm>
            <a:off x="4262434" y="2102675"/>
            <a:ext cx="0" cy="169819"/>
          </a:xfrm>
          <a:custGeom>
            <a:avLst/>
            <a:gdLst/>
            <a:ahLst/>
            <a:cxnLst/>
            <a:rect l="l" t="t" r="r" b="b"/>
            <a:pathLst>
              <a:path h="249697">
                <a:moveTo>
                  <a:pt x="0" y="249697"/>
                </a:moveTo>
                <a:lnTo>
                  <a:pt x="0" y="0"/>
                </a:lnTo>
              </a:path>
            </a:pathLst>
          </a:custGeom>
          <a:ln w="45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224"/>
          </a:p>
        </p:txBody>
      </p:sp>
      <p:sp>
        <p:nvSpPr>
          <p:cNvPr id="37" name="object 37"/>
          <p:cNvSpPr txBox="1"/>
          <p:nvPr/>
        </p:nvSpPr>
        <p:spPr>
          <a:xfrm>
            <a:off x="2043171" y="337349"/>
            <a:ext cx="1452359" cy="152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952" spc="17" dirty="0">
                <a:latin typeface="Arial"/>
                <a:cs typeface="Arial"/>
              </a:rPr>
              <a:t>Self-Questioning</a:t>
            </a:r>
            <a:r>
              <a:rPr sz="952" spc="-177" dirty="0">
                <a:latin typeface="Arial"/>
                <a:cs typeface="Arial"/>
              </a:rPr>
              <a:t> </a:t>
            </a:r>
            <a:r>
              <a:rPr sz="952" spc="-163" dirty="0">
                <a:solidFill>
                  <a:srgbClr val="9A9A9A"/>
                </a:solidFill>
                <a:latin typeface="Arial"/>
                <a:cs typeface="Arial"/>
              </a:rPr>
              <a:t>·</a:t>
            </a:r>
            <a:r>
              <a:rPr sz="952" spc="-177" dirty="0">
                <a:solidFill>
                  <a:srgbClr val="9A9A9A"/>
                </a:solidFill>
                <a:latin typeface="Arial"/>
                <a:cs typeface="Arial"/>
              </a:rPr>
              <a:t> </a:t>
            </a:r>
            <a:r>
              <a:rPr sz="952" spc="11" dirty="0">
                <a:latin typeface="Arial"/>
                <a:cs typeface="Arial"/>
              </a:rPr>
              <a:t>Strategy</a:t>
            </a:r>
            <a:endParaRPr sz="952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32119" y="321370"/>
            <a:ext cx="724668" cy="1688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952" spc="3" dirty="0">
                <a:latin typeface="Arial"/>
                <a:cs typeface="Arial"/>
              </a:rPr>
              <a:t>Cue</a:t>
            </a:r>
            <a:r>
              <a:rPr sz="952" spc="17" dirty="0">
                <a:latin typeface="Arial"/>
                <a:cs typeface="Arial"/>
              </a:rPr>
              <a:t> </a:t>
            </a:r>
            <a:r>
              <a:rPr sz="952" spc="31" dirty="0">
                <a:latin typeface="Arial"/>
                <a:cs typeface="Arial"/>
              </a:rPr>
              <a:t>Card</a:t>
            </a:r>
            <a:r>
              <a:rPr sz="952" spc="-88" dirty="0">
                <a:latin typeface="Arial"/>
                <a:cs typeface="Arial"/>
              </a:rPr>
              <a:t> </a:t>
            </a:r>
            <a:r>
              <a:rPr sz="1054" spc="51" dirty="0">
                <a:latin typeface="Times New Roman"/>
                <a:cs typeface="Times New Roman"/>
              </a:rPr>
              <a:t>#8</a:t>
            </a:r>
            <a:endParaRPr sz="1054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43171" y="1147547"/>
            <a:ext cx="4941820" cy="2452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1564" b="1" spc="7" dirty="0">
                <a:latin typeface="Arial"/>
                <a:cs typeface="Arial"/>
              </a:rPr>
              <a:t>SELF-QUESTIONING</a:t>
            </a:r>
            <a:r>
              <a:rPr sz="1564" b="1" spc="197" dirty="0">
                <a:latin typeface="Arial"/>
                <a:cs typeface="Arial"/>
              </a:rPr>
              <a:t> </a:t>
            </a:r>
            <a:r>
              <a:rPr sz="1564" b="1" spc="20" dirty="0">
                <a:latin typeface="Arial"/>
                <a:cs typeface="Arial"/>
              </a:rPr>
              <a:t>STRATEGY</a:t>
            </a:r>
            <a:r>
              <a:rPr sz="1564" b="1" spc="112" dirty="0">
                <a:latin typeface="Arial"/>
                <a:cs typeface="Arial"/>
              </a:rPr>
              <a:t> </a:t>
            </a:r>
            <a:r>
              <a:rPr sz="1564" b="1" spc="31" dirty="0">
                <a:latin typeface="Arial"/>
                <a:cs typeface="Arial"/>
              </a:rPr>
              <a:t>STEP</a:t>
            </a:r>
            <a:r>
              <a:rPr sz="1564" b="1" spc="-7" dirty="0">
                <a:latin typeface="Arial"/>
                <a:cs typeface="Arial"/>
              </a:rPr>
              <a:t> </a:t>
            </a:r>
            <a:r>
              <a:rPr sz="1564" b="1" spc="11" dirty="0">
                <a:latin typeface="Arial"/>
                <a:cs typeface="Arial"/>
              </a:rPr>
              <a:t>SEQUENCE</a:t>
            </a:r>
            <a:endParaRPr sz="1564" b="1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61848" y="1863837"/>
            <a:ext cx="1758118" cy="1939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1224" spc="17" dirty="0">
                <a:latin typeface="Arial"/>
                <a:cs typeface="Arial"/>
              </a:rPr>
              <a:t>Step</a:t>
            </a:r>
            <a:r>
              <a:rPr sz="1224" spc="41" dirty="0">
                <a:latin typeface="Arial"/>
                <a:cs typeface="Arial"/>
              </a:rPr>
              <a:t> </a:t>
            </a:r>
            <a:r>
              <a:rPr sz="1156" spc="86" dirty="0">
                <a:latin typeface="Arial"/>
                <a:cs typeface="Arial"/>
              </a:rPr>
              <a:t>1</a:t>
            </a:r>
            <a:r>
              <a:rPr sz="1156" spc="163" dirty="0">
                <a:latin typeface="Arial"/>
                <a:cs typeface="Arial"/>
              </a:rPr>
              <a:t>:</a:t>
            </a:r>
            <a:r>
              <a:rPr lang="en-US" sz="1224" spc="190" dirty="0">
                <a:solidFill>
                  <a:srgbClr val="151515"/>
                </a:solidFill>
                <a:latin typeface="Arial"/>
                <a:cs typeface="Arial"/>
              </a:rPr>
              <a:t> Attend</a:t>
            </a:r>
            <a:r>
              <a:rPr sz="1224" spc="64" dirty="0">
                <a:latin typeface="Arial"/>
                <a:cs typeface="Arial"/>
              </a:rPr>
              <a:t>to</a:t>
            </a:r>
            <a:r>
              <a:rPr sz="1224" spc="-7" dirty="0">
                <a:latin typeface="Arial"/>
                <a:cs typeface="Arial"/>
              </a:rPr>
              <a:t> </a:t>
            </a:r>
            <a:r>
              <a:rPr sz="1224" spc="24" dirty="0">
                <a:latin typeface="Arial"/>
                <a:cs typeface="Arial"/>
              </a:rPr>
              <a:t>Clues</a:t>
            </a:r>
            <a:endParaRPr sz="1224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107491" y="2061446"/>
            <a:ext cx="860705" cy="1939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1224" spc="17" dirty="0">
                <a:latin typeface="Arial"/>
                <a:cs typeface="Arial"/>
              </a:rPr>
              <a:t>as</a:t>
            </a:r>
            <a:r>
              <a:rPr sz="1224" spc="-64" dirty="0">
                <a:latin typeface="Arial"/>
                <a:cs typeface="Arial"/>
              </a:rPr>
              <a:t> </a:t>
            </a:r>
            <a:r>
              <a:rPr sz="1224" spc="51" dirty="0">
                <a:latin typeface="Arial"/>
                <a:cs typeface="Arial"/>
              </a:rPr>
              <a:t>you</a:t>
            </a:r>
            <a:r>
              <a:rPr sz="1224" spc="62" dirty="0">
                <a:latin typeface="Arial"/>
                <a:cs typeface="Arial"/>
              </a:rPr>
              <a:t> </a:t>
            </a:r>
            <a:r>
              <a:rPr sz="1224" spc="11" dirty="0">
                <a:latin typeface="Arial"/>
                <a:cs typeface="Arial"/>
              </a:rPr>
              <a:t>read</a:t>
            </a:r>
            <a:endParaRPr sz="1224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012056" y="3106273"/>
            <a:ext cx="53119" cy="1628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endParaRPr sz="102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358915" y="5606504"/>
            <a:ext cx="186566" cy="1269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782" spc="7" dirty="0">
                <a:latin typeface="Arial"/>
                <a:cs typeface="Arial"/>
              </a:rPr>
              <a:t>and</a:t>
            </a:r>
            <a:endParaRPr sz="782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502861" y="4408080"/>
            <a:ext cx="93283" cy="2452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endParaRPr sz="1564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-169692" y="4653720"/>
            <a:ext cx="98464" cy="708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408" spc="95" dirty="0">
                <a:latin typeface="Times New Roman"/>
                <a:cs typeface="Times New Roman"/>
              </a:rPr>
              <a:t>-'</a:t>
            </a:r>
            <a:endParaRPr sz="408" dirty="0">
              <a:latin typeface="Times New Roman"/>
              <a:cs typeface="Times New Roman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377615" y="1738334"/>
            <a:ext cx="2038914" cy="6731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60" b="1" dirty="0"/>
              <a:t>Step 1:  </a:t>
            </a:r>
            <a:r>
              <a:rPr lang="en-US" sz="2720" b="1" dirty="0"/>
              <a:t>A</a:t>
            </a:r>
            <a:r>
              <a:rPr lang="en-US" sz="1360" b="1" dirty="0"/>
              <a:t>ttend to clues 	as you read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394695" y="3021090"/>
            <a:ext cx="2038913" cy="6731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60" b="1" dirty="0"/>
              <a:t>Step 2:  </a:t>
            </a:r>
            <a:r>
              <a:rPr lang="en-US" sz="2720" b="1" dirty="0"/>
              <a:t>S</a:t>
            </a:r>
            <a:r>
              <a:rPr lang="en-US" sz="1360" b="1" dirty="0"/>
              <a:t>ay some 		          	       questions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429438" y="4298612"/>
            <a:ext cx="2166705" cy="6731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60" b="1" dirty="0"/>
              <a:t>Step 3:  </a:t>
            </a:r>
            <a:r>
              <a:rPr lang="en-US" sz="2720" b="1" dirty="0"/>
              <a:t>K</a:t>
            </a:r>
            <a:r>
              <a:rPr lang="en-US" sz="1360" b="1" dirty="0"/>
              <a:t>eep predictions                  in mind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076141" y="1744835"/>
            <a:ext cx="2038914" cy="6731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60" b="1" dirty="0"/>
              <a:t>Step 4:  </a:t>
            </a:r>
            <a:r>
              <a:rPr lang="en-US" sz="2720" b="1" dirty="0"/>
              <a:t>I</a:t>
            </a:r>
            <a:r>
              <a:rPr lang="en-US" sz="1360" b="1" dirty="0"/>
              <a:t>dentify the</a:t>
            </a:r>
          </a:p>
          <a:p>
            <a:r>
              <a:rPr lang="en-US" sz="1360" b="1" dirty="0"/>
              <a:t>	    answers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076141" y="3019274"/>
            <a:ext cx="2038914" cy="6731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60" b="1" dirty="0"/>
              <a:t>Step 5:  </a:t>
            </a:r>
            <a:r>
              <a:rPr lang="en-US" sz="2720" b="1" dirty="0"/>
              <a:t>T</a:t>
            </a:r>
            <a:r>
              <a:rPr lang="en-US" sz="1360" b="1" dirty="0"/>
              <a:t>alk about the   	 	      answers</a:t>
            </a:r>
          </a:p>
        </p:txBody>
      </p:sp>
      <p:cxnSp>
        <p:nvCxnSpPr>
          <p:cNvPr id="64" name="Straight Arrow Connector 63"/>
          <p:cNvCxnSpPr>
            <a:cxnSpLocks/>
            <a:endCxn id="59" idx="0"/>
          </p:cNvCxnSpPr>
          <p:nvPr/>
        </p:nvCxnSpPr>
        <p:spPr>
          <a:xfrm>
            <a:off x="3409800" y="2411437"/>
            <a:ext cx="4352" cy="6096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443496" y="3688118"/>
            <a:ext cx="4351" cy="6096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447847" y="4988827"/>
            <a:ext cx="4351" cy="6096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043170" y="5733471"/>
            <a:ext cx="2632477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026023" y="2062535"/>
            <a:ext cx="0" cy="40736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2026023" y="6122875"/>
            <a:ext cx="40652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675647" y="2036016"/>
            <a:ext cx="0" cy="36832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4675647" y="2045495"/>
            <a:ext cx="359118" cy="46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2026023" y="2036017"/>
            <a:ext cx="311504" cy="141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091247" y="2419410"/>
            <a:ext cx="4351" cy="6096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6091247" y="3688118"/>
            <a:ext cx="4351" cy="24347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747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4464" y="384536"/>
            <a:ext cx="1505046" cy="157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985" spc="17" dirty="0">
                <a:latin typeface="Arial"/>
                <a:cs typeface="Arial"/>
              </a:rPr>
              <a:t>Self-Questioning</a:t>
            </a:r>
            <a:r>
              <a:rPr sz="985" spc="-88" dirty="0">
                <a:latin typeface="Arial"/>
                <a:cs typeface="Arial"/>
              </a:rPr>
              <a:t> </a:t>
            </a:r>
            <a:r>
              <a:rPr sz="985" spc="-163" dirty="0">
                <a:solidFill>
                  <a:srgbClr val="808080"/>
                </a:solidFill>
                <a:latin typeface="Arial"/>
                <a:cs typeface="Arial"/>
              </a:rPr>
              <a:t>·</a:t>
            </a:r>
            <a:r>
              <a:rPr sz="985" spc="13" dirty="0">
                <a:latin typeface="Arial"/>
                <a:cs typeface="Arial"/>
              </a:rPr>
              <a:t>Strategy</a:t>
            </a:r>
            <a:endParaRPr sz="985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23063" y="378490"/>
            <a:ext cx="780378" cy="1636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985" spc="11" dirty="0">
                <a:latin typeface="Arial"/>
                <a:cs typeface="Arial"/>
              </a:rPr>
              <a:t>Cue</a:t>
            </a:r>
            <a:r>
              <a:rPr sz="985" spc="-20" dirty="0">
                <a:latin typeface="Arial"/>
                <a:cs typeface="Arial"/>
              </a:rPr>
              <a:t> </a:t>
            </a:r>
            <a:r>
              <a:rPr sz="985" spc="24" dirty="0">
                <a:latin typeface="Arial"/>
                <a:cs typeface="Arial"/>
              </a:rPr>
              <a:t>Card</a:t>
            </a:r>
            <a:r>
              <a:rPr sz="985" spc="-78" dirty="0">
                <a:latin typeface="Arial"/>
                <a:cs typeface="Arial"/>
              </a:rPr>
              <a:t> </a:t>
            </a:r>
            <a:r>
              <a:rPr sz="1020" spc="41" dirty="0">
                <a:latin typeface="Times New Roman"/>
                <a:cs typeface="Times New Roman"/>
              </a:rPr>
              <a:t>#9</a:t>
            </a:r>
            <a:endParaRPr sz="102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26692" y="1043473"/>
            <a:ext cx="4014608" cy="747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 marR="8637" indent="24183" algn="ctr">
              <a:lnSpc>
                <a:spcPct val="85100"/>
              </a:lnSpc>
              <a:tabLst>
                <a:tab pos="1645320" algn="l"/>
              </a:tabLst>
            </a:pPr>
            <a:r>
              <a:rPr sz="1904" b="1" u="sng" spc="24" dirty="0">
                <a:latin typeface="Arial"/>
                <a:cs typeface="Arial"/>
              </a:rPr>
              <a:t>REQUIREMENTS </a:t>
            </a:r>
            <a:r>
              <a:rPr sz="1904" b="1" u="sng" spc="-237" dirty="0">
                <a:latin typeface="Arial"/>
                <a:cs typeface="Arial"/>
              </a:rPr>
              <a:t> </a:t>
            </a:r>
            <a:r>
              <a:rPr sz="1904" b="1" u="sng" spc="51" dirty="0">
                <a:latin typeface="Arial"/>
                <a:cs typeface="Arial"/>
              </a:rPr>
              <a:t>FOR</a:t>
            </a:r>
            <a:r>
              <a:rPr sz="1904" b="1" u="sng" spc="20" dirty="0">
                <a:latin typeface="Arial"/>
                <a:cs typeface="Arial"/>
              </a:rPr>
              <a:t> </a:t>
            </a:r>
            <a:r>
              <a:rPr sz="1904" b="1" u="sng" spc="34" dirty="0">
                <a:latin typeface="Arial"/>
                <a:cs typeface="Arial"/>
              </a:rPr>
              <a:t>QUESTIONS,	</a:t>
            </a:r>
            <a:r>
              <a:rPr sz="1904" b="1" u="sng" spc="20" dirty="0">
                <a:latin typeface="Arial"/>
                <a:cs typeface="Arial"/>
              </a:rPr>
              <a:t>PREDICTIONS,</a:t>
            </a:r>
            <a:r>
              <a:rPr sz="1904" b="1" u="sng" spc="197" dirty="0">
                <a:latin typeface="Arial"/>
                <a:cs typeface="Arial"/>
              </a:rPr>
              <a:t> </a:t>
            </a:r>
            <a:r>
              <a:rPr sz="1904" b="1" u="sng" spc="11" dirty="0">
                <a:latin typeface="Arial"/>
                <a:cs typeface="Arial"/>
              </a:rPr>
              <a:t>AND</a:t>
            </a:r>
            <a:r>
              <a:rPr sz="1904" b="1" u="sng" spc="3" dirty="0">
                <a:latin typeface="Arial"/>
                <a:cs typeface="Arial"/>
              </a:rPr>
              <a:t> </a:t>
            </a:r>
            <a:r>
              <a:rPr sz="1904" b="1" u="sng" spc="27" dirty="0">
                <a:latin typeface="Arial"/>
                <a:cs typeface="Arial"/>
              </a:rPr>
              <a:t>ANSWERS</a:t>
            </a:r>
            <a:endParaRPr sz="1904" b="1" u="sng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1191" y="2255846"/>
            <a:ext cx="4004243" cy="314656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21723" indent="-313517">
              <a:buFont typeface="Arial"/>
              <a:buChar char="•"/>
              <a:tabLst>
                <a:tab pos="321290" algn="l"/>
              </a:tabLst>
            </a:pPr>
            <a:r>
              <a:rPr sz="2516" spc="44" dirty="0">
                <a:latin typeface="Arial"/>
                <a:cs typeface="Arial"/>
              </a:rPr>
              <a:t>Use</a:t>
            </a:r>
            <a:r>
              <a:rPr sz="2516" spc="-34" dirty="0">
                <a:latin typeface="Arial"/>
                <a:cs typeface="Arial"/>
              </a:rPr>
              <a:t> </a:t>
            </a:r>
            <a:r>
              <a:rPr sz="2516" spc="11" dirty="0">
                <a:latin typeface="Arial"/>
                <a:cs typeface="Arial"/>
              </a:rPr>
              <a:t>complete</a:t>
            </a:r>
            <a:r>
              <a:rPr sz="2516" spc="221" dirty="0">
                <a:latin typeface="Arial"/>
                <a:cs typeface="Arial"/>
              </a:rPr>
              <a:t> </a:t>
            </a:r>
            <a:r>
              <a:rPr sz="2516" spc="11" dirty="0">
                <a:latin typeface="Arial"/>
                <a:cs typeface="Arial"/>
              </a:rPr>
              <a:t>statements</a:t>
            </a:r>
            <a:endParaRPr sz="2516" dirty="0">
              <a:latin typeface="Arial"/>
              <a:cs typeface="Arial"/>
            </a:endParaRPr>
          </a:p>
          <a:p>
            <a:pPr marL="944871" lvl="1" indent="-316540">
              <a:lnSpc>
                <a:spcPts val="2257"/>
              </a:lnSpc>
              <a:buFont typeface="Arial"/>
              <a:buChar char="•"/>
              <a:tabLst>
                <a:tab pos="944439" algn="l"/>
              </a:tabLst>
            </a:pPr>
            <a:r>
              <a:rPr sz="2074" spc="27" dirty="0">
                <a:latin typeface="Arial"/>
                <a:cs typeface="Arial"/>
              </a:rPr>
              <a:t>Subject</a:t>
            </a:r>
            <a:endParaRPr sz="2074" dirty="0">
              <a:latin typeface="Arial"/>
              <a:cs typeface="Arial"/>
            </a:endParaRPr>
          </a:p>
          <a:p>
            <a:pPr marL="938394" lvl="1" indent="-310063">
              <a:lnSpc>
                <a:spcPts val="2153"/>
              </a:lnSpc>
              <a:buFont typeface="Arial"/>
              <a:buChar char="•"/>
              <a:tabLst>
                <a:tab pos="938394" algn="l"/>
              </a:tabLst>
            </a:pPr>
            <a:r>
              <a:rPr sz="2074" spc="31" dirty="0">
                <a:latin typeface="Arial"/>
                <a:cs typeface="Arial"/>
              </a:rPr>
              <a:t>Verb</a:t>
            </a:r>
            <a:endParaRPr sz="2074" dirty="0">
              <a:latin typeface="Arial"/>
              <a:cs typeface="Arial"/>
            </a:endParaRPr>
          </a:p>
          <a:p>
            <a:pPr lvl="1">
              <a:lnSpc>
                <a:spcPts val="680"/>
              </a:lnSpc>
              <a:buFont typeface="Arial"/>
              <a:buChar char="•"/>
            </a:pPr>
            <a:endParaRPr sz="680" dirty="0"/>
          </a:p>
          <a:p>
            <a:pPr lvl="1">
              <a:lnSpc>
                <a:spcPts val="680"/>
              </a:lnSpc>
              <a:buFont typeface="Arial"/>
              <a:buChar char="•"/>
            </a:pPr>
            <a:endParaRPr sz="680" dirty="0"/>
          </a:p>
          <a:p>
            <a:pPr lvl="1">
              <a:lnSpc>
                <a:spcPts val="816"/>
              </a:lnSpc>
              <a:spcBef>
                <a:spcPts val="2"/>
              </a:spcBef>
              <a:buFont typeface="Arial"/>
              <a:buChar char="•"/>
            </a:pPr>
            <a:endParaRPr sz="816" dirty="0"/>
          </a:p>
          <a:p>
            <a:pPr marL="330790" indent="-316540">
              <a:buFont typeface="Arial"/>
              <a:buChar char="•"/>
              <a:tabLst>
                <a:tab pos="330790" algn="l"/>
              </a:tabLst>
            </a:pPr>
            <a:r>
              <a:rPr sz="2516" spc="44" dirty="0">
                <a:latin typeface="Arial"/>
                <a:cs typeface="Arial"/>
              </a:rPr>
              <a:t>Use</a:t>
            </a:r>
            <a:r>
              <a:rPr sz="2516" spc="-11" dirty="0">
                <a:latin typeface="Arial"/>
                <a:cs typeface="Arial"/>
              </a:rPr>
              <a:t> </a:t>
            </a:r>
            <a:r>
              <a:rPr sz="2516" spc="11" dirty="0">
                <a:latin typeface="Arial"/>
                <a:cs typeface="Arial"/>
              </a:rPr>
              <a:t>accurate</a:t>
            </a:r>
            <a:r>
              <a:rPr sz="2516" spc="177" dirty="0">
                <a:latin typeface="Arial"/>
                <a:cs typeface="Arial"/>
              </a:rPr>
              <a:t> </a:t>
            </a:r>
            <a:r>
              <a:rPr sz="2516" spc="24" dirty="0">
                <a:latin typeface="Arial"/>
                <a:cs typeface="Arial"/>
              </a:rPr>
              <a:t>statements</a:t>
            </a:r>
            <a:endParaRPr sz="2516" dirty="0">
              <a:latin typeface="Arial"/>
              <a:cs typeface="Arial"/>
            </a:endParaRPr>
          </a:p>
          <a:p>
            <a:pPr>
              <a:lnSpc>
                <a:spcPts val="646"/>
              </a:lnSpc>
              <a:spcBef>
                <a:spcPts val="19"/>
              </a:spcBef>
              <a:buFont typeface="Arial"/>
              <a:buChar char="•"/>
            </a:pPr>
            <a:endParaRPr sz="646" dirty="0"/>
          </a:p>
          <a:p>
            <a:pPr>
              <a:lnSpc>
                <a:spcPts val="680"/>
              </a:lnSpc>
              <a:buFont typeface="Arial"/>
              <a:buChar char="•"/>
            </a:pPr>
            <a:endParaRPr sz="680" dirty="0"/>
          </a:p>
          <a:p>
            <a:pPr>
              <a:lnSpc>
                <a:spcPts val="680"/>
              </a:lnSpc>
              <a:buFont typeface="Arial"/>
              <a:buChar char="•"/>
            </a:pPr>
            <a:endParaRPr sz="680" dirty="0"/>
          </a:p>
          <a:p>
            <a:pPr>
              <a:lnSpc>
                <a:spcPts val="680"/>
              </a:lnSpc>
              <a:buFont typeface="Arial"/>
              <a:buChar char="•"/>
            </a:pPr>
            <a:endParaRPr sz="680" dirty="0"/>
          </a:p>
          <a:p>
            <a:pPr>
              <a:lnSpc>
                <a:spcPts val="680"/>
              </a:lnSpc>
              <a:buFont typeface="Arial"/>
              <a:buChar char="•"/>
            </a:pPr>
            <a:endParaRPr sz="680" dirty="0"/>
          </a:p>
          <a:p>
            <a:pPr marL="343314" indent="-322586">
              <a:buFont typeface="Arial"/>
              <a:buChar char="•"/>
              <a:tabLst>
                <a:tab pos="343314" algn="l"/>
              </a:tabLst>
            </a:pPr>
            <a:r>
              <a:rPr sz="2516" spc="20" dirty="0">
                <a:latin typeface="Arial"/>
                <a:cs typeface="Arial"/>
              </a:rPr>
              <a:t>Include</a:t>
            </a:r>
            <a:r>
              <a:rPr sz="2516" spc="62" dirty="0">
                <a:latin typeface="Arial"/>
                <a:cs typeface="Arial"/>
              </a:rPr>
              <a:t> </a:t>
            </a:r>
            <a:r>
              <a:rPr sz="2516" spc="13" dirty="0">
                <a:latin typeface="Arial"/>
                <a:cs typeface="Arial"/>
              </a:rPr>
              <a:t>new</a:t>
            </a:r>
            <a:r>
              <a:rPr sz="2516" spc="109" dirty="0">
                <a:latin typeface="Arial"/>
                <a:cs typeface="Arial"/>
              </a:rPr>
              <a:t> </a:t>
            </a:r>
            <a:r>
              <a:rPr sz="2516" spc="11" dirty="0">
                <a:latin typeface="Arial"/>
                <a:cs typeface="Arial"/>
              </a:rPr>
              <a:t>information</a:t>
            </a:r>
            <a:endParaRPr sz="2516" dirty="0">
              <a:latin typeface="Arial"/>
              <a:cs typeface="Arial"/>
            </a:endParaRPr>
          </a:p>
          <a:p>
            <a:pPr>
              <a:lnSpc>
                <a:spcPts val="611"/>
              </a:lnSpc>
              <a:spcBef>
                <a:spcPts val="24"/>
              </a:spcBef>
              <a:buFont typeface="Arial"/>
              <a:buChar char="•"/>
            </a:pPr>
            <a:endParaRPr sz="611" dirty="0"/>
          </a:p>
          <a:p>
            <a:pPr>
              <a:lnSpc>
                <a:spcPts val="680"/>
              </a:lnSpc>
              <a:buFont typeface="Arial"/>
              <a:buChar char="•"/>
            </a:pPr>
            <a:endParaRPr sz="680" dirty="0"/>
          </a:p>
          <a:p>
            <a:pPr>
              <a:lnSpc>
                <a:spcPts val="680"/>
              </a:lnSpc>
              <a:buFont typeface="Arial"/>
              <a:buChar char="•"/>
            </a:pPr>
            <a:endParaRPr sz="680" dirty="0"/>
          </a:p>
          <a:p>
            <a:pPr>
              <a:lnSpc>
                <a:spcPts val="680"/>
              </a:lnSpc>
              <a:buFont typeface="Arial"/>
              <a:buChar char="•"/>
            </a:pPr>
            <a:endParaRPr sz="680" dirty="0"/>
          </a:p>
          <a:p>
            <a:pPr marL="336837" indent="-313517">
              <a:buFont typeface="Arial"/>
              <a:buChar char="•"/>
              <a:tabLst>
                <a:tab pos="336837" algn="l"/>
              </a:tabLst>
            </a:pPr>
            <a:r>
              <a:rPr sz="2516" spc="44" dirty="0">
                <a:latin typeface="Arial"/>
                <a:cs typeface="Arial"/>
              </a:rPr>
              <a:t>Make</a:t>
            </a:r>
            <a:r>
              <a:rPr sz="2516" spc="-31" dirty="0">
                <a:latin typeface="Arial"/>
                <a:cs typeface="Arial"/>
              </a:rPr>
              <a:t> </a:t>
            </a:r>
            <a:r>
              <a:rPr sz="2516" spc="11" dirty="0">
                <a:latin typeface="Arial"/>
                <a:cs typeface="Arial"/>
              </a:rPr>
              <a:t>sense</a:t>
            </a:r>
            <a:endParaRPr sz="2516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17904" y="6374312"/>
            <a:ext cx="1246791" cy="137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850" spc="62" dirty="0">
                <a:solidFill>
                  <a:srgbClr val="313131"/>
                </a:solidFill>
                <a:latin typeface="Times New Roman"/>
                <a:cs typeface="Times New Roman"/>
              </a:rPr>
              <a:t>©</a:t>
            </a:r>
            <a:r>
              <a:rPr sz="850" spc="-9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850" spc="48" dirty="0">
                <a:solidFill>
                  <a:srgbClr val="161616"/>
                </a:solidFill>
                <a:latin typeface="Times New Roman"/>
                <a:cs typeface="Times New Roman"/>
              </a:rPr>
              <a:t>The</a:t>
            </a:r>
            <a:r>
              <a:rPr sz="850" spc="-2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850" spc="-11" dirty="0">
                <a:solidFill>
                  <a:srgbClr val="161616"/>
                </a:solidFill>
                <a:latin typeface="Times New Roman"/>
                <a:cs typeface="Times New Roman"/>
              </a:rPr>
              <a:t>Uni</a:t>
            </a:r>
            <a:r>
              <a:rPr sz="850" spc="-17" dirty="0">
                <a:solidFill>
                  <a:srgbClr val="161616"/>
                </a:solidFill>
                <a:latin typeface="Times New Roman"/>
                <a:cs typeface="Times New Roman"/>
              </a:rPr>
              <a:t>v</a:t>
            </a:r>
            <a:r>
              <a:rPr sz="850" spc="11" dirty="0">
                <a:solidFill>
                  <a:srgbClr val="313131"/>
                </a:solidFill>
                <a:latin typeface="Times New Roman"/>
                <a:cs typeface="Times New Roman"/>
              </a:rPr>
              <a:t>e</a:t>
            </a:r>
            <a:r>
              <a:rPr sz="850" spc="11" dirty="0">
                <a:latin typeface="Times New Roman"/>
                <a:cs typeface="Times New Roman"/>
              </a:rPr>
              <a:t>rsity</a:t>
            </a:r>
            <a:r>
              <a:rPr sz="850" spc="20" dirty="0">
                <a:latin typeface="Times New Roman"/>
                <a:cs typeface="Times New Roman"/>
              </a:rPr>
              <a:t> </a:t>
            </a:r>
            <a:r>
              <a:rPr sz="850" spc="-48" dirty="0">
                <a:solidFill>
                  <a:srgbClr val="161616"/>
                </a:solidFill>
                <a:latin typeface="Times New Roman"/>
                <a:cs typeface="Times New Roman"/>
              </a:rPr>
              <a:t>of </a:t>
            </a:r>
            <a:r>
              <a:rPr sz="850" spc="7" dirty="0">
                <a:solidFill>
                  <a:srgbClr val="161616"/>
                </a:solidFill>
                <a:latin typeface="Times New Roman"/>
                <a:cs typeface="Times New Roman"/>
              </a:rPr>
              <a:t>Kansas</a:t>
            </a:r>
            <a:endParaRPr sz="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FCE98C-1EBE-61DF-7074-DC4562584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Comprehension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DBB81E-FEC5-35B1-F858-F1BA6D35B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steps of the Self-Questioning Strategy?</a:t>
            </a:r>
          </a:p>
          <a:p>
            <a:r>
              <a:rPr lang="en-US" dirty="0"/>
              <a:t>What is the mnemonic that helps us remember the steps?</a:t>
            </a:r>
          </a:p>
          <a:p>
            <a:r>
              <a:rPr lang="en-US" dirty="0"/>
              <a:t>What are the types of questions?  </a:t>
            </a:r>
          </a:p>
          <a:p>
            <a:r>
              <a:rPr lang="en-US" dirty="0"/>
              <a:t>What is a prediction?</a:t>
            </a:r>
          </a:p>
          <a:p>
            <a:r>
              <a:rPr lang="en-US" dirty="0"/>
              <a:t>What are the requirements for questions, predictions, and answers?</a:t>
            </a:r>
          </a:p>
          <a:p>
            <a:r>
              <a:rPr lang="en-US" dirty="0"/>
              <a:t>When should we use the Self-Questioning Strategy?</a:t>
            </a:r>
          </a:p>
        </p:txBody>
      </p:sp>
    </p:spTree>
    <p:extLst>
      <p:ext uri="{BB962C8B-B14F-4D97-AF65-F5344CB8AC3E}">
        <p14:creationId xmlns:p14="http://schemas.microsoft.com/office/powerpoint/2010/main" val="3114087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76AD7A8-6EED-4CDA-C35B-C78A5EE0A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820" y="-277586"/>
            <a:ext cx="5728360" cy="7413171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E595EA44-5AA0-82C0-3B26-AFE0D06923DE}"/>
              </a:ext>
            </a:extLst>
          </p:cNvPr>
          <p:cNvSpPr/>
          <p:nvPr/>
        </p:nvSpPr>
        <p:spPr>
          <a:xfrm>
            <a:off x="108856" y="892629"/>
            <a:ext cx="2514600" cy="816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 goal dates</a:t>
            </a:r>
          </a:p>
        </p:txBody>
      </p:sp>
    </p:spTree>
    <p:extLst>
      <p:ext uri="{BB962C8B-B14F-4D97-AF65-F5344CB8AC3E}">
        <p14:creationId xmlns:p14="http://schemas.microsoft.com/office/powerpoint/2010/main" val="3101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66A7-1246-0765-76BA-C9C9A959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09C4B-6AD6-4363-A72F-79BEEDCC1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Purpose – to determine how well you can create questions, make predictions, and find answers while you read which increases your understanding and ability to remember what you have read.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Part 1 – how well do you create questions, make predictions and find answers while you read grade level passages?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Part 2 – how well do you remember and understand reading passages on your grade level?</a:t>
            </a:r>
          </a:p>
        </p:txBody>
      </p:sp>
    </p:spTree>
    <p:extLst>
      <p:ext uri="{BB962C8B-B14F-4D97-AF65-F5344CB8AC3E}">
        <p14:creationId xmlns:p14="http://schemas.microsoft.com/office/powerpoint/2010/main" val="4061178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5E9FF-6056-08F9-8048-FD6E5ACD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F48AE-8592-8332-7390-BF986E8F0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main idea of today’s lesson?</a:t>
            </a:r>
          </a:p>
          <a:p>
            <a:r>
              <a:rPr lang="en-US" dirty="0"/>
              <a:t>What did you learn today?</a:t>
            </a:r>
          </a:p>
          <a:p>
            <a:r>
              <a:rPr lang="en-US" dirty="0"/>
              <a:t>What confused you about the lesson?</a:t>
            </a:r>
          </a:p>
          <a:p>
            <a:r>
              <a:rPr lang="en-US" dirty="0"/>
              <a:t>What do you still need to know?</a:t>
            </a:r>
          </a:p>
          <a:p>
            <a:r>
              <a:rPr lang="en-US" dirty="0"/>
              <a:t>How will this lesson help you in your future life?</a:t>
            </a:r>
          </a:p>
        </p:txBody>
      </p:sp>
    </p:spTree>
    <p:extLst>
      <p:ext uri="{BB962C8B-B14F-4D97-AF65-F5344CB8AC3E}">
        <p14:creationId xmlns:p14="http://schemas.microsoft.com/office/powerpoint/2010/main" val="3104511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DAE8E4-623B-1D2F-4B11-DC33C417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3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73BC7-521B-8F35-9211-855C39268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1784180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F35D03-489F-59B0-37C4-42034B443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Previous Content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123309-20CE-B71A-C2D4-543CECB42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steps of the Self-Questioning Strategy?</a:t>
            </a:r>
          </a:p>
          <a:p>
            <a:r>
              <a:rPr lang="en-US" dirty="0"/>
              <a:t>What is the reason for asking questions?</a:t>
            </a:r>
          </a:p>
          <a:p>
            <a:r>
              <a:rPr lang="en-US" dirty="0"/>
              <a:t>What is the reason for making predictions?</a:t>
            </a:r>
          </a:p>
          <a:p>
            <a:r>
              <a:rPr lang="en-US" dirty="0"/>
              <a:t>What is the reason for talking about the answers?</a:t>
            </a:r>
          </a:p>
          <a:p>
            <a:r>
              <a:rPr lang="en-US" dirty="0"/>
              <a:t>What are the seven types of questions?</a:t>
            </a:r>
          </a:p>
          <a:p>
            <a:r>
              <a:rPr lang="en-US" dirty="0"/>
              <a:t>What are the benefits of using the Self-Questioning Strategy?</a:t>
            </a:r>
          </a:p>
          <a:p>
            <a:r>
              <a:rPr lang="en-US" dirty="0"/>
              <a:t>Where can you use this strategy?</a:t>
            </a:r>
          </a:p>
        </p:txBody>
      </p:sp>
    </p:spTree>
    <p:extLst>
      <p:ext uri="{BB962C8B-B14F-4D97-AF65-F5344CB8AC3E}">
        <p14:creationId xmlns:p14="http://schemas.microsoft.com/office/powerpoint/2010/main" val="2675310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7518A-AAE3-8CF0-113C-F6FEA2B49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A6A72-824B-9085-CB69-E5029574B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I think about as I am using the steps of the Self-Questioning Strategy?</a:t>
            </a:r>
          </a:p>
        </p:txBody>
      </p:sp>
    </p:spTree>
    <p:extLst>
      <p:ext uri="{BB962C8B-B14F-4D97-AF65-F5344CB8AC3E}">
        <p14:creationId xmlns:p14="http://schemas.microsoft.com/office/powerpoint/2010/main" val="3108705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0894" y="164108"/>
            <a:ext cx="4582509" cy="57524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62258"/>
            <a:r>
              <a:rPr sz="511" spc="-34" dirty="0">
                <a:solidFill>
                  <a:srgbClr val="666666"/>
                </a:solidFill>
                <a:latin typeface="Arial"/>
                <a:cs typeface="Arial"/>
              </a:rPr>
              <a:t>.'•</a:t>
            </a:r>
            <a:endParaRPr sz="511" dirty="0">
              <a:latin typeface="Arial"/>
              <a:cs typeface="Arial"/>
            </a:endParaRPr>
          </a:p>
          <a:p>
            <a:pPr marL="42321">
              <a:lnSpc>
                <a:spcPts val="1836"/>
              </a:lnSpc>
            </a:pPr>
            <a:r>
              <a:rPr sz="1632" spc="24" dirty="0">
                <a:solidFill>
                  <a:srgbClr val="030303"/>
                </a:solidFill>
                <a:latin typeface="Arial"/>
                <a:cs typeface="Arial"/>
              </a:rPr>
              <a:t>Model</a:t>
            </a:r>
            <a:r>
              <a:rPr sz="1632" spc="86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632" spc="27" dirty="0">
                <a:solidFill>
                  <a:srgbClr val="030303"/>
                </a:solidFill>
                <a:latin typeface="Arial"/>
                <a:cs typeface="Arial"/>
              </a:rPr>
              <a:t>Passage</a:t>
            </a:r>
            <a:r>
              <a:rPr sz="1632" spc="99" dirty="0">
                <a:solidFill>
                  <a:srgbClr val="030303"/>
                </a:solidFill>
                <a:latin typeface="Arial"/>
                <a:cs typeface="Arial"/>
              </a:rPr>
              <a:t> 1</a:t>
            </a:r>
            <a:endParaRPr sz="1632" dirty="0">
              <a:latin typeface="Arial"/>
              <a:cs typeface="Arial"/>
            </a:endParaRPr>
          </a:p>
          <a:p>
            <a:pPr>
              <a:lnSpc>
                <a:spcPts val="408"/>
              </a:lnSpc>
              <a:spcBef>
                <a:spcPts val="33"/>
              </a:spcBef>
            </a:pPr>
            <a:endParaRPr sz="408" dirty="0"/>
          </a:p>
          <a:p>
            <a:pPr>
              <a:lnSpc>
                <a:spcPts val="680"/>
              </a:lnSpc>
            </a:pPr>
            <a:endParaRPr sz="680" dirty="0"/>
          </a:p>
          <a:p>
            <a:pPr marL="40592" algn="ctr"/>
            <a:r>
              <a:rPr sz="1700" b="1" spc="7" dirty="0">
                <a:solidFill>
                  <a:srgbClr val="030303"/>
                </a:solidFill>
                <a:latin typeface="Arial"/>
                <a:cs typeface="Arial"/>
              </a:rPr>
              <a:t>Chocolate</a:t>
            </a:r>
            <a:r>
              <a:rPr sz="1700" b="1" spc="20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700" b="1" spc="31" dirty="0">
                <a:solidFill>
                  <a:srgbClr val="030303"/>
                </a:solidFill>
                <a:latin typeface="Arial"/>
                <a:cs typeface="Arial"/>
              </a:rPr>
              <a:t>Moose?</a:t>
            </a:r>
            <a:r>
              <a:rPr sz="1700" b="1" spc="17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700" spc="48" dirty="0">
                <a:solidFill>
                  <a:srgbClr val="030303"/>
                </a:solidFill>
                <a:latin typeface="Arial"/>
                <a:cs typeface="Arial"/>
              </a:rPr>
              <a:t>•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ts val="476"/>
              </a:lnSpc>
              <a:spcBef>
                <a:spcPts val="10"/>
              </a:spcBef>
            </a:pPr>
            <a:endParaRPr sz="476" dirty="0"/>
          </a:p>
          <a:p>
            <a:pPr>
              <a:lnSpc>
                <a:spcPts val="680"/>
              </a:lnSpc>
            </a:pPr>
            <a:endParaRPr sz="680" dirty="0"/>
          </a:p>
          <a:p>
            <a:pPr marL="17704" marR="89392" indent="318700">
              <a:lnSpc>
                <a:spcPct val="95700"/>
              </a:lnSpc>
              <a:tabLst>
                <a:tab pos="661582" algn="l"/>
                <a:tab pos="1113290" algn="l"/>
                <a:tab pos="1248456" algn="l"/>
                <a:tab pos="2855342" algn="l"/>
                <a:tab pos="3576518" algn="l"/>
                <a:tab pos="3737596" algn="l"/>
                <a:tab pos="3849011" algn="l"/>
              </a:tabLst>
            </a:pPr>
            <a:r>
              <a:rPr sz="1224" spc="-20" dirty="0">
                <a:solidFill>
                  <a:srgbClr val="030303"/>
                </a:solidFill>
                <a:latin typeface="Arial"/>
                <a:cs typeface="Arial"/>
              </a:rPr>
              <a:t>Moose</a:t>
            </a:r>
            <a:r>
              <a:rPr sz="1224" spc="1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7" dirty="0">
                <a:solidFill>
                  <a:srgbClr val="030303"/>
                </a:solidFill>
                <a:latin typeface="Arial"/>
                <a:cs typeface="Arial"/>
              </a:rPr>
              <a:t>may</a:t>
            </a:r>
            <a:r>
              <a:rPr sz="1224" spc="2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48" dirty="0">
                <a:solidFill>
                  <a:srgbClr val="030303"/>
                </a:solidFill>
                <a:latin typeface="Arial"/>
                <a:cs typeface="Arial"/>
              </a:rPr>
              <a:t>not</a:t>
            </a:r>
            <a:r>
              <a:rPr sz="1224" spc="3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7" dirty="0">
                <a:solidFill>
                  <a:srgbClr val="030303"/>
                </a:solidFill>
                <a:latin typeface="Arial"/>
                <a:cs typeface="Arial"/>
              </a:rPr>
              <a:t>be</a:t>
            </a:r>
            <a:r>
              <a:rPr sz="1224" spc="-3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20" dirty="0">
                <a:solidFill>
                  <a:srgbClr val="030303"/>
                </a:solidFill>
                <a:latin typeface="Arial"/>
                <a:cs typeface="Arial"/>
              </a:rPr>
              <a:t>made</a:t>
            </a:r>
            <a:r>
              <a:rPr sz="1224" spc="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58" dirty="0">
                <a:solidFill>
                  <a:srgbClr val="030303"/>
                </a:solidFill>
                <a:latin typeface="Arial"/>
                <a:cs typeface="Arial"/>
              </a:rPr>
              <a:t>of</a:t>
            </a:r>
            <a:r>
              <a:rPr sz="1224" spc="62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7" dirty="0">
                <a:solidFill>
                  <a:srgbClr val="030303"/>
                </a:solidFill>
                <a:latin typeface="Arial"/>
                <a:cs typeface="Arial"/>
              </a:rPr>
              <a:t>chocolate,</a:t>
            </a:r>
            <a:r>
              <a:rPr sz="1224" spc="99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dirty="0">
                <a:solidFill>
                  <a:srgbClr val="030303"/>
                </a:solidFill>
                <a:latin typeface="Arial"/>
                <a:cs typeface="Arial"/>
              </a:rPr>
              <a:t>and</a:t>
            </a:r>
            <a:r>
              <a:rPr sz="1224" spc="-2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51" dirty="0">
                <a:solidFill>
                  <a:srgbClr val="030303"/>
                </a:solidFill>
                <a:latin typeface="Arial"/>
                <a:cs typeface="Arial"/>
              </a:rPr>
              <a:t>they</a:t>
            </a:r>
            <a:r>
              <a:rPr sz="1224" spc="4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3" dirty="0">
                <a:solidFill>
                  <a:srgbClr val="030303"/>
                </a:solidFill>
                <a:latin typeface="Arial"/>
                <a:cs typeface="Arial"/>
              </a:rPr>
              <a:t>are</a:t>
            </a:r>
            <a:r>
              <a:rPr sz="1224" spc="2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78" dirty="0">
                <a:solidFill>
                  <a:srgbClr val="030303"/>
                </a:solidFill>
                <a:latin typeface="Arial"/>
                <a:cs typeface="Arial"/>
              </a:rPr>
              <a:t>not</a:t>
            </a:r>
            <a:r>
              <a:rPr sz="1224" spc="48" dirty="0">
                <a:solidFill>
                  <a:srgbClr val="030303"/>
                </a:solidFill>
                <a:latin typeface="Arial"/>
                <a:cs typeface="Arial"/>
              </a:rPr>
              <a:t> cooled </a:t>
            </a:r>
            <a:r>
              <a:rPr sz="1224" spc="54" dirty="0">
                <a:solidFill>
                  <a:srgbClr val="030303"/>
                </a:solidFill>
                <a:latin typeface="Arial"/>
                <a:cs typeface="Arial"/>
              </a:rPr>
              <a:t>by</a:t>
            </a:r>
            <a:r>
              <a:rPr sz="1224" spc="-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27" dirty="0">
                <a:solidFill>
                  <a:srgbClr val="030303"/>
                </a:solidFill>
                <a:latin typeface="Arial"/>
                <a:cs typeface="Arial"/>
              </a:rPr>
              <a:t>a</a:t>
            </a:r>
            <a:r>
              <a:rPr sz="1224" spc="4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0" dirty="0">
                <a:solidFill>
                  <a:srgbClr val="030303"/>
                </a:solidFill>
                <a:latin typeface="Arial"/>
                <a:cs typeface="Arial"/>
              </a:rPr>
              <a:t>refrigerator</a:t>
            </a:r>
            <a:r>
              <a:rPr sz="1224" spc="105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" dirty="0">
                <a:solidFill>
                  <a:srgbClr val="030303"/>
                </a:solidFill>
                <a:latin typeface="Arial"/>
                <a:cs typeface="Arial"/>
              </a:rPr>
              <a:t>like</a:t>
            </a:r>
            <a:r>
              <a:rPr sz="1224" spc="-5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44" dirty="0">
                <a:solidFill>
                  <a:srgbClr val="030303"/>
                </a:solidFill>
                <a:latin typeface="Arial"/>
                <a:cs typeface="Arial"/>
              </a:rPr>
              <a:t>the</a:t>
            </a:r>
            <a:r>
              <a:rPr sz="1224" spc="4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7" dirty="0">
                <a:solidFill>
                  <a:srgbClr val="030303"/>
                </a:solidFill>
                <a:latin typeface="Arial"/>
                <a:cs typeface="Arial"/>
              </a:rPr>
              <a:t>popular</a:t>
            </a:r>
            <a:r>
              <a:rPr sz="1224" spc="5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4" dirty="0">
                <a:solidFill>
                  <a:srgbClr val="030303"/>
                </a:solidFill>
                <a:latin typeface="Arial"/>
                <a:cs typeface="Arial"/>
              </a:rPr>
              <a:t>desert</a:t>
            </a:r>
            <a:r>
              <a:rPr sz="1224" spc="129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1" dirty="0">
                <a:solidFill>
                  <a:srgbClr val="030303"/>
                </a:solidFill>
                <a:latin typeface="Arial"/>
                <a:cs typeface="Arial"/>
              </a:rPr>
              <a:t>"Chocolate</a:t>
            </a:r>
            <a:r>
              <a:rPr sz="1224" spc="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17" dirty="0">
                <a:solidFill>
                  <a:srgbClr val="030303"/>
                </a:solidFill>
                <a:latin typeface="Arial"/>
                <a:cs typeface="Arial"/>
              </a:rPr>
              <a:t>Mousse."	</a:t>
            </a:r>
            <a:r>
              <a:rPr sz="1224" spc="17" dirty="0">
                <a:solidFill>
                  <a:srgbClr val="030303"/>
                </a:solidFill>
                <a:latin typeface="Arial"/>
                <a:cs typeface="Arial"/>
              </a:rPr>
              <a:t>They</a:t>
            </a:r>
            <a:r>
              <a:rPr sz="1224" spc="3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3" dirty="0">
                <a:solidFill>
                  <a:srgbClr val="030303"/>
                </a:solidFill>
                <a:latin typeface="Arial"/>
                <a:cs typeface="Arial"/>
              </a:rPr>
              <a:t>are</a:t>
            </a:r>
            <a:r>
              <a:rPr sz="1224" spc="2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17" dirty="0">
                <a:solidFill>
                  <a:srgbClr val="030303"/>
                </a:solidFill>
                <a:latin typeface="Arial"/>
                <a:cs typeface="Arial"/>
              </a:rPr>
              <a:t>dark</a:t>
            </a:r>
            <a:r>
              <a:rPr sz="1224" spc="82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dirty="0">
                <a:solidFill>
                  <a:srgbClr val="030303"/>
                </a:solidFill>
                <a:latin typeface="Arial"/>
                <a:cs typeface="Arial"/>
              </a:rPr>
              <a:t>brown,</a:t>
            </a:r>
            <a:r>
              <a:rPr sz="1224" spc="3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dirty="0">
                <a:solidFill>
                  <a:srgbClr val="030303"/>
                </a:solidFill>
                <a:latin typeface="Arial"/>
                <a:cs typeface="Arial"/>
              </a:rPr>
              <a:t>and</a:t>
            </a:r>
            <a:r>
              <a:rPr sz="1224" spc="-4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51" dirty="0">
                <a:solidFill>
                  <a:srgbClr val="030303"/>
                </a:solidFill>
                <a:latin typeface="Arial"/>
                <a:cs typeface="Arial"/>
              </a:rPr>
              <a:t>they</a:t>
            </a:r>
            <a:r>
              <a:rPr sz="1224" spc="4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7" dirty="0">
                <a:solidFill>
                  <a:srgbClr val="030303"/>
                </a:solidFill>
                <a:latin typeface="Arial"/>
                <a:cs typeface="Arial"/>
              </a:rPr>
              <a:t>do</a:t>
            </a:r>
            <a:r>
              <a:rPr sz="1224" spc="5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" dirty="0">
                <a:solidFill>
                  <a:srgbClr val="030303"/>
                </a:solidFill>
                <a:latin typeface="Arial"/>
                <a:cs typeface="Arial"/>
              </a:rPr>
              <a:t>live</a:t>
            </a:r>
            <a:r>
              <a:rPr sz="1224" spc="-1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dirty="0">
                <a:solidFill>
                  <a:srgbClr val="030303"/>
                </a:solidFill>
                <a:latin typeface="Arial"/>
                <a:cs typeface="Arial"/>
              </a:rPr>
              <a:t>where</a:t>
            </a:r>
            <a:r>
              <a:rPr sz="1224" spc="7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54" dirty="0">
                <a:solidFill>
                  <a:srgbClr val="030303"/>
                </a:solidFill>
                <a:latin typeface="Arial"/>
                <a:cs typeface="Arial"/>
              </a:rPr>
              <a:t>the</a:t>
            </a:r>
            <a:r>
              <a:rPr sz="1224" spc="3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" dirty="0">
                <a:solidFill>
                  <a:srgbClr val="030303"/>
                </a:solidFill>
                <a:latin typeface="Arial"/>
                <a:cs typeface="Arial"/>
              </a:rPr>
              <a:t>weather</a:t>
            </a:r>
            <a:r>
              <a:rPr sz="1224" spc="126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1" dirty="0">
                <a:solidFill>
                  <a:srgbClr val="030303"/>
                </a:solidFill>
                <a:latin typeface="Arial"/>
                <a:cs typeface="Arial"/>
              </a:rPr>
              <a:t>is </a:t>
            </a:r>
            <a:r>
              <a:rPr sz="1224" spc="17" dirty="0">
                <a:solidFill>
                  <a:srgbClr val="030303"/>
                </a:solidFill>
                <a:latin typeface="Arial"/>
                <a:cs typeface="Arial"/>
              </a:rPr>
              <a:t>cold.</a:t>
            </a:r>
            <a:r>
              <a:rPr sz="1224" spc="231" dirty="0">
                <a:solidFill>
                  <a:srgbClr val="030303"/>
                </a:solidFill>
                <a:latin typeface="Arial"/>
                <a:cs typeface="Arial"/>
              </a:rPr>
              <a:t>•	</a:t>
            </a:r>
            <a:r>
              <a:rPr sz="1224" spc="-5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41" dirty="0">
                <a:solidFill>
                  <a:srgbClr val="030303"/>
                </a:solidFill>
                <a:latin typeface="Arial"/>
                <a:cs typeface="Arial"/>
              </a:rPr>
              <a:t>Moose</a:t>
            </a:r>
            <a:r>
              <a:rPr sz="1224" spc="-1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13" dirty="0">
                <a:solidFill>
                  <a:srgbClr val="030303"/>
                </a:solidFill>
                <a:latin typeface="Arial"/>
                <a:cs typeface="Arial"/>
              </a:rPr>
              <a:t>can</a:t>
            </a:r>
            <a:r>
              <a:rPr sz="1224" spc="2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7" dirty="0">
                <a:solidFill>
                  <a:srgbClr val="030303"/>
                </a:solidFill>
                <a:latin typeface="Arial"/>
                <a:cs typeface="Arial"/>
              </a:rPr>
              <a:t>be</a:t>
            </a:r>
            <a:r>
              <a:rPr sz="1224" spc="-1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0" dirty="0">
                <a:solidFill>
                  <a:srgbClr val="030303"/>
                </a:solidFill>
                <a:latin typeface="Arial"/>
                <a:cs typeface="Arial"/>
              </a:rPr>
              <a:t>found</a:t>
            </a:r>
            <a:r>
              <a:rPr sz="1224" spc="3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3" dirty="0">
                <a:solidFill>
                  <a:srgbClr val="030303"/>
                </a:solidFill>
                <a:latin typeface="Arial"/>
                <a:cs typeface="Arial"/>
              </a:rPr>
              <a:t>living</a:t>
            </a:r>
            <a:r>
              <a:rPr sz="1224" spc="-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7" dirty="0">
                <a:solidFill>
                  <a:srgbClr val="030303"/>
                </a:solidFill>
                <a:latin typeface="Arial"/>
                <a:cs typeface="Arial"/>
              </a:rPr>
              <a:t>in</a:t>
            </a:r>
            <a:r>
              <a:rPr sz="1224" spc="-5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58" dirty="0">
                <a:solidFill>
                  <a:srgbClr val="030303"/>
                </a:solidFill>
                <a:latin typeface="Arial"/>
                <a:cs typeface="Arial"/>
              </a:rPr>
              <a:t>the</a:t>
            </a:r>
            <a:r>
              <a:rPr sz="1224" spc="5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1" dirty="0">
                <a:solidFill>
                  <a:srgbClr val="030303"/>
                </a:solidFill>
                <a:latin typeface="Arial"/>
                <a:cs typeface="Arial"/>
              </a:rPr>
              <a:t>mountains</a:t>
            </a:r>
            <a:r>
              <a:rPr sz="1224" spc="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7" dirty="0">
                <a:solidFill>
                  <a:srgbClr val="030303"/>
                </a:solidFill>
                <a:latin typeface="Arial"/>
                <a:cs typeface="Arial"/>
              </a:rPr>
              <a:t>in</a:t>
            </a:r>
            <a:r>
              <a:rPr sz="1224" spc="-105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3" dirty="0">
                <a:solidFill>
                  <a:srgbClr val="030303"/>
                </a:solidFill>
                <a:latin typeface="Arial"/>
                <a:cs typeface="Arial"/>
              </a:rPr>
              <a:t>western</a:t>
            </a:r>
            <a:r>
              <a:rPr sz="1224" spc="112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48" dirty="0">
                <a:solidFill>
                  <a:srgbClr val="030303"/>
                </a:solidFill>
                <a:latin typeface="Arial"/>
                <a:cs typeface="Arial"/>
              </a:rPr>
              <a:t>Cana</a:t>
            </a:r>
            <a:r>
              <a:rPr lang="en-US" sz="1224" spc="-48" dirty="0">
                <a:solidFill>
                  <a:srgbClr val="030303"/>
                </a:solidFill>
                <a:latin typeface="Arial"/>
                <a:cs typeface="Arial"/>
              </a:rPr>
              <a:t>d</a:t>
            </a:r>
            <a:r>
              <a:rPr sz="1224" spc="-48" dirty="0">
                <a:solidFill>
                  <a:srgbClr val="030303"/>
                </a:solidFill>
                <a:latin typeface="Arial"/>
                <a:cs typeface="Arial"/>
              </a:rPr>
              <a:t>a</a:t>
            </a:r>
            <a:r>
              <a:rPr lang="en-US" sz="1224" spc="-4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lang="en-US" sz="1224" spc="-44" dirty="0">
                <a:solidFill>
                  <a:srgbClr val="030303"/>
                </a:solidFill>
                <a:latin typeface="Arial"/>
                <a:cs typeface="Arial"/>
              </a:rPr>
              <a:t>and </a:t>
            </a:r>
            <a:r>
              <a:rPr sz="1224" spc="13" dirty="0">
                <a:solidFill>
                  <a:srgbClr val="030303"/>
                </a:solidFill>
                <a:latin typeface="Arial"/>
                <a:cs typeface="Arial"/>
              </a:rPr>
              <a:t>northwestern</a:t>
            </a:r>
            <a:r>
              <a:rPr sz="1224" spc="-2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41" dirty="0">
                <a:solidFill>
                  <a:srgbClr val="030303"/>
                </a:solidFill>
                <a:latin typeface="Arial"/>
                <a:cs typeface="Arial"/>
              </a:rPr>
              <a:t>United</a:t>
            </a:r>
            <a:r>
              <a:rPr sz="1224" spc="-6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4" dirty="0">
                <a:solidFill>
                  <a:srgbClr val="030303"/>
                </a:solidFill>
                <a:latin typeface="Arial"/>
                <a:cs typeface="Arial"/>
              </a:rPr>
              <a:t>States. </a:t>
            </a:r>
            <a:r>
              <a:rPr sz="1224" spc="1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4" dirty="0">
                <a:solidFill>
                  <a:srgbClr val="030303"/>
                </a:solidFill>
                <a:latin typeface="Arial"/>
                <a:cs typeface="Arial"/>
              </a:rPr>
              <a:t>They</a:t>
            </a:r>
            <a:r>
              <a:rPr sz="1224" spc="5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" dirty="0">
                <a:solidFill>
                  <a:srgbClr val="030303"/>
                </a:solidFill>
                <a:latin typeface="Arial"/>
                <a:cs typeface="Arial"/>
              </a:rPr>
              <a:t>can</a:t>
            </a:r>
            <a:r>
              <a:rPr sz="122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3" dirty="0">
                <a:solidFill>
                  <a:srgbClr val="030303"/>
                </a:solidFill>
                <a:latin typeface="Arial"/>
                <a:cs typeface="Arial"/>
              </a:rPr>
              <a:t>live</a:t>
            </a:r>
            <a:r>
              <a:rPr sz="1224" spc="-5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088" spc="34" dirty="0">
                <a:solidFill>
                  <a:srgbClr val="030303"/>
                </a:solidFill>
                <a:latin typeface="Arial"/>
                <a:cs typeface="Arial"/>
              </a:rPr>
              <a:t>in</a:t>
            </a:r>
            <a:r>
              <a:rPr sz="1088" spc="-6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1" dirty="0">
                <a:solidFill>
                  <a:srgbClr val="030303"/>
                </a:solidFill>
                <a:latin typeface="Arial"/>
                <a:cs typeface="Arial"/>
              </a:rPr>
              <a:t>these</a:t>
            </a:r>
            <a:r>
              <a:rPr sz="1224" spc="4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41" dirty="0">
                <a:solidFill>
                  <a:srgbClr val="030303"/>
                </a:solidFill>
                <a:latin typeface="Arial"/>
                <a:cs typeface="Arial"/>
              </a:rPr>
              <a:t>parts</a:t>
            </a:r>
            <a:r>
              <a:rPr sz="1224" spc="-1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58" dirty="0">
                <a:solidFill>
                  <a:srgbClr val="030303"/>
                </a:solidFill>
                <a:latin typeface="Arial"/>
                <a:cs typeface="Arial"/>
              </a:rPr>
              <a:t>of</a:t>
            </a:r>
            <a:r>
              <a:rPr sz="1224" spc="1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4" dirty="0">
                <a:solidFill>
                  <a:srgbClr val="030303"/>
                </a:solidFill>
                <a:latin typeface="Arial"/>
                <a:cs typeface="Arial"/>
              </a:rPr>
              <a:t>the</a:t>
            </a:r>
            <a:r>
              <a:rPr sz="1224" spc="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48" dirty="0">
                <a:solidFill>
                  <a:srgbClr val="030303"/>
                </a:solidFill>
                <a:latin typeface="Arial"/>
                <a:cs typeface="Arial"/>
              </a:rPr>
              <a:t>North</a:t>
            </a:r>
            <a:r>
              <a:rPr sz="1224" spc="-13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dirty="0">
                <a:solidFill>
                  <a:srgbClr val="030303"/>
                </a:solidFill>
                <a:latin typeface="Arial"/>
                <a:cs typeface="Arial"/>
              </a:rPr>
              <a:t>American</a:t>
            </a:r>
            <a:r>
              <a:rPr sz="1224" spc="75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7" dirty="0">
                <a:solidFill>
                  <a:srgbClr val="030303"/>
                </a:solidFill>
                <a:latin typeface="Arial"/>
                <a:cs typeface="Arial"/>
              </a:rPr>
              <a:t>continent</a:t>
            </a:r>
            <a:r>
              <a:rPr sz="1224" spc="13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dirty="0">
                <a:solidFill>
                  <a:srgbClr val="030303"/>
                </a:solidFill>
                <a:latin typeface="Arial"/>
                <a:cs typeface="Arial"/>
              </a:rPr>
              <a:t>because </a:t>
            </a:r>
            <a:r>
              <a:rPr sz="1224" spc="20" dirty="0">
                <a:solidFill>
                  <a:srgbClr val="030303"/>
                </a:solidFill>
                <a:latin typeface="Arial"/>
                <a:cs typeface="Arial"/>
              </a:rPr>
              <a:t>their</a:t>
            </a:r>
            <a:r>
              <a:rPr sz="1224" spc="109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" dirty="0">
                <a:solidFill>
                  <a:srgbClr val="030303"/>
                </a:solidFill>
                <a:latin typeface="Arial"/>
                <a:cs typeface="Arial"/>
              </a:rPr>
              <a:t>large</a:t>
            </a:r>
            <a:r>
              <a:rPr sz="1224" spc="-6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20" dirty="0">
                <a:solidFill>
                  <a:srgbClr val="030303"/>
                </a:solidFill>
                <a:latin typeface="Arial"/>
                <a:cs typeface="Arial"/>
              </a:rPr>
              <a:t>bodies</a:t>
            </a:r>
            <a:r>
              <a:rPr sz="1224" spc="1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13" dirty="0">
                <a:solidFill>
                  <a:srgbClr val="030303"/>
                </a:solidFill>
                <a:latin typeface="Arial"/>
                <a:cs typeface="Arial"/>
              </a:rPr>
              <a:t>can</a:t>
            </a:r>
            <a:r>
              <a:rPr sz="1224" spc="4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20" dirty="0">
                <a:solidFill>
                  <a:srgbClr val="030303"/>
                </a:solidFill>
                <a:latin typeface="Arial"/>
                <a:cs typeface="Arial"/>
              </a:rPr>
              <a:t>keep</a:t>
            </a:r>
            <a:r>
              <a:rPr sz="1224" spc="-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4" dirty="0">
                <a:solidFill>
                  <a:srgbClr val="030303"/>
                </a:solidFill>
                <a:latin typeface="Arial"/>
                <a:cs typeface="Arial"/>
              </a:rPr>
              <a:t>them</a:t>
            </a:r>
            <a:r>
              <a:rPr sz="1224" spc="11" dirty="0">
                <a:solidFill>
                  <a:srgbClr val="030303"/>
                </a:solidFill>
                <a:latin typeface="Arial"/>
                <a:cs typeface="Arial"/>
              </a:rPr>
              <a:t> warm</a:t>
            </a:r>
            <a:r>
              <a:rPr sz="1224" spc="-4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75" dirty="0">
                <a:solidFill>
                  <a:srgbClr val="030303"/>
                </a:solidFill>
                <a:latin typeface="Arial"/>
                <a:cs typeface="Arial"/>
              </a:rPr>
              <a:t>for</a:t>
            </a:r>
            <a:r>
              <a:rPr sz="1224" spc="5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" dirty="0">
                <a:solidFill>
                  <a:srgbClr val="030303"/>
                </a:solidFill>
                <a:latin typeface="Arial"/>
                <a:cs typeface="Arial"/>
              </a:rPr>
              <a:t>a</a:t>
            </a:r>
            <a:r>
              <a:rPr sz="1224" spc="1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0" dirty="0">
                <a:solidFill>
                  <a:srgbClr val="030303"/>
                </a:solidFill>
                <a:latin typeface="Arial"/>
                <a:cs typeface="Arial"/>
              </a:rPr>
              <a:t>lo</a:t>
            </a:r>
            <a:r>
              <a:rPr lang="en-US" sz="1224" spc="20" dirty="0">
                <a:solidFill>
                  <a:srgbClr val="030303"/>
                </a:solidFill>
                <a:latin typeface="Arial"/>
                <a:cs typeface="Arial"/>
              </a:rPr>
              <a:t>n</a:t>
            </a:r>
            <a:r>
              <a:rPr sz="1224" spc="20" dirty="0">
                <a:solidFill>
                  <a:srgbClr val="030303"/>
                </a:solidFill>
                <a:latin typeface="Arial"/>
                <a:cs typeface="Arial"/>
              </a:rPr>
              <a:t>g</a:t>
            </a:r>
            <a:r>
              <a:rPr sz="1224" spc="-75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44" dirty="0">
                <a:solidFill>
                  <a:srgbClr val="030303"/>
                </a:solidFill>
                <a:latin typeface="Arial"/>
                <a:cs typeface="Arial"/>
              </a:rPr>
              <a:t>time.</a:t>
            </a:r>
            <a:r>
              <a:rPr sz="1224" spc="197" dirty="0">
                <a:solidFill>
                  <a:srgbClr val="030303"/>
                </a:solidFill>
                <a:latin typeface="Arial"/>
                <a:cs typeface="Arial"/>
              </a:rPr>
              <a:t>•</a:t>
            </a:r>
            <a:r>
              <a:rPr sz="1224" spc="20" dirty="0">
                <a:solidFill>
                  <a:srgbClr val="030303"/>
                </a:solidFill>
                <a:latin typeface="Arial"/>
                <a:cs typeface="Arial"/>
              </a:rPr>
              <a:t>In</a:t>
            </a:r>
            <a:r>
              <a:rPr sz="1224" spc="1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4" dirty="0">
                <a:solidFill>
                  <a:srgbClr val="030303"/>
                </a:solidFill>
                <a:latin typeface="Arial"/>
                <a:cs typeface="Arial"/>
              </a:rPr>
              <a:t>fact,</a:t>
            </a:r>
            <a:r>
              <a:rPr sz="1224" spc="6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4" dirty="0">
                <a:solidFill>
                  <a:srgbClr val="030303"/>
                </a:solidFill>
                <a:latin typeface="Arial"/>
                <a:cs typeface="Arial"/>
              </a:rPr>
              <a:t>they</a:t>
            </a:r>
            <a:r>
              <a:rPr sz="1224" spc="82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dirty="0">
                <a:solidFill>
                  <a:srgbClr val="030303"/>
                </a:solidFill>
                <a:latin typeface="Arial"/>
                <a:cs typeface="Arial"/>
              </a:rPr>
              <a:t>are </a:t>
            </a:r>
            <a:r>
              <a:rPr sz="1224" spc="58" dirty="0">
                <a:solidFill>
                  <a:srgbClr val="030303"/>
                </a:solidFill>
                <a:latin typeface="Arial"/>
                <a:cs typeface="Arial"/>
              </a:rPr>
              <a:t>the</a:t>
            </a:r>
            <a:r>
              <a:rPr sz="1224" spc="75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7" dirty="0">
                <a:solidFill>
                  <a:srgbClr val="030303"/>
                </a:solidFill>
                <a:latin typeface="Arial"/>
                <a:cs typeface="Arial"/>
              </a:rPr>
              <a:t>biggest</a:t>
            </a:r>
            <a:r>
              <a:rPr sz="1224" spc="6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24" dirty="0">
                <a:solidFill>
                  <a:srgbClr val="030303"/>
                </a:solidFill>
                <a:latin typeface="Arial"/>
                <a:cs typeface="Arial"/>
              </a:rPr>
              <a:t>deer</a:t>
            </a:r>
            <a:r>
              <a:rPr sz="1224" spc="4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64" dirty="0">
                <a:solidFill>
                  <a:srgbClr val="030303"/>
                </a:solidFill>
                <a:latin typeface="Arial"/>
                <a:cs typeface="Arial"/>
              </a:rPr>
              <a:t>in</a:t>
            </a:r>
            <a:r>
              <a:rPr sz="1224" spc="-116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54" dirty="0">
                <a:solidFill>
                  <a:srgbClr val="030303"/>
                </a:solidFill>
                <a:latin typeface="Arial"/>
                <a:cs typeface="Arial"/>
              </a:rPr>
              <a:t>the</a:t>
            </a:r>
            <a:r>
              <a:rPr sz="1224" spc="1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7" dirty="0">
                <a:solidFill>
                  <a:srgbClr val="030303"/>
                </a:solidFill>
                <a:latin typeface="Arial"/>
                <a:cs typeface="Arial"/>
              </a:rPr>
              <a:t>world.</a:t>
            </a:r>
            <a:r>
              <a:rPr lang="en-US" sz="1224" spc="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7" dirty="0">
                <a:solidFill>
                  <a:srgbClr val="030303"/>
                </a:solidFill>
                <a:latin typeface="Arial"/>
                <a:cs typeface="Arial"/>
              </a:rPr>
              <a:t>They</a:t>
            </a:r>
            <a:r>
              <a:rPr sz="1224" spc="82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13" dirty="0">
                <a:solidFill>
                  <a:srgbClr val="030303"/>
                </a:solidFill>
                <a:latin typeface="Arial"/>
                <a:cs typeface="Arial"/>
              </a:rPr>
              <a:t>can</a:t>
            </a:r>
            <a:r>
              <a:rPr sz="1224" spc="24" dirty="0">
                <a:solidFill>
                  <a:srgbClr val="030303"/>
                </a:solidFill>
                <a:latin typeface="Arial"/>
                <a:cs typeface="Arial"/>
              </a:rPr>
              <a:t> stand</a:t>
            </a:r>
            <a:r>
              <a:rPr sz="1224" spc="119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12" dirty="0">
                <a:solidFill>
                  <a:srgbClr val="030303"/>
                </a:solidFill>
                <a:latin typeface="Times New Roman"/>
                <a:cs typeface="Times New Roman"/>
              </a:rPr>
              <a:t>8</a:t>
            </a:r>
            <a:r>
              <a:rPr sz="1224" spc="54" dirty="0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sz="1224" spc="31" dirty="0">
                <a:solidFill>
                  <a:srgbClr val="030303"/>
                </a:solidFill>
                <a:latin typeface="Arial"/>
                <a:cs typeface="Arial"/>
              </a:rPr>
              <a:t>feet</a:t>
            </a:r>
            <a:r>
              <a:rPr sz="1224" spc="4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7" dirty="0">
                <a:solidFill>
                  <a:srgbClr val="030303"/>
                </a:solidFill>
                <a:latin typeface="Arial"/>
                <a:cs typeface="Arial"/>
              </a:rPr>
              <a:t>tall</a:t>
            </a:r>
            <a:r>
              <a:rPr sz="1224" spc="3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62" dirty="0">
                <a:solidFill>
                  <a:srgbClr val="030303"/>
                </a:solidFill>
                <a:latin typeface="Arial"/>
                <a:cs typeface="Arial"/>
              </a:rPr>
              <a:t>at</a:t>
            </a:r>
            <a:r>
              <a:rPr sz="1224" spc="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68" dirty="0">
                <a:solidFill>
                  <a:srgbClr val="030303"/>
                </a:solidFill>
                <a:latin typeface="Arial"/>
                <a:cs typeface="Arial"/>
              </a:rPr>
              <a:t>the</a:t>
            </a:r>
            <a:r>
              <a:rPr sz="1224" spc="2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11" dirty="0">
                <a:solidFill>
                  <a:srgbClr val="030303"/>
                </a:solidFill>
                <a:latin typeface="Arial"/>
                <a:cs typeface="Arial"/>
              </a:rPr>
              <a:t>shoulders,</a:t>
            </a:r>
            <a:r>
              <a:rPr sz="1224" spc="4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dirty="0">
                <a:solidFill>
                  <a:srgbClr val="030303"/>
                </a:solidFill>
                <a:latin typeface="Arial"/>
                <a:cs typeface="Arial"/>
              </a:rPr>
              <a:t>and</a:t>
            </a:r>
            <a:r>
              <a:rPr sz="1224" spc="-2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44" dirty="0">
                <a:solidFill>
                  <a:srgbClr val="030303"/>
                </a:solidFill>
                <a:latin typeface="Arial"/>
                <a:cs typeface="Arial"/>
              </a:rPr>
              <a:t>they</a:t>
            </a:r>
            <a:r>
              <a:rPr sz="1224" spc="4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7" dirty="0">
                <a:solidFill>
                  <a:srgbClr val="030303"/>
                </a:solidFill>
                <a:latin typeface="Arial"/>
                <a:cs typeface="Arial"/>
              </a:rPr>
              <a:t>can</a:t>
            </a:r>
            <a:r>
              <a:rPr sz="1224" spc="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dirty="0">
                <a:solidFill>
                  <a:srgbClr val="030303"/>
                </a:solidFill>
                <a:latin typeface="Arial"/>
                <a:cs typeface="Arial"/>
              </a:rPr>
              <a:t>weigh</a:t>
            </a:r>
            <a:r>
              <a:rPr sz="1224" spc="7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3" dirty="0">
                <a:solidFill>
                  <a:srgbClr val="030303"/>
                </a:solidFill>
                <a:latin typeface="Arial"/>
                <a:cs typeface="Arial"/>
              </a:rPr>
              <a:t>almost</a:t>
            </a:r>
            <a:r>
              <a:rPr sz="1224" spc="102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" dirty="0">
                <a:solidFill>
                  <a:srgbClr val="030303"/>
                </a:solidFill>
                <a:latin typeface="Arial"/>
                <a:cs typeface="Arial"/>
              </a:rPr>
              <a:t>a</a:t>
            </a:r>
            <a:r>
              <a:rPr sz="1224" spc="-1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48" dirty="0">
                <a:solidFill>
                  <a:srgbClr val="030303"/>
                </a:solidFill>
                <a:latin typeface="Arial"/>
                <a:cs typeface="Arial"/>
              </a:rPr>
              <a:t>ton.</a:t>
            </a:r>
            <a:r>
              <a:rPr sz="1224" spc="299" dirty="0">
                <a:solidFill>
                  <a:srgbClr val="030303"/>
                </a:solidFill>
                <a:latin typeface="Arial"/>
                <a:cs typeface="Arial"/>
              </a:rPr>
              <a:t>•</a:t>
            </a:r>
            <a:endParaRPr sz="1224" dirty="0">
              <a:latin typeface="Arial"/>
              <a:cs typeface="Arial"/>
            </a:endParaRPr>
          </a:p>
          <a:p>
            <a:pPr>
              <a:lnSpc>
                <a:spcPts val="442"/>
              </a:lnSpc>
              <a:spcBef>
                <a:spcPts val="12"/>
              </a:spcBef>
            </a:pPr>
            <a:endParaRPr sz="544" dirty="0"/>
          </a:p>
          <a:p>
            <a:pPr>
              <a:lnSpc>
                <a:spcPts val="680"/>
              </a:lnSpc>
            </a:pPr>
            <a:endParaRPr sz="714" dirty="0"/>
          </a:p>
          <a:p>
            <a:pPr marL="333382">
              <a:tabLst>
                <a:tab pos="3539380" algn="l"/>
              </a:tabLst>
            </a:pPr>
            <a:r>
              <a:rPr sz="1224" spc="3" dirty="0">
                <a:solidFill>
                  <a:srgbClr val="030303"/>
                </a:solidFill>
                <a:latin typeface="Arial"/>
                <a:cs typeface="Arial"/>
              </a:rPr>
              <a:t>Something</a:t>
            </a:r>
            <a:r>
              <a:rPr sz="1224" spc="5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11" dirty="0">
                <a:solidFill>
                  <a:srgbClr val="030303"/>
                </a:solidFill>
                <a:latin typeface="Arial"/>
                <a:cs typeface="Arial"/>
              </a:rPr>
              <a:t>special</a:t>
            </a:r>
            <a:r>
              <a:rPr sz="1224" spc="3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1" dirty="0">
                <a:solidFill>
                  <a:srgbClr val="030303"/>
                </a:solidFill>
                <a:latin typeface="Arial"/>
                <a:cs typeface="Arial"/>
              </a:rPr>
              <a:t>about</a:t>
            </a:r>
            <a:r>
              <a:rPr sz="1224" spc="4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54" dirty="0">
                <a:solidFill>
                  <a:srgbClr val="030303"/>
                </a:solidFill>
                <a:latin typeface="Arial"/>
                <a:cs typeface="Arial"/>
              </a:rPr>
              <a:t>the</a:t>
            </a:r>
            <a:r>
              <a:rPr sz="1224" spc="4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dirty="0">
                <a:solidFill>
                  <a:srgbClr val="030303"/>
                </a:solidFill>
                <a:latin typeface="Arial"/>
                <a:cs typeface="Arial"/>
              </a:rPr>
              <a:t>moose</a:t>
            </a:r>
            <a:r>
              <a:rPr sz="1224" spc="1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7" dirty="0">
                <a:solidFill>
                  <a:srgbClr val="030303"/>
                </a:solidFill>
                <a:latin typeface="Arial"/>
                <a:cs typeface="Arial"/>
              </a:rPr>
              <a:t>is</a:t>
            </a:r>
            <a:r>
              <a:rPr sz="1224" spc="-2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3" dirty="0">
                <a:solidFill>
                  <a:srgbClr val="030303"/>
                </a:solidFill>
                <a:latin typeface="Arial"/>
                <a:cs typeface="Arial"/>
              </a:rPr>
              <a:t>his</a:t>
            </a:r>
            <a:r>
              <a:rPr sz="1224" spc="-3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7" dirty="0">
                <a:solidFill>
                  <a:srgbClr val="030303"/>
                </a:solidFill>
                <a:latin typeface="Arial"/>
                <a:cs typeface="Arial"/>
              </a:rPr>
              <a:t>antlers.</a:t>
            </a:r>
            <a:r>
              <a:rPr lang="en-US" sz="1224" spc="1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24" dirty="0">
                <a:solidFill>
                  <a:srgbClr val="030303"/>
                </a:solidFill>
                <a:latin typeface="Arial"/>
                <a:cs typeface="Arial"/>
              </a:rPr>
              <a:t>Mal</a:t>
            </a:r>
            <a:r>
              <a:rPr sz="1224" spc="48" dirty="0">
                <a:solidFill>
                  <a:srgbClr val="030303"/>
                </a:solidFill>
                <a:latin typeface="Arial"/>
                <a:cs typeface="Arial"/>
              </a:rPr>
              <a:t>e</a:t>
            </a:r>
            <a:r>
              <a:rPr lang="en-US" sz="1224" spc="-105" dirty="0">
                <a:solidFill>
                  <a:srgbClr val="8A8A8A"/>
                </a:solidFill>
                <a:latin typeface="Arial"/>
                <a:cs typeface="Arial"/>
              </a:rPr>
              <a:t> </a:t>
            </a:r>
            <a:endParaRPr sz="1224" dirty="0">
              <a:latin typeface="Arial"/>
              <a:cs typeface="Arial"/>
            </a:endParaRPr>
          </a:p>
          <a:p>
            <a:pPr marL="23752">
              <a:lnSpc>
                <a:spcPts val="1245"/>
              </a:lnSpc>
            </a:pPr>
            <a:r>
              <a:rPr sz="1224" spc="-7" dirty="0">
                <a:solidFill>
                  <a:srgbClr val="030303"/>
                </a:solidFill>
                <a:latin typeface="Arial"/>
                <a:cs typeface="Arial"/>
              </a:rPr>
              <a:t>moose</a:t>
            </a:r>
            <a:r>
              <a:rPr sz="1224" spc="2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7" dirty="0">
                <a:solidFill>
                  <a:srgbClr val="030303"/>
                </a:solidFill>
                <a:latin typeface="Arial"/>
                <a:cs typeface="Arial"/>
              </a:rPr>
              <a:t>antlers</a:t>
            </a:r>
            <a:r>
              <a:rPr sz="1224" spc="102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24" dirty="0">
                <a:solidFill>
                  <a:srgbClr val="030303"/>
                </a:solidFill>
                <a:latin typeface="Arial"/>
                <a:cs typeface="Arial"/>
              </a:rPr>
              <a:t>can</a:t>
            </a:r>
            <a:r>
              <a:rPr sz="1224" spc="1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13" dirty="0">
                <a:solidFill>
                  <a:srgbClr val="030303"/>
                </a:solidFill>
                <a:latin typeface="Arial"/>
                <a:cs typeface="Arial"/>
              </a:rPr>
              <a:t>weigh</a:t>
            </a:r>
            <a:r>
              <a:rPr sz="1224" spc="3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13" dirty="0">
                <a:solidFill>
                  <a:srgbClr val="030303"/>
                </a:solidFill>
                <a:latin typeface="Arial"/>
                <a:cs typeface="Arial"/>
              </a:rPr>
              <a:t>as</a:t>
            </a:r>
            <a:r>
              <a:rPr sz="1224" spc="82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13" dirty="0">
                <a:solidFill>
                  <a:srgbClr val="030303"/>
                </a:solidFill>
                <a:latin typeface="Arial"/>
                <a:cs typeface="Arial"/>
              </a:rPr>
              <a:t>much</a:t>
            </a:r>
            <a:r>
              <a:rPr sz="1224" spc="-3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" dirty="0">
                <a:solidFill>
                  <a:srgbClr val="030303"/>
                </a:solidFill>
                <a:latin typeface="Arial"/>
                <a:cs typeface="Arial"/>
              </a:rPr>
              <a:t>as</a:t>
            </a:r>
            <a:r>
              <a:rPr sz="1224" spc="4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lang="en-US" sz="1224" spc="27" dirty="0">
                <a:solidFill>
                  <a:srgbClr val="030303"/>
                </a:solidFill>
                <a:latin typeface="Arial"/>
                <a:cs typeface="Arial"/>
              </a:rPr>
              <a:t>80 </a:t>
            </a:r>
            <a:r>
              <a:rPr sz="1224" spc="3" dirty="0">
                <a:solidFill>
                  <a:srgbClr val="030303"/>
                </a:solidFill>
                <a:latin typeface="Arial"/>
                <a:cs typeface="Arial"/>
              </a:rPr>
              <a:t>pounds</a:t>
            </a:r>
            <a:r>
              <a:rPr lang="en-US" sz="1224" spc="3" dirty="0">
                <a:solidFill>
                  <a:srgbClr val="030303"/>
                </a:solidFill>
                <a:latin typeface="Arial"/>
                <a:cs typeface="Arial"/>
              </a:rPr>
              <a:t> and can </a:t>
            </a:r>
            <a:endParaRPr sz="1224" dirty="0">
              <a:latin typeface="Arial"/>
              <a:cs typeface="Arial"/>
            </a:endParaRPr>
          </a:p>
          <a:p>
            <a:pPr marL="20729" marR="113575" indent="3023">
              <a:lnSpc>
                <a:spcPts val="1245"/>
              </a:lnSpc>
              <a:spcBef>
                <a:spcPts val="54"/>
              </a:spcBef>
              <a:tabLst>
                <a:tab pos="3542403" algn="l"/>
              </a:tabLst>
            </a:pPr>
            <a:r>
              <a:rPr sz="1224" dirty="0">
                <a:solidFill>
                  <a:srgbClr val="030303"/>
                </a:solidFill>
                <a:latin typeface="Arial"/>
                <a:cs typeface="Arial"/>
              </a:rPr>
              <a:t>measure</a:t>
            </a:r>
            <a:r>
              <a:rPr sz="1224" spc="7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09" dirty="0">
                <a:solidFill>
                  <a:srgbClr val="030303"/>
                </a:solidFill>
                <a:latin typeface="Times New Roman"/>
                <a:cs typeface="Times New Roman"/>
              </a:rPr>
              <a:t>7</a:t>
            </a:r>
            <a:r>
              <a:rPr sz="1224" spc="-27" dirty="0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sz="1224" spc="34" dirty="0">
                <a:solidFill>
                  <a:srgbClr val="030303"/>
                </a:solidFill>
                <a:latin typeface="Arial"/>
                <a:cs typeface="Arial"/>
              </a:rPr>
              <a:t>feet</a:t>
            </a:r>
            <a:r>
              <a:rPr sz="1224" spc="102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0" dirty="0">
                <a:solidFill>
                  <a:srgbClr val="030303"/>
                </a:solidFill>
                <a:latin typeface="Arial"/>
                <a:cs typeface="Arial"/>
              </a:rPr>
              <a:t>from</a:t>
            </a:r>
            <a:r>
              <a:rPr sz="1224" spc="92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13" dirty="0">
                <a:solidFill>
                  <a:srgbClr val="030303"/>
                </a:solidFill>
                <a:latin typeface="Arial"/>
                <a:cs typeface="Arial"/>
              </a:rPr>
              <a:t>one</a:t>
            </a:r>
            <a:r>
              <a:rPr sz="1224" spc="1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64" dirty="0">
                <a:solidFill>
                  <a:srgbClr val="030303"/>
                </a:solidFill>
                <a:latin typeface="Arial"/>
                <a:cs typeface="Arial"/>
              </a:rPr>
              <a:t>tip</a:t>
            </a:r>
            <a:r>
              <a:rPr sz="1224" spc="1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95" dirty="0">
                <a:solidFill>
                  <a:srgbClr val="030303"/>
                </a:solidFill>
                <a:latin typeface="Arial"/>
                <a:cs typeface="Arial"/>
              </a:rPr>
              <a:t>to</a:t>
            </a:r>
            <a:r>
              <a:rPr sz="1224" spc="1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54" dirty="0">
                <a:solidFill>
                  <a:srgbClr val="030303"/>
                </a:solidFill>
                <a:latin typeface="Arial"/>
                <a:cs typeface="Arial"/>
              </a:rPr>
              <a:t>the</a:t>
            </a:r>
            <a:r>
              <a:rPr sz="1224" spc="6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1" dirty="0">
                <a:solidFill>
                  <a:srgbClr val="030303"/>
                </a:solidFill>
                <a:latin typeface="Arial"/>
                <a:cs typeface="Arial"/>
              </a:rPr>
              <a:t>other. </a:t>
            </a:r>
            <a:r>
              <a:rPr sz="1224" spc="-14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65" dirty="0">
                <a:solidFill>
                  <a:srgbClr val="030303"/>
                </a:solidFill>
                <a:latin typeface="Arial"/>
                <a:cs typeface="Arial"/>
              </a:rPr>
              <a:t>• </a:t>
            </a:r>
            <a:r>
              <a:rPr sz="1224" spc="4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31" dirty="0">
                <a:solidFill>
                  <a:srgbClr val="030303"/>
                </a:solidFill>
                <a:latin typeface="Arial"/>
                <a:cs typeface="Arial"/>
              </a:rPr>
              <a:t>Male</a:t>
            </a:r>
            <a:r>
              <a:rPr sz="1224" spc="-1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7" dirty="0">
                <a:solidFill>
                  <a:srgbClr val="030303"/>
                </a:solidFill>
                <a:latin typeface="Arial"/>
                <a:cs typeface="Arial"/>
              </a:rPr>
              <a:t>moose</a:t>
            </a:r>
            <a:r>
              <a:rPr sz="1224" spc="2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" dirty="0">
                <a:solidFill>
                  <a:srgbClr val="030303"/>
                </a:solidFill>
                <a:latin typeface="Arial"/>
                <a:cs typeface="Arial"/>
              </a:rPr>
              <a:t>can</a:t>
            </a:r>
            <a:r>
              <a:rPr sz="1224" spc="2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7" dirty="0">
                <a:solidFill>
                  <a:srgbClr val="030303"/>
                </a:solidFill>
                <a:latin typeface="Arial"/>
                <a:cs typeface="Arial"/>
              </a:rPr>
              <a:t>grow</a:t>
            </a:r>
            <a:r>
              <a:rPr sz="1224" spc="95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13" dirty="0">
                <a:solidFill>
                  <a:srgbClr val="030303"/>
                </a:solidFill>
                <a:latin typeface="Arial"/>
                <a:cs typeface="Arial"/>
              </a:rPr>
              <a:t>new</a:t>
            </a:r>
            <a:r>
              <a:rPr sz="1224" spc="3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11" dirty="0">
                <a:solidFill>
                  <a:srgbClr val="030303"/>
                </a:solidFill>
                <a:latin typeface="Arial"/>
                <a:cs typeface="Arial"/>
              </a:rPr>
              <a:t>pairs</a:t>
            </a:r>
            <a:r>
              <a:rPr sz="1224" spc="1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20" dirty="0">
                <a:solidFill>
                  <a:srgbClr val="030303"/>
                </a:solidFill>
                <a:latin typeface="Times New Roman"/>
                <a:cs typeface="Times New Roman"/>
              </a:rPr>
              <a:t>of</a:t>
            </a:r>
            <a:r>
              <a:rPr sz="1224" spc="102" dirty="0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sz="1224" spc="13" dirty="0">
                <a:solidFill>
                  <a:srgbClr val="030303"/>
                </a:solidFill>
                <a:latin typeface="Arial"/>
                <a:cs typeface="Arial"/>
              </a:rPr>
              <a:t>antlers</a:t>
            </a:r>
            <a:r>
              <a:rPr sz="1224" spc="37" dirty="0">
                <a:solidFill>
                  <a:srgbClr val="030303"/>
                </a:solidFill>
                <a:latin typeface="Arial"/>
                <a:cs typeface="Arial"/>
              </a:rPr>
              <a:t> in</a:t>
            </a:r>
            <a:r>
              <a:rPr sz="1224" spc="-5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16" dirty="0">
                <a:solidFill>
                  <a:srgbClr val="030303"/>
                </a:solidFill>
                <a:latin typeface="Times New Roman"/>
                <a:cs typeface="Times New Roman"/>
              </a:rPr>
              <a:t>4</a:t>
            </a:r>
            <a:r>
              <a:rPr sz="1224" spc="41" dirty="0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sz="1224" spc="27" dirty="0">
                <a:solidFill>
                  <a:srgbClr val="030303"/>
                </a:solidFill>
                <a:latin typeface="Arial"/>
                <a:cs typeface="Arial"/>
              </a:rPr>
              <a:t>or</a:t>
            </a:r>
            <a:r>
              <a:rPr sz="1224" spc="62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37" dirty="0">
                <a:solidFill>
                  <a:srgbClr val="030303"/>
                </a:solidFill>
                <a:latin typeface="Times New Roman"/>
                <a:cs typeface="Times New Roman"/>
              </a:rPr>
              <a:t>5</a:t>
            </a:r>
            <a:r>
              <a:rPr sz="1224" spc="41" dirty="0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sz="1224" spc="64" dirty="0">
                <a:solidFill>
                  <a:srgbClr val="030303"/>
                </a:solidFill>
                <a:latin typeface="Arial"/>
                <a:cs typeface="Arial"/>
              </a:rPr>
              <a:t>months</a:t>
            </a:r>
            <a:r>
              <a:rPr lang="en-US" sz="1224" spc="64" dirty="0">
                <a:solidFill>
                  <a:srgbClr val="030303"/>
                </a:solidFill>
                <a:latin typeface="Arial"/>
                <a:cs typeface="Arial"/>
              </a:rPr>
              <a:t>. </a:t>
            </a:r>
            <a:r>
              <a:rPr sz="1224" spc="54" dirty="0">
                <a:solidFill>
                  <a:srgbClr val="030303"/>
                </a:solidFill>
                <a:latin typeface="Arial"/>
                <a:cs typeface="Arial"/>
              </a:rPr>
              <a:t>After</a:t>
            </a:r>
            <a:r>
              <a:rPr sz="1224" spc="3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51" dirty="0">
                <a:solidFill>
                  <a:srgbClr val="030303"/>
                </a:solidFill>
                <a:latin typeface="Arial"/>
                <a:cs typeface="Arial"/>
              </a:rPr>
              <a:t>a</a:t>
            </a:r>
            <a:r>
              <a:rPr sz="1224" spc="-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4" dirty="0">
                <a:solidFill>
                  <a:srgbClr val="030303"/>
                </a:solidFill>
                <a:latin typeface="Arial"/>
                <a:cs typeface="Arial"/>
              </a:rPr>
              <a:t>new</a:t>
            </a:r>
            <a:r>
              <a:rPr sz="1224" spc="3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" dirty="0">
                <a:solidFill>
                  <a:srgbClr val="030303"/>
                </a:solidFill>
                <a:latin typeface="Arial"/>
                <a:cs typeface="Arial"/>
              </a:rPr>
              <a:t>pair</a:t>
            </a:r>
            <a:r>
              <a:rPr sz="1224" spc="34" dirty="0">
                <a:solidFill>
                  <a:srgbClr val="030303"/>
                </a:solidFill>
                <a:latin typeface="Arial"/>
                <a:cs typeface="Arial"/>
              </a:rPr>
              <a:t> of </a:t>
            </a:r>
            <a:r>
              <a:rPr sz="1224" spc="3" dirty="0">
                <a:solidFill>
                  <a:srgbClr val="030303"/>
                </a:solidFill>
                <a:latin typeface="Arial"/>
                <a:cs typeface="Arial"/>
              </a:rPr>
              <a:t>antlers</a:t>
            </a:r>
            <a:r>
              <a:rPr sz="1224" spc="3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lang="en-US" sz="1224" spc="31" dirty="0">
                <a:solidFill>
                  <a:srgbClr val="030303"/>
                </a:solidFill>
                <a:latin typeface="Arial"/>
                <a:cs typeface="Arial"/>
              </a:rPr>
              <a:t>has been worn </a:t>
            </a:r>
            <a:r>
              <a:rPr sz="1224" spc="37" dirty="0">
                <a:solidFill>
                  <a:srgbClr val="030303"/>
                </a:solidFill>
                <a:latin typeface="Arial"/>
                <a:cs typeface="Arial"/>
              </a:rPr>
              <a:t>for</a:t>
            </a:r>
            <a:r>
              <a:rPr sz="1224" spc="6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7" dirty="0">
                <a:solidFill>
                  <a:srgbClr val="030303"/>
                </a:solidFill>
                <a:latin typeface="Arial"/>
                <a:cs typeface="Arial"/>
              </a:rPr>
              <a:t>about</a:t>
            </a:r>
            <a:r>
              <a:rPr sz="1224" spc="82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78" dirty="0">
                <a:solidFill>
                  <a:srgbClr val="030303"/>
                </a:solidFill>
                <a:latin typeface="Times New Roman"/>
                <a:cs typeface="Times New Roman"/>
              </a:rPr>
              <a:t>6</a:t>
            </a:r>
            <a:r>
              <a:rPr sz="1224" spc="24" dirty="0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sz="1224" spc="27" dirty="0">
                <a:solidFill>
                  <a:srgbClr val="030303"/>
                </a:solidFill>
                <a:latin typeface="Arial"/>
                <a:cs typeface="Arial"/>
              </a:rPr>
              <a:t>months,</a:t>
            </a:r>
            <a:r>
              <a:rPr sz="1224" spc="-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54" dirty="0">
                <a:solidFill>
                  <a:srgbClr val="030303"/>
                </a:solidFill>
                <a:latin typeface="Arial"/>
                <a:cs typeface="Arial"/>
              </a:rPr>
              <a:t>they</a:t>
            </a:r>
            <a:r>
              <a:rPr sz="1224" spc="2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7" dirty="0">
                <a:solidFill>
                  <a:srgbClr val="030303"/>
                </a:solidFill>
                <a:latin typeface="Arial"/>
                <a:cs typeface="Arial"/>
              </a:rPr>
              <a:t>fall</a:t>
            </a:r>
            <a:r>
              <a:rPr sz="1224" spc="8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54" dirty="0">
                <a:solidFill>
                  <a:srgbClr val="030303"/>
                </a:solidFill>
                <a:latin typeface="Arial"/>
                <a:cs typeface="Arial"/>
              </a:rPr>
              <a:t>off,</a:t>
            </a:r>
            <a:endParaRPr sz="1224" dirty="0">
              <a:latin typeface="Arial"/>
              <a:cs typeface="Arial"/>
            </a:endParaRPr>
          </a:p>
          <a:p>
            <a:pPr marL="30229" marR="210307" indent="-6478">
              <a:lnSpc>
                <a:spcPts val="1216"/>
              </a:lnSpc>
              <a:spcBef>
                <a:spcPts val="95"/>
              </a:spcBef>
              <a:tabLst>
                <a:tab pos="2056865" algn="l"/>
              </a:tabLst>
            </a:pPr>
            <a:r>
              <a:rPr sz="1224" dirty="0">
                <a:solidFill>
                  <a:srgbClr val="030303"/>
                </a:solidFill>
                <a:latin typeface="Arial"/>
                <a:cs typeface="Arial"/>
              </a:rPr>
              <a:t>and</a:t>
            </a:r>
            <a:r>
              <a:rPr sz="1224" spc="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51" dirty="0">
                <a:solidFill>
                  <a:srgbClr val="030303"/>
                </a:solidFill>
                <a:latin typeface="Arial"/>
                <a:cs typeface="Arial"/>
              </a:rPr>
              <a:t>a</a:t>
            </a:r>
            <a:r>
              <a:rPr sz="1224" spc="4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dirty="0">
                <a:solidFill>
                  <a:srgbClr val="030303"/>
                </a:solidFill>
                <a:latin typeface="Arial"/>
                <a:cs typeface="Arial"/>
              </a:rPr>
              <a:t>new</a:t>
            </a:r>
            <a:r>
              <a:rPr sz="1224" spc="4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7" dirty="0">
                <a:solidFill>
                  <a:srgbClr val="030303"/>
                </a:solidFill>
                <a:latin typeface="Arial"/>
                <a:cs typeface="Arial"/>
              </a:rPr>
              <a:t>pair</a:t>
            </a:r>
            <a:r>
              <a:rPr sz="1224" spc="-1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7" dirty="0">
                <a:solidFill>
                  <a:srgbClr val="030303"/>
                </a:solidFill>
                <a:latin typeface="Arial"/>
                <a:cs typeface="Arial"/>
              </a:rPr>
              <a:t>starts</a:t>
            </a:r>
            <a:r>
              <a:rPr sz="1224" spc="6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dirty="0">
                <a:solidFill>
                  <a:srgbClr val="030303"/>
                </a:solidFill>
                <a:latin typeface="Arial"/>
                <a:cs typeface="Arial"/>
              </a:rPr>
              <a:t>growing.</a:t>
            </a:r>
            <a:r>
              <a:rPr sz="1224" spc="503" dirty="0">
                <a:solidFill>
                  <a:srgbClr val="030303"/>
                </a:solidFill>
                <a:latin typeface="Arial"/>
                <a:cs typeface="Arial"/>
              </a:rPr>
              <a:t>•</a:t>
            </a:r>
            <a:r>
              <a:rPr sz="1224" spc="-20" dirty="0">
                <a:solidFill>
                  <a:srgbClr val="030303"/>
                </a:solidFill>
                <a:latin typeface="Arial"/>
                <a:cs typeface="Arial"/>
              </a:rPr>
              <a:t>Moose</a:t>
            </a:r>
            <a:r>
              <a:rPr sz="1224" spc="1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7" dirty="0">
                <a:solidFill>
                  <a:srgbClr val="030303"/>
                </a:solidFill>
                <a:latin typeface="Arial"/>
                <a:cs typeface="Arial"/>
              </a:rPr>
              <a:t>use</a:t>
            </a:r>
            <a:r>
              <a:rPr sz="1224" spc="-1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1" dirty="0">
                <a:solidFill>
                  <a:srgbClr val="030303"/>
                </a:solidFill>
                <a:latin typeface="Arial"/>
                <a:cs typeface="Arial"/>
              </a:rPr>
              <a:t>their</a:t>
            </a:r>
            <a:r>
              <a:rPr sz="1224" spc="-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7" dirty="0">
                <a:solidFill>
                  <a:srgbClr val="030303"/>
                </a:solidFill>
                <a:latin typeface="Arial"/>
                <a:cs typeface="Arial"/>
              </a:rPr>
              <a:t>antlers</a:t>
            </a:r>
            <a:r>
              <a:rPr sz="1224" spc="3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95" dirty="0">
                <a:solidFill>
                  <a:srgbClr val="030303"/>
                </a:solidFill>
                <a:latin typeface="Arial"/>
                <a:cs typeface="Arial"/>
              </a:rPr>
              <a:t>to</a:t>
            </a:r>
            <a:r>
              <a:rPr sz="1224" spc="62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7" dirty="0">
                <a:solidFill>
                  <a:srgbClr val="030303"/>
                </a:solidFill>
                <a:latin typeface="Arial"/>
                <a:cs typeface="Arial"/>
              </a:rPr>
              <a:t>protect</a:t>
            </a:r>
            <a:r>
              <a:rPr sz="1224" spc="5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" dirty="0">
                <a:solidFill>
                  <a:srgbClr val="030303"/>
                </a:solidFill>
                <a:latin typeface="Arial"/>
                <a:cs typeface="Arial"/>
              </a:rPr>
              <a:t>themselves</a:t>
            </a:r>
            <a:r>
              <a:rPr sz="1224" spc="-156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0" dirty="0">
                <a:solidFill>
                  <a:srgbClr val="030303"/>
                </a:solidFill>
                <a:latin typeface="Arial"/>
                <a:cs typeface="Arial"/>
              </a:rPr>
              <a:t>from</a:t>
            </a:r>
            <a:r>
              <a:rPr sz="1224" spc="1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17" dirty="0">
                <a:solidFill>
                  <a:srgbClr val="030303"/>
                </a:solidFill>
                <a:latin typeface="Arial"/>
                <a:cs typeface="Arial"/>
              </a:rPr>
              <a:t>enemies</a:t>
            </a:r>
            <a:r>
              <a:rPr lang="en-US" sz="1224" spc="-17" dirty="0">
                <a:solidFill>
                  <a:srgbClr val="030303"/>
                </a:solidFill>
                <a:latin typeface="Arial"/>
                <a:cs typeface="Arial"/>
              </a:rPr>
              <a:t>.</a:t>
            </a:r>
            <a:r>
              <a:rPr sz="1224" spc="-1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109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31" dirty="0">
                <a:solidFill>
                  <a:srgbClr val="030303"/>
                </a:solidFill>
                <a:latin typeface="Arial"/>
                <a:cs typeface="Arial"/>
              </a:rPr>
              <a:t>• </a:t>
            </a:r>
            <a:r>
              <a:rPr sz="1224" spc="-4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7" dirty="0">
                <a:solidFill>
                  <a:srgbClr val="030303"/>
                </a:solidFill>
                <a:latin typeface="Arial"/>
                <a:cs typeface="Arial"/>
              </a:rPr>
              <a:t>They</a:t>
            </a:r>
            <a:r>
              <a:rPr sz="1224" spc="82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17" dirty="0">
                <a:solidFill>
                  <a:srgbClr val="030303"/>
                </a:solidFill>
                <a:latin typeface="Arial"/>
                <a:cs typeface="Arial"/>
              </a:rPr>
              <a:t>also</a:t>
            </a:r>
            <a:r>
              <a:rPr sz="1224" spc="5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7" dirty="0">
                <a:solidFill>
                  <a:srgbClr val="030303"/>
                </a:solidFill>
                <a:latin typeface="Arial"/>
                <a:cs typeface="Arial"/>
              </a:rPr>
              <a:t>use</a:t>
            </a:r>
            <a:r>
              <a:rPr sz="1224" spc="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4" dirty="0">
                <a:solidFill>
                  <a:srgbClr val="030303"/>
                </a:solidFill>
                <a:latin typeface="Arial"/>
                <a:cs typeface="Arial"/>
              </a:rPr>
              <a:t>them</a:t>
            </a:r>
            <a:r>
              <a:rPr sz="1224" spc="1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19" dirty="0">
                <a:solidFill>
                  <a:srgbClr val="030303"/>
                </a:solidFill>
                <a:latin typeface="Arial"/>
                <a:cs typeface="Arial"/>
              </a:rPr>
              <a:t>to</a:t>
            </a:r>
            <a:endParaRPr sz="1224" dirty="0">
              <a:latin typeface="Arial"/>
              <a:cs typeface="Arial"/>
            </a:endParaRPr>
          </a:p>
          <a:p>
            <a:pPr marL="30229" marR="8637">
              <a:lnSpc>
                <a:spcPts val="1272"/>
              </a:lnSpc>
              <a:spcBef>
                <a:spcPts val="7"/>
              </a:spcBef>
              <a:tabLst>
                <a:tab pos="1199658" algn="l"/>
              </a:tabLst>
            </a:pPr>
            <a:r>
              <a:rPr sz="1224" spc="3" dirty="0">
                <a:solidFill>
                  <a:srgbClr val="030303"/>
                </a:solidFill>
                <a:latin typeface="Arial"/>
                <a:cs typeface="Arial"/>
              </a:rPr>
              <a:t>cool</a:t>
            </a:r>
            <a:r>
              <a:rPr sz="1224" spc="-2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4" dirty="0">
                <a:solidFill>
                  <a:srgbClr val="030303"/>
                </a:solidFill>
                <a:latin typeface="Arial"/>
                <a:cs typeface="Arial"/>
              </a:rPr>
              <a:t>their</a:t>
            </a:r>
            <a:r>
              <a:rPr sz="1224" spc="13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dirty="0">
                <a:solidFill>
                  <a:srgbClr val="030303"/>
                </a:solidFill>
                <a:latin typeface="Arial"/>
                <a:cs typeface="Arial"/>
              </a:rPr>
              <a:t>bodies.	</a:t>
            </a:r>
            <a:r>
              <a:rPr sz="1224" spc="-17" dirty="0">
                <a:solidFill>
                  <a:srgbClr val="030303"/>
                </a:solidFill>
                <a:latin typeface="Arial"/>
                <a:cs typeface="Arial"/>
              </a:rPr>
              <a:t>Blood</a:t>
            </a:r>
            <a:r>
              <a:rPr sz="1224" spc="2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dirty="0">
                <a:solidFill>
                  <a:srgbClr val="030303"/>
                </a:solidFill>
                <a:latin typeface="Arial"/>
                <a:cs typeface="Arial"/>
              </a:rPr>
              <a:t>moving</a:t>
            </a:r>
            <a:r>
              <a:rPr sz="1224" spc="1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0" dirty="0">
                <a:solidFill>
                  <a:srgbClr val="030303"/>
                </a:solidFill>
                <a:latin typeface="Arial"/>
                <a:cs typeface="Arial"/>
              </a:rPr>
              <a:t>through</a:t>
            </a:r>
            <a:r>
              <a:rPr sz="1224" spc="75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54" dirty="0">
                <a:solidFill>
                  <a:srgbClr val="030303"/>
                </a:solidFill>
                <a:latin typeface="Arial"/>
                <a:cs typeface="Arial"/>
              </a:rPr>
              <a:t>the</a:t>
            </a:r>
            <a:r>
              <a:rPr sz="1224" spc="1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7" dirty="0">
                <a:solidFill>
                  <a:srgbClr val="030303"/>
                </a:solidFill>
                <a:latin typeface="Arial"/>
                <a:cs typeface="Arial"/>
              </a:rPr>
              <a:t>antler</a:t>
            </a:r>
            <a:r>
              <a:rPr lang="en-US" sz="1224" spc="7" dirty="0">
                <a:solidFill>
                  <a:srgbClr val="030303"/>
                </a:solidFill>
                <a:latin typeface="Arial"/>
                <a:cs typeface="Arial"/>
              </a:rPr>
              <a:t>s</a:t>
            </a:r>
            <a:r>
              <a:rPr sz="1224" spc="5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1" dirty="0">
                <a:solidFill>
                  <a:srgbClr val="030303"/>
                </a:solidFill>
                <a:latin typeface="Arial"/>
                <a:cs typeface="Arial"/>
              </a:rPr>
              <a:t>gets</a:t>
            </a:r>
            <a:r>
              <a:rPr sz="1224" spc="5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1" dirty="0">
                <a:solidFill>
                  <a:srgbClr val="030303"/>
                </a:solidFill>
                <a:latin typeface="Arial"/>
                <a:cs typeface="Arial"/>
              </a:rPr>
              <a:t>cooled</a:t>
            </a:r>
            <a:r>
              <a:rPr sz="1224" spc="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7" dirty="0">
                <a:solidFill>
                  <a:srgbClr val="030303"/>
                </a:solidFill>
                <a:latin typeface="Arial"/>
                <a:cs typeface="Arial"/>
              </a:rPr>
              <a:t>by</a:t>
            </a:r>
            <a:r>
              <a:rPr sz="1224" spc="-2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4" dirty="0">
                <a:solidFill>
                  <a:srgbClr val="030303"/>
                </a:solidFill>
                <a:latin typeface="Arial"/>
                <a:cs typeface="Arial"/>
              </a:rPr>
              <a:t>the</a:t>
            </a:r>
            <a:r>
              <a:rPr sz="1224" spc="3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" dirty="0">
                <a:solidFill>
                  <a:srgbClr val="030303"/>
                </a:solidFill>
                <a:latin typeface="Arial"/>
                <a:cs typeface="Arial"/>
              </a:rPr>
              <a:t>air. </a:t>
            </a:r>
            <a:r>
              <a:rPr sz="1224" spc="1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dirty="0">
                <a:solidFill>
                  <a:srgbClr val="030303"/>
                </a:solidFill>
                <a:latin typeface="Arial"/>
                <a:cs typeface="Arial"/>
              </a:rPr>
              <a:t>Then</a:t>
            </a:r>
            <a:r>
              <a:rPr sz="1224" spc="95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0" dirty="0">
                <a:solidFill>
                  <a:srgbClr val="030303"/>
                </a:solidFill>
                <a:latin typeface="Arial"/>
                <a:cs typeface="Arial"/>
              </a:rPr>
              <a:t>this</a:t>
            </a:r>
            <a:r>
              <a:rPr sz="1224" spc="6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7" dirty="0">
                <a:solidFill>
                  <a:srgbClr val="030303"/>
                </a:solidFill>
                <a:latin typeface="Arial"/>
                <a:cs typeface="Arial"/>
              </a:rPr>
              <a:t>cooled</a:t>
            </a:r>
            <a:r>
              <a:rPr sz="1224" spc="3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3" dirty="0">
                <a:solidFill>
                  <a:srgbClr val="030303"/>
                </a:solidFill>
                <a:latin typeface="Arial"/>
                <a:cs typeface="Arial"/>
              </a:rPr>
              <a:t>blood</a:t>
            </a:r>
            <a:r>
              <a:rPr sz="1224" spc="-2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7" dirty="0">
                <a:solidFill>
                  <a:srgbClr val="030303"/>
                </a:solidFill>
                <a:latin typeface="Arial"/>
                <a:cs typeface="Arial"/>
              </a:rPr>
              <a:t>cools</a:t>
            </a:r>
            <a:r>
              <a:rPr sz="1224" spc="3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7" dirty="0">
                <a:solidFill>
                  <a:srgbClr val="030303"/>
                </a:solidFill>
                <a:latin typeface="Times New Roman"/>
                <a:cs typeface="Times New Roman"/>
              </a:rPr>
              <a:t>off</a:t>
            </a:r>
            <a:r>
              <a:rPr sz="1224" spc="139" dirty="0">
                <a:solidFill>
                  <a:srgbClr val="030303"/>
                </a:solidFill>
                <a:latin typeface="Times New Roman"/>
                <a:cs typeface="Times New Roman"/>
              </a:rPr>
              <a:t> </a:t>
            </a:r>
            <a:r>
              <a:rPr sz="1224" spc="44" dirty="0">
                <a:solidFill>
                  <a:srgbClr val="030303"/>
                </a:solidFill>
                <a:latin typeface="Arial"/>
                <a:cs typeface="Arial"/>
              </a:rPr>
              <a:t>the</a:t>
            </a:r>
            <a:r>
              <a:rPr sz="1224" spc="4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44" dirty="0">
                <a:solidFill>
                  <a:srgbClr val="030303"/>
                </a:solidFill>
                <a:latin typeface="Arial"/>
                <a:cs typeface="Arial"/>
              </a:rPr>
              <a:t>rest</a:t>
            </a:r>
            <a:r>
              <a:rPr sz="1224" spc="1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58" dirty="0">
                <a:solidFill>
                  <a:srgbClr val="030303"/>
                </a:solidFill>
                <a:latin typeface="Arial"/>
                <a:cs typeface="Arial"/>
              </a:rPr>
              <a:t>of</a:t>
            </a:r>
            <a:r>
              <a:rPr sz="1224" spc="1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58" dirty="0">
                <a:solidFill>
                  <a:srgbClr val="030303"/>
                </a:solidFill>
                <a:latin typeface="Arial"/>
                <a:cs typeface="Arial"/>
              </a:rPr>
              <a:t>the</a:t>
            </a:r>
            <a:r>
              <a:rPr sz="1224" spc="3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7" dirty="0">
                <a:solidFill>
                  <a:srgbClr val="030303"/>
                </a:solidFill>
                <a:latin typeface="Arial"/>
                <a:cs typeface="Arial"/>
              </a:rPr>
              <a:t>body.•</a:t>
            </a:r>
            <a:endParaRPr sz="1224" dirty="0">
              <a:latin typeface="Arial"/>
              <a:cs typeface="Arial"/>
            </a:endParaRPr>
          </a:p>
          <a:p>
            <a:pPr>
              <a:lnSpc>
                <a:spcPts val="442"/>
              </a:lnSpc>
              <a:spcBef>
                <a:spcPts val="12"/>
              </a:spcBef>
            </a:pPr>
            <a:endParaRPr sz="544" dirty="0"/>
          </a:p>
          <a:p>
            <a:pPr>
              <a:lnSpc>
                <a:spcPts val="680"/>
              </a:lnSpc>
            </a:pPr>
            <a:endParaRPr sz="714" dirty="0"/>
          </a:p>
          <a:p>
            <a:pPr marL="17704" marR="137326" indent="303153">
              <a:lnSpc>
                <a:spcPct val="97200"/>
              </a:lnSpc>
              <a:tabLst>
                <a:tab pos="1886719" algn="l"/>
                <a:tab pos="1930335" algn="l"/>
                <a:tab pos="3551904" algn="l"/>
              </a:tabLst>
            </a:pPr>
            <a:r>
              <a:rPr sz="1224" spc="17" dirty="0">
                <a:solidFill>
                  <a:srgbClr val="030303"/>
                </a:solidFill>
                <a:latin typeface="Arial"/>
                <a:cs typeface="Arial"/>
              </a:rPr>
              <a:t>Something</a:t>
            </a:r>
            <a:r>
              <a:rPr sz="1224" spc="92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20" dirty="0">
                <a:solidFill>
                  <a:srgbClr val="030303"/>
                </a:solidFill>
                <a:latin typeface="Arial"/>
                <a:cs typeface="Arial"/>
              </a:rPr>
              <a:t>else </a:t>
            </a:r>
            <a:r>
              <a:rPr sz="1224" spc="48" dirty="0">
                <a:solidFill>
                  <a:srgbClr val="030303"/>
                </a:solidFill>
                <a:latin typeface="Arial"/>
                <a:cs typeface="Arial"/>
              </a:rPr>
              <a:t>that</a:t>
            </a:r>
            <a:r>
              <a:rPr sz="1224" spc="99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7" dirty="0">
                <a:solidFill>
                  <a:srgbClr val="030303"/>
                </a:solidFill>
                <a:latin typeface="Arial"/>
                <a:cs typeface="Arial"/>
              </a:rPr>
              <a:t>is</a:t>
            </a:r>
            <a:r>
              <a:rPr sz="1224" spc="-5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11" dirty="0">
                <a:solidFill>
                  <a:srgbClr val="030303"/>
                </a:solidFill>
                <a:latin typeface="Arial"/>
                <a:cs typeface="Arial"/>
              </a:rPr>
              <a:t>special</a:t>
            </a:r>
            <a:r>
              <a:rPr sz="1224" spc="3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7" dirty="0">
                <a:solidFill>
                  <a:srgbClr val="030303"/>
                </a:solidFill>
                <a:latin typeface="Arial"/>
                <a:cs typeface="Arial"/>
              </a:rPr>
              <a:t>about</a:t>
            </a:r>
            <a:r>
              <a:rPr sz="1224" spc="105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dirty="0">
                <a:solidFill>
                  <a:srgbClr val="030303"/>
                </a:solidFill>
                <a:latin typeface="Arial"/>
                <a:cs typeface="Arial"/>
              </a:rPr>
              <a:t>moose</a:t>
            </a:r>
            <a:r>
              <a:rPr sz="1224" spc="3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7" dirty="0">
                <a:solidFill>
                  <a:srgbClr val="030303"/>
                </a:solidFill>
                <a:latin typeface="Arial"/>
                <a:cs typeface="Arial"/>
              </a:rPr>
              <a:t>is</a:t>
            </a:r>
            <a:r>
              <a:rPr sz="1224" spc="-7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4" dirty="0">
                <a:solidFill>
                  <a:srgbClr val="030303"/>
                </a:solidFill>
                <a:latin typeface="Arial"/>
                <a:cs typeface="Arial"/>
              </a:rPr>
              <a:t>their</a:t>
            </a:r>
            <a:r>
              <a:rPr sz="1224" spc="13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1" dirty="0">
                <a:solidFill>
                  <a:srgbClr val="030303"/>
                </a:solidFill>
                <a:latin typeface="Arial"/>
                <a:cs typeface="Arial"/>
              </a:rPr>
              <a:t>diet.</a:t>
            </a:r>
            <a:r>
              <a:rPr sz="1224" spc="2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13" dirty="0">
                <a:solidFill>
                  <a:srgbClr val="030303"/>
                </a:solidFill>
                <a:latin typeface="Arial"/>
                <a:cs typeface="Arial"/>
              </a:rPr>
              <a:t>Moose</a:t>
            </a:r>
            <a:r>
              <a:rPr sz="1224" spc="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dirty="0">
                <a:solidFill>
                  <a:srgbClr val="030303"/>
                </a:solidFill>
                <a:latin typeface="Arial"/>
                <a:cs typeface="Arial"/>
              </a:rPr>
              <a:t>are</a:t>
            </a:r>
            <a:r>
              <a:rPr sz="1224" spc="2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54" dirty="0">
                <a:solidFill>
                  <a:srgbClr val="030303"/>
                </a:solidFill>
                <a:latin typeface="Arial"/>
                <a:cs typeface="Arial"/>
              </a:rPr>
              <a:t>strict</a:t>
            </a:r>
            <a:r>
              <a:rPr sz="1224" spc="3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7" dirty="0">
                <a:solidFill>
                  <a:srgbClr val="030303"/>
                </a:solidFill>
                <a:latin typeface="Arial"/>
                <a:cs typeface="Arial"/>
              </a:rPr>
              <a:t>vegetarians!</a:t>
            </a:r>
            <a:r>
              <a:rPr lang="en-US" sz="1224" spc="-7" dirty="0">
                <a:solidFill>
                  <a:srgbClr val="030303"/>
                </a:solidFill>
                <a:latin typeface="Arial"/>
                <a:cs typeface="Arial"/>
              </a:rPr>
              <a:t>  </a:t>
            </a:r>
            <a:r>
              <a:rPr sz="1224" spc="-27" dirty="0">
                <a:solidFill>
                  <a:srgbClr val="030303"/>
                </a:solidFill>
                <a:latin typeface="Arial"/>
                <a:cs typeface="Arial"/>
              </a:rPr>
              <a:t>Even</a:t>
            </a:r>
            <a:r>
              <a:rPr sz="1224" spc="-5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27" dirty="0">
                <a:solidFill>
                  <a:srgbClr val="030303"/>
                </a:solidFill>
                <a:latin typeface="Arial"/>
                <a:cs typeface="Arial"/>
              </a:rPr>
              <a:t>though</a:t>
            </a:r>
            <a:r>
              <a:rPr sz="1224" spc="102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44" dirty="0">
                <a:solidFill>
                  <a:srgbClr val="030303"/>
                </a:solidFill>
                <a:latin typeface="Arial"/>
                <a:cs typeface="Arial"/>
              </a:rPr>
              <a:t>they</a:t>
            </a:r>
            <a:r>
              <a:rPr sz="1224" spc="4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1" dirty="0">
                <a:solidFill>
                  <a:srgbClr val="030303"/>
                </a:solidFill>
                <a:latin typeface="Arial"/>
                <a:cs typeface="Arial"/>
              </a:rPr>
              <a:t>have</a:t>
            </a:r>
            <a:r>
              <a:rPr sz="1224" spc="2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" dirty="0">
                <a:solidFill>
                  <a:srgbClr val="030303"/>
                </a:solidFill>
                <a:latin typeface="Arial"/>
                <a:cs typeface="Arial"/>
              </a:rPr>
              <a:t>huge</a:t>
            </a:r>
            <a:r>
              <a:rPr sz="122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7" dirty="0">
                <a:solidFill>
                  <a:srgbClr val="030303"/>
                </a:solidFill>
                <a:latin typeface="Arial"/>
                <a:cs typeface="Arial"/>
              </a:rPr>
              <a:t>bodies,</a:t>
            </a:r>
            <a:r>
              <a:rPr sz="1224" spc="-2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51" dirty="0">
                <a:solidFill>
                  <a:srgbClr val="030303"/>
                </a:solidFill>
                <a:latin typeface="Arial"/>
                <a:cs typeface="Arial"/>
              </a:rPr>
              <a:t>they</a:t>
            </a:r>
            <a:r>
              <a:rPr sz="1224" spc="6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4" dirty="0">
                <a:solidFill>
                  <a:srgbClr val="030303"/>
                </a:solidFill>
                <a:latin typeface="Arial"/>
                <a:cs typeface="Arial"/>
              </a:rPr>
              <a:t>eat</a:t>
            </a:r>
            <a:r>
              <a:rPr sz="1224" spc="5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7" dirty="0">
                <a:solidFill>
                  <a:srgbClr val="030303"/>
                </a:solidFill>
                <a:latin typeface="Arial"/>
                <a:cs typeface="Arial"/>
              </a:rPr>
              <a:t>only</a:t>
            </a:r>
            <a:r>
              <a:rPr sz="1224" spc="5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7" dirty="0">
                <a:solidFill>
                  <a:srgbClr val="030303"/>
                </a:solidFill>
                <a:latin typeface="Arial"/>
                <a:cs typeface="Arial"/>
              </a:rPr>
              <a:t>plants.</a:t>
            </a:r>
            <a:r>
              <a:rPr sz="1224" spc="231" dirty="0">
                <a:solidFill>
                  <a:srgbClr val="030303"/>
                </a:solidFill>
                <a:latin typeface="Arial"/>
                <a:cs typeface="Arial"/>
              </a:rPr>
              <a:t>• </a:t>
            </a:r>
            <a:r>
              <a:rPr sz="1224" spc="-20" dirty="0">
                <a:solidFill>
                  <a:srgbClr val="030303"/>
                </a:solidFill>
                <a:latin typeface="Arial"/>
                <a:cs typeface="Arial"/>
              </a:rPr>
              <a:t>Moose</a:t>
            </a:r>
            <a:r>
              <a:rPr sz="1224" spc="1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lang="en-US" sz="1224" spc="-17" dirty="0">
                <a:solidFill>
                  <a:srgbClr val="030303"/>
                </a:solidFill>
                <a:latin typeface="Arial"/>
                <a:cs typeface="Arial"/>
              </a:rPr>
              <a:t>l</a:t>
            </a:r>
            <a:r>
              <a:rPr sz="1224" spc="-17" dirty="0">
                <a:solidFill>
                  <a:srgbClr val="030303"/>
                </a:solidFill>
                <a:latin typeface="Arial"/>
                <a:cs typeface="Arial"/>
              </a:rPr>
              <a:t>ive</a:t>
            </a:r>
            <a:r>
              <a:rPr sz="1224" spc="7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7" dirty="0">
                <a:solidFill>
                  <a:srgbClr val="030303"/>
                </a:solidFill>
                <a:latin typeface="Arial"/>
                <a:cs typeface="Arial"/>
              </a:rPr>
              <a:t>near</a:t>
            </a:r>
            <a:r>
              <a:rPr sz="1224" spc="-2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4" dirty="0">
                <a:solidFill>
                  <a:srgbClr val="030303"/>
                </a:solidFill>
                <a:latin typeface="Arial"/>
                <a:cs typeface="Arial"/>
              </a:rPr>
              <a:t>water.</a:t>
            </a:r>
            <a:r>
              <a:rPr lang="en-US" sz="1224" spc="3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11" dirty="0">
                <a:solidFill>
                  <a:srgbClr val="030303"/>
                </a:solidFill>
                <a:latin typeface="Arial"/>
                <a:cs typeface="Arial"/>
              </a:rPr>
              <a:t>In</a:t>
            </a:r>
            <a:r>
              <a:rPr sz="1224" spc="-7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58" dirty="0">
                <a:solidFill>
                  <a:srgbClr val="030303"/>
                </a:solidFill>
                <a:latin typeface="Arial"/>
                <a:cs typeface="Arial"/>
              </a:rPr>
              <a:t>the</a:t>
            </a:r>
            <a:r>
              <a:rPr sz="1224" spc="34" dirty="0">
                <a:solidFill>
                  <a:srgbClr val="030303"/>
                </a:solidFill>
                <a:latin typeface="Arial"/>
                <a:cs typeface="Arial"/>
              </a:rPr>
              <a:t> spring</a:t>
            </a:r>
            <a:r>
              <a:rPr sz="1224" spc="4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" dirty="0">
                <a:solidFill>
                  <a:srgbClr val="030303"/>
                </a:solidFill>
                <a:latin typeface="Arial"/>
                <a:cs typeface="Arial"/>
              </a:rPr>
              <a:t>and</a:t>
            </a:r>
            <a:r>
              <a:rPr sz="1224" spc="-1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" dirty="0">
                <a:solidFill>
                  <a:srgbClr val="030303"/>
                </a:solidFill>
                <a:latin typeface="Arial"/>
                <a:cs typeface="Arial"/>
              </a:rPr>
              <a:t>summer,</a:t>
            </a:r>
            <a:r>
              <a:rPr sz="1224" spc="31" dirty="0">
                <a:solidFill>
                  <a:srgbClr val="030303"/>
                </a:solidFill>
                <a:latin typeface="Arial"/>
                <a:cs typeface="Arial"/>
              </a:rPr>
              <a:t> they</a:t>
            </a:r>
            <a:r>
              <a:rPr sz="1224" spc="5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41" dirty="0">
                <a:solidFill>
                  <a:srgbClr val="030303"/>
                </a:solidFill>
                <a:latin typeface="Arial"/>
                <a:cs typeface="Arial"/>
              </a:rPr>
              <a:t>often</a:t>
            </a:r>
            <a:r>
              <a:rPr sz="1224" spc="3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4" dirty="0">
                <a:solidFill>
                  <a:srgbClr val="030303"/>
                </a:solidFill>
                <a:latin typeface="Arial"/>
                <a:cs typeface="Arial"/>
              </a:rPr>
              <a:t>eat</a:t>
            </a:r>
            <a:r>
              <a:rPr sz="1224" spc="1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29" dirty="0">
                <a:solidFill>
                  <a:srgbClr val="030303"/>
                </a:solidFill>
                <a:latin typeface="Arial"/>
                <a:cs typeface="Arial"/>
              </a:rPr>
              <a:t>plant</a:t>
            </a:r>
            <a:r>
              <a:rPr sz="1224" spc="1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62" dirty="0">
                <a:solidFill>
                  <a:srgbClr val="030303"/>
                </a:solidFill>
                <a:latin typeface="Arial"/>
                <a:cs typeface="Arial"/>
              </a:rPr>
              <a:t>that</a:t>
            </a:r>
            <a:r>
              <a:rPr sz="1224" spc="4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7" dirty="0">
                <a:solidFill>
                  <a:srgbClr val="030303"/>
                </a:solidFill>
                <a:latin typeface="Arial"/>
                <a:cs typeface="Arial"/>
              </a:rPr>
              <a:t>grow</a:t>
            </a:r>
            <a:r>
              <a:rPr sz="1224" spc="7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" dirty="0">
                <a:solidFill>
                  <a:srgbClr val="030303"/>
                </a:solidFill>
                <a:latin typeface="Arial"/>
                <a:cs typeface="Arial"/>
              </a:rPr>
              <a:t>under</a:t>
            </a:r>
            <a:r>
              <a:rPr sz="1224" spc="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58" dirty="0">
                <a:solidFill>
                  <a:srgbClr val="030303"/>
                </a:solidFill>
                <a:latin typeface="Arial"/>
                <a:cs typeface="Arial"/>
              </a:rPr>
              <a:t>the</a:t>
            </a:r>
            <a:r>
              <a:rPr lang="en-US" sz="1224" dirty="0">
                <a:latin typeface="Arial"/>
                <a:cs typeface="Arial"/>
              </a:rPr>
              <a:t> </a:t>
            </a:r>
            <a:r>
              <a:rPr sz="1224" spc="13" dirty="0">
                <a:solidFill>
                  <a:srgbClr val="030303"/>
                </a:solidFill>
                <a:latin typeface="Arial"/>
                <a:cs typeface="Arial"/>
              </a:rPr>
              <a:t>water. </a:t>
            </a:r>
            <a:r>
              <a:rPr sz="1224" spc="-119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31" dirty="0">
                <a:solidFill>
                  <a:srgbClr val="030303"/>
                </a:solidFill>
                <a:latin typeface="Arial"/>
                <a:cs typeface="Arial"/>
              </a:rPr>
              <a:t>•</a:t>
            </a:r>
            <a:r>
              <a:rPr sz="1224" spc="17" dirty="0">
                <a:solidFill>
                  <a:srgbClr val="030303"/>
                </a:solidFill>
                <a:latin typeface="Arial"/>
                <a:cs typeface="Arial"/>
              </a:rPr>
              <a:t>Most</a:t>
            </a:r>
            <a:r>
              <a:rPr sz="1224" spc="2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58" dirty="0">
                <a:solidFill>
                  <a:srgbClr val="030303"/>
                </a:solidFill>
                <a:latin typeface="Arial"/>
                <a:cs typeface="Arial"/>
              </a:rPr>
              <a:t>of</a:t>
            </a:r>
            <a:r>
              <a:rPr sz="1224" spc="1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44" dirty="0">
                <a:solidFill>
                  <a:srgbClr val="030303"/>
                </a:solidFill>
                <a:latin typeface="Arial"/>
                <a:cs typeface="Arial"/>
              </a:rPr>
              <a:t>the </a:t>
            </a:r>
            <a:r>
              <a:rPr sz="1224" spc="17" dirty="0">
                <a:solidFill>
                  <a:srgbClr val="030303"/>
                </a:solidFill>
                <a:latin typeface="Arial"/>
                <a:cs typeface="Arial"/>
              </a:rPr>
              <a:t>time,</a:t>
            </a:r>
            <a:r>
              <a:rPr sz="1224" spc="4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4" dirty="0">
                <a:solidFill>
                  <a:srgbClr val="030303"/>
                </a:solidFill>
                <a:latin typeface="Arial"/>
                <a:cs typeface="Arial"/>
              </a:rPr>
              <a:t>they</a:t>
            </a:r>
            <a:r>
              <a:rPr sz="1224" spc="82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13" dirty="0">
                <a:solidFill>
                  <a:srgbClr val="030303"/>
                </a:solidFill>
                <a:latin typeface="Arial"/>
                <a:cs typeface="Arial"/>
              </a:rPr>
              <a:t>can</a:t>
            </a:r>
            <a:r>
              <a:rPr sz="1224" spc="2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dirty="0">
                <a:solidFill>
                  <a:srgbClr val="030303"/>
                </a:solidFill>
                <a:latin typeface="Arial"/>
                <a:cs typeface="Arial"/>
              </a:rPr>
              <a:t>reach</a:t>
            </a:r>
            <a:r>
              <a:rPr sz="1224" spc="-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54" dirty="0">
                <a:solidFill>
                  <a:srgbClr val="030303"/>
                </a:solidFill>
                <a:latin typeface="Arial"/>
                <a:cs typeface="Arial"/>
              </a:rPr>
              <a:t>the</a:t>
            </a:r>
            <a:r>
              <a:rPr sz="1224" spc="4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92" dirty="0">
                <a:solidFill>
                  <a:srgbClr val="030303"/>
                </a:solidFill>
                <a:latin typeface="Arial"/>
                <a:cs typeface="Arial"/>
              </a:rPr>
              <a:t>pla</a:t>
            </a:r>
            <a:r>
              <a:rPr lang="en-US" sz="1224" spc="54" dirty="0">
                <a:solidFill>
                  <a:srgbClr val="030303"/>
                </a:solidFill>
                <a:latin typeface="Arial"/>
                <a:cs typeface="Arial"/>
              </a:rPr>
              <a:t>n</a:t>
            </a:r>
            <a:r>
              <a:rPr sz="1224" spc="78" dirty="0">
                <a:solidFill>
                  <a:srgbClr val="030303"/>
                </a:solidFill>
                <a:latin typeface="Arial"/>
                <a:cs typeface="Arial"/>
              </a:rPr>
              <a:t>ts</a:t>
            </a:r>
            <a:r>
              <a:rPr sz="1224" spc="-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54" dirty="0">
                <a:solidFill>
                  <a:srgbClr val="030303"/>
                </a:solidFill>
                <a:latin typeface="Arial"/>
                <a:cs typeface="Arial"/>
              </a:rPr>
              <a:t>by</a:t>
            </a:r>
            <a:r>
              <a:rPr sz="1224" spc="2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3" dirty="0">
                <a:solidFill>
                  <a:srgbClr val="030303"/>
                </a:solidFill>
                <a:latin typeface="Arial"/>
                <a:cs typeface="Arial"/>
              </a:rPr>
              <a:t>sticking</a:t>
            </a:r>
            <a:r>
              <a:rPr sz="1224" spc="5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64" dirty="0">
                <a:solidFill>
                  <a:srgbClr val="030303"/>
                </a:solidFill>
                <a:latin typeface="Arial"/>
                <a:cs typeface="Arial"/>
              </a:rPr>
              <a:t>their</a:t>
            </a:r>
            <a:r>
              <a:rPr sz="1224" spc="-75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13" dirty="0">
                <a:solidFill>
                  <a:srgbClr val="030303"/>
                </a:solidFill>
                <a:latin typeface="Arial"/>
                <a:cs typeface="Arial"/>
              </a:rPr>
              <a:t>heads</a:t>
            </a:r>
            <a:r>
              <a:rPr sz="1224" spc="5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24" dirty="0">
                <a:solidFill>
                  <a:srgbClr val="030303"/>
                </a:solidFill>
                <a:latin typeface="Arial"/>
                <a:cs typeface="Arial"/>
              </a:rPr>
              <a:t>under </a:t>
            </a:r>
            <a:r>
              <a:rPr sz="1224" spc="44" dirty="0">
                <a:solidFill>
                  <a:srgbClr val="030303"/>
                </a:solidFill>
                <a:latin typeface="Arial"/>
                <a:cs typeface="Arial"/>
              </a:rPr>
              <a:t>the </a:t>
            </a:r>
            <a:r>
              <a:rPr sz="1224" spc="24" dirty="0">
                <a:solidFill>
                  <a:srgbClr val="030303"/>
                </a:solidFill>
                <a:latin typeface="Arial"/>
                <a:cs typeface="Arial"/>
              </a:rPr>
              <a:t>water.</a:t>
            </a:r>
            <a:r>
              <a:rPr lang="en-US" sz="1224" spc="2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4" dirty="0">
                <a:solidFill>
                  <a:srgbClr val="030303"/>
                </a:solidFill>
                <a:latin typeface="Arial"/>
                <a:cs typeface="Arial"/>
              </a:rPr>
              <a:t>Sometimes,</a:t>
            </a:r>
            <a:r>
              <a:rPr sz="1224" spc="4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24" dirty="0">
                <a:solidFill>
                  <a:srgbClr val="030303"/>
                </a:solidFill>
                <a:latin typeface="Arial"/>
                <a:cs typeface="Arial"/>
              </a:rPr>
              <a:t>though,</a:t>
            </a:r>
            <a:r>
              <a:rPr sz="1224" spc="3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7" dirty="0">
                <a:solidFill>
                  <a:srgbClr val="030303"/>
                </a:solidFill>
                <a:latin typeface="Arial"/>
                <a:cs typeface="Arial"/>
              </a:rPr>
              <a:t>when</a:t>
            </a:r>
            <a:r>
              <a:rPr sz="1224" spc="-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31" dirty="0">
                <a:solidFill>
                  <a:srgbClr val="030303"/>
                </a:solidFill>
                <a:latin typeface="Arial"/>
                <a:cs typeface="Arial"/>
              </a:rPr>
              <a:t>they</a:t>
            </a:r>
            <a:r>
              <a:rPr sz="1224" spc="7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088" spc="20" dirty="0">
                <a:solidFill>
                  <a:srgbClr val="030303"/>
                </a:solidFill>
                <a:latin typeface="Arial"/>
                <a:cs typeface="Arial"/>
              </a:rPr>
              <a:t>see</a:t>
            </a:r>
            <a:r>
              <a:rPr sz="1088" spc="2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088" spc="41" dirty="0">
                <a:solidFill>
                  <a:srgbClr val="030303"/>
                </a:solidFill>
                <a:latin typeface="Arial"/>
                <a:cs typeface="Arial"/>
              </a:rPr>
              <a:t>some</a:t>
            </a:r>
            <a:r>
              <a:rPr sz="1088" spc="6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3" dirty="0">
                <a:solidFill>
                  <a:srgbClr val="030303"/>
                </a:solidFill>
                <a:latin typeface="Arial"/>
                <a:cs typeface="Arial"/>
              </a:rPr>
              <a:t>plants</a:t>
            </a:r>
            <a:r>
              <a:rPr sz="1224" spc="2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44" dirty="0">
                <a:solidFill>
                  <a:srgbClr val="030303"/>
                </a:solidFill>
                <a:latin typeface="Arial"/>
                <a:cs typeface="Arial"/>
              </a:rPr>
              <a:t>that</a:t>
            </a:r>
            <a:r>
              <a:rPr sz="1224" spc="92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11" dirty="0">
                <a:solidFill>
                  <a:srgbClr val="030303"/>
                </a:solidFill>
                <a:latin typeface="Arial"/>
                <a:cs typeface="Arial"/>
              </a:rPr>
              <a:t>look</a:t>
            </a:r>
            <a:r>
              <a:rPr sz="1224" spc="82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11" dirty="0">
                <a:solidFill>
                  <a:srgbClr val="030303"/>
                </a:solidFill>
                <a:latin typeface="Arial"/>
                <a:cs typeface="Arial"/>
              </a:rPr>
              <a:t>delicious,</a:t>
            </a:r>
            <a:r>
              <a:rPr sz="1224" spc="7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51" dirty="0">
                <a:solidFill>
                  <a:srgbClr val="030303"/>
                </a:solidFill>
                <a:latin typeface="Arial"/>
                <a:cs typeface="Arial"/>
              </a:rPr>
              <a:t>they</a:t>
            </a:r>
            <a:r>
              <a:rPr sz="1224" spc="20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7" dirty="0">
                <a:solidFill>
                  <a:srgbClr val="030303"/>
                </a:solidFill>
                <a:latin typeface="Arial"/>
                <a:cs typeface="Arial"/>
              </a:rPr>
              <a:t>dive</a:t>
            </a:r>
            <a:r>
              <a:rPr sz="1224" spc="5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7" dirty="0">
                <a:solidFill>
                  <a:srgbClr val="030303"/>
                </a:solidFill>
                <a:latin typeface="Arial"/>
                <a:cs typeface="Arial"/>
              </a:rPr>
              <a:t>under</a:t>
            </a:r>
            <a:r>
              <a:rPr sz="1224" spc="62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44" dirty="0">
                <a:solidFill>
                  <a:srgbClr val="030303"/>
                </a:solidFill>
                <a:latin typeface="Arial"/>
                <a:cs typeface="Arial"/>
              </a:rPr>
              <a:t>the</a:t>
            </a:r>
            <a:r>
              <a:rPr sz="1224" spc="2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3" dirty="0">
                <a:solidFill>
                  <a:srgbClr val="030303"/>
                </a:solidFill>
                <a:latin typeface="Arial"/>
                <a:cs typeface="Arial"/>
              </a:rPr>
              <a:t>water </a:t>
            </a:r>
            <a:r>
              <a:rPr sz="1224" spc="-15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lang="en-US" sz="1224" spc="-48" dirty="0">
                <a:solidFill>
                  <a:srgbClr val="030303"/>
                </a:solidFill>
                <a:latin typeface="Arial"/>
                <a:cs typeface="Arial"/>
              </a:rPr>
              <a:t>completely</a:t>
            </a:r>
            <a:r>
              <a:rPr sz="1224" spc="122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7" dirty="0">
                <a:solidFill>
                  <a:srgbClr val="030303"/>
                </a:solidFill>
                <a:latin typeface="Arial"/>
                <a:cs typeface="Arial"/>
              </a:rPr>
              <a:t>and</a:t>
            </a:r>
            <a:r>
              <a:rPr sz="1224" spc="-2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-13" dirty="0">
                <a:solidFill>
                  <a:srgbClr val="030303"/>
                </a:solidFill>
                <a:latin typeface="Arial"/>
                <a:cs typeface="Arial"/>
              </a:rPr>
              <a:t>swim</a:t>
            </a:r>
            <a:r>
              <a:rPr sz="1224" spc="2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86" dirty="0">
                <a:solidFill>
                  <a:srgbClr val="030303"/>
                </a:solidFill>
                <a:latin typeface="Arial"/>
                <a:cs typeface="Arial"/>
              </a:rPr>
              <a:t>to</a:t>
            </a:r>
            <a:r>
              <a:rPr sz="1224" spc="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54" dirty="0">
                <a:solidFill>
                  <a:srgbClr val="030303"/>
                </a:solidFill>
                <a:latin typeface="Arial"/>
                <a:cs typeface="Arial"/>
              </a:rPr>
              <a:t>the</a:t>
            </a:r>
            <a:r>
              <a:rPr sz="1224" spc="-7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71" dirty="0">
                <a:solidFill>
                  <a:srgbClr val="030303"/>
                </a:solidFill>
                <a:latin typeface="Arial"/>
                <a:cs typeface="Arial"/>
              </a:rPr>
              <a:t>bottom</a:t>
            </a:r>
            <a:r>
              <a:rPr sz="1224" spc="-1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44" dirty="0">
                <a:solidFill>
                  <a:srgbClr val="030303"/>
                </a:solidFill>
                <a:latin typeface="Arial"/>
                <a:cs typeface="Arial"/>
              </a:rPr>
              <a:t>for </a:t>
            </a:r>
            <a:r>
              <a:rPr sz="1224" dirty="0">
                <a:solidFill>
                  <a:srgbClr val="030303"/>
                </a:solidFill>
                <a:latin typeface="Arial"/>
                <a:cs typeface="Arial"/>
              </a:rPr>
              <a:t>an</a:t>
            </a:r>
            <a:r>
              <a:rPr sz="1224" spc="48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1" dirty="0">
                <a:solidFill>
                  <a:srgbClr val="030303"/>
                </a:solidFill>
                <a:latin typeface="Arial"/>
                <a:cs typeface="Arial"/>
              </a:rPr>
              <a:t>underwater</a:t>
            </a:r>
            <a:r>
              <a:rPr sz="1224" spc="3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sz="1224" spc="17" dirty="0">
                <a:solidFill>
                  <a:srgbClr val="030303"/>
                </a:solidFill>
                <a:latin typeface="Arial"/>
                <a:cs typeface="Arial"/>
              </a:rPr>
              <a:t>meal.•</a:t>
            </a:r>
            <a:r>
              <a:rPr sz="1224" spc="44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endParaRPr sz="1224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DAF2B-BE35-4103-5A00-4AA2EFC4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223D-A824-9505-467D-9E11C042B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you watch today?</a:t>
            </a:r>
          </a:p>
          <a:p>
            <a:r>
              <a:rPr lang="en-US" dirty="0"/>
              <a:t>What did you learn today?</a:t>
            </a:r>
          </a:p>
          <a:p>
            <a:r>
              <a:rPr lang="en-US" dirty="0"/>
              <a:t>What confused you about the lesson?</a:t>
            </a:r>
          </a:p>
          <a:p>
            <a:r>
              <a:rPr lang="en-US" dirty="0"/>
              <a:t>What do you still need to know?</a:t>
            </a:r>
          </a:p>
          <a:p>
            <a:r>
              <a:rPr lang="en-US" dirty="0"/>
              <a:t>How will this lesson help you in your future life?</a:t>
            </a:r>
          </a:p>
        </p:txBody>
      </p:sp>
    </p:spTree>
    <p:extLst>
      <p:ext uri="{BB962C8B-B14F-4D97-AF65-F5344CB8AC3E}">
        <p14:creationId xmlns:p14="http://schemas.microsoft.com/office/powerpoint/2010/main" val="1845454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76AD7A8-6EED-4CDA-C35B-C78A5EE0A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820" y="-277586"/>
            <a:ext cx="5728360" cy="7413171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E595EA44-5AA0-82C0-3B26-AFE0D06923DE}"/>
              </a:ext>
            </a:extLst>
          </p:cNvPr>
          <p:cNvSpPr/>
          <p:nvPr/>
        </p:nvSpPr>
        <p:spPr>
          <a:xfrm>
            <a:off x="968827" y="1012372"/>
            <a:ext cx="2514600" cy="1001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Record Stage 3 completion date</a:t>
            </a:r>
          </a:p>
        </p:txBody>
      </p:sp>
    </p:spTree>
    <p:extLst>
      <p:ext uri="{BB962C8B-B14F-4D97-AF65-F5344CB8AC3E}">
        <p14:creationId xmlns:p14="http://schemas.microsoft.com/office/powerpoint/2010/main" val="3777439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DAE8E4-623B-1D2F-4B11-DC33C417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4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73BC7-521B-8F35-9211-855C39268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Verbal Practice</a:t>
            </a:r>
          </a:p>
        </p:txBody>
      </p:sp>
    </p:spTree>
    <p:extLst>
      <p:ext uri="{BB962C8B-B14F-4D97-AF65-F5344CB8AC3E}">
        <p14:creationId xmlns:p14="http://schemas.microsoft.com/office/powerpoint/2010/main" val="23814651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0FA5AF-3014-E90D-5732-65E1E8BAD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Previous Content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55E500-C491-2CD0-5C66-C80E07436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the purpose of reading?</a:t>
            </a:r>
          </a:p>
          <a:p>
            <a:r>
              <a:rPr lang="en-US" dirty="0"/>
              <a:t>What are the benefits of reading well?</a:t>
            </a:r>
          </a:p>
          <a:p>
            <a:r>
              <a:rPr lang="en-US" dirty="0"/>
              <a:t>Where and when should we use the Self-Questioning Strategy?</a:t>
            </a:r>
          </a:p>
          <a:p>
            <a:r>
              <a:rPr lang="en-US" dirty="0"/>
              <a:t>What are the steps of the Self-Questioning Strategy?</a:t>
            </a:r>
          </a:p>
          <a:p>
            <a:r>
              <a:rPr lang="en-US" dirty="0"/>
              <a:t>What is the mnemonic for remembering the steps?</a:t>
            </a:r>
          </a:p>
          <a:p>
            <a:r>
              <a:rPr lang="en-US" dirty="0"/>
              <a:t>What are the W and H questions?</a:t>
            </a:r>
          </a:p>
          <a:p>
            <a:r>
              <a:rPr lang="en-US" dirty="0"/>
              <a:t>What are the requirements for questions, predictions and answers?</a:t>
            </a:r>
          </a:p>
        </p:txBody>
      </p:sp>
    </p:spTree>
    <p:extLst>
      <p:ext uri="{BB962C8B-B14F-4D97-AF65-F5344CB8AC3E}">
        <p14:creationId xmlns:p14="http://schemas.microsoft.com/office/powerpoint/2010/main" val="846966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9E877-CD58-7540-BF0E-3DBD4AF8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363E3-FF1E-5272-E529-B5FE73956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I memorized the steps of the Self-Questioning Strategy?</a:t>
            </a:r>
          </a:p>
          <a:p>
            <a:r>
              <a:rPr lang="en-US" dirty="0"/>
              <a:t>Why is memorizing them important?</a:t>
            </a:r>
          </a:p>
        </p:txBody>
      </p:sp>
    </p:spTree>
    <p:extLst>
      <p:ext uri="{BB962C8B-B14F-4D97-AF65-F5344CB8AC3E}">
        <p14:creationId xmlns:p14="http://schemas.microsoft.com/office/powerpoint/2010/main" val="241815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0725F-6D03-1412-BD24-871F3F1BC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Pretest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F9AD6-E356-8D56-E8F8-A9656D00F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36" y="1527404"/>
            <a:ext cx="7886700" cy="25068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You may have a different passage from your neighbor based on your grade level.</a:t>
            </a:r>
          </a:p>
          <a:p>
            <a:r>
              <a:rPr lang="en-US" dirty="0"/>
              <a:t>When you come to a dot</a:t>
            </a:r>
          </a:p>
          <a:p>
            <a:pPr lvl="1"/>
            <a:r>
              <a:rPr lang="en-US" dirty="0"/>
              <a:t>What questions come to your mind about what you have read?</a:t>
            </a:r>
          </a:p>
          <a:p>
            <a:pPr lvl="1"/>
            <a:r>
              <a:rPr lang="en-US" dirty="0"/>
              <a:t>What do you predict the answers to those questions will be?</a:t>
            </a:r>
          </a:p>
          <a:p>
            <a:pPr lvl="1"/>
            <a:r>
              <a:rPr lang="en-US" dirty="0"/>
              <a:t>As you read, what answers do you find?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D777792-8B2E-3479-ECAA-5E01252B3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271444"/>
              </p:ext>
            </p:extLst>
          </p:nvPr>
        </p:nvGraphicFramePr>
        <p:xfrm>
          <a:off x="740229" y="4467450"/>
          <a:ext cx="7609114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802">
                  <a:extLst>
                    <a:ext uri="{9D8B030D-6E8A-4147-A177-3AD203B41FA5}">
                      <a16:colId xmlns:a16="http://schemas.microsoft.com/office/drawing/2014/main" val="3573956437"/>
                    </a:ext>
                  </a:extLst>
                </a:gridCol>
                <a:gridCol w="2327633">
                  <a:extLst>
                    <a:ext uri="{9D8B030D-6E8A-4147-A177-3AD203B41FA5}">
                      <a16:colId xmlns:a16="http://schemas.microsoft.com/office/drawing/2014/main" val="2177326263"/>
                    </a:ext>
                  </a:extLst>
                </a:gridCol>
                <a:gridCol w="2516679">
                  <a:extLst>
                    <a:ext uri="{9D8B030D-6E8A-4147-A177-3AD203B41FA5}">
                      <a16:colId xmlns:a16="http://schemas.microsoft.com/office/drawing/2014/main" val="3436753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Predictions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Answers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746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 What does the girl look like?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She has brown hair and eyes.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She is blond with curly hair and blue eyes.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21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Where does she live?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She lives in an apartment.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She lives in a trailer.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1858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618A46F-950D-5E07-AEA1-7334A58A2F92}"/>
              </a:ext>
            </a:extLst>
          </p:cNvPr>
          <p:cNvSpPr txBox="1"/>
          <p:nvPr/>
        </p:nvSpPr>
        <p:spPr>
          <a:xfrm>
            <a:off x="628650" y="4169229"/>
            <a:ext cx="293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649812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>
            <a:extLst>
              <a:ext uri="{FF2B5EF4-FFF2-40B4-BE49-F238E27FC236}">
                <a16:creationId xmlns:a16="http://schemas.microsoft.com/office/drawing/2014/main" id="{75259ABB-7721-564B-7F4B-01673EE476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B959DFA-B61B-E64E-A151-7449D39B7B7D}" type="slidenum"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pPr/>
              <a:t>40</a:t>
            </a:fld>
            <a:endParaRPr lang="en-US" altLang="en-US" sz="1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0659" name="Footer Placeholder 4">
            <a:extLst>
              <a:ext uri="{FF2B5EF4-FFF2-40B4-BE49-F238E27FC236}">
                <a16:creationId xmlns:a16="http://schemas.microsoft.com/office/drawing/2014/main" id="{29A75962-1317-1899-BC8D-6AE172EE7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t>University of Kansas Center for Research on Learning  2014</a:t>
            </a:r>
          </a:p>
        </p:txBody>
      </p:sp>
      <p:grpSp>
        <p:nvGrpSpPr>
          <p:cNvPr id="70660" name="Group 127">
            <a:extLst>
              <a:ext uri="{FF2B5EF4-FFF2-40B4-BE49-F238E27FC236}">
                <a16:creationId xmlns:a16="http://schemas.microsoft.com/office/drawing/2014/main" id="{49BCF894-8EC0-76AA-225A-2CFC9C79CDC3}"/>
              </a:ext>
            </a:extLst>
          </p:cNvPr>
          <p:cNvGrpSpPr>
            <a:grpSpLocks/>
          </p:cNvGrpSpPr>
          <p:nvPr/>
        </p:nvGrpSpPr>
        <p:grpSpPr bwMode="auto">
          <a:xfrm>
            <a:off x="0" y="12700"/>
            <a:ext cx="8404225" cy="6276975"/>
            <a:chOff x="0" y="8"/>
            <a:chExt cx="5294" cy="3954"/>
          </a:xfrm>
        </p:grpSpPr>
        <p:sp>
          <p:nvSpPr>
            <p:cNvPr id="70662" name="Rectangle 3">
              <a:extLst>
                <a:ext uri="{FF2B5EF4-FFF2-40B4-BE49-F238E27FC236}">
                  <a16:creationId xmlns:a16="http://schemas.microsoft.com/office/drawing/2014/main" id="{8D744771-F786-C185-F9CE-0D4572AC2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"/>
              <a:ext cx="12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</a:rPr>
                <a:t>Student's Name:	</a:t>
              </a:r>
            </a:p>
          </p:txBody>
        </p:sp>
        <p:sp>
          <p:nvSpPr>
            <p:cNvPr id="70663" name="Rectangle 4">
              <a:extLst>
                <a:ext uri="{FF2B5EF4-FFF2-40B4-BE49-F238E27FC236}">
                  <a16:creationId xmlns:a16="http://schemas.microsoft.com/office/drawing/2014/main" id="{A71CC480-B2A4-23FB-12F1-3A3A9EE83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206"/>
              <a:ext cx="40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>
                  <a:latin typeface="Arial" panose="020B0604020202020204" pitchFamily="34" charset="0"/>
                </a:rPr>
                <a:t>Self-Questioning Verbal Practice Checklist</a:t>
              </a:r>
            </a:p>
          </p:txBody>
        </p:sp>
        <p:sp>
          <p:nvSpPr>
            <p:cNvPr id="70664" name="Rectangle 5">
              <a:extLst>
                <a:ext uri="{FF2B5EF4-FFF2-40B4-BE49-F238E27FC236}">
                  <a16:creationId xmlns:a16="http://schemas.microsoft.com/office/drawing/2014/main" id="{7A29DA8E-01A8-A9D4-9158-790587114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" y="562"/>
              <a:ext cx="7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 u="sng">
                  <a:latin typeface="Arial" panose="020B0604020202020204" pitchFamily="34" charset="0"/>
                </a:rPr>
                <a:t>Attempts</a:t>
              </a:r>
            </a:p>
          </p:txBody>
        </p:sp>
        <p:grpSp>
          <p:nvGrpSpPr>
            <p:cNvPr id="70665" name="Group 125">
              <a:extLst>
                <a:ext uri="{FF2B5EF4-FFF2-40B4-BE49-F238E27FC236}">
                  <a16:creationId xmlns:a16="http://schemas.microsoft.com/office/drawing/2014/main" id="{187F483C-31C6-129B-3810-48D01C3DC4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" y="818"/>
              <a:ext cx="5030" cy="3144"/>
              <a:chOff x="264" y="818"/>
              <a:chExt cx="5030" cy="3144"/>
            </a:xfrm>
          </p:grpSpPr>
          <p:sp>
            <p:nvSpPr>
              <p:cNvPr id="70667" name="Rectangle 2">
                <a:extLst>
                  <a:ext uri="{FF2B5EF4-FFF2-40B4-BE49-F238E27FC236}">
                    <a16:creationId xmlns:a16="http://schemas.microsoft.com/office/drawing/2014/main" id="{4A4FC293-4F55-0DC0-A88B-65D61AB1E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" y="1054"/>
                <a:ext cx="1823" cy="2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altLang="en-US" sz="1400" b="1">
                    <a:latin typeface="Arial" panose="020B0604020202020204" pitchFamily="34" charset="0"/>
                  </a:rPr>
                  <a:t>Describe Strategy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1400" b="1">
                    <a:latin typeface="Arial" panose="020B0604020202020204" pitchFamily="34" charset="0"/>
                  </a:rPr>
                  <a:t>In own words: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sz="1400" b="1">
                  <a:latin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1400" b="1">
                    <a:latin typeface="Arial" panose="020B0604020202020204" pitchFamily="34" charset="0"/>
                  </a:rPr>
                  <a:t>Strategy Steps: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sz="1200" b="1">
                  <a:latin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1200">
                    <a:latin typeface="Arial" panose="020B0604020202020204" pitchFamily="34" charset="0"/>
                  </a:rPr>
                  <a:t>	Attend to clues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sz="1000">
                  <a:latin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altLang="en-US" sz="1000">
                  <a:latin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1200">
                    <a:latin typeface="Arial" panose="020B0604020202020204" pitchFamily="34" charset="0"/>
                  </a:rPr>
                  <a:t>	Say some questions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sz="1000">
                  <a:latin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altLang="en-US" sz="1000">
                  <a:latin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1200">
                    <a:latin typeface="Arial" panose="020B0604020202020204" pitchFamily="34" charset="0"/>
                  </a:rPr>
                  <a:t>	Keep predictions in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1200">
                    <a:latin typeface="Arial" panose="020B0604020202020204" pitchFamily="34" charset="0"/>
                  </a:rPr>
                  <a:t>	mind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sz="1000">
                  <a:latin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1000">
                    <a:latin typeface="Arial" panose="020B0604020202020204" pitchFamily="34" charset="0"/>
                  </a:rPr>
                  <a:t>	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1200">
                    <a:latin typeface="Arial" panose="020B0604020202020204" pitchFamily="34" charset="0"/>
                  </a:rPr>
                  <a:t>	Identify the answer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sz="1000">
                  <a:latin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altLang="en-US" sz="1000">
                  <a:latin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1200">
                    <a:latin typeface="Arial" panose="020B0604020202020204" pitchFamily="34" charset="0"/>
                  </a:rPr>
                  <a:t>	Talk about the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1200">
                    <a:latin typeface="Arial" panose="020B0604020202020204" pitchFamily="34" charset="0"/>
                  </a:rPr>
                  <a:t>	answer</a:t>
                </a:r>
                <a:endParaRPr lang="en-US" altLang="en-US" sz="1400" b="1">
                  <a:latin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altLang="en-US" sz="1400" b="1">
                  <a:latin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1400" b="1">
                    <a:latin typeface="Arial" panose="020B0604020202020204" pitchFamily="34" charset="0"/>
                  </a:rPr>
                  <a:t>Questions: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sz="1400" b="1">
                  <a:latin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altLang="en-US" sz="1400" b="1">
                  <a:latin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altLang="en-US" sz="1400" b="1">
                  <a:latin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altLang="en-US" sz="1400" b="1">
                  <a:latin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altLang="en-US" sz="1400" b="1">
                  <a:latin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1400" b="1">
                    <a:latin typeface="Arial" panose="020B0604020202020204" pitchFamily="34" charset="0"/>
                  </a:rPr>
                  <a:t>Percent Correct</a:t>
                </a:r>
              </a:p>
              <a:p>
                <a:pPr>
                  <a:lnSpc>
                    <a:spcPct val="80000"/>
                  </a:lnSpc>
                </a:pPr>
                <a:endParaRPr lang="en-US" altLang="en-US" sz="1400" b="1">
                  <a:latin typeface="Arial" panose="020B0604020202020204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1400" b="1">
                    <a:latin typeface="Arial" panose="020B0604020202020204" pitchFamily="34" charset="0"/>
                  </a:rPr>
                  <a:t>Date</a:t>
                </a:r>
                <a:endParaRPr lang="en-US" altLang="en-US" sz="1400">
                  <a:latin typeface="Arial" panose="020B0604020202020204" pitchFamily="34" charset="0"/>
                </a:endParaRPr>
              </a:p>
            </p:txBody>
          </p:sp>
          <p:grpSp>
            <p:nvGrpSpPr>
              <p:cNvPr id="70668" name="Group 8">
                <a:extLst>
                  <a:ext uri="{FF2B5EF4-FFF2-40B4-BE49-F238E27FC236}">
                    <a16:creationId xmlns:a16="http://schemas.microsoft.com/office/drawing/2014/main" id="{1B374D20-4664-A4A9-B2FF-4F248E8C2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5" y="818"/>
                <a:ext cx="352" cy="231"/>
                <a:chOff x="2704" y="1066"/>
                <a:chExt cx="352" cy="231"/>
              </a:xfrm>
            </p:grpSpPr>
            <p:sp>
              <p:nvSpPr>
                <p:cNvPr id="70771" name="Text Box 6">
                  <a:extLst>
                    <a:ext uri="{FF2B5EF4-FFF2-40B4-BE49-F238E27FC236}">
                      <a16:creationId xmlns:a16="http://schemas.microsoft.com/office/drawing/2014/main" id="{B05217D7-DE85-8E48-438C-D7CBB39C71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82" y="1066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800">
                      <a:latin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70772" name="Line 7">
                  <a:extLst>
                    <a:ext uri="{FF2B5EF4-FFF2-40B4-BE49-F238E27FC236}">
                      <a16:creationId xmlns:a16="http://schemas.microsoft.com/office/drawing/2014/main" id="{2CD9037C-B0DA-9F1E-B4E7-02F81C6A4D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04" y="1272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69" name="Group 27">
                <a:extLst>
                  <a:ext uri="{FF2B5EF4-FFF2-40B4-BE49-F238E27FC236}">
                    <a16:creationId xmlns:a16="http://schemas.microsoft.com/office/drawing/2014/main" id="{056E5802-483B-4AC8-B94C-1B58399CDE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" y="818"/>
                <a:ext cx="352" cy="231"/>
                <a:chOff x="1896" y="1082"/>
                <a:chExt cx="352" cy="231"/>
              </a:xfrm>
            </p:grpSpPr>
            <p:sp>
              <p:nvSpPr>
                <p:cNvPr id="70769" name="Text Box 10">
                  <a:extLst>
                    <a:ext uri="{FF2B5EF4-FFF2-40B4-BE49-F238E27FC236}">
                      <a16:creationId xmlns:a16="http://schemas.microsoft.com/office/drawing/2014/main" id="{1A7B2D76-EDDA-4689-E309-9BBE211907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74" y="1082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800">
                      <a:latin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70770" name="Line 11">
                  <a:extLst>
                    <a:ext uri="{FF2B5EF4-FFF2-40B4-BE49-F238E27FC236}">
                      <a16:creationId xmlns:a16="http://schemas.microsoft.com/office/drawing/2014/main" id="{B07BA3FE-988C-EC31-74F8-FA7D66F1D7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6" y="1288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70" name="Group 12">
                <a:extLst>
                  <a:ext uri="{FF2B5EF4-FFF2-40B4-BE49-F238E27FC236}">
                    <a16:creationId xmlns:a16="http://schemas.microsoft.com/office/drawing/2014/main" id="{85F80EAD-F8FB-8A70-6DB8-D07BECDEEC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82" y="818"/>
                <a:ext cx="352" cy="231"/>
                <a:chOff x="2704" y="1066"/>
                <a:chExt cx="352" cy="231"/>
              </a:xfrm>
            </p:grpSpPr>
            <p:sp>
              <p:nvSpPr>
                <p:cNvPr id="70767" name="Text Box 13">
                  <a:extLst>
                    <a:ext uri="{FF2B5EF4-FFF2-40B4-BE49-F238E27FC236}">
                      <a16:creationId xmlns:a16="http://schemas.microsoft.com/office/drawing/2014/main" id="{181803E8-AA8B-3AF4-B40B-6DF588D740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82" y="1066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800">
                      <a:latin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70768" name="Line 14">
                  <a:extLst>
                    <a:ext uri="{FF2B5EF4-FFF2-40B4-BE49-F238E27FC236}">
                      <a16:creationId xmlns:a16="http://schemas.microsoft.com/office/drawing/2014/main" id="{4D91B82C-8A43-3E61-111C-A841F302CE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04" y="1272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71" name="Group 15">
                <a:extLst>
                  <a:ext uri="{FF2B5EF4-FFF2-40B4-BE49-F238E27FC236}">
                    <a16:creationId xmlns:a16="http://schemas.microsoft.com/office/drawing/2014/main" id="{FBD15A52-FE73-D0C2-7590-2A48D430FA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6" y="818"/>
                <a:ext cx="352" cy="231"/>
                <a:chOff x="2704" y="1066"/>
                <a:chExt cx="352" cy="231"/>
              </a:xfrm>
            </p:grpSpPr>
            <p:sp>
              <p:nvSpPr>
                <p:cNvPr id="70765" name="Text Box 16">
                  <a:extLst>
                    <a:ext uri="{FF2B5EF4-FFF2-40B4-BE49-F238E27FC236}">
                      <a16:creationId xmlns:a16="http://schemas.microsoft.com/office/drawing/2014/main" id="{0CED879A-11DD-DA48-70B9-EE60DDE0F7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82" y="1066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800">
                      <a:latin typeface="Arial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70766" name="Line 17">
                  <a:extLst>
                    <a:ext uri="{FF2B5EF4-FFF2-40B4-BE49-F238E27FC236}">
                      <a16:creationId xmlns:a16="http://schemas.microsoft.com/office/drawing/2014/main" id="{1B83DA1F-FB2E-5F97-2101-F9C9983361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04" y="1272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72" name="Group 18">
                <a:extLst>
                  <a:ext uri="{FF2B5EF4-FFF2-40B4-BE49-F238E27FC236}">
                    <a16:creationId xmlns:a16="http://schemas.microsoft.com/office/drawing/2014/main" id="{23C8F122-9943-C9DF-6211-49758C8282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9" y="818"/>
                <a:ext cx="352" cy="231"/>
                <a:chOff x="2704" y="1066"/>
                <a:chExt cx="352" cy="231"/>
              </a:xfrm>
            </p:grpSpPr>
            <p:sp>
              <p:nvSpPr>
                <p:cNvPr id="70763" name="Text Box 19">
                  <a:extLst>
                    <a:ext uri="{FF2B5EF4-FFF2-40B4-BE49-F238E27FC236}">
                      <a16:creationId xmlns:a16="http://schemas.microsoft.com/office/drawing/2014/main" id="{3FB621CD-7041-761A-6696-E74043BC110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82" y="1066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800">
                      <a:latin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70764" name="Line 20">
                  <a:extLst>
                    <a:ext uri="{FF2B5EF4-FFF2-40B4-BE49-F238E27FC236}">
                      <a16:creationId xmlns:a16="http://schemas.microsoft.com/office/drawing/2014/main" id="{24C9BDE4-E181-A569-0784-96C68DCBE8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04" y="1272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73" name="Group 21">
                <a:extLst>
                  <a:ext uri="{FF2B5EF4-FFF2-40B4-BE49-F238E27FC236}">
                    <a16:creationId xmlns:a16="http://schemas.microsoft.com/office/drawing/2014/main" id="{703EF3B5-CF1A-2129-B8E8-544502FBBC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7" y="818"/>
                <a:ext cx="352" cy="231"/>
                <a:chOff x="2704" y="1066"/>
                <a:chExt cx="352" cy="231"/>
              </a:xfrm>
            </p:grpSpPr>
            <p:sp>
              <p:nvSpPr>
                <p:cNvPr id="70761" name="Text Box 22">
                  <a:extLst>
                    <a:ext uri="{FF2B5EF4-FFF2-40B4-BE49-F238E27FC236}">
                      <a16:creationId xmlns:a16="http://schemas.microsoft.com/office/drawing/2014/main" id="{38A11225-9AB4-BA56-3417-1C48E92B69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82" y="1066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800">
                      <a:latin typeface="Arial" panose="020B0604020202020204" pitchFamily="34" charset="0"/>
                    </a:rPr>
                    <a:t>6</a:t>
                  </a:r>
                </a:p>
              </p:txBody>
            </p:sp>
            <p:sp>
              <p:nvSpPr>
                <p:cNvPr id="70762" name="Line 23">
                  <a:extLst>
                    <a:ext uri="{FF2B5EF4-FFF2-40B4-BE49-F238E27FC236}">
                      <a16:creationId xmlns:a16="http://schemas.microsoft.com/office/drawing/2014/main" id="{B84500B0-E6E1-BC61-899D-AF2E7DBFAD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04" y="1272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74" name="Group 83">
                <a:extLst>
                  <a:ext uri="{FF2B5EF4-FFF2-40B4-BE49-F238E27FC236}">
                    <a16:creationId xmlns:a16="http://schemas.microsoft.com/office/drawing/2014/main" id="{ADCB3BC8-DD10-CFB6-DD01-F230C6591F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" y="1268"/>
                <a:ext cx="352" cy="1572"/>
                <a:chOff x="1892" y="1268"/>
                <a:chExt cx="352" cy="1572"/>
              </a:xfrm>
            </p:grpSpPr>
            <p:sp>
              <p:nvSpPr>
                <p:cNvPr id="70755" name="Line 26">
                  <a:extLst>
                    <a:ext uri="{FF2B5EF4-FFF2-40B4-BE49-F238E27FC236}">
                      <a16:creationId xmlns:a16="http://schemas.microsoft.com/office/drawing/2014/main" id="{CBC5E7D3-44BC-B593-9DAE-29D49DA55C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1268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56" name="Line 28">
                  <a:extLst>
                    <a:ext uri="{FF2B5EF4-FFF2-40B4-BE49-F238E27FC236}">
                      <a16:creationId xmlns:a16="http://schemas.microsoft.com/office/drawing/2014/main" id="{57FD3B4A-A79F-8877-C767-C377C803A9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1917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57" name="Line 29">
                  <a:extLst>
                    <a:ext uri="{FF2B5EF4-FFF2-40B4-BE49-F238E27FC236}">
                      <a16:creationId xmlns:a16="http://schemas.microsoft.com/office/drawing/2014/main" id="{74150085-AC41-3422-2E03-48831C44C8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1674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58" name="Line 30">
                  <a:extLst>
                    <a:ext uri="{FF2B5EF4-FFF2-40B4-BE49-F238E27FC236}">
                      <a16:creationId xmlns:a16="http://schemas.microsoft.com/office/drawing/2014/main" id="{491625F1-72DC-199F-743A-C9635A9ED6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259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59" name="Line 31">
                  <a:extLst>
                    <a:ext uri="{FF2B5EF4-FFF2-40B4-BE49-F238E27FC236}">
                      <a16:creationId xmlns:a16="http://schemas.microsoft.com/office/drawing/2014/main" id="{DC258580-E1B0-2D99-CC6E-E67E7CB4EA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506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60" name="Line 33">
                  <a:extLst>
                    <a:ext uri="{FF2B5EF4-FFF2-40B4-BE49-F238E27FC236}">
                      <a16:creationId xmlns:a16="http://schemas.microsoft.com/office/drawing/2014/main" id="{86B8A365-3F8F-427E-2A99-A92B4BCBA9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2840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675" name="Line 34">
                <a:extLst>
                  <a:ext uri="{FF2B5EF4-FFF2-40B4-BE49-F238E27FC236}">
                    <a16:creationId xmlns:a16="http://schemas.microsoft.com/office/drawing/2014/main" id="{7BB2273F-18E2-2F27-D54C-2ADC5F19DF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" y="3192"/>
                <a:ext cx="1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76" name="Line 35">
                <a:extLst>
                  <a:ext uri="{FF2B5EF4-FFF2-40B4-BE49-F238E27FC236}">
                    <a16:creationId xmlns:a16="http://schemas.microsoft.com/office/drawing/2014/main" id="{7B9B7621-93CD-8347-502F-A786EC28A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" y="3340"/>
                <a:ext cx="1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77" name="Line 36">
                <a:extLst>
                  <a:ext uri="{FF2B5EF4-FFF2-40B4-BE49-F238E27FC236}">
                    <a16:creationId xmlns:a16="http://schemas.microsoft.com/office/drawing/2014/main" id="{F0F4E9A3-13D4-1322-4ACA-BA9800CD71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" y="3488"/>
                <a:ext cx="1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0678" name="Group 43">
                <a:extLst>
                  <a:ext uri="{FF2B5EF4-FFF2-40B4-BE49-F238E27FC236}">
                    <a16:creationId xmlns:a16="http://schemas.microsoft.com/office/drawing/2014/main" id="{57D9F303-4F80-69EE-3C41-61DE958C91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82" y="1268"/>
                <a:ext cx="352" cy="1572"/>
                <a:chOff x="1888" y="1268"/>
                <a:chExt cx="352" cy="1572"/>
              </a:xfrm>
            </p:grpSpPr>
            <p:sp>
              <p:nvSpPr>
                <p:cNvPr id="70749" name="Line 44">
                  <a:extLst>
                    <a:ext uri="{FF2B5EF4-FFF2-40B4-BE49-F238E27FC236}">
                      <a16:creationId xmlns:a16="http://schemas.microsoft.com/office/drawing/2014/main" id="{5AC36FE7-D6E8-05EF-03C2-0CE998D8AC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1268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50" name="Line 45">
                  <a:extLst>
                    <a:ext uri="{FF2B5EF4-FFF2-40B4-BE49-F238E27FC236}">
                      <a16:creationId xmlns:a16="http://schemas.microsoft.com/office/drawing/2014/main" id="{A9A04091-2D6E-A21F-5F01-6A8D8EB3A0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1917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51" name="Line 46">
                  <a:extLst>
                    <a:ext uri="{FF2B5EF4-FFF2-40B4-BE49-F238E27FC236}">
                      <a16:creationId xmlns:a16="http://schemas.microsoft.com/office/drawing/2014/main" id="{738D4AEF-4B92-E266-4FC8-EA5B95199E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1674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52" name="Line 47">
                  <a:extLst>
                    <a:ext uri="{FF2B5EF4-FFF2-40B4-BE49-F238E27FC236}">
                      <a16:creationId xmlns:a16="http://schemas.microsoft.com/office/drawing/2014/main" id="{8C8A4516-FAAE-A7B2-D9D6-3BC3BD31AA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2259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53" name="Line 48">
                  <a:extLst>
                    <a:ext uri="{FF2B5EF4-FFF2-40B4-BE49-F238E27FC236}">
                      <a16:creationId xmlns:a16="http://schemas.microsoft.com/office/drawing/2014/main" id="{D7B54F6C-7B7B-AF42-6B2B-EDC52E9F17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2506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54" name="Line 49">
                  <a:extLst>
                    <a:ext uri="{FF2B5EF4-FFF2-40B4-BE49-F238E27FC236}">
                      <a16:creationId xmlns:a16="http://schemas.microsoft.com/office/drawing/2014/main" id="{FE2D3A11-8E13-4DD7-D0F0-6E8F7E9A2C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2840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79" name="Group 50">
                <a:extLst>
                  <a:ext uri="{FF2B5EF4-FFF2-40B4-BE49-F238E27FC236}">
                    <a16:creationId xmlns:a16="http://schemas.microsoft.com/office/drawing/2014/main" id="{F8676D10-5061-D7DD-15B0-349EE22CC4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5" y="1268"/>
                <a:ext cx="352" cy="1572"/>
                <a:chOff x="1888" y="1268"/>
                <a:chExt cx="352" cy="1572"/>
              </a:xfrm>
            </p:grpSpPr>
            <p:sp>
              <p:nvSpPr>
                <p:cNvPr id="70743" name="Line 51">
                  <a:extLst>
                    <a:ext uri="{FF2B5EF4-FFF2-40B4-BE49-F238E27FC236}">
                      <a16:creationId xmlns:a16="http://schemas.microsoft.com/office/drawing/2014/main" id="{22770700-2D21-822E-3202-B79AA1EAF8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1268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44" name="Line 52">
                  <a:extLst>
                    <a:ext uri="{FF2B5EF4-FFF2-40B4-BE49-F238E27FC236}">
                      <a16:creationId xmlns:a16="http://schemas.microsoft.com/office/drawing/2014/main" id="{619E9523-CF65-53B5-4307-7DEA158F7E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1917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45" name="Line 53">
                  <a:extLst>
                    <a:ext uri="{FF2B5EF4-FFF2-40B4-BE49-F238E27FC236}">
                      <a16:creationId xmlns:a16="http://schemas.microsoft.com/office/drawing/2014/main" id="{C49D79CA-19C7-9FAE-D430-EE8EE73137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1674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46" name="Line 54">
                  <a:extLst>
                    <a:ext uri="{FF2B5EF4-FFF2-40B4-BE49-F238E27FC236}">
                      <a16:creationId xmlns:a16="http://schemas.microsoft.com/office/drawing/2014/main" id="{0980C2C8-4701-73F2-316F-D2E2E30962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2259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47" name="Line 55">
                  <a:extLst>
                    <a:ext uri="{FF2B5EF4-FFF2-40B4-BE49-F238E27FC236}">
                      <a16:creationId xmlns:a16="http://schemas.microsoft.com/office/drawing/2014/main" id="{53AA7156-BB8C-55D2-B758-494BC8F35A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2506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48" name="Line 56">
                  <a:extLst>
                    <a:ext uri="{FF2B5EF4-FFF2-40B4-BE49-F238E27FC236}">
                      <a16:creationId xmlns:a16="http://schemas.microsoft.com/office/drawing/2014/main" id="{2BD0E883-D7A3-1C8A-915F-1B45C9E2D0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2840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80" name="Group 57">
                <a:extLst>
                  <a:ext uri="{FF2B5EF4-FFF2-40B4-BE49-F238E27FC236}">
                    <a16:creationId xmlns:a16="http://schemas.microsoft.com/office/drawing/2014/main" id="{7AE01B25-3AD3-90D0-3138-080B5BEFCF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5" y="1268"/>
                <a:ext cx="352" cy="1572"/>
                <a:chOff x="1888" y="1268"/>
                <a:chExt cx="352" cy="1572"/>
              </a:xfrm>
            </p:grpSpPr>
            <p:sp>
              <p:nvSpPr>
                <p:cNvPr id="70737" name="Line 58">
                  <a:extLst>
                    <a:ext uri="{FF2B5EF4-FFF2-40B4-BE49-F238E27FC236}">
                      <a16:creationId xmlns:a16="http://schemas.microsoft.com/office/drawing/2014/main" id="{DD0659E3-757B-577F-7EDD-9AD03A7F44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1268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38" name="Line 59">
                  <a:extLst>
                    <a:ext uri="{FF2B5EF4-FFF2-40B4-BE49-F238E27FC236}">
                      <a16:creationId xmlns:a16="http://schemas.microsoft.com/office/drawing/2014/main" id="{F82A72CE-1CFC-306E-FC66-53B035A86A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1917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39" name="Line 60">
                  <a:extLst>
                    <a:ext uri="{FF2B5EF4-FFF2-40B4-BE49-F238E27FC236}">
                      <a16:creationId xmlns:a16="http://schemas.microsoft.com/office/drawing/2014/main" id="{B203EC04-9D61-9516-2DEB-B14D7F667D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1674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40" name="Line 61">
                  <a:extLst>
                    <a:ext uri="{FF2B5EF4-FFF2-40B4-BE49-F238E27FC236}">
                      <a16:creationId xmlns:a16="http://schemas.microsoft.com/office/drawing/2014/main" id="{1E5D9420-B9DD-8D2D-CAF7-BFBC138556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2259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41" name="Line 62">
                  <a:extLst>
                    <a:ext uri="{FF2B5EF4-FFF2-40B4-BE49-F238E27FC236}">
                      <a16:creationId xmlns:a16="http://schemas.microsoft.com/office/drawing/2014/main" id="{C23269E6-5A18-B59F-A826-A0F4410878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2506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42" name="Line 63">
                  <a:extLst>
                    <a:ext uri="{FF2B5EF4-FFF2-40B4-BE49-F238E27FC236}">
                      <a16:creationId xmlns:a16="http://schemas.microsoft.com/office/drawing/2014/main" id="{CF2A444B-1E07-8370-0BD5-E07D7B0424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2840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81" name="Group 64">
                <a:extLst>
                  <a:ext uri="{FF2B5EF4-FFF2-40B4-BE49-F238E27FC236}">
                    <a16:creationId xmlns:a16="http://schemas.microsoft.com/office/drawing/2014/main" id="{E11F6A40-F46A-B74B-5417-421C5C3F34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9" y="1268"/>
                <a:ext cx="352" cy="1572"/>
                <a:chOff x="1888" y="1268"/>
                <a:chExt cx="352" cy="1572"/>
              </a:xfrm>
            </p:grpSpPr>
            <p:sp>
              <p:nvSpPr>
                <p:cNvPr id="70731" name="Line 65">
                  <a:extLst>
                    <a:ext uri="{FF2B5EF4-FFF2-40B4-BE49-F238E27FC236}">
                      <a16:creationId xmlns:a16="http://schemas.microsoft.com/office/drawing/2014/main" id="{D17091B9-EF75-5818-5A8C-54DB89269A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1268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32" name="Line 66">
                  <a:extLst>
                    <a:ext uri="{FF2B5EF4-FFF2-40B4-BE49-F238E27FC236}">
                      <a16:creationId xmlns:a16="http://schemas.microsoft.com/office/drawing/2014/main" id="{AEE5C996-7591-9AC2-2ED8-974AA30300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1917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33" name="Line 67">
                  <a:extLst>
                    <a:ext uri="{FF2B5EF4-FFF2-40B4-BE49-F238E27FC236}">
                      <a16:creationId xmlns:a16="http://schemas.microsoft.com/office/drawing/2014/main" id="{A50AF8BE-1A5A-28E3-F401-687C46DF88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1674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34" name="Line 68">
                  <a:extLst>
                    <a:ext uri="{FF2B5EF4-FFF2-40B4-BE49-F238E27FC236}">
                      <a16:creationId xmlns:a16="http://schemas.microsoft.com/office/drawing/2014/main" id="{54CDD532-B934-02DD-0D48-7F5B0810FF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2259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35" name="Line 69">
                  <a:extLst>
                    <a:ext uri="{FF2B5EF4-FFF2-40B4-BE49-F238E27FC236}">
                      <a16:creationId xmlns:a16="http://schemas.microsoft.com/office/drawing/2014/main" id="{9BD12B50-48F9-7E8A-8A40-13CD8D1B76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2506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36" name="Line 70">
                  <a:extLst>
                    <a:ext uri="{FF2B5EF4-FFF2-40B4-BE49-F238E27FC236}">
                      <a16:creationId xmlns:a16="http://schemas.microsoft.com/office/drawing/2014/main" id="{E49458EB-8329-3373-E69F-AE3A660B2F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2840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82" name="Group 71">
                <a:extLst>
                  <a:ext uri="{FF2B5EF4-FFF2-40B4-BE49-F238E27FC236}">
                    <a16:creationId xmlns:a16="http://schemas.microsoft.com/office/drawing/2014/main" id="{5B6902F9-EEAD-2003-92FB-7B82E252EE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7" y="1268"/>
                <a:ext cx="352" cy="1572"/>
                <a:chOff x="1888" y="1268"/>
                <a:chExt cx="352" cy="1572"/>
              </a:xfrm>
            </p:grpSpPr>
            <p:sp>
              <p:nvSpPr>
                <p:cNvPr id="70725" name="Line 72">
                  <a:extLst>
                    <a:ext uri="{FF2B5EF4-FFF2-40B4-BE49-F238E27FC236}">
                      <a16:creationId xmlns:a16="http://schemas.microsoft.com/office/drawing/2014/main" id="{0928815F-4817-FF12-B7F4-E47AA26F79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1268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26" name="Line 73">
                  <a:extLst>
                    <a:ext uri="{FF2B5EF4-FFF2-40B4-BE49-F238E27FC236}">
                      <a16:creationId xmlns:a16="http://schemas.microsoft.com/office/drawing/2014/main" id="{EEF7FE6B-7E9C-2FEB-1F95-C34737F9FA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1917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27" name="Line 74">
                  <a:extLst>
                    <a:ext uri="{FF2B5EF4-FFF2-40B4-BE49-F238E27FC236}">
                      <a16:creationId xmlns:a16="http://schemas.microsoft.com/office/drawing/2014/main" id="{3D969439-DB1F-F461-A7E0-CA13B3F141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1674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28" name="Line 75">
                  <a:extLst>
                    <a:ext uri="{FF2B5EF4-FFF2-40B4-BE49-F238E27FC236}">
                      <a16:creationId xmlns:a16="http://schemas.microsoft.com/office/drawing/2014/main" id="{D47DDD4B-B69F-01E0-14F7-C61C9CCB86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2259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29" name="Line 76">
                  <a:extLst>
                    <a:ext uri="{FF2B5EF4-FFF2-40B4-BE49-F238E27FC236}">
                      <a16:creationId xmlns:a16="http://schemas.microsoft.com/office/drawing/2014/main" id="{B934BA0D-650D-BB19-CB79-1804EB3F35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2506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30" name="Line 77">
                  <a:extLst>
                    <a:ext uri="{FF2B5EF4-FFF2-40B4-BE49-F238E27FC236}">
                      <a16:creationId xmlns:a16="http://schemas.microsoft.com/office/drawing/2014/main" id="{55485F99-5C2E-1EEA-7F95-DB84712A47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8" y="2840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683" name="Line 82">
                <a:extLst>
                  <a:ext uri="{FF2B5EF4-FFF2-40B4-BE49-F238E27FC236}">
                    <a16:creationId xmlns:a16="http://schemas.microsoft.com/office/drawing/2014/main" id="{1636FC1A-3746-50CD-9952-F629F14589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2" y="3192"/>
                <a:ext cx="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4" name="Line 84">
                <a:extLst>
                  <a:ext uri="{FF2B5EF4-FFF2-40B4-BE49-F238E27FC236}">
                    <a16:creationId xmlns:a16="http://schemas.microsoft.com/office/drawing/2014/main" id="{B78CB826-9357-1D2A-BB58-F77D3EF9C8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2" y="3340"/>
                <a:ext cx="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5" name="Line 85">
                <a:extLst>
                  <a:ext uri="{FF2B5EF4-FFF2-40B4-BE49-F238E27FC236}">
                    <a16:creationId xmlns:a16="http://schemas.microsoft.com/office/drawing/2014/main" id="{F4D430A8-FEFD-20A0-B807-C3084DEF4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2" y="3488"/>
                <a:ext cx="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6" name="Line 86">
                <a:extLst>
                  <a:ext uri="{FF2B5EF4-FFF2-40B4-BE49-F238E27FC236}">
                    <a16:creationId xmlns:a16="http://schemas.microsoft.com/office/drawing/2014/main" id="{EF0A6323-3E57-B3C7-BEBE-F75EFD5F59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2" y="3192"/>
                <a:ext cx="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7" name="Line 87">
                <a:extLst>
                  <a:ext uri="{FF2B5EF4-FFF2-40B4-BE49-F238E27FC236}">
                    <a16:creationId xmlns:a16="http://schemas.microsoft.com/office/drawing/2014/main" id="{A59ADC71-79E6-B67B-9F47-DE00DF56C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2" y="3340"/>
                <a:ext cx="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8" name="Line 88">
                <a:extLst>
                  <a:ext uri="{FF2B5EF4-FFF2-40B4-BE49-F238E27FC236}">
                    <a16:creationId xmlns:a16="http://schemas.microsoft.com/office/drawing/2014/main" id="{0A24FE61-5681-A81F-BB81-CE973C9498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2" y="3488"/>
                <a:ext cx="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9" name="Line 89">
                <a:extLst>
                  <a:ext uri="{FF2B5EF4-FFF2-40B4-BE49-F238E27FC236}">
                    <a16:creationId xmlns:a16="http://schemas.microsoft.com/office/drawing/2014/main" id="{052B3C0C-047D-C507-E486-3050AEDD8B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3192"/>
                <a:ext cx="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0" name="Line 90">
                <a:extLst>
                  <a:ext uri="{FF2B5EF4-FFF2-40B4-BE49-F238E27FC236}">
                    <a16:creationId xmlns:a16="http://schemas.microsoft.com/office/drawing/2014/main" id="{241172A7-3B02-4AA1-ED56-F01A47615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3340"/>
                <a:ext cx="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1" name="Line 91">
                <a:extLst>
                  <a:ext uri="{FF2B5EF4-FFF2-40B4-BE49-F238E27FC236}">
                    <a16:creationId xmlns:a16="http://schemas.microsoft.com/office/drawing/2014/main" id="{AD7B4791-4C9F-AAB3-16A6-C44B5F065A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3488"/>
                <a:ext cx="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2" name="Line 92">
                <a:extLst>
                  <a:ext uri="{FF2B5EF4-FFF2-40B4-BE49-F238E27FC236}">
                    <a16:creationId xmlns:a16="http://schemas.microsoft.com/office/drawing/2014/main" id="{7DE580FC-FD1C-F3C0-CAB1-DDCDB3461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0" y="3192"/>
                <a:ext cx="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3" name="Line 93">
                <a:extLst>
                  <a:ext uri="{FF2B5EF4-FFF2-40B4-BE49-F238E27FC236}">
                    <a16:creationId xmlns:a16="http://schemas.microsoft.com/office/drawing/2014/main" id="{1195A3E2-DAE1-8A52-76F2-8DDEAD5B33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0" y="3340"/>
                <a:ext cx="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4" name="Line 94">
                <a:extLst>
                  <a:ext uri="{FF2B5EF4-FFF2-40B4-BE49-F238E27FC236}">
                    <a16:creationId xmlns:a16="http://schemas.microsoft.com/office/drawing/2014/main" id="{BDB7DA44-593B-8AA0-FBD3-55E5B864E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0" y="3488"/>
                <a:ext cx="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5" name="Line 95">
                <a:extLst>
                  <a:ext uri="{FF2B5EF4-FFF2-40B4-BE49-F238E27FC236}">
                    <a16:creationId xmlns:a16="http://schemas.microsoft.com/office/drawing/2014/main" id="{93954916-5387-5132-2811-C0C10E84D8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0" y="3192"/>
                <a:ext cx="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6" name="Line 96">
                <a:extLst>
                  <a:ext uri="{FF2B5EF4-FFF2-40B4-BE49-F238E27FC236}">
                    <a16:creationId xmlns:a16="http://schemas.microsoft.com/office/drawing/2014/main" id="{66860817-8C5B-26C6-7092-7EE6E5AA0E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0" y="3340"/>
                <a:ext cx="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7" name="Line 97">
                <a:extLst>
                  <a:ext uri="{FF2B5EF4-FFF2-40B4-BE49-F238E27FC236}">
                    <a16:creationId xmlns:a16="http://schemas.microsoft.com/office/drawing/2014/main" id="{D3DA684B-0B6E-18E3-01EC-93BB471DC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0" y="3488"/>
                <a:ext cx="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8" name="Line 98">
                <a:extLst>
                  <a:ext uri="{FF2B5EF4-FFF2-40B4-BE49-F238E27FC236}">
                    <a16:creationId xmlns:a16="http://schemas.microsoft.com/office/drawing/2014/main" id="{A5B23CD8-959E-7AFF-60B8-4BCCA29ED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2" y="3192"/>
                <a:ext cx="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9" name="Line 99">
                <a:extLst>
                  <a:ext uri="{FF2B5EF4-FFF2-40B4-BE49-F238E27FC236}">
                    <a16:creationId xmlns:a16="http://schemas.microsoft.com/office/drawing/2014/main" id="{03C0A7DC-7E45-C073-68CD-5007190B15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2" y="3340"/>
                <a:ext cx="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00" name="Line 100">
                <a:extLst>
                  <a:ext uri="{FF2B5EF4-FFF2-40B4-BE49-F238E27FC236}">
                    <a16:creationId xmlns:a16="http://schemas.microsoft.com/office/drawing/2014/main" id="{96DC4160-7479-67FE-A002-4C471894AA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2" y="3488"/>
                <a:ext cx="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01" name="Line 102">
                <a:extLst>
                  <a:ext uri="{FF2B5EF4-FFF2-40B4-BE49-F238E27FC236}">
                    <a16:creationId xmlns:a16="http://schemas.microsoft.com/office/drawing/2014/main" id="{8C915EF0-F585-B764-7B75-CE9038710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2" y="3900"/>
                <a:ext cx="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0702" name="Group 104">
                <a:extLst>
                  <a:ext uri="{FF2B5EF4-FFF2-40B4-BE49-F238E27FC236}">
                    <a16:creationId xmlns:a16="http://schemas.microsoft.com/office/drawing/2014/main" id="{534E9C01-8A60-F11C-C70C-38C0936060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92" y="3543"/>
                <a:ext cx="426" cy="192"/>
                <a:chOff x="1892" y="3543"/>
                <a:chExt cx="426" cy="192"/>
              </a:xfrm>
            </p:grpSpPr>
            <p:sp>
              <p:nvSpPr>
                <p:cNvPr id="70723" name="Line 101">
                  <a:extLst>
                    <a:ext uri="{FF2B5EF4-FFF2-40B4-BE49-F238E27FC236}">
                      <a16:creationId xmlns:a16="http://schemas.microsoft.com/office/drawing/2014/main" id="{B028D32A-B8A2-0D8A-1EC8-6A925FE2DB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3692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24" name="Text Box 103">
                  <a:extLst>
                    <a:ext uri="{FF2B5EF4-FFF2-40B4-BE49-F238E27FC236}">
                      <a16:creationId xmlns:a16="http://schemas.microsoft.com/office/drawing/2014/main" id="{173EF68A-4E7A-62E0-8C16-940302DE72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02" y="3543"/>
                  <a:ext cx="21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400">
                      <a:latin typeface="Arial" panose="020B0604020202020204" pitchFamily="34" charset="0"/>
                    </a:rPr>
                    <a:t>%</a:t>
                  </a:r>
                </a:p>
              </p:txBody>
            </p:sp>
          </p:grpSp>
          <p:sp>
            <p:nvSpPr>
              <p:cNvPr id="70703" name="Line 105">
                <a:extLst>
                  <a:ext uri="{FF2B5EF4-FFF2-40B4-BE49-F238E27FC236}">
                    <a16:creationId xmlns:a16="http://schemas.microsoft.com/office/drawing/2014/main" id="{EA2BB2B2-FC4B-9DEE-183F-FB93FCE3AF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60" y="3900"/>
                <a:ext cx="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0704" name="Group 106">
                <a:extLst>
                  <a:ext uri="{FF2B5EF4-FFF2-40B4-BE49-F238E27FC236}">
                    <a16:creationId xmlns:a16="http://schemas.microsoft.com/office/drawing/2014/main" id="{C5CC4104-0F02-A7E6-FAB9-D2006A1EFC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60" y="3543"/>
                <a:ext cx="426" cy="192"/>
                <a:chOff x="1892" y="3543"/>
                <a:chExt cx="426" cy="192"/>
              </a:xfrm>
            </p:grpSpPr>
            <p:sp>
              <p:nvSpPr>
                <p:cNvPr id="70721" name="Line 107">
                  <a:extLst>
                    <a:ext uri="{FF2B5EF4-FFF2-40B4-BE49-F238E27FC236}">
                      <a16:creationId xmlns:a16="http://schemas.microsoft.com/office/drawing/2014/main" id="{6B106177-E63E-C2D8-C381-0976C4CBFB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3692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22" name="Text Box 108">
                  <a:extLst>
                    <a:ext uri="{FF2B5EF4-FFF2-40B4-BE49-F238E27FC236}">
                      <a16:creationId xmlns:a16="http://schemas.microsoft.com/office/drawing/2014/main" id="{B70E191B-D755-4A96-481B-54F204F782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02" y="3543"/>
                  <a:ext cx="21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400">
                      <a:latin typeface="Arial" panose="020B0604020202020204" pitchFamily="34" charset="0"/>
                    </a:rPr>
                    <a:t>%</a:t>
                  </a:r>
                </a:p>
              </p:txBody>
            </p:sp>
          </p:grpSp>
          <p:sp>
            <p:nvSpPr>
              <p:cNvPr id="70705" name="Line 109">
                <a:extLst>
                  <a:ext uri="{FF2B5EF4-FFF2-40B4-BE49-F238E27FC236}">
                    <a16:creationId xmlns:a16="http://schemas.microsoft.com/office/drawing/2014/main" id="{79BEDA1E-DC16-39A3-C74A-2F4BD03928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4" y="3900"/>
                <a:ext cx="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0706" name="Group 110">
                <a:extLst>
                  <a:ext uri="{FF2B5EF4-FFF2-40B4-BE49-F238E27FC236}">
                    <a16:creationId xmlns:a16="http://schemas.microsoft.com/office/drawing/2014/main" id="{7C2C8A65-200C-D6D2-52F4-9FAB2C41C1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64" y="3543"/>
                <a:ext cx="426" cy="192"/>
                <a:chOff x="1892" y="3543"/>
                <a:chExt cx="426" cy="192"/>
              </a:xfrm>
            </p:grpSpPr>
            <p:sp>
              <p:nvSpPr>
                <p:cNvPr id="70719" name="Line 111">
                  <a:extLst>
                    <a:ext uri="{FF2B5EF4-FFF2-40B4-BE49-F238E27FC236}">
                      <a16:creationId xmlns:a16="http://schemas.microsoft.com/office/drawing/2014/main" id="{B524B040-3261-039C-41F1-9D8A60023D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3692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20" name="Text Box 112">
                  <a:extLst>
                    <a:ext uri="{FF2B5EF4-FFF2-40B4-BE49-F238E27FC236}">
                      <a16:creationId xmlns:a16="http://schemas.microsoft.com/office/drawing/2014/main" id="{124A5DB7-F25B-F316-FABF-39279FAD69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02" y="3543"/>
                  <a:ext cx="21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400">
                      <a:latin typeface="Arial" panose="020B0604020202020204" pitchFamily="34" charset="0"/>
                    </a:rPr>
                    <a:t>%</a:t>
                  </a:r>
                </a:p>
              </p:txBody>
            </p:sp>
          </p:grpSp>
          <p:sp>
            <p:nvSpPr>
              <p:cNvPr id="70707" name="Line 113">
                <a:extLst>
                  <a:ext uri="{FF2B5EF4-FFF2-40B4-BE49-F238E27FC236}">
                    <a16:creationId xmlns:a16="http://schemas.microsoft.com/office/drawing/2014/main" id="{A390CCBD-CE7B-15D8-CDB6-941C694964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2" y="3900"/>
                <a:ext cx="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0708" name="Group 114">
                <a:extLst>
                  <a:ext uri="{FF2B5EF4-FFF2-40B4-BE49-F238E27FC236}">
                    <a16:creationId xmlns:a16="http://schemas.microsoft.com/office/drawing/2014/main" id="{BDA4BFC4-B9B2-2746-E859-82F8BA3585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72" y="3543"/>
                <a:ext cx="426" cy="192"/>
                <a:chOff x="1892" y="3543"/>
                <a:chExt cx="426" cy="192"/>
              </a:xfrm>
            </p:grpSpPr>
            <p:sp>
              <p:nvSpPr>
                <p:cNvPr id="70717" name="Line 115">
                  <a:extLst>
                    <a:ext uri="{FF2B5EF4-FFF2-40B4-BE49-F238E27FC236}">
                      <a16:creationId xmlns:a16="http://schemas.microsoft.com/office/drawing/2014/main" id="{2075169A-F0B7-5ACC-A9E4-EBD5148328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3692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18" name="Text Box 116">
                  <a:extLst>
                    <a:ext uri="{FF2B5EF4-FFF2-40B4-BE49-F238E27FC236}">
                      <a16:creationId xmlns:a16="http://schemas.microsoft.com/office/drawing/2014/main" id="{C19F1020-152D-1B99-6C96-398A2C5D67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02" y="3543"/>
                  <a:ext cx="21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400">
                      <a:latin typeface="Arial" panose="020B0604020202020204" pitchFamily="34" charset="0"/>
                    </a:rPr>
                    <a:t>%</a:t>
                  </a:r>
                </a:p>
              </p:txBody>
            </p:sp>
          </p:grpSp>
          <p:sp>
            <p:nvSpPr>
              <p:cNvPr id="70709" name="Line 117">
                <a:extLst>
                  <a:ext uri="{FF2B5EF4-FFF2-40B4-BE49-F238E27FC236}">
                    <a16:creationId xmlns:a16="http://schemas.microsoft.com/office/drawing/2014/main" id="{2233158A-40C1-0888-2657-1B69EBB8C8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3900"/>
                <a:ext cx="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0710" name="Group 118">
                <a:extLst>
                  <a:ext uri="{FF2B5EF4-FFF2-40B4-BE49-F238E27FC236}">
                    <a16:creationId xmlns:a16="http://schemas.microsoft.com/office/drawing/2014/main" id="{F62AAE35-D21F-99DC-4340-6F41E37876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2" y="3543"/>
                <a:ext cx="426" cy="192"/>
                <a:chOff x="1892" y="3543"/>
                <a:chExt cx="426" cy="192"/>
              </a:xfrm>
            </p:grpSpPr>
            <p:sp>
              <p:nvSpPr>
                <p:cNvPr id="70715" name="Line 119">
                  <a:extLst>
                    <a:ext uri="{FF2B5EF4-FFF2-40B4-BE49-F238E27FC236}">
                      <a16:creationId xmlns:a16="http://schemas.microsoft.com/office/drawing/2014/main" id="{37784084-0CE1-2785-41B5-52D5E3947C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3692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16" name="Text Box 120">
                  <a:extLst>
                    <a:ext uri="{FF2B5EF4-FFF2-40B4-BE49-F238E27FC236}">
                      <a16:creationId xmlns:a16="http://schemas.microsoft.com/office/drawing/2014/main" id="{F1E60F22-2797-9756-13EA-802528BB2C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02" y="3543"/>
                  <a:ext cx="21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400">
                      <a:latin typeface="Arial" panose="020B0604020202020204" pitchFamily="34" charset="0"/>
                    </a:rPr>
                    <a:t>%</a:t>
                  </a:r>
                </a:p>
              </p:txBody>
            </p:sp>
          </p:grpSp>
          <p:sp>
            <p:nvSpPr>
              <p:cNvPr id="70711" name="Line 121">
                <a:extLst>
                  <a:ext uri="{FF2B5EF4-FFF2-40B4-BE49-F238E27FC236}">
                    <a16:creationId xmlns:a16="http://schemas.microsoft.com/office/drawing/2014/main" id="{38928A29-122C-6E5D-8FF8-324085D8D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8" y="3900"/>
                <a:ext cx="3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0712" name="Group 122">
                <a:extLst>
                  <a:ext uri="{FF2B5EF4-FFF2-40B4-BE49-F238E27FC236}">
                    <a16:creationId xmlns:a16="http://schemas.microsoft.com/office/drawing/2014/main" id="{EAE62852-7902-CD05-BD9B-5F3FF737B4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68" y="3543"/>
                <a:ext cx="426" cy="192"/>
                <a:chOff x="1892" y="3543"/>
                <a:chExt cx="426" cy="192"/>
              </a:xfrm>
            </p:grpSpPr>
            <p:sp>
              <p:nvSpPr>
                <p:cNvPr id="70713" name="Line 123">
                  <a:extLst>
                    <a:ext uri="{FF2B5EF4-FFF2-40B4-BE49-F238E27FC236}">
                      <a16:creationId xmlns:a16="http://schemas.microsoft.com/office/drawing/2014/main" id="{E4762774-3F36-8CC9-566B-DC4ABF1394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2" y="3692"/>
                  <a:ext cx="35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14" name="Text Box 124">
                  <a:extLst>
                    <a:ext uri="{FF2B5EF4-FFF2-40B4-BE49-F238E27FC236}">
                      <a16:creationId xmlns:a16="http://schemas.microsoft.com/office/drawing/2014/main" id="{65DFD801-FBEB-F23D-1B49-46D9795A36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02" y="3543"/>
                  <a:ext cx="21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400">
                      <a:latin typeface="Arial" panose="020B0604020202020204" pitchFamily="34" charset="0"/>
                    </a:rPr>
                    <a:t>%</a:t>
                  </a:r>
                </a:p>
              </p:txBody>
            </p:sp>
          </p:grpSp>
        </p:grpSp>
        <p:sp>
          <p:nvSpPr>
            <p:cNvPr id="70666" name="Line 126">
              <a:extLst>
                <a:ext uri="{FF2B5EF4-FFF2-40B4-BE49-F238E27FC236}">
                  <a16:creationId xmlns:a16="http://schemas.microsoft.com/office/drawing/2014/main" id="{4CE4C06C-12A3-AEC0-A959-14577FE67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3" y="165"/>
              <a:ext cx="12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0661" name="Picture 116">
            <a:extLst>
              <a:ext uri="{FF2B5EF4-FFF2-40B4-BE49-F238E27FC236}">
                <a16:creationId xmlns:a16="http://schemas.microsoft.com/office/drawing/2014/main" id="{D9F7A68A-505E-F20E-612B-E115F3BD3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6240463"/>
            <a:ext cx="11366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76AD7A8-6EED-4CDA-C35B-C78A5EE0A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820" y="-277586"/>
            <a:ext cx="5728360" cy="7413171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E595EA44-5AA0-82C0-3B26-AFE0D06923DE}"/>
              </a:ext>
            </a:extLst>
          </p:cNvPr>
          <p:cNvSpPr/>
          <p:nvPr/>
        </p:nvSpPr>
        <p:spPr>
          <a:xfrm>
            <a:off x="1578427" y="968829"/>
            <a:ext cx="2514600" cy="1001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Record Stage 4 completion date</a:t>
            </a:r>
          </a:p>
        </p:txBody>
      </p:sp>
    </p:spTree>
    <p:extLst>
      <p:ext uri="{BB962C8B-B14F-4D97-AF65-F5344CB8AC3E}">
        <p14:creationId xmlns:p14="http://schemas.microsoft.com/office/powerpoint/2010/main" val="23860518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DAE8E4-623B-1D2F-4B11-DC33C417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5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73BC7-521B-8F35-9211-855C39268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Controlled Practice and Feedback</a:t>
            </a:r>
          </a:p>
        </p:txBody>
      </p:sp>
    </p:spTree>
    <p:extLst>
      <p:ext uri="{BB962C8B-B14F-4D97-AF65-F5344CB8AC3E}">
        <p14:creationId xmlns:p14="http://schemas.microsoft.com/office/powerpoint/2010/main" val="2760387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0FA5AF-3014-E90D-5732-65E1E8BAD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Previous Content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55E500-C491-2CD0-5C66-C80E07436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the purpose of reading?</a:t>
            </a:r>
          </a:p>
          <a:p>
            <a:r>
              <a:rPr lang="en-US" dirty="0"/>
              <a:t>What does it mean to be a strategic learner?</a:t>
            </a:r>
          </a:p>
          <a:p>
            <a:r>
              <a:rPr lang="en-US" dirty="0"/>
              <a:t>What are the steps of the Self-Questioning Strategy?</a:t>
            </a:r>
          </a:p>
          <a:p>
            <a:r>
              <a:rPr lang="en-US" dirty="0"/>
              <a:t>What are the seven types of questions and their symbols?</a:t>
            </a:r>
          </a:p>
          <a:p>
            <a:r>
              <a:rPr lang="en-US" dirty="0"/>
              <a:t>Where and when should we use the Self-Questioning Strategy?</a:t>
            </a:r>
          </a:p>
          <a:p>
            <a:r>
              <a:rPr lang="en-US" dirty="0"/>
              <a:t>What are the benefits of using the Self-Questioning Strategy?</a:t>
            </a:r>
          </a:p>
        </p:txBody>
      </p:sp>
    </p:spTree>
    <p:extLst>
      <p:ext uri="{BB962C8B-B14F-4D97-AF65-F5344CB8AC3E}">
        <p14:creationId xmlns:p14="http://schemas.microsoft.com/office/powerpoint/2010/main" val="29850474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9E877-CD58-7540-BF0E-3DBD4AF8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363E3-FF1E-5272-E529-B5FE73956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use the Self-Questioning Strategy with materials written at my reading level?</a:t>
            </a:r>
          </a:p>
        </p:txBody>
      </p:sp>
    </p:spTree>
    <p:extLst>
      <p:ext uri="{BB962C8B-B14F-4D97-AF65-F5344CB8AC3E}">
        <p14:creationId xmlns:p14="http://schemas.microsoft.com/office/powerpoint/2010/main" val="724895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8">
            <a:extLst>
              <a:ext uri="{FF2B5EF4-FFF2-40B4-BE49-F238E27FC236}">
                <a16:creationId xmlns:a16="http://schemas.microsoft.com/office/drawing/2014/main" id="{54027F36-4BE1-2D49-4D16-B775E73BC27E}"/>
              </a:ext>
            </a:extLst>
          </p:cNvPr>
          <p:cNvGrpSpPr>
            <a:grpSpLocks/>
          </p:cNvGrpSpPr>
          <p:nvPr/>
        </p:nvGrpSpPr>
        <p:grpSpPr bwMode="auto">
          <a:xfrm>
            <a:off x="2038520" y="237105"/>
            <a:ext cx="5066960" cy="6383790"/>
            <a:chOff x="1564" y="189"/>
            <a:chExt cx="2667" cy="3556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E4D6C57E-054C-EFC5-601D-CCB09BD1E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" y="454"/>
              <a:ext cx="12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 b="1" u="sng">
                  <a:solidFill>
                    <a:srgbClr val="000000"/>
                  </a:solidFill>
                  <a:latin typeface="Arial" panose="020B0604020202020204" pitchFamily="34" charset="0"/>
                </a:rPr>
                <a:t>ASSIGNMENT  SHEET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B72966B-0CC8-C54D-17E9-E54096171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89"/>
              <a:ext cx="94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SELF-QUESTIONING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E0A16F8C-67F2-A766-29BE-399D1CCBA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" y="211"/>
              <a:ext cx="19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Name: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FE25ECFF-EBA9-6C77-19D4-9B7D2E4B91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0" y="270"/>
              <a:ext cx="103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70394AAA-856D-8E8B-55E8-8C5C51CBE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" y="742"/>
              <a:ext cx="5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Controlled Practice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1D15CC44-EA32-7816-D093-76C951E18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742"/>
              <a:ext cx="5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Advanced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23BF65C3-0A95-9925-C259-F91CF0C86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" y="742"/>
              <a:ext cx="44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Generalization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54590E9B-E4F8-5D7C-2A29-6B7243BF8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5" y="799"/>
              <a:ext cx="22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BC8DAAE4-28A7-3774-2CC5-95608240FE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799"/>
              <a:ext cx="22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51B0A0DC-BB7F-DE45-4A3E-700BF3383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3" y="795"/>
              <a:ext cx="22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07">
              <a:extLst>
                <a:ext uri="{FF2B5EF4-FFF2-40B4-BE49-F238E27FC236}">
                  <a16:creationId xmlns:a16="http://schemas.microsoft.com/office/drawing/2014/main" id="{AD346D7D-B8C9-CE6F-1C9C-23708B21EB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8" y="970"/>
              <a:ext cx="302" cy="154"/>
              <a:chOff x="1502" y="970"/>
              <a:chExt cx="302" cy="154"/>
            </a:xfrm>
          </p:grpSpPr>
          <p:sp>
            <p:nvSpPr>
              <p:cNvPr id="103" name="Rectangle 13">
                <a:extLst>
                  <a:ext uri="{FF2B5EF4-FFF2-40B4-BE49-F238E27FC236}">
                    <a16:creationId xmlns:a16="http://schemas.microsoft.com/office/drawing/2014/main" id="{83B5C53E-0598-8F9A-8B6C-60CA2A583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4" y="970"/>
                <a:ext cx="15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Date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Rectangle 14">
                <a:extLst>
                  <a:ext uri="{FF2B5EF4-FFF2-40B4-BE49-F238E27FC236}">
                    <a16:creationId xmlns:a16="http://schemas.microsoft.com/office/drawing/2014/main" id="{16C5D6D5-7441-81F9-B229-581293861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" y="1047"/>
                <a:ext cx="28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Assigned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Line 15">
                <a:extLst>
                  <a:ext uri="{FF2B5EF4-FFF2-40B4-BE49-F238E27FC236}">
                    <a16:creationId xmlns:a16="http://schemas.microsoft.com/office/drawing/2014/main" id="{B55AC773-92E1-4749-775F-97578D132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2" y="1122"/>
                <a:ext cx="30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120348B9-052E-7629-F5E7-4DF6A9D18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1041"/>
              <a:ext cx="55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Reading Selection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86E20C86-101C-9349-FBA9-CDE2A3024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5" y="1122"/>
              <a:ext cx="90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7557ABA9-5CD8-4896-C65E-A141940B4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6" y="1040"/>
              <a:ext cx="16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Place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C7D4ACBA-B9D3-6001-E06A-5B12DE8B0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1117"/>
              <a:ext cx="30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46CEEAD4-888A-24DD-970D-59F5412C6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1" y="1040"/>
              <a:ext cx="33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Comments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Line 24">
              <a:extLst>
                <a:ext uri="{FF2B5EF4-FFF2-40B4-BE49-F238E27FC236}">
                  <a16:creationId xmlns:a16="http://schemas.microsoft.com/office/drawing/2014/main" id="{879EECC4-65A2-ACD6-A310-9CB1FA196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8" y="1117"/>
              <a:ext cx="81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106">
              <a:extLst>
                <a:ext uri="{FF2B5EF4-FFF2-40B4-BE49-F238E27FC236}">
                  <a16:creationId xmlns:a16="http://schemas.microsoft.com/office/drawing/2014/main" id="{36A5833C-D554-54BE-0FEC-A83982D76B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4" y="1269"/>
              <a:ext cx="2662" cy="2476"/>
              <a:chOff x="1564" y="1269"/>
              <a:chExt cx="2662" cy="2476"/>
            </a:xfrm>
          </p:grpSpPr>
          <p:grpSp>
            <p:nvGrpSpPr>
              <p:cNvPr id="23" name="Group 30">
                <a:extLst>
                  <a:ext uri="{FF2B5EF4-FFF2-40B4-BE49-F238E27FC236}">
                    <a16:creationId xmlns:a16="http://schemas.microsoft.com/office/drawing/2014/main" id="{A71EB0DA-91B4-92E7-890E-F42B5E2C48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1269"/>
                <a:ext cx="2662" cy="1"/>
                <a:chOff x="1564" y="1269"/>
                <a:chExt cx="2662" cy="1"/>
              </a:xfrm>
            </p:grpSpPr>
            <p:sp>
              <p:nvSpPr>
                <p:cNvPr id="99" name="Line 26">
                  <a:extLst>
                    <a:ext uri="{FF2B5EF4-FFF2-40B4-BE49-F238E27FC236}">
                      <a16:creationId xmlns:a16="http://schemas.microsoft.com/office/drawing/2014/main" id="{38CBAC8C-71AF-25D4-55EB-6CE0909D7C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1269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27">
                  <a:extLst>
                    <a:ext uri="{FF2B5EF4-FFF2-40B4-BE49-F238E27FC236}">
                      <a16:creationId xmlns:a16="http://schemas.microsoft.com/office/drawing/2014/main" id="{A7986831-A460-4661-9D61-BC8979134D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1269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28">
                  <a:extLst>
                    <a:ext uri="{FF2B5EF4-FFF2-40B4-BE49-F238E27FC236}">
                      <a16:creationId xmlns:a16="http://schemas.microsoft.com/office/drawing/2014/main" id="{AA8864CA-3009-E624-70FD-1C46479AE8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1269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29">
                  <a:extLst>
                    <a:ext uri="{FF2B5EF4-FFF2-40B4-BE49-F238E27FC236}">
                      <a16:creationId xmlns:a16="http://schemas.microsoft.com/office/drawing/2014/main" id="{78DF5E91-519A-D2CC-9672-3C06E0C87D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1269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35">
                <a:extLst>
                  <a:ext uri="{FF2B5EF4-FFF2-40B4-BE49-F238E27FC236}">
                    <a16:creationId xmlns:a16="http://schemas.microsoft.com/office/drawing/2014/main" id="{F753DFCE-05E4-1F8A-0AD9-B13314EE7E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1431"/>
                <a:ext cx="2662" cy="1"/>
                <a:chOff x="1564" y="1431"/>
                <a:chExt cx="2662" cy="1"/>
              </a:xfrm>
            </p:grpSpPr>
            <p:sp>
              <p:nvSpPr>
                <p:cNvPr id="95" name="Line 31">
                  <a:extLst>
                    <a:ext uri="{FF2B5EF4-FFF2-40B4-BE49-F238E27FC236}">
                      <a16:creationId xmlns:a16="http://schemas.microsoft.com/office/drawing/2014/main" id="{58FD6002-F19A-684E-D73B-4C6FE0C3CE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1431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32">
                  <a:extLst>
                    <a:ext uri="{FF2B5EF4-FFF2-40B4-BE49-F238E27FC236}">
                      <a16:creationId xmlns:a16="http://schemas.microsoft.com/office/drawing/2014/main" id="{BDE1F619-86B0-9781-F82B-127D6D23B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1431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33">
                  <a:extLst>
                    <a:ext uri="{FF2B5EF4-FFF2-40B4-BE49-F238E27FC236}">
                      <a16:creationId xmlns:a16="http://schemas.microsoft.com/office/drawing/2014/main" id="{9ADC07FE-F153-C949-5AFF-CA03EF108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1431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34">
                  <a:extLst>
                    <a:ext uri="{FF2B5EF4-FFF2-40B4-BE49-F238E27FC236}">
                      <a16:creationId xmlns:a16="http://schemas.microsoft.com/office/drawing/2014/main" id="{C8466D0B-40AD-76F9-C871-76378A376B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1431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40">
                <a:extLst>
                  <a:ext uri="{FF2B5EF4-FFF2-40B4-BE49-F238E27FC236}">
                    <a16:creationId xmlns:a16="http://schemas.microsoft.com/office/drawing/2014/main" id="{75618871-064D-208F-1057-75290A10D2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1600"/>
                <a:ext cx="2662" cy="1"/>
                <a:chOff x="1564" y="1600"/>
                <a:chExt cx="2662" cy="1"/>
              </a:xfrm>
            </p:grpSpPr>
            <p:sp>
              <p:nvSpPr>
                <p:cNvPr id="91" name="Line 36">
                  <a:extLst>
                    <a:ext uri="{FF2B5EF4-FFF2-40B4-BE49-F238E27FC236}">
                      <a16:creationId xmlns:a16="http://schemas.microsoft.com/office/drawing/2014/main" id="{038D72F5-0D08-9910-0107-6EF8EDD98B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1600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37">
                  <a:extLst>
                    <a:ext uri="{FF2B5EF4-FFF2-40B4-BE49-F238E27FC236}">
                      <a16:creationId xmlns:a16="http://schemas.microsoft.com/office/drawing/2014/main" id="{C63310E8-5B4C-3068-4243-2669584DF6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1600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38">
                  <a:extLst>
                    <a:ext uri="{FF2B5EF4-FFF2-40B4-BE49-F238E27FC236}">
                      <a16:creationId xmlns:a16="http://schemas.microsoft.com/office/drawing/2014/main" id="{06935610-30D8-44B4-FF9B-7D559C2FD2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1600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39">
                  <a:extLst>
                    <a:ext uri="{FF2B5EF4-FFF2-40B4-BE49-F238E27FC236}">
                      <a16:creationId xmlns:a16="http://schemas.microsoft.com/office/drawing/2014/main" id="{07AC2CBE-CE7B-589E-D04D-17E2EA029A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1600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45">
                <a:extLst>
                  <a:ext uri="{FF2B5EF4-FFF2-40B4-BE49-F238E27FC236}">
                    <a16:creationId xmlns:a16="http://schemas.microsoft.com/office/drawing/2014/main" id="{2A20DADE-0583-2389-29B4-5D5DEF0C6F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1762"/>
                <a:ext cx="2662" cy="1"/>
                <a:chOff x="1564" y="1762"/>
                <a:chExt cx="2662" cy="1"/>
              </a:xfrm>
            </p:grpSpPr>
            <p:sp>
              <p:nvSpPr>
                <p:cNvPr id="87" name="Line 41">
                  <a:extLst>
                    <a:ext uri="{FF2B5EF4-FFF2-40B4-BE49-F238E27FC236}">
                      <a16:creationId xmlns:a16="http://schemas.microsoft.com/office/drawing/2014/main" id="{70403DC1-530B-6C98-32A5-AE4A1F249D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1762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42">
                  <a:extLst>
                    <a:ext uri="{FF2B5EF4-FFF2-40B4-BE49-F238E27FC236}">
                      <a16:creationId xmlns:a16="http://schemas.microsoft.com/office/drawing/2014/main" id="{114497F1-65CF-2724-E570-94D928E519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1762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43">
                  <a:extLst>
                    <a:ext uri="{FF2B5EF4-FFF2-40B4-BE49-F238E27FC236}">
                      <a16:creationId xmlns:a16="http://schemas.microsoft.com/office/drawing/2014/main" id="{7B5FD3B3-30B1-025E-55C7-D1C19F9B54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1762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44">
                  <a:extLst>
                    <a:ext uri="{FF2B5EF4-FFF2-40B4-BE49-F238E27FC236}">
                      <a16:creationId xmlns:a16="http://schemas.microsoft.com/office/drawing/2014/main" id="{0EDEB976-B43B-0769-C793-0730E56F29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1762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50">
                <a:extLst>
                  <a:ext uri="{FF2B5EF4-FFF2-40B4-BE49-F238E27FC236}">
                    <a16:creationId xmlns:a16="http://schemas.microsoft.com/office/drawing/2014/main" id="{3B72A94F-C70E-1F44-ECF6-2FB0310886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1931"/>
                <a:ext cx="2662" cy="1"/>
                <a:chOff x="1564" y="1931"/>
                <a:chExt cx="2662" cy="1"/>
              </a:xfrm>
            </p:grpSpPr>
            <p:sp>
              <p:nvSpPr>
                <p:cNvPr id="83" name="Line 46">
                  <a:extLst>
                    <a:ext uri="{FF2B5EF4-FFF2-40B4-BE49-F238E27FC236}">
                      <a16:creationId xmlns:a16="http://schemas.microsoft.com/office/drawing/2014/main" id="{B843DD80-1225-F39D-1B2D-6CFE4A299D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1931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47">
                  <a:extLst>
                    <a:ext uri="{FF2B5EF4-FFF2-40B4-BE49-F238E27FC236}">
                      <a16:creationId xmlns:a16="http://schemas.microsoft.com/office/drawing/2014/main" id="{FFC355DD-65C2-A3FB-C182-C9F6A5BD7D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1931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48">
                  <a:extLst>
                    <a:ext uri="{FF2B5EF4-FFF2-40B4-BE49-F238E27FC236}">
                      <a16:creationId xmlns:a16="http://schemas.microsoft.com/office/drawing/2014/main" id="{D77871E3-4458-DEFA-7AA2-4AABB40D54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1931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49">
                  <a:extLst>
                    <a:ext uri="{FF2B5EF4-FFF2-40B4-BE49-F238E27FC236}">
                      <a16:creationId xmlns:a16="http://schemas.microsoft.com/office/drawing/2014/main" id="{D668DD74-22A9-E51E-F30E-AC224DDC58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1931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55">
                <a:extLst>
                  <a:ext uri="{FF2B5EF4-FFF2-40B4-BE49-F238E27FC236}">
                    <a16:creationId xmlns:a16="http://schemas.microsoft.com/office/drawing/2014/main" id="{B27F6E83-9C11-8638-2BC2-C4EBFE96C4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2094"/>
                <a:ext cx="2662" cy="1"/>
                <a:chOff x="1564" y="2094"/>
                <a:chExt cx="2662" cy="1"/>
              </a:xfrm>
            </p:grpSpPr>
            <p:sp>
              <p:nvSpPr>
                <p:cNvPr id="79" name="Line 51">
                  <a:extLst>
                    <a:ext uri="{FF2B5EF4-FFF2-40B4-BE49-F238E27FC236}">
                      <a16:creationId xmlns:a16="http://schemas.microsoft.com/office/drawing/2014/main" id="{D8457590-7122-EDD9-7135-9E49EFB001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2094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52">
                  <a:extLst>
                    <a:ext uri="{FF2B5EF4-FFF2-40B4-BE49-F238E27FC236}">
                      <a16:creationId xmlns:a16="http://schemas.microsoft.com/office/drawing/2014/main" id="{1EC44071-EFBC-6855-0365-1522BAE0BD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2094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53">
                  <a:extLst>
                    <a:ext uri="{FF2B5EF4-FFF2-40B4-BE49-F238E27FC236}">
                      <a16:creationId xmlns:a16="http://schemas.microsoft.com/office/drawing/2014/main" id="{DDB8D845-8A40-839C-FA2E-4EAB45E4EF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2094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54">
                  <a:extLst>
                    <a:ext uri="{FF2B5EF4-FFF2-40B4-BE49-F238E27FC236}">
                      <a16:creationId xmlns:a16="http://schemas.microsoft.com/office/drawing/2014/main" id="{C54D5B6A-37E7-E9D6-8D8A-0F093708C7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2094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60">
                <a:extLst>
                  <a:ext uri="{FF2B5EF4-FFF2-40B4-BE49-F238E27FC236}">
                    <a16:creationId xmlns:a16="http://schemas.microsoft.com/office/drawing/2014/main" id="{BF2370B3-CB9E-C270-9632-F768D1CEE7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2256"/>
                <a:ext cx="2662" cy="1"/>
                <a:chOff x="1564" y="2256"/>
                <a:chExt cx="2662" cy="1"/>
              </a:xfrm>
            </p:grpSpPr>
            <p:sp>
              <p:nvSpPr>
                <p:cNvPr id="75" name="Line 56">
                  <a:extLst>
                    <a:ext uri="{FF2B5EF4-FFF2-40B4-BE49-F238E27FC236}">
                      <a16:creationId xmlns:a16="http://schemas.microsoft.com/office/drawing/2014/main" id="{8C65FE2D-F4E0-97ED-0062-388008EE47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2256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57">
                  <a:extLst>
                    <a:ext uri="{FF2B5EF4-FFF2-40B4-BE49-F238E27FC236}">
                      <a16:creationId xmlns:a16="http://schemas.microsoft.com/office/drawing/2014/main" id="{C20CABE8-F825-3C2B-218B-E2F81A8ED8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2256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58">
                  <a:extLst>
                    <a:ext uri="{FF2B5EF4-FFF2-40B4-BE49-F238E27FC236}">
                      <a16:creationId xmlns:a16="http://schemas.microsoft.com/office/drawing/2014/main" id="{E303D515-582E-17E8-E605-9C51F41253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2256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59">
                  <a:extLst>
                    <a:ext uri="{FF2B5EF4-FFF2-40B4-BE49-F238E27FC236}">
                      <a16:creationId xmlns:a16="http://schemas.microsoft.com/office/drawing/2014/main" id="{4FE1B572-B8A1-A205-B06B-B622FA1626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2256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65">
                <a:extLst>
                  <a:ext uri="{FF2B5EF4-FFF2-40B4-BE49-F238E27FC236}">
                    <a16:creationId xmlns:a16="http://schemas.microsoft.com/office/drawing/2014/main" id="{74172881-E2DD-6B8D-162A-CD4729ED49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2425"/>
                <a:ext cx="2662" cy="1"/>
                <a:chOff x="1564" y="2425"/>
                <a:chExt cx="2662" cy="1"/>
              </a:xfrm>
            </p:grpSpPr>
            <p:sp>
              <p:nvSpPr>
                <p:cNvPr id="71" name="Line 61">
                  <a:extLst>
                    <a:ext uri="{FF2B5EF4-FFF2-40B4-BE49-F238E27FC236}">
                      <a16:creationId xmlns:a16="http://schemas.microsoft.com/office/drawing/2014/main" id="{4EC7CE25-894D-7AE5-13A7-2FCCCA2813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2425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62">
                  <a:extLst>
                    <a:ext uri="{FF2B5EF4-FFF2-40B4-BE49-F238E27FC236}">
                      <a16:creationId xmlns:a16="http://schemas.microsoft.com/office/drawing/2014/main" id="{8E2CFBCB-52F3-762F-C01B-F20F6193F5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2425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63">
                  <a:extLst>
                    <a:ext uri="{FF2B5EF4-FFF2-40B4-BE49-F238E27FC236}">
                      <a16:creationId xmlns:a16="http://schemas.microsoft.com/office/drawing/2014/main" id="{FDDA5306-41C5-4132-6EC9-496CB795DA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2425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64">
                  <a:extLst>
                    <a:ext uri="{FF2B5EF4-FFF2-40B4-BE49-F238E27FC236}">
                      <a16:creationId xmlns:a16="http://schemas.microsoft.com/office/drawing/2014/main" id="{28C5C317-FB80-E4F5-14DF-A5441BC778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2425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70">
                <a:extLst>
                  <a:ext uri="{FF2B5EF4-FFF2-40B4-BE49-F238E27FC236}">
                    <a16:creationId xmlns:a16="http://schemas.microsoft.com/office/drawing/2014/main" id="{D2115B84-41CF-5600-66C7-B0CF3293B2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2588"/>
                <a:ext cx="2662" cy="1"/>
                <a:chOff x="1564" y="2588"/>
                <a:chExt cx="2662" cy="1"/>
              </a:xfrm>
            </p:grpSpPr>
            <p:sp>
              <p:nvSpPr>
                <p:cNvPr id="67" name="Line 66">
                  <a:extLst>
                    <a:ext uri="{FF2B5EF4-FFF2-40B4-BE49-F238E27FC236}">
                      <a16:creationId xmlns:a16="http://schemas.microsoft.com/office/drawing/2014/main" id="{F0320F27-F7E5-9C32-EB6A-8924DBD9D6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2588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67">
                  <a:extLst>
                    <a:ext uri="{FF2B5EF4-FFF2-40B4-BE49-F238E27FC236}">
                      <a16:creationId xmlns:a16="http://schemas.microsoft.com/office/drawing/2014/main" id="{4C323343-7564-C3F1-2FCA-01FCB25559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2588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68">
                  <a:extLst>
                    <a:ext uri="{FF2B5EF4-FFF2-40B4-BE49-F238E27FC236}">
                      <a16:creationId xmlns:a16="http://schemas.microsoft.com/office/drawing/2014/main" id="{CDEF7223-4546-82A8-2CC5-C87E7C3B8B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2588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69">
                  <a:extLst>
                    <a:ext uri="{FF2B5EF4-FFF2-40B4-BE49-F238E27FC236}">
                      <a16:creationId xmlns:a16="http://schemas.microsoft.com/office/drawing/2014/main" id="{C3B7B0FF-5981-E1B6-2573-3E20536B15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2588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75">
                <a:extLst>
                  <a:ext uri="{FF2B5EF4-FFF2-40B4-BE49-F238E27FC236}">
                    <a16:creationId xmlns:a16="http://schemas.microsoft.com/office/drawing/2014/main" id="{A6376DD1-4FAD-7C74-CAA0-381F336C49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2757"/>
                <a:ext cx="2662" cy="1"/>
                <a:chOff x="1564" y="2757"/>
                <a:chExt cx="2662" cy="1"/>
              </a:xfrm>
            </p:grpSpPr>
            <p:sp>
              <p:nvSpPr>
                <p:cNvPr id="63" name="Line 71">
                  <a:extLst>
                    <a:ext uri="{FF2B5EF4-FFF2-40B4-BE49-F238E27FC236}">
                      <a16:creationId xmlns:a16="http://schemas.microsoft.com/office/drawing/2014/main" id="{DACE4F1E-6256-3FA8-D79C-ED4108BB38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2757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72">
                  <a:extLst>
                    <a:ext uri="{FF2B5EF4-FFF2-40B4-BE49-F238E27FC236}">
                      <a16:creationId xmlns:a16="http://schemas.microsoft.com/office/drawing/2014/main" id="{95955DD0-D3AF-D6F6-24B6-C0BAC4EC5C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2757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73">
                  <a:extLst>
                    <a:ext uri="{FF2B5EF4-FFF2-40B4-BE49-F238E27FC236}">
                      <a16:creationId xmlns:a16="http://schemas.microsoft.com/office/drawing/2014/main" id="{517130C8-DB0E-D3BB-E186-FDC89B1DF7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2757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74">
                  <a:extLst>
                    <a:ext uri="{FF2B5EF4-FFF2-40B4-BE49-F238E27FC236}">
                      <a16:creationId xmlns:a16="http://schemas.microsoft.com/office/drawing/2014/main" id="{C7225F71-FAF3-A613-E000-4E2BEDBCCD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2757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80">
                <a:extLst>
                  <a:ext uri="{FF2B5EF4-FFF2-40B4-BE49-F238E27FC236}">
                    <a16:creationId xmlns:a16="http://schemas.microsoft.com/office/drawing/2014/main" id="{D43C0732-6B90-B553-C47B-C1E239D0FD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2919"/>
                <a:ext cx="2662" cy="1"/>
                <a:chOff x="1564" y="2919"/>
                <a:chExt cx="2662" cy="1"/>
              </a:xfrm>
            </p:grpSpPr>
            <p:sp>
              <p:nvSpPr>
                <p:cNvPr id="59" name="Line 76">
                  <a:extLst>
                    <a:ext uri="{FF2B5EF4-FFF2-40B4-BE49-F238E27FC236}">
                      <a16:creationId xmlns:a16="http://schemas.microsoft.com/office/drawing/2014/main" id="{D1ED5353-46C4-7383-52A1-FB75D35C69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2919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77">
                  <a:extLst>
                    <a:ext uri="{FF2B5EF4-FFF2-40B4-BE49-F238E27FC236}">
                      <a16:creationId xmlns:a16="http://schemas.microsoft.com/office/drawing/2014/main" id="{33013ABD-624E-CE5B-9BD8-046CB23212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2919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78">
                  <a:extLst>
                    <a:ext uri="{FF2B5EF4-FFF2-40B4-BE49-F238E27FC236}">
                      <a16:creationId xmlns:a16="http://schemas.microsoft.com/office/drawing/2014/main" id="{FAAB5C40-C131-05A9-26EF-8979146D1C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2919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79">
                  <a:extLst>
                    <a:ext uri="{FF2B5EF4-FFF2-40B4-BE49-F238E27FC236}">
                      <a16:creationId xmlns:a16="http://schemas.microsoft.com/office/drawing/2014/main" id="{6064B3F4-0359-EE7E-4046-ED1676B852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2919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85">
                <a:extLst>
                  <a:ext uri="{FF2B5EF4-FFF2-40B4-BE49-F238E27FC236}">
                    <a16:creationId xmlns:a16="http://schemas.microsoft.com/office/drawing/2014/main" id="{F8E01982-D3A1-E7E4-D948-C65FEB3819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3081"/>
                <a:ext cx="2662" cy="1"/>
                <a:chOff x="1564" y="3081"/>
                <a:chExt cx="2662" cy="1"/>
              </a:xfrm>
            </p:grpSpPr>
            <p:sp>
              <p:nvSpPr>
                <p:cNvPr id="55" name="Line 81">
                  <a:extLst>
                    <a:ext uri="{FF2B5EF4-FFF2-40B4-BE49-F238E27FC236}">
                      <a16:creationId xmlns:a16="http://schemas.microsoft.com/office/drawing/2014/main" id="{BDA33FB9-4CC5-53EE-536F-9BD26A391D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3081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82">
                  <a:extLst>
                    <a:ext uri="{FF2B5EF4-FFF2-40B4-BE49-F238E27FC236}">
                      <a16:creationId xmlns:a16="http://schemas.microsoft.com/office/drawing/2014/main" id="{F85C31E8-A41F-BAD0-1106-45ABCC56AF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3081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83">
                  <a:extLst>
                    <a:ext uri="{FF2B5EF4-FFF2-40B4-BE49-F238E27FC236}">
                      <a16:creationId xmlns:a16="http://schemas.microsoft.com/office/drawing/2014/main" id="{876C544C-6EDC-7C43-7A7D-FF16A3A266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3081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84">
                  <a:extLst>
                    <a:ext uri="{FF2B5EF4-FFF2-40B4-BE49-F238E27FC236}">
                      <a16:creationId xmlns:a16="http://schemas.microsoft.com/office/drawing/2014/main" id="{23DEF1CC-E84F-2AE9-3DE6-1A81CFB353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3081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90">
                <a:extLst>
                  <a:ext uri="{FF2B5EF4-FFF2-40B4-BE49-F238E27FC236}">
                    <a16:creationId xmlns:a16="http://schemas.microsoft.com/office/drawing/2014/main" id="{867DA78D-3D1B-0A32-BA42-47D29A872F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3250"/>
                <a:ext cx="2662" cy="1"/>
                <a:chOff x="1564" y="3250"/>
                <a:chExt cx="2662" cy="1"/>
              </a:xfrm>
            </p:grpSpPr>
            <p:sp>
              <p:nvSpPr>
                <p:cNvPr id="51" name="Line 86">
                  <a:extLst>
                    <a:ext uri="{FF2B5EF4-FFF2-40B4-BE49-F238E27FC236}">
                      <a16:creationId xmlns:a16="http://schemas.microsoft.com/office/drawing/2014/main" id="{A6EEE89D-E491-EE60-D05F-DC85755E65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3250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87">
                  <a:extLst>
                    <a:ext uri="{FF2B5EF4-FFF2-40B4-BE49-F238E27FC236}">
                      <a16:creationId xmlns:a16="http://schemas.microsoft.com/office/drawing/2014/main" id="{03A9A5C3-DAAF-9F62-EB89-675FFFBB10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3250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88">
                  <a:extLst>
                    <a:ext uri="{FF2B5EF4-FFF2-40B4-BE49-F238E27FC236}">
                      <a16:creationId xmlns:a16="http://schemas.microsoft.com/office/drawing/2014/main" id="{F17B151A-C274-F65D-B9F6-791F57C009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3250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89">
                  <a:extLst>
                    <a:ext uri="{FF2B5EF4-FFF2-40B4-BE49-F238E27FC236}">
                      <a16:creationId xmlns:a16="http://schemas.microsoft.com/office/drawing/2014/main" id="{A6F203C8-920D-100E-388B-02BDB10CE9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3250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95">
                <a:extLst>
                  <a:ext uri="{FF2B5EF4-FFF2-40B4-BE49-F238E27FC236}">
                    <a16:creationId xmlns:a16="http://schemas.microsoft.com/office/drawing/2014/main" id="{C0666BBA-5737-DC4D-856F-8F3CB45768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3413"/>
                <a:ext cx="2662" cy="1"/>
                <a:chOff x="1564" y="3413"/>
                <a:chExt cx="2662" cy="1"/>
              </a:xfrm>
            </p:grpSpPr>
            <p:sp>
              <p:nvSpPr>
                <p:cNvPr id="47" name="Line 91">
                  <a:extLst>
                    <a:ext uri="{FF2B5EF4-FFF2-40B4-BE49-F238E27FC236}">
                      <a16:creationId xmlns:a16="http://schemas.microsoft.com/office/drawing/2014/main" id="{6446180A-AC9D-CA2E-4CC8-AA2C6DC6DB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3413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92">
                  <a:extLst>
                    <a:ext uri="{FF2B5EF4-FFF2-40B4-BE49-F238E27FC236}">
                      <a16:creationId xmlns:a16="http://schemas.microsoft.com/office/drawing/2014/main" id="{8248134E-E923-2BBF-D966-A565E8F961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3413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93">
                  <a:extLst>
                    <a:ext uri="{FF2B5EF4-FFF2-40B4-BE49-F238E27FC236}">
                      <a16:creationId xmlns:a16="http://schemas.microsoft.com/office/drawing/2014/main" id="{628FDCF8-B93B-A758-AC09-509C6FD313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3413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94">
                  <a:extLst>
                    <a:ext uri="{FF2B5EF4-FFF2-40B4-BE49-F238E27FC236}">
                      <a16:creationId xmlns:a16="http://schemas.microsoft.com/office/drawing/2014/main" id="{042AE68B-9D70-8D3D-5C3E-D0BB418E53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3413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00">
                <a:extLst>
                  <a:ext uri="{FF2B5EF4-FFF2-40B4-BE49-F238E27FC236}">
                    <a16:creationId xmlns:a16="http://schemas.microsoft.com/office/drawing/2014/main" id="{50A39D02-5FC3-3371-9D53-BB535415E6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3582"/>
                <a:ext cx="2662" cy="1"/>
                <a:chOff x="1564" y="3582"/>
                <a:chExt cx="2662" cy="1"/>
              </a:xfrm>
            </p:grpSpPr>
            <p:sp>
              <p:nvSpPr>
                <p:cNvPr id="43" name="Line 96">
                  <a:extLst>
                    <a:ext uri="{FF2B5EF4-FFF2-40B4-BE49-F238E27FC236}">
                      <a16:creationId xmlns:a16="http://schemas.microsoft.com/office/drawing/2014/main" id="{FDC3C3F9-3911-DC3E-553D-5D6C5484B2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3582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97">
                  <a:extLst>
                    <a:ext uri="{FF2B5EF4-FFF2-40B4-BE49-F238E27FC236}">
                      <a16:creationId xmlns:a16="http://schemas.microsoft.com/office/drawing/2014/main" id="{04787CB9-3008-A996-5946-03EA205EC5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3582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98">
                  <a:extLst>
                    <a:ext uri="{FF2B5EF4-FFF2-40B4-BE49-F238E27FC236}">
                      <a16:creationId xmlns:a16="http://schemas.microsoft.com/office/drawing/2014/main" id="{34A343C1-AA39-5B40-1388-6F3CC29916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3582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99">
                  <a:extLst>
                    <a:ext uri="{FF2B5EF4-FFF2-40B4-BE49-F238E27FC236}">
                      <a16:creationId xmlns:a16="http://schemas.microsoft.com/office/drawing/2014/main" id="{9859AF8A-7E68-5294-8C09-69C216D572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3582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05">
                <a:extLst>
                  <a:ext uri="{FF2B5EF4-FFF2-40B4-BE49-F238E27FC236}">
                    <a16:creationId xmlns:a16="http://schemas.microsoft.com/office/drawing/2014/main" id="{A3A6E935-A89A-0709-8661-36117FA7D7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3744"/>
                <a:ext cx="2662" cy="1"/>
                <a:chOff x="1564" y="3744"/>
                <a:chExt cx="2662" cy="1"/>
              </a:xfrm>
            </p:grpSpPr>
            <p:sp>
              <p:nvSpPr>
                <p:cNvPr id="39" name="Line 101">
                  <a:extLst>
                    <a:ext uri="{FF2B5EF4-FFF2-40B4-BE49-F238E27FC236}">
                      <a16:creationId xmlns:a16="http://schemas.microsoft.com/office/drawing/2014/main" id="{E67D489E-6246-E005-AC8D-400D05A5E1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3744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102">
                  <a:extLst>
                    <a:ext uri="{FF2B5EF4-FFF2-40B4-BE49-F238E27FC236}">
                      <a16:creationId xmlns:a16="http://schemas.microsoft.com/office/drawing/2014/main" id="{EDEF8F45-8EB7-B88B-2889-C45A4D5BFD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3744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103">
                  <a:extLst>
                    <a:ext uri="{FF2B5EF4-FFF2-40B4-BE49-F238E27FC236}">
                      <a16:creationId xmlns:a16="http://schemas.microsoft.com/office/drawing/2014/main" id="{1E1C1425-FBFA-7C91-7401-5F5E9E9020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3744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104">
                  <a:extLst>
                    <a:ext uri="{FF2B5EF4-FFF2-40B4-BE49-F238E27FC236}">
                      <a16:creationId xmlns:a16="http://schemas.microsoft.com/office/drawing/2014/main" id="{3B5A7AA0-E456-9E44-6B86-5A8C227499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3744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874307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76AD7A8-6EED-4CDA-C35B-C78A5EE0A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820" y="-277586"/>
            <a:ext cx="5728360" cy="7413171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E595EA44-5AA0-82C0-3B26-AFE0D06923DE}"/>
              </a:ext>
            </a:extLst>
          </p:cNvPr>
          <p:cNvSpPr/>
          <p:nvPr/>
        </p:nvSpPr>
        <p:spPr>
          <a:xfrm>
            <a:off x="87086" y="5312229"/>
            <a:ext cx="2862943" cy="1001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Record Controlled Practice Attempts</a:t>
            </a:r>
          </a:p>
        </p:txBody>
      </p:sp>
    </p:spTree>
    <p:extLst>
      <p:ext uri="{BB962C8B-B14F-4D97-AF65-F5344CB8AC3E}">
        <p14:creationId xmlns:p14="http://schemas.microsoft.com/office/powerpoint/2010/main" val="31004855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76AD7A8-6EED-4CDA-C35B-C78A5EE0A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820" y="-277586"/>
            <a:ext cx="5728360" cy="7413171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E595EA44-5AA0-82C0-3B26-AFE0D06923DE}"/>
              </a:ext>
            </a:extLst>
          </p:cNvPr>
          <p:cNvSpPr/>
          <p:nvPr/>
        </p:nvSpPr>
        <p:spPr>
          <a:xfrm>
            <a:off x="1578426" y="968829"/>
            <a:ext cx="3145973" cy="1001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Record Stage 5  completion date</a:t>
            </a:r>
          </a:p>
        </p:txBody>
      </p:sp>
    </p:spTree>
    <p:extLst>
      <p:ext uri="{BB962C8B-B14F-4D97-AF65-F5344CB8AC3E}">
        <p14:creationId xmlns:p14="http://schemas.microsoft.com/office/powerpoint/2010/main" val="954279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DAE8E4-623B-1D2F-4B11-DC33C417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6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73BC7-521B-8F35-9211-855C39268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Advanced Practice and Feedback</a:t>
            </a:r>
          </a:p>
        </p:txBody>
      </p:sp>
    </p:spTree>
    <p:extLst>
      <p:ext uri="{BB962C8B-B14F-4D97-AF65-F5344CB8AC3E}">
        <p14:creationId xmlns:p14="http://schemas.microsoft.com/office/powerpoint/2010/main" val="22471092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0FA5AF-3014-E90D-5732-65E1E8BAD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Previous Content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55E500-C491-2CD0-5C66-C80E07436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is the purpose of reading?</a:t>
            </a:r>
          </a:p>
          <a:p>
            <a:r>
              <a:rPr lang="en-US" dirty="0"/>
              <a:t>What does it mean to be a strategic learner?</a:t>
            </a:r>
          </a:p>
          <a:p>
            <a:r>
              <a:rPr lang="en-US" dirty="0"/>
              <a:t>What are the steps of the Self-Questioning Strategy?</a:t>
            </a:r>
          </a:p>
          <a:p>
            <a:r>
              <a:rPr lang="en-US" dirty="0"/>
              <a:t>What are the seven types of questions and their symbols?</a:t>
            </a:r>
          </a:p>
          <a:p>
            <a:r>
              <a:rPr lang="en-US" dirty="0"/>
              <a:t>What are the requirements of good questions, predictions, and answers?</a:t>
            </a:r>
          </a:p>
          <a:p>
            <a:r>
              <a:rPr lang="en-US" dirty="0"/>
              <a:t>Where and when should we use the Self-Questioning Strategy?</a:t>
            </a:r>
          </a:p>
          <a:p>
            <a:r>
              <a:rPr lang="en-US" dirty="0"/>
              <a:t>What are the benefits of using the Self-Questioning Strategy?</a:t>
            </a:r>
          </a:p>
        </p:txBody>
      </p:sp>
    </p:spTree>
    <p:extLst>
      <p:ext uri="{BB962C8B-B14F-4D97-AF65-F5344CB8AC3E}">
        <p14:creationId xmlns:p14="http://schemas.microsoft.com/office/powerpoint/2010/main" val="89324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07AE4-CB5C-23DB-DD84-6AB314B63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Pretest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8D76C-6453-0816-8233-E59065B00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take a comprehension quiz to determine how well you understand and remember the passage you read during the last class.</a:t>
            </a:r>
          </a:p>
        </p:txBody>
      </p:sp>
    </p:spTree>
    <p:extLst>
      <p:ext uri="{BB962C8B-B14F-4D97-AF65-F5344CB8AC3E}">
        <p14:creationId xmlns:p14="http://schemas.microsoft.com/office/powerpoint/2010/main" val="10931476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9E877-CD58-7540-BF0E-3DBD4AF8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363E3-FF1E-5272-E529-B5FE73956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use the Self-Questioning Strategy with materials written at my grade level?</a:t>
            </a:r>
          </a:p>
        </p:txBody>
      </p:sp>
    </p:spTree>
    <p:extLst>
      <p:ext uri="{BB962C8B-B14F-4D97-AF65-F5344CB8AC3E}">
        <p14:creationId xmlns:p14="http://schemas.microsoft.com/office/powerpoint/2010/main" val="38745353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8">
            <a:extLst>
              <a:ext uri="{FF2B5EF4-FFF2-40B4-BE49-F238E27FC236}">
                <a16:creationId xmlns:a16="http://schemas.microsoft.com/office/drawing/2014/main" id="{54027F36-4BE1-2D49-4D16-B775E73BC27E}"/>
              </a:ext>
            </a:extLst>
          </p:cNvPr>
          <p:cNvGrpSpPr>
            <a:grpSpLocks/>
          </p:cNvGrpSpPr>
          <p:nvPr/>
        </p:nvGrpSpPr>
        <p:grpSpPr bwMode="auto">
          <a:xfrm>
            <a:off x="2038520" y="237105"/>
            <a:ext cx="5066960" cy="6383790"/>
            <a:chOff x="1564" y="189"/>
            <a:chExt cx="2667" cy="3556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E4D6C57E-054C-EFC5-601D-CCB09BD1E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" y="454"/>
              <a:ext cx="12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 b="1" u="sng">
                  <a:solidFill>
                    <a:srgbClr val="000000"/>
                  </a:solidFill>
                  <a:latin typeface="Arial" panose="020B0604020202020204" pitchFamily="34" charset="0"/>
                </a:rPr>
                <a:t>ASSIGNMENT  SHEET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B72966B-0CC8-C54D-17E9-E54096171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89"/>
              <a:ext cx="94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SELF-QUESTIONING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E0A16F8C-67F2-A766-29BE-399D1CCBA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" y="211"/>
              <a:ext cx="19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Name: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FE25ECFF-EBA9-6C77-19D4-9B7D2E4B91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0" y="270"/>
              <a:ext cx="103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70394AAA-856D-8E8B-55E8-8C5C51CBE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" y="742"/>
              <a:ext cx="5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Controlled Practice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1D15CC44-EA32-7816-D093-76C951E18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742"/>
              <a:ext cx="5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Advanced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23BF65C3-0A95-9925-C259-F91CF0C86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" y="742"/>
              <a:ext cx="44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Generalization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54590E9B-E4F8-5D7C-2A29-6B7243BF8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5" y="799"/>
              <a:ext cx="22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BC8DAAE4-28A7-3774-2CC5-95608240FE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799"/>
              <a:ext cx="22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51B0A0DC-BB7F-DE45-4A3E-700BF3383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3" y="795"/>
              <a:ext cx="22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07">
              <a:extLst>
                <a:ext uri="{FF2B5EF4-FFF2-40B4-BE49-F238E27FC236}">
                  <a16:creationId xmlns:a16="http://schemas.microsoft.com/office/drawing/2014/main" id="{AD346D7D-B8C9-CE6F-1C9C-23708B21EB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8" y="970"/>
              <a:ext cx="302" cy="154"/>
              <a:chOff x="1502" y="970"/>
              <a:chExt cx="302" cy="154"/>
            </a:xfrm>
          </p:grpSpPr>
          <p:sp>
            <p:nvSpPr>
              <p:cNvPr id="103" name="Rectangle 13">
                <a:extLst>
                  <a:ext uri="{FF2B5EF4-FFF2-40B4-BE49-F238E27FC236}">
                    <a16:creationId xmlns:a16="http://schemas.microsoft.com/office/drawing/2014/main" id="{83B5C53E-0598-8F9A-8B6C-60CA2A583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4" y="970"/>
                <a:ext cx="15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Date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Rectangle 14">
                <a:extLst>
                  <a:ext uri="{FF2B5EF4-FFF2-40B4-BE49-F238E27FC236}">
                    <a16:creationId xmlns:a16="http://schemas.microsoft.com/office/drawing/2014/main" id="{16C5D6D5-7441-81F9-B229-581293861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" y="1047"/>
                <a:ext cx="28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Assigned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Line 15">
                <a:extLst>
                  <a:ext uri="{FF2B5EF4-FFF2-40B4-BE49-F238E27FC236}">
                    <a16:creationId xmlns:a16="http://schemas.microsoft.com/office/drawing/2014/main" id="{B55AC773-92E1-4749-775F-97578D132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2" y="1122"/>
                <a:ext cx="30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120348B9-052E-7629-F5E7-4DF6A9D18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1041"/>
              <a:ext cx="55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Reading Selection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86E20C86-101C-9349-FBA9-CDE2A3024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5" y="1122"/>
              <a:ext cx="90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7557ABA9-5CD8-4896-C65E-A141940B4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6" y="1040"/>
              <a:ext cx="16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Place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C7D4ACBA-B9D3-6001-E06A-5B12DE8B0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1117"/>
              <a:ext cx="30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46CEEAD4-888A-24DD-970D-59F5412C6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1" y="1040"/>
              <a:ext cx="33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Comments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Line 24">
              <a:extLst>
                <a:ext uri="{FF2B5EF4-FFF2-40B4-BE49-F238E27FC236}">
                  <a16:creationId xmlns:a16="http://schemas.microsoft.com/office/drawing/2014/main" id="{879EECC4-65A2-ACD6-A310-9CB1FA196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8" y="1117"/>
              <a:ext cx="81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106">
              <a:extLst>
                <a:ext uri="{FF2B5EF4-FFF2-40B4-BE49-F238E27FC236}">
                  <a16:creationId xmlns:a16="http://schemas.microsoft.com/office/drawing/2014/main" id="{36A5833C-D554-54BE-0FEC-A83982D76B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4" y="1269"/>
              <a:ext cx="2662" cy="2476"/>
              <a:chOff x="1564" y="1269"/>
              <a:chExt cx="2662" cy="2476"/>
            </a:xfrm>
          </p:grpSpPr>
          <p:grpSp>
            <p:nvGrpSpPr>
              <p:cNvPr id="23" name="Group 30">
                <a:extLst>
                  <a:ext uri="{FF2B5EF4-FFF2-40B4-BE49-F238E27FC236}">
                    <a16:creationId xmlns:a16="http://schemas.microsoft.com/office/drawing/2014/main" id="{A71EB0DA-91B4-92E7-890E-F42B5E2C48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1269"/>
                <a:ext cx="2662" cy="1"/>
                <a:chOff x="1564" y="1269"/>
                <a:chExt cx="2662" cy="1"/>
              </a:xfrm>
            </p:grpSpPr>
            <p:sp>
              <p:nvSpPr>
                <p:cNvPr id="99" name="Line 26">
                  <a:extLst>
                    <a:ext uri="{FF2B5EF4-FFF2-40B4-BE49-F238E27FC236}">
                      <a16:creationId xmlns:a16="http://schemas.microsoft.com/office/drawing/2014/main" id="{38CBAC8C-71AF-25D4-55EB-6CE0909D7C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1269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27">
                  <a:extLst>
                    <a:ext uri="{FF2B5EF4-FFF2-40B4-BE49-F238E27FC236}">
                      <a16:creationId xmlns:a16="http://schemas.microsoft.com/office/drawing/2014/main" id="{A7986831-A460-4661-9D61-BC8979134D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1269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28">
                  <a:extLst>
                    <a:ext uri="{FF2B5EF4-FFF2-40B4-BE49-F238E27FC236}">
                      <a16:creationId xmlns:a16="http://schemas.microsoft.com/office/drawing/2014/main" id="{AA8864CA-3009-E624-70FD-1C46479AE8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1269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29">
                  <a:extLst>
                    <a:ext uri="{FF2B5EF4-FFF2-40B4-BE49-F238E27FC236}">
                      <a16:creationId xmlns:a16="http://schemas.microsoft.com/office/drawing/2014/main" id="{78DF5E91-519A-D2CC-9672-3C06E0C87D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1269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35">
                <a:extLst>
                  <a:ext uri="{FF2B5EF4-FFF2-40B4-BE49-F238E27FC236}">
                    <a16:creationId xmlns:a16="http://schemas.microsoft.com/office/drawing/2014/main" id="{F753DFCE-05E4-1F8A-0AD9-B13314EE7E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1431"/>
                <a:ext cx="2662" cy="1"/>
                <a:chOff x="1564" y="1431"/>
                <a:chExt cx="2662" cy="1"/>
              </a:xfrm>
            </p:grpSpPr>
            <p:sp>
              <p:nvSpPr>
                <p:cNvPr id="95" name="Line 31">
                  <a:extLst>
                    <a:ext uri="{FF2B5EF4-FFF2-40B4-BE49-F238E27FC236}">
                      <a16:creationId xmlns:a16="http://schemas.microsoft.com/office/drawing/2014/main" id="{58FD6002-F19A-684E-D73B-4C6FE0C3CE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1431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32">
                  <a:extLst>
                    <a:ext uri="{FF2B5EF4-FFF2-40B4-BE49-F238E27FC236}">
                      <a16:creationId xmlns:a16="http://schemas.microsoft.com/office/drawing/2014/main" id="{BDE1F619-86B0-9781-F82B-127D6D23B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1431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33">
                  <a:extLst>
                    <a:ext uri="{FF2B5EF4-FFF2-40B4-BE49-F238E27FC236}">
                      <a16:creationId xmlns:a16="http://schemas.microsoft.com/office/drawing/2014/main" id="{9ADC07FE-F153-C949-5AFF-CA03EF108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1431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34">
                  <a:extLst>
                    <a:ext uri="{FF2B5EF4-FFF2-40B4-BE49-F238E27FC236}">
                      <a16:creationId xmlns:a16="http://schemas.microsoft.com/office/drawing/2014/main" id="{C8466D0B-40AD-76F9-C871-76378A376B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1431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40">
                <a:extLst>
                  <a:ext uri="{FF2B5EF4-FFF2-40B4-BE49-F238E27FC236}">
                    <a16:creationId xmlns:a16="http://schemas.microsoft.com/office/drawing/2014/main" id="{75618871-064D-208F-1057-75290A10D2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1600"/>
                <a:ext cx="2662" cy="1"/>
                <a:chOff x="1564" y="1600"/>
                <a:chExt cx="2662" cy="1"/>
              </a:xfrm>
            </p:grpSpPr>
            <p:sp>
              <p:nvSpPr>
                <p:cNvPr id="91" name="Line 36">
                  <a:extLst>
                    <a:ext uri="{FF2B5EF4-FFF2-40B4-BE49-F238E27FC236}">
                      <a16:creationId xmlns:a16="http://schemas.microsoft.com/office/drawing/2014/main" id="{038D72F5-0D08-9910-0107-6EF8EDD98B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1600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37">
                  <a:extLst>
                    <a:ext uri="{FF2B5EF4-FFF2-40B4-BE49-F238E27FC236}">
                      <a16:creationId xmlns:a16="http://schemas.microsoft.com/office/drawing/2014/main" id="{C63310E8-5B4C-3068-4243-2669584DF6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1600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38">
                  <a:extLst>
                    <a:ext uri="{FF2B5EF4-FFF2-40B4-BE49-F238E27FC236}">
                      <a16:creationId xmlns:a16="http://schemas.microsoft.com/office/drawing/2014/main" id="{06935610-30D8-44B4-FF9B-7D559C2FD2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1600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39">
                  <a:extLst>
                    <a:ext uri="{FF2B5EF4-FFF2-40B4-BE49-F238E27FC236}">
                      <a16:creationId xmlns:a16="http://schemas.microsoft.com/office/drawing/2014/main" id="{07AC2CBE-CE7B-589E-D04D-17E2EA029A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1600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45">
                <a:extLst>
                  <a:ext uri="{FF2B5EF4-FFF2-40B4-BE49-F238E27FC236}">
                    <a16:creationId xmlns:a16="http://schemas.microsoft.com/office/drawing/2014/main" id="{2A20DADE-0583-2389-29B4-5D5DEF0C6F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1762"/>
                <a:ext cx="2662" cy="1"/>
                <a:chOff x="1564" y="1762"/>
                <a:chExt cx="2662" cy="1"/>
              </a:xfrm>
            </p:grpSpPr>
            <p:sp>
              <p:nvSpPr>
                <p:cNvPr id="87" name="Line 41">
                  <a:extLst>
                    <a:ext uri="{FF2B5EF4-FFF2-40B4-BE49-F238E27FC236}">
                      <a16:creationId xmlns:a16="http://schemas.microsoft.com/office/drawing/2014/main" id="{70403DC1-530B-6C98-32A5-AE4A1F249D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1762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42">
                  <a:extLst>
                    <a:ext uri="{FF2B5EF4-FFF2-40B4-BE49-F238E27FC236}">
                      <a16:creationId xmlns:a16="http://schemas.microsoft.com/office/drawing/2014/main" id="{114497F1-65CF-2724-E570-94D928E519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1762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43">
                  <a:extLst>
                    <a:ext uri="{FF2B5EF4-FFF2-40B4-BE49-F238E27FC236}">
                      <a16:creationId xmlns:a16="http://schemas.microsoft.com/office/drawing/2014/main" id="{7B5FD3B3-30B1-025E-55C7-D1C19F9B54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1762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44">
                  <a:extLst>
                    <a:ext uri="{FF2B5EF4-FFF2-40B4-BE49-F238E27FC236}">
                      <a16:creationId xmlns:a16="http://schemas.microsoft.com/office/drawing/2014/main" id="{0EDEB976-B43B-0769-C793-0730E56F29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1762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50">
                <a:extLst>
                  <a:ext uri="{FF2B5EF4-FFF2-40B4-BE49-F238E27FC236}">
                    <a16:creationId xmlns:a16="http://schemas.microsoft.com/office/drawing/2014/main" id="{3B72A94F-C70E-1F44-ECF6-2FB0310886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1931"/>
                <a:ext cx="2662" cy="1"/>
                <a:chOff x="1564" y="1931"/>
                <a:chExt cx="2662" cy="1"/>
              </a:xfrm>
            </p:grpSpPr>
            <p:sp>
              <p:nvSpPr>
                <p:cNvPr id="83" name="Line 46">
                  <a:extLst>
                    <a:ext uri="{FF2B5EF4-FFF2-40B4-BE49-F238E27FC236}">
                      <a16:creationId xmlns:a16="http://schemas.microsoft.com/office/drawing/2014/main" id="{B843DD80-1225-F39D-1B2D-6CFE4A299D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1931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47">
                  <a:extLst>
                    <a:ext uri="{FF2B5EF4-FFF2-40B4-BE49-F238E27FC236}">
                      <a16:creationId xmlns:a16="http://schemas.microsoft.com/office/drawing/2014/main" id="{FFC355DD-65C2-A3FB-C182-C9F6A5BD7D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1931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48">
                  <a:extLst>
                    <a:ext uri="{FF2B5EF4-FFF2-40B4-BE49-F238E27FC236}">
                      <a16:creationId xmlns:a16="http://schemas.microsoft.com/office/drawing/2014/main" id="{D77871E3-4458-DEFA-7AA2-4AABB40D54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1931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49">
                  <a:extLst>
                    <a:ext uri="{FF2B5EF4-FFF2-40B4-BE49-F238E27FC236}">
                      <a16:creationId xmlns:a16="http://schemas.microsoft.com/office/drawing/2014/main" id="{D668DD74-22A9-E51E-F30E-AC224DDC58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1931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55">
                <a:extLst>
                  <a:ext uri="{FF2B5EF4-FFF2-40B4-BE49-F238E27FC236}">
                    <a16:creationId xmlns:a16="http://schemas.microsoft.com/office/drawing/2014/main" id="{B27F6E83-9C11-8638-2BC2-C4EBFE96C4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2094"/>
                <a:ext cx="2662" cy="1"/>
                <a:chOff x="1564" y="2094"/>
                <a:chExt cx="2662" cy="1"/>
              </a:xfrm>
            </p:grpSpPr>
            <p:sp>
              <p:nvSpPr>
                <p:cNvPr id="79" name="Line 51">
                  <a:extLst>
                    <a:ext uri="{FF2B5EF4-FFF2-40B4-BE49-F238E27FC236}">
                      <a16:creationId xmlns:a16="http://schemas.microsoft.com/office/drawing/2014/main" id="{D8457590-7122-EDD9-7135-9E49EFB001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2094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52">
                  <a:extLst>
                    <a:ext uri="{FF2B5EF4-FFF2-40B4-BE49-F238E27FC236}">
                      <a16:creationId xmlns:a16="http://schemas.microsoft.com/office/drawing/2014/main" id="{1EC44071-EFBC-6855-0365-1522BAE0BD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2094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53">
                  <a:extLst>
                    <a:ext uri="{FF2B5EF4-FFF2-40B4-BE49-F238E27FC236}">
                      <a16:creationId xmlns:a16="http://schemas.microsoft.com/office/drawing/2014/main" id="{DDB8D845-8A40-839C-FA2E-4EAB45E4EF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2094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54">
                  <a:extLst>
                    <a:ext uri="{FF2B5EF4-FFF2-40B4-BE49-F238E27FC236}">
                      <a16:creationId xmlns:a16="http://schemas.microsoft.com/office/drawing/2014/main" id="{C54D5B6A-37E7-E9D6-8D8A-0F093708C7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2094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60">
                <a:extLst>
                  <a:ext uri="{FF2B5EF4-FFF2-40B4-BE49-F238E27FC236}">
                    <a16:creationId xmlns:a16="http://schemas.microsoft.com/office/drawing/2014/main" id="{BF2370B3-CB9E-C270-9632-F768D1CEE7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2256"/>
                <a:ext cx="2662" cy="1"/>
                <a:chOff x="1564" y="2256"/>
                <a:chExt cx="2662" cy="1"/>
              </a:xfrm>
            </p:grpSpPr>
            <p:sp>
              <p:nvSpPr>
                <p:cNvPr id="75" name="Line 56">
                  <a:extLst>
                    <a:ext uri="{FF2B5EF4-FFF2-40B4-BE49-F238E27FC236}">
                      <a16:creationId xmlns:a16="http://schemas.microsoft.com/office/drawing/2014/main" id="{8C65FE2D-F4E0-97ED-0062-388008EE47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2256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57">
                  <a:extLst>
                    <a:ext uri="{FF2B5EF4-FFF2-40B4-BE49-F238E27FC236}">
                      <a16:creationId xmlns:a16="http://schemas.microsoft.com/office/drawing/2014/main" id="{C20CABE8-F825-3C2B-218B-E2F81A8ED8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2256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58">
                  <a:extLst>
                    <a:ext uri="{FF2B5EF4-FFF2-40B4-BE49-F238E27FC236}">
                      <a16:creationId xmlns:a16="http://schemas.microsoft.com/office/drawing/2014/main" id="{E303D515-582E-17E8-E605-9C51F41253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2256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59">
                  <a:extLst>
                    <a:ext uri="{FF2B5EF4-FFF2-40B4-BE49-F238E27FC236}">
                      <a16:creationId xmlns:a16="http://schemas.microsoft.com/office/drawing/2014/main" id="{4FE1B572-B8A1-A205-B06B-B622FA1626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2256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65">
                <a:extLst>
                  <a:ext uri="{FF2B5EF4-FFF2-40B4-BE49-F238E27FC236}">
                    <a16:creationId xmlns:a16="http://schemas.microsoft.com/office/drawing/2014/main" id="{74172881-E2DD-6B8D-162A-CD4729ED49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2425"/>
                <a:ext cx="2662" cy="1"/>
                <a:chOff x="1564" y="2425"/>
                <a:chExt cx="2662" cy="1"/>
              </a:xfrm>
            </p:grpSpPr>
            <p:sp>
              <p:nvSpPr>
                <p:cNvPr id="71" name="Line 61">
                  <a:extLst>
                    <a:ext uri="{FF2B5EF4-FFF2-40B4-BE49-F238E27FC236}">
                      <a16:creationId xmlns:a16="http://schemas.microsoft.com/office/drawing/2014/main" id="{4EC7CE25-894D-7AE5-13A7-2FCCCA2813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2425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62">
                  <a:extLst>
                    <a:ext uri="{FF2B5EF4-FFF2-40B4-BE49-F238E27FC236}">
                      <a16:creationId xmlns:a16="http://schemas.microsoft.com/office/drawing/2014/main" id="{8E2CFBCB-52F3-762F-C01B-F20F6193F5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2425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63">
                  <a:extLst>
                    <a:ext uri="{FF2B5EF4-FFF2-40B4-BE49-F238E27FC236}">
                      <a16:creationId xmlns:a16="http://schemas.microsoft.com/office/drawing/2014/main" id="{FDDA5306-41C5-4132-6EC9-496CB795DA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2425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64">
                  <a:extLst>
                    <a:ext uri="{FF2B5EF4-FFF2-40B4-BE49-F238E27FC236}">
                      <a16:creationId xmlns:a16="http://schemas.microsoft.com/office/drawing/2014/main" id="{28C5C317-FB80-E4F5-14DF-A5441BC778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2425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70">
                <a:extLst>
                  <a:ext uri="{FF2B5EF4-FFF2-40B4-BE49-F238E27FC236}">
                    <a16:creationId xmlns:a16="http://schemas.microsoft.com/office/drawing/2014/main" id="{D2115B84-41CF-5600-66C7-B0CF3293B2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2588"/>
                <a:ext cx="2662" cy="1"/>
                <a:chOff x="1564" y="2588"/>
                <a:chExt cx="2662" cy="1"/>
              </a:xfrm>
            </p:grpSpPr>
            <p:sp>
              <p:nvSpPr>
                <p:cNvPr id="67" name="Line 66">
                  <a:extLst>
                    <a:ext uri="{FF2B5EF4-FFF2-40B4-BE49-F238E27FC236}">
                      <a16:creationId xmlns:a16="http://schemas.microsoft.com/office/drawing/2014/main" id="{F0320F27-F7E5-9C32-EB6A-8924DBD9D6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2588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67">
                  <a:extLst>
                    <a:ext uri="{FF2B5EF4-FFF2-40B4-BE49-F238E27FC236}">
                      <a16:creationId xmlns:a16="http://schemas.microsoft.com/office/drawing/2014/main" id="{4C323343-7564-C3F1-2FCA-01FCB25559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2588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68">
                  <a:extLst>
                    <a:ext uri="{FF2B5EF4-FFF2-40B4-BE49-F238E27FC236}">
                      <a16:creationId xmlns:a16="http://schemas.microsoft.com/office/drawing/2014/main" id="{CDEF7223-4546-82A8-2CC5-C87E7C3B8B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2588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69">
                  <a:extLst>
                    <a:ext uri="{FF2B5EF4-FFF2-40B4-BE49-F238E27FC236}">
                      <a16:creationId xmlns:a16="http://schemas.microsoft.com/office/drawing/2014/main" id="{C3B7B0FF-5981-E1B6-2573-3E20536B15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2588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75">
                <a:extLst>
                  <a:ext uri="{FF2B5EF4-FFF2-40B4-BE49-F238E27FC236}">
                    <a16:creationId xmlns:a16="http://schemas.microsoft.com/office/drawing/2014/main" id="{A6376DD1-4FAD-7C74-CAA0-381F336C49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2757"/>
                <a:ext cx="2662" cy="1"/>
                <a:chOff x="1564" y="2757"/>
                <a:chExt cx="2662" cy="1"/>
              </a:xfrm>
            </p:grpSpPr>
            <p:sp>
              <p:nvSpPr>
                <p:cNvPr id="63" name="Line 71">
                  <a:extLst>
                    <a:ext uri="{FF2B5EF4-FFF2-40B4-BE49-F238E27FC236}">
                      <a16:creationId xmlns:a16="http://schemas.microsoft.com/office/drawing/2014/main" id="{DACE4F1E-6256-3FA8-D79C-ED4108BB38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2757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72">
                  <a:extLst>
                    <a:ext uri="{FF2B5EF4-FFF2-40B4-BE49-F238E27FC236}">
                      <a16:creationId xmlns:a16="http://schemas.microsoft.com/office/drawing/2014/main" id="{95955DD0-D3AF-D6F6-24B6-C0BAC4EC5C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2757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73">
                  <a:extLst>
                    <a:ext uri="{FF2B5EF4-FFF2-40B4-BE49-F238E27FC236}">
                      <a16:creationId xmlns:a16="http://schemas.microsoft.com/office/drawing/2014/main" id="{517130C8-DB0E-D3BB-E186-FDC89B1DF7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2757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74">
                  <a:extLst>
                    <a:ext uri="{FF2B5EF4-FFF2-40B4-BE49-F238E27FC236}">
                      <a16:creationId xmlns:a16="http://schemas.microsoft.com/office/drawing/2014/main" id="{C7225F71-FAF3-A613-E000-4E2BEDBCCD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2757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80">
                <a:extLst>
                  <a:ext uri="{FF2B5EF4-FFF2-40B4-BE49-F238E27FC236}">
                    <a16:creationId xmlns:a16="http://schemas.microsoft.com/office/drawing/2014/main" id="{D43C0732-6B90-B553-C47B-C1E239D0FD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2919"/>
                <a:ext cx="2662" cy="1"/>
                <a:chOff x="1564" y="2919"/>
                <a:chExt cx="2662" cy="1"/>
              </a:xfrm>
            </p:grpSpPr>
            <p:sp>
              <p:nvSpPr>
                <p:cNvPr id="59" name="Line 76">
                  <a:extLst>
                    <a:ext uri="{FF2B5EF4-FFF2-40B4-BE49-F238E27FC236}">
                      <a16:creationId xmlns:a16="http://schemas.microsoft.com/office/drawing/2014/main" id="{D1ED5353-46C4-7383-52A1-FB75D35C69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2919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77">
                  <a:extLst>
                    <a:ext uri="{FF2B5EF4-FFF2-40B4-BE49-F238E27FC236}">
                      <a16:creationId xmlns:a16="http://schemas.microsoft.com/office/drawing/2014/main" id="{33013ABD-624E-CE5B-9BD8-046CB23212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2919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78">
                  <a:extLst>
                    <a:ext uri="{FF2B5EF4-FFF2-40B4-BE49-F238E27FC236}">
                      <a16:creationId xmlns:a16="http://schemas.microsoft.com/office/drawing/2014/main" id="{FAAB5C40-C131-05A9-26EF-8979146D1C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2919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79">
                  <a:extLst>
                    <a:ext uri="{FF2B5EF4-FFF2-40B4-BE49-F238E27FC236}">
                      <a16:creationId xmlns:a16="http://schemas.microsoft.com/office/drawing/2014/main" id="{6064B3F4-0359-EE7E-4046-ED1676B852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2919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85">
                <a:extLst>
                  <a:ext uri="{FF2B5EF4-FFF2-40B4-BE49-F238E27FC236}">
                    <a16:creationId xmlns:a16="http://schemas.microsoft.com/office/drawing/2014/main" id="{F8E01982-D3A1-E7E4-D948-C65FEB3819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3081"/>
                <a:ext cx="2662" cy="1"/>
                <a:chOff x="1564" y="3081"/>
                <a:chExt cx="2662" cy="1"/>
              </a:xfrm>
            </p:grpSpPr>
            <p:sp>
              <p:nvSpPr>
                <p:cNvPr id="55" name="Line 81">
                  <a:extLst>
                    <a:ext uri="{FF2B5EF4-FFF2-40B4-BE49-F238E27FC236}">
                      <a16:creationId xmlns:a16="http://schemas.microsoft.com/office/drawing/2014/main" id="{BDA33FB9-4CC5-53EE-536F-9BD26A391D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3081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82">
                  <a:extLst>
                    <a:ext uri="{FF2B5EF4-FFF2-40B4-BE49-F238E27FC236}">
                      <a16:creationId xmlns:a16="http://schemas.microsoft.com/office/drawing/2014/main" id="{F85C31E8-A41F-BAD0-1106-45ABCC56AF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3081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83">
                  <a:extLst>
                    <a:ext uri="{FF2B5EF4-FFF2-40B4-BE49-F238E27FC236}">
                      <a16:creationId xmlns:a16="http://schemas.microsoft.com/office/drawing/2014/main" id="{876C544C-6EDC-7C43-7A7D-FF16A3A266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3081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84">
                  <a:extLst>
                    <a:ext uri="{FF2B5EF4-FFF2-40B4-BE49-F238E27FC236}">
                      <a16:creationId xmlns:a16="http://schemas.microsoft.com/office/drawing/2014/main" id="{23DEF1CC-E84F-2AE9-3DE6-1A81CFB353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3081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90">
                <a:extLst>
                  <a:ext uri="{FF2B5EF4-FFF2-40B4-BE49-F238E27FC236}">
                    <a16:creationId xmlns:a16="http://schemas.microsoft.com/office/drawing/2014/main" id="{867DA78D-3D1B-0A32-BA42-47D29A872F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3250"/>
                <a:ext cx="2662" cy="1"/>
                <a:chOff x="1564" y="3250"/>
                <a:chExt cx="2662" cy="1"/>
              </a:xfrm>
            </p:grpSpPr>
            <p:sp>
              <p:nvSpPr>
                <p:cNvPr id="51" name="Line 86">
                  <a:extLst>
                    <a:ext uri="{FF2B5EF4-FFF2-40B4-BE49-F238E27FC236}">
                      <a16:creationId xmlns:a16="http://schemas.microsoft.com/office/drawing/2014/main" id="{A6EEE89D-E491-EE60-D05F-DC85755E65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3250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87">
                  <a:extLst>
                    <a:ext uri="{FF2B5EF4-FFF2-40B4-BE49-F238E27FC236}">
                      <a16:creationId xmlns:a16="http://schemas.microsoft.com/office/drawing/2014/main" id="{03A9A5C3-DAAF-9F62-EB89-675FFFBB10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3250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88">
                  <a:extLst>
                    <a:ext uri="{FF2B5EF4-FFF2-40B4-BE49-F238E27FC236}">
                      <a16:creationId xmlns:a16="http://schemas.microsoft.com/office/drawing/2014/main" id="{F17B151A-C274-F65D-B9F6-791F57C009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3250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89">
                  <a:extLst>
                    <a:ext uri="{FF2B5EF4-FFF2-40B4-BE49-F238E27FC236}">
                      <a16:creationId xmlns:a16="http://schemas.microsoft.com/office/drawing/2014/main" id="{A6F203C8-920D-100E-388B-02BDB10CE9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3250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95">
                <a:extLst>
                  <a:ext uri="{FF2B5EF4-FFF2-40B4-BE49-F238E27FC236}">
                    <a16:creationId xmlns:a16="http://schemas.microsoft.com/office/drawing/2014/main" id="{C0666BBA-5737-DC4D-856F-8F3CB45768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3413"/>
                <a:ext cx="2662" cy="1"/>
                <a:chOff x="1564" y="3413"/>
                <a:chExt cx="2662" cy="1"/>
              </a:xfrm>
            </p:grpSpPr>
            <p:sp>
              <p:nvSpPr>
                <p:cNvPr id="47" name="Line 91">
                  <a:extLst>
                    <a:ext uri="{FF2B5EF4-FFF2-40B4-BE49-F238E27FC236}">
                      <a16:creationId xmlns:a16="http://schemas.microsoft.com/office/drawing/2014/main" id="{6446180A-AC9D-CA2E-4CC8-AA2C6DC6DB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3413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92">
                  <a:extLst>
                    <a:ext uri="{FF2B5EF4-FFF2-40B4-BE49-F238E27FC236}">
                      <a16:creationId xmlns:a16="http://schemas.microsoft.com/office/drawing/2014/main" id="{8248134E-E923-2BBF-D966-A565E8F961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3413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93">
                  <a:extLst>
                    <a:ext uri="{FF2B5EF4-FFF2-40B4-BE49-F238E27FC236}">
                      <a16:creationId xmlns:a16="http://schemas.microsoft.com/office/drawing/2014/main" id="{628FDCF8-B93B-A758-AC09-509C6FD313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3413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94">
                  <a:extLst>
                    <a:ext uri="{FF2B5EF4-FFF2-40B4-BE49-F238E27FC236}">
                      <a16:creationId xmlns:a16="http://schemas.microsoft.com/office/drawing/2014/main" id="{042AE68B-9D70-8D3D-5C3E-D0BB418E53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3413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00">
                <a:extLst>
                  <a:ext uri="{FF2B5EF4-FFF2-40B4-BE49-F238E27FC236}">
                    <a16:creationId xmlns:a16="http://schemas.microsoft.com/office/drawing/2014/main" id="{50A39D02-5FC3-3371-9D53-BB535415E6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3582"/>
                <a:ext cx="2662" cy="1"/>
                <a:chOff x="1564" y="3582"/>
                <a:chExt cx="2662" cy="1"/>
              </a:xfrm>
            </p:grpSpPr>
            <p:sp>
              <p:nvSpPr>
                <p:cNvPr id="43" name="Line 96">
                  <a:extLst>
                    <a:ext uri="{FF2B5EF4-FFF2-40B4-BE49-F238E27FC236}">
                      <a16:creationId xmlns:a16="http://schemas.microsoft.com/office/drawing/2014/main" id="{FDC3C3F9-3911-DC3E-553D-5D6C5484B2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3582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97">
                  <a:extLst>
                    <a:ext uri="{FF2B5EF4-FFF2-40B4-BE49-F238E27FC236}">
                      <a16:creationId xmlns:a16="http://schemas.microsoft.com/office/drawing/2014/main" id="{04787CB9-3008-A996-5946-03EA205EC5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3582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98">
                  <a:extLst>
                    <a:ext uri="{FF2B5EF4-FFF2-40B4-BE49-F238E27FC236}">
                      <a16:creationId xmlns:a16="http://schemas.microsoft.com/office/drawing/2014/main" id="{34A343C1-AA39-5B40-1388-6F3CC29916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3582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99">
                  <a:extLst>
                    <a:ext uri="{FF2B5EF4-FFF2-40B4-BE49-F238E27FC236}">
                      <a16:creationId xmlns:a16="http://schemas.microsoft.com/office/drawing/2014/main" id="{9859AF8A-7E68-5294-8C09-69C216D572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3582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05">
                <a:extLst>
                  <a:ext uri="{FF2B5EF4-FFF2-40B4-BE49-F238E27FC236}">
                    <a16:creationId xmlns:a16="http://schemas.microsoft.com/office/drawing/2014/main" id="{A3A6E935-A89A-0709-8661-36117FA7D7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3744"/>
                <a:ext cx="2662" cy="1"/>
                <a:chOff x="1564" y="3744"/>
                <a:chExt cx="2662" cy="1"/>
              </a:xfrm>
            </p:grpSpPr>
            <p:sp>
              <p:nvSpPr>
                <p:cNvPr id="39" name="Line 101">
                  <a:extLst>
                    <a:ext uri="{FF2B5EF4-FFF2-40B4-BE49-F238E27FC236}">
                      <a16:creationId xmlns:a16="http://schemas.microsoft.com/office/drawing/2014/main" id="{E67D489E-6246-E005-AC8D-400D05A5E1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3744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102">
                  <a:extLst>
                    <a:ext uri="{FF2B5EF4-FFF2-40B4-BE49-F238E27FC236}">
                      <a16:creationId xmlns:a16="http://schemas.microsoft.com/office/drawing/2014/main" id="{EDEF8F45-8EB7-B88B-2889-C45A4D5BFD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3744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103">
                  <a:extLst>
                    <a:ext uri="{FF2B5EF4-FFF2-40B4-BE49-F238E27FC236}">
                      <a16:creationId xmlns:a16="http://schemas.microsoft.com/office/drawing/2014/main" id="{1E1C1425-FBFA-7C91-7401-5F5E9E9020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3744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104">
                  <a:extLst>
                    <a:ext uri="{FF2B5EF4-FFF2-40B4-BE49-F238E27FC236}">
                      <a16:creationId xmlns:a16="http://schemas.microsoft.com/office/drawing/2014/main" id="{3B5A7AA0-E456-9E44-6B86-5A8C227499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3744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317883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76AD7A8-6EED-4CDA-C35B-C78A5EE0A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534" y="-277586"/>
            <a:ext cx="5728360" cy="7413171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E595EA44-5AA0-82C0-3B26-AFE0D06923DE}"/>
              </a:ext>
            </a:extLst>
          </p:cNvPr>
          <p:cNvSpPr/>
          <p:nvPr/>
        </p:nvSpPr>
        <p:spPr>
          <a:xfrm>
            <a:off x="1925534" y="5301343"/>
            <a:ext cx="2862943" cy="1001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Record Advanced Practice Attempts</a:t>
            </a:r>
          </a:p>
        </p:txBody>
      </p:sp>
    </p:spTree>
    <p:extLst>
      <p:ext uri="{BB962C8B-B14F-4D97-AF65-F5344CB8AC3E}">
        <p14:creationId xmlns:p14="http://schemas.microsoft.com/office/powerpoint/2010/main" val="11223409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76AD7A8-6EED-4CDA-C35B-C78A5EE0A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820" y="-277586"/>
            <a:ext cx="5728360" cy="7413171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E595EA44-5AA0-82C0-3B26-AFE0D06923DE}"/>
              </a:ext>
            </a:extLst>
          </p:cNvPr>
          <p:cNvSpPr/>
          <p:nvPr/>
        </p:nvSpPr>
        <p:spPr>
          <a:xfrm>
            <a:off x="2645225" y="1023257"/>
            <a:ext cx="3145973" cy="1001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Record Stage 7  completion date</a:t>
            </a:r>
          </a:p>
        </p:txBody>
      </p:sp>
    </p:spTree>
    <p:extLst>
      <p:ext uri="{BB962C8B-B14F-4D97-AF65-F5344CB8AC3E}">
        <p14:creationId xmlns:p14="http://schemas.microsoft.com/office/powerpoint/2010/main" val="30693558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DAE8E4-623B-1D2F-4B11-DC33C417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7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73BC7-521B-8F35-9211-855C39268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Posttest and Make Commitments</a:t>
            </a:r>
          </a:p>
        </p:txBody>
      </p:sp>
    </p:spTree>
    <p:extLst>
      <p:ext uri="{BB962C8B-B14F-4D97-AF65-F5344CB8AC3E}">
        <p14:creationId xmlns:p14="http://schemas.microsoft.com/office/powerpoint/2010/main" val="28465442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D66A7-1246-0765-76BA-C9C9A959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09C4B-6AD6-4363-A72F-79BEEDCC1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Purpose – to determine how well you can create questions, make predictions, and find answers while you read which increases your understanding and ability to remember what you have read.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Part 1 – how well do you create questions, make predictions and find answers while you read grade level passages?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Part 2 – how well do you remember and understand reading passages on your grade level?</a:t>
            </a:r>
          </a:p>
        </p:txBody>
      </p:sp>
    </p:spTree>
    <p:extLst>
      <p:ext uri="{BB962C8B-B14F-4D97-AF65-F5344CB8AC3E}">
        <p14:creationId xmlns:p14="http://schemas.microsoft.com/office/powerpoint/2010/main" val="4649524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76AD7A8-6EED-4CDA-C35B-C78A5EE0A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534" y="-277586"/>
            <a:ext cx="5728360" cy="7413171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E595EA44-5AA0-82C0-3B26-AFE0D06923DE}"/>
              </a:ext>
            </a:extLst>
          </p:cNvPr>
          <p:cNvSpPr/>
          <p:nvPr/>
        </p:nvSpPr>
        <p:spPr>
          <a:xfrm>
            <a:off x="3140528" y="5301343"/>
            <a:ext cx="2862943" cy="1001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Record Post test score</a:t>
            </a:r>
          </a:p>
        </p:txBody>
      </p:sp>
    </p:spTree>
    <p:extLst>
      <p:ext uri="{BB962C8B-B14F-4D97-AF65-F5344CB8AC3E}">
        <p14:creationId xmlns:p14="http://schemas.microsoft.com/office/powerpoint/2010/main" val="9644739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0ABCF9-2025-9A7D-93B8-6B0729223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536AF8-AF75-8513-6ADC-3CC15066D49F}"/>
              </a:ext>
            </a:extLst>
          </p:cNvPr>
          <p:cNvSpPr txBox="1"/>
          <p:nvPr/>
        </p:nvSpPr>
        <p:spPr>
          <a:xfrm>
            <a:off x="2427515" y="4267200"/>
            <a:ext cx="231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Goal Completed!</a:t>
            </a:r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F317F9A2-9FC2-3D26-0874-E2DEDAF577C3}"/>
              </a:ext>
            </a:extLst>
          </p:cNvPr>
          <p:cNvSpPr/>
          <p:nvPr/>
        </p:nvSpPr>
        <p:spPr>
          <a:xfrm>
            <a:off x="6041571" y="5181599"/>
            <a:ext cx="2754086" cy="10232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Commitment to Generalize</a:t>
            </a:r>
          </a:p>
        </p:txBody>
      </p:sp>
    </p:spTree>
    <p:extLst>
      <p:ext uri="{BB962C8B-B14F-4D97-AF65-F5344CB8AC3E}">
        <p14:creationId xmlns:p14="http://schemas.microsoft.com/office/powerpoint/2010/main" val="19525809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DAE8E4-623B-1D2F-4B11-DC33C417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8: Generalization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73BC7-521B-8F35-9211-855C39268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Phase I: Orientation</a:t>
            </a:r>
          </a:p>
        </p:txBody>
      </p:sp>
    </p:spTree>
    <p:extLst>
      <p:ext uri="{BB962C8B-B14F-4D97-AF65-F5344CB8AC3E}">
        <p14:creationId xmlns:p14="http://schemas.microsoft.com/office/powerpoint/2010/main" val="1954348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37A-1C86-F949-9D83-2E38A1FA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ECB-34BC-2F48-B16A-32359E7E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circumstances and situations in which the Self-Questioning Strategy can be used?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9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76AD7A8-6EED-4CDA-C35B-C78A5EE0A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820" y="-277586"/>
            <a:ext cx="5728360" cy="7413171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E595EA44-5AA0-82C0-3B26-AFE0D06923DE}"/>
              </a:ext>
            </a:extLst>
          </p:cNvPr>
          <p:cNvSpPr/>
          <p:nvPr/>
        </p:nvSpPr>
        <p:spPr>
          <a:xfrm>
            <a:off x="141514" y="5453743"/>
            <a:ext cx="2514600" cy="816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Chart Pre-test Scores</a:t>
            </a:r>
          </a:p>
        </p:txBody>
      </p:sp>
    </p:spTree>
    <p:extLst>
      <p:ext uri="{BB962C8B-B14F-4D97-AF65-F5344CB8AC3E}">
        <p14:creationId xmlns:p14="http://schemas.microsoft.com/office/powerpoint/2010/main" val="3680835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836271" y="9226360"/>
            <a:ext cx="1834078" cy="20245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59"/>
            <a:r>
              <a:rPr lang="en-US" sz="1250" spc="55">
                <a:solidFill>
                  <a:srgbClr val="3A3A3A"/>
                </a:solidFill>
                <a:latin typeface="Times New Roman"/>
                <a:cs typeface="Times New Roman"/>
              </a:rPr>
              <a:t>©</a:t>
            </a:r>
            <a:r>
              <a:rPr lang="en-US" sz="1250" spc="-175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lang="en-US" sz="1250" spc="55">
                <a:solidFill>
                  <a:srgbClr val="1C1C1C"/>
                </a:solidFill>
                <a:latin typeface="Times New Roman"/>
                <a:cs typeface="Times New Roman"/>
              </a:rPr>
              <a:t>The</a:t>
            </a:r>
            <a:r>
              <a:rPr lang="en-US" sz="1250" spc="5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lang="en-US" sz="1250" spc="-50">
                <a:solidFill>
                  <a:srgbClr val="1C1C1C"/>
                </a:solidFill>
                <a:latin typeface="Times New Roman"/>
                <a:cs typeface="Times New Roman"/>
              </a:rPr>
              <a:t>U</a:t>
            </a:r>
            <a:r>
              <a:rPr lang="en-US" sz="1250" spc="15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lang="en-US" sz="1250" spc="-60">
                <a:solidFill>
                  <a:srgbClr val="1C1C1C"/>
                </a:solidFill>
                <a:latin typeface="Times New Roman"/>
                <a:cs typeface="Times New Roman"/>
              </a:rPr>
              <a:t>i</a:t>
            </a:r>
            <a:r>
              <a:rPr lang="en-US" sz="1250" spc="15">
                <a:solidFill>
                  <a:srgbClr val="010101"/>
                </a:solidFill>
                <a:latin typeface="Times New Roman"/>
                <a:cs typeface="Times New Roman"/>
              </a:rPr>
              <a:t>v</a:t>
            </a:r>
            <a:r>
              <a:rPr lang="en-US" sz="1250" spc="60">
                <a:solidFill>
                  <a:srgbClr val="1C1C1C"/>
                </a:solidFill>
                <a:latin typeface="Times New Roman"/>
                <a:cs typeface="Times New Roman"/>
              </a:rPr>
              <a:t>er</a:t>
            </a:r>
            <a:r>
              <a:rPr lang="en-US" sz="1250" spc="-10">
                <a:solidFill>
                  <a:srgbClr val="1C1C1C"/>
                </a:solidFill>
                <a:latin typeface="Times New Roman"/>
                <a:cs typeface="Times New Roman"/>
              </a:rPr>
              <a:t>s</a:t>
            </a:r>
            <a:r>
              <a:rPr lang="en-US" sz="1250" spc="-60">
                <a:solidFill>
                  <a:srgbClr val="010101"/>
                </a:solidFill>
                <a:latin typeface="Times New Roman"/>
                <a:cs typeface="Times New Roman"/>
              </a:rPr>
              <a:t>i</a:t>
            </a:r>
            <a:r>
              <a:rPr lang="en-US" sz="1250" spc="30">
                <a:solidFill>
                  <a:srgbClr val="1C1C1C"/>
                </a:solidFill>
                <a:latin typeface="Times New Roman"/>
                <a:cs typeface="Times New Roman"/>
              </a:rPr>
              <a:t>ty</a:t>
            </a:r>
            <a:r>
              <a:rPr lang="en-US" sz="1250" spc="5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lang="en-US" sz="1250" spc="-55">
                <a:solidFill>
                  <a:srgbClr val="1C1C1C"/>
                </a:solidFill>
                <a:latin typeface="Times New Roman"/>
                <a:cs typeface="Times New Roman"/>
              </a:rPr>
              <a:t>o</a:t>
            </a:r>
            <a:r>
              <a:rPr lang="en-US" sz="1250" spc="-65">
                <a:solidFill>
                  <a:srgbClr val="010101"/>
                </a:solidFill>
                <a:latin typeface="Times New Roman"/>
                <a:cs typeface="Times New Roman"/>
              </a:rPr>
              <a:t>f</a:t>
            </a:r>
            <a:r>
              <a:rPr lang="en-US" sz="1250" spc="-2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lang="en-US" sz="1250" spc="-10">
                <a:solidFill>
                  <a:srgbClr val="010101"/>
                </a:solidFill>
                <a:latin typeface="Times New Roman"/>
                <a:cs typeface="Times New Roman"/>
              </a:rPr>
              <a:t>Ka</a:t>
            </a:r>
            <a:r>
              <a:rPr lang="en-US" sz="1250" spc="5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lang="en-US" sz="1250" spc="55">
                <a:solidFill>
                  <a:srgbClr val="1C1C1C"/>
                </a:solidFill>
                <a:latin typeface="Times New Roman"/>
                <a:cs typeface="Times New Roman"/>
              </a:rPr>
              <a:t>sas</a:t>
            </a:r>
            <a:endParaRPr sz="852">
              <a:latin typeface="Times New Roman"/>
              <a:cs typeface="Times New Roman"/>
            </a:endParaRPr>
          </a:p>
        </p:txBody>
      </p:sp>
      <p:sp>
        <p:nvSpPr>
          <p:cNvPr id="10" name="object 21">
            <a:extLst>
              <a:ext uri="{FF2B5EF4-FFF2-40B4-BE49-F238E27FC236}">
                <a16:creationId xmlns:a16="http://schemas.microsoft.com/office/drawing/2014/main" id="{A219ABF6-B0DA-6A9A-6174-D116A4BAE2FD}"/>
              </a:ext>
            </a:extLst>
          </p:cNvPr>
          <p:cNvSpPr txBox="1"/>
          <p:nvPr/>
        </p:nvSpPr>
        <p:spPr>
          <a:xfrm>
            <a:off x="1066800" y="9113059"/>
            <a:ext cx="1837056" cy="3316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/>
            <a:r>
              <a:rPr sz="1000" spc="-65" dirty="0">
                <a:latin typeface="Times New Roman"/>
                <a:cs typeface="Times New Roman"/>
              </a:rPr>
              <a:t>©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60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University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of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Kansas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4A8F03-CA9B-34D8-1BC6-6FC38586F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328" y="0"/>
            <a:ext cx="5623080" cy="6858000"/>
          </a:xfrm>
          <a:prstGeom prst="rect">
            <a:avLst/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6D8B535C-5F54-6F91-09DE-0910CE76408B}"/>
              </a:ext>
            </a:extLst>
          </p:cNvPr>
          <p:cNvSpPr/>
          <p:nvPr/>
        </p:nvSpPr>
        <p:spPr>
          <a:xfrm>
            <a:off x="1535592" y="2122714"/>
            <a:ext cx="1545065" cy="326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5077BA-177E-B247-8DDA-32DB9C8BEE23}"/>
              </a:ext>
            </a:extLst>
          </p:cNvPr>
          <p:cNvSpPr txBox="1"/>
          <p:nvPr/>
        </p:nvSpPr>
        <p:spPr>
          <a:xfrm>
            <a:off x="3046571" y="2228672"/>
            <a:ext cx="89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85984-4D70-A849-BFC3-A24797D5CA0F}"/>
              </a:ext>
            </a:extLst>
          </p:cNvPr>
          <p:cNvSpPr txBox="1"/>
          <p:nvPr/>
        </p:nvSpPr>
        <p:spPr>
          <a:xfrm>
            <a:off x="3642394" y="2228672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Effort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2502BD-BC17-6A42-AD02-399A9C0A27C6}"/>
              </a:ext>
            </a:extLst>
          </p:cNvPr>
          <p:cNvSpPr txBox="1"/>
          <p:nvPr/>
        </p:nvSpPr>
        <p:spPr>
          <a:xfrm>
            <a:off x="5405880" y="2228672"/>
            <a:ext cx="89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48D1E9-F5E2-D04D-8585-6917C6065427}"/>
              </a:ext>
            </a:extLst>
          </p:cNvPr>
          <p:cNvSpPr txBox="1"/>
          <p:nvPr/>
        </p:nvSpPr>
        <p:spPr>
          <a:xfrm>
            <a:off x="5852194" y="2228672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Success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C687A-3E5B-194E-9D43-07430DE41A92}"/>
              </a:ext>
            </a:extLst>
          </p:cNvPr>
          <p:cNvSpPr txBox="1"/>
          <p:nvPr/>
        </p:nvSpPr>
        <p:spPr>
          <a:xfrm>
            <a:off x="568948" y="1674674"/>
            <a:ext cx="2477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The Self-Questioning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196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3582" y="459407"/>
            <a:ext cx="4701537" cy="1802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>
              <a:lnSpc>
                <a:spcPts val="1173"/>
              </a:lnSpc>
              <a:tabLst>
                <a:tab pos="2991804" algn="l"/>
              </a:tabLst>
            </a:pPr>
            <a:r>
              <a:rPr sz="985" spc="17" dirty="0">
                <a:latin typeface="Arial"/>
                <a:cs typeface="Arial"/>
              </a:rPr>
              <a:t>Self-Questioning </a:t>
            </a:r>
            <a:r>
              <a:rPr sz="985" spc="-129" dirty="0">
                <a:latin typeface="Arial"/>
                <a:cs typeface="Arial"/>
              </a:rPr>
              <a:t> </a:t>
            </a:r>
            <a:r>
              <a:rPr sz="985" spc="13" dirty="0">
                <a:latin typeface="Arial"/>
                <a:cs typeface="Arial"/>
              </a:rPr>
              <a:t>Strategy	</a:t>
            </a:r>
            <a:r>
              <a:rPr lang="en-US" sz="985" spc="13" dirty="0">
                <a:latin typeface="Arial"/>
                <a:cs typeface="Arial"/>
              </a:rPr>
              <a:t>                 </a:t>
            </a:r>
            <a:r>
              <a:rPr sz="985" spc="17" dirty="0">
                <a:latin typeface="Arial"/>
                <a:cs typeface="Arial"/>
              </a:rPr>
              <a:t>Cue</a:t>
            </a:r>
            <a:r>
              <a:rPr sz="985" spc="-24" dirty="0">
                <a:latin typeface="Arial"/>
                <a:cs typeface="Arial"/>
              </a:rPr>
              <a:t> </a:t>
            </a:r>
            <a:r>
              <a:rPr sz="985" spc="20" dirty="0">
                <a:latin typeface="Arial"/>
                <a:cs typeface="Arial"/>
              </a:rPr>
              <a:t>Card</a:t>
            </a:r>
            <a:r>
              <a:rPr sz="985" spc="-62" dirty="0">
                <a:latin typeface="Arial"/>
                <a:cs typeface="Arial"/>
              </a:rPr>
              <a:t> </a:t>
            </a:r>
            <a:r>
              <a:rPr sz="985" spc="-13" dirty="0">
                <a:latin typeface="Arial"/>
                <a:cs typeface="Arial"/>
              </a:rPr>
              <a:t>#11</a:t>
            </a:r>
            <a:endParaRPr sz="985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7464" y="6486597"/>
            <a:ext cx="1247654" cy="137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850" spc="68" dirty="0">
                <a:latin typeface="Times New Roman"/>
                <a:cs typeface="Times New Roman"/>
              </a:rPr>
              <a:t>©The</a:t>
            </a:r>
            <a:r>
              <a:rPr sz="850" spc="3" dirty="0">
                <a:latin typeface="Times New Roman"/>
                <a:cs typeface="Times New Roman"/>
              </a:rPr>
              <a:t> </a:t>
            </a:r>
            <a:r>
              <a:rPr sz="850" spc="-7" dirty="0">
                <a:latin typeface="Times New Roman"/>
                <a:cs typeface="Times New Roman"/>
              </a:rPr>
              <a:t>University</a:t>
            </a:r>
            <a:r>
              <a:rPr sz="850" spc="75" dirty="0">
                <a:latin typeface="Times New Roman"/>
                <a:cs typeface="Times New Roman"/>
              </a:rPr>
              <a:t> </a:t>
            </a:r>
            <a:r>
              <a:rPr sz="850" spc="-44" dirty="0">
                <a:latin typeface="Times New Roman"/>
                <a:cs typeface="Times New Roman"/>
              </a:rPr>
              <a:t>of</a:t>
            </a:r>
            <a:r>
              <a:rPr sz="850" spc="24" dirty="0">
                <a:latin typeface="Times New Roman"/>
                <a:cs typeface="Times New Roman"/>
              </a:rPr>
              <a:t> </a:t>
            </a:r>
            <a:r>
              <a:rPr sz="850" spc="11" dirty="0">
                <a:latin typeface="Times New Roman"/>
                <a:cs typeface="Times New Roman"/>
              </a:rPr>
              <a:t>Kansas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7397" y="834389"/>
            <a:ext cx="2487537" cy="472473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49230">
              <a:lnSpc>
                <a:spcPts val="3074"/>
              </a:lnSpc>
            </a:pPr>
            <a:r>
              <a:rPr sz="2584" u="sng" spc="13" dirty="0">
                <a:latin typeface="Arial"/>
                <a:cs typeface="Arial"/>
              </a:rPr>
              <a:t>AFFIRMATIONS</a:t>
            </a:r>
            <a:endParaRPr sz="2584" u="sng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2699" y="1438653"/>
            <a:ext cx="4701537" cy="5020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683" marR="151577" indent="162373">
              <a:lnSpc>
                <a:spcPts val="1578"/>
              </a:lnSpc>
              <a:tabLst>
                <a:tab pos="3432282" algn="l"/>
              </a:tabLst>
            </a:pPr>
            <a:r>
              <a:rPr sz="1496" spc="31" dirty="0">
                <a:latin typeface="Arial"/>
                <a:cs typeface="Arial"/>
              </a:rPr>
              <a:t>Using</a:t>
            </a:r>
            <a:r>
              <a:rPr sz="1496" spc="-13" dirty="0">
                <a:latin typeface="Arial"/>
                <a:cs typeface="Arial"/>
              </a:rPr>
              <a:t> </a:t>
            </a:r>
            <a:r>
              <a:rPr sz="1496" spc="27" dirty="0">
                <a:latin typeface="Arial"/>
                <a:cs typeface="Arial"/>
              </a:rPr>
              <a:t>the</a:t>
            </a:r>
            <a:r>
              <a:rPr sz="1496" spc="129" dirty="0">
                <a:latin typeface="Arial"/>
                <a:cs typeface="Arial"/>
              </a:rPr>
              <a:t> </a:t>
            </a:r>
            <a:r>
              <a:rPr sz="1496" spc="20" dirty="0">
                <a:latin typeface="Arial"/>
                <a:cs typeface="Arial"/>
              </a:rPr>
              <a:t>Self-Questioning</a:t>
            </a:r>
            <a:r>
              <a:rPr sz="1496" spc="204" dirty="0">
                <a:latin typeface="Arial"/>
                <a:cs typeface="Arial"/>
              </a:rPr>
              <a:t> </a:t>
            </a:r>
            <a:r>
              <a:rPr sz="1496" spc="27" dirty="0">
                <a:latin typeface="Arial"/>
                <a:cs typeface="Arial"/>
              </a:rPr>
              <a:t>Strategy	helps</a:t>
            </a:r>
            <a:r>
              <a:rPr sz="1496" spc="13" dirty="0">
                <a:latin typeface="Arial"/>
                <a:cs typeface="Arial"/>
              </a:rPr>
              <a:t> </a:t>
            </a:r>
            <a:r>
              <a:rPr sz="1496" spc="51" dirty="0">
                <a:latin typeface="Arial"/>
                <a:cs typeface="Arial"/>
              </a:rPr>
              <a:t>me</a:t>
            </a:r>
            <a:r>
              <a:rPr sz="1496" spc="34" dirty="0">
                <a:latin typeface="Arial"/>
                <a:cs typeface="Arial"/>
              </a:rPr>
              <a:t> </a:t>
            </a:r>
            <a:r>
              <a:rPr sz="1496" spc="48" dirty="0">
                <a:latin typeface="Arial"/>
                <a:cs typeface="Arial"/>
              </a:rPr>
              <a:t>be</a:t>
            </a:r>
            <a:r>
              <a:rPr sz="1496" spc="11" dirty="0">
                <a:latin typeface="Arial"/>
                <a:cs typeface="Arial"/>
              </a:rPr>
              <a:t> </a:t>
            </a:r>
            <a:r>
              <a:rPr sz="1496" spc="64" dirty="0">
                <a:latin typeface="Arial"/>
                <a:cs typeface="Arial"/>
              </a:rPr>
              <a:t>a</a:t>
            </a:r>
            <a:r>
              <a:rPr sz="1496" spc="-34" dirty="0">
                <a:latin typeface="Arial"/>
                <a:cs typeface="Arial"/>
              </a:rPr>
              <a:t> </a:t>
            </a:r>
            <a:r>
              <a:rPr sz="1496" spc="34" dirty="0">
                <a:latin typeface="Arial"/>
                <a:cs typeface="Arial"/>
              </a:rPr>
              <a:t>great</a:t>
            </a:r>
            <a:r>
              <a:rPr sz="1496" spc="112" dirty="0">
                <a:latin typeface="Arial"/>
                <a:cs typeface="Arial"/>
              </a:rPr>
              <a:t> </a:t>
            </a:r>
            <a:r>
              <a:rPr sz="1496" spc="24" dirty="0">
                <a:latin typeface="Arial"/>
                <a:cs typeface="Arial"/>
              </a:rPr>
              <a:t>reader.</a:t>
            </a:r>
            <a:endParaRPr sz="1496" dirty="0">
              <a:latin typeface="Arial"/>
              <a:cs typeface="Arial"/>
            </a:endParaRPr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816"/>
              </a:lnSpc>
              <a:spcBef>
                <a:spcPts val="23"/>
              </a:spcBef>
            </a:pPr>
            <a:endParaRPr sz="816" dirty="0"/>
          </a:p>
          <a:p>
            <a:pPr marL="17704" marR="44912" indent="158918">
              <a:lnSpc>
                <a:spcPts val="1551"/>
              </a:lnSpc>
              <a:tabLst>
                <a:tab pos="3429261" algn="l"/>
              </a:tabLst>
            </a:pPr>
            <a:r>
              <a:rPr sz="1496" spc="31" dirty="0">
                <a:latin typeface="Arial"/>
                <a:cs typeface="Arial"/>
              </a:rPr>
              <a:t>Using</a:t>
            </a:r>
            <a:r>
              <a:rPr sz="1496" spc="-13" dirty="0">
                <a:latin typeface="Arial"/>
                <a:cs typeface="Arial"/>
              </a:rPr>
              <a:t> </a:t>
            </a:r>
            <a:r>
              <a:rPr sz="1496" spc="27" dirty="0">
                <a:latin typeface="Arial"/>
                <a:cs typeface="Arial"/>
              </a:rPr>
              <a:t>the</a:t>
            </a:r>
            <a:r>
              <a:rPr sz="1496" spc="78" dirty="0">
                <a:latin typeface="Arial"/>
                <a:cs typeface="Arial"/>
              </a:rPr>
              <a:t> </a:t>
            </a:r>
            <a:r>
              <a:rPr sz="1496" spc="27" dirty="0">
                <a:latin typeface="Arial"/>
                <a:cs typeface="Arial"/>
              </a:rPr>
              <a:t>Self-Questioning</a:t>
            </a:r>
            <a:r>
              <a:rPr sz="1496" spc="143" dirty="0">
                <a:latin typeface="Arial"/>
                <a:cs typeface="Arial"/>
              </a:rPr>
              <a:t> </a:t>
            </a:r>
            <a:r>
              <a:rPr sz="1496" spc="27" dirty="0">
                <a:latin typeface="Arial"/>
                <a:cs typeface="Arial"/>
              </a:rPr>
              <a:t>Strategy	</a:t>
            </a:r>
            <a:r>
              <a:rPr sz="1496" spc="34" dirty="0">
                <a:latin typeface="Arial"/>
                <a:cs typeface="Arial"/>
              </a:rPr>
              <a:t>makes</a:t>
            </a:r>
            <a:r>
              <a:rPr sz="1496" spc="13" dirty="0">
                <a:latin typeface="Arial"/>
                <a:cs typeface="Arial"/>
              </a:rPr>
              <a:t> </a:t>
            </a:r>
            <a:r>
              <a:rPr sz="1496" spc="31" dirty="0">
                <a:latin typeface="Arial"/>
                <a:cs typeface="Arial"/>
              </a:rPr>
              <a:t>me</a:t>
            </a:r>
            <a:r>
              <a:rPr sz="1496" spc="-24" dirty="0">
                <a:latin typeface="Arial"/>
                <a:cs typeface="Arial"/>
              </a:rPr>
              <a:t> </a:t>
            </a:r>
            <a:r>
              <a:rPr sz="1496" spc="31" dirty="0">
                <a:latin typeface="Arial"/>
                <a:cs typeface="Arial"/>
              </a:rPr>
              <a:t>want</a:t>
            </a:r>
            <a:r>
              <a:rPr sz="1496" spc="88" dirty="0">
                <a:latin typeface="Arial"/>
                <a:cs typeface="Arial"/>
              </a:rPr>
              <a:t> </a:t>
            </a:r>
            <a:r>
              <a:rPr sz="1496" spc="31" dirty="0">
                <a:latin typeface="Arial"/>
                <a:cs typeface="Arial"/>
              </a:rPr>
              <a:t>to</a:t>
            </a:r>
            <a:r>
              <a:rPr sz="1496" spc="119" dirty="0">
                <a:latin typeface="Arial"/>
                <a:cs typeface="Arial"/>
              </a:rPr>
              <a:t> </a:t>
            </a:r>
            <a:r>
              <a:rPr sz="1496" spc="27" dirty="0">
                <a:latin typeface="Arial"/>
                <a:cs typeface="Arial"/>
              </a:rPr>
              <a:t>read</a:t>
            </a:r>
            <a:r>
              <a:rPr sz="1496" spc="37" dirty="0">
                <a:latin typeface="Arial"/>
                <a:cs typeface="Arial"/>
              </a:rPr>
              <a:t> </a:t>
            </a:r>
            <a:r>
              <a:rPr sz="1496" spc="31" dirty="0">
                <a:latin typeface="Arial"/>
                <a:cs typeface="Arial"/>
              </a:rPr>
              <a:t>more.</a:t>
            </a:r>
            <a:endParaRPr sz="1496" dirty="0">
              <a:latin typeface="Arial"/>
              <a:cs typeface="Arial"/>
            </a:endParaRPr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885"/>
              </a:lnSpc>
              <a:spcBef>
                <a:spcPts val="7"/>
              </a:spcBef>
            </a:pPr>
            <a:endParaRPr sz="885" dirty="0"/>
          </a:p>
          <a:p>
            <a:pPr marL="17704" marR="154599" indent="158918">
              <a:lnSpc>
                <a:spcPts val="1523"/>
              </a:lnSpc>
              <a:tabLst>
                <a:tab pos="3429261" algn="l"/>
              </a:tabLst>
            </a:pPr>
            <a:r>
              <a:rPr sz="1496" spc="31" dirty="0">
                <a:latin typeface="Arial"/>
                <a:cs typeface="Arial"/>
              </a:rPr>
              <a:t>Using</a:t>
            </a:r>
            <a:r>
              <a:rPr sz="1496" spc="-13" dirty="0">
                <a:latin typeface="Arial"/>
                <a:cs typeface="Arial"/>
              </a:rPr>
              <a:t> </a:t>
            </a:r>
            <a:r>
              <a:rPr sz="1496" spc="34" dirty="0">
                <a:latin typeface="Arial"/>
                <a:cs typeface="Arial"/>
              </a:rPr>
              <a:t>the</a:t>
            </a:r>
            <a:r>
              <a:rPr sz="1496" spc="82" dirty="0">
                <a:latin typeface="Arial"/>
                <a:cs typeface="Arial"/>
              </a:rPr>
              <a:t> </a:t>
            </a:r>
            <a:r>
              <a:rPr sz="1496" spc="20" dirty="0">
                <a:latin typeface="Arial"/>
                <a:cs typeface="Arial"/>
              </a:rPr>
              <a:t>Self-Questioning </a:t>
            </a:r>
            <a:r>
              <a:rPr sz="1496" spc="-186" dirty="0">
                <a:latin typeface="Arial"/>
                <a:cs typeface="Arial"/>
              </a:rPr>
              <a:t> </a:t>
            </a:r>
            <a:r>
              <a:rPr sz="1496" spc="27" dirty="0">
                <a:latin typeface="Arial"/>
                <a:cs typeface="Arial"/>
              </a:rPr>
              <a:t>Strategy	helps</a:t>
            </a:r>
            <a:r>
              <a:rPr sz="1496" spc="13" dirty="0">
                <a:latin typeface="Arial"/>
                <a:cs typeface="Arial"/>
              </a:rPr>
              <a:t> </a:t>
            </a:r>
            <a:r>
              <a:rPr sz="1496" spc="31" dirty="0">
                <a:latin typeface="Arial"/>
                <a:cs typeface="Arial"/>
              </a:rPr>
              <a:t>me</a:t>
            </a:r>
            <a:r>
              <a:rPr sz="1496" spc="75" dirty="0">
                <a:latin typeface="Arial"/>
                <a:cs typeface="Arial"/>
              </a:rPr>
              <a:t> </a:t>
            </a:r>
            <a:r>
              <a:rPr sz="1496" spc="24" dirty="0">
                <a:latin typeface="Arial"/>
                <a:cs typeface="Arial"/>
              </a:rPr>
              <a:t>remember</a:t>
            </a:r>
            <a:r>
              <a:rPr sz="1496" spc="186" dirty="0">
                <a:latin typeface="Arial"/>
                <a:cs typeface="Arial"/>
              </a:rPr>
              <a:t> </a:t>
            </a:r>
            <a:r>
              <a:rPr sz="1496" spc="34" dirty="0">
                <a:latin typeface="Arial"/>
                <a:cs typeface="Arial"/>
              </a:rPr>
              <a:t>new</a:t>
            </a:r>
            <a:r>
              <a:rPr sz="1496" spc="27" dirty="0">
                <a:latin typeface="Arial"/>
                <a:cs typeface="Arial"/>
              </a:rPr>
              <a:t> </a:t>
            </a:r>
            <a:r>
              <a:rPr sz="1496" spc="17" dirty="0">
                <a:latin typeface="Arial"/>
                <a:cs typeface="Arial"/>
              </a:rPr>
              <a:t>information.</a:t>
            </a:r>
            <a:endParaRPr sz="1496" dirty="0">
              <a:latin typeface="Arial"/>
              <a:cs typeface="Arial"/>
            </a:endParaRPr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816"/>
              </a:lnSpc>
              <a:spcBef>
                <a:spcPts val="62"/>
              </a:spcBef>
            </a:pPr>
            <a:endParaRPr sz="816" dirty="0"/>
          </a:p>
          <a:p>
            <a:pPr marL="11660" marR="852888" indent="168419">
              <a:lnSpc>
                <a:spcPts val="1578"/>
              </a:lnSpc>
            </a:pPr>
            <a:r>
              <a:rPr sz="1496" spc="146" dirty="0">
                <a:latin typeface="Arial"/>
                <a:cs typeface="Arial"/>
              </a:rPr>
              <a:t>I</a:t>
            </a:r>
            <a:r>
              <a:rPr sz="1496" spc="-194" dirty="0">
                <a:latin typeface="Arial"/>
                <a:cs typeface="Arial"/>
              </a:rPr>
              <a:t> </a:t>
            </a:r>
            <a:r>
              <a:rPr sz="1496" spc="51" dirty="0">
                <a:latin typeface="Arial"/>
                <a:cs typeface="Arial"/>
              </a:rPr>
              <a:t>am</a:t>
            </a:r>
            <a:r>
              <a:rPr sz="1496" spc="58" dirty="0">
                <a:latin typeface="Arial"/>
                <a:cs typeface="Arial"/>
              </a:rPr>
              <a:t> </a:t>
            </a:r>
            <a:r>
              <a:rPr sz="1496" spc="64" dirty="0">
                <a:latin typeface="Arial"/>
                <a:cs typeface="Arial"/>
              </a:rPr>
              <a:t>a</a:t>
            </a:r>
            <a:r>
              <a:rPr sz="1496" spc="-11" dirty="0">
                <a:latin typeface="Arial"/>
                <a:cs typeface="Arial"/>
              </a:rPr>
              <a:t> </a:t>
            </a:r>
            <a:r>
              <a:rPr sz="1496" spc="41" dirty="0">
                <a:latin typeface="Arial"/>
                <a:cs typeface="Arial"/>
              </a:rPr>
              <a:t>good</a:t>
            </a:r>
            <a:r>
              <a:rPr sz="1496" spc="99" dirty="0">
                <a:latin typeface="Arial"/>
                <a:cs typeface="Arial"/>
              </a:rPr>
              <a:t> </a:t>
            </a:r>
            <a:r>
              <a:rPr sz="1496" spc="13" dirty="0">
                <a:latin typeface="Arial"/>
                <a:cs typeface="Arial"/>
              </a:rPr>
              <a:t>reader</a:t>
            </a:r>
            <a:r>
              <a:rPr sz="1496" spc="20" dirty="0">
                <a:latin typeface="Arial"/>
                <a:cs typeface="Arial"/>
              </a:rPr>
              <a:t> </a:t>
            </a:r>
            <a:r>
              <a:rPr sz="1496" spc="34" dirty="0">
                <a:latin typeface="Arial"/>
                <a:cs typeface="Arial"/>
              </a:rPr>
              <a:t>when</a:t>
            </a:r>
            <a:r>
              <a:rPr sz="1496" spc="194" dirty="0">
                <a:latin typeface="Arial"/>
                <a:cs typeface="Arial"/>
              </a:rPr>
              <a:t> </a:t>
            </a:r>
            <a:r>
              <a:rPr sz="1496" spc="146" dirty="0">
                <a:latin typeface="Arial"/>
                <a:cs typeface="Arial"/>
              </a:rPr>
              <a:t>I</a:t>
            </a:r>
            <a:r>
              <a:rPr sz="1496" spc="-167" dirty="0">
                <a:latin typeface="Arial"/>
                <a:cs typeface="Arial"/>
              </a:rPr>
              <a:t> </a:t>
            </a:r>
            <a:r>
              <a:rPr sz="1496" spc="31" dirty="0">
                <a:latin typeface="Arial"/>
                <a:cs typeface="Arial"/>
              </a:rPr>
              <a:t>use</a:t>
            </a:r>
            <a:r>
              <a:rPr sz="1496" spc="-48" dirty="0">
                <a:latin typeface="Arial"/>
                <a:cs typeface="Arial"/>
              </a:rPr>
              <a:t> </a:t>
            </a:r>
            <a:r>
              <a:rPr sz="1496" spc="34" dirty="0">
                <a:latin typeface="Arial"/>
                <a:cs typeface="Arial"/>
              </a:rPr>
              <a:t>the</a:t>
            </a:r>
            <a:r>
              <a:rPr sz="1496" spc="20" dirty="0">
                <a:latin typeface="Arial"/>
                <a:cs typeface="Arial"/>
              </a:rPr>
              <a:t> </a:t>
            </a:r>
            <a:r>
              <a:rPr sz="1496" spc="24" dirty="0">
                <a:latin typeface="Arial"/>
                <a:cs typeface="Arial"/>
              </a:rPr>
              <a:t>strategies </a:t>
            </a:r>
            <a:r>
              <a:rPr sz="1496" spc="-170" dirty="0">
                <a:latin typeface="Arial"/>
                <a:cs typeface="Arial"/>
              </a:rPr>
              <a:t> </a:t>
            </a:r>
            <a:r>
              <a:rPr sz="1530" spc="64" dirty="0">
                <a:latin typeface="Arial"/>
                <a:cs typeface="Arial"/>
              </a:rPr>
              <a:t>I</a:t>
            </a:r>
            <a:r>
              <a:rPr sz="1530" spc="-105" dirty="0">
                <a:latin typeface="Arial"/>
                <a:cs typeface="Arial"/>
              </a:rPr>
              <a:t> </a:t>
            </a:r>
            <a:r>
              <a:rPr sz="1496" spc="31" dirty="0">
                <a:latin typeface="Arial"/>
                <a:cs typeface="Arial"/>
              </a:rPr>
              <a:t>know.</a:t>
            </a:r>
            <a:endParaRPr sz="1496" dirty="0">
              <a:latin typeface="Arial"/>
              <a:cs typeface="Arial"/>
            </a:endParaRPr>
          </a:p>
          <a:p>
            <a:pPr>
              <a:lnSpc>
                <a:spcPts val="544"/>
              </a:lnSpc>
              <a:spcBef>
                <a:spcPts val="5"/>
              </a:spcBef>
            </a:pPr>
            <a:endParaRPr sz="544" dirty="0"/>
          </a:p>
          <a:p>
            <a:pPr>
              <a:lnSpc>
                <a:spcPts val="680"/>
              </a:lnSpc>
            </a:pPr>
            <a:endParaRPr sz="680" dirty="0"/>
          </a:p>
          <a:p>
            <a:pPr marL="183532"/>
            <a:r>
              <a:rPr sz="1530" spc="64" dirty="0">
                <a:latin typeface="Arial"/>
                <a:cs typeface="Arial"/>
              </a:rPr>
              <a:t>I</a:t>
            </a:r>
            <a:r>
              <a:rPr sz="1530" spc="-129" dirty="0">
                <a:latin typeface="Arial"/>
                <a:cs typeface="Arial"/>
              </a:rPr>
              <a:t> </a:t>
            </a:r>
            <a:r>
              <a:rPr sz="1496" spc="41" dirty="0">
                <a:latin typeface="Arial"/>
                <a:cs typeface="Arial"/>
              </a:rPr>
              <a:t>am</a:t>
            </a:r>
            <a:r>
              <a:rPr sz="1496" spc="54" dirty="0">
                <a:latin typeface="Arial"/>
                <a:cs typeface="Arial"/>
              </a:rPr>
              <a:t> </a:t>
            </a:r>
            <a:r>
              <a:rPr sz="1496" spc="64" dirty="0">
                <a:latin typeface="Arial"/>
                <a:cs typeface="Arial"/>
              </a:rPr>
              <a:t>a</a:t>
            </a:r>
            <a:r>
              <a:rPr sz="1496" spc="13" dirty="0">
                <a:latin typeface="Arial"/>
                <a:cs typeface="Arial"/>
              </a:rPr>
              <a:t> </a:t>
            </a:r>
            <a:r>
              <a:rPr sz="1496" spc="17" dirty="0">
                <a:latin typeface="Arial"/>
                <a:cs typeface="Arial"/>
              </a:rPr>
              <a:t>strategic</a:t>
            </a:r>
            <a:r>
              <a:rPr sz="1496" spc="184" dirty="0">
                <a:latin typeface="Arial"/>
                <a:cs typeface="Arial"/>
              </a:rPr>
              <a:t> </a:t>
            </a:r>
            <a:r>
              <a:rPr sz="1496" spc="11" dirty="0">
                <a:latin typeface="Arial"/>
                <a:cs typeface="Arial"/>
              </a:rPr>
              <a:t>learner.</a:t>
            </a:r>
            <a:endParaRPr sz="1496" dirty="0">
              <a:latin typeface="Arial"/>
              <a:cs typeface="Arial"/>
            </a:endParaRPr>
          </a:p>
          <a:p>
            <a:pPr>
              <a:lnSpc>
                <a:spcPts val="544"/>
              </a:lnSpc>
              <a:spcBef>
                <a:spcPts val="30"/>
              </a:spcBef>
            </a:pPr>
            <a:endParaRPr sz="544" dirty="0"/>
          </a:p>
          <a:p>
            <a:pPr>
              <a:lnSpc>
                <a:spcPts val="680"/>
              </a:lnSpc>
            </a:pPr>
            <a:endParaRPr sz="680" dirty="0"/>
          </a:p>
          <a:p>
            <a:pPr marL="183532"/>
            <a:r>
              <a:rPr sz="1564" spc="58" dirty="0">
                <a:latin typeface="Arial"/>
                <a:cs typeface="Arial"/>
              </a:rPr>
              <a:t>I</a:t>
            </a:r>
            <a:r>
              <a:rPr sz="1564" spc="-167" dirty="0">
                <a:latin typeface="Arial"/>
                <a:cs typeface="Arial"/>
              </a:rPr>
              <a:t> </a:t>
            </a:r>
            <a:r>
              <a:rPr sz="1496" spc="51" dirty="0">
                <a:latin typeface="Arial"/>
                <a:cs typeface="Arial"/>
              </a:rPr>
              <a:t>am</a:t>
            </a:r>
            <a:r>
              <a:rPr sz="1496" spc="34" dirty="0">
                <a:latin typeface="Arial"/>
                <a:cs typeface="Arial"/>
              </a:rPr>
              <a:t> </a:t>
            </a:r>
            <a:r>
              <a:rPr sz="1496" spc="27" dirty="0">
                <a:latin typeface="Arial"/>
                <a:cs typeface="Arial"/>
              </a:rPr>
              <a:t>growing</a:t>
            </a:r>
            <a:r>
              <a:rPr sz="1496" spc="88" dirty="0">
                <a:latin typeface="Arial"/>
                <a:cs typeface="Arial"/>
              </a:rPr>
              <a:t> </a:t>
            </a:r>
            <a:r>
              <a:rPr sz="1496" spc="37" dirty="0">
                <a:latin typeface="Arial"/>
                <a:cs typeface="Arial"/>
              </a:rPr>
              <a:t>as</a:t>
            </a:r>
            <a:r>
              <a:rPr sz="1496" spc="41" dirty="0">
                <a:latin typeface="Arial"/>
                <a:cs typeface="Arial"/>
              </a:rPr>
              <a:t> a</a:t>
            </a:r>
            <a:r>
              <a:rPr sz="1496" spc="64" dirty="0">
                <a:latin typeface="Arial"/>
                <a:cs typeface="Arial"/>
              </a:rPr>
              <a:t> </a:t>
            </a:r>
            <a:r>
              <a:rPr sz="1496" spc="11" dirty="0">
                <a:latin typeface="Arial"/>
                <a:cs typeface="Arial"/>
              </a:rPr>
              <a:t>learner</a:t>
            </a:r>
            <a:r>
              <a:rPr sz="1496" spc="99" dirty="0">
                <a:latin typeface="Arial"/>
                <a:cs typeface="Arial"/>
              </a:rPr>
              <a:t> </a:t>
            </a:r>
            <a:r>
              <a:rPr sz="1496" spc="20" dirty="0">
                <a:latin typeface="Arial"/>
                <a:cs typeface="Arial"/>
              </a:rPr>
              <a:t>every</a:t>
            </a:r>
            <a:r>
              <a:rPr sz="1496" spc="95" dirty="0">
                <a:latin typeface="Arial"/>
                <a:cs typeface="Arial"/>
              </a:rPr>
              <a:t> </a:t>
            </a:r>
            <a:r>
              <a:rPr sz="1496" spc="24" dirty="0">
                <a:latin typeface="Arial"/>
                <a:cs typeface="Arial"/>
              </a:rPr>
              <a:t>day</a:t>
            </a:r>
            <a:r>
              <a:rPr sz="1496" spc="75" dirty="0">
                <a:latin typeface="Arial"/>
                <a:cs typeface="Arial"/>
              </a:rPr>
              <a:t> </a:t>
            </a:r>
            <a:r>
              <a:rPr sz="1496" spc="37" dirty="0">
                <a:latin typeface="Arial"/>
                <a:cs typeface="Arial"/>
              </a:rPr>
              <a:t>as</a:t>
            </a:r>
            <a:r>
              <a:rPr sz="1496" spc="139" dirty="0">
                <a:latin typeface="Arial"/>
                <a:cs typeface="Arial"/>
              </a:rPr>
              <a:t> </a:t>
            </a:r>
            <a:r>
              <a:rPr sz="1564" spc="129" dirty="0">
                <a:latin typeface="Arial"/>
                <a:cs typeface="Arial"/>
              </a:rPr>
              <a:t>I</a:t>
            </a:r>
            <a:endParaRPr sz="1564" dirty="0">
              <a:latin typeface="Arial"/>
              <a:cs typeface="Arial"/>
            </a:endParaRPr>
          </a:p>
          <a:p>
            <a:pPr marL="17704">
              <a:lnSpc>
                <a:spcPts val="1536"/>
              </a:lnSpc>
            </a:pPr>
            <a:r>
              <a:rPr sz="1496" spc="31" dirty="0">
                <a:latin typeface="Arial"/>
                <a:cs typeface="Arial"/>
              </a:rPr>
              <a:t>learn</a:t>
            </a:r>
            <a:r>
              <a:rPr sz="1496" spc="51" dirty="0">
                <a:latin typeface="Arial"/>
                <a:cs typeface="Arial"/>
              </a:rPr>
              <a:t> </a:t>
            </a:r>
            <a:r>
              <a:rPr sz="1496" spc="34" dirty="0">
                <a:latin typeface="Arial"/>
                <a:cs typeface="Arial"/>
              </a:rPr>
              <a:t>how</a:t>
            </a:r>
            <a:r>
              <a:rPr sz="1496" spc="-24" dirty="0">
                <a:latin typeface="Arial"/>
                <a:cs typeface="Arial"/>
              </a:rPr>
              <a:t> </a:t>
            </a:r>
            <a:r>
              <a:rPr sz="1496" spc="31" dirty="0">
                <a:latin typeface="Arial"/>
                <a:cs typeface="Arial"/>
              </a:rPr>
              <a:t>to</a:t>
            </a:r>
            <a:r>
              <a:rPr sz="1496" spc="95" dirty="0">
                <a:latin typeface="Arial"/>
                <a:cs typeface="Arial"/>
              </a:rPr>
              <a:t> </a:t>
            </a:r>
            <a:r>
              <a:rPr sz="1496" spc="31" dirty="0">
                <a:latin typeface="Arial"/>
                <a:cs typeface="Arial"/>
              </a:rPr>
              <a:t>use</a:t>
            </a:r>
            <a:r>
              <a:rPr sz="1496" spc="27" dirty="0">
                <a:latin typeface="Arial"/>
                <a:cs typeface="Arial"/>
              </a:rPr>
              <a:t> </a:t>
            </a:r>
            <a:r>
              <a:rPr sz="1496" spc="11" dirty="0">
                <a:latin typeface="Arial"/>
                <a:cs typeface="Arial"/>
              </a:rPr>
              <a:t>strategies</a:t>
            </a:r>
            <a:r>
              <a:rPr sz="1496" spc="204" dirty="0">
                <a:latin typeface="Arial"/>
                <a:cs typeface="Arial"/>
              </a:rPr>
              <a:t> </a:t>
            </a:r>
            <a:r>
              <a:rPr sz="1496" spc="24" dirty="0">
                <a:latin typeface="Arial"/>
                <a:cs typeface="Arial"/>
              </a:rPr>
              <a:t>better</a:t>
            </a:r>
            <a:r>
              <a:rPr sz="1496" spc="62" dirty="0">
                <a:latin typeface="Arial"/>
                <a:cs typeface="Arial"/>
              </a:rPr>
              <a:t> </a:t>
            </a:r>
            <a:r>
              <a:rPr sz="1496" spc="41" dirty="0">
                <a:latin typeface="Arial"/>
                <a:cs typeface="Arial"/>
              </a:rPr>
              <a:t>and</a:t>
            </a:r>
            <a:r>
              <a:rPr sz="1496" spc="37" dirty="0">
                <a:latin typeface="Arial"/>
                <a:cs typeface="Arial"/>
              </a:rPr>
              <a:t> </a:t>
            </a:r>
            <a:r>
              <a:rPr sz="1496" spc="27" dirty="0">
                <a:latin typeface="Arial"/>
                <a:cs typeface="Arial"/>
              </a:rPr>
              <a:t>better.</a:t>
            </a:r>
            <a:endParaRPr sz="1496" dirty="0">
              <a:latin typeface="Arial"/>
              <a:cs typeface="Arial"/>
            </a:endParaRPr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885"/>
              </a:lnSpc>
              <a:spcBef>
                <a:spcPts val="42"/>
              </a:spcBef>
            </a:pPr>
            <a:endParaRPr sz="885" dirty="0"/>
          </a:p>
          <a:p>
            <a:pPr marL="8637" marR="8637" indent="174896">
              <a:lnSpc>
                <a:spcPts val="1523"/>
              </a:lnSpc>
            </a:pPr>
            <a:r>
              <a:rPr sz="1564" spc="58" dirty="0">
                <a:latin typeface="Arial"/>
                <a:cs typeface="Arial"/>
              </a:rPr>
              <a:t>I</a:t>
            </a:r>
            <a:r>
              <a:rPr sz="1564" spc="-167" dirty="0">
                <a:latin typeface="Arial"/>
                <a:cs typeface="Arial"/>
              </a:rPr>
              <a:t> </a:t>
            </a:r>
            <a:r>
              <a:rPr sz="1496" spc="37" dirty="0">
                <a:latin typeface="Arial"/>
                <a:cs typeface="Arial"/>
              </a:rPr>
              <a:t>can</a:t>
            </a:r>
            <a:r>
              <a:rPr sz="1496" spc="78" dirty="0">
                <a:latin typeface="Arial"/>
                <a:cs typeface="Arial"/>
              </a:rPr>
              <a:t> </a:t>
            </a:r>
            <a:r>
              <a:rPr sz="1496" spc="37" dirty="0">
                <a:latin typeface="Arial"/>
                <a:cs typeface="Arial"/>
              </a:rPr>
              <a:t>reach</a:t>
            </a:r>
            <a:r>
              <a:rPr sz="1496" spc="58" dirty="0">
                <a:latin typeface="Arial"/>
                <a:cs typeface="Arial"/>
              </a:rPr>
              <a:t> </a:t>
            </a:r>
            <a:r>
              <a:rPr sz="1496" spc="37" dirty="0">
                <a:latin typeface="Arial"/>
                <a:cs typeface="Arial"/>
              </a:rPr>
              <a:t>my</a:t>
            </a:r>
            <a:r>
              <a:rPr sz="1496" spc="-31" dirty="0">
                <a:latin typeface="Arial"/>
                <a:cs typeface="Arial"/>
              </a:rPr>
              <a:t> </a:t>
            </a:r>
            <a:r>
              <a:rPr sz="1496" spc="34" dirty="0">
                <a:latin typeface="Arial"/>
                <a:cs typeface="Arial"/>
              </a:rPr>
              <a:t>goal </a:t>
            </a:r>
            <a:r>
              <a:rPr sz="1496" spc="20" dirty="0">
                <a:latin typeface="Arial"/>
                <a:cs typeface="Arial"/>
              </a:rPr>
              <a:t>as</a:t>
            </a:r>
            <a:r>
              <a:rPr sz="1496" spc="48" dirty="0">
                <a:latin typeface="Arial"/>
                <a:cs typeface="Arial"/>
              </a:rPr>
              <a:t> </a:t>
            </a:r>
            <a:r>
              <a:rPr sz="1496" spc="64" dirty="0">
                <a:latin typeface="Arial"/>
                <a:cs typeface="Arial"/>
              </a:rPr>
              <a:t>a</a:t>
            </a:r>
            <a:r>
              <a:rPr sz="1496" spc="37" dirty="0">
                <a:latin typeface="Arial"/>
                <a:cs typeface="Arial"/>
              </a:rPr>
              <a:t> </a:t>
            </a:r>
            <a:r>
              <a:rPr sz="1496" spc="17" dirty="0">
                <a:latin typeface="Arial"/>
                <a:cs typeface="Arial"/>
              </a:rPr>
              <a:t>learner</a:t>
            </a:r>
            <a:r>
              <a:rPr sz="1496" spc="27" dirty="0">
                <a:latin typeface="Arial"/>
                <a:cs typeface="Arial"/>
              </a:rPr>
              <a:t> </a:t>
            </a:r>
            <a:r>
              <a:rPr sz="1496" spc="34" dirty="0">
                <a:latin typeface="Arial"/>
                <a:cs typeface="Arial"/>
              </a:rPr>
              <a:t>when </a:t>
            </a:r>
            <a:r>
              <a:rPr sz="1496" spc="-194" dirty="0">
                <a:latin typeface="Arial"/>
                <a:cs typeface="Arial"/>
              </a:rPr>
              <a:t> </a:t>
            </a:r>
            <a:r>
              <a:rPr sz="1564" spc="129" dirty="0">
                <a:latin typeface="Arial"/>
                <a:cs typeface="Arial"/>
              </a:rPr>
              <a:t>I</a:t>
            </a:r>
            <a:r>
              <a:rPr sz="1564" spc="-186" dirty="0">
                <a:latin typeface="Arial"/>
                <a:cs typeface="Arial"/>
              </a:rPr>
              <a:t> </a:t>
            </a:r>
            <a:r>
              <a:rPr sz="1496" spc="31" dirty="0">
                <a:latin typeface="Arial"/>
                <a:cs typeface="Arial"/>
              </a:rPr>
              <a:t>use</a:t>
            </a:r>
            <a:r>
              <a:rPr sz="1496" spc="24" dirty="0">
                <a:latin typeface="Arial"/>
                <a:cs typeface="Arial"/>
              </a:rPr>
              <a:t> the</a:t>
            </a:r>
            <a:r>
              <a:rPr sz="1496" spc="105" dirty="0">
                <a:latin typeface="Arial"/>
                <a:cs typeface="Arial"/>
              </a:rPr>
              <a:t> </a:t>
            </a:r>
            <a:r>
              <a:rPr sz="1496" spc="27" dirty="0">
                <a:latin typeface="Arial"/>
                <a:cs typeface="Arial"/>
              </a:rPr>
              <a:t>Self-Questioning</a:t>
            </a:r>
            <a:r>
              <a:rPr sz="1496" spc="167" dirty="0">
                <a:latin typeface="Arial"/>
                <a:cs typeface="Arial"/>
              </a:rPr>
              <a:t> </a:t>
            </a:r>
            <a:r>
              <a:rPr sz="1496" spc="17" dirty="0">
                <a:latin typeface="Arial"/>
                <a:cs typeface="Arial"/>
              </a:rPr>
              <a:t>Strategy.</a:t>
            </a:r>
            <a:endParaRPr sz="1496" dirty="0">
              <a:latin typeface="Arial"/>
              <a:cs typeface="Arial"/>
            </a:endParaRPr>
          </a:p>
          <a:p>
            <a:pPr>
              <a:lnSpc>
                <a:spcPts val="611"/>
              </a:lnSpc>
              <a:spcBef>
                <a:spcPts val="32"/>
              </a:spcBef>
            </a:pPr>
            <a:endParaRPr sz="611" dirty="0"/>
          </a:p>
          <a:p>
            <a:pPr>
              <a:lnSpc>
                <a:spcPts val="680"/>
              </a:lnSpc>
            </a:pPr>
            <a:endParaRPr sz="680" dirty="0"/>
          </a:p>
          <a:p>
            <a:pPr marL="20729">
              <a:tabLst>
                <a:tab pos="1260980" algn="l"/>
                <a:tab pos="3885286" algn="l"/>
              </a:tabLst>
            </a:pPr>
            <a:r>
              <a:rPr sz="1496" spc="13" dirty="0">
                <a:latin typeface="Arial"/>
                <a:cs typeface="Arial"/>
              </a:rPr>
              <a:t>(My</a:t>
            </a:r>
            <a:r>
              <a:rPr sz="1496" spc="41" dirty="0">
                <a:latin typeface="Arial"/>
                <a:cs typeface="Arial"/>
              </a:rPr>
              <a:t> </a:t>
            </a:r>
            <a:r>
              <a:rPr sz="1496" spc="44" dirty="0">
                <a:latin typeface="Arial"/>
                <a:cs typeface="Arial"/>
              </a:rPr>
              <a:t>Goal</a:t>
            </a:r>
            <a:r>
              <a:rPr sz="1496" spc="24" dirty="0">
                <a:latin typeface="Arial"/>
                <a:cs typeface="Arial"/>
              </a:rPr>
              <a:t> </a:t>
            </a:r>
            <a:r>
              <a:rPr sz="1496" spc="64" dirty="0">
                <a:latin typeface="Arial"/>
                <a:cs typeface="Arial"/>
              </a:rPr>
              <a:t>is:	</a:t>
            </a:r>
            <a:r>
              <a:rPr sz="1496" u="heavy" spc="64" dirty="0">
                <a:latin typeface="Arial"/>
                <a:cs typeface="Arial"/>
              </a:rPr>
              <a:t> 	</a:t>
            </a:r>
            <a:r>
              <a:rPr lang="en-US" sz="1496" u="heavy" spc="64" dirty="0">
                <a:latin typeface="Arial"/>
                <a:cs typeface="Arial"/>
              </a:rPr>
              <a:t>.)</a:t>
            </a:r>
            <a:endParaRPr sz="1496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1388" y="1552401"/>
            <a:ext cx="3784369" cy="4448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  <p:sp>
        <p:nvSpPr>
          <p:cNvPr id="3" name="object 3"/>
          <p:cNvSpPr txBox="1"/>
          <p:nvPr/>
        </p:nvSpPr>
        <p:spPr>
          <a:xfrm>
            <a:off x="2607034" y="616992"/>
            <a:ext cx="1685492" cy="1532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59"/>
            <a:r>
              <a:rPr lang="en-US" sz="955" spc="44" dirty="0">
                <a:solidFill>
                  <a:srgbClr val="0C0C0C"/>
                </a:solidFill>
                <a:latin typeface="Arial"/>
                <a:cs typeface="Arial"/>
              </a:rPr>
              <a:t>Self-Questioning </a:t>
            </a:r>
            <a:r>
              <a:rPr sz="955" spc="37" dirty="0">
                <a:solidFill>
                  <a:srgbClr val="0C0C0C"/>
                </a:solidFill>
                <a:latin typeface="Arial"/>
                <a:cs typeface="Arial"/>
              </a:rPr>
              <a:t>Strategy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836271" y="9226360"/>
            <a:ext cx="1834078" cy="20245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59"/>
            <a:r>
              <a:rPr lang="en-US" sz="1250" spc="55">
                <a:solidFill>
                  <a:srgbClr val="3A3A3A"/>
                </a:solidFill>
                <a:latin typeface="Times New Roman"/>
                <a:cs typeface="Times New Roman"/>
              </a:rPr>
              <a:t>©</a:t>
            </a:r>
            <a:r>
              <a:rPr lang="en-US" sz="1250" spc="-175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lang="en-US" sz="1250" spc="55">
                <a:solidFill>
                  <a:srgbClr val="1C1C1C"/>
                </a:solidFill>
                <a:latin typeface="Times New Roman"/>
                <a:cs typeface="Times New Roman"/>
              </a:rPr>
              <a:t>The</a:t>
            </a:r>
            <a:r>
              <a:rPr lang="en-US" sz="1250" spc="5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lang="en-US" sz="1250" spc="-50">
                <a:solidFill>
                  <a:srgbClr val="1C1C1C"/>
                </a:solidFill>
                <a:latin typeface="Times New Roman"/>
                <a:cs typeface="Times New Roman"/>
              </a:rPr>
              <a:t>U</a:t>
            </a:r>
            <a:r>
              <a:rPr lang="en-US" sz="1250" spc="15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lang="en-US" sz="1250" spc="-60">
                <a:solidFill>
                  <a:srgbClr val="1C1C1C"/>
                </a:solidFill>
                <a:latin typeface="Times New Roman"/>
                <a:cs typeface="Times New Roman"/>
              </a:rPr>
              <a:t>i</a:t>
            </a:r>
            <a:r>
              <a:rPr lang="en-US" sz="1250" spc="15">
                <a:solidFill>
                  <a:srgbClr val="010101"/>
                </a:solidFill>
                <a:latin typeface="Times New Roman"/>
                <a:cs typeface="Times New Roman"/>
              </a:rPr>
              <a:t>v</a:t>
            </a:r>
            <a:r>
              <a:rPr lang="en-US" sz="1250" spc="60">
                <a:solidFill>
                  <a:srgbClr val="1C1C1C"/>
                </a:solidFill>
                <a:latin typeface="Times New Roman"/>
                <a:cs typeface="Times New Roman"/>
              </a:rPr>
              <a:t>er</a:t>
            </a:r>
            <a:r>
              <a:rPr lang="en-US" sz="1250" spc="-10">
                <a:solidFill>
                  <a:srgbClr val="1C1C1C"/>
                </a:solidFill>
                <a:latin typeface="Times New Roman"/>
                <a:cs typeface="Times New Roman"/>
              </a:rPr>
              <a:t>s</a:t>
            </a:r>
            <a:r>
              <a:rPr lang="en-US" sz="1250" spc="-60">
                <a:solidFill>
                  <a:srgbClr val="010101"/>
                </a:solidFill>
                <a:latin typeface="Times New Roman"/>
                <a:cs typeface="Times New Roman"/>
              </a:rPr>
              <a:t>i</a:t>
            </a:r>
            <a:r>
              <a:rPr lang="en-US" sz="1250" spc="30">
                <a:solidFill>
                  <a:srgbClr val="1C1C1C"/>
                </a:solidFill>
                <a:latin typeface="Times New Roman"/>
                <a:cs typeface="Times New Roman"/>
              </a:rPr>
              <a:t>ty</a:t>
            </a:r>
            <a:r>
              <a:rPr lang="en-US" sz="1250" spc="5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lang="en-US" sz="1250" spc="-55">
                <a:solidFill>
                  <a:srgbClr val="1C1C1C"/>
                </a:solidFill>
                <a:latin typeface="Times New Roman"/>
                <a:cs typeface="Times New Roman"/>
              </a:rPr>
              <a:t>o</a:t>
            </a:r>
            <a:r>
              <a:rPr lang="en-US" sz="1250" spc="-65">
                <a:solidFill>
                  <a:srgbClr val="010101"/>
                </a:solidFill>
                <a:latin typeface="Times New Roman"/>
                <a:cs typeface="Times New Roman"/>
              </a:rPr>
              <a:t>f</a:t>
            </a:r>
            <a:r>
              <a:rPr lang="en-US" sz="1250" spc="-2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lang="en-US" sz="1250" spc="-10">
                <a:solidFill>
                  <a:srgbClr val="010101"/>
                </a:solidFill>
                <a:latin typeface="Times New Roman"/>
                <a:cs typeface="Times New Roman"/>
              </a:rPr>
              <a:t>Ka</a:t>
            </a:r>
            <a:r>
              <a:rPr lang="en-US" sz="1250" spc="5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lang="en-US" sz="1250" spc="55">
                <a:solidFill>
                  <a:srgbClr val="1C1C1C"/>
                </a:solidFill>
                <a:latin typeface="Times New Roman"/>
                <a:cs typeface="Times New Roman"/>
              </a:rPr>
              <a:t>sas</a:t>
            </a:r>
            <a:endParaRPr sz="852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62984" y="6288244"/>
            <a:ext cx="176213" cy="1567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59"/>
            <a:r>
              <a:rPr sz="920" spc="-191" dirty="0">
                <a:solidFill>
                  <a:srgbClr val="0C0C0C"/>
                </a:solidFill>
                <a:latin typeface="Courier New"/>
                <a:cs typeface="Courier New"/>
              </a:rPr>
              <a:t>1</a:t>
            </a:r>
            <a:r>
              <a:rPr sz="920" spc="-112" dirty="0">
                <a:solidFill>
                  <a:srgbClr val="2D2D2D"/>
                </a:solidFill>
                <a:latin typeface="Courier New"/>
                <a:cs typeface="Courier New"/>
              </a:rPr>
              <a:t>53</a:t>
            </a:r>
            <a:endParaRPr sz="92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89129" y="623196"/>
            <a:ext cx="875867" cy="1532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59"/>
            <a:r>
              <a:rPr sz="955" spc="34" dirty="0">
                <a:solidFill>
                  <a:srgbClr val="0C0C0C"/>
                </a:solidFill>
                <a:latin typeface="Arial"/>
                <a:cs typeface="Arial"/>
              </a:rPr>
              <a:t>Cue </a:t>
            </a:r>
            <a:r>
              <a:rPr sz="955" spc="3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955" spc="51" dirty="0">
                <a:solidFill>
                  <a:srgbClr val="0C0C0C"/>
                </a:solidFill>
                <a:latin typeface="Arial"/>
                <a:cs typeface="Arial"/>
              </a:rPr>
              <a:t>Card </a:t>
            </a:r>
            <a:r>
              <a:rPr sz="955" spc="-75" dirty="0">
                <a:solidFill>
                  <a:srgbClr val="0C0C0C"/>
                </a:solidFill>
                <a:latin typeface="Arial"/>
                <a:cs typeface="Arial"/>
              </a:rPr>
              <a:t> </a:t>
            </a:r>
            <a:r>
              <a:rPr sz="955" spc="14" dirty="0">
                <a:solidFill>
                  <a:srgbClr val="0C0C0C"/>
                </a:solidFill>
                <a:latin typeface="Arial"/>
                <a:cs typeface="Arial"/>
              </a:rPr>
              <a:t>#</a:t>
            </a:r>
            <a:r>
              <a:rPr lang="en-US" sz="955" spc="14" dirty="0">
                <a:solidFill>
                  <a:srgbClr val="0C0C0C"/>
                </a:solidFill>
                <a:latin typeface="Arial"/>
                <a:cs typeface="Arial"/>
              </a:rPr>
              <a:t>12</a:t>
            </a:r>
            <a:endParaRPr sz="955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8957" y="1088718"/>
            <a:ext cx="3634026" cy="3660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59">
              <a:tabLst>
                <a:tab pos="1159854" algn="l"/>
              </a:tabLst>
            </a:pPr>
            <a:r>
              <a:rPr sz="1636" b="1" u="sng" spc="48" dirty="0">
                <a:solidFill>
                  <a:srgbClr val="0C0C0C"/>
                </a:solidFill>
                <a:latin typeface="Arial"/>
                <a:cs typeface="Arial"/>
              </a:rPr>
              <a:t>BUILDING	</a:t>
            </a:r>
            <a:r>
              <a:rPr sz="1636" b="1" u="sng" spc="51" dirty="0">
                <a:solidFill>
                  <a:srgbClr val="0C0C0C"/>
                </a:solidFill>
                <a:latin typeface="Arial"/>
                <a:cs typeface="Arial"/>
              </a:rPr>
              <a:t>A</a:t>
            </a:r>
            <a:r>
              <a:rPr lang="en-US" sz="1636" b="1" u="sng" spc="51" dirty="0">
                <a:solidFill>
                  <a:srgbClr val="0C0C0C"/>
                </a:solidFill>
                <a:latin typeface="Arial"/>
                <a:cs typeface="Arial"/>
              </a:rPr>
              <a:t> KNOWLEDGE BASE</a:t>
            </a:r>
            <a:endParaRPr sz="1636" b="1" u="sng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836271" y="9226360"/>
            <a:ext cx="1834078" cy="20245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59"/>
            <a:r>
              <a:rPr lang="en-US" sz="1250" spc="55">
                <a:solidFill>
                  <a:srgbClr val="3A3A3A"/>
                </a:solidFill>
                <a:latin typeface="Times New Roman"/>
                <a:cs typeface="Times New Roman"/>
              </a:rPr>
              <a:t>©</a:t>
            </a:r>
            <a:r>
              <a:rPr lang="en-US" sz="1250" spc="-175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lang="en-US" sz="1250" spc="55">
                <a:solidFill>
                  <a:srgbClr val="1C1C1C"/>
                </a:solidFill>
                <a:latin typeface="Times New Roman"/>
                <a:cs typeface="Times New Roman"/>
              </a:rPr>
              <a:t>The</a:t>
            </a:r>
            <a:r>
              <a:rPr lang="en-US" sz="1250" spc="5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lang="en-US" sz="1250" spc="-50">
                <a:solidFill>
                  <a:srgbClr val="1C1C1C"/>
                </a:solidFill>
                <a:latin typeface="Times New Roman"/>
                <a:cs typeface="Times New Roman"/>
              </a:rPr>
              <a:t>U</a:t>
            </a:r>
            <a:r>
              <a:rPr lang="en-US" sz="1250" spc="15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lang="en-US" sz="1250" spc="-60">
                <a:solidFill>
                  <a:srgbClr val="1C1C1C"/>
                </a:solidFill>
                <a:latin typeface="Times New Roman"/>
                <a:cs typeface="Times New Roman"/>
              </a:rPr>
              <a:t>i</a:t>
            </a:r>
            <a:r>
              <a:rPr lang="en-US" sz="1250" spc="15">
                <a:solidFill>
                  <a:srgbClr val="010101"/>
                </a:solidFill>
                <a:latin typeface="Times New Roman"/>
                <a:cs typeface="Times New Roman"/>
              </a:rPr>
              <a:t>v</a:t>
            </a:r>
            <a:r>
              <a:rPr lang="en-US" sz="1250" spc="60">
                <a:solidFill>
                  <a:srgbClr val="1C1C1C"/>
                </a:solidFill>
                <a:latin typeface="Times New Roman"/>
                <a:cs typeface="Times New Roman"/>
              </a:rPr>
              <a:t>er</a:t>
            </a:r>
            <a:r>
              <a:rPr lang="en-US" sz="1250" spc="-10">
                <a:solidFill>
                  <a:srgbClr val="1C1C1C"/>
                </a:solidFill>
                <a:latin typeface="Times New Roman"/>
                <a:cs typeface="Times New Roman"/>
              </a:rPr>
              <a:t>s</a:t>
            </a:r>
            <a:r>
              <a:rPr lang="en-US" sz="1250" spc="-60">
                <a:solidFill>
                  <a:srgbClr val="010101"/>
                </a:solidFill>
                <a:latin typeface="Times New Roman"/>
                <a:cs typeface="Times New Roman"/>
              </a:rPr>
              <a:t>i</a:t>
            </a:r>
            <a:r>
              <a:rPr lang="en-US" sz="1250" spc="30">
                <a:solidFill>
                  <a:srgbClr val="1C1C1C"/>
                </a:solidFill>
                <a:latin typeface="Times New Roman"/>
                <a:cs typeface="Times New Roman"/>
              </a:rPr>
              <a:t>ty</a:t>
            </a:r>
            <a:r>
              <a:rPr lang="en-US" sz="1250" spc="5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lang="en-US" sz="1250" spc="-55">
                <a:solidFill>
                  <a:srgbClr val="1C1C1C"/>
                </a:solidFill>
                <a:latin typeface="Times New Roman"/>
                <a:cs typeface="Times New Roman"/>
              </a:rPr>
              <a:t>o</a:t>
            </a:r>
            <a:r>
              <a:rPr lang="en-US" sz="1250" spc="-65">
                <a:solidFill>
                  <a:srgbClr val="010101"/>
                </a:solidFill>
                <a:latin typeface="Times New Roman"/>
                <a:cs typeface="Times New Roman"/>
              </a:rPr>
              <a:t>f</a:t>
            </a:r>
            <a:r>
              <a:rPr lang="en-US" sz="1250" spc="-2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lang="en-US" sz="1250" spc="-10">
                <a:solidFill>
                  <a:srgbClr val="010101"/>
                </a:solidFill>
                <a:latin typeface="Times New Roman"/>
                <a:cs typeface="Times New Roman"/>
              </a:rPr>
              <a:t>Ka</a:t>
            </a:r>
            <a:r>
              <a:rPr lang="en-US" sz="1250" spc="5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lang="en-US" sz="1250" spc="55">
                <a:solidFill>
                  <a:srgbClr val="1C1C1C"/>
                </a:solidFill>
                <a:latin typeface="Times New Roman"/>
                <a:cs typeface="Times New Roman"/>
              </a:rPr>
              <a:t>sas</a:t>
            </a:r>
            <a:endParaRPr sz="852">
              <a:latin typeface="Times New Roman"/>
              <a:cs typeface="Times New Roman"/>
            </a:endParaRPr>
          </a:p>
        </p:txBody>
      </p:sp>
      <p:sp>
        <p:nvSpPr>
          <p:cNvPr id="10" name="object 21">
            <a:extLst>
              <a:ext uri="{FF2B5EF4-FFF2-40B4-BE49-F238E27FC236}">
                <a16:creationId xmlns:a16="http://schemas.microsoft.com/office/drawing/2014/main" id="{A219ABF6-B0DA-6A9A-6174-D116A4BAE2FD}"/>
              </a:ext>
            </a:extLst>
          </p:cNvPr>
          <p:cNvSpPr txBox="1"/>
          <p:nvPr/>
        </p:nvSpPr>
        <p:spPr>
          <a:xfrm>
            <a:off x="1066800" y="9113059"/>
            <a:ext cx="1837056" cy="3316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/>
            <a:r>
              <a:rPr sz="1000" spc="-65" dirty="0">
                <a:latin typeface="Times New Roman"/>
                <a:cs typeface="Times New Roman"/>
              </a:rPr>
              <a:t>©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60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University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of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Kansas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4A8F03-CA9B-34D8-1BC6-6FC38586F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328" y="0"/>
            <a:ext cx="5623080" cy="6858000"/>
          </a:xfrm>
          <a:prstGeom prst="rect">
            <a:avLst/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6D8B535C-5F54-6F91-09DE-0910CE76408B}"/>
              </a:ext>
            </a:extLst>
          </p:cNvPr>
          <p:cNvSpPr/>
          <p:nvPr/>
        </p:nvSpPr>
        <p:spPr>
          <a:xfrm>
            <a:off x="1535592" y="2122714"/>
            <a:ext cx="1545065" cy="326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768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5408-7F4C-7D4C-8FC0-80F2E9A5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Stage 8: Generalization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F62B5-4DA2-4F4F-8B70-736630505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Phase II: Activation</a:t>
            </a:r>
          </a:p>
        </p:txBody>
      </p:sp>
    </p:spTree>
    <p:extLst>
      <p:ext uri="{BB962C8B-B14F-4D97-AF65-F5344CB8AC3E}">
        <p14:creationId xmlns:p14="http://schemas.microsoft.com/office/powerpoint/2010/main" val="3182382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37A-1C86-F949-9D83-2E38A1FA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ECB-34BC-2F48-B16A-32359E7E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apply the Self-Questioning Strategy  to a variety of materials in different settings?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550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836271" y="9226360"/>
            <a:ext cx="1834078" cy="20245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59"/>
            <a:r>
              <a:rPr lang="en-US" sz="1250" spc="55">
                <a:solidFill>
                  <a:srgbClr val="3A3A3A"/>
                </a:solidFill>
                <a:latin typeface="Times New Roman"/>
                <a:cs typeface="Times New Roman"/>
              </a:rPr>
              <a:t>©</a:t>
            </a:r>
            <a:r>
              <a:rPr lang="en-US" sz="1250" spc="-175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lang="en-US" sz="1250" spc="55">
                <a:solidFill>
                  <a:srgbClr val="1C1C1C"/>
                </a:solidFill>
                <a:latin typeface="Times New Roman"/>
                <a:cs typeface="Times New Roman"/>
              </a:rPr>
              <a:t>The</a:t>
            </a:r>
            <a:r>
              <a:rPr lang="en-US" sz="1250" spc="5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lang="en-US" sz="1250" spc="-50">
                <a:solidFill>
                  <a:srgbClr val="1C1C1C"/>
                </a:solidFill>
                <a:latin typeface="Times New Roman"/>
                <a:cs typeface="Times New Roman"/>
              </a:rPr>
              <a:t>U</a:t>
            </a:r>
            <a:r>
              <a:rPr lang="en-US" sz="1250" spc="15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lang="en-US" sz="1250" spc="-60">
                <a:solidFill>
                  <a:srgbClr val="1C1C1C"/>
                </a:solidFill>
                <a:latin typeface="Times New Roman"/>
                <a:cs typeface="Times New Roman"/>
              </a:rPr>
              <a:t>i</a:t>
            </a:r>
            <a:r>
              <a:rPr lang="en-US" sz="1250" spc="15">
                <a:solidFill>
                  <a:srgbClr val="010101"/>
                </a:solidFill>
                <a:latin typeface="Times New Roman"/>
                <a:cs typeface="Times New Roman"/>
              </a:rPr>
              <a:t>v</a:t>
            </a:r>
            <a:r>
              <a:rPr lang="en-US" sz="1250" spc="60">
                <a:solidFill>
                  <a:srgbClr val="1C1C1C"/>
                </a:solidFill>
                <a:latin typeface="Times New Roman"/>
                <a:cs typeface="Times New Roman"/>
              </a:rPr>
              <a:t>er</a:t>
            </a:r>
            <a:r>
              <a:rPr lang="en-US" sz="1250" spc="-10">
                <a:solidFill>
                  <a:srgbClr val="1C1C1C"/>
                </a:solidFill>
                <a:latin typeface="Times New Roman"/>
                <a:cs typeface="Times New Roman"/>
              </a:rPr>
              <a:t>s</a:t>
            </a:r>
            <a:r>
              <a:rPr lang="en-US" sz="1250" spc="-60">
                <a:solidFill>
                  <a:srgbClr val="010101"/>
                </a:solidFill>
                <a:latin typeface="Times New Roman"/>
                <a:cs typeface="Times New Roman"/>
              </a:rPr>
              <a:t>i</a:t>
            </a:r>
            <a:r>
              <a:rPr lang="en-US" sz="1250" spc="30">
                <a:solidFill>
                  <a:srgbClr val="1C1C1C"/>
                </a:solidFill>
                <a:latin typeface="Times New Roman"/>
                <a:cs typeface="Times New Roman"/>
              </a:rPr>
              <a:t>ty</a:t>
            </a:r>
            <a:r>
              <a:rPr lang="en-US" sz="1250" spc="5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lang="en-US" sz="1250" spc="-55">
                <a:solidFill>
                  <a:srgbClr val="1C1C1C"/>
                </a:solidFill>
                <a:latin typeface="Times New Roman"/>
                <a:cs typeface="Times New Roman"/>
              </a:rPr>
              <a:t>o</a:t>
            </a:r>
            <a:r>
              <a:rPr lang="en-US" sz="1250" spc="-65">
                <a:solidFill>
                  <a:srgbClr val="010101"/>
                </a:solidFill>
                <a:latin typeface="Times New Roman"/>
                <a:cs typeface="Times New Roman"/>
              </a:rPr>
              <a:t>f</a:t>
            </a:r>
            <a:r>
              <a:rPr lang="en-US" sz="1250" spc="-2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lang="en-US" sz="1250" spc="-10">
                <a:solidFill>
                  <a:srgbClr val="010101"/>
                </a:solidFill>
                <a:latin typeface="Times New Roman"/>
                <a:cs typeface="Times New Roman"/>
              </a:rPr>
              <a:t>Ka</a:t>
            </a:r>
            <a:r>
              <a:rPr lang="en-US" sz="1250" spc="5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lang="en-US" sz="1250" spc="55">
                <a:solidFill>
                  <a:srgbClr val="1C1C1C"/>
                </a:solidFill>
                <a:latin typeface="Times New Roman"/>
                <a:cs typeface="Times New Roman"/>
              </a:rPr>
              <a:t>sas</a:t>
            </a:r>
            <a:endParaRPr sz="852">
              <a:latin typeface="Times New Roman"/>
              <a:cs typeface="Times New Roman"/>
            </a:endParaRPr>
          </a:p>
        </p:txBody>
      </p:sp>
      <p:sp>
        <p:nvSpPr>
          <p:cNvPr id="10" name="object 21">
            <a:extLst>
              <a:ext uri="{FF2B5EF4-FFF2-40B4-BE49-F238E27FC236}">
                <a16:creationId xmlns:a16="http://schemas.microsoft.com/office/drawing/2014/main" id="{A219ABF6-B0DA-6A9A-6174-D116A4BAE2FD}"/>
              </a:ext>
            </a:extLst>
          </p:cNvPr>
          <p:cNvSpPr txBox="1"/>
          <p:nvPr/>
        </p:nvSpPr>
        <p:spPr>
          <a:xfrm>
            <a:off x="1066800" y="9113059"/>
            <a:ext cx="1837056" cy="3316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/>
            <a:r>
              <a:rPr sz="1000" spc="-65" dirty="0">
                <a:latin typeface="Times New Roman"/>
                <a:cs typeface="Times New Roman"/>
              </a:rPr>
              <a:t>©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60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University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of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Kansas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4A8F03-CA9B-34D8-1BC6-6FC38586F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328" y="0"/>
            <a:ext cx="5623080" cy="6858000"/>
          </a:xfrm>
          <a:prstGeom prst="rect">
            <a:avLst/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6D8B535C-5F54-6F91-09DE-0910CE76408B}"/>
              </a:ext>
            </a:extLst>
          </p:cNvPr>
          <p:cNvSpPr/>
          <p:nvPr/>
        </p:nvSpPr>
        <p:spPr>
          <a:xfrm>
            <a:off x="1549827" y="3015342"/>
            <a:ext cx="1545065" cy="326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8D4324-A31A-8066-E3C6-76B56969C23B}"/>
              </a:ext>
            </a:extLst>
          </p:cNvPr>
          <p:cNvSpPr txBox="1"/>
          <p:nvPr/>
        </p:nvSpPr>
        <p:spPr>
          <a:xfrm>
            <a:off x="2286000" y="457239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212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6120F7-50B5-1AA5-1774-7B720BE48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340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8">
            <a:extLst>
              <a:ext uri="{FF2B5EF4-FFF2-40B4-BE49-F238E27FC236}">
                <a16:creationId xmlns:a16="http://schemas.microsoft.com/office/drawing/2014/main" id="{54027F36-4BE1-2D49-4D16-B775E73BC27E}"/>
              </a:ext>
            </a:extLst>
          </p:cNvPr>
          <p:cNvGrpSpPr>
            <a:grpSpLocks/>
          </p:cNvGrpSpPr>
          <p:nvPr/>
        </p:nvGrpSpPr>
        <p:grpSpPr bwMode="auto">
          <a:xfrm>
            <a:off x="2038520" y="237105"/>
            <a:ext cx="5066960" cy="6383790"/>
            <a:chOff x="1564" y="189"/>
            <a:chExt cx="2667" cy="3556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E4D6C57E-054C-EFC5-601D-CCB09BD1E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" y="454"/>
              <a:ext cx="12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500" b="1" u="sng">
                  <a:solidFill>
                    <a:srgbClr val="000000"/>
                  </a:solidFill>
                  <a:latin typeface="Arial" panose="020B0604020202020204" pitchFamily="34" charset="0"/>
                </a:rPr>
                <a:t>ASSIGNMENT  SHEET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B72966B-0CC8-C54D-17E9-E54096171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89"/>
              <a:ext cx="94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SELF-QUESTIONING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E0A16F8C-67F2-A766-29BE-399D1CCBA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" y="211"/>
              <a:ext cx="19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Name: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FE25ECFF-EBA9-6C77-19D4-9B7D2E4B91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0" y="270"/>
              <a:ext cx="1036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70394AAA-856D-8E8B-55E8-8C5C51CBE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" y="742"/>
              <a:ext cx="5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Controlled Practice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1D15CC44-EA32-7816-D093-76C951E18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1" y="742"/>
              <a:ext cx="5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Advanced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23BF65C3-0A95-9925-C259-F91CF0C86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" y="742"/>
              <a:ext cx="44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Generalization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54590E9B-E4F8-5D7C-2A29-6B7243BF8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5" y="799"/>
              <a:ext cx="22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BC8DAAE4-28A7-3774-2CC5-95608240FE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9" y="799"/>
              <a:ext cx="22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51B0A0DC-BB7F-DE45-4A3E-700BF3383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3" y="795"/>
              <a:ext cx="22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07">
              <a:extLst>
                <a:ext uri="{FF2B5EF4-FFF2-40B4-BE49-F238E27FC236}">
                  <a16:creationId xmlns:a16="http://schemas.microsoft.com/office/drawing/2014/main" id="{AD346D7D-B8C9-CE6F-1C9C-23708B21EB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8" y="970"/>
              <a:ext cx="302" cy="154"/>
              <a:chOff x="1502" y="970"/>
              <a:chExt cx="302" cy="154"/>
            </a:xfrm>
          </p:grpSpPr>
          <p:sp>
            <p:nvSpPr>
              <p:cNvPr id="103" name="Rectangle 13">
                <a:extLst>
                  <a:ext uri="{FF2B5EF4-FFF2-40B4-BE49-F238E27FC236}">
                    <a16:creationId xmlns:a16="http://schemas.microsoft.com/office/drawing/2014/main" id="{83B5C53E-0598-8F9A-8B6C-60CA2A583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4" y="970"/>
                <a:ext cx="15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Date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Rectangle 14">
                <a:extLst>
                  <a:ext uri="{FF2B5EF4-FFF2-40B4-BE49-F238E27FC236}">
                    <a16:creationId xmlns:a16="http://schemas.microsoft.com/office/drawing/2014/main" id="{16C5D6D5-7441-81F9-B229-581293861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" y="1047"/>
                <a:ext cx="28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Assigned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Line 15">
                <a:extLst>
                  <a:ext uri="{FF2B5EF4-FFF2-40B4-BE49-F238E27FC236}">
                    <a16:creationId xmlns:a16="http://schemas.microsoft.com/office/drawing/2014/main" id="{B55AC773-92E1-4749-775F-97578D132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2" y="1122"/>
                <a:ext cx="30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120348B9-052E-7629-F5E7-4DF6A9D18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1041"/>
              <a:ext cx="55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Reading Selection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86E20C86-101C-9349-FBA9-CDE2A3024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5" y="1122"/>
              <a:ext cx="90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7557ABA9-5CD8-4896-C65E-A141940B4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6" y="1040"/>
              <a:ext cx="16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Place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C7D4ACBA-B9D3-6001-E06A-5B12DE8B0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1" y="1117"/>
              <a:ext cx="30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46CEEAD4-888A-24DD-970D-59F5412C6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1" y="1040"/>
              <a:ext cx="33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Comments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Line 24">
              <a:extLst>
                <a:ext uri="{FF2B5EF4-FFF2-40B4-BE49-F238E27FC236}">
                  <a16:creationId xmlns:a16="http://schemas.microsoft.com/office/drawing/2014/main" id="{879EECC4-65A2-ACD6-A310-9CB1FA1961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8" y="1117"/>
              <a:ext cx="81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" name="Group 106">
              <a:extLst>
                <a:ext uri="{FF2B5EF4-FFF2-40B4-BE49-F238E27FC236}">
                  <a16:creationId xmlns:a16="http://schemas.microsoft.com/office/drawing/2014/main" id="{36A5833C-D554-54BE-0FEC-A83982D76B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4" y="1269"/>
              <a:ext cx="2662" cy="2476"/>
              <a:chOff x="1564" y="1269"/>
              <a:chExt cx="2662" cy="2476"/>
            </a:xfrm>
          </p:grpSpPr>
          <p:grpSp>
            <p:nvGrpSpPr>
              <p:cNvPr id="23" name="Group 30">
                <a:extLst>
                  <a:ext uri="{FF2B5EF4-FFF2-40B4-BE49-F238E27FC236}">
                    <a16:creationId xmlns:a16="http://schemas.microsoft.com/office/drawing/2014/main" id="{A71EB0DA-91B4-92E7-890E-F42B5E2C48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1269"/>
                <a:ext cx="2662" cy="1"/>
                <a:chOff x="1564" y="1269"/>
                <a:chExt cx="2662" cy="1"/>
              </a:xfrm>
            </p:grpSpPr>
            <p:sp>
              <p:nvSpPr>
                <p:cNvPr id="99" name="Line 26">
                  <a:extLst>
                    <a:ext uri="{FF2B5EF4-FFF2-40B4-BE49-F238E27FC236}">
                      <a16:creationId xmlns:a16="http://schemas.microsoft.com/office/drawing/2014/main" id="{38CBAC8C-71AF-25D4-55EB-6CE0909D7C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1269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27">
                  <a:extLst>
                    <a:ext uri="{FF2B5EF4-FFF2-40B4-BE49-F238E27FC236}">
                      <a16:creationId xmlns:a16="http://schemas.microsoft.com/office/drawing/2014/main" id="{A7986831-A460-4661-9D61-BC8979134D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1269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28">
                  <a:extLst>
                    <a:ext uri="{FF2B5EF4-FFF2-40B4-BE49-F238E27FC236}">
                      <a16:creationId xmlns:a16="http://schemas.microsoft.com/office/drawing/2014/main" id="{AA8864CA-3009-E624-70FD-1C46479AE8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1269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29">
                  <a:extLst>
                    <a:ext uri="{FF2B5EF4-FFF2-40B4-BE49-F238E27FC236}">
                      <a16:creationId xmlns:a16="http://schemas.microsoft.com/office/drawing/2014/main" id="{78DF5E91-519A-D2CC-9672-3C06E0C87D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1269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35">
                <a:extLst>
                  <a:ext uri="{FF2B5EF4-FFF2-40B4-BE49-F238E27FC236}">
                    <a16:creationId xmlns:a16="http://schemas.microsoft.com/office/drawing/2014/main" id="{F753DFCE-05E4-1F8A-0AD9-B13314EE7E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1431"/>
                <a:ext cx="2662" cy="1"/>
                <a:chOff x="1564" y="1431"/>
                <a:chExt cx="2662" cy="1"/>
              </a:xfrm>
            </p:grpSpPr>
            <p:sp>
              <p:nvSpPr>
                <p:cNvPr id="95" name="Line 31">
                  <a:extLst>
                    <a:ext uri="{FF2B5EF4-FFF2-40B4-BE49-F238E27FC236}">
                      <a16:creationId xmlns:a16="http://schemas.microsoft.com/office/drawing/2014/main" id="{58FD6002-F19A-684E-D73B-4C6FE0C3CE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1431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32">
                  <a:extLst>
                    <a:ext uri="{FF2B5EF4-FFF2-40B4-BE49-F238E27FC236}">
                      <a16:creationId xmlns:a16="http://schemas.microsoft.com/office/drawing/2014/main" id="{BDE1F619-86B0-9781-F82B-127D6D23B5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1431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33">
                  <a:extLst>
                    <a:ext uri="{FF2B5EF4-FFF2-40B4-BE49-F238E27FC236}">
                      <a16:creationId xmlns:a16="http://schemas.microsoft.com/office/drawing/2014/main" id="{9ADC07FE-F153-C949-5AFF-CA03EF108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1431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34">
                  <a:extLst>
                    <a:ext uri="{FF2B5EF4-FFF2-40B4-BE49-F238E27FC236}">
                      <a16:creationId xmlns:a16="http://schemas.microsoft.com/office/drawing/2014/main" id="{C8466D0B-40AD-76F9-C871-76378A376B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1431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40">
                <a:extLst>
                  <a:ext uri="{FF2B5EF4-FFF2-40B4-BE49-F238E27FC236}">
                    <a16:creationId xmlns:a16="http://schemas.microsoft.com/office/drawing/2014/main" id="{75618871-064D-208F-1057-75290A10D2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1600"/>
                <a:ext cx="2662" cy="1"/>
                <a:chOff x="1564" y="1600"/>
                <a:chExt cx="2662" cy="1"/>
              </a:xfrm>
            </p:grpSpPr>
            <p:sp>
              <p:nvSpPr>
                <p:cNvPr id="91" name="Line 36">
                  <a:extLst>
                    <a:ext uri="{FF2B5EF4-FFF2-40B4-BE49-F238E27FC236}">
                      <a16:creationId xmlns:a16="http://schemas.microsoft.com/office/drawing/2014/main" id="{038D72F5-0D08-9910-0107-6EF8EDD98B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1600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37">
                  <a:extLst>
                    <a:ext uri="{FF2B5EF4-FFF2-40B4-BE49-F238E27FC236}">
                      <a16:creationId xmlns:a16="http://schemas.microsoft.com/office/drawing/2014/main" id="{C63310E8-5B4C-3068-4243-2669584DF6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1600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38">
                  <a:extLst>
                    <a:ext uri="{FF2B5EF4-FFF2-40B4-BE49-F238E27FC236}">
                      <a16:creationId xmlns:a16="http://schemas.microsoft.com/office/drawing/2014/main" id="{06935610-30D8-44B4-FF9B-7D559C2FD2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1600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39">
                  <a:extLst>
                    <a:ext uri="{FF2B5EF4-FFF2-40B4-BE49-F238E27FC236}">
                      <a16:creationId xmlns:a16="http://schemas.microsoft.com/office/drawing/2014/main" id="{07AC2CBE-CE7B-589E-D04D-17E2EA029A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1600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45">
                <a:extLst>
                  <a:ext uri="{FF2B5EF4-FFF2-40B4-BE49-F238E27FC236}">
                    <a16:creationId xmlns:a16="http://schemas.microsoft.com/office/drawing/2014/main" id="{2A20DADE-0583-2389-29B4-5D5DEF0C6F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1762"/>
                <a:ext cx="2662" cy="1"/>
                <a:chOff x="1564" y="1762"/>
                <a:chExt cx="2662" cy="1"/>
              </a:xfrm>
            </p:grpSpPr>
            <p:sp>
              <p:nvSpPr>
                <p:cNvPr id="87" name="Line 41">
                  <a:extLst>
                    <a:ext uri="{FF2B5EF4-FFF2-40B4-BE49-F238E27FC236}">
                      <a16:creationId xmlns:a16="http://schemas.microsoft.com/office/drawing/2014/main" id="{70403DC1-530B-6C98-32A5-AE4A1F249D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1762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42">
                  <a:extLst>
                    <a:ext uri="{FF2B5EF4-FFF2-40B4-BE49-F238E27FC236}">
                      <a16:creationId xmlns:a16="http://schemas.microsoft.com/office/drawing/2014/main" id="{114497F1-65CF-2724-E570-94D928E519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1762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43">
                  <a:extLst>
                    <a:ext uri="{FF2B5EF4-FFF2-40B4-BE49-F238E27FC236}">
                      <a16:creationId xmlns:a16="http://schemas.microsoft.com/office/drawing/2014/main" id="{7B5FD3B3-30B1-025E-55C7-D1C19F9B54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1762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44">
                  <a:extLst>
                    <a:ext uri="{FF2B5EF4-FFF2-40B4-BE49-F238E27FC236}">
                      <a16:creationId xmlns:a16="http://schemas.microsoft.com/office/drawing/2014/main" id="{0EDEB976-B43B-0769-C793-0730E56F29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1762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50">
                <a:extLst>
                  <a:ext uri="{FF2B5EF4-FFF2-40B4-BE49-F238E27FC236}">
                    <a16:creationId xmlns:a16="http://schemas.microsoft.com/office/drawing/2014/main" id="{3B72A94F-C70E-1F44-ECF6-2FB0310886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1931"/>
                <a:ext cx="2662" cy="1"/>
                <a:chOff x="1564" y="1931"/>
                <a:chExt cx="2662" cy="1"/>
              </a:xfrm>
            </p:grpSpPr>
            <p:sp>
              <p:nvSpPr>
                <p:cNvPr id="83" name="Line 46">
                  <a:extLst>
                    <a:ext uri="{FF2B5EF4-FFF2-40B4-BE49-F238E27FC236}">
                      <a16:creationId xmlns:a16="http://schemas.microsoft.com/office/drawing/2014/main" id="{B843DD80-1225-F39D-1B2D-6CFE4A299D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1931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47">
                  <a:extLst>
                    <a:ext uri="{FF2B5EF4-FFF2-40B4-BE49-F238E27FC236}">
                      <a16:creationId xmlns:a16="http://schemas.microsoft.com/office/drawing/2014/main" id="{FFC355DD-65C2-A3FB-C182-C9F6A5BD7D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1931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48">
                  <a:extLst>
                    <a:ext uri="{FF2B5EF4-FFF2-40B4-BE49-F238E27FC236}">
                      <a16:creationId xmlns:a16="http://schemas.microsoft.com/office/drawing/2014/main" id="{D77871E3-4458-DEFA-7AA2-4AABB40D54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1931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49">
                  <a:extLst>
                    <a:ext uri="{FF2B5EF4-FFF2-40B4-BE49-F238E27FC236}">
                      <a16:creationId xmlns:a16="http://schemas.microsoft.com/office/drawing/2014/main" id="{D668DD74-22A9-E51E-F30E-AC224DDC58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1931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55">
                <a:extLst>
                  <a:ext uri="{FF2B5EF4-FFF2-40B4-BE49-F238E27FC236}">
                    <a16:creationId xmlns:a16="http://schemas.microsoft.com/office/drawing/2014/main" id="{B27F6E83-9C11-8638-2BC2-C4EBFE96C4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2094"/>
                <a:ext cx="2662" cy="1"/>
                <a:chOff x="1564" y="2094"/>
                <a:chExt cx="2662" cy="1"/>
              </a:xfrm>
            </p:grpSpPr>
            <p:sp>
              <p:nvSpPr>
                <p:cNvPr id="79" name="Line 51">
                  <a:extLst>
                    <a:ext uri="{FF2B5EF4-FFF2-40B4-BE49-F238E27FC236}">
                      <a16:creationId xmlns:a16="http://schemas.microsoft.com/office/drawing/2014/main" id="{D8457590-7122-EDD9-7135-9E49EFB001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2094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52">
                  <a:extLst>
                    <a:ext uri="{FF2B5EF4-FFF2-40B4-BE49-F238E27FC236}">
                      <a16:creationId xmlns:a16="http://schemas.microsoft.com/office/drawing/2014/main" id="{1EC44071-EFBC-6855-0365-1522BAE0BD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2094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53">
                  <a:extLst>
                    <a:ext uri="{FF2B5EF4-FFF2-40B4-BE49-F238E27FC236}">
                      <a16:creationId xmlns:a16="http://schemas.microsoft.com/office/drawing/2014/main" id="{DDB8D845-8A40-839C-FA2E-4EAB45E4EF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2094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54">
                  <a:extLst>
                    <a:ext uri="{FF2B5EF4-FFF2-40B4-BE49-F238E27FC236}">
                      <a16:creationId xmlns:a16="http://schemas.microsoft.com/office/drawing/2014/main" id="{C54D5B6A-37E7-E9D6-8D8A-0F093708C7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2094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60">
                <a:extLst>
                  <a:ext uri="{FF2B5EF4-FFF2-40B4-BE49-F238E27FC236}">
                    <a16:creationId xmlns:a16="http://schemas.microsoft.com/office/drawing/2014/main" id="{BF2370B3-CB9E-C270-9632-F768D1CEE7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2256"/>
                <a:ext cx="2662" cy="1"/>
                <a:chOff x="1564" y="2256"/>
                <a:chExt cx="2662" cy="1"/>
              </a:xfrm>
            </p:grpSpPr>
            <p:sp>
              <p:nvSpPr>
                <p:cNvPr id="75" name="Line 56">
                  <a:extLst>
                    <a:ext uri="{FF2B5EF4-FFF2-40B4-BE49-F238E27FC236}">
                      <a16:creationId xmlns:a16="http://schemas.microsoft.com/office/drawing/2014/main" id="{8C65FE2D-F4E0-97ED-0062-388008EE47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2256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57">
                  <a:extLst>
                    <a:ext uri="{FF2B5EF4-FFF2-40B4-BE49-F238E27FC236}">
                      <a16:creationId xmlns:a16="http://schemas.microsoft.com/office/drawing/2014/main" id="{C20CABE8-F825-3C2B-218B-E2F81A8ED8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2256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58">
                  <a:extLst>
                    <a:ext uri="{FF2B5EF4-FFF2-40B4-BE49-F238E27FC236}">
                      <a16:creationId xmlns:a16="http://schemas.microsoft.com/office/drawing/2014/main" id="{E303D515-582E-17E8-E605-9C51F41253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2256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59">
                  <a:extLst>
                    <a:ext uri="{FF2B5EF4-FFF2-40B4-BE49-F238E27FC236}">
                      <a16:creationId xmlns:a16="http://schemas.microsoft.com/office/drawing/2014/main" id="{4FE1B572-B8A1-A205-B06B-B622FA1626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2256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65">
                <a:extLst>
                  <a:ext uri="{FF2B5EF4-FFF2-40B4-BE49-F238E27FC236}">
                    <a16:creationId xmlns:a16="http://schemas.microsoft.com/office/drawing/2014/main" id="{74172881-E2DD-6B8D-162A-CD4729ED49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2425"/>
                <a:ext cx="2662" cy="1"/>
                <a:chOff x="1564" y="2425"/>
                <a:chExt cx="2662" cy="1"/>
              </a:xfrm>
            </p:grpSpPr>
            <p:sp>
              <p:nvSpPr>
                <p:cNvPr id="71" name="Line 61">
                  <a:extLst>
                    <a:ext uri="{FF2B5EF4-FFF2-40B4-BE49-F238E27FC236}">
                      <a16:creationId xmlns:a16="http://schemas.microsoft.com/office/drawing/2014/main" id="{4EC7CE25-894D-7AE5-13A7-2FCCCA2813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2425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62">
                  <a:extLst>
                    <a:ext uri="{FF2B5EF4-FFF2-40B4-BE49-F238E27FC236}">
                      <a16:creationId xmlns:a16="http://schemas.microsoft.com/office/drawing/2014/main" id="{8E2CFBCB-52F3-762F-C01B-F20F6193F5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2425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63">
                  <a:extLst>
                    <a:ext uri="{FF2B5EF4-FFF2-40B4-BE49-F238E27FC236}">
                      <a16:creationId xmlns:a16="http://schemas.microsoft.com/office/drawing/2014/main" id="{FDDA5306-41C5-4132-6EC9-496CB795DA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2425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64">
                  <a:extLst>
                    <a:ext uri="{FF2B5EF4-FFF2-40B4-BE49-F238E27FC236}">
                      <a16:creationId xmlns:a16="http://schemas.microsoft.com/office/drawing/2014/main" id="{28C5C317-FB80-E4F5-14DF-A5441BC778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2425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70">
                <a:extLst>
                  <a:ext uri="{FF2B5EF4-FFF2-40B4-BE49-F238E27FC236}">
                    <a16:creationId xmlns:a16="http://schemas.microsoft.com/office/drawing/2014/main" id="{D2115B84-41CF-5600-66C7-B0CF3293B2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2588"/>
                <a:ext cx="2662" cy="1"/>
                <a:chOff x="1564" y="2588"/>
                <a:chExt cx="2662" cy="1"/>
              </a:xfrm>
            </p:grpSpPr>
            <p:sp>
              <p:nvSpPr>
                <p:cNvPr id="67" name="Line 66">
                  <a:extLst>
                    <a:ext uri="{FF2B5EF4-FFF2-40B4-BE49-F238E27FC236}">
                      <a16:creationId xmlns:a16="http://schemas.microsoft.com/office/drawing/2014/main" id="{F0320F27-F7E5-9C32-EB6A-8924DBD9D6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2588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67">
                  <a:extLst>
                    <a:ext uri="{FF2B5EF4-FFF2-40B4-BE49-F238E27FC236}">
                      <a16:creationId xmlns:a16="http://schemas.microsoft.com/office/drawing/2014/main" id="{4C323343-7564-C3F1-2FCA-01FCB25559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2588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68">
                  <a:extLst>
                    <a:ext uri="{FF2B5EF4-FFF2-40B4-BE49-F238E27FC236}">
                      <a16:creationId xmlns:a16="http://schemas.microsoft.com/office/drawing/2014/main" id="{CDEF7223-4546-82A8-2CC5-C87E7C3B8B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2588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69">
                  <a:extLst>
                    <a:ext uri="{FF2B5EF4-FFF2-40B4-BE49-F238E27FC236}">
                      <a16:creationId xmlns:a16="http://schemas.microsoft.com/office/drawing/2014/main" id="{C3B7B0FF-5981-E1B6-2573-3E20536B15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2588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75">
                <a:extLst>
                  <a:ext uri="{FF2B5EF4-FFF2-40B4-BE49-F238E27FC236}">
                    <a16:creationId xmlns:a16="http://schemas.microsoft.com/office/drawing/2014/main" id="{A6376DD1-4FAD-7C74-CAA0-381F336C49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2757"/>
                <a:ext cx="2662" cy="1"/>
                <a:chOff x="1564" y="2757"/>
                <a:chExt cx="2662" cy="1"/>
              </a:xfrm>
            </p:grpSpPr>
            <p:sp>
              <p:nvSpPr>
                <p:cNvPr id="63" name="Line 71">
                  <a:extLst>
                    <a:ext uri="{FF2B5EF4-FFF2-40B4-BE49-F238E27FC236}">
                      <a16:creationId xmlns:a16="http://schemas.microsoft.com/office/drawing/2014/main" id="{DACE4F1E-6256-3FA8-D79C-ED4108BB38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2757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72">
                  <a:extLst>
                    <a:ext uri="{FF2B5EF4-FFF2-40B4-BE49-F238E27FC236}">
                      <a16:creationId xmlns:a16="http://schemas.microsoft.com/office/drawing/2014/main" id="{95955DD0-D3AF-D6F6-24B6-C0BAC4EC5C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2757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73">
                  <a:extLst>
                    <a:ext uri="{FF2B5EF4-FFF2-40B4-BE49-F238E27FC236}">
                      <a16:creationId xmlns:a16="http://schemas.microsoft.com/office/drawing/2014/main" id="{517130C8-DB0E-D3BB-E186-FDC89B1DF7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2757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74">
                  <a:extLst>
                    <a:ext uri="{FF2B5EF4-FFF2-40B4-BE49-F238E27FC236}">
                      <a16:creationId xmlns:a16="http://schemas.microsoft.com/office/drawing/2014/main" id="{C7225F71-FAF3-A613-E000-4E2BEDBCCD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2757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80">
                <a:extLst>
                  <a:ext uri="{FF2B5EF4-FFF2-40B4-BE49-F238E27FC236}">
                    <a16:creationId xmlns:a16="http://schemas.microsoft.com/office/drawing/2014/main" id="{D43C0732-6B90-B553-C47B-C1E239D0FD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2919"/>
                <a:ext cx="2662" cy="1"/>
                <a:chOff x="1564" y="2919"/>
                <a:chExt cx="2662" cy="1"/>
              </a:xfrm>
            </p:grpSpPr>
            <p:sp>
              <p:nvSpPr>
                <p:cNvPr id="59" name="Line 76">
                  <a:extLst>
                    <a:ext uri="{FF2B5EF4-FFF2-40B4-BE49-F238E27FC236}">
                      <a16:creationId xmlns:a16="http://schemas.microsoft.com/office/drawing/2014/main" id="{D1ED5353-46C4-7383-52A1-FB75D35C69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2919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77">
                  <a:extLst>
                    <a:ext uri="{FF2B5EF4-FFF2-40B4-BE49-F238E27FC236}">
                      <a16:creationId xmlns:a16="http://schemas.microsoft.com/office/drawing/2014/main" id="{33013ABD-624E-CE5B-9BD8-046CB23212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2919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78">
                  <a:extLst>
                    <a:ext uri="{FF2B5EF4-FFF2-40B4-BE49-F238E27FC236}">
                      <a16:creationId xmlns:a16="http://schemas.microsoft.com/office/drawing/2014/main" id="{FAAB5C40-C131-05A9-26EF-8979146D1C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2919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79">
                  <a:extLst>
                    <a:ext uri="{FF2B5EF4-FFF2-40B4-BE49-F238E27FC236}">
                      <a16:creationId xmlns:a16="http://schemas.microsoft.com/office/drawing/2014/main" id="{6064B3F4-0359-EE7E-4046-ED1676B852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2919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85">
                <a:extLst>
                  <a:ext uri="{FF2B5EF4-FFF2-40B4-BE49-F238E27FC236}">
                    <a16:creationId xmlns:a16="http://schemas.microsoft.com/office/drawing/2014/main" id="{F8E01982-D3A1-E7E4-D948-C65FEB3819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3081"/>
                <a:ext cx="2662" cy="1"/>
                <a:chOff x="1564" y="3081"/>
                <a:chExt cx="2662" cy="1"/>
              </a:xfrm>
            </p:grpSpPr>
            <p:sp>
              <p:nvSpPr>
                <p:cNvPr id="55" name="Line 81">
                  <a:extLst>
                    <a:ext uri="{FF2B5EF4-FFF2-40B4-BE49-F238E27FC236}">
                      <a16:creationId xmlns:a16="http://schemas.microsoft.com/office/drawing/2014/main" id="{BDA33FB9-4CC5-53EE-536F-9BD26A391D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3081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82">
                  <a:extLst>
                    <a:ext uri="{FF2B5EF4-FFF2-40B4-BE49-F238E27FC236}">
                      <a16:creationId xmlns:a16="http://schemas.microsoft.com/office/drawing/2014/main" id="{F85C31E8-A41F-BAD0-1106-45ABCC56AF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3081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83">
                  <a:extLst>
                    <a:ext uri="{FF2B5EF4-FFF2-40B4-BE49-F238E27FC236}">
                      <a16:creationId xmlns:a16="http://schemas.microsoft.com/office/drawing/2014/main" id="{876C544C-6EDC-7C43-7A7D-FF16A3A266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3081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84">
                  <a:extLst>
                    <a:ext uri="{FF2B5EF4-FFF2-40B4-BE49-F238E27FC236}">
                      <a16:creationId xmlns:a16="http://schemas.microsoft.com/office/drawing/2014/main" id="{23DEF1CC-E84F-2AE9-3DE6-1A81CFB353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3081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90">
                <a:extLst>
                  <a:ext uri="{FF2B5EF4-FFF2-40B4-BE49-F238E27FC236}">
                    <a16:creationId xmlns:a16="http://schemas.microsoft.com/office/drawing/2014/main" id="{867DA78D-3D1B-0A32-BA42-47D29A872F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3250"/>
                <a:ext cx="2662" cy="1"/>
                <a:chOff x="1564" y="3250"/>
                <a:chExt cx="2662" cy="1"/>
              </a:xfrm>
            </p:grpSpPr>
            <p:sp>
              <p:nvSpPr>
                <p:cNvPr id="51" name="Line 86">
                  <a:extLst>
                    <a:ext uri="{FF2B5EF4-FFF2-40B4-BE49-F238E27FC236}">
                      <a16:creationId xmlns:a16="http://schemas.microsoft.com/office/drawing/2014/main" id="{A6EEE89D-E491-EE60-D05F-DC85755E65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3250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87">
                  <a:extLst>
                    <a:ext uri="{FF2B5EF4-FFF2-40B4-BE49-F238E27FC236}">
                      <a16:creationId xmlns:a16="http://schemas.microsoft.com/office/drawing/2014/main" id="{03A9A5C3-DAAF-9F62-EB89-675FFFBB10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3250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88">
                  <a:extLst>
                    <a:ext uri="{FF2B5EF4-FFF2-40B4-BE49-F238E27FC236}">
                      <a16:creationId xmlns:a16="http://schemas.microsoft.com/office/drawing/2014/main" id="{F17B151A-C274-F65D-B9F6-791F57C009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3250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89">
                  <a:extLst>
                    <a:ext uri="{FF2B5EF4-FFF2-40B4-BE49-F238E27FC236}">
                      <a16:creationId xmlns:a16="http://schemas.microsoft.com/office/drawing/2014/main" id="{A6F203C8-920D-100E-388B-02BDB10CE9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3250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95">
                <a:extLst>
                  <a:ext uri="{FF2B5EF4-FFF2-40B4-BE49-F238E27FC236}">
                    <a16:creationId xmlns:a16="http://schemas.microsoft.com/office/drawing/2014/main" id="{C0666BBA-5737-DC4D-856F-8F3CB45768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3413"/>
                <a:ext cx="2662" cy="1"/>
                <a:chOff x="1564" y="3413"/>
                <a:chExt cx="2662" cy="1"/>
              </a:xfrm>
            </p:grpSpPr>
            <p:sp>
              <p:nvSpPr>
                <p:cNvPr id="47" name="Line 91">
                  <a:extLst>
                    <a:ext uri="{FF2B5EF4-FFF2-40B4-BE49-F238E27FC236}">
                      <a16:creationId xmlns:a16="http://schemas.microsoft.com/office/drawing/2014/main" id="{6446180A-AC9D-CA2E-4CC8-AA2C6DC6DB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3413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92">
                  <a:extLst>
                    <a:ext uri="{FF2B5EF4-FFF2-40B4-BE49-F238E27FC236}">
                      <a16:creationId xmlns:a16="http://schemas.microsoft.com/office/drawing/2014/main" id="{8248134E-E923-2BBF-D966-A565E8F961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3413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93">
                  <a:extLst>
                    <a:ext uri="{FF2B5EF4-FFF2-40B4-BE49-F238E27FC236}">
                      <a16:creationId xmlns:a16="http://schemas.microsoft.com/office/drawing/2014/main" id="{628FDCF8-B93B-A758-AC09-509C6FD313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3413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94">
                  <a:extLst>
                    <a:ext uri="{FF2B5EF4-FFF2-40B4-BE49-F238E27FC236}">
                      <a16:creationId xmlns:a16="http://schemas.microsoft.com/office/drawing/2014/main" id="{042AE68B-9D70-8D3D-5C3E-D0BB418E53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3413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00">
                <a:extLst>
                  <a:ext uri="{FF2B5EF4-FFF2-40B4-BE49-F238E27FC236}">
                    <a16:creationId xmlns:a16="http://schemas.microsoft.com/office/drawing/2014/main" id="{50A39D02-5FC3-3371-9D53-BB535415E6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3582"/>
                <a:ext cx="2662" cy="1"/>
                <a:chOff x="1564" y="3582"/>
                <a:chExt cx="2662" cy="1"/>
              </a:xfrm>
            </p:grpSpPr>
            <p:sp>
              <p:nvSpPr>
                <p:cNvPr id="43" name="Line 96">
                  <a:extLst>
                    <a:ext uri="{FF2B5EF4-FFF2-40B4-BE49-F238E27FC236}">
                      <a16:creationId xmlns:a16="http://schemas.microsoft.com/office/drawing/2014/main" id="{FDC3C3F9-3911-DC3E-553D-5D6C5484B2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3582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97">
                  <a:extLst>
                    <a:ext uri="{FF2B5EF4-FFF2-40B4-BE49-F238E27FC236}">
                      <a16:creationId xmlns:a16="http://schemas.microsoft.com/office/drawing/2014/main" id="{04787CB9-3008-A996-5946-03EA205EC5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3582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98">
                  <a:extLst>
                    <a:ext uri="{FF2B5EF4-FFF2-40B4-BE49-F238E27FC236}">
                      <a16:creationId xmlns:a16="http://schemas.microsoft.com/office/drawing/2014/main" id="{34A343C1-AA39-5B40-1388-6F3CC29916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3582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99">
                  <a:extLst>
                    <a:ext uri="{FF2B5EF4-FFF2-40B4-BE49-F238E27FC236}">
                      <a16:creationId xmlns:a16="http://schemas.microsoft.com/office/drawing/2014/main" id="{9859AF8A-7E68-5294-8C09-69C216D572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3582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05">
                <a:extLst>
                  <a:ext uri="{FF2B5EF4-FFF2-40B4-BE49-F238E27FC236}">
                    <a16:creationId xmlns:a16="http://schemas.microsoft.com/office/drawing/2014/main" id="{A3A6E935-A89A-0709-8661-36117FA7D7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64" y="3744"/>
                <a:ext cx="2662" cy="1"/>
                <a:chOff x="1564" y="3744"/>
                <a:chExt cx="2662" cy="1"/>
              </a:xfrm>
            </p:grpSpPr>
            <p:sp>
              <p:nvSpPr>
                <p:cNvPr id="39" name="Line 101">
                  <a:extLst>
                    <a:ext uri="{FF2B5EF4-FFF2-40B4-BE49-F238E27FC236}">
                      <a16:creationId xmlns:a16="http://schemas.microsoft.com/office/drawing/2014/main" id="{E67D489E-6246-E005-AC8D-400D05A5E1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4" y="3744"/>
                  <a:ext cx="30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102">
                  <a:extLst>
                    <a:ext uri="{FF2B5EF4-FFF2-40B4-BE49-F238E27FC236}">
                      <a16:creationId xmlns:a16="http://schemas.microsoft.com/office/drawing/2014/main" id="{EDEF8F45-8EB7-B88B-2889-C45A4D5BFD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0" y="3744"/>
                  <a:ext cx="9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103">
                  <a:extLst>
                    <a:ext uri="{FF2B5EF4-FFF2-40B4-BE49-F238E27FC236}">
                      <a16:creationId xmlns:a16="http://schemas.microsoft.com/office/drawing/2014/main" id="{1E1C1425-FBFA-7C91-7401-5F5E9E9020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6" y="3744"/>
                  <a:ext cx="31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104">
                  <a:extLst>
                    <a:ext uri="{FF2B5EF4-FFF2-40B4-BE49-F238E27FC236}">
                      <a16:creationId xmlns:a16="http://schemas.microsoft.com/office/drawing/2014/main" id="{3B5A7AA0-E456-9E44-6B86-5A8C227499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3744"/>
                  <a:ext cx="82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0226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4BF7E-30A8-34BB-B3A0-9D87ECBA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Formula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59E1A7-487F-CC73-D64A-D49D6A5EBD3C}"/>
              </a:ext>
            </a:extLst>
          </p:cNvPr>
          <p:cNvSpPr txBox="1"/>
          <p:nvPr/>
        </p:nvSpPr>
        <p:spPr>
          <a:xfrm>
            <a:off x="598719" y="2445349"/>
            <a:ext cx="346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Self-Questioning Strategy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EF424-BEFD-BC86-CA00-212CB41DC8F0}"/>
              </a:ext>
            </a:extLst>
          </p:cNvPr>
          <p:cNvSpPr txBox="1"/>
          <p:nvPr/>
        </p:nvSpPr>
        <p:spPr>
          <a:xfrm>
            <a:off x="5265965" y="2445349"/>
            <a:ext cx="94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Effort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8E9BD-6CE8-E6FE-0C87-AF74660AC120}"/>
              </a:ext>
            </a:extLst>
          </p:cNvPr>
          <p:cNvSpPr txBox="1"/>
          <p:nvPr/>
        </p:nvSpPr>
        <p:spPr>
          <a:xfrm>
            <a:off x="7062106" y="2445349"/>
            <a:ext cx="1181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Success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AE3CC4-DC3C-BE33-61E4-18C5F35235BC}"/>
              </a:ext>
            </a:extLst>
          </p:cNvPr>
          <p:cNvSpPr txBox="1"/>
          <p:nvPr/>
        </p:nvSpPr>
        <p:spPr>
          <a:xfrm>
            <a:off x="4299860" y="2445349"/>
            <a:ext cx="239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5728D2-279F-BAA2-E559-56B9076BF4F3}"/>
              </a:ext>
            </a:extLst>
          </p:cNvPr>
          <p:cNvSpPr txBox="1"/>
          <p:nvPr/>
        </p:nvSpPr>
        <p:spPr>
          <a:xfrm>
            <a:off x="6455229" y="2445349"/>
            <a:ext cx="239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9605627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5408-7F4C-7D4C-8FC0-80F2E9A5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Stage 8: Generalization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F62B5-4DA2-4F4F-8B70-736630505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Phase III: Adaptation</a:t>
            </a:r>
          </a:p>
        </p:txBody>
      </p:sp>
    </p:spTree>
    <p:extLst>
      <p:ext uri="{BB962C8B-B14F-4D97-AF65-F5344CB8AC3E}">
        <p14:creationId xmlns:p14="http://schemas.microsoft.com/office/powerpoint/2010/main" val="35058905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37A-1C86-F949-9D83-2E38A1FA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ECB-34BC-2F48-B16A-32359E7E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adapt parts of the Self-Questioning Strategy to a variety of materials in different settings?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117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836271" y="9226360"/>
            <a:ext cx="1834078" cy="20245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59"/>
            <a:r>
              <a:rPr lang="en-US" sz="1250" spc="55">
                <a:solidFill>
                  <a:srgbClr val="3A3A3A"/>
                </a:solidFill>
                <a:latin typeface="Times New Roman"/>
                <a:cs typeface="Times New Roman"/>
              </a:rPr>
              <a:t>©</a:t>
            </a:r>
            <a:r>
              <a:rPr lang="en-US" sz="1250" spc="-175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lang="en-US" sz="1250" spc="55">
                <a:solidFill>
                  <a:srgbClr val="1C1C1C"/>
                </a:solidFill>
                <a:latin typeface="Times New Roman"/>
                <a:cs typeface="Times New Roman"/>
              </a:rPr>
              <a:t>The</a:t>
            </a:r>
            <a:r>
              <a:rPr lang="en-US" sz="1250" spc="5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lang="en-US" sz="1250" spc="-50">
                <a:solidFill>
                  <a:srgbClr val="1C1C1C"/>
                </a:solidFill>
                <a:latin typeface="Times New Roman"/>
                <a:cs typeface="Times New Roman"/>
              </a:rPr>
              <a:t>U</a:t>
            </a:r>
            <a:r>
              <a:rPr lang="en-US" sz="1250" spc="15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lang="en-US" sz="1250" spc="-60">
                <a:solidFill>
                  <a:srgbClr val="1C1C1C"/>
                </a:solidFill>
                <a:latin typeface="Times New Roman"/>
                <a:cs typeface="Times New Roman"/>
              </a:rPr>
              <a:t>i</a:t>
            </a:r>
            <a:r>
              <a:rPr lang="en-US" sz="1250" spc="15">
                <a:solidFill>
                  <a:srgbClr val="010101"/>
                </a:solidFill>
                <a:latin typeface="Times New Roman"/>
                <a:cs typeface="Times New Roman"/>
              </a:rPr>
              <a:t>v</a:t>
            </a:r>
            <a:r>
              <a:rPr lang="en-US" sz="1250" spc="60">
                <a:solidFill>
                  <a:srgbClr val="1C1C1C"/>
                </a:solidFill>
                <a:latin typeface="Times New Roman"/>
                <a:cs typeface="Times New Roman"/>
              </a:rPr>
              <a:t>er</a:t>
            </a:r>
            <a:r>
              <a:rPr lang="en-US" sz="1250" spc="-10">
                <a:solidFill>
                  <a:srgbClr val="1C1C1C"/>
                </a:solidFill>
                <a:latin typeface="Times New Roman"/>
                <a:cs typeface="Times New Roman"/>
              </a:rPr>
              <a:t>s</a:t>
            </a:r>
            <a:r>
              <a:rPr lang="en-US" sz="1250" spc="-60">
                <a:solidFill>
                  <a:srgbClr val="010101"/>
                </a:solidFill>
                <a:latin typeface="Times New Roman"/>
                <a:cs typeface="Times New Roman"/>
              </a:rPr>
              <a:t>i</a:t>
            </a:r>
            <a:r>
              <a:rPr lang="en-US" sz="1250" spc="30">
                <a:solidFill>
                  <a:srgbClr val="1C1C1C"/>
                </a:solidFill>
                <a:latin typeface="Times New Roman"/>
                <a:cs typeface="Times New Roman"/>
              </a:rPr>
              <a:t>ty</a:t>
            </a:r>
            <a:r>
              <a:rPr lang="en-US" sz="1250" spc="5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lang="en-US" sz="1250" spc="-55">
                <a:solidFill>
                  <a:srgbClr val="1C1C1C"/>
                </a:solidFill>
                <a:latin typeface="Times New Roman"/>
                <a:cs typeface="Times New Roman"/>
              </a:rPr>
              <a:t>o</a:t>
            </a:r>
            <a:r>
              <a:rPr lang="en-US" sz="1250" spc="-65">
                <a:solidFill>
                  <a:srgbClr val="010101"/>
                </a:solidFill>
                <a:latin typeface="Times New Roman"/>
                <a:cs typeface="Times New Roman"/>
              </a:rPr>
              <a:t>f</a:t>
            </a:r>
            <a:r>
              <a:rPr lang="en-US" sz="1250" spc="-2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lang="en-US" sz="1250" spc="-10">
                <a:solidFill>
                  <a:srgbClr val="010101"/>
                </a:solidFill>
                <a:latin typeface="Times New Roman"/>
                <a:cs typeface="Times New Roman"/>
              </a:rPr>
              <a:t>Ka</a:t>
            </a:r>
            <a:r>
              <a:rPr lang="en-US" sz="1250" spc="5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lang="en-US" sz="1250" spc="55">
                <a:solidFill>
                  <a:srgbClr val="1C1C1C"/>
                </a:solidFill>
                <a:latin typeface="Times New Roman"/>
                <a:cs typeface="Times New Roman"/>
              </a:rPr>
              <a:t>sas</a:t>
            </a:r>
            <a:endParaRPr sz="852">
              <a:latin typeface="Times New Roman"/>
              <a:cs typeface="Times New Roman"/>
            </a:endParaRPr>
          </a:p>
        </p:txBody>
      </p:sp>
      <p:sp>
        <p:nvSpPr>
          <p:cNvPr id="10" name="object 21">
            <a:extLst>
              <a:ext uri="{FF2B5EF4-FFF2-40B4-BE49-F238E27FC236}">
                <a16:creationId xmlns:a16="http://schemas.microsoft.com/office/drawing/2014/main" id="{A219ABF6-B0DA-6A9A-6174-D116A4BAE2FD}"/>
              </a:ext>
            </a:extLst>
          </p:cNvPr>
          <p:cNvSpPr txBox="1"/>
          <p:nvPr/>
        </p:nvSpPr>
        <p:spPr>
          <a:xfrm>
            <a:off x="1066800" y="9113059"/>
            <a:ext cx="1837056" cy="3316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/>
            <a:r>
              <a:rPr sz="1000" spc="-65" dirty="0">
                <a:latin typeface="Times New Roman"/>
                <a:cs typeface="Times New Roman"/>
              </a:rPr>
              <a:t>©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60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University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of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Kansas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4A8F03-CA9B-34D8-1BC6-6FC38586F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328" y="0"/>
            <a:ext cx="5623080" cy="6858000"/>
          </a:xfrm>
          <a:prstGeom prst="rect">
            <a:avLst/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6D8B535C-5F54-6F91-09DE-0910CE76408B}"/>
              </a:ext>
            </a:extLst>
          </p:cNvPr>
          <p:cNvSpPr/>
          <p:nvPr/>
        </p:nvSpPr>
        <p:spPr>
          <a:xfrm>
            <a:off x="1615141" y="3875313"/>
            <a:ext cx="1545065" cy="326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8D4324-A31A-8066-E3C6-76B56969C23B}"/>
              </a:ext>
            </a:extLst>
          </p:cNvPr>
          <p:cNvSpPr txBox="1"/>
          <p:nvPr/>
        </p:nvSpPr>
        <p:spPr>
          <a:xfrm>
            <a:off x="2286000" y="457239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035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4474" y="475958"/>
            <a:ext cx="1505046" cy="157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985" spc="17" dirty="0">
                <a:latin typeface="Arial"/>
                <a:cs typeface="Arial"/>
              </a:rPr>
              <a:t>Self-Questioning</a:t>
            </a:r>
            <a:r>
              <a:rPr sz="985" spc="82" dirty="0">
                <a:latin typeface="Arial"/>
                <a:cs typeface="Arial"/>
              </a:rPr>
              <a:t> </a:t>
            </a:r>
            <a:r>
              <a:rPr sz="985" spc="13" dirty="0">
                <a:latin typeface="Arial"/>
                <a:cs typeface="Arial"/>
              </a:rPr>
              <a:t>Strategy</a:t>
            </a:r>
            <a:endParaRPr sz="985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74887" y="397143"/>
            <a:ext cx="763535" cy="157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lang="en-US" sz="985" spc="78" dirty="0">
                <a:latin typeface="Arial"/>
                <a:cs typeface="Arial"/>
              </a:rPr>
              <a:t>C</a:t>
            </a:r>
            <a:r>
              <a:rPr sz="985" spc="78" dirty="0">
                <a:latin typeface="Arial"/>
                <a:cs typeface="Arial"/>
              </a:rPr>
              <a:t>ue</a:t>
            </a:r>
            <a:r>
              <a:rPr sz="985" spc="-105" dirty="0">
                <a:latin typeface="Arial"/>
                <a:cs typeface="Arial"/>
              </a:rPr>
              <a:t> </a:t>
            </a:r>
            <a:r>
              <a:rPr sz="985" spc="20" dirty="0">
                <a:latin typeface="Arial"/>
                <a:cs typeface="Arial"/>
              </a:rPr>
              <a:t>Card</a:t>
            </a:r>
            <a:r>
              <a:rPr sz="985" spc="-48" dirty="0">
                <a:latin typeface="Arial"/>
                <a:cs typeface="Arial"/>
              </a:rPr>
              <a:t> </a:t>
            </a:r>
            <a:r>
              <a:rPr sz="985" spc="-13" dirty="0">
                <a:latin typeface="Arial"/>
                <a:cs typeface="Arial"/>
              </a:rPr>
              <a:t>#1</a:t>
            </a:r>
            <a:endParaRPr sz="985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2530" y="1038904"/>
            <a:ext cx="4862357" cy="38328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729">
              <a:tabLst>
                <a:tab pos="3354119" algn="l"/>
              </a:tabLst>
            </a:pPr>
            <a:r>
              <a:rPr sz="1904" b="1" u="sng" spc="27" dirty="0">
                <a:latin typeface="Arial"/>
                <a:cs typeface="Arial"/>
              </a:rPr>
              <a:t>SELF-QUESTIONING</a:t>
            </a:r>
            <a:r>
              <a:rPr sz="1904" b="1" u="sng" spc="-190" dirty="0">
                <a:latin typeface="Arial"/>
                <a:cs typeface="Arial"/>
              </a:rPr>
              <a:t> </a:t>
            </a:r>
            <a:r>
              <a:rPr sz="1904" b="1" u="sng" spc="31" dirty="0">
                <a:latin typeface="Arial"/>
                <a:cs typeface="Arial"/>
              </a:rPr>
              <a:t>STRATEG</a:t>
            </a:r>
            <a:r>
              <a:rPr lang="en-US" sz="1904" b="1" u="sng" spc="31" dirty="0">
                <a:latin typeface="Arial"/>
                <a:cs typeface="Arial"/>
              </a:rPr>
              <a:t>Y </a:t>
            </a:r>
            <a:r>
              <a:rPr sz="1904" b="1" u="sng" spc="31" dirty="0">
                <a:latin typeface="Arial"/>
                <a:cs typeface="Arial"/>
              </a:rPr>
              <a:t>STEPS</a:t>
            </a:r>
            <a:endParaRPr sz="1904" u="sng" dirty="0">
              <a:latin typeface="Arial"/>
              <a:cs typeface="Arial"/>
            </a:endParaRPr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680"/>
              </a:lnSpc>
            </a:pPr>
            <a:endParaRPr sz="680" dirty="0"/>
          </a:p>
          <a:p>
            <a:pPr>
              <a:lnSpc>
                <a:spcPts val="816"/>
              </a:lnSpc>
              <a:spcBef>
                <a:spcPts val="15"/>
              </a:spcBef>
            </a:pPr>
            <a:endParaRPr sz="816" dirty="0"/>
          </a:p>
          <a:p>
            <a:pPr marL="8637">
              <a:tabLst>
                <a:tab pos="1027785" algn="l"/>
              </a:tabLst>
            </a:pPr>
            <a:r>
              <a:rPr sz="1938" b="1" spc="37" dirty="0">
                <a:latin typeface="Arial"/>
                <a:cs typeface="Arial"/>
              </a:rPr>
              <a:t>Step</a:t>
            </a:r>
            <a:r>
              <a:rPr sz="1938" b="1" spc="20" dirty="0">
                <a:latin typeface="Arial"/>
                <a:cs typeface="Arial"/>
              </a:rPr>
              <a:t> </a:t>
            </a:r>
            <a:r>
              <a:rPr sz="1938" b="1" spc="71" dirty="0">
                <a:latin typeface="Arial"/>
                <a:cs typeface="Arial"/>
              </a:rPr>
              <a:t>1</a:t>
            </a:r>
            <a:r>
              <a:rPr sz="1904" spc="44" dirty="0">
                <a:latin typeface="Times New Roman"/>
                <a:cs typeface="Times New Roman"/>
              </a:rPr>
              <a:t>:</a:t>
            </a:r>
            <a:r>
              <a:rPr lang="en-US" sz="1904" spc="44" dirty="0">
                <a:latin typeface="Times New Roman"/>
                <a:cs typeface="Times New Roman"/>
              </a:rPr>
              <a:t>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A</a:t>
            </a:r>
            <a:r>
              <a:rPr sz="1904" spc="44" dirty="0">
                <a:latin typeface="Times New Roman"/>
                <a:cs typeface="Times New Roman"/>
              </a:rPr>
              <a:t>	</a:t>
            </a:r>
            <a:r>
              <a:rPr sz="1938" b="1" spc="54" dirty="0">
                <a:latin typeface="Arial"/>
                <a:cs typeface="Arial"/>
              </a:rPr>
              <a:t>ttend</a:t>
            </a:r>
            <a:r>
              <a:rPr sz="1938" b="1" spc="310" dirty="0">
                <a:latin typeface="Arial"/>
                <a:cs typeface="Arial"/>
              </a:rPr>
              <a:t> </a:t>
            </a:r>
            <a:r>
              <a:rPr sz="1938" b="1" spc="54" dirty="0">
                <a:latin typeface="Arial"/>
                <a:cs typeface="Arial"/>
              </a:rPr>
              <a:t>to</a:t>
            </a:r>
            <a:r>
              <a:rPr lang="en-US" sz="1938" b="1" spc="109" dirty="0">
                <a:latin typeface="Arial"/>
                <a:cs typeface="Arial"/>
              </a:rPr>
              <a:t> </a:t>
            </a:r>
            <a:r>
              <a:rPr sz="1938" b="1" spc="71" dirty="0">
                <a:latin typeface="Arial"/>
                <a:cs typeface="Arial"/>
              </a:rPr>
              <a:t>clues</a:t>
            </a:r>
            <a:r>
              <a:rPr sz="1938" b="1" spc="11" dirty="0">
                <a:latin typeface="Arial"/>
                <a:cs typeface="Arial"/>
              </a:rPr>
              <a:t> </a:t>
            </a:r>
            <a:r>
              <a:rPr sz="1938" b="1" spc="62" dirty="0">
                <a:latin typeface="Arial"/>
                <a:cs typeface="Arial"/>
              </a:rPr>
              <a:t>as</a:t>
            </a:r>
            <a:r>
              <a:rPr sz="1938" b="1" spc="-64" dirty="0">
                <a:latin typeface="Arial"/>
                <a:cs typeface="Arial"/>
              </a:rPr>
              <a:t> </a:t>
            </a:r>
            <a:r>
              <a:rPr sz="1938" b="1" spc="102" dirty="0">
                <a:latin typeface="Arial"/>
                <a:cs typeface="Arial"/>
              </a:rPr>
              <a:t>you</a:t>
            </a:r>
            <a:endParaRPr sz="1938" b="1" dirty="0">
              <a:latin typeface="Arial"/>
              <a:cs typeface="Arial"/>
            </a:endParaRPr>
          </a:p>
          <a:p>
            <a:pPr marR="830001" algn="ctr">
              <a:spcBef>
                <a:spcPts val="17"/>
              </a:spcBef>
            </a:pPr>
            <a:r>
              <a:rPr sz="1870" b="1" spc="17" dirty="0">
                <a:latin typeface="Arial"/>
                <a:cs typeface="Arial"/>
              </a:rPr>
              <a:t>read</a:t>
            </a:r>
            <a:endParaRPr sz="1870" b="1" dirty="0">
              <a:latin typeface="Arial"/>
              <a:cs typeface="Arial"/>
            </a:endParaRPr>
          </a:p>
          <a:p>
            <a:pPr>
              <a:lnSpc>
                <a:spcPts val="952"/>
              </a:lnSpc>
              <a:spcBef>
                <a:spcPts val="41"/>
              </a:spcBef>
            </a:pPr>
            <a:endParaRPr sz="952" dirty="0"/>
          </a:p>
          <a:p>
            <a:pPr marL="8637">
              <a:tabLst>
                <a:tab pos="1043331" algn="l"/>
              </a:tabLst>
            </a:pPr>
            <a:r>
              <a:rPr sz="1938" b="1" spc="48" dirty="0">
                <a:latin typeface="Arial"/>
                <a:cs typeface="Arial"/>
              </a:rPr>
              <a:t>Step</a:t>
            </a:r>
            <a:r>
              <a:rPr sz="1938" b="1" spc="-20" dirty="0">
                <a:latin typeface="Arial"/>
                <a:cs typeface="Arial"/>
              </a:rPr>
              <a:t> </a:t>
            </a:r>
            <a:r>
              <a:rPr sz="1938" b="1" spc="71" dirty="0">
                <a:latin typeface="Arial"/>
                <a:cs typeface="Arial"/>
              </a:rPr>
              <a:t>2:</a:t>
            </a:r>
            <a:r>
              <a:rPr lang="en-US" sz="1938" spc="71" dirty="0">
                <a:latin typeface="Arial"/>
                <a:cs typeface="Arial"/>
              </a:rPr>
              <a:t>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S</a:t>
            </a:r>
            <a:r>
              <a:rPr lang="en-US" sz="1938" b="1" spc="58" dirty="0">
                <a:latin typeface="Arial"/>
                <a:cs typeface="Arial"/>
              </a:rPr>
              <a:t> a</a:t>
            </a:r>
            <a:r>
              <a:rPr lang="en-US" sz="1938" b="1" spc="511" dirty="0">
                <a:latin typeface="Arial"/>
                <a:cs typeface="Arial"/>
              </a:rPr>
              <a:t>y</a:t>
            </a:r>
            <a:r>
              <a:rPr sz="1938" b="1" spc="58" dirty="0">
                <a:latin typeface="Arial"/>
                <a:cs typeface="Arial"/>
              </a:rPr>
              <a:t>some</a:t>
            </a:r>
            <a:r>
              <a:rPr sz="1938" b="1" spc="-31" dirty="0">
                <a:latin typeface="Arial"/>
                <a:cs typeface="Arial"/>
              </a:rPr>
              <a:t> </a:t>
            </a:r>
            <a:r>
              <a:rPr sz="1938" b="1" spc="71" dirty="0">
                <a:latin typeface="Arial"/>
                <a:cs typeface="Arial"/>
              </a:rPr>
              <a:t>questions</a:t>
            </a: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r>
              <a:rPr lang="en-US" sz="1938" b="1" spc="71" dirty="0">
                <a:latin typeface="Arial"/>
                <a:cs typeface="Arial"/>
              </a:rPr>
              <a:t>Step 3: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</a:t>
            </a:r>
            <a:r>
              <a:rPr lang="en-US" sz="1938" b="1" spc="71" dirty="0">
                <a:latin typeface="Arial"/>
                <a:cs typeface="Arial"/>
              </a:rPr>
              <a:t>eep predictions in mind</a:t>
            </a: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r>
              <a:rPr lang="en-US" sz="1938" b="1" spc="71" dirty="0">
                <a:latin typeface="Arial"/>
                <a:cs typeface="Arial"/>
              </a:rPr>
              <a:t>Step 4: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en-US" sz="1938" b="1" spc="71" dirty="0">
                <a:latin typeface="Arial"/>
                <a:cs typeface="Arial"/>
              </a:rPr>
              <a:t>dentify the answers</a:t>
            </a: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r>
              <a:rPr lang="en-US" sz="1938" b="1" spc="71" dirty="0">
                <a:latin typeface="Arial"/>
                <a:cs typeface="Arial"/>
              </a:rPr>
              <a:t>Step 5: </a:t>
            </a:r>
            <a:r>
              <a:rPr lang="en-US" sz="3264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1938" b="1" spc="71" dirty="0">
                <a:latin typeface="Arial"/>
                <a:cs typeface="Arial"/>
              </a:rPr>
              <a:t>alk about the answers</a:t>
            </a: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lang="en-US" sz="1938" b="1" spc="71" dirty="0">
              <a:latin typeface="Arial"/>
              <a:cs typeface="Arial"/>
            </a:endParaRPr>
          </a:p>
          <a:p>
            <a:pPr marL="8637">
              <a:tabLst>
                <a:tab pos="1043331" algn="l"/>
              </a:tabLst>
            </a:pPr>
            <a:endParaRPr sz="1938" b="1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60297" y="6486597"/>
            <a:ext cx="1251542" cy="137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637"/>
            <a:r>
              <a:rPr sz="850" spc="37" dirty="0">
                <a:latin typeface="Times New Roman"/>
                <a:cs typeface="Times New Roman"/>
              </a:rPr>
              <a:t>©</a:t>
            </a:r>
            <a:r>
              <a:rPr sz="850" spc="-64" dirty="0">
                <a:latin typeface="Times New Roman"/>
                <a:cs typeface="Times New Roman"/>
              </a:rPr>
              <a:t> </a:t>
            </a:r>
            <a:r>
              <a:rPr sz="816" spc="58" dirty="0">
                <a:latin typeface="Times New Roman"/>
                <a:cs typeface="Times New Roman"/>
              </a:rPr>
              <a:t>The</a:t>
            </a:r>
            <a:r>
              <a:rPr sz="816" spc="13" dirty="0">
                <a:latin typeface="Times New Roman"/>
                <a:cs typeface="Times New Roman"/>
              </a:rPr>
              <a:t> University</a:t>
            </a:r>
            <a:r>
              <a:rPr sz="816" spc="82" dirty="0">
                <a:latin typeface="Times New Roman"/>
                <a:cs typeface="Times New Roman"/>
              </a:rPr>
              <a:t> </a:t>
            </a:r>
            <a:r>
              <a:rPr sz="816" spc="-31" dirty="0">
                <a:latin typeface="Times New Roman"/>
                <a:cs typeface="Times New Roman"/>
              </a:rPr>
              <a:t>of</a:t>
            </a:r>
            <a:r>
              <a:rPr sz="816" spc="7" dirty="0">
                <a:latin typeface="Times New Roman"/>
                <a:cs typeface="Times New Roman"/>
              </a:rPr>
              <a:t> </a:t>
            </a:r>
            <a:r>
              <a:rPr sz="816" spc="27" dirty="0">
                <a:latin typeface="Times New Roman"/>
                <a:cs typeface="Times New Roman"/>
              </a:rPr>
              <a:t>Kansas</a:t>
            </a:r>
            <a:endParaRPr sz="816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B6AD4B-4B08-A2E7-E44C-3F75B66DDB65}"/>
              </a:ext>
            </a:extLst>
          </p:cNvPr>
          <p:cNvSpPr txBox="1"/>
          <p:nvPr/>
        </p:nvSpPr>
        <p:spPr>
          <a:xfrm>
            <a:off x="5791200" y="1883229"/>
            <a:ext cx="299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Looking for clues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D325A2-05A9-1B55-9CBD-637A4034D161}"/>
              </a:ext>
            </a:extLst>
          </p:cNvPr>
          <p:cNvSpPr txBox="1"/>
          <p:nvPr/>
        </p:nvSpPr>
        <p:spPr>
          <a:xfrm>
            <a:off x="5094514" y="2770677"/>
            <a:ext cx="299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Question-asking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696B1-D0C6-C861-9DAF-21E2F294AE38}"/>
              </a:ext>
            </a:extLst>
          </p:cNvPr>
          <p:cNvSpPr txBox="1"/>
          <p:nvPr/>
        </p:nvSpPr>
        <p:spPr>
          <a:xfrm>
            <a:off x="5660297" y="3581017"/>
            <a:ext cx="299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64F57B-AFF9-7DD3-0B50-8E911462E1C8}"/>
              </a:ext>
            </a:extLst>
          </p:cNvPr>
          <p:cNvSpPr txBox="1"/>
          <p:nvPr/>
        </p:nvSpPr>
        <p:spPr>
          <a:xfrm>
            <a:off x="5094513" y="4687116"/>
            <a:ext cx="299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Taking-in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473AB1-F84F-5298-A137-D718B4032B96}"/>
              </a:ext>
            </a:extLst>
          </p:cNvPr>
          <p:cNvSpPr txBox="1"/>
          <p:nvPr/>
        </p:nvSpPr>
        <p:spPr>
          <a:xfrm>
            <a:off x="5415053" y="5547641"/>
            <a:ext cx="299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Transforming</a:t>
            </a:r>
          </a:p>
        </p:txBody>
      </p:sp>
    </p:spTree>
    <p:extLst>
      <p:ext uri="{BB962C8B-B14F-4D97-AF65-F5344CB8AC3E}">
        <p14:creationId xmlns:p14="http://schemas.microsoft.com/office/powerpoint/2010/main" val="41066918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D5C27E-4672-B24E-9770-2CCEB786B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098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5408-7F4C-7D4C-8FC0-80F2E9A5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Stage 8: Generalization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F62B5-4DA2-4F4F-8B70-736630505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Phase IV: Maintenance</a:t>
            </a:r>
          </a:p>
        </p:txBody>
      </p:sp>
    </p:spTree>
    <p:extLst>
      <p:ext uri="{BB962C8B-B14F-4D97-AF65-F5344CB8AC3E}">
        <p14:creationId xmlns:p14="http://schemas.microsoft.com/office/powerpoint/2010/main" val="24622630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37A-1C86-F949-9D83-2E38A1FA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ECB-34BC-2F48-B16A-32359E7E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remember to keep using the Self-Questioning Strategy?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48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836271" y="9226360"/>
            <a:ext cx="1834078" cy="20245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59"/>
            <a:r>
              <a:rPr lang="en-US" sz="1250" spc="55">
                <a:solidFill>
                  <a:srgbClr val="3A3A3A"/>
                </a:solidFill>
                <a:latin typeface="Times New Roman"/>
                <a:cs typeface="Times New Roman"/>
              </a:rPr>
              <a:t>©</a:t>
            </a:r>
            <a:r>
              <a:rPr lang="en-US" sz="1250" spc="-175">
                <a:solidFill>
                  <a:srgbClr val="3A3A3A"/>
                </a:solidFill>
                <a:latin typeface="Times New Roman"/>
                <a:cs typeface="Times New Roman"/>
              </a:rPr>
              <a:t> </a:t>
            </a:r>
            <a:r>
              <a:rPr lang="en-US" sz="1250" spc="55">
                <a:solidFill>
                  <a:srgbClr val="1C1C1C"/>
                </a:solidFill>
                <a:latin typeface="Times New Roman"/>
                <a:cs typeface="Times New Roman"/>
              </a:rPr>
              <a:t>The</a:t>
            </a:r>
            <a:r>
              <a:rPr lang="en-US" sz="1250" spc="5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lang="en-US" sz="1250" spc="-50">
                <a:solidFill>
                  <a:srgbClr val="1C1C1C"/>
                </a:solidFill>
                <a:latin typeface="Times New Roman"/>
                <a:cs typeface="Times New Roman"/>
              </a:rPr>
              <a:t>U</a:t>
            </a:r>
            <a:r>
              <a:rPr lang="en-US" sz="1250" spc="15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lang="en-US" sz="1250" spc="-60">
                <a:solidFill>
                  <a:srgbClr val="1C1C1C"/>
                </a:solidFill>
                <a:latin typeface="Times New Roman"/>
                <a:cs typeface="Times New Roman"/>
              </a:rPr>
              <a:t>i</a:t>
            </a:r>
            <a:r>
              <a:rPr lang="en-US" sz="1250" spc="15">
                <a:solidFill>
                  <a:srgbClr val="010101"/>
                </a:solidFill>
                <a:latin typeface="Times New Roman"/>
                <a:cs typeface="Times New Roman"/>
              </a:rPr>
              <a:t>v</a:t>
            </a:r>
            <a:r>
              <a:rPr lang="en-US" sz="1250" spc="60">
                <a:solidFill>
                  <a:srgbClr val="1C1C1C"/>
                </a:solidFill>
                <a:latin typeface="Times New Roman"/>
                <a:cs typeface="Times New Roman"/>
              </a:rPr>
              <a:t>er</a:t>
            </a:r>
            <a:r>
              <a:rPr lang="en-US" sz="1250" spc="-10">
                <a:solidFill>
                  <a:srgbClr val="1C1C1C"/>
                </a:solidFill>
                <a:latin typeface="Times New Roman"/>
                <a:cs typeface="Times New Roman"/>
              </a:rPr>
              <a:t>s</a:t>
            </a:r>
            <a:r>
              <a:rPr lang="en-US" sz="1250" spc="-60">
                <a:solidFill>
                  <a:srgbClr val="010101"/>
                </a:solidFill>
                <a:latin typeface="Times New Roman"/>
                <a:cs typeface="Times New Roman"/>
              </a:rPr>
              <a:t>i</a:t>
            </a:r>
            <a:r>
              <a:rPr lang="en-US" sz="1250" spc="30">
                <a:solidFill>
                  <a:srgbClr val="1C1C1C"/>
                </a:solidFill>
                <a:latin typeface="Times New Roman"/>
                <a:cs typeface="Times New Roman"/>
              </a:rPr>
              <a:t>ty</a:t>
            </a:r>
            <a:r>
              <a:rPr lang="en-US" sz="1250" spc="5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lang="en-US" sz="1250" spc="-55">
                <a:solidFill>
                  <a:srgbClr val="1C1C1C"/>
                </a:solidFill>
                <a:latin typeface="Times New Roman"/>
                <a:cs typeface="Times New Roman"/>
              </a:rPr>
              <a:t>o</a:t>
            </a:r>
            <a:r>
              <a:rPr lang="en-US" sz="1250" spc="-65">
                <a:solidFill>
                  <a:srgbClr val="010101"/>
                </a:solidFill>
                <a:latin typeface="Times New Roman"/>
                <a:cs typeface="Times New Roman"/>
              </a:rPr>
              <a:t>f</a:t>
            </a:r>
            <a:r>
              <a:rPr lang="en-US" sz="1250" spc="-25">
                <a:solidFill>
                  <a:srgbClr val="010101"/>
                </a:solidFill>
                <a:latin typeface="Times New Roman"/>
                <a:cs typeface="Times New Roman"/>
              </a:rPr>
              <a:t> </a:t>
            </a:r>
            <a:r>
              <a:rPr lang="en-US" sz="1250" spc="-10">
                <a:solidFill>
                  <a:srgbClr val="010101"/>
                </a:solidFill>
                <a:latin typeface="Times New Roman"/>
                <a:cs typeface="Times New Roman"/>
              </a:rPr>
              <a:t>Ka</a:t>
            </a:r>
            <a:r>
              <a:rPr lang="en-US" sz="1250" spc="5">
                <a:solidFill>
                  <a:srgbClr val="010101"/>
                </a:solidFill>
                <a:latin typeface="Times New Roman"/>
                <a:cs typeface="Times New Roman"/>
              </a:rPr>
              <a:t>n</a:t>
            </a:r>
            <a:r>
              <a:rPr lang="en-US" sz="1250" spc="55">
                <a:solidFill>
                  <a:srgbClr val="1C1C1C"/>
                </a:solidFill>
                <a:latin typeface="Times New Roman"/>
                <a:cs typeface="Times New Roman"/>
              </a:rPr>
              <a:t>sas</a:t>
            </a:r>
            <a:endParaRPr sz="852">
              <a:latin typeface="Times New Roman"/>
              <a:cs typeface="Times New Roman"/>
            </a:endParaRPr>
          </a:p>
        </p:txBody>
      </p:sp>
      <p:sp>
        <p:nvSpPr>
          <p:cNvPr id="10" name="object 21">
            <a:extLst>
              <a:ext uri="{FF2B5EF4-FFF2-40B4-BE49-F238E27FC236}">
                <a16:creationId xmlns:a16="http://schemas.microsoft.com/office/drawing/2014/main" id="{A219ABF6-B0DA-6A9A-6174-D116A4BAE2FD}"/>
              </a:ext>
            </a:extLst>
          </p:cNvPr>
          <p:cNvSpPr txBox="1"/>
          <p:nvPr/>
        </p:nvSpPr>
        <p:spPr>
          <a:xfrm>
            <a:off x="1066800" y="9113059"/>
            <a:ext cx="1837056" cy="3316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9"/>
            <a:r>
              <a:rPr sz="1000" spc="-65" dirty="0">
                <a:latin typeface="Times New Roman"/>
                <a:cs typeface="Times New Roman"/>
              </a:rPr>
              <a:t>©</a:t>
            </a:r>
            <a:r>
              <a:rPr sz="1000" spc="-114" dirty="0">
                <a:latin typeface="Times New Roman"/>
                <a:cs typeface="Times New Roman"/>
              </a:rPr>
              <a:t> </a:t>
            </a:r>
            <a:r>
              <a:rPr sz="1000" spc="60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University</a:t>
            </a:r>
            <a:r>
              <a:rPr sz="1000" spc="114" dirty="0">
                <a:latin typeface="Times New Roman"/>
                <a:cs typeface="Times New Roman"/>
              </a:rPr>
              <a:t> </a:t>
            </a:r>
            <a:r>
              <a:rPr sz="1000" spc="-50" dirty="0">
                <a:latin typeface="Times New Roman"/>
                <a:cs typeface="Times New Roman"/>
              </a:rPr>
              <a:t>of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Kansas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4A8F03-CA9B-34D8-1BC6-6FC38586F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328" y="0"/>
            <a:ext cx="5623080" cy="6858000"/>
          </a:xfrm>
          <a:prstGeom prst="rect">
            <a:avLst/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6D8B535C-5F54-6F91-09DE-0910CE76408B}"/>
              </a:ext>
            </a:extLst>
          </p:cNvPr>
          <p:cNvSpPr/>
          <p:nvPr/>
        </p:nvSpPr>
        <p:spPr>
          <a:xfrm>
            <a:off x="1535592" y="4778437"/>
            <a:ext cx="1545065" cy="326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8D4324-A31A-8066-E3C6-76B56969C23B}"/>
              </a:ext>
            </a:extLst>
          </p:cNvPr>
          <p:cNvSpPr txBox="1"/>
          <p:nvPr/>
        </p:nvSpPr>
        <p:spPr>
          <a:xfrm>
            <a:off x="2286000" y="457239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758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76AD7A8-6EED-4CDA-C35B-C78A5EE0A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91" y="-277586"/>
            <a:ext cx="5728360" cy="7413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D9E05E-32B4-489C-E9F1-710B335516B9}"/>
              </a:ext>
            </a:extLst>
          </p:cNvPr>
          <p:cNvSpPr txBox="1"/>
          <p:nvPr/>
        </p:nvSpPr>
        <p:spPr>
          <a:xfrm>
            <a:off x="6193971" y="1654629"/>
            <a:ext cx="2416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Maintenance Plan on the back</a:t>
            </a:r>
          </a:p>
        </p:txBody>
      </p:sp>
    </p:spTree>
    <p:extLst>
      <p:ext uri="{BB962C8B-B14F-4D97-AF65-F5344CB8AC3E}">
        <p14:creationId xmlns:p14="http://schemas.microsoft.com/office/powerpoint/2010/main" val="3438964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0ABCF9-2025-9A7D-93B8-6B0729223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33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DAE8E4-623B-1D2F-4B11-DC33C417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73BC7-521B-8F35-9211-855C39268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</a:t>
            </a:r>
          </a:p>
        </p:txBody>
      </p:sp>
    </p:spTree>
    <p:extLst>
      <p:ext uri="{BB962C8B-B14F-4D97-AF65-F5344CB8AC3E}">
        <p14:creationId xmlns:p14="http://schemas.microsoft.com/office/powerpoint/2010/main" val="1967993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</TotalTime>
  <Words>3277</Words>
  <Application>Microsoft Macintosh PowerPoint</Application>
  <PresentationFormat>On-screen Show (4:3)</PresentationFormat>
  <Paragraphs>820</Paragraphs>
  <Slides>78</Slides>
  <Notes>73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Arial</vt:lpstr>
      <vt:lpstr>Arial Black</vt:lpstr>
      <vt:lpstr>Calibri</vt:lpstr>
      <vt:lpstr>Calibri Light</vt:lpstr>
      <vt:lpstr>Courier New</vt:lpstr>
      <vt:lpstr>Times</vt:lpstr>
      <vt:lpstr>Times New Roman</vt:lpstr>
      <vt:lpstr>Office Theme</vt:lpstr>
      <vt:lpstr>The Self-Questioning Strategy</vt:lpstr>
      <vt:lpstr>Stage 1 </vt:lpstr>
      <vt:lpstr>Pretest</vt:lpstr>
      <vt:lpstr>Pretest Part 1</vt:lpstr>
      <vt:lpstr>Pretest part 2</vt:lpstr>
      <vt:lpstr>PowerPoint Presentation</vt:lpstr>
      <vt:lpstr>Success Formula</vt:lpstr>
      <vt:lpstr>PowerPoint Presentation</vt:lpstr>
      <vt:lpstr>Stage 2 </vt:lpstr>
      <vt:lpstr>Essential Questions</vt:lpstr>
      <vt:lpstr>Definitions review</vt:lpstr>
      <vt:lpstr>How is using the Self-Questioning Strategy like playing the game “Clue”?</vt:lpstr>
      <vt:lpstr>Grade-level Comprehension Quiz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Comprehension Check</vt:lpstr>
      <vt:lpstr>PowerPoint Presentation</vt:lpstr>
      <vt:lpstr>Exit Ticket </vt:lpstr>
      <vt:lpstr>Stage 3 </vt:lpstr>
      <vt:lpstr>Review of Previous Content</vt:lpstr>
      <vt:lpstr>Essential Questions</vt:lpstr>
      <vt:lpstr>PowerPoint Presentation</vt:lpstr>
      <vt:lpstr>Exit Ticket</vt:lpstr>
      <vt:lpstr>PowerPoint Presentation</vt:lpstr>
      <vt:lpstr>Stage 4 </vt:lpstr>
      <vt:lpstr>Review of Previous Content</vt:lpstr>
      <vt:lpstr>Essential Questions</vt:lpstr>
      <vt:lpstr>PowerPoint Presentation</vt:lpstr>
      <vt:lpstr>PowerPoint Presentation</vt:lpstr>
      <vt:lpstr>Stage 5 </vt:lpstr>
      <vt:lpstr>Review of Previous Content</vt:lpstr>
      <vt:lpstr>Essential Questions</vt:lpstr>
      <vt:lpstr>PowerPoint Presentation</vt:lpstr>
      <vt:lpstr>PowerPoint Presentation</vt:lpstr>
      <vt:lpstr>PowerPoint Presentation</vt:lpstr>
      <vt:lpstr>Stage 6 </vt:lpstr>
      <vt:lpstr>Review of Previous Content</vt:lpstr>
      <vt:lpstr>Essential Questions</vt:lpstr>
      <vt:lpstr>PowerPoint Presentation</vt:lpstr>
      <vt:lpstr>PowerPoint Presentation</vt:lpstr>
      <vt:lpstr>PowerPoint Presentation</vt:lpstr>
      <vt:lpstr>Stage 7 </vt:lpstr>
      <vt:lpstr>Posttest</vt:lpstr>
      <vt:lpstr>PowerPoint Presentation</vt:lpstr>
      <vt:lpstr>PowerPoint Presentation</vt:lpstr>
      <vt:lpstr>Stage 8: Generalization </vt:lpstr>
      <vt:lpstr>Essential Questions</vt:lpstr>
      <vt:lpstr>PowerPoint Presentation</vt:lpstr>
      <vt:lpstr>PowerPoint Presentation</vt:lpstr>
      <vt:lpstr>AFFIRMATIONS</vt:lpstr>
      <vt:lpstr>PowerPoint Presentation</vt:lpstr>
      <vt:lpstr>PowerPoint Presentation</vt:lpstr>
      <vt:lpstr>Stage 8: Generalization</vt:lpstr>
      <vt:lpstr>Essential Questions</vt:lpstr>
      <vt:lpstr>PowerPoint Presentation</vt:lpstr>
      <vt:lpstr>PowerPoint Presentation</vt:lpstr>
      <vt:lpstr>PowerPoint Presentation</vt:lpstr>
      <vt:lpstr>Stage 8: Generalization</vt:lpstr>
      <vt:lpstr>Essential Questions</vt:lpstr>
      <vt:lpstr>PowerPoint Presentation</vt:lpstr>
      <vt:lpstr>PowerPoint Presentation</vt:lpstr>
      <vt:lpstr>PowerPoint Presentation</vt:lpstr>
      <vt:lpstr>Stage 8: Generalization</vt:lpstr>
      <vt:lpstr>Essential Questions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Self-Questioning Strategy</dc:title>
  <dc:creator>Medici Cindy</dc:creator>
  <cp:lastModifiedBy>Medici Cindy</cp:lastModifiedBy>
  <cp:revision>10</cp:revision>
  <dcterms:created xsi:type="dcterms:W3CDTF">2022-04-21T13:46:58Z</dcterms:created>
  <dcterms:modified xsi:type="dcterms:W3CDTF">2022-04-26T13:38:12Z</dcterms:modified>
</cp:coreProperties>
</file>