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72" r:id="rId4"/>
    <p:sldId id="258" r:id="rId5"/>
    <p:sldId id="260" r:id="rId6"/>
    <p:sldId id="259" r:id="rId7"/>
    <p:sldId id="261" r:id="rId8"/>
    <p:sldId id="262" r:id="rId9"/>
    <p:sldId id="263" r:id="rId10"/>
    <p:sldId id="264" r:id="rId11"/>
    <p:sldId id="273" r:id="rId12"/>
    <p:sldId id="265" r:id="rId13"/>
    <p:sldId id="266" r:id="rId14"/>
    <p:sldId id="267" r:id="rId15"/>
    <p:sldId id="268" r:id="rId16"/>
    <p:sldId id="269" r:id="rId17"/>
    <p:sldId id="27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94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32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0D2427-E275-4F56-AFB6-E261DABFDEFD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Multiplication with Regrouping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372049-C197-4617-A8A9-5C1B8BA6C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51860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FB0FF0-2E52-42CD-979C-799D0600BD7C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Multiplication with Regrouping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12492D-E5D2-41B0-9B55-0BF6CDA0A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1047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Multiplication with Regrouping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12492D-E5D2-41B0-9B55-0BF6CDA0AAF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318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Multiplication with Regrouping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12492D-E5D2-41B0-9B55-0BF6CDA0AAF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7485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Multiplication with Regrouping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12492D-E5D2-41B0-9B55-0BF6CDA0AAF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9894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Multiplication with Regrouping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12492D-E5D2-41B0-9B55-0BF6CDA0AAF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0386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Multiplication with Regrouping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12492D-E5D2-41B0-9B55-0BF6CDA0AAF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5871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Multiplication with Regrouping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12492D-E5D2-41B0-9B55-0BF6CDA0AAF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9762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Multiplication with Regrouping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12492D-E5D2-41B0-9B55-0BF6CDA0AAF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2128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12492D-E5D2-41B0-9B55-0BF6CDA0AAF9}" type="slidenum">
              <a:rPr lang="en-US" smtClean="0"/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Multiplication with Regrouping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596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Multiplication with Regrouping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12492D-E5D2-41B0-9B55-0BF6CDA0AAF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353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Multiplication with Regrouping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12492D-E5D2-41B0-9B55-0BF6CDA0AAF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117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Multiplication with Regrouping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12492D-E5D2-41B0-9B55-0BF6CDA0AAF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074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Multiplication with Regrouping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12492D-E5D2-41B0-9B55-0BF6CDA0AAF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160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Multiplication with Regrouping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12492D-E5D2-41B0-9B55-0BF6CDA0AAF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396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Multiplication with Regrouping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12492D-E5D2-41B0-9B55-0BF6CDA0AAF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4718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Multiplication with Regrouping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12492D-E5D2-41B0-9B55-0BF6CDA0AAF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1144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Multiplication with Regrouping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12492D-E5D2-41B0-9B55-0BF6CDA0AAF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101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D7EC0-D8DD-475C-8807-DABF097E3C39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B05C-CE06-41CD-8DFF-3F30610F8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134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D7EC0-D8DD-475C-8807-DABF097E3C39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B05C-CE06-41CD-8DFF-3F30610F8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420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D7EC0-D8DD-475C-8807-DABF097E3C39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B05C-CE06-41CD-8DFF-3F30610F86F1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12943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D7EC0-D8DD-475C-8807-DABF097E3C39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B05C-CE06-41CD-8DFF-3F30610F8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285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D7EC0-D8DD-475C-8807-DABF097E3C39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B05C-CE06-41CD-8DFF-3F30610F86F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55910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D7EC0-D8DD-475C-8807-DABF097E3C39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B05C-CE06-41CD-8DFF-3F30610F8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01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D7EC0-D8DD-475C-8807-DABF097E3C39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B05C-CE06-41CD-8DFF-3F30610F8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733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D7EC0-D8DD-475C-8807-DABF097E3C39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B05C-CE06-41CD-8DFF-3F30610F8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052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D7EC0-D8DD-475C-8807-DABF097E3C39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B05C-CE06-41CD-8DFF-3F30610F8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295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D7EC0-D8DD-475C-8807-DABF097E3C39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B05C-CE06-41CD-8DFF-3F30610F8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9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D7EC0-D8DD-475C-8807-DABF097E3C39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B05C-CE06-41CD-8DFF-3F30610F8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4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D7EC0-D8DD-475C-8807-DABF097E3C39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B05C-CE06-41CD-8DFF-3F30610F8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582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D7EC0-D8DD-475C-8807-DABF097E3C39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B05C-CE06-41CD-8DFF-3F30610F8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828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D7EC0-D8DD-475C-8807-DABF097E3C39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B05C-CE06-41CD-8DFF-3F30610F8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212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D7EC0-D8DD-475C-8807-DABF097E3C39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B05C-CE06-41CD-8DFF-3F30610F8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659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D7EC0-D8DD-475C-8807-DABF097E3C39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B05C-CE06-41CD-8DFF-3F30610F8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97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D7EC0-D8DD-475C-8807-DABF097E3C39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201B05C-CE06-41CD-8DFF-3F30610F8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047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925" y="1991387"/>
            <a:ext cx="10778066" cy="23876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>
                <a:solidFill>
                  <a:srgbClr val="993300"/>
                </a:solidFill>
              </a:rPr>
              <a:t>Introduction to a New Intervention for Teaching Multiplication with Regrouping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1867" y="4499505"/>
            <a:ext cx="9144000" cy="16557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Margaret M. Flores, </a:t>
            </a:r>
            <a:r>
              <a:rPr lang="en-US" sz="2000" dirty="0" smtClean="0"/>
              <a:t>Ph.D., BCBA-D</a:t>
            </a:r>
          </a:p>
          <a:p>
            <a:pPr algn="ctr"/>
            <a:r>
              <a:rPr lang="en-US" sz="1800" dirty="0" smtClean="0"/>
              <a:t>Auburn University</a:t>
            </a:r>
          </a:p>
          <a:p>
            <a:pPr algn="ctr"/>
            <a:r>
              <a:rPr lang="en-US" dirty="0" smtClean="0"/>
              <a:t>Bradley J. </a:t>
            </a:r>
            <a:r>
              <a:rPr lang="en-US" dirty="0" err="1" smtClean="0"/>
              <a:t>Kaffar</a:t>
            </a:r>
            <a:r>
              <a:rPr lang="en-US" dirty="0" smtClean="0"/>
              <a:t>, </a:t>
            </a:r>
            <a:r>
              <a:rPr lang="en-US" sz="2000" dirty="0" smtClean="0"/>
              <a:t>Ph.D.</a:t>
            </a:r>
          </a:p>
          <a:p>
            <a:pPr algn="ctr"/>
            <a:r>
              <a:rPr lang="en-US" sz="1800" dirty="0" smtClean="0"/>
              <a:t>St. Cloud State University </a:t>
            </a:r>
            <a:endParaRPr lang="en-US" sz="1800" dirty="0"/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737" y="243681"/>
            <a:ext cx="2728913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3428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9855"/>
            <a:ext cx="10515600" cy="73977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993300"/>
                </a:solidFill>
              </a:rPr>
              <a:t>RENAME Strategy</a:t>
            </a:r>
            <a:endParaRPr lang="en-US" sz="4800" b="1" dirty="0">
              <a:solidFill>
                <a:srgbClr val="99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310" y="952499"/>
            <a:ext cx="11137490" cy="566461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Bridge between representational and abstract phases</a:t>
            </a:r>
          </a:p>
          <a:p>
            <a:endParaRPr lang="en-US" sz="2800" dirty="0" smtClean="0"/>
          </a:p>
          <a:p>
            <a:r>
              <a:rPr lang="en-US" sz="2800" dirty="0" smtClean="0"/>
              <a:t>Simple generalizable strategy that assists students in remembering procedures for each </a:t>
            </a:r>
            <a:r>
              <a:rPr lang="en-US" sz="2800" dirty="0" smtClean="0"/>
              <a:t>algorithm 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Teach strategy within context using problems</a:t>
            </a:r>
          </a:p>
          <a:p>
            <a:endParaRPr lang="en-US" sz="2800" dirty="0" smtClean="0"/>
          </a:p>
          <a:p>
            <a:r>
              <a:rPr lang="en-US" sz="2800" dirty="0" smtClean="0"/>
              <a:t>Students memorize strategy before moving to abstract level and using the RENAME strategy to solve problems. </a:t>
            </a:r>
            <a:endParaRPr 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8732" y="149224"/>
            <a:ext cx="1635125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7224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511279"/>
            <a:ext cx="8596668" cy="1320800"/>
          </a:xfrm>
        </p:spPr>
        <p:txBody>
          <a:bodyPr/>
          <a:lstStyle/>
          <a:p>
            <a:r>
              <a:rPr lang="en-US" dirty="0" smtClean="0"/>
              <a:t>RENAME Strategy for Each Algorithm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646791"/>
              </p:ext>
            </p:extLst>
          </p:nvPr>
        </p:nvGraphicFramePr>
        <p:xfrm>
          <a:off x="559347" y="1264860"/>
          <a:ext cx="4946189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6189">
                  <a:extLst>
                    <a:ext uri="{9D8B030D-6E8A-4147-A177-3AD203B41FA5}">
                      <a16:colId xmlns:a16="http://schemas.microsoft.com/office/drawing/2014/main" val="1246696519"/>
                    </a:ext>
                  </a:extLst>
                </a:gridCol>
              </a:tblGrid>
              <a:tr h="414204">
                <a:tc>
                  <a:txBody>
                    <a:bodyPr/>
                    <a:lstStyle/>
                    <a:p>
                      <a:r>
                        <a:rPr lang="en-US" sz="2800" u="sng" dirty="0" smtClean="0">
                          <a:solidFill>
                            <a:schemeClr val="tx1"/>
                          </a:solidFill>
                        </a:rPr>
                        <a:t>Partial Products</a:t>
                      </a:r>
                      <a:endParaRPr lang="en-US" sz="280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602525"/>
                  </a:ext>
                </a:extLst>
              </a:tr>
              <a:tr h="538981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ead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the problem.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357249"/>
                  </a:ext>
                </a:extLst>
              </a:tr>
              <a:tr h="795639"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E</a:t>
                      </a:r>
                      <a:r>
                        <a:rPr lang="en-US" sz="2400" b="1" dirty="0" smtClean="0"/>
                        <a:t>xamine the ones</a:t>
                      </a:r>
                      <a:r>
                        <a:rPr lang="en-US" sz="2400" b="1" baseline="0" dirty="0" smtClean="0"/>
                        <a:t> column of the multiplier to make equations 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9882576"/>
                  </a:ext>
                </a:extLst>
              </a:tr>
              <a:tr h="538981"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N</a:t>
                      </a:r>
                      <a:r>
                        <a:rPr lang="en-US" sz="2400" b="1" dirty="0" smtClean="0"/>
                        <a:t>ote</a:t>
                      </a:r>
                      <a:r>
                        <a:rPr lang="en-US" sz="2400" b="1" baseline="0" dirty="0" smtClean="0"/>
                        <a:t> the ones partial products.</a:t>
                      </a:r>
                      <a:endParaRPr lang="en-US" sz="2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381183"/>
                  </a:ext>
                </a:extLst>
              </a:tr>
              <a:tr h="795639"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A</a:t>
                      </a:r>
                      <a:r>
                        <a:rPr lang="en-US" sz="2400" b="1" dirty="0" smtClean="0"/>
                        <a:t>ddress the tens column of the multiplier to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dirty="0" smtClean="0"/>
                        <a:t>make equations. 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23063"/>
                  </a:ext>
                </a:extLst>
              </a:tr>
              <a:tr h="538981"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M</a:t>
                      </a:r>
                      <a:r>
                        <a:rPr lang="en-US" sz="2400" b="1" dirty="0" smtClean="0"/>
                        <a:t>ark the tens</a:t>
                      </a:r>
                      <a:r>
                        <a:rPr lang="en-US" sz="2400" b="1" baseline="0" dirty="0" smtClean="0"/>
                        <a:t> partial products.</a:t>
                      </a:r>
                      <a:endParaRPr lang="en-US" sz="2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938921"/>
                  </a:ext>
                </a:extLst>
              </a:tr>
              <a:tr h="795639"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E</a:t>
                      </a:r>
                      <a:r>
                        <a:rPr lang="en-US" sz="2400" b="1" dirty="0" smtClean="0"/>
                        <a:t>xamine the</a:t>
                      </a:r>
                      <a:r>
                        <a:rPr lang="en-US" sz="2400" b="1" baseline="0" dirty="0" smtClean="0"/>
                        <a:t> columns</a:t>
                      </a:r>
                      <a:r>
                        <a:rPr lang="en-US" sz="2400" b="1" dirty="0" smtClean="0"/>
                        <a:t>, add,</a:t>
                      </a:r>
                      <a:r>
                        <a:rPr lang="en-US" sz="2400" b="1" baseline="0" dirty="0" smtClean="0"/>
                        <a:t> and check.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507656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997960"/>
              </p:ext>
            </p:extLst>
          </p:nvPr>
        </p:nvGraphicFramePr>
        <p:xfrm>
          <a:off x="6631908" y="1373015"/>
          <a:ext cx="4313903" cy="527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3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4204">
                <a:tc>
                  <a:txBody>
                    <a:bodyPr/>
                    <a:lstStyle/>
                    <a:p>
                      <a:r>
                        <a:rPr lang="en-US" sz="2800" u="sng" dirty="0" smtClean="0">
                          <a:solidFill>
                            <a:schemeClr val="tx1"/>
                          </a:solidFill>
                        </a:rPr>
                        <a:t>Standard Algorithm</a:t>
                      </a:r>
                      <a:endParaRPr lang="en-US" sz="280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260"/>
                  </a:ext>
                </a:extLst>
              </a:tr>
              <a:tr h="538981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ead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the problem.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5639"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E</a:t>
                      </a:r>
                      <a:r>
                        <a:rPr lang="en-US" sz="2400" b="1" dirty="0" smtClean="0"/>
                        <a:t>xamine the ones</a:t>
                      </a:r>
                      <a:r>
                        <a:rPr lang="en-US" sz="2400" b="1" baseline="0" dirty="0" smtClean="0"/>
                        <a:t> column. </a:t>
                      </a:r>
                      <a:r>
                        <a:rPr lang="en-US" sz="1800" b="1" baseline="0" dirty="0" smtClean="0"/>
                        <a:t>(10 or more go next door.)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8981"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N</a:t>
                      </a:r>
                      <a:r>
                        <a:rPr lang="en-US" sz="2400" b="1" dirty="0" smtClean="0"/>
                        <a:t>ote</a:t>
                      </a:r>
                      <a:r>
                        <a:rPr lang="en-US" sz="2400" b="1" baseline="0" dirty="0" smtClean="0"/>
                        <a:t> the ones.</a:t>
                      </a:r>
                      <a:endParaRPr lang="en-US" sz="2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5639"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A</a:t>
                      </a:r>
                      <a:r>
                        <a:rPr lang="en-US" sz="2400" b="1" dirty="0" smtClean="0"/>
                        <a:t>ddress the tens column.</a:t>
                      </a:r>
                    </a:p>
                    <a:p>
                      <a:r>
                        <a:rPr lang="en-US" sz="1800" b="1" baseline="0" dirty="0" smtClean="0"/>
                        <a:t>(10 or more go next door.)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8981"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M</a:t>
                      </a:r>
                      <a:r>
                        <a:rPr lang="en-US" sz="2400" b="1" dirty="0" smtClean="0"/>
                        <a:t>ark the tens.</a:t>
                      </a:r>
                      <a:endParaRPr lang="en-US" sz="2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5639"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E</a:t>
                      </a:r>
                      <a:r>
                        <a:rPr lang="en-US" sz="2400" b="1" dirty="0" smtClean="0"/>
                        <a:t>xamine the</a:t>
                      </a:r>
                      <a:r>
                        <a:rPr lang="en-US" sz="2400" b="1" baseline="0" dirty="0" smtClean="0"/>
                        <a:t> columns</a:t>
                      </a:r>
                      <a:r>
                        <a:rPr lang="en-US" sz="2400" b="1" dirty="0" smtClean="0"/>
                        <a:t>, begin again, or add</a:t>
                      </a:r>
                      <a:r>
                        <a:rPr lang="en-US" sz="2400" b="1" baseline="0" dirty="0" smtClean="0"/>
                        <a:t> and check.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8732" y="149224"/>
            <a:ext cx="1635125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3471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657416" cy="13208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993300"/>
                </a:solidFill>
              </a:rPr>
              <a:t>Beginning Abstract Instruction </a:t>
            </a:r>
            <a:r>
              <a:rPr lang="en-US" b="1" dirty="0" smtClean="0">
                <a:solidFill>
                  <a:srgbClr val="993300"/>
                </a:solidFill>
              </a:rPr>
              <a:t>(Lesson 10) </a:t>
            </a:r>
            <a:endParaRPr lang="en-US" sz="4000" b="1" dirty="0">
              <a:solidFill>
                <a:srgbClr val="99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79589"/>
            <a:ext cx="8596668" cy="388077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Solve multiplication word problems and computation problems using RENAME </a:t>
            </a:r>
          </a:p>
          <a:p>
            <a:r>
              <a:rPr lang="en-US" sz="2400" dirty="0" smtClean="0"/>
              <a:t>Examples (Lesson 10):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213091"/>
              </p:ext>
            </p:extLst>
          </p:nvPr>
        </p:nvGraphicFramePr>
        <p:xfrm>
          <a:off x="1647825" y="3360917"/>
          <a:ext cx="5619749" cy="28045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3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82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82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786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There 35 classes</a:t>
                      </a:r>
                      <a:r>
                        <a:rPr lang="en-US" baseline="0" dirty="0" smtClean="0"/>
                        <a:t> with 25 students in each class. How many students in all?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dirty="0" smtClean="0"/>
                    </a:p>
                    <a:p>
                      <a:pPr marL="0" indent="0">
                        <a:buNone/>
                      </a:pPr>
                      <a:endParaRPr lang="en-US" dirty="0" smtClean="0"/>
                    </a:p>
                    <a:p>
                      <a:pPr marL="0" indent="0">
                        <a:buNone/>
                      </a:pPr>
                      <a:endParaRPr lang="en-US" dirty="0" smtClean="0"/>
                    </a:p>
                    <a:p>
                      <a:pPr marL="0" indent="0">
                        <a:buNone/>
                      </a:pPr>
                      <a:endParaRPr lang="en-US" dirty="0" smtClean="0"/>
                    </a:p>
                    <a:p>
                      <a:pPr marL="0" indent="0">
                        <a:buNone/>
                      </a:pPr>
                      <a:endParaRPr lang="en-US" dirty="0" smtClean="0"/>
                    </a:p>
                    <a:p>
                      <a:pPr marL="0" indent="0">
                        <a:buNone/>
                      </a:pPr>
                      <a:r>
                        <a:rPr lang="en-US" sz="2800" dirty="0" smtClean="0"/>
                        <a:t>  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5898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en-US" dirty="0" smtClean="0"/>
                    </a:p>
                    <a:p>
                      <a:pPr marL="0" indent="0" algn="ctr">
                        <a:buNone/>
                      </a:pPr>
                      <a:r>
                        <a:rPr lang="en-US" dirty="0" smtClean="0"/>
                        <a:t>    </a:t>
                      </a:r>
                      <a:r>
                        <a:rPr lang="en-US" sz="2800" dirty="0" smtClean="0"/>
                        <a:t>35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US" sz="2800" u="sng" dirty="0" smtClean="0"/>
                        <a:t>x 25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0163" y="5802313"/>
            <a:ext cx="1635125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6164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669" y="177270"/>
            <a:ext cx="8596668" cy="13208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993300"/>
                </a:solidFill>
              </a:rPr>
              <a:t>FAST RENAME </a:t>
            </a:r>
            <a:r>
              <a:rPr lang="en-US" sz="4000" dirty="0" smtClean="0">
                <a:solidFill>
                  <a:srgbClr val="993300"/>
                </a:solidFill>
              </a:rPr>
              <a:t>Strategy </a:t>
            </a:r>
            <a:endParaRPr lang="en-US" sz="4000" dirty="0">
              <a:solidFill>
                <a:srgbClr val="9933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9669" y="2063954"/>
            <a:ext cx="4747068" cy="3304117"/>
          </a:xfrm>
        </p:spPr>
        <p:txBody>
          <a:bodyPr/>
          <a:lstStyle/>
          <a:p>
            <a:r>
              <a:rPr lang="en-US" sz="2000" dirty="0" smtClean="0"/>
              <a:t>Simple generalizable strategy that assists students in thinking about how to solve a word problem</a:t>
            </a:r>
          </a:p>
          <a:p>
            <a:r>
              <a:rPr lang="en-US" sz="2000" dirty="0" smtClean="0"/>
              <a:t>Teach strategy within context of solving different word problems</a:t>
            </a:r>
          </a:p>
          <a:p>
            <a:r>
              <a:rPr lang="en-US" sz="2000" dirty="0" smtClean="0"/>
              <a:t>Students memorize FAST strategy </a:t>
            </a:r>
          </a:p>
          <a:p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472830811"/>
              </p:ext>
            </p:extLst>
          </p:nvPr>
        </p:nvGraphicFramePr>
        <p:xfrm>
          <a:off x="5099494" y="2063954"/>
          <a:ext cx="653753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37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7075"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ind what you are solving for.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63488" marR="63488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4637"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sk yourself, “What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</a:rPr>
                        <a:t> are the parts of the problem?”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63488" marR="6348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075"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et up the numbers. 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63488" marR="63488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075"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ie down the sign.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63488" marR="6348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367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3488" marR="63488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430" y="5734049"/>
            <a:ext cx="1635125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1460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425" y="225108"/>
            <a:ext cx="11668125" cy="116840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993300"/>
                </a:solidFill>
              </a:rPr>
              <a:t>Abstract Instruction, Fluency, Differentiation </a:t>
            </a:r>
            <a:r>
              <a:rPr lang="en-US" b="1" dirty="0">
                <a:solidFill>
                  <a:srgbClr val="993300"/>
                </a:solidFill>
              </a:rPr>
              <a:t>B</a:t>
            </a:r>
            <a:r>
              <a:rPr lang="en-US" b="1" dirty="0" smtClean="0">
                <a:solidFill>
                  <a:srgbClr val="993300"/>
                </a:solidFill>
              </a:rPr>
              <a:t>etween Operations in Word Problems </a:t>
            </a:r>
            <a:r>
              <a:rPr lang="en-US" sz="3200" b="1" dirty="0" smtClean="0">
                <a:solidFill>
                  <a:srgbClr val="993300"/>
                </a:solidFill>
              </a:rPr>
              <a:t>(Lessons 12-18) </a:t>
            </a:r>
            <a:endParaRPr lang="en-US" sz="3200" b="1" dirty="0">
              <a:solidFill>
                <a:srgbClr val="99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2" y="1435100"/>
            <a:ext cx="10515600" cy="28321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Solve word problems that require addition, subtraction, or multiplication with regrouping</a:t>
            </a:r>
          </a:p>
          <a:p>
            <a:r>
              <a:rPr lang="en-US" sz="2400" dirty="0" smtClean="0"/>
              <a:t>Solve computation problems using multiplication with regrouping </a:t>
            </a:r>
          </a:p>
          <a:p>
            <a:r>
              <a:rPr lang="en-US" sz="2400" dirty="0" smtClean="0"/>
              <a:t>Teacher modeling and guidance faded until all items are independent practice in lessons 16-18</a:t>
            </a:r>
          </a:p>
          <a:p>
            <a:r>
              <a:rPr lang="en-US" sz="2400" dirty="0" smtClean="0"/>
              <a:t>Examples (Lesson 14)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49068"/>
              </p:ext>
            </p:extLst>
          </p:nvPr>
        </p:nvGraphicFramePr>
        <p:xfrm>
          <a:off x="1085847" y="4350384"/>
          <a:ext cx="10182228" cy="228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241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0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44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8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549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11623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effectLst/>
                        </a:rPr>
                        <a:t>There are 14 boys in the class and 17 girls in the class. How many students are in the class?</a:t>
                      </a:r>
                    </a:p>
                    <a:p>
                      <a:r>
                        <a:rPr lang="en-US" sz="1800" kern="1200" dirty="0" smtClean="0">
                          <a:effectLst/>
                        </a:rPr>
                        <a:t>Write and solve.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effectLst/>
                        </a:rPr>
                        <a:t>There are 12 football teams and each team has 36 players. How many players in all? Write and solve.</a:t>
                      </a:r>
                      <a:endParaRPr lang="en-US" dirty="0" smtClean="0"/>
                    </a:p>
                    <a:p>
                      <a:pPr marL="0" indent="0" algn="ctr">
                        <a:buNone/>
                      </a:pP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effectLst/>
                        </a:rPr>
                        <a:t>There are 42 students on soccer teams. There are 56 students on hockey teams. How many more students are on hockey teams?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dirty="0" smtClean="0"/>
                    </a:p>
                    <a:p>
                      <a:pPr marL="0" indent="0">
                        <a:buNone/>
                      </a:pPr>
                      <a:endParaRPr lang="en-US" dirty="0" smtClean="0"/>
                    </a:p>
                    <a:p>
                      <a:pPr marL="0" indent="0">
                        <a:buNone/>
                      </a:pPr>
                      <a:r>
                        <a:rPr lang="en-US" sz="2800" dirty="0" smtClean="0"/>
                        <a:t>  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0163" y="5802313"/>
            <a:ext cx="1635125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85468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95275"/>
            <a:ext cx="10515600" cy="73025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993300"/>
                </a:solidFill>
              </a:rPr>
              <a:t>Fluency</a:t>
            </a:r>
            <a:endParaRPr lang="en-US" sz="4800" b="1" dirty="0">
              <a:solidFill>
                <a:srgbClr val="99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996950"/>
            <a:ext cx="11001375" cy="551815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Regrouping Rate Assessments: administer after students complete lesson 12</a:t>
            </a:r>
          </a:p>
          <a:p>
            <a:pPr lvl="1"/>
            <a:r>
              <a:rPr lang="en-US" sz="2000" dirty="0" smtClean="0"/>
              <a:t>3 versions (A, B, C), administer by rotating versions across lessons</a:t>
            </a:r>
          </a:p>
          <a:p>
            <a:pPr lvl="1"/>
            <a:r>
              <a:rPr lang="en-US" sz="2000" dirty="0" smtClean="0"/>
              <a:t>2-minute timed multiplication with regrouping assessment </a:t>
            </a:r>
          </a:p>
          <a:p>
            <a:pPr lvl="1"/>
            <a:r>
              <a:rPr lang="en-US" sz="2000" dirty="0"/>
              <a:t>T</a:t>
            </a:r>
            <a:r>
              <a:rPr lang="en-US" sz="2000" dirty="0" smtClean="0"/>
              <a:t>o assess retention from previous session, </a:t>
            </a:r>
            <a:r>
              <a:rPr lang="en-US" sz="2000" dirty="0"/>
              <a:t>a</a:t>
            </a:r>
            <a:r>
              <a:rPr lang="en-US" sz="2000" dirty="0" smtClean="0"/>
              <a:t>dminister before lessons </a:t>
            </a:r>
          </a:p>
          <a:p>
            <a:pPr lvl="1"/>
            <a:r>
              <a:rPr lang="en-US" sz="2000" dirty="0" smtClean="0"/>
              <a:t>Fluency defined as 30 correct digits written </a:t>
            </a:r>
          </a:p>
          <a:p>
            <a:pPr lvl="2"/>
            <a:r>
              <a:rPr lang="en-US" sz="1800" dirty="0" smtClean="0"/>
              <a:t>What is a correct digit?</a:t>
            </a:r>
          </a:p>
          <a:p>
            <a:pPr marL="914400" lvl="2" indent="0">
              <a:buNone/>
            </a:pPr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314207"/>
              </p:ext>
            </p:extLst>
          </p:nvPr>
        </p:nvGraphicFramePr>
        <p:xfrm>
          <a:off x="222558" y="3686277"/>
          <a:ext cx="4083055" cy="222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1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18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69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77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372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73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2 correct digits</a:t>
                      </a:r>
                      <a:endParaRPr 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en-US" sz="6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3 correct digits</a:t>
                      </a:r>
                      <a:endParaRPr lang="en-US" sz="2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3 correct digits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0163" y="5802313"/>
            <a:ext cx="1635125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8842" y="4010860"/>
            <a:ext cx="5944872" cy="2297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767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993300"/>
                </a:solidFill>
              </a:rPr>
              <a:t>Practice Games</a:t>
            </a:r>
            <a:endParaRPr lang="en-US" sz="4800" b="1" dirty="0">
              <a:solidFill>
                <a:srgbClr val="99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457325"/>
            <a:ext cx="9676341" cy="4584037"/>
          </a:xfrm>
        </p:spPr>
        <p:txBody>
          <a:bodyPr>
            <a:normAutofit/>
          </a:bodyPr>
          <a:lstStyle/>
          <a:p>
            <a:r>
              <a:rPr lang="en-US" sz="3200" dirty="0" smtClean="0"/>
              <a:t>Beginning with Lesson 17, the last lesson activity is “Game Practice”</a:t>
            </a:r>
          </a:p>
          <a:p>
            <a:pPr lvl="1"/>
            <a:r>
              <a:rPr lang="en-US" sz="2800" dirty="0" smtClean="0"/>
              <a:t>supplemental practice in which students compete with each other in solving computation problems </a:t>
            </a:r>
          </a:p>
          <a:p>
            <a:pPr lvl="2"/>
            <a:r>
              <a:rPr lang="en-US" sz="2400" b="1" u="sng" dirty="0" smtClean="0"/>
              <a:t>Example</a:t>
            </a:r>
            <a:r>
              <a:rPr lang="en-US" sz="2400" b="1" dirty="0" smtClean="0"/>
              <a:t>  </a:t>
            </a:r>
            <a:r>
              <a:rPr lang="en-US" sz="2400" dirty="0" smtClean="0"/>
              <a:t>Object of game is to be first to complete problems correctly; use dice to determine how many problems are completed within a student’s turn</a:t>
            </a:r>
          </a:p>
          <a:p>
            <a:pPr lvl="3"/>
            <a:r>
              <a:rPr lang="en-US" sz="2000" dirty="0" smtClean="0"/>
              <a:t>Roll numbers 1-5, complete one problem </a:t>
            </a:r>
          </a:p>
          <a:p>
            <a:pPr lvl="3"/>
            <a:r>
              <a:rPr lang="en-US" sz="2000" dirty="0" smtClean="0"/>
              <a:t>Roll double sixes, can complete 2 problems</a:t>
            </a:r>
          </a:p>
          <a:p>
            <a:pPr lvl="3"/>
            <a:r>
              <a:rPr lang="en-US" sz="2000" dirty="0" smtClean="0"/>
              <a:t>Roll one six, lose turn</a:t>
            </a:r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0163" y="5802313"/>
            <a:ext cx="1635125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06591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993300"/>
                </a:solidFill>
              </a:rPr>
              <a:t>Intervention Summary</a:t>
            </a:r>
            <a:endParaRPr lang="en-US" sz="4800" b="1" dirty="0">
              <a:solidFill>
                <a:srgbClr val="99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476375"/>
            <a:ext cx="10819341" cy="4564987"/>
          </a:xfrm>
        </p:spPr>
        <p:txBody>
          <a:bodyPr/>
          <a:lstStyle/>
          <a:p>
            <a:r>
              <a:rPr lang="en-US" sz="2800" dirty="0" smtClean="0"/>
              <a:t>18 lessons that teach multiplication </a:t>
            </a:r>
            <a:r>
              <a:rPr lang="en-US" sz="2800" dirty="0" smtClean="0"/>
              <a:t>with options of using partial products or standard algorithms </a:t>
            </a:r>
          </a:p>
          <a:p>
            <a:r>
              <a:rPr lang="en-US" sz="2800" dirty="0" smtClean="0"/>
              <a:t>Emphasis </a:t>
            </a:r>
            <a:r>
              <a:rPr lang="en-US" sz="2800" dirty="0" smtClean="0"/>
              <a:t>on understanding the operation and its application to real-life situations </a:t>
            </a:r>
          </a:p>
          <a:p>
            <a:r>
              <a:rPr lang="en-US" sz="2800" dirty="0" smtClean="0"/>
              <a:t>Lesson sequence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047914"/>
              </p:ext>
            </p:extLst>
          </p:nvPr>
        </p:nvGraphicFramePr>
        <p:xfrm>
          <a:off x="677332" y="4481802"/>
          <a:ext cx="10391780" cy="1559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90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6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003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Concrete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Representational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Abstract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Problem solving using base-ten blocks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6000" dirty="0" smtClean="0"/>
                        <a:t>&gt;</a:t>
                      </a:r>
                      <a:endParaRPr 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Problem solving using drawings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6000" dirty="0" smtClean="0"/>
                        <a:t>&gt;</a:t>
                      </a:r>
                      <a:endParaRPr 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Problem solving using numbers only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6000" dirty="0" smtClean="0"/>
                        <a:t>&gt;</a:t>
                      </a:r>
                      <a:endParaRPr lang="en-US" sz="6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Computation fluency and discrimination between operations within word problems 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0163" y="5802313"/>
            <a:ext cx="1635125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0106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3342"/>
          </a:xfrm>
        </p:spPr>
        <p:txBody>
          <a:bodyPr/>
          <a:lstStyle/>
          <a:p>
            <a:r>
              <a:rPr lang="en-US" b="1" dirty="0" smtClean="0">
                <a:solidFill>
                  <a:srgbClr val="993300"/>
                </a:solidFill>
              </a:rPr>
              <a:t>Purpose of the Intervention Program </a:t>
            </a:r>
            <a:endParaRPr lang="en-US" b="1" dirty="0">
              <a:solidFill>
                <a:srgbClr val="99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613" y="1212320"/>
            <a:ext cx="10515600" cy="4991630"/>
          </a:xfrm>
        </p:spPr>
        <p:txBody>
          <a:bodyPr>
            <a:normAutofit/>
          </a:bodyPr>
          <a:lstStyle/>
          <a:p>
            <a:r>
              <a:rPr lang="en-US" sz="3200" dirty="0"/>
              <a:t>T</a:t>
            </a:r>
            <a:r>
              <a:rPr lang="en-US" sz="3200" dirty="0" smtClean="0"/>
              <a:t>each multiplication </a:t>
            </a:r>
            <a:r>
              <a:rPr lang="en-US" sz="3200" dirty="0"/>
              <a:t>with regrouping </a:t>
            </a:r>
            <a:r>
              <a:rPr lang="en-US" sz="3200" dirty="0" smtClean="0"/>
              <a:t>with emphasis </a:t>
            </a:r>
            <a:r>
              <a:rPr lang="en-US" sz="3200" dirty="0"/>
              <a:t>on the mathematical practices infused throughout the Numbers and Operations mathematics standards in most states </a:t>
            </a:r>
            <a:endParaRPr lang="en-US" sz="3200" dirty="0" smtClean="0"/>
          </a:p>
          <a:p>
            <a:pPr lvl="1"/>
            <a:r>
              <a:rPr lang="en-US" sz="3200" dirty="0" smtClean="0"/>
              <a:t>Manual for teaching Partial Products Algorithm </a:t>
            </a:r>
          </a:p>
          <a:p>
            <a:pPr marL="457200" lvl="1" indent="0">
              <a:buNone/>
            </a:pPr>
            <a:endParaRPr lang="en-US" sz="3200" dirty="0" smtClean="0"/>
          </a:p>
          <a:p>
            <a:pPr lvl="1"/>
            <a:r>
              <a:rPr lang="en-US" sz="3200" dirty="0" smtClean="0"/>
              <a:t>Manual for teaching the Standard Algorithm </a:t>
            </a:r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8650" y="18522"/>
            <a:ext cx="1635125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5570" y="2321787"/>
            <a:ext cx="1805970" cy="21912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6265" y="4232685"/>
            <a:ext cx="1876425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039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3342"/>
          </a:xfrm>
        </p:spPr>
        <p:txBody>
          <a:bodyPr/>
          <a:lstStyle/>
          <a:p>
            <a:r>
              <a:rPr lang="en-US" b="1" dirty="0" smtClean="0">
                <a:solidFill>
                  <a:srgbClr val="993300"/>
                </a:solidFill>
              </a:rPr>
              <a:t>Purpose (continued)</a:t>
            </a:r>
            <a:endParaRPr lang="en-US" b="1" dirty="0">
              <a:solidFill>
                <a:srgbClr val="99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5333"/>
            <a:ext cx="10515600" cy="499163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Build </a:t>
            </a:r>
            <a:r>
              <a:rPr lang="en-US" sz="2400" dirty="0"/>
              <a:t>students’ sense of numbers and understanding of the multiplication </a:t>
            </a:r>
            <a:r>
              <a:rPr lang="en-US" sz="2400" dirty="0" smtClean="0"/>
              <a:t>operation </a:t>
            </a:r>
          </a:p>
          <a:p>
            <a:pPr lvl="1"/>
            <a:r>
              <a:rPr lang="en-US" sz="2200" dirty="0" smtClean="0"/>
              <a:t>Making numbers and physically showing operations with base-ten blocks, and drawings </a:t>
            </a:r>
          </a:p>
          <a:p>
            <a:r>
              <a:rPr lang="en-US" sz="2400" dirty="0" smtClean="0"/>
              <a:t>Build students’ understanding of the </a:t>
            </a:r>
            <a:r>
              <a:rPr lang="en-US" sz="2400" dirty="0"/>
              <a:t>operation in the context of real-life </a:t>
            </a:r>
            <a:r>
              <a:rPr lang="en-US" sz="2400" dirty="0" smtClean="0"/>
              <a:t>situations </a:t>
            </a:r>
          </a:p>
          <a:p>
            <a:pPr lvl="1"/>
            <a:r>
              <a:rPr lang="en-US" sz="2000" dirty="0" smtClean="0"/>
              <a:t>Each </a:t>
            </a:r>
            <a:r>
              <a:rPr lang="en-US" sz="2000" dirty="0"/>
              <a:t>lesson presents computation problems with </a:t>
            </a:r>
            <a:r>
              <a:rPr lang="en-US" sz="2000" dirty="0" smtClean="0"/>
              <a:t>words, laying foundation for word problems</a:t>
            </a:r>
          </a:p>
          <a:p>
            <a:pPr lvl="1"/>
            <a:r>
              <a:rPr lang="en-US" sz="2000" dirty="0" smtClean="0"/>
              <a:t>After mastery of multiplication with regrouping, students differentiate between </a:t>
            </a:r>
            <a:r>
              <a:rPr lang="en-US" sz="2000" dirty="0"/>
              <a:t>addition, subtraction, and multiplication </a:t>
            </a:r>
            <a:r>
              <a:rPr lang="en-US" sz="2000" dirty="0" smtClean="0"/>
              <a:t>within word problems </a:t>
            </a:r>
            <a:endParaRPr lang="en-US" sz="2000" dirty="0"/>
          </a:p>
          <a:p>
            <a:pPr lvl="2"/>
            <a:r>
              <a:rPr lang="en-US" sz="1800" dirty="0" smtClean="0"/>
              <a:t>allows </a:t>
            </a:r>
            <a:r>
              <a:rPr lang="en-US" sz="1800" dirty="0"/>
              <a:t>students to engage in mathematical </a:t>
            </a:r>
            <a:r>
              <a:rPr lang="en-US" sz="1800" dirty="0" smtClean="0"/>
              <a:t>practices </a:t>
            </a:r>
            <a:endParaRPr lang="en-US" sz="18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0163" y="5802313"/>
            <a:ext cx="1635125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0548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432" y="100729"/>
            <a:ext cx="11771005" cy="13255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993300"/>
                </a:solidFill>
              </a:rPr>
              <a:t>The intervention is for students who demonstrate error patterns below.</a:t>
            </a:r>
            <a:endParaRPr lang="en-US" sz="4000" b="1" dirty="0">
              <a:solidFill>
                <a:srgbClr val="99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432" y="4443378"/>
            <a:ext cx="11525250" cy="299515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Lack of number sense </a:t>
            </a:r>
          </a:p>
          <a:p>
            <a:pPr lvl="1"/>
            <a:r>
              <a:rPr lang="en-US" sz="2000" dirty="0" smtClean="0"/>
              <a:t>multi-digit </a:t>
            </a:r>
            <a:r>
              <a:rPr lang="en-US" sz="2000" dirty="0"/>
              <a:t>numbers are not just separate numerals, but each one has a different value (</a:t>
            </a:r>
            <a:r>
              <a:rPr lang="en-US" sz="2000" dirty="0" smtClean="0"/>
              <a:t>42 </a:t>
            </a:r>
            <a:r>
              <a:rPr lang="en-US" sz="2000" dirty="0"/>
              <a:t>is 4 tens and 2 ones rather than a 4 and 2</a:t>
            </a:r>
            <a:r>
              <a:rPr lang="en-US" sz="2000" dirty="0" smtClean="0"/>
              <a:t>) </a:t>
            </a:r>
          </a:p>
          <a:p>
            <a:r>
              <a:rPr lang="en-US" sz="2400" dirty="0" smtClean="0"/>
              <a:t>Students attempt to </a:t>
            </a:r>
            <a:r>
              <a:rPr lang="en-US" sz="2400" dirty="0"/>
              <a:t>memorize steps </a:t>
            </a:r>
            <a:r>
              <a:rPr lang="en-US" sz="2400" dirty="0" smtClean="0"/>
              <a:t>within </a:t>
            </a:r>
            <a:r>
              <a:rPr lang="en-US" sz="2400" dirty="0"/>
              <a:t>a</a:t>
            </a:r>
            <a:r>
              <a:rPr lang="en-US" sz="2400" dirty="0" smtClean="0"/>
              <a:t> </a:t>
            </a:r>
            <a:r>
              <a:rPr lang="en-US" sz="2400" dirty="0"/>
              <a:t>algorithm without a sense of </a:t>
            </a:r>
            <a:r>
              <a:rPr lang="en-US" sz="2400" dirty="0" smtClean="0"/>
              <a:t>numbers or understanding meaning of the operation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8557" y="260707"/>
            <a:ext cx="1635125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539562"/>
              </p:ext>
            </p:extLst>
          </p:nvPr>
        </p:nvGraphicFramePr>
        <p:xfrm>
          <a:off x="2204242" y="1504946"/>
          <a:ext cx="8640738" cy="3437608"/>
        </p:xfrm>
        <a:graphic>
          <a:graphicData uri="http://schemas.openxmlformats.org/drawingml/2006/table">
            <a:tbl>
              <a:tblPr firstRow="1" firstCol="1" bandRow="1"/>
              <a:tblGrid>
                <a:gridCol w="440450">
                  <a:extLst>
                    <a:ext uri="{9D8B030D-6E8A-4147-A177-3AD203B41FA5}">
                      <a16:colId xmlns:a16="http://schemas.microsoft.com/office/drawing/2014/main" val="1826285416"/>
                    </a:ext>
                  </a:extLst>
                </a:gridCol>
                <a:gridCol w="361268">
                  <a:extLst>
                    <a:ext uri="{9D8B030D-6E8A-4147-A177-3AD203B41FA5}">
                      <a16:colId xmlns:a16="http://schemas.microsoft.com/office/drawing/2014/main" val="3991019869"/>
                    </a:ext>
                  </a:extLst>
                </a:gridCol>
                <a:gridCol w="707689">
                  <a:extLst>
                    <a:ext uri="{9D8B030D-6E8A-4147-A177-3AD203B41FA5}">
                      <a16:colId xmlns:a16="http://schemas.microsoft.com/office/drawing/2014/main" val="3200558150"/>
                    </a:ext>
                  </a:extLst>
                </a:gridCol>
                <a:gridCol w="534479">
                  <a:extLst>
                    <a:ext uri="{9D8B030D-6E8A-4147-A177-3AD203B41FA5}">
                      <a16:colId xmlns:a16="http://schemas.microsoft.com/office/drawing/2014/main" val="1272162401"/>
                    </a:ext>
                  </a:extLst>
                </a:gridCol>
                <a:gridCol w="534479">
                  <a:extLst>
                    <a:ext uri="{9D8B030D-6E8A-4147-A177-3AD203B41FA5}">
                      <a16:colId xmlns:a16="http://schemas.microsoft.com/office/drawing/2014/main" val="3506837560"/>
                    </a:ext>
                  </a:extLst>
                </a:gridCol>
                <a:gridCol w="361268">
                  <a:extLst>
                    <a:ext uri="{9D8B030D-6E8A-4147-A177-3AD203B41FA5}">
                      <a16:colId xmlns:a16="http://schemas.microsoft.com/office/drawing/2014/main" val="4028155453"/>
                    </a:ext>
                  </a:extLst>
                </a:gridCol>
                <a:gridCol w="618609">
                  <a:extLst>
                    <a:ext uri="{9D8B030D-6E8A-4147-A177-3AD203B41FA5}">
                      <a16:colId xmlns:a16="http://schemas.microsoft.com/office/drawing/2014/main" val="656437597"/>
                    </a:ext>
                  </a:extLst>
                </a:gridCol>
                <a:gridCol w="445399">
                  <a:extLst>
                    <a:ext uri="{9D8B030D-6E8A-4147-A177-3AD203B41FA5}">
                      <a16:colId xmlns:a16="http://schemas.microsoft.com/office/drawing/2014/main" val="2257455024"/>
                    </a:ext>
                  </a:extLst>
                </a:gridCol>
                <a:gridCol w="445399">
                  <a:extLst>
                    <a:ext uri="{9D8B030D-6E8A-4147-A177-3AD203B41FA5}">
                      <a16:colId xmlns:a16="http://schemas.microsoft.com/office/drawing/2014/main" val="168017265"/>
                    </a:ext>
                  </a:extLst>
                </a:gridCol>
                <a:gridCol w="445399">
                  <a:extLst>
                    <a:ext uri="{9D8B030D-6E8A-4147-A177-3AD203B41FA5}">
                      <a16:colId xmlns:a16="http://schemas.microsoft.com/office/drawing/2014/main" val="577536992"/>
                    </a:ext>
                  </a:extLst>
                </a:gridCol>
                <a:gridCol w="451337">
                  <a:extLst>
                    <a:ext uri="{9D8B030D-6E8A-4147-A177-3AD203B41FA5}">
                      <a16:colId xmlns:a16="http://schemas.microsoft.com/office/drawing/2014/main" val="1601773514"/>
                    </a:ext>
                  </a:extLst>
                </a:gridCol>
                <a:gridCol w="445399">
                  <a:extLst>
                    <a:ext uri="{9D8B030D-6E8A-4147-A177-3AD203B41FA5}">
                      <a16:colId xmlns:a16="http://schemas.microsoft.com/office/drawing/2014/main" val="1710693417"/>
                    </a:ext>
                  </a:extLst>
                </a:gridCol>
                <a:gridCol w="533489">
                  <a:extLst>
                    <a:ext uri="{9D8B030D-6E8A-4147-A177-3AD203B41FA5}">
                      <a16:colId xmlns:a16="http://schemas.microsoft.com/office/drawing/2014/main" val="1932671225"/>
                    </a:ext>
                  </a:extLst>
                </a:gridCol>
                <a:gridCol w="357309">
                  <a:extLst>
                    <a:ext uri="{9D8B030D-6E8A-4147-A177-3AD203B41FA5}">
                      <a16:colId xmlns:a16="http://schemas.microsoft.com/office/drawing/2014/main" val="2664397621"/>
                    </a:ext>
                  </a:extLst>
                </a:gridCol>
                <a:gridCol w="451337">
                  <a:extLst>
                    <a:ext uri="{9D8B030D-6E8A-4147-A177-3AD203B41FA5}">
                      <a16:colId xmlns:a16="http://schemas.microsoft.com/office/drawing/2014/main" val="3813328163"/>
                    </a:ext>
                  </a:extLst>
                </a:gridCol>
                <a:gridCol w="445399">
                  <a:extLst>
                    <a:ext uri="{9D8B030D-6E8A-4147-A177-3AD203B41FA5}">
                      <a16:colId xmlns:a16="http://schemas.microsoft.com/office/drawing/2014/main" val="3500688864"/>
                    </a:ext>
                  </a:extLst>
                </a:gridCol>
                <a:gridCol w="510724">
                  <a:extLst>
                    <a:ext uri="{9D8B030D-6E8A-4147-A177-3AD203B41FA5}">
                      <a16:colId xmlns:a16="http://schemas.microsoft.com/office/drawing/2014/main" val="285698469"/>
                    </a:ext>
                  </a:extLst>
                </a:gridCol>
                <a:gridCol w="551305">
                  <a:extLst>
                    <a:ext uri="{9D8B030D-6E8A-4147-A177-3AD203B41FA5}">
                      <a16:colId xmlns:a16="http://schemas.microsoft.com/office/drawing/2014/main" val="2468605732"/>
                    </a:ext>
                  </a:extLst>
                </a:gridCol>
              </a:tblGrid>
              <a:tr h="4297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2254677"/>
                  </a:ext>
                </a:extLst>
              </a:tr>
              <a:tr h="4297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709407"/>
                  </a:ext>
                </a:extLst>
              </a:tr>
              <a:tr h="42970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x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x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x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x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x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685047"/>
                  </a:ext>
                </a:extLst>
              </a:tr>
              <a:tr h="429701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       8   4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       1     2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        2    4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1, 8  1  8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0916358"/>
                  </a:ext>
                </a:extLst>
              </a:tr>
              <a:tr h="4297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9379982"/>
                  </a:ext>
                </a:extLst>
              </a:tr>
              <a:tr h="4297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539550"/>
                  </a:ext>
                </a:extLst>
              </a:tr>
              <a:tr h="4297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8241672"/>
                  </a:ext>
                </a:extLst>
              </a:tr>
              <a:tr h="4297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00736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9351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5750"/>
            <a:ext cx="10515600" cy="947738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993300"/>
                </a:solidFill>
              </a:rPr>
              <a:t>Pre-requisite Skills </a:t>
            </a:r>
            <a:endParaRPr lang="en-US" sz="4800" b="1" dirty="0">
              <a:solidFill>
                <a:srgbClr val="99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4450"/>
            <a:ext cx="10515600" cy="4862513"/>
          </a:xfrm>
        </p:spPr>
        <p:txBody>
          <a:bodyPr>
            <a:noAutofit/>
          </a:bodyPr>
          <a:lstStyle/>
          <a:p>
            <a:r>
              <a:rPr lang="en-US" sz="2400" dirty="0" smtClean="0"/>
              <a:t>Mastery of </a:t>
            </a:r>
            <a:r>
              <a:rPr lang="en-US" sz="2400" dirty="0"/>
              <a:t>basic multiplication facts (zero through five) </a:t>
            </a:r>
            <a:endParaRPr lang="en-US" sz="2400" dirty="0" smtClean="0"/>
          </a:p>
          <a:p>
            <a:pPr lvl="1"/>
            <a:r>
              <a:rPr lang="en-US" sz="2000" dirty="0" smtClean="0"/>
              <a:t>problems in manual intentionally developed so that students who have not mastered facts involving larger numbers can be successful (e.g., 8x7 or 6x9)</a:t>
            </a:r>
          </a:p>
          <a:p>
            <a:pPr lvl="1"/>
            <a:r>
              <a:rPr lang="en-US" sz="2000" dirty="0" smtClean="0"/>
              <a:t>Mastery of addition </a:t>
            </a:r>
            <a:r>
              <a:rPr lang="en-US" sz="2000" dirty="0"/>
              <a:t>and subtraction involving </a:t>
            </a:r>
            <a:r>
              <a:rPr lang="en-US" sz="2000" dirty="0" smtClean="0"/>
              <a:t>regrouping </a:t>
            </a:r>
          </a:p>
          <a:p>
            <a:r>
              <a:rPr lang="en-US" sz="2400" dirty="0" smtClean="0"/>
              <a:t>Field-testing </a:t>
            </a:r>
            <a:r>
              <a:rPr lang="en-US" sz="2400" dirty="0"/>
              <a:t>has shown that deficits in these areas will significantly interfere with student </a:t>
            </a:r>
            <a:r>
              <a:rPr lang="en-US" sz="2400" dirty="0" smtClean="0"/>
              <a:t>learning</a:t>
            </a:r>
            <a:endParaRPr lang="en-US" sz="2400" dirty="0"/>
          </a:p>
          <a:p>
            <a:r>
              <a:rPr lang="en-US" sz="2400" dirty="0" smtClean="0"/>
              <a:t>Manuals </a:t>
            </a:r>
            <a:r>
              <a:rPr lang="en-US" sz="2400" dirty="0"/>
              <a:t>within the Strategic Math Series can be used to </a:t>
            </a:r>
            <a:r>
              <a:rPr lang="en-US" sz="2400" dirty="0" smtClean="0"/>
              <a:t>remediate</a:t>
            </a:r>
          </a:p>
          <a:p>
            <a:pPr lvl="1"/>
            <a:r>
              <a:rPr lang="en-US" sz="2000" i="1" dirty="0" smtClean="0"/>
              <a:t>Multiplication </a:t>
            </a:r>
            <a:r>
              <a:rPr lang="en-US" sz="2000" i="1" dirty="0"/>
              <a:t>Facts</a:t>
            </a:r>
            <a:r>
              <a:rPr lang="en-US" sz="2000" dirty="0"/>
              <a:t> </a:t>
            </a:r>
            <a:r>
              <a:rPr lang="en-US" sz="2000" dirty="0" smtClean="0"/>
              <a:t>0 to 81 (Miller </a:t>
            </a:r>
            <a:r>
              <a:rPr lang="en-US" sz="2000" dirty="0"/>
              <a:t>&amp; Mercer, </a:t>
            </a:r>
            <a:r>
              <a:rPr lang="en-US" sz="2000" dirty="0" smtClean="0"/>
              <a:t>1993)</a:t>
            </a:r>
          </a:p>
          <a:p>
            <a:pPr lvl="1"/>
            <a:r>
              <a:rPr lang="en-US" sz="2000" i="1" dirty="0" smtClean="0"/>
              <a:t>Addition </a:t>
            </a:r>
            <a:r>
              <a:rPr lang="en-US" sz="2000" i="1" dirty="0"/>
              <a:t>W</a:t>
            </a:r>
            <a:r>
              <a:rPr lang="en-US" sz="2000" i="1" dirty="0" smtClean="0"/>
              <a:t>ith </a:t>
            </a:r>
            <a:r>
              <a:rPr lang="en-US" sz="2000" i="1" dirty="0"/>
              <a:t>Regrouping</a:t>
            </a:r>
            <a:r>
              <a:rPr lang="en-US" sz="2000" dirty="0"/>
              <a:t> (Miller, Kaffar, &amp; Mercer, </a:t>
            </a:r>
            <a:r>
              <a:rPr lang="en-US" sz="2000" dirty="0" smtClean="0"/>
              <a:t>2011)</a:t>
            </a:r>
          </a:p>
          <a:p>
            <a:pPr lvl="1"/>
            <a:r>
              <a:rPr lang="en-US" sz="2000" i="1" dirty="0" smtClean="0"/>
              <a:t>Subtraction </a:t>
            </a:r>
            <a:r>
              <a:rPr lang="en-US" sz="2000" i="1" dirty="0"/>
              <a:t>W</a:t>
            </a:r>
            <a:r>
              <a:rPr lang="en-US" sz="2000" i="1" dirty="0" smtClean="0"/>
              <a:t>ith </a:t>
            </a:r>
            <a:r>
              <a:rPr lang="en-US" sz="2000" i="1" dirty="0"/>
              <a:t>Regrouping </a:t>
            </a:r>
            <a:r>
              <a:rPr lang="en-US" sz="2000" dirty="0"/>
              <a:t>(Miller, Kaffar, &amp; Mercer, 2011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0163" y="5802313"/>
            <a:ext cx="1635125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9797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2625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993300"/>
                </a:solidFill>
              </a:rPr>
              <a:t>Field Testing </a:t>
            </a:r>
            <a:endParaRPr lang="en-US" b="1" dirty="0">
              <a:solidFill>
                <a:srgbClr val="99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8725"/>
            <a:ext cx="10515600" cy="5214938"/>
          </a:xfrm>
        </p:spPr>
        <p:txBody>
          <a:bodyPr>
            <a:noAutofit/>
          </a:bodyPr>
          <a:lstStyle/>
          <a:p>
            <a:r>
              <a:rPr lang="en-US" sz="2400" dirty="0" smtClean="0"/>
              <a:t>Students in public elementary and middle schools </a:t>
            </a:r>
          </a:p>
          <a:p>
            <a:pPr lvl="1"/>
            <a:r>
              <a:rPr lang="en-US" sz="2000" dirty="0" smtClean="0"/>
              <a:t>students with disabilities </a:t>
            </a:r>
          </a:p>
          <a:p>
            <a:pPr lvl="1"/>
            <a:r>
              <a:rPr lang="en-US" sz="2000" dirty="0" smtClean="0"/>
              <a:t>students </a:t>
            </a:r>
            <a:r>
              <a:rPr lang="en-US" sz="2000" dirty="0"/>
              <a:t>at-risk for failure who received the intervention within </a:t>
            </a:r>
            <a:r>
              <a:rPr lang="en-US" sz="2000" dirty="0" smtClean="0"/>
              <a:t>MTSS </a:t>
            </a:r>
          </a:p>
          <a:p>
            <a:r>
              <a:rPr lang="en-US" sz="2400" dirty="0" smtClean="0"/>
              <a:t>Four studies conducted </a:t>
            </a:r>
            <a:r>
              <a:rPr lang="en-US" sz="2400" dirty="0"/>
              <a:t>using single case designs (Flores, Hinton, &amp; Strozier, 2014; Flores, Schweck, Hinton, </a:t>
            </a:r>
            <a:r>
              <a:rPr lang="en-US" sz="2400" dirty="0" smtClean="0"/>
              <a:t>2014; </a:t>
            </a:r>
            <a:r>
              <a:rPr lang="en-US" sz="2400" dirty="0"/>
              <a:t>Flores &amp; Hinton, in </a:t>
            </a:r>
            <a:r>
              <a:rPr lang="en-US" sz="2400" dirty="0" smtClean="0"/>
              <a:t>press; Flores &amp; Milton, in preparation) </a:t>
            </a:r>
          </a:p>
          <a:p>
            <a:r>
              <a:rPr lang="en-US" sz="2400" dirty="0" smtClean="0"/>
              <a:t>Three with larger </a:t>
            </a:r>
            <a:r>
              <a:rPr lang="en-US" sz="2400" dirty="0"/>
              <a:t>groups of students and the results were analyzed using statistical </a:t>
            </a:r>
            <a:r>
              <a:rPr lang="en-US" sz="2400" dirty="0" smtClean="0"/>
              <a:t>methods</a:t>
            </a:r>
          </a:p>
          <a:p>
            <a:pPr lvl="1"/>
            <a:r>
              <a:rPr lang="en-US" sz="2000" dirty="0"/>
              <a:t>C</a:t>
            </a:r>
            <a:r>
              <a:rPr lang="en-US" sz="2000" dirty="0" smtClean="0"/>
              <a:t>ompared </a:t>
            </a:r>
            <a:r>
              <a:rPr lang="en-US" sz="2000" i="1" dirty="0"/>
              <a:t>Multiplication With Regrouping</a:t>
            </a:r>
            <a:r>
              <a:rPr lang="en-US" sz="2000" dirty="0"/>
              <a:t> with a Direct Instruction intervention program </a:t>
            </a:r>
            <a:r>
              <a:rPr lang="en-US" sz="2000" dirty="0" smtClean="0"/>
              <a:t>(Flores, </a:t>
            </a:r>
            <a:r>
              <a:rPr lang="en-US" sz="2000" dirty="0" err="1" smtClean="0"/>
              <a:t>Kaffar</a:t>
            </a:r>
            <a:r>
              <a:rPr lang="en-US" sz="2000" dirty="0"/>
              <a:t>, </a:t>
            </a:r>
            <a:r>
              <a:rPr lang="en-US" sz="2000" dirty="0" smtClean="0"/>
              <a:t>Hinton, in press). </a:t>
            </a:r>
          </a:p>
          <a:p>
            <a:pPr lvl="1"/>
            <a:r>
              <a:rPr lang="en-US" sz="2000" dirty="0" smtClean="0"/>
              <a:t>One group, pre-test and post test (Flores &amp; Franklin, 2014; Flores, in preparation)</a:t>
            </a:r>
            <a:endParaRPr lang="en-US" sz="2000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0163" y="5802313"/>
            <a:ext cx="1635125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8561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46050"/>
            <a:ext cx="10515600" cy="796925"/>
          </a:xfrm>
        </p:spPr>
        <p:txBody>
          <a:bodyPr>
            <a:normAutofit fontScale="90000"/>
          </a:bodyPr>
          <a:lstStyle/>
          <a:p>
            <a:r>
              <a:rPr lang="en-US" sz="4800" b="1" dirty="0" smtClean="0">
                <a:solidFill>
                  <a:srgbClr val="993300"/>
                </a:solidFill>
              </a:rPr>
              <a:t>Instructional Sequence </a:t>
            </a:r>
            <a:endParaRPr lang="en-US" sz="4800" b="1" dirty="0">
              <a:solidFill>
                <a:srgbClr val="9933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3657923"/>
              </p:ext>
            </p:extLst>
          </p:nvPr>
        </p:nvGraphicFramePr>
        <p:xfrm>
          <a:off x="514349" y="801784"/>
          <a:ext cx="11210926" cy="6090813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971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8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4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67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Phase 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Purpose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Lessons 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Mastery Criteria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92" marR="6169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3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Phase 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92" marR="61692" marT="0" marB="0">
                    <a:solidFill>
                      <a:schemeClr val="bg1">
                        <a:lumMod val="6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Pretest and  Commitment with</a:t>
                      </a:r>
                      <a:r>
                        <a:rPr lang="en-US" sz="2000" baseline="0" dirty="0" smtClean="0">
                          <a:effectLst/>
                        </a:rPr>
                        <a:t> </a:t>
                      </a:r>
                      <a:r>
                        <a:rPr lang="en-US" sz="2000" dirty="0" smtClean="0">
                          <a:effectLst/>
                        </a:rPr>
                        <a:t>Learning</a:t>
                      </a:r>
                      <a:r>
                        <a:rPr lang="en-US" sz="2000" baseline="0" dirty="0" smtClean="0">
                          <a:effectLst/>
                        </a:rPr>
                        <a:t> Contract 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92" marR="61692" marT="0" marB="0">
                    <a:solidFill>
                      <a:schemeClr val="bg1">
                        <a:lumMod val="6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Pretest Lesson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92" marR="61692" marT="0" marB="0">
                    <a:solidFill>
                      <a:schemeClr val="bg1">
                        <a:lumMod val="6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92" marR="61692" marT="0" marB="0">
                    <a:solidFill>
                      <a:schemeClr val="bg1">
                        <a:lumMod val="6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51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Phase 2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Teach </a:t>
                      </a:r>
                      <a:r>
                        <a:rPr lang="en-US" sz="2000" dirty="0">
                          <a:effectLst/>
                        </a:rPr>
                        <a:t>multiplication with regrouping at the concrete level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Lessons 1-4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100% 2/2 </a:t>
                      </a:r>
                      <a:r>
                        <a:rPr lang="en-US" sz="1600" dirty="0" err="1" smtClean="0">
                          <a:effectLst/>
                        </a:rPr>
                        <a:t>ind.</a:t>
                      </a:r>
                      <a:r>
                        <a:rPr lang="en-US" sz="1600" dirty="0" smtClean="0">
                          <a:effectLst/>
                        </a:rPr>
                        <a:t> practice </a:t>
                      </a:r>
                      <a:r>
                        <a:rPr lang="en-US" sz="1600" dirty="0">
                          <a:effectLst/>
                        </a:rPr>
                        <a:t>items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92" marR="6169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51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Phase 3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92" marR="61692" marT="0" marB="0">
                    <a:solidFill>
                      <a:schemeClr val="bg1">
                        <a:lumMod val="6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Teach multiplication with regrouping at the representational level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92" marR="61692" marT="0" marB="0">
                    <a:solidFill>
                      <a:schemeClr val="bg1">
                        <a:lumMod val="6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Lessons 5-8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92" marR="61692" marT="0" marB="0">
                    <a:solidFill>
                      <a:schemeClr val="bg1">
                        <a:lumMod val="6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100% 2/2 </a:t>
                      </a:r>
                      <a:r>
                        <a:rPr lang="en-US" sz="1600" dirty="0" err="1" smtClean="0">
                          <a:effectLst/>
                        </a:rPr>
                        <a:t>ind.</a:t>
                      </a:r>
                      <a:r>
                        <a:rPr lang="en-US" sz="1600" dirty="0" smtClean="0">
                          <a:effectLst/>
                        </a:rPr>
                        <a:t> practice </a:t>
                      </a:r>
                      <a:r>
                        <a:rPr lang="en-US" sz="1600" dirty="0">
                          <a:effectLst/>
                        </a:rPr>
                        <a:t>items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92" marR="61692" marT="0" marB="0">
                    <a:solidFill>
                      <a:schemeClr val="bg1">
                        <a:lumMod val="6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7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Phase 4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Teach RENAME </a:t>
                      </a:r>
                      <a:r>
                        <a:rPr lang="en-US" sz="2000" dirty="0" smtClean="0">
                          <a:effectLst/>
                        </a:rPr>
                        <a:t>Strategy </a:t>
                      </a:r>
                      <a:r>
                        <a:rPr lang="en-US" sz="2000" dirty="0">
                          <a:effectLst/>
                        </a:rPr>
                        <a:t>applied to multiplication with regrouping 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Lesson 9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100% accuracy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92" marR="6169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51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Phase 5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92" marR="61692" marT="0" marB="0">
                    <a:solidFill>
                      <a:schemeClr val="bg1">
                        <a:lumMod val="6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Teach multiplication with regrouping at the abstract level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92" marR="61692" marT="0" marB="0">
                    <a:solidFill>
                      <a:schemeClr val="bg1">
                        <a:lumMod val="6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Lesson 10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92" marR="61692" marT="0" marB="0">
                    <a:solidFill>
                      <a:schemeClr val="bg1">
                        <a:lumMod val="6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80% 4/5 </a:t>
                      </a:r>
                      <a:r>
                        <a:rPr lang="en-US" sz="1600" dirty="0" err="1" smtClean="0">
                          <a:effectLst/>
                        </a:rPr>
                        <a:t>ind.</a:t>
                      </a:r>
                      <a:r>
                        <a:rPr lang="en-US" sz="1600" dirty="0" smtClean="0">
                          <a:effectLst/>
                        </a:rPr>
                        <a:t> practice </a:t>
                      </a:r>
                      <a:r>
                        <a:rPr lang="en-US" sz="1600" dirty="0">
                          <a:effectLst/>
                        </a:rPr>
                        <a:t>items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92" marR="61692" marT="0" marB="0">
                    <a:solidFill>
                      <a:schemeClr val="bg1">
                        <a:lumMod val="6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67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Phase 6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Teach FAST RENAME </a:t>
                      </a:r>
                      <a:r>
                        <a:rPr lang="en-US" sz="2000" dirty="0" smtClean="0">
                          <a:effectLst/>
                        </a:rPr>
                        <a:t>Strategy </a:t>
                      </a:r>
                      <a:r>
                        <a:rPr lang="en-US" sz="2000" dirty="0">
                          <a:effectLst/>
                        </a:rPr>
                        <a:t>for solving word problems 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Lesson 11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100% accuracy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92" marR="61692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5162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Phase 7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92" marR="61692" marT="0" marB="0">
                    <a:solidFill>
                      <a:schemeClr val="bg1">
                        <a:lumMod val="65000"/>
                        <a:alpha val="2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r>
                        <a:rPr lang="en-US" sz="2000" dirty="0" smtClean="0">
                          <a:effectLst/>
                        </a:rPr>
                        <a:t>Teach </a:t>
                      </a:r>
                      <a:r>
                        <a:rPr lang="en-US" sz="2000" dirty="0">
                          <a:effectLst/>
                        </a:rPr>
                        <a:t>computation and problem solving at the abstract level, differentiating between operations within word problems. Teacher guidance fades.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92" marR="61692" marT="0" marB="0">
                    <a:solidFill>
                      <a:schemeClr val="bg1">
                        <a:lumMod val="6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Lessons 12-15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92" marR="61692" marT="0" marB="0">
                    <a:solidFill>
                      <a:schemeClr val="bg1">
                        <a:lumMod val="6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85%  6/7 </a:t>
                      </a:r>
                      <a:r>
                        <a:rPr lang="en-US" sz="1600" dirty="0" err="1" smtClean="0">
                          <a:effectLst/>
                        </a:rPr>
                        <a:t>ind.</a:t>
                      </a:r>
                      <a:r>
                        <a:rPr lang="en-US" sz="1600" dirty="0" smtClean="0">
                          <a:effectLst/>
                        </a:rPr>
                        <a:t> practice </a:t>
                      </a:r>
                      <a:r>
                        <a:rPr lang="en-US" sz="1600" dirty="0">
                          <a:effectLst/>
                        </a:rPr>
                        <a:t>items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92" marR="61692" marT="0" marB="0">
                    <a:solidFill>
                      <a:schemeClr val="bg1">
                        <a:lumMod val="6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0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Lessons 16-18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92" marR="61692" marT="0" marB="0">
                    <a:solidFill>
                      <a:schemeClr val="bg1">
                        <a:lumMod val="6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87% 7/8 </a:t>
                      </a:r>
                      <a:r>
                        <a:rPr lang="en-US" sz="1600" dirty="0" err="1" smtClean="0">
                          <a:effectLst/>
                        </a:rPr>
                        <a:t>ind.</a:t>
                      </a:r>
                      <a:r>
                        <a:rPr lang="en-US" sz="1600" baseline="0" dirty="0" smtClean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practice items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92" marR="61692" marT="0" marB="0">
                    <a:solidFill>
                      <a:schemeClr val="bg1">
                        <a:lumMod val="6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99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Phase 8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92" marR="6169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Post-test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92" marR="6169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Post-test Lesson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92" marR="61692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92" marR="61692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8519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229" y="202669"/>
            <a:ext cx="10895541" cy="13208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993300"/>
                </a:solidFill>
              </a:rPr>
              <a:t>Concrete Level Instruction (Lessons 1-4)</a:t>
            </a:r>
            <a:endParaRPr lang="en-US" sz="4000" b="1" dirty="0">
              <a:solidFill>
                <a:srgbClr val="99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8" y="968375"/>
            <a:ext cx="10987089" cy="238971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Teach multiplication with regrouping using base-ten blocks </a:t>
            </a:r>
          </a:p>
          <a:p>
            <a:r>
              <a:rPr lang="en-US" sz="2400" dirty="0" smtClean="0"/>
              <a:t>Materials: multiplication mat, base-ten blocks, learning sheets</a:t>
            </a:r>
          </a:p>
          <a:p>
            <a:r>
              <a:rPr lang="en-US" sz="2400" dirty="0" smtClean="0"/>
              <a:t>Problems presented using words, translated into multiplication problems, problem solved using base-ten blocks and mat</a:t>
            </a:r>
          </a:p>
          <a:p>
            <a:r>
              <a:rPr lang="en-US" sz="2400" dirty="0" smtClean="0"/>
              <a:t>Examples (Lesson 3):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8675"/>
              </p:ext>
            </p:extLst>
          </p:nvPr>
        </p:nvGraphicFramePr>
        <p:xfrm>
          <a:off x="1677988" y="3481916"/>
          <a:ext cx="8512175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65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5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786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There are 15 bags of candy and 24 candies in each bag. How many pieces of candy all together?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There are 23 students and each completes 24 assignments each week. How many assignments were completed?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5898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 smtClean="0"/>
                        <a:t>__ groups of __</a:t>
                      </a:r>
                    </a:p>
                    <a:p>
                      <a:pPr marL="0" indent="0">
                        <a:buNone/>
                      </a:pPr>
                      <a:r>
                        <a:rPr lang="en-US" dirty="0" smtClean="0"/>
                        <a:t>__ x __</a:t>
                      </a:r>
                    </a:p>
                    <a:p>
                      <a:pPr marL="0" indent="0">
                        <a:buNone/>
                      </a:pPr>
                      <a:endParaRPr lang="en-US" dirty="0" smtClean="0"/>
                    </a:p>
                    <a:p>
                      <a:pPr marL="0" indent="0">
                        <a:buNone/>
                      </a:pPr>
                      <a:r>
                        <a:rPr lang="en-US" dirty="0" smtClean="0"/>
                        <a:t>   15</a:t>
                      </a:r>
                    </a:p>
                    <a:p>
                      <a:pPr marL="0" indent="0">
                        <a:buNone/>
                      </a:pPr>
                      <a:r>
                        <a:rPr lang="en-US" u="sng" dirty="0" smtClean="0"/>
                        <a:t>x 24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 smtClean="0"/>
                        <a:t>__ groups of __</a:t>
                      </a:r>
                    </a:p>
                    <a:p>
                      <a:pPr marL="0" indent="0">
                        <a:buNone/>
                      </a:pPr>
                      <a:r>
                        <a:rPr lang="en-US" dirty="0" smtClean="0"/>
                        <a:t>__ x __</a:t>
                      </a:r>
                    </a:p>
                    <a:p>
                      <a:pPr marL="0" indent="0">
                        <a:buNone/>
                      </a:pPr>
                      <a:endParaRPr lang="en-US" dirty="0" smtClean="0"/>
                    </a:p>
                    <a:p>
                      <a:pPr marL="0" indent="0">
                        <a:buNone/>
                      </a:pPr>
                      <a:r>
                        <a:rPr lang="en-US" dirty="0" smtClean="0"/>
                        <a:t>   23</a:t>
                      </a:r>
                    </a:p>
                    <a:p>
                      <a:pPr marL="0" indent="0">
                        <a:buNone/>
                      </a:pPr>
                      <a:r>
                        <a:rPr lang="en-US" u="sng" dirty="0" smtClean="0"/>
                        <a:t>x 24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463" y="5802313"/>
            <a:ext cx="1635125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6003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592" y="276225"/>
            <a:ext cx="10761133" cy="80645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993300"/>
                </a:solidFill>
              </a:rPr>
              <a:t>Representational Level Instruction </a:t>
            </a:r>
            <a:r>
              <a:rPr lang="en-US" sz="2800" b="1" dirty="0" smtClean="0">
                <a:solidFill>
                  <a:srgbClr val="993300"/>
                </a:solidFill>
              </a:rPr>
              <a:t>(Lessons 5-8)</a:t>
            </a:r>
            <a:endParaRPr lang="en-US" sz="4000" b="1" dirty="0">
              <a:solidFill>
                <a:srgbClr val="99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2675"/>
            <a:ext cx="10515600" cy="2408766"/>
          </a:xfrm>
        </p:spPr>
        <p:txBody>
          <a:bodyPr/>
          <a:lstStyle/>
          <a:p>
            <a:r>
              <a:rPr lang="en-US" sz="2400" dirty="0" smtClean="0"/>
              <a:t>Teach multiplication with regrouping using drawings</a:t>
            </a:r>
          </a:p>
          <a:p>
            <a:r>
              <a:rPr lang="en-US" sz="2400" dirty="0" smtClean="0"/>
              <a:t>Materials: learning sheets that include multiplication table</a:t>
            </a:r>
          </a:p>
          <a:p>
            <a:r>
              <a:rPr lang="en-US" sz="2400" dirty="0" smtClean="0"/>
              <a:t>Problems presented using words, no prompts for translation, problem solved using drawings</a:t>
            </a:r>
          </a:p>
          <a:p>
            <a:r>
              <a:rPr lang="en-US" sz="2400" dirty="0" smtClean="0"/>
              <a:t>Example (Lesson 7):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653225"/>
              </p:ext>
            </p:extLst>
          </p:nvPr>
        </p:nvGraphicFramePr>
        <p:xfrm>
          <a:off x="246592" y="3482598"/>
          <a:ext cx="8128000" cy="3220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15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15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15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15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15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15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7200">
                <a:tc rowSpan="2">
                  <a:txBody>
                    <a:bodyPr/>
                    <a:lstStyle/>
                    <a:p>
                      <a:r>
                        <a:rPr lang="en-US" sz="2000" kern="1200" dirty="0" smtClean="0">
                          <a:effectLst/>
                        </a:rPr>
                        <a:t>There are 14 shelves of books, 24 books on each shelf. How many books altogether?</a:t>
                      </a:r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Hundreds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Tens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Ones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040">
                <a:tc rowSpan="2">
                  <a:txBody>
                    <a:bodyPr/>
                    <a:lstStyle/>
                    <a:p>
                      <a:r>
                        <a:rPr lang="en-US" sz="2000" baseline="0" dirty="0" smtClean="0"/>
                        <a:t>  </a:t>
                      </a:r>
                      <a:r>
                        <a:rPr lang="en-US" sz="2000" dirty="0" smtClean="0"/>
                        <a:t> 14</a:t>
                      </a:r>
                    </a:p>
                    <a:p>
                      <a:r>
                        <a:rPr lang="en-US" sz="2000" u="sng" dirty="0" smtClean="0"/>
                        <a:t>x 24</a:t>
                      </a:r>
                      <a:endParaRPr lang="en-US" sz="2000" u="sng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u="sng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 rowSpan="3"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u="sng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u="sng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u="sng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5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0283" y="276225"/>
            <a:ext cx="1635125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5559" y="3050634"/>
            <a:ext cx="3589447" cy="3652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20700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14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820000"/>
      </a:accent1>
      <a:accent2>
        <a:srgbClr val="EA7666"/>
      </a:accent2>
      <a:accent3>
        <a:srgbClr val="FFC000"/>
      </a:accent3>
      <a:accent4>
        <a:srgbClr val="E76618"/>
      </a:accent4>
      <a:accent5>
        <a:srgbClr val="C42F1A"/>
      </a:accent5>
      <a:accent6>
        <a:srgbClr val="62170C"/>
      </a:accent6>
      <a:hlink>
        <a:srgbClr val="C00000"/>
      </a:hlink>
      <a:folHlink>
        <a:srgbClr val="EA7666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44411</TotalTime>
  <Words>1452</Words>
  <Application>Microsoft Office PowerPoint</Application>
  <PresentationFormat>Widescreen</PresentationFormat>
  <Paragraphs>384</Paragraphs>
  <Slides>17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 New Roman</vt:lpstr>
      <vt:lpstr>Trebuchet MS</vt:lpstr>
      <vt:lpstr>Wingdings 3</vt:lpstr>
      <vt:lpstr>Facet</vt:lpstr>
      <vt:lpstr>Introduction to a New Intervention for Teaching Multiplication with Regrouping</vt:lpstr>
      <vt:lpstr>Purpose of the Intervention Program </vt:lpstr>
      <vt:lpstr>Purpose (continued)</vt:lpstr>
      <vt:lpstr>The intervention is for students who demonstrate error patterns below.</vt:lpstr>
      <vt:lpstr>Pre-requisite Skills </vt:lpstr>
      <vt:lpstr>Field Testing </vt:lpstr>
      <vt:lpstr>Instructional Sequence </vt:lpstr>
      <vt:lpstr>Concrete Level Instruction (Lessons 1-4)</vt:lpstr>
      <vt:lpstr>Representational Level Instruction (Lessons 5-8)</vt:lpstr>
      <vt:lpstr>RENAME Strategy</vt:lpstr>
      <vt:lpstr>RENAME Strategy for Each Algorithm </vt:lpstr>
      <vt:lpstr>Beginning Abstract Instruction (Lesson 10) </vt:lpstr>
      <vt:lpstr>FAST RENAME Strategy </vt:lpstr>
      <vt:lpstr>Abstract Instruction, Fluency, Differentiation Between Operations in Word Problems (Lessons 12-18) </vt:lpstr>
      <vt:lpstr>Fluency</vt:lpstr>
      <vt:lpstr>Practice Games</vt:lpstr>
      <vt:lpstr>Intervention Summary</vt:lpstr>
    </vt:vector>
  </TitlesOfParts>
  <Company>Auburn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Multiplication with Regrouping</dc:title>
  <dc:creator>Margaret Flores</dc:creator>
  <cp:lastModifiedBy>Margaret Flores</cp:lastModifiedBy>
  <cp:revision>46</cp:revision>
  <dcterms:created xsi:type="dcterms:W3CDTF">2017-05-31T15:48:50Z</dcterms:created>
  <dcterms:modified xsi:type="dcterms:W3CDTF">2018-06-09T18:15:11Z</dcterms:modified>
</cp:coreProperties>
</file>