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8"/>
  </p:notesMasterIdLst>
  <p:handoutMasterIdLst>
    <p:handoutMasterId r:id="rId29"/>
  </p:handoutMasterIdLst>
  <p:sldIdLst>
    <p:sldId id="256" r:id="rId2"/>
    <p:sldId id="257" r:id="rId3"/>
    <p:sldId id="278" r:id="rId4"/>
    <p:sldId id="335" r:id="rId5"/>
    <p:sldId id="279" r:id="rId6"/>
    <p:sldId id="280" r:id="rId7"/>
    <p:sldId id="282" r:id="rId8"/>
    <p:sldId id="350" r:id="rId9"/>
    <p:sldId id="283" r:id="rId10"/>
    <p:sldId id="338" r:id="rId11"/>
    <p:sldId id="339" r:id="rId12"/>
    <p:sldId id="340" r:id="rId13"/>
    <p:sldId id="341" r:id="rId14"/>
    <p:sldId id="344" r:id="rId15"/>
    <p:sldId id="290" r:id="rId16"/>
    <p:sldId id="337" r:id="rId17"/>
    <p:sldId id="291" r:id="rId18"/>
    <p:sldId id="343" r:id="rId19"/>
    <p:sldId id="292" r:id="rId20"/>
    <p:sldId id="293" r:id="rId21"/>
    <p:sldId id="294" r:id="rId22"/>
    <p:sldId id="345" r:id="rId23"/>
    <p:sldId id="346" r:id="rId24"/>
    <p:sldId id="348" r:id="rId25"/>
    <p:sldId id="349" r:id="rId26"/>
    <p:sldId id="351"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CB48527-74D2-4884-9858-820701A9FC36}" type="datetimeFigureOut">
              <a:rPr lang="en-US" smtClean="0"/>
              <a:t>7/10/2019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CA32627-397C-4063-B78B-10F37F913304}" type="slidenum">
              <a:rPr lang="en-US" smtClean="0"/>
              <a:t>‹#›</a:t>
            </a:fld>
            <a:endParaRPr lang="en-US"/>
          </a:p>
        </p:txBody>
      </p:sp>
    </p:spTree>
    <p:extLst>
      <p:ext uri="{BB962C8B-B14F-4D97-AF65-F5344CB8AC3E}">
        <p14:creationId xmlns:p14="http://schemas.microsoft.com/office/powerpoint/2010/main" val="3864521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C92CEC-011E-4BD6-8D86-702DFDFBA67E}" type="datetimeFigureOut">
              <a:rPr lang="en-US" smtClean="0"/>
              <a:t>7/10/2019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59756B-A1F8-4516-97F3-03826A12AF07}" type="slidenum">
              <a:rPr lang="en-US" smtClean="0"/>
              <a:t>‹#›</a:t>
            </a:fld>
            <a:endParaRPr lang="en-US"/>
          </a:p>
        </p:txBody>
      </p:sp>
    </p:spTree>
    <p:extLst>
      <p:ext uri="{BB962C8B-B14F-4D97-AF65-F5344CB8AC3E}">
        <p14:creationId xmlns:p14="http://schemas.microsoft.com/office/powerpoint/2010/main" val="2260922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A741C62A-AA99-46F7-BAFF-993E12D4589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436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2492552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1139273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306259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712128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927D65-D6ED-45AE-9CCC-6908FD5B0DC1}"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C62A-AA99-46F7-BAFF-993E12D4589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895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927D65-D6ED-45AE-9CCC-6908FD5B0DC1}"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167895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927D65-D6ED-45AE-9CCC-6908FD5B0DC1}" type="datetimeFigureOut">
              <a:rPr lang="en-US" smtClean="0"/>
              <a:t>7/10/2019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1601382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927D65-D6ED-45AE-9CCC-6908FD5B0DC1}" type="datetimeFigureOut">
              <a:rPr lang="en-US" smtClean="0"/>
              <a:t>7/10/2019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98660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27D65-D6ED-45AE-9CCC-6908FD5B0DC1}" type="datetimeFigureOut">
              <a:rPr lang="en-US" smtClean="0"/>
              <a:t>7/10/2019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222120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1927D65-D6ED-45AE-9CCC-6908FD5B0DC1}"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1918780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1927D65-D6ED-45AE-9CCC-6908FD5B0DC1}"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C62A-AA99-46F7-BAFF-993E12D45899}" type="slidenum">
              <a:rPr lang="en-US" smtClean="0"/>
              <a:t>‹#›</a:t>
            </a:fld>
            <a:endParaRPr lang="en-US"/>
          </a:p>
        </p:txBody>
      </p:sp>
    </p:spTree>
    <p:extLst>
      <p:ext uri="{BB962C8B-B14F-4D97-AF65-F5344CB8AC3E}">
        <p14:creationId xmlns:p14="http://schemas.microsoft.com/office/powerpoint/2010/main" val="246065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1927D65-D6ED-45AE-9CCC-6908FD5B0DC1}" type="datetimeFigureOut">
              <a:rPr lang="en-US" smtClean="0"/>
              <a:t>7/10/2019</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741C62A-AA99-46F7-BAFF-993E12D45899}" type="slidenum">
              <a:rPr lang="en-US" smtClean="0"/>
              <a:t>‹#›</a:t>
            </a:fld>
            <a:endParaRPr lang="en-US"/>
          </a:p>
        </p:txBody>
      </p:sp>
    </p:spTree>
    <p:extLst>
      <p:ext uri="{BB962C8B-B14F-4D97-AF65-F5344CB8AC3E}">
        <p14:creationId xmlns:p14="http://schemas.microsoft.com/office/powerpoint/2010/main" val="50571988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s://sim.ku.edu/basic-addition-10-2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5.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0.jpg"/><Relationship Id="rId1" Type="http://schemas.openxmlformats.org/officeDocument/2006/relationships/slideLayout" Target="../slideLayouts/slideLayout5.xml"/><Relationship Id="rId5" Type="http://schemas.openxmlformats.org/officeDocument/2006/relationships/image" Target="../media/image12.jpg"/><Relationship Id="rId4" Type="http://schemas.openxmlformats.org/officeDocument/2006/relationships/image" Target="../media/image11.jpg"/></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5.xml"/><Relationship Id="rId5" Type="http://schemas.openxmlformats.org/officeDocument/2006/relationships/image" Target="../media/image16.jpg"/><Relationship Id="rId4" Type="http://schemas.openxmlformats.org/officeDocument/2006/relationships/image" Target="../media/image15.jpg"/></Relationships>
</file>

<file path=ppt/slides/_rels/slide18.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5.xml"/><Relationship Id="rId5" Type="http://schemas.openxmlformats.org/officeDocument/2006/relationships/image" Target="../media/image16.jpg"/><Relationship Id="rId4" Type="http://schemas.openxmlformats.org/officeDocument/2006/relationships/image" Target="../media/image19.jpg"/></Relationships>
</file>

<file path=ppt/slides/_rels/slide19.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5.xml"/><Relationship Id="rId6" Type="http://schemas.openxmlformats.org/officeDocument/2006/relationships/image" Target="../media/image24.jpg"/><Relationship Id="rId5" Type="http://schemas.openxmlformats.org/officeDocument/2006/relationships/image" Target="../media/image23.jpg"/><Relationship Id="rId4" Type="http://schemas.openxmlformats.org/officeDocument/2006/relationships/image" Target="../media/image22.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bjkaffar@stcloudstate.edu" TargetMode="External"/><Relationship Id="rId2" Type="http://schemas.openxmlformats.org/officeDocument/2006/relationships/hyperlink" Target="mailto:mflores@auburn.ed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3235" y="1733878"/>
            <a:ext cx="9755187" cy="1926156"/>
          </a:xfrm>
        </p:spPr>
        <p:txBody>
          <a:bodyPr>
            <a:noAutofit/>
          </a:bodyPr>
          <a:lstStyle/>
          <a:p>
            <a:r>
              <a:rPr lang="en-US" b="0" dirty="0">
                <a:effectLst/>
                <a:hlinkClick r:id="rId2"/>
              </a:rPr>
              <a:t>Addition Within 20</a:t>
            </a:r>
            <a:r>
              <a:rPr lang="en-US" b="0" dirty="0">
                <a:effectLst/>
              </a:rPr>
              <a:t>: </a:t>
            </a:r>
            <a:r>
              <a:rPr lang="en-US" sz="4800" b="0" dirty="0">
                <a:effectLst/>
              </a:rPr>
              <a:t>CRA-Integrated </a:t>
            </a:r>
            <a:endParaRPr lang="en-US" sz="4800" dirty="0">
              <a:solidFill>
                <a:srgbClr val="D67F00"/>
              </a:solidFill>
            </a:endParaRPr>
          </a:p>
        </p:txBody>
      </p:sp>
      <p:sp>
        <p:nvSpPr>
          <p:cNvPr id="3" name="Subtitle 2"/>
          <p:cNvSpPr>
            <a:spLocks noGrp="1"/>
          </p:cNvSpPr>
          <p:nvPr>
            <p:ph type="subTitle" idx="1"/>
          </p:nvPr>
        </p:nvSpPr>
        <p:spPr>
          <a:xfrm>
            <a:off x="730761" y="3976939"/>
            <a:ext cx="10007661" cy="550333"/>
          </a:xfrm>
        </p:spPr>
        <p:txBody>
          <a:bodyPr>
            <a:normAutofit/>
          </a:bodyPr>
          <a:lstStyle/>
          <a:p>
            <a:r>
              <a:rPr lang="en-US" sz="2400" cap="none" dirty="0"/>
              <a:t>Margaret M. Flores, PhD, BCBA-D, </a:t>
            </a:r>
            <a:r>
              <a:rPr lang="en-US" sz="2400" dirty="0"/>
              <a:t>Bradley J. Kaffar</a:t>
            </a:r>
            <a:r>
              <a:rPr lang="en-US" sz="2400" cap="none" dirty="0"/>
              <a:t>, PhD</a:t>
            </a:r>
          </a:p>
        </p:txBody>
      </p:sp>
      <p:pic>
        <p:nvPicPr>
          <p:cNvPr id="5" name="Picture 1" descr="ACOE_V158289.wm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593" y="4682222"/>
            <a:ext cx="1922834" cy="16740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3711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772" y="428847"/>
            <a:ext cx="9875520" cy="793898"/>
          </a:xfrm>
        </p:spPr>
        <p:txBody>
          <a:bodyPr/>
          <a:lstStyle/>
          <a:p>
            <a:r>
              <a:rPr lang="en-US" dirty="0"/>
              <a:t>Who needs this intervention?</a:t>
            </a:r>
          </a:p>
        </p:txBody>
      </p:sp>
      <p:sp>
        <p:nvSpPr>
          <p:cNvPr id="3" name="Content Placeholder 2"/>
          <p:cNvSpPr>
            <a:spLocks noGrp="1"/>
          </p:cNvSpPr>
          <p:nvPr>
            <p:ph sz="quarter" idx="13"/>
          </p:nvPr>
        </p:nvSpPr>
        <p:spPr>
          <a:xfrm>
            <a:off x="685800" y="1648047"/>
            <a:ext cx="10765465" cy="4614529"/>
          </a:xfrm>
        </p:spPr>
        <p:txBody>
          <a:bodyPr>
            <a:normAutofit lnSpcReduction="10000"/>
          </a:bodyPr>
          <a:lstStyle/>
          <a:p>
            <a:r>
              <a:rPr lang="en-US" sz="2600" dirty="0"/>
              <a:t>Students who are not fluent in addition facts with sums between 10 and 20. </a:t>
            </a:r>
          </a:p>
          <a:p>
            <a:pPr marL="45720" indent="0">
              <a:buNone/>
            </a:pPr>
            <a:endParaRPr lang="en-US" sz="2600" dirty="0"/>
          </a:p>
          <a:p>
            <a:r>
              <a:rPr lang="en-US" sz="2600" dirty="0"/>
              <a:t>Students who may have memorized some addition facts, but do not show an understanding of the operation or show enough flexibility within numbers to solve unknown addition problems mentally</a:t>
            </a:r>
          </a:p>
          <a:p>
            <a:pPr marL="45720" indent="0">
              <a:buNone/>
            </a:pPr>
            <a:endParaRPr lang="en-US" sz="2600" dirty="0"/>
          </a:p>
          <a:p>
            <a:r>
              <a:rPr lang="en-US" sz="2600" dirty="0"/>
              <a:t>Students who make the following errors: </a:t>
            </a:r>
          </a:p>
          <a:p>
            <a:pPr lvl="1"/>
            <a:r>
              <a:rPr lang="en-US" sz="2400" dirty="0"/>
              <a:t>Complete addition problems with sums of one less than the actual answer (8 + 6 = 13).</a:t>
            </a:r>
          </a:p>
          <a:p>
            <a:pPr lvl="1"/>
            <a:r>
              <a:rPr lang="en-US" sz="2400" dirty="0"/>
              <a:t>Leave answers blank.</a:t>
            </a:r>
          </a:p>
          <a:p>
            <a:pPr lvl="1"/>
            <a:r>
              <a:rPr lang="en-US" sz="2400" dirty="0"/>
              <a:t>Write one of the addends as the sum (4 + 7 = 7).  </a:t>
            </a:r>
          </a:p>
        </p:txBody>
      </p:sp>
    </p:spTree>
    <p:extLst>
      <p:ext uri="{BB962C8B-B14F-4D97-AF65-F5344CB8AC3E}">
        <p14:creationId xmlns:p14="http://schemas.microsoft.com/office/powerpoint/2010/main" val="178520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00223"/>
          </a:xfrm>
        </p:spPr>
        <p:txBody>
          <a:bodyPr/>
          <a:lstStyle/>
          <a:p>
            <a:r>
              <a:rPr lang="en-US" dirty="0"/>
              <a:t>Field Testing </a:t>
            </a:r>
          </a:p>
        </p:txBody>
      </p:sp>
      <p:sp>
        <p:nvSpPr>
          <p:cNvPr id="3" name="Content Placeholder 2"/>
          <p:cNvSpPr>
            <a:spLocks noGrp="1"/>
          </p:cNvSpPr>
          <p:nvPr>
            <p:ph sz="quarter" idx="13"/>
          </p:nvPr>
        </p:nvSpPr>
        <p:spPr>
          <a:xfrm>
            <a:off x="685800" y="1626782"/>
            <a:ext cx="10394707" cy="3747804"/>
          </a:xfrm>
        </p:spPr>
        <p:txBody>
          <a:bodyPr>
            <a:normAutofit/>
          </a:bodyPr>
          <a:lstStyle/>
          <a:p>
            <a:r>
              <a:rPr lang="en-US" sz="3200" dirty="0"/>
              <a:t>Second grade students receiving multi-tiered systems of support </a:t>
            </a:r>
          </a:p>
          <a:p>
            <a:pPr lvl="1"/>
            <a:r>
              <a:rPr lang="en-US" sz="2800" dirty="0"/>
              <a:t>Beginning second grade </a:t>
            </a:r>
            <a:r>
              <a:rPr lang="en-US" sz="2800" dirty="0" smtClean="0"/>
              <a:t>student </a:t>
            </a:r>
            <a:r>
              <a:rPr lang="en-US" sz="2800" dirty="0"/>
              <a:t>who had received tier three services during first grade mastered addition facts </a:t>
            </a:r>
          </a:p>
          <a:p>
            <a:pPr lvl="1"/>
            <a:r>
              <a:rPr lang="en-US" sz="2800" dirty="0"/>
              <a:t>Second grade teacher used program with students receiving tier two intervention</a:t>
            </a:r>
          </a:p>
          <a:p>
            <a:pPr lvl="2"/>
            <a:r>
              <a:rPr lang="en-US" sz="2400" dirty="0"/>
              <a:t>Five students demonstrated increased fluency and showed mastery of addition and number concepts</a:t>
            </a:r>
          </a:p>
        </p:txBody>
      </p:sp>
    </p:spTree>
    <p:extLst>
      <p:ext uri="{BB962C8B-B14F-4D97-AF65-F5344CB8AC3E}">
        <p14:creationId xmlns:p14="http://schemas.microsoft.com/office/powerpoint/2010/main" val="1563209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102" y="333154"/>
            <a:ext cx="9875520" cy="793898"/>
          </a:xfrm>
        </p:spPr>
        <p:txBody>
          <a:bodyPr/>
          <a:lstStyle/>
          <a:p>
            <a:r>
              <a:rPr lang="en-US" dirty="0"/>
              <a:t>Instructional Sequence </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4291641288"/>
              </p:ext>
            </p:extLst>
          </p:nvPr>
        </p:nvGraphicFramePr>
        <p:xfrm>
          <a:off x="1446028" y="1254640"/>
          <a:ext cx="8931349" cy="5160054"/>
        </p:xfrm>
        <a:graphic>
          <a:graphicData uri="http://schemas.openxmlformats.org/drawingml/2006/table">
            <a:tbl>
              <a:tblPr firstRow="1" firstCol="1" bandRow="1">
                <a:tableStyleId>{5C22544A-7EE6-4342-B048-85BDC9FD1C3A}</a:tableStyleId>
              </a:tblPr>
              <a:tblGrid>
                <a:gridCol w="938936">
                  <a:extLst>
                    <a:ext uri="{9D8B030D-6E8A-4147-A177-3AD203B41FA5}">
                      <a16:colId xmlns:a16="http://schemas.microsoft.com/office/drawing/2014/main" val="2884043240"/>
                    </a:ext>
                  </a:extLst>
                </a:gridCol>
                <a:gridCol w="4877073">
                  <a:extLst>
                    <a:ext uri="{9D8B030D-6E8A-4147-A177-3AD203B41FA5}">
                      <a16:colId xmlns:a16="http://schemas.microsoft.com/office/drawing/2014/main" val="1280925543"/>
                    </a:ext>
                  </a:extLst>
                </a:gridCol>
                <a:gridCol w="1397773">
                  <a:extLst>
                    <a:ext uri="{9D8B030D-6E8A-4147-A177-3AD203B41FA5}">
                      <a16:colId xmlns:a16="http://schemas.microsoft.com/office/drawing/2014/main" val="3777587182"/>
                    </a:ext>
                  </a:extLst>
                </a:gridCol>
                <a:gridCol w="1717567">
                  <a:extLst>
                    <a:ext uri="{9D8B030D-6E8A-4147-A177-3AD203B41FA5}">
                      <a16:colId xmlns:a16="http://schemas.microsoft.com/office/drawing/2014/main" val="696728602"/>
                    </a:ext>
                  </a:extLst>
                </a:gridCol>
              </a:tblGrid>
              <a:tr h="500721">
                <a:tc>
                  <a:txBody>
                    <a:bodyPr/>
                    <a:lstStyle/>
                    <a:p>
                      <a:pPr marL="0" marR="0">
                        <a:lnSpc>
                          <a:spcPct val="115000"/>
                        </a:lnSpc>
                        <a:spcBef>
                          <a:spcPts val="0"/>
                        </a:spcBef>
                        <a:spcAft>
                          <a:spcPts val="0"/>
                        </a:spcAft>
                      </a:pPr>
                      <a:r>
                        <a:rPr lang="en-US" sz="1600" dirty="0">
                          <a:effectLst/>
                        </a:rPr>
                        <a:t>Phase </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Purpose</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Lessons </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Mastery Criteria</a:t>
                      </a:r>
                      <a:endParaRPr lang="en-US" sz="16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195658704"/>
                  </a:ext>
                </a:extLst>
              </a:tr>
              <a:tr h="500721">
                <a:tc>
                  <a:txBody>
                    <a:bodyPr/>
                    <a:lstStyle/>
                    <a:p>
                      <a:pPr marL="0" marR="0">
                        <a:lnSpc>
                          <a:spcPct val="115000"/>
                        </a:lnSpc>
                        <a:spcBef>
                          <a:spcPts val="0"/>
                        </a:spcBef>
                        <a:spcAft>
                          <a:spcPts val="0"/>
                        </a:spcAft>
                      </a:pPr>
                      <a:r>
                        <a:rPr lang="en-US" sz="1600">
                          <a:effectLst/>
                        </a:rPr>
                        <a:t>Phase 1</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Pretest(s)</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Pretest Lesson</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 80% accuracy </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4006568969"/>
                  </a:ext>
                </a:extLst>
              </a:tr>
              <a:tr h="759237">
                <a:tc>
                  <a:txBody>
                    <a:bodyPr/>
                    <a:lstStyle/>
                    <a:p>
                      <a:pPr marL="0" marR="0">
                        <a:lnSpc>
                          <a:spcPct val="115000"/>
                        </a:lnSpc>
                        <a:spcBef>
                          <a:spcPts val="0"/>
                        </a:spcBef>
                        <a:spcAft>
                          <a:spcPts val="0"/>
                        </a:spcAft>
                      </a:pPr>
                      <a:r>
                        <a:rPr lang="en-US" sz="1600">
                          <a:effectLst/>
                        </a:rPr>
                        <a:t>Phase 2</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Teach addition at concrete level and representational level using base-ten blocks, number lines, and drawings</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Lessons 1-3</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100% accuracy</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92732067"/>
                  </a:ext>
                </a:extLst>
              </a:tr>
              <a:tr h="759237">
                <a:tc>
                  <a:txBody>
                    <a:bodyPr/>
                    <a:lstStyle/>
                    <a:p>
                      <a:pPr marL="0" marR="0">
                        <a:lnSpc>
                          <a:spcPct val="115000"/>
                        </a:lnSpc>
                        <a:spcBef>
                          <a:spcPts val="0"/>
                        </a:spcBef>
                        <a:spcAft>
                          <a:spcPts val="0"/>
                        </a:spcAft>
                      </a:pPr>
                      <a:r>
                        <a:rPr lang="en-US" sz="1600">
                          <a:effectLst/>
                        </a:rPr>
                        <a:t>Phase 3</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Teach addition at the representational level using  number lines, and drawings</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Lessons 4-5</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100% accuracy</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616150564"/>
                  </a:ext>
                </a:extLst>
              </a:tr>
              <a:tr h="759237">
                <a:tc>
                  <a:txBody>
                    <a:bodyPr/>
                    <a:lstStyle/>
                    <a:p>
                      <a:pPr marL="0" marR="0">
                        <a:lnSpc>
                          <a:spcPct val="115000"/>
                        </a:lnSpc>
                        <a:spcBef>
                          <a:spcPts val="0"/>
                        </a:spcBef>
                        <a:spcAft>
                          <a:spcPts val="0"/>
                        </a:spcAft>
                      </a:pPr>
                      <a:r>
                        <a:rPr lang="en-US" sz="1600">
                          <a:effectLst/>
                        </a:rPr>
                        <a:t>Phase 4</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Teach strategy-use to solve addition problems at the representational level using  number lines, and drawings</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Lesson 6-7</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600" dirty="0">
                          <a:effectLst/>
                        </a:rPr>
                        <a:t> 100% accuracy</a:t>
                      </a:r>
                      <a:endParaRPr lang="en-US" sz="1600" dirty="0">
                        <a:effectLst/>
                        <a:latin typeface="Times New Roman" panose="02020603050405020304" pitchFamily="18" charset="0"/>
                        <a:ea typeface="Calibri" panose="020F0502020204030204" pitchFamily="34" charset="0"/>
                      </a:endParaRPr>
                    </a:p>
                    <a:p>
                      <a:pPr marL="0" marR="0">
                        <a:lnSpc>
                          <a:spcPct val="115000"/>
                        </a:lnSpc>
                        <a:spcBef>
                          <a:spcPts val="0"/>
                        </a:spcBef>
                        <a:spcAft>
                          <a:spcPts val="0"/>
                        </a:spcAft>
                      </a:pP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565907441"/>
                  </a:ext>
                </a:extLst>
              </a:tr>
              <a:tr h="759237">
                <a:tc>
                  <a:txBody>
                    <a:bodyPr/>
                    <a:lstStyle/>
                    <a:p>
                      <a:pPr marL="0" marR="0">
                        <a:lnSpc>
                          <a:spcPct val="115000"/>
                        </a:lnSpc>
                        <a:spcBef>
                          <a:spcPts val="0"/>
                        </a:spcBef>
                        <a:spcAft>
                          <a:spcPts val="0"/>
                        </a:spcAft>
                      </a:pPr>
                      <a:r>
                        <a:rPr lang="en-US" sz="1600">
                          <a:effectLst/>
                        </a:rPr>
                        <a:t>Phase 5</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Teach FACTS strategy for solving addition problems </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Lesson 8</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100% accuracy in identifying steps </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622326712"/>
                  </a:ext>
                </a:extLst>
              </a:tr>
              <a:tr h="500721">
                <a:tc>
                  <a:txBody>
                    <a:bodyPr/>
                    <a:lstStyle/>
                    <a:p>
                      <a:pPr marL="0" marR="0">
                        <a:lnSpc>
                          <a:spcPct val="115000"/>
                        </a:lnSpc>
                        <a:spcBef>
                          <a:spcPts val="0"/>
                        </a:spcBef>
                        <a:spcAft>
                          <a:spcPts val="0"/>
                        </a:spcAft>
                      </a:pPr>
                      <a:r>
                        <a:rPr lang="en-US" sz="1600">
                          <a:effectLst/>
                        </a:rPr>
                        <a:t>Phase 6</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Teach addition at abstract level using FACTS strategy and numbers only  </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Lessons 9-12</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100% accuracy</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865019174"/>
                  </a:ext>
                </a:extLst>
              </a:tr>
              <a:tr h="500721">
                <a:tc>
                  <a:txBody>
                    <a:bodyPr/>
                    <a:lstStyle/>
                    <a:p>
                      <a:pPr marL="0" marR="0">
                        <a:lnSpc>
                          <a:spcPct val="115000"/>
                        </a:lnSpc>
                        <a:spcBef>
                          <a:spcPts val="0"/>
                        </a:spcBef>
                        <a:spcAft>
                          <a:spcPts val="0"/>
                        </a:spcAft>
                      </a:pPr>
                      <a:r>
                        <a:rPr lang="en-US" sz="1600">
                          <a:effectLst/>
                        </a:rPr>
                        <a:t>Phase 7</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Posttest(s)</a:t>
                      </a:r>
                      <a:endParaRPr lang="en-US" sz="1600" dirty="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a:effectLst/>
                        </a:rPr>
                        <a:t>Posttest Lesson</a:t>
                      </a:r>
                      <a:endParaRPr lang="en-US" sz="16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600" dirty="0">
                          <a:effectLst/>
                        </a:rPr>
                        <a:t> 90% accuracy</a:t>
                      </a:r>
                      <a:endParaRPr lang="en-US" sz="16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553796868"/>
                  </a:ext>
                </a:extLst>
              </a:tr>
            </a:tbl>
          </a:graphicData>
        </a:graphic>
      </p:graphicFrame>
    </p:spTree>
    <p:extLst>
      <p:ext uri="{BB962C8B-B14F-4D97-AF65-F5344CB8AC3E}">
        <p14:creationId xmlns:p14="http://schemas.microsoft.com/office/powerpoint/2010/main" val="2443463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74651"/>
          </a:xfrm>
        </p:spPr>
        <p:txBody>
          <a:bodyPr/>
          <a:lstStyle/>
          <a:p>
            <a:r>
              <a:rPr lang="en-US" dirty="0"/>
              <a:t>Progress Monitoring Options in Manual </a:t>
            </a:r>
          </a:p>
        </p:txBody>
      </p:sp>
      <p:sp>
        <p:nvSpPr>
          <p:cNvPr id="3" name="Content Placeholder 2"/>
          <p:cNvSpPr>
            <a:spLocks noGrp="1"/>
          </p:cNvSpPr>
          <p:nvPr>
            <p:ph sz="quarter" idx="13"/>
          </p:nvPr>
        </p:nvSpPr>
        <p:spPr>
          <a:xfrm>
            <a:off x="623813" y="1584251"/>
            <a:ext cx="10394707" cy="4688958"/>
          </a:xfrm>
        </p:spPr>
        <p:txBody>
          <a:bodyPr>
            <a:normAutofit/>
          </a:bodyPr>
          <a:lstStyle/>
          <a:p>
            <a:r>
              <a:rPr lang="en-US" dirty="0"/>
              <a:t>Addition Accuracy (untimed)</a:t>
            </a:r>
          </a:p>
          <a:p>
            <a:pPr lvl="1"/>
            <a:r>
              <a:rPr lang="en-US" dirty="0"/>
              <a:t>pretest and posttest</a:t>
            </a:r>
          </a:p>
          <a:p>
            <a:r>
              <a:rPr lang="en-US" dirty="0"/>
              <a:t>Addition Conceptual Understanding (untimed)</a:t>
            </a:r>
          </a:p>
          <a:p>
            <a:pPr lvl="1"/>
            <a:r>
              <a:rPr lang="en-US" dirty="0"/>
              <a:t>pretest and posttest</a:t>
            </a:r>
          </a:p>
          <a:p>
            <a:pPr lvl="1"/>
            <a:r>
              <a:rPr lang="en-US" dirty="0"/>
              <a:t>strategy-use, magnitude, missing addend</a:t>
            </a:r>
          </a:p>
          <a:p>
            <a:r>
              <a:rPr lang="en-US" dirty="0"/>
              <a:t>Word Problems (untimed)</a:t>
            </a:r>
          </a:p>
          <a:p>
            <a:pPr lvl="1"/>
            <a:r>
              <a:rPr lang="en-US" dirty="0"/>
              <a:t>pretest and posttest</a:t>
            </a:r>
          </a:p>
          <a:p>
            <a:pPr lvl="1"/>
            <a:r>
              <a:rPr lang="en-US" dirty="0"/>
              <a:t>discrimination between addition and missing addend (subtraction) problems</a:t>
            </a:r>
          </a:p>
          <a:p>
            <a:r>
              <a:rPr lang="en-US" dirty="0"/>
              <a:t>Addition Fluency (one-minute)</a:t>
            </a:r>
          </a:p>
          <a:p>
            <a:pPr lvl="1"/>
            <a:r>
              <a:rPr lang="en-US" dirty="0"/>
              <a:t>pretest and posttest</a:t>
            </a:r>
          </a:p>
          <a:p>
            <a:endParaRPr lang="en-US" dirty="0"/>
          </a:p>
          <a:p>
            <a:endParaRPr lang="en-US" dirty="0"/>
          </a:p>
        </p:txBody>
      </p:sp>
    </p:spTree>
    <p:extLst>
      <p:ext uri="{BB962C8B-B14F-4D97-AF65-F5344CB8AC3E}">
        <p14:creationId xmlns:p14="http://schemas.microsoft.com/office/powerpoint/2010/main" val="82300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Lessons </a:t>
            </a:r>
          </a:p>
        </p:txBody>
      </p:sp>
      <p:sp>
        <p:nvSpPr>
          <p:cNvPr id="3" name="Content Placeholder 2"/>
          <p:cNvSpPr>
            <a:spLocks noGrp="1"/>
          </p:cNvSpPr>
          <p:nvPr>
            <p:ph sz="quarter" idx="13"/>
          </p:nvPr>
        </p:nvSpPr>
        <p:spPr/>
        <p:txBody>
          <a:bodyPr>
            <a:normAutofit/>
          </a:bodyPr>
          <a:lstStyle/>
          <a:p>
            <a:r>
              <a:rPr lang="en-US" sz="3200" dirty="0"/>
              <a:t>The design of the manual was intentionally brief. </a:t>
            </a:r>
          </a:p>
          <a:p>
            <a:pPr lvl="1"/>
            <a:r>
              <a:rPr lang="en-US" sz="3200" dirty="0"/>
              <a:t>Conducive for use within MTSS, completed within 4 weeks</a:t>
            </a:r>
          </a:p>
          <a:p>
            <a:r>
              <a:rPr lang="en-US" sz="3200" dirty="0"/>
              <a:t>Some students may not achieve mastery and/or fluency after 12 lessons. </a:t>
            </a:r>
          </a:p>
          <a:p>
            <a:pPr lvl="1"/>
            <a:r>
              <a:rPr lang="en-US" sz="3200" dirty="0"/>
              <a:t>Eight supplemental lessons for use as needed</a:t>
            </a:r>
          </a:p>
          <a:p>
            <a:endParaRPr lang="en-US" dirty="0"/>
          </a:p>
        </p:txBody>
      </p:sp>
    </p:spTree>
    <p:extLst>
      <p:ext uri="{BB962C8B-B14F-4D97-AF65-F5344CB8AC3E}">
        <p14:creationId xmlns:p14="http://schemas.microsoft.com/office/powerpoint/2010/main" val="3410661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3383"/>
            <a:ext cx="9875520" cy="790937"/>
          </a:xfrm>
        </p:spPr>
        <p:txBody>
          <a:bodyPr>
            <a:normAutofit fontScale="90000"/>
          </a:bodyPr>
          <a:lstStyle/>
          <a:p>
            <a:r>
              <a:rPr lang="en-US" sz="5300" dirty="0"/>
              <a:t>Lesson One: </a:t>
            </a:r>
            <a:r>
              <a:rPr lang="en-US" sz="2700" dirty="0"/>
              <a:t>Solve each problem using objects and number line.</a:t>
            </a:r>
            <a:endParaRPr lang="en-US" dirty="0"/>
          </a:p>
        </p:txBody>
      </p:sp>
      <p:sp>
        <p:nvSpPr>
          <p:cNvPr id="5" name="Content Placeholder 4"/>
          <p:cNvSpPr>
            <a:spLocks noGrp="1"/>
          </p:cNvSpPr>
          <p:nvPr>
            <p:ph sz="half" idx="2"/>
          </p:nvPr>
        </p:nvSpPr>
        <p:spPr>
          <a:xfrm>
            <a:off x="460093" y="1721237"/>
            <a:ext cx="4754880" cy="4679140"/>
          </a:xfrm>
        </p:spPr>
        <p:txBody>
          <a:bodyPr>
            <a:normAutofit/>
          </a:bodyPr>
          <a:lstStyle/>
          <a:p>
            <a:r>
              <a:rPr lang="en-US" dirty="0"/>
              <a:t>Make each number</a:t>
            </a:r>
          </a:p>
          <a:p>
            <a:pPr marL="45720" indent="0">
              <a:buNone/>
            </a:pPr>
            <a:endParaRPr lang="en-US" dirty="0"/>
          </a:p>
          <a:p>
            <a:endParaRPr lang="en-US" dirty="0"/>
          </a:p>
          <a:p>
            <a:r>
              <a:rPr lang="en-US" dirty="0"/>
              <a:t>Make whole group (meaning of addition and equal sign)</a:t>
            </a:r>
          </a:p>
          <a:p>
            <a:endParaRPr lang="en-US" dirty="0"/>
          </a:p>
          <a:p>
            <a:endParaRPr lang="en-US" dirty="0"/>
          </a:p>
          <a:p>
            <a:endParaRPr lang="en-US" dirty="0"/>
          </a:p>
          <a:p>
            <a:pPr marL="45720" indent="0">
              <a:buNone/>
            </a:pPr>
            <a:endParaRPr lang="en-US" dirty="0"/>
          </a:p>
        </p:txBody>
      </p:sp>
      <p:sp>
        <p:nvSpPr>
          <p:cNvPr id="6" name="Text Placeholder 5"/>
          <p:cNvSpPr>
            <a:spLocks noGrp="1"/>
          </p:cNvSpPr>
          <p:nvPr>
            <p:ph type="body" sz="quarter" idx="3"/>
          </p:nvPr>
        </p:nvSpPr>
        <p:spPr>
          <a:xfrm>
            <a:off x="1137467" y="1038834"/>
            <a:ext cx="9881053" cy="777240"/>
          </a:xfrm>
        </p:spPr>
        <p:txBody>
          <a:bodyPr/>
          <a:lstStyle/>
          <a:p>
            <a:r>
              <a:rPr lang="en-US" u="sng" dirty="0"/>
              <a:t>Using Objects</a:t>
            </a:r>
          </a:p>
        </p:txBody>
      </p:sp>
      <p:sp>
        <p:nvSpPr>
          <p:cNvPr id="7" name="Content Placeholder 6"/>
          <p:cNvSpPr>
            <a:spLocks noGrp="1"/>
          </p:cNvSpPr>
          <p:nvPr>
            <p:ph sz="quarter" idx="4"/>
          </p:nvPr>
        </p:nvSpPr>
        <p:spPr>
          <a:xfrm>
            <a:off x="6077993" y="1494896"/>
            <a:ext cx="5304289" cy="4905481"/>
          </a:xfrm>
        </p:spPr>
        <p:txBody>
          <a:bodyPr>
            <a:normAutofit lnSpcReduction="10000"/>
          </a:bodyPr>
          <a:lstStyle/>
          <a:p>
            <a:r>
              <a:rPr lang="en-US" dirty="0"/>
              <a:t>Count total, notice ones and tens. Exchange blocks. Write answer, noting ones and tens .</a:t>
            </a:r>
          </a:p>
          <a:p>
            <a:endParaRPr lang="en-US" dirty="0"/>
          </a:p>
          <a:p>
            <a:endParaRPr lang="en-US" dirty="0"/>
          </a:p>
          <a:p>
            <a:endParaRPr lang="en-US" dirty="0"/>
          </a:p>
          <a:p>
            <a:endParaRPr lang="en-US" dirty="0"/>
          </a:p>
          <a:p>
            <a:endParaRPr lang="en-US" dirty="0"/>
          </a:p>
          <a:p>
            <a:r>
              <a:rPr lang="en-US" dirty="0"/>
              <a:t>Discuss equal sign and the amount on either side of the equal line</a:t>
            </a:r>
          </a:p>
          <a:p>
            <a:r>
              <a:rPr lang="en-US" dirty="0"/>
              <a:t>Discuss the order of numbers in making the sum (commutative property)</a:t>
            </a:r>
          </a:p>
          <a:p>
            <a:endParaRPr lang="en-US" dirty="0"/>
          </a:p>
          <a:p>
            <a:pPr marL="45720" indent="0">
              <a:buNone/>
            </a:pPr>
            <a:endParaRPr lang="en-US" dirty="0"/>
          </a:p>
          <a:p>
            <a:pPr marL="4572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940" y="2402991"/>
            <a:ext cx="2590800" cy="7239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940" y="4744737"/>
            <a:ext cx="2733675" cy="1428750"/>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9000" y="2625327"/>
            <a:ext cx="2552700" cy="1914525"/>
          </a:xfrm>
          <a:prstGeom prst="rect">
            <a:avLst/>
          </a:prstGeom>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5119" y="1647727"/>
            <a:ext cx="1260370" cy="1701500"/>
          </a:xfrm>
          <a:prstGeom prst="rect">
            <a:avLst/>
          </a:prstGeom>
        </p:spPr>
      </p:pic>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91830" y="2861015"/>
            <a:ext cx="524185" cy="976423"/>
          </a:xfrm>
          <a:prstGeom prst="rect">
            <a:avLst/>
          </a:prstGeom>
        </p:spPr>
      </p:pic>
      <p:cxnSp>
        <p:nvCxnSpPr>
          <p:cNvPr id="20" name="Straight Arrow Connector 19"/>
          <p:cNvCxnSpPr/>
          <p:nvPr/>
        </p:nvCxnSpPr>
        <p:spPr>
          <a:xfrm flipV="1">
            <a:off x="9175898" y="3423684"/>
            <a:ext cx="749000" cy="106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328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3383"/>
            <a:ext cx="9875520" cy="790937"/>
          </a:xfrm>
        </p:spPr>
        <p:txBody>
          <a:bodyPr/>
          <a:lstStyle/>
          <a:p>
            <a:r>
              <a:rPr lang="en-US" dirty="0"/>
              <a:t>Lesson One</a:t>
            </a:r>
          </a:p>
        </p:txBody>
      </p:sp>
      <p:sp>
        <p:nvSpPr>
          <p:cNvPr id="6" name="Text Placeholder 5"/>
          <p:cNvSpPr>
            <a:spLocks noGrp="1"/>
          </p:cNvSpPr>
          <p:nvPr>
            <p:ph type="body" sz="quarter" idx="3"/>
          </p:nvPr>
        </p:nvSpPr>
        <p:spPr>
          <a:xfrm>
            <a:off x="972305" y="985495"/>
            <a:ext cx="9881053" cy="777240"/>
          </a:xfrm>
        </p:spPr>
        <p:txBody>
          <a:bodyPr>
            <a:normAutofit/>
          </a:bodyPr>
          <a:lstStyle/>
          <a:p>
            <a:r>
              <a:rPr lang="en-US" sz="2800" u="sng" dirty="0"/>
              <a:t>Solve using number line</a:t>
            </a:r>
          </a:p>
        </p:txBody>
      </p:sp>
      <p:sp>
        <p:nvSpPr>
          <p:cNvPr id="7" name="Content Placeholder 6"/>
          <p:cNvSpPr>
            <a:spLocks noGrp="1"/>
          </p:cNvSpPr>
          <p:nvPr>
            <p:ph sz="quarter" idx="4"/>
          </p:nvPr>
        </p:nvSpPr>
        <p:spPr>
          <a:xfrm>
            <a:off x="608543" y="1707900"/>
            <a:ext cx="5304289" cy="4905481"/>
          </a:xfrm>
        </p:spPr>
        <p:txBody>
          <a:bodyPr>
            <a:normAutofit/>
          </a:bodyPr>
          <a:lstStyle/>
          <a:p>
            <a:r>
              <a:rPr lang="en-US" sz="2400" dirty="0"/>
              <a:t>Make number (largest) on number line</a:t>
            </a:r>
          </a:p>
          <a:p>
            <a:endParaRPr lang="en-US" dirty="0"/>
          </a:p>
          <a:p>
            <a:endParaRPr lang="en-US" dirty="0"/>
          </a:p>
          <a:p>
            <a:pPr marL="45720" indent="0">
              <a:buNone/>
            </a:pPr>
            <a:endParaRPr lang="en-US" dirty="0"/>
          </a:p>
          <a:p>
            <a:r>
              <a:rPr lang="en-US" sz="2400" dirty="0"/>
              <a:t>Draw representations, showing how the other number combines</a:t>
            </a:r>
          </a:p>
          <a:p>
            <a:pPr marL="45720" indent="0">
              <a:buNone/>
            </a:pPr>
            <a:endParaRPr lang="en-US" dirty="0"/>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0264" y="2404847"/>
            <a:ext cx="5435335" cy="669912"/>
          </a:xfr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7257" y="633943"/>
            <a:ext cx="808156" cy="109101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340" y="4609580"/>
            <a:ext cx="5449799" cy="706699"/>
          </a:xfrm>
          <a:prstGeom prst="rect">
            <a:avLst/>
          </a:prstGeom>
        </p:spPr>
      </p:pic>
      <p:sp>
        <p:nvSpPr>
          <p:cNvPr id="16" name="Content Placeholder 6"/>
          <p:cNvSpPr txBox="1">
            <a:spLocks/>
          </p:cNvSpPr>
          <p:nvPr/>
        </p:nvSpPr>
        <p:spPr>
          <a:xfrm>
            <a:off x="5898368" y="1534706"/>
            <a:ext cx="5649076" cy="4905481"/>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dirty="0"/>
              <a:t>Draw and show the counting-on process</a:t>
            </a:r>
          </a:p>
          <a:p>
            <a:pPr marL="45720" indent="0">
              <a:buNone/>
            </a:pPr>
            <a:endParaRPr lang="en-US" dirty="0"/>
          </a:p>
          <a:p>
            <a:pPr marL="45720" indent="0">
              <a:buFont typeface="Corbel" pitchFamily="34" charset="0"/>
              <a:buNone/>
            </a:pPr>
            <a:endParaRPr lang="en-US" dirty="0"/>
          </a:p>
          <a:p>
            <a:pPr marL="45720" indent="0">
              <a:buFont typeface="Corbel" pitchFamily="34" charset="0"/>
              <a:buNone/>
            </a:pPr>
            <a:endParaRPr lang="en-US" dirty="0"/>
          </a:p>
          <a:p>
            <a:pPr marL="45720" indent="0">
              <a:buNone/>
            </a:pPr>
            <a:endParaRPr lang="en-US" dirty="0"/>
          </a:p>
          <a:p>
            <a:r>
              <a:rPr lang="en-US" dirty="0"/>
              <a:t>Discuss the ones and tens in the sum.</a:t>
            </a:r>
          </a:p>
          <a:p>
            <a:pPr marL="45720" indent="0">
              <a:buNone/>
            </a:pPr>
            <a:r>
              <a:rPr lang="en-US" dirty="0"/>
              <a:t>            The answer has _1_ ten _1_ one.</a:t>
            </a:r>
          </a:p>
          <a:p>
            <a:r>
              <a:rPr lang="en-US" dirty="0"/>
              <a:t>Discuss sum’s proximity to 10 and 20 (magnitude)</a:t>
            </a:r>
          </a:p>
          <a:p>
            <a:pPr marL="45720" indent="0">
              <a:buNone/>
            </a:pPr>
            <a:r>
              <a:rPr lang="en-US" dirty="0"/>
              <a:t>            Is the answer closer to 10 or 20? __10__</a:t>
            </a:r>
          </a:p>
        </p:txBody>
      </p:sp>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2044" y="2057252"/>
            <a:ext cx="5161013" cy="1749204"/>
          </a:xfrm>
          <a:prstGeom prst="rect">
            <a:avLst/>
          </a:prstGeom>
        </p:spPr>
      </p:pic>
    </p:spTree>
    <p:extLst>
      <p:ext uri="{BB962C8B-B14F-4D97-AF65-F5344CB8AC3E}">
        <p14:creationId xmlns:p14="http://schemas.microsoft.com/office/powerpoint/2010/main" val="2377900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3383"/>
            <a:ext cx="9875520" cy="790937"/>
          </a:xfrm>
        </p:spPr>
        <p:txBody>
          <a:bodyPr>
            <a:normAutofit fontScale="90000"/>
          </a:bodyPr>
          <a:lstStyle/>
          <a:p>
            <a:r>
              <a:rPr lang="en-US" i="1" dirty="0"/>
              <a:t>Addition Within 20 </a:t>
            </a:r>
            <a:r>
              <a:rPr lang="en-US" dirty="0"/>
              <a:t>– Missing Addend </a:t>
            </a:r>
            <a:r>
              <a:rPr lang="en-US" sz="2000" dirty="0"/>
              <a:t>(beginning lesson 2)</a:t>
            </a:r>
          </a:p>
        </p:txBody>
      </p:sp>
      <p:sp>
        <p:nvSpPr>
          <p:cNvPr id="5" name="Content Placeholder 4"/>
          <p:cNvSpPr>
            <a:spLocks noGrp="1"/>
          </p:cNvSpPr>
          <p:nvPr>
            <p:ph sz="half" idx="2"/>
          </p:nvPr>
        </p:nvSpPr>
        <p:spPr>
          <a:xfrm>
            <a:off x="460093" y="1721237"/>
            <a:ext cx="4754880" cy="4679140"/>
          </a:xfrm>
        </p:spPr>
        <p:txBody>
          <a:bodyPr>
            <a:normAutofit/>
          </a:bodyPr>
          <a:lstStyle/>
          <a:p>
            <a:pPr marL="45720" indent="0">
              <a:buNone/>
            </a:pPr>
            <a:r>
              <a:rPr lang="en-US" sz="3200" u="sng" dirty="0"/>
              <a:t>Using objects</a:t>
            </a:r>
          </a:p>
          <a:p>
            <a:r>
              <a:rPr lang="en-US" dirty="0"/>
              <a:t>Make the first addend and sum</a:t>
            </a:r>
          </a:p>
          <a:p>
            <a:endParaRPr lang="en-US" dirty="0"/>
          </a:p>
          <a:p>
            <a:pPr marL="45720" indent="0">
              <a:buNone/>
            </a:pPr>
            <a:endParaRPr lang="en-US" dirty="0"/>
          </a:p>
          <a:p>
            <a:endParaRPr lang="en-US" dirty="0"/>
          </a:p>
          <a:p>
            <a:endParaRPr lang="en-US" dirty="0"/>
          </a:p>
          <a:p>
            <a:endParaRPr lang="en-US" dirty="0"/>
          </a:p>
          <a:p>
            <a:pPr marL="45720" indent="0">
              <a:buNone/>
            </a:pPr>
            <a:endParaRPr lang="en-US" dirty="0"/>
          </a:p>
        </p:txBody>
      </p:sp>
      <p:sp>
        <p:nvSpPr>
          <p:cNvPr id="6" name="Text Placeholder 5"/>
          <p:cNvSpPr>
            <a:spLocks noGrp="1"/>
          </p:cNvSpPr>
          <p:nvPr>
            <p:ph type="body" sz="quarter" idx="3"/>
          </p:nvPr>
        </p:nvSpPr>
        <p:spPr>
          <a:xfrm>
            <a:off x="1137467" y="1038834"/>
            <a:ext cx="9881053" cy="777240"/>
          </a:xfrm>
        </p:spPr>
        <p:txBody>
          <a:bodyPr/>
          <a:lstStyle/>
          <a:p>
            <a:r>
              <a:rPr lang="en-US" dirty="0"/>
              <a:t>Solve each problem using objects and number line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301" y="3178961"/>
            <a:ext cx="3009900" cy="1057275"/>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9094" y="3099668"/>
            <a:ext cx="3324225" cy="84772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9094" y="4225372"/>
            <a:ext cx="3505200" cy="819150"/>
          </a:xfrm>
          <a:prstGeom prst="rect">
            <a:avLst/>
          </a:prstGeom>
        </p:spPr>
      </p:pic>
      <p:sp>
        <p:nvSpPr>
          <p:cNvPr id="19" name="Content Placeholder 4"/>
          <p:cNvSpPr>
            <a:spLocks noGrp="1"/>
          </p:cNvSpPr>
          <p:nvPr>
            <p:ph sz="half" idx="2"/>
          </p:nvPr>
        </p:nvSpPr>
        <p:spPr>
          <a:xfrm>
            <a:off x="6353766" y="1829770"/>
            <a:ext cx="4754880" cy="4028769"/>
          </a:xfrm>
        </p:spPr>
        <p:txBody>
          <a:bodyPr>
            <a:normAutofit lnSpcReduction="10000"/>
          </a:bodyPr>
          <a:lstStyle/>
          <a:p>
            <a:pPr marL="45720" indent="0">
              <a:buNone/>
            </a:pPr>
            <a:endParaRPr lang="en-US" dirty="0"/>
          </a:p>
          <a:p>
            <a:r>
              <a:rPr lang="en-US" dirty="0"/>
              <a:t>Add objects until the amount on left side is equal to amount on right side.</a:t>
            </a:r>
          </a:p>
          <a:p>
            <a:endParaRPr lang="en-US" dirty="0"/>
          </a:p>
          <a:p>
            <a:endParaRPr lang="en-US" dirty="0"/>
          </a:p>
          <a:p>
            <a:endParaRPr lang="en-US" dirty="0"/>
          </a:p>
          <a:p>
            <a:endParaRPr lang="en-US" dirty="0"/>
          </a:p>
          <a:p>
            <a:endParaRPr lang="en-US" dirty="0"/>
          </a:p>
          <a:p>
            <a:pPr marL="45720" indent="0">
              <a:buNone/>
            </a:pPr>
            <a:r>
              <a:rPr lang="en-US" dirty="0">
                <a:solidFill>
                  <a:schemeClr val="tx1"/>
                </a:solidFill>
              </a:rPr>
              <a:t>                      6    +  __2__    =    8</a:t>
            </a:r>
          </a:p>
          <a:p>
            <a:endParaRPr lang="en-US" dirty="0"/>
          </a:p>
          <a:p>
            <a:endParaRPr lang="en-US" dirty="0"/>
          </a:p>
          <a:p>
            <a:endParaRPr lang="en-US" dirty="0"/>
          </a:p>
          <a:p>
            <a:pPr marL="45720" indent="0">
              <a:buNone/>
            </a:pPr>
            <a:endParaRPr lang="en-US" dirty="0"/>
          </a:p>
        </p:txBody>
      </p:sp>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05596" y="1718524"/>
            <a:ext cx="2319583" cy="684467"/>
          </a:xfrm>
          <a:prstGeom prst="rect">
            <a:avLst/>
          </a:prstGeom>
        </p:spPr>
      </p:pic>
    </p:spTree>
    <p:extLst>
      <p:ext uri="{BB962C8B-B14F-4D97-AF65-F5344CB8AC3E}">
        <p14:creationId xmlns:p14="http://schemas.microsoft.com/office/powerpoint/2010/main" val="2484443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343383"/>
            <a:ext cx="10499651" cy="790937"/>
          </a:xfrm>
        </p:spPr>
        <p:txBody>
          <a:bodyPr>
            <a:normAutofit fontScale="90000"/>
          </a:bodyPr>
          <a:lstStyle/>
          <a:p>
            <a:r>
              <a:rPr lang="en-US" i="1" dirty="0"/>
              <a:t>Addition Within 20 </a:t>
            </a:r>
            <a:r>
              <a:rPr lang="en-US" dirty="0"/>
              <a:t>– Missing Addend </a:t>
            </a:r>
            <a:r>
              <a:rPr lang="en-US" sz="2700" dirty="0"/>
              <a:t>(beginning lesson 2)</a:t>
            </a:r>
          </a:p>
        </p:txBody>
      </p:sp>
      <p:sp>
        <p:nvSpPr>
          <p:cNvPr id="5" name="Content Placeholder 4"/>
          <p:cNvSpPr>
            <a:spLocks noGrp="1"/>
          </p:cNvSpPr>
          <p:nvPr>
            <p:ph sz="half" idx="2"/>
          </p:nvPr>
        </p:nvSpPr>
        <p:spPr>
          <a:xfrm>
            <a:off x="460093" y="2122503"/>
            <a:ext cx="4754880" cy="4679140"/>
          </a:xfrm>
        </p:spPr>
        <p:txBody>
          <a:bodyPr>
            <a:normAutofit/>
          </a:bodyPr>
          <a:lstStyle/>
          <a:p>
            <a:pPr marL="45720" indent="0">
              <a:buNone/>
            </a:pPr>
            <a:r>
              <a:rPr lang="en-US" u="sng" dirty="0"/>
              <a:t>Using number line </a:t>
            </a:r>
          </a:p>
          <a:p>
            <a:r>
              <a:rPr lang="en-US" dirty="0"/>
              <a:t>Make given addend on number line</a:t>
            </a:r>
          </a:p>
          <a:p>
            <a:endParaRPr lang="en-US" dirty="0"/>
          </a:p>
          <a:p>
            <a:endParaRPr lang="en-US" dirty="0"/>
          </a:p>
          <a:p>
            <a:r>
              <a:rPr lang="en-US" dirty="0"/>
              <a:t>Draw representations, showing an increase to the sum</a:t>
            </a:r>
          </a:p>
          <a:p>
            <a:endParaRPr lang="en-US" dirty="0"/>
          </a:p>
          <a:p>
            <a:pPr marL="45720" indent="0">
              <a:buNone/>
            </a:pPr>
            <a:endParaRPr lang="en-US" dirty="0"/>
          </a:p>
          <a:p>
            <a:endParaRPr lang="en-US" dirty="0"/>
          </a:p>
          <a:p>
            <a:endParaRPr lang="en-US" dirty="0"/>
          </a:p>
          <a:p>
            <a:endParaRPr lang="en-US" dirty="0"/>
          </a:p>
          <a:p>
            <a:pPr marL="45720" indent="0">
              <a:buNone/>
            </a:pPr>
            <a:endParaRPr lang="en-US" dirty="0"/>
          </a:p>
        </p:txBody>
      </p:sp>
      <p:sp>
        <p:nvSpPr>
          <p:cNvPr id="6" name="Text Placeholder 5"/>
          <p:cNvSpPr>
            <a:spLocks noGrp="1"/>
          </p:cNvSpPr>
          <p:nvPr>
            <p:ph type="body" sz="quarter" idx="3"/>
          </p:nvPr>
        </p:nvSpPr>
        <p:spPr>
          <a:xfrm>
            <a:off x="1137467" y="1038834"/>
            <a:ext cx="9881053" cy="777240"/>
          </a:xfrm>
        </p:spPr>
        <p:txBody>
          <a:bodyPr/>
          <a:lstStyle/>
          <a:p>
            <a:r>
              <a:rPr lang="en-US" dirty="0"/>
              <a:t>Solve each problem using objects and number line</a:t>
            </a:r>
          </a:p>
        </p:txBody>
      </p:sp>
      <p:sp>
        <p:nvSpPr>
          <p:cNvPr id="7" name="Content Placeholder 6"/>
          <p:cNvSpPr>
            <a:spLocks noGrp="1"/>
          </p:cNvSpPr>
          <p:nvPr>
            <p:ph sz="quarter" idx="4"/>
          </p:nvPr>
        </p:nvSpPr>
        <p:spPr>
          <a:xfrm>
            <a:off x="5214973" y="2122503"/>
            <a:ext cx="6763244" cy="4905481"/>
          </a:xfrm>
        </p:spPr>
        <p:txBody>
          <a:bodyPr>
            <a:normAutofit/>
          </a:bodyPr>
          <a:lstStyle/>
          <a:p>
            <a:pPr marL="45720" indent="0">
              <a:buNone/>
            </a:pPr>
            <a:endParaRPr lang="en-US" dirty="0"/>
          </a:p>
          <a:p>
            <a:r>
              <a:rPr lang="en-US" dirty="0"/>
              <a:t>Shade difference and count to find the missing addend.</a:t>
            </a:r>
          </a:p>
          <a:p>
            <a:endParaRPr lang="en-US" dirty="0"/>
          </a:p>
          <a:p>
            <a:endParaRPr lang="en-US" dirty="0"/>
          </a:p>
          <a:p>
            <a:r>
              <a:rPr lang="en-US" dirty="0"/>
              <a:t>Discuss another way to solve using subtraction </a:t>
            </a:r>
          </a:p>
          <a:p>
            <a:pPr marL="45720" indent="0">
              <a:buNone/>
            </a:pPr>
            <a:r>
              <a:rPr lang="en-US" dirty="0">
                <a:solidFill>
                  <a:schemeClr val="tx1"/>
                </a:solidFill>
              </a:rPr>
              <a:t>Write a different number sentence using the same numbers.  8 – 6 = __2___</a:t>
            </a:r>
          </a:p>
          <a:p>
            <a:pPr marL="45720" indent="0">
              <a:buNone/>
            </a:pPr>
            <a:endParaRPr lang="en-US" dirty="0"/>
          </a:p>
          <a:p>
            <a:endParaRPr lang="en-US" dirty="0"/>
          </a:p>
          <a:p>
            <a:pPr marL="45720" indent="0">
              <a:buNone/>
            </a:pPr>
            <a:endParaRPr lang="en-US" dirty="0"/>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1305" y="3195152"/>
            <a:ext cx="2799988" cy="652666"/>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262" y="4990137"/>
            <a:ext cx="3145179" cy="669187"/>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3921" y="2988583"/>
            <a:ext cx="3145179" cy="689584"/>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24842" y="1627055"/>
            <a:ext cx="2319583" cy="684467"/>
          </a:xfrm>
          <a:prstGeom prst="rect">
            <a:avLst/>
          </a:prstGeom>
        </p:spPr>
      </p:pic>
    </p:spTree>
    <p:extLst>
      <p:ext uri="{BB962C8B-B14F-4D97-AF65-F5344CB8AC3E}">
        <p14:creationId xmlns:p14="http://schemas.microsoft.com/office/powerpoint/2010/main" val="2284674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43383"/>
            <a:ext cx="9875520" cy="790937"/>
          </a:xfrm>
        </p:spPr>
        <p:txBody>
          <a:bodyPr>
            <a:normAutofit/>
          </a:bodyPr>
          <a:lstStyle/>
          <a:p>
            <a:r>
              <a:rPr lang="en-US" i="1" dirty="0"/>
              <a:t>Addition Within 20 – </a:t>
            </a:r>
            <a:r>
              <a:rPr lang="en-US" dirty="0"/>
              <a:t>Fade Objects: </a:t>
            </a:r>
            <a:r>
              <a:rPr lang="en-US" sz="2400" dirty="0"/>
              <a:t>(Lessons 4-5)</a:t>
            </a:r>
            <a:endParaRPr lang="en-US" sz="2000" dirty="0"/>
          </a:p>
        </p:txBody>
      </p:sp>
      <p:sp>
        <p:nvSpPr>
          <p:cNvPr id="5" name="Content Placeholder 4"/>
          <p:cNvSpPr>
            <a:spLocks noGrp="1"/>
          </p:cNvSpPr>
          <p:nvPr>
            <p:ph sz="half" idx="2"/>
          </p:nvPr>
        </p:nvSpPr>
        <p:spPr>
          <a:xfrm>
            <a:off x="460093" y="1721237"/>
            <a:ext cx="3382702" cy="4679140"/>
          </a:xfrm>
        </p:spPr>
        <p:txBody>
          <a:bodyPr>
            <a:normAutofit/>
          </a:bodyPr>
          <a:lstStyle/>
          <a:p>
            <a:r>
              <a:rPr lang="en-US" dirty="0"/>
              <a:t>Draw numbers and sum </a:t>
            </a:r>
          </a:p>
          <a:p>
            <a:endParaRPr lang="en-US" dirty="0"/>
          </a:p>
          <a:p>
            <a:endParaRPr lang="en-US" dirty="0"/>
          </a:p>
          <a:p>
            <a:endParaRPr lang="en-US" dirty="0"/>
          </a:p>
          <a:p>
            <a:endParaRPr lang="en-US" dirty="0"/>
          </a:p>
          <a:p>
            <a:pPr marL="45720" indent="0">
              <a:buNone/>
            </a:pP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292" y="2571327"/>
            <a:ext cx="2247900" cy="3829050"/>
          </a:xfrm>
          <a:prstGeom prst="rect">
            <a:avLst/>
          </a:prstGeom>
        </p:spPr>
      </p:pic>
      <p:sp>
        <p:nvSpPr>
          <p:cNvPr id="16" name="Content Placeholder 4"/>
          <p:cNvSpPr>
            <a:spLocks noGrp="1"/>
          </p:cNvSpPr>
          <p:nvPr>
            <p:ph sz="half" idx="2"/>
          </p:nvPr>
        </p:nvSpPr>
        <p:spPr>
          <a:xfrm>
            <a:off x="3842795" y="1721237"/>
            <a:ext cx="3382702" cy="4679140"/>
          </a:xfrm>
        </p:spPr>
        <p:txBody>
          <a:bodyPr>
            <a:normAutofit/>
          </a:bodyPr>
          <a:lstStyle/>
          <a:p>
            <a:r>
              <a:rPr lang="en-US" dirty="0"/>
              <a:t>Make ten and discuss number of tens and ones in sum </a:t>
            </a:r>
          </a:p>
          <a:p>
            <a:endParaRPr lang="en-US" dirty="0"/>
          </a:p>
          <a:p>
            <a:endParaRPr lang="en-US" dirty="0"/>
          </a:p>
          <a:p>
            <a:endParaRPr lang="en-US" dirty="0"/>
          </a:p>
          <a:p>
            <a:endParaRPr lang="en-US" dirty="0"/>
          </a:p>
          <a:p>
            <a:pPr marL="45720" indent="0">
              <a:buNone/>
            </a:pPr>
            <a:endParaRPr lang="en-US" dirty="0"/>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7283" y="2663805"/>
            <a:ext cx="1905000" cy="3914775"/>
          </a:xfrm>
          <a:prstGeom prst="rect">
            <a:avLst/>
          </a:prstGeom>
        </p:spPr>
      </p:pic>
      <p:sp>
        <p:nvSpPr>
          <p:cNvPr id="18" name="Content Placeholder 4"/>
          <p:cNvSpPr>
            <a:spLocks noGrp="1"/>
          </p:cNvSpPr>
          <p:nvPr>
            <p:ph sz="half" idx="2"/>
          </p:nvPr>
        </p:nvSpPr>
        <p:spPr>
          <a:xfrm>
            <a:off x="7025833" y="1721237"/>
            <a:ext cx="4866290" cy="4679140"/>
          </a:xfrm>
        </p:spPr>
        <p:txBody>
          <a:bodyPr>
            <a:normAutofit/>
          </a:bodyPr>
          <a:lstStyle/>
          <a:p>
            <a:r>
              <a:rPr lang="en-US" dirty="0"/>
              <a:t>Make larger number on number line</a:t>
            </a:r>
          </a:p>
          <a:p>
            <a:pPr marL="45720" indent="0">
              <a:buNone/>
            </a:pPr>
            <a:endParaRPr lang="en-US" dirty="0"/>
          </a:p>
          <a:p>
            <a:r>
              <a:rPr lang="en-US" dirty="0"/>
              <a:t>Draw representations, showing how the other number combines</a:t>
            </a:r>
          </a:p>
          <a:p>
            <a:pPr marL="45720" indent="0">
              <a:buNone/>
            </a:pPr>
            <a:endParaRPr lang="en-US" dirty="0"/>
          </a:p>
          <a:p>
            <a:r>
              <a:rPr lang="en-US" dirty="0"/>
              <a:t>Draw and show the counting-on process</a:t>
            </a:r>
          </a:p>
          <a:p>
            <a:endParaRPr lang="en-US" dirty="0"/>
          </a:p>
          <a:p>
            <a:r>
              <a:rPr lang="en-US" dirty="0"/>
              <a:t>Discuss the sum’s proximity to 10 &amp; 20</a:t>
            </a:r>
          </a:p>
          <a:p>
            <a:endParaRPr lang="en-US" dirty="0"/>
          </a:p>
          <a:p>
            <a:endParaRPr lang="en-US" dirty="0"/>
          </a:p>
          <a:p>
            <a:pPr marL="45720" indent="0">
              <a:buNone/>
            </a:pPr>
            <a:endParaRPr lang="en-US" dirty="0"/>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7525" y="2122309"/>
            <a:ext cx="4222570" cy="541496"/>
          </a:xfrm>
          <a:prstGeom prst="rect">
            <a:avLst/>
          </a:prstGeom>
        </p:spPr>
      </p:pic>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70996" y="3363753"/>
            <a:ext cx="4299099" cy="445543"/>
          </a:xfrm>
          <a:prstGeom prst="rect">
            <a:avLst/>
          </a:prstGeom>
        </p:spPr>
      </p:pic>
      <p:pic>
        <p:nvPicPr>
          <p:cNvPr id="23" name="Picture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82299" y="4665600"/>
            <a:ext cx="4153357" cy="439236"/>
          </a:xfrm>
          <a:prstGeom prst="rect">
            <a:avLst/>
          </a:prstGeom>
        </p:spPr>
      </p:pic>
    </p:spTree>
    <p:extLst>
      <p:ext uri="{BB962C8B-B14F-4D97-AF65-F5344CB8AC3E}">
        <p14:creationId xmlns:p14="http://schemas.microsoft.com/office/powerpoint/2010/main" val="55671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309" y="-48243"/>
            <a:ext cx="10396882" cy="1151965"/>
          </a:xfrm>
        </p:spPr>
        <p:txBody>
          <a:bodyPr>
            <a:normAutofit/>
          </a:bodyPr>
          <a:lstStyle/>
          <a:p>
            <a:r>
              <a:rPr lang="en-US" sz="4800" dirty="0">
                <a:solidFill>
                  <a:srgbClr val="D67F00"/>
                </a:solidFill>
              </a:rPr>
              <a:t>What is CRA?</a:t>
            </a:r>
          </a:p>
        </p:txBody>
      </p:sp>
      <p:sp>
        <p:nvSpPr>
          <p:cNvPr id="3" name="Content Placeholder 2"/>
          <p:cNvSpPr>
            <a:spLocks noGrp="1"/>
          </p:cNvSpPr>
          <p:nvPr>
            <p:ph sz="quarter" idx="13"/>
          </p:nvPr>
        </p:nvSpPr>
        <p:spPr>
          <a:xfrm>
            <a:off x="448382" y="856527"/>
            <a:ext cx="11357795" cy="5578997"/>
          </a:xfrm>
        </p:spPr>
        <p:txBody>
          <a:bodyPr>
            <a:normAutofit/>
          </a:bodyPr>
          <a:lstStyle/>
          <a:p>
            <a:r>
              <a:rPr lang="en-US" sz="2400" dirty="0">
                <a:latin typeface="Arial Rounded MT Bold" panose="020F0704030504030204" pitchFamily="34" charset="0"/>
              </a:rPr>
              <a:t>M</a:t>
            </a:r>
            <a:r>
              <a:rPr lang="en-US" sz="2400" cap="none" dirty="0">
                <a:latin typeface="Arial Rounded MT Bold" panose="020F0704030504030204" pitchFamily="34" charset="0"/>
              </a:rPr>
              <a:t>athematics instruction presented in a sequence of phases</a:t>
            </a:r>
          </a:p>
          <a:p>
            <a:pPr lvl="1"/>
            <a:r>
              <a:rPr lang="en-US" sz="2400" dirty="0">
                <a:latin typeface="Arial Rounded MT Bold" panose="020F0704030504030204" pitchFamily="34" charset="0"/>
              </a:rPr>
              <a:t>Solve problems using o</a:t>
            </a:r>
            <a:r>
              <a:rPr lang="en-US" sz="2400" cap="none" dirty="0">
                <a:latin typeface="Arial Rounded MT Bold" panose="020F0704030504030204" pitchFamily="34" charset="0"/>
              </a:rPr>
              <a:t>bjects (concrete)</a:t>
            </a:r>
          </a:p>
          <a:p>
            <a:pPr marL="457200" lvl="1" indent="0">
              <a:buNone/>
            </a:pPr>
            <a:endParaRPr lang="en-US" sz="2400" cap="none" dirty="0">
              <a:latin typeface="Arial Rounded MT Bold" panose="020F0704030504030204" pitchFamily="34" charset="0"/>
            </a:endParaRPr>
          </a:p>
          <a:p>
            <a:pPr marL="457200" lvl="1" indent="0">
              <a:buNone/>
            </a:pPr>
            <a:endParaRPr lang="en-US" sz="2400" cap="none" dirty="0">
              <a:latin typeface="Arial Rounded MT Bold" panose="020F0704030504030204" pitchFamily="34" charset="0"/>
            </a:endParaRPr>
          </a:p>
          <a:p>
            <a:pPr marL="457200" lvl="1" indent="0">
              <a:buNone/>
            </a:pPr>
            <a:endParaRPr lang="en-US" sz="2400" cap="none" dirty="0">
              <a:latin typeface="Arial Rounded MT Bold" panose="020F0704030504030204" pitchFamily="34" charset="0"/>
            </a:endParaRPr>
          </a:p>
          <a:p>
            <a:pPr lvl="1"/>
            <a:r>
              <a:rPr lang="en-US" sz="2400" dirty="0">
                <a:latin typeface="Arial Rounded MT Bold" panose="020F0704030504030204" pitchFamily="34" charset="0"/>
              </a:rPr>
              <a:t>Solve problems using p</a:t>
            </a:r>
            <a:r>
              <a:rPr lang="en-US" sz="2400" cap="none" dirty="0">
                <a:latin typeface="Arial Rounded MT Bold" panose="020F0704030504030204" pitchFamily="34" charset="0"/>
              </a:rPr>
              <a:t>ictures and/or drawings (representational)</a:t>
            </a:r>
          </a:p>
          <a:p>
            <a:pPr marL="457200" lvl="1" indent="0">
              <a:buNone/>
            </a:pPr>
            <a:endParaRPr lang="en-US" sz="2400" cap="none" dirty="0">
              <a:latin typeface="Arial Rounded MT Bold" panose="020F0704030504030204" pitchFamily="34" charset="0"/>
            </a:endParaRPr>
          </a:p>
          <a:p>
            <a:pPr marL="457200" lvl="1" indent="0">
              <a:buNone/>
            </a:pPr>
            <a:endParaRPr lang="en-US" sz="2400" dirty="0">
              <a:latin typeface="Arial Rounded MT Bold" panose="020F0704030504030204" pitchFamily="34" charset="0"/>
            </a:endParaRPr>
          </a:p>
          <a:p>
            <a:pPr marL="457200" lvl="1" indent="0">
              <a:buNone/>
            </a:pPr>
            <a:endParaRPr lang="en-US" sz="2400" cap="none" dirty="0">
              <a:latin typeface="Arial Rounded MT Bold" panose="020F0704030504030204" pitchFamily="34" charset="0"/>
            </a:endParaRPr>
          </a:p>
          <a:p>
            <a:pPr marL="457200" lvl="1" indent="0">
              <a:buNone/>
            </a:pPr>
            <a:endParaRPr lang="en-US" sz="2400" cap="none" dirty="0">
              <a:latin typeface="Arial Rounded MT Bold" panose="020F0704030504030204" pitchFamily="34" charset="0"/>
            </a:endParaRPr>
          </a:p>
          <a:p>
            <a:pPr lvl="1"/>
            <a:r>
              <a:rPr lang="en-US" sz="2400" dirty="0">
                <a:latin typeface="Arial Rounded MT Bold" panose="020F0704030504030204" pitchFamily="34" charset="0"/>
              </a:rPr>
              <a:t>Solve problems u</a:t>
            </a:r>
            <a:r>
              <a:rPr lang="en-US" sz="2400" cap="none" dirty="0">
                <a:latin typeface="Arial Rounded MT Bold" panose="020F0704030504030204" pitchFamily="34" charset="0"/>
              </a:rPr>
              <a:t>sing numbers and symbols (abstract)</a:t>
            </a:r>
          </a:p>
          <a:p>
            <a:pPr marL="457200" lvl="1" indent="0">
              <a:buNone/>
            </a:pPr>
            <a:endParaRPr lang="en-US" sz="2400" cap="none" dirty="0">
              <a:latin typeface="Arial Rounded MT Bold" panose="020F0704030504030204" pitchFamily="34" charset="0"/>
            </a:endParaRPr>
          </a:p>
          <a:p>
            <a:pPr marL="457200" lvl="1" indent="0">
              <a:buNone/>
            </a:pPr>
            <a:endParaRPr lang="en-US" sz="2400" cap="none" dirty="0">
              <a:latin typeface="Arial Rounded MT Bold" panose="020F0704030504030204" pitchFamily="34" charset="0"/>
            </a:endParaRPr>
          </a:p>
        </p:txBody>
      </p:sp>
      <p:sp>
        <p:nvSpPr>
          <p:cNvPr id="5" name="TextBox 4"/>
          <p:cNvSpPr txBox="1"/>
          <p:nvPr/>
        </p:nvSpPr>
        <p:spPr>
          <a:xfrm>
            <a:off x="3906983" y="2342525"/>
            <a:ext cx="224742" cy="369332"/>
          </a:xfrm>
          <a:prstGeom prst="rect">
            <a:avLst/>
          </a:prstGeom>
          <a:noFill/>
        </p:spPr>
        <p:txBody>
          <a:bodyPr wrap="none" rtlCol="0">
            <a:spAutoFit/>
          </a:bodyPr>
          <a:lstStyle/>
          <a:p>
            <a:r>
              <a:rPr lang="en-US" dirty="0"/>
              <a:t> </a:t>
            </a:r>
          </a:p>
        </p:txBody>
      </p:sp>
      <p:sp>
        <p:nvSpPr>
          <p:cNvPr id="6" name="TextBox 5"/>
          <p:cNvSpPr txBox="1"/>
          <p:nvPr/>
        </p:nvSpPr>
        <p:spPr>
          <a:xfrm>
            <a:off x="5880750" y="3182908"/>
            <a:ext cx="264816" cy="369332"/>
          </a:xfrm>
          <a:prstGeom prst="rect">
            <a:avLst/>
          </a:prstGeom>
          <a:noFill/>
        </p:spPr>
        <p:txBody>
          <a:bodyPr wrap="none" rtlCol="0">
            <a:spAutoFit/>
          </a:bodyPr>
          <a:lstStyle/>
          <a:p>
            <a:r>
              <a:rPr lang="en-US" dirty="0"/>
              <a:t>  </a:t>
            </a:r>
          </a:p>
        </p:txBody>
      </p:sp>
      <p:sp>
        <p:nvSpPr>
          <p:cNvPr id="7" name="TextBox 6"/>
          <p:cNvSpPr txBox="1"/>
          <p:nvPr/>
        </p:nvSpPr>
        <p:spPr>
          <a:xfrm>
            <a:off x="4362115" y="5462808"/>
            <a:ext cx="2008421" cy="707886"/>
          </a:xfrm>
          <a:prstGeom prst="rect">
            <a:avLst/>
          </a:prstGeom>
          <a:noFill/>
        </p:spPr>
        <p:txBody>
          <a:bodyPr wrap="square" rtlCol="0">
            <a:spAutoFit/>
          </a:bodyPr>
          <a:lstStyle/>
          <a:p>
            <a:r>
              <a:rPr lang="en-US" dirty="0"/>
              <a:t> </a:t>
            </a:r>
            <a:r>
              <a:rPr lang="en-US" sz="4000" dirty="0"/>
              <a:t>3 + 2 = 5</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6787" y="1400807"/>
            <a:ext cx="2018210" cy="1215369"/>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1725" y="3368233"/>
            <a:ext cx="2875420" cy="1365035"/>
          </a:xfrm>
          <a:prstGeom prst="rect">
            <a:avLst/>
          </a:prstGeom>
        </p:spPr>
      </p:pic>
    </p:spTree>
    <p:extLst>
      <p:ext uri="{BB962C8B-B14F-4D97-AF65-F5344CB8AC3E}">
        <p14:creationId xmlns:p14="http://schemas.microsoft.com/office/powerpoint/2010/main" val="14186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40351" y="285509"/>
            <a:ext cx="9875520" cy="1356360"/>
          </a:xfrm>
        </p:spPr>
        <p:txBody>
          <a:bodyPr>
            <a:normAutofit/>
          </a:bodyPr>
          <a:lstStyle/>
          <a:p>
            <a:r>
              <a:rPr lang="en-US" sz="4000" i="1" dirty="0"/>
              <a:t>Addition Within 20</a:t>
            </a:r>
            <a:r>
              <a:rPr lang="en-US" sz="4000" dirty="0"/>
              <a:t>: Explicitly Teach How to Use Strategies to Solve Problems </a:t>
            </a:r>
            <a:r>
              <a:rPr lang="en-US" sz="2200" dirty="0"/>
              <a:t>(Lessons 6-7)</a:t>
            </a:r>
          </a:p>
        </p:txBody>
      </p:sp>
      <p:sp>
        <p:nvSpPr>
          <p:cNvPr id="9" name="Content Placeholder 8"/>
          <p:cNvSpPr>
            <a:spLocks noGrp="1"/>
          </p:cNvSpPr>
          <p:nvPr>
            <p:ph idx="1"/>
          </p:nvPr>
        </p:nvSpPr>
        <p:spPr>
          <a:xfrm>
            <a:off x="980955" y="1641869"/>
            <a:ext cx="9872871" cy="4038600"/>
          </a:xfrm>
        </p:spPr>
        <p:txBody>
          <a:bodyPr>
            <a:normAutofit/>
          </a:bodyPr>
          <a:lstStyle/>
          <a:p>
            <a:r>
              <a:rPr lang="en-US" sz="3600" dirty="0"/>
              <a:t>Lesson Examples </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6122" y="2136252"/>
            <a:ext cx="8643455" cy="2064598"/>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6122" y="4613837"/>
            <a:ext cx="9349284" cy="1928551"/>
          </a:xfrm>
          <a:prstGeom prst="rect">
            <a:avLst/>
          </a:prstGeom>
        </p:spPr>
      </p:pic>
    </p:spTree>
    <p:extLst>
      <p:ext uri="{BB962C8B-B14F-4D97-AF65-F5344CB8AC3E}">
        <p14:creationId xmlns:p14="http://schemas.microsoft.com/office/powerpoint/2010/main" val="3320115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40351" y="285509"/>
            <a:ext cx="9875520" cy="1356360"/>
          </a:xfrm>
        </p:spPr>
        <p:txBody>
          <a:bodyPr>
            <a:normAutofit/>
          </a:bodyPr>
          <a:lstStyle/>
          <a:p>
            <a:r>
              <a:rPr lang="en-US" sz="4000" i="1" dirty="0"/>
              <a:t>Addition Within 20</a:t>
            </a:r>
            <a:r>
              <a:rPr lang="en-US" sz="4000" dirty="0"/>
              <a:t>: Mnemonic Strategy </a:t>
            </a:r>
            <a:r>
              <a:rPr lang="en-US" sz="2400" dirty="0"/>
              <a:t>(Lesson 8)</a:t>
            </a:r>
            <a:endParaRPr lang="en-US" sz="2000" dirty="0"/>
          </a:p>
        </p:txBody>
      </p:sp>
      <p:sp>
        <p:nvSpPr>
          <p:cNvPr id="9" name="Content Placeholder 8"/>
          <p:cNvSpPr>
            <a:spLocks noGrp="1"/>
          </p:cNvSpPr>
          <p:nvPr>
            <p:ph idx="1"/>
          </p:nvPr>
        </p:nvSpPr>
        <p:spPr>
          <a:xfrm>
            <a:off x="182880" y="1641869"/>
            <a:ext cx="11770822" cy="4038600"/>
          </a:xfrm>
        </p:spPr>
        <p:txBody>
          <a:bodyPr>
            <a:normAutofit fontScale="92500"/>
          </a:bodyPr>
          <a:lstStyle/>
          <a:p>
            <a:pPr marL="45720" indent="0">
              <a:buNone/>
            </a:pPr>
            <a:r>
              <a:rPr lang="en-US" sz="4800" b="1" dirty="0"/>
              <a:t>F</a:t>
            </a:r>
            <a:r>
              <a:rPr lang="en-US" sz="3600" dirty="0"/>
              <a:t>ocus on the problem </a:t>
            </a:r>
            <a:r>
              <a:rPr lang="en-US" sz="1900" dirty="0"/>
              <a:t>(Look at sign and numbers; ask, “Do I know the answer?” If not, choose strategy )</a:t>
            </a:r>
            <a:r>
              <a:rPr lang="en-US" sz="4000" dirty="0"/>
              <a:t> </a:t>
            </a:r>
          </a:p>
          <a:p>
            <a:pPr marL="45720" indent="0">
              <a:buNone/>
            </a:pPr>
            <a:r>
              <a:rPr lang="en-US" sz="4000" dirty="0"/>
              <a:t>	</a:t>
            </a:r>
            <a:r>
              <a:rPr lang="en-US" sz="4800" b="1" dirty="0"/>
              <a:t>A</a:t>
            </a:r>
            <a:r>
              <a:rPr lang="en-US" sz="4000" dirty="0"/>
              <a:t>nother problem </a:t>
            </a:r>
            <a:r>
              <a:rPr lang="en-US" sz="2000" dirty="0"/>
              <a:t>(doubles plus one, use of ten)</a:t>
            </a:r>
            <a:endParaRPr lang="en-US" sz="4000" dirty="0"/>
          </a:p>
          <a:p>
            <a:pPr marL="45720" indent="0">
              <a:buNone/>
            </a:pPr>
            <a:r>
              <a:rPr lang="en-US" sz="4000" dirty="0"/>
              <a:t>	</a:t>
            </a:r>
            <a:r>
              <a:rPr lang="en-US" sz="4800" b="1" dirty="0"/>
              <a:t>C</a:t>
            </a:r>
            <a:r>
              <a:rPr lang="en-US" sz="4000" dirty="0"/>
              <a:t>ount on </a:t>
            </a:r>
            <a:r>
              <a:rPr lang="en-US" sz="2000" dirty="0"/>
              <a:t>(count on to the larger number)</a:t>
            </a:r>
          </a:p>
          <a:p>
            <a:pPr marL="45720" indent="0">
              <a:buNone/>
            </a:pPr>
            <a:r>
              <a:rPr lang="en-US" sz="4000" dirty="0"/>
              <a:t>	</a:t>
            </a:r>
            <a:r>
              <a:rPr lang="en-US" sz="4800" b="1" dirty="0"/>
              <a:t>T</a:t>
            </a:r>
            <a:r>
              <a:rPr lang="en-US" sz="4000" dirty="0"/>
              <a:t>allies </a:t>
            </a:r>
            <a:r>
              <a:rPr lang="en-US" sz="2000" dirty="0"/>
              <a:t>(draw the problem using tallies)</a:t>
            </a:r>
          </a:p>
          <a:p>
            <a:pPr marL="45720" indent="0">
              <a:buNone/>
            </a:pPr>
            <a:r>
              <a:rPr lang="en-US" sz="4800" b="1" dirty="0"/>
              <a:t>S</a:t>
            </a:r>
            <a:r>
              <a:rPr lang="en-US" sz="4000" dirty="0"/>
              <a:t>olve the problem </a:t>
            </a:r>
            <a:r>
              <a:rPr lang="en-US" sz="2000" dirty="0"/>
              <a:t>(use strategy and write the answer)</a:t>
            </a:r>
          </a:p>
          <a:p>
            <a:pPr marL="45720" indent="0">
              <a:buNone/>
            </a:pPr>
            <a:endParaRPr lang="en-US" sz="4000" dirty="0"/>
          </a:p>
          <a:p>
            <a:pPr marL="45720" indent="0">
              <a:buNone/>
            </a:pPr>
            <a:endParaRPr lang="en-US" sz="4000" dirty="0"/>
          </a:p>
        </p:txBody>
      </p:sp>
    </p:spTree>
    <p:extLst>
      <p:ext uri="{BB962C8B-B14F-4D97-AF65-F5344CB8AC3E}">
        <p14:creationId xmlns:p14="http://schemas.microsoft.com/office/powerpoint/2010/main" val="133762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074" y="609600"/>
            <a:ext cx="10210446" cy="1356360"/>
          </a:xfrm>
        </p:spPr>
        <p:txBody>
          <a:bodyPr/>
          <a:lstStyle/>
          <a:p>
            <a:r>
              <a:rPr lang="en-US" sz="4000" i="1" dirty="0"/>
              <a:t>Addition Within 20</a:t>
            </a:r>
            <a:r>
              <a:rPr lang="en-US" sz="4000" dirty="0"/>
              <a:t>: Abstract Instruction</a:t>
            </a:r>
            <a:r>
              <a:rPr lang="en-US" dirty="0"/>
              <a:t> </a:t>
            </a:r>
            <a:r>
              <a:rPr lang="en-US" sz="2000" dirty="0"/>
              <a:t>(lessons 9-12)</a:t>
            </a:r>
          </a:p>
        </p:txBody>
      </p:sp>
      <p:sp>
        <p:nvSpPr>
          <p:cNvPr id="3" name="Content Placeholder 2"/>
          <p:cNvSpPr>
            <a:spLocks noGrp="1"/>
          </p:cNvSpPr>
          <p:nvPr>
            <p:ph idx="1"/>
          </p:nvPr>
        </p:nvSpPr>
        <p:spPr/>
        <p:txBody>
          <a:bodyPr>
            <a:normAutofit/>
          </a:bodyPr>
          <a:lstStyle/>
          <a:p>
            <a:r>
              <a:rPr lang="en-US" sz="3200" dirty="0"/>
              <a:t>Students solve computation problems and word problems using FACTS strategy</a:t>
            </a:r>
          </a:p>
          <a:p>
            <a:pPr lvl="1"/>
            <a:r>
              <a:rPr lang="en-US" sz="3000" dirty="0"/>
              <a:t>Focus on computation and fluency </a:t>
            </a:r>
          </a:p>
        </p:txBody>
      </p:sp>
    </p:spTree>
    <p:extLst>
      <p:ext uri="{BB962C8B-B14F-4D97-AF65-F5344CB8AC3E}">
        <p14:creationId xmlns:p14="http://schemas.microsoft.com/office/powerpoint/2010/main" val="3981188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93898"/>
          </a:xfrm>
        </p:spPr>
        <p:txBody>
          <a:bodyPr>
            <a:normAutofit/>
          </a:bodyPr>
          <a:lstStyle/>
          <a:p>
            <a:r>
              <a:rPr lang="en-US" sz="4000" dirty="0"/>
              <a:t>Fluency Activities and Games </a:t>
            </a:r>
          </a:p>
        </p:txBody>
      </p:sp>
      <p:sp>
        <p:nvSpPr>
          <p:cNvPr id="3" name="Content Placeholder 2"/>
          <p:cNvSpPr>
            <a:spLocks noGrp="1"/>
          </p:cNvSpPr>
          <p:nvPr>
            <p:ph idx="1"/>
          </p:nvPr>
        </p:nvSpPr>
        <p:spPr>
          <a:xfrm>
            <a:off x="584791" y="1403498"/>
            <a:ext cx="11121655" cy="4692502"/>
          </a:xfrm>
        </p:spPr>
        <p:txBody>
          <a:bodyPr>
            <a:normAutofit fontScale="92500"/>
          </a:bodyPr>
          <a:lstStyle/>
          <a:p>
            <a:pPr marL="45720" indent="0">
              <a:buNone/>
            </a:pPr>
            <a:r>
              <a:rPr lang="en-US" sz="3000" dirty="0"/>
              <a:t>Lessons 9-12 include instructions for fluency building </a:t>
            </a:r>
          </a:p>
          <a:p>
            <a:r>
              <a:rPr lang="en-US" sz="2600" dirty="0"/>
              <a:t>Teacher-led Activities</a:t>
            </a:r>
          </a:p>
          <a:p>
            <a:pPr lvl="1"/>
            <a:r>
              <a:rPr lang="en-US" dirty="0"/>
              <a:t>Make/acquire 5-6 flashcards with completed equation on one side and equation without answer on other.</a:t>
            </a:r>
          </a:p>
          <a:p>
            <a:pPr lvl="1"/>
            <a:r>
              <a:rPr lang="en-US" dirty="0"/>
              <a:t>Present the student(s) with the whole equation, including the answer and read the equation. </a:t>
            </a:r>
          </a:p>
          <a:p>
            <a:pPr lvl="1"/>
            <a:r>
              <a:rPr lang="en-US" dirty="0"/>
              <a:t>Then, turn the flashcard over and ask the student to tell you the answer. Continue for 2-3 rounds.</a:t>
            </a:r>
          </a:p>
          <a:p>
            <a:pPr lvl="1"/>
            <a:r>
              <a:rPr lang="en-US" dirty="0"/>
              <a:t>Present equations without answers. Ask the students to respond, but only if they know answer.</a:t>
            </a:r>
          </a:p>
          <a:p>
            <a:pPr lvl="2"/>
            <a:r>
              <a:rPr lang="en-US" dirty="0"/>
              <a:t>If not, ask them to wait for you to show them the answer. </a:t>
            </a:r>
          </a:p>
          <a:p>
            <a:pPr lvl="1"/>
            <a:r>
              <a:rPr lang="en-US" dirty="0"/>
              <a:t>When presenting flashcards, give students about four seconds before you show them the answer on the other side of the flashcard. </a:t>
            </a:r>
          </a:p>
          <a:p>
            <a:pPr lvl="1"/>
            <a:r>
              <a:rPr lang="en-US" dirty="0"/>
              <a:t>After students master facts, add a few more to the pool </a:t>
            </a:r>
          </a:p>
          <a:p>
            <a:r>
              <a:rPr lang="en-US" dirty="0"/>
              <a:t>This activity can be a game if you assign points. If the students answer correctly from memory, they earn two points. If the student answers correctly after the teacher gives the answer, the student earns one point. If the student answers incorrectly, the teacher earns a point.</a:t>
            </a:r>
          </a:p>
        </p:txBody>
      </p:sp>
    </p:spTree>
    <p:extLst>
      <p:ext uri="{BB962C8B-B14F-4D97-AF65-F5344CB8AC3E}">
        <p14:creationId xmlns:p14="http://schemas.microsoft.com/office/powerpoint/2010/main" val="3942229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93898"/>
          </a:xfrm>
        </p:spPr>
        <p:txBody>
          <a:bodyPr>
            <a:normAutofit/>
          </a:bodyPr>
          <a:lstStyle/>
          <a:p>
            <a:r>
              <a:rPr lang="en-US" sz="4000" dirty="0"/>
              <a:t>Fluency Activities and Games </a:t>
            </a:r>
          </a:p>
        </p:txBody>
      </p:sp>
      <p:sp>
        <p:nvSpPr>
          <p:cNvPr id="3" name="Content Placeholder 2"/>
          <p:cNvSpPr>
            <a:spLocks noGrp="1"/>
          </p:cNvSpPr>
          <p:nvPr>
            <p:ph idx="1"/>
          </p:nvPr>
        </p:nvSpPr>
        <p:spPr>
          <a:xfrm>
            <a:off x="584791" y="1403498"/>
            <a:ext cx="11121655" cy="4692502"/>
          </a:xfrm>
        </p:spPr>
        <p:txBody>
          <a:bodyPr>
            <a:normAutofit/>
          </a:bodyPr>
          <a:lstStyle/>
          <a:p>
            <a:pPr marL="45720" indent="0">
              <a:buNone/>
            </a:pPr>
            <a:r>
              <a:rPr lang="en-US" sz="3200" b="1" dirty="0"/>
              <a:t>Lessons 9-12 include instructions for fluency building </a:t>
            </a:r>
          </a:p>
          <a:p>
            <a:r>
              <a:rPr lang="en-US" sz="2800" b="1" dirty="0"/>
              <a:t>Dice Games for Students </a:t>
            </a:r>
          </a:p>
          <a:p>
            <a:r>
              <a:rPr lang="en-US" dirty="0"/>
              <a:t>Give students sheets with unknown facts written on them. Students roll dice before they complete each problem. The dice determine whether they can complete the problem or not.</a:t>
            </a:r>
          </a:p>
          <a:p>
            <a:pPr lvl="1"/>
            <a:endParaRPr lang="en-US" dirty="0"/>
          </a:p>
          <a:p>
            <a:pPr lvl="1"/>
            <a:r>
              <a:rPr lang="en-US" dirty="0"/>
              <a:t>Each of the different types of games involve the use of either one or two dice.</a:t>
            </a:r>
          </a:p>
          <a:p>
            <a:pPr lvl="1"/>
            <a:r>
              <a:rPr lang="en-US" dirty="0"/>
              <a:t>Several different games from which to choose.</a:t>
            </a:r>
          </a:p>
          <a:p>
            <a:pPr lvl="1"/>
            <a:r>
              <a:rPr lang="en-US" dirty="0"/>
              <a:t>If you cannot supervise while students play, provide them with a calculator to check their work.</a:t>
            </a:r>
          </a:p>
          <a:p>
            <a:endParaRPr lang="en-US" sz="2600" dirty="0"/>
          </a:p>
        </p:txBody>
      </p:sp>
    </p:spTree>
    <p:extLst>
      <p:ext uri="{BB962C8B-B14F-4D97-AF65-F5344CB8AC3E}">
        <p14:creationId xmlns:p14="http://schemas.microsoft.com/office/powerpoint/2010/main" val="3204016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53386"/>
          </a:xfrm>
        </p:spPr>
        <p:txBody>
          <a:bodyPr/>
          <a:lstStyle/>
          <a:p>
            <a:r>
              <a:rPr lang="en-US" dirty="0"/>
              <a:t>Summary of </a:t>
            </a:r>
            <a:r>
              <a:rPr lang="en-US" i="1" dirty="0"/>
              <a:t>Addition Within 20</a:t>
            </a:r>
          </a:p>
        </p:txBody>
      </p:sp>
      <p:sp>
        <p:nvSpPr>
          <p:cNvPr id="3" name="Content Placeholder 2"/>
          <p:cNvSpPr>
            <a:spLocks noGrp="1"/>
          </p:cNvSpPr>
          <p:nvPr>
            <p:ph idx="1"/>
          </p:nvPr>
        </p:nvSpPr>
        <p:spPr>
          <a:xfrm>
            <a:off x="1143000" y="1562985"/>
            <a:ext cx="9872871" cy="4827181"/>
          </a:xfrm>
        </p:spPr>
        <p:txBody>
          <a:bodyPr/>
          <a:lstStyle/>
          <a:p>
            <a:r>
              <a:rPr lang="en-US" dirty="0"/>
              <a:t>Compact intervention that addresses multiple numbers and operations standards </a:t>
            </a:r>
          </a:p>
          <a:p>
            <a:r>
              <a:rPr lang="en-US" dirty="0"/>
              <a:t>Intended for brief explicit intervention </a:t>
            </a:r>
          </a:p>
          <a:p>
            <a:r>
              <a:rPr lang="en-US" dirty="0"/>
              <a:t>Although brief, includes high leverage practices </a:t>
            </a:r>
          </a:p>
          <a:p>
            <a:pPr lvl="1"/>
            <a:r>
              <a:rPr lang="en-US" dirty="0"/>
              <a:t>Explicit instruction </a:t>
            </a:r>
          </a:p>
          <a:p>
            <a:pPr lvl="1"/>
            <a:r>
              <a:rPr lang="en-US" dirty="0"/>
              <a:t>Scaffolding with the CRA-I sequence</a:t>
            </a:r>
          </a:p>
          <a:p>
            <a:r>
              <a:rPr lang="en-US" dirty="0"/>
              <a:t>Lesson Sequence </a:t>
            </a:r>
          </a:p>
          <a:p>
            <a:pPr marL="45720" indent="0">
              <a:buNone/>
            </a:pPr>
            <a:endParaRPr lang="en-US" dirty="0"/>
          </a:p>
        </p:txBody>
      </p:sp>
      <p:grpSp>
        <p:nvGrpSpPr>
          <p:cNvPr id="4" name="Group 3"/>
          <p:cNvGrpSpPr/>
          <p:nvPr/>
        </p:nvGrpSpPr>
        <p:grpSpPr>
          <a:xfrm>
            <a:off x="945777" y="4358036"/>
            <a:ext cx="10232027" cy="1769830"/>
            <a:chOff x="519588" y="3985894"/>
            <a:chExt cx="10232027" cy="1791796"/>
          </a:xfrm>
        </p:grpSpPr>
        <p:sp>
          <p:nvSpPr>
            <p:cNvPr id="5" name="TextBox 4"/>
            <p:cNvSpPr txBox="1"/>
            <p:nvPr/>
          </p:nvSpPr>
          <p:spPr>
            <a:xfrm>
              <a:off x="8572813" y="4385956"/>
              <a:ext cx="2178802" cy="934790"/>
            </a:xfrm>
            <a:prstGeom prst="rect">
              <a:avLst/>
            </a:prstGeom>
            <a:noFill/>
          </p:spPr>
          <p:txBody>
            <a:bodyPr wrap="none" rtlCol="0">
              <a:spAutoFit/>
            </a:bodyPr>
            <a:lstStyle/>
            <a:p>
              <a:r>
                <a:rPr lang="en-US" dirty="0"/>
                <a:t>Abstract: </a:t>
              </a:r>
            </a:p>
            <a:p>
              <a:r>
                <a:rPr lang="en-US" dirty="0"/>
                <a:t>Build procedural</a:t>
              </a:r>
            </a:p>
            <a:p>
              <a:r>
                <a:rPr lang="en-US" dirty="0"/>
                <a:t>knowledge &amp; fluency</a:t>
              </a:r>
            </a:p>
          </p:txBody>
        </p:sp>
        <p:grpSp>
          <p:nvGrpSpPr>
            <p:cNvPr id="6" name="Group 5"/>
            <p:cNvGrpSpPr/>
            <p:nvPr/>
          </p:nvGrpSpPr>
          <p:grpSpPr>
            <a:xfrm>
              <a:off x="519588" y="3985894"/>
              <a:ext cx="10205572" cy="1791796"/>
              <a:chOff x="519588" y="3985894"/>
              <a:chExt cx="10205572" cy="1791796"/>
            </a:xfrm>
          </p:grpSpPr>
          <p:sp>
            <p:nvSpPr>
              <p:cNvPr id="7" name="TextBox 6"/>
              <p:cNvSpPr txBox="1"/>
              <p:nvPr/>
            </p:nvSpPr>
            <p:spPr>
              <a:xfrm>
                <a:off x="6221808" y="4443435"/>
                <a:ext cx="1742785" cy="934790"/>
              </a:xfrm>
              <a:prstGeom prst="rect">
                <a:avLst/>
              </a:prstGeom>
              <a:noFill/>
            </p:spPr>
            <p:txBody>
              <a:bodyPr wrap="none" rtlCol="0">
                <a:spAutoFit/>
              </a:bodyPr>
              <a:lstStyle/>
              <a:p>
                <a:r>
                  <a:rPr lang="en-US" dirty="0"/>
                  <a:t>FACTS: </a:t>
                </a:r>
              </a:p>
              <a:p>
                <a:r>
                  <a:rPr lang="en-US" dirty="0"/>
                  <a:t>Build procedural</a:t>
                </a:r>
              </a:p>
              <a:p>
                <a:r>
                  <a:rPr lang="en-US" dirty="0"/>
                  <a:t>knowledge</a:t>
                </a:r>
              </a:p>
            </p:txBody>
          </p:sp>
          <p:grpSp>
            <p:nvGrpSpPr>
              <p:cNvPr id="8" name="Group 7"/>
              <p:cNvGrpSpPr/>
              <p:nvPr/>
            </p:nvGrpSpPr>
            <p:grpSpPr>
              <a:xfrm>
                <a:off x="519588" y="3985894"/>
                <a:ext cx="10205572" cy="1791796"/>
                <a:chOff x="519588" y="3985894"/>
                <a:chExt cx="10205572" cy="1791796"/>
              </a:xfrm>
            </p:grpSpPr>
            <p:sp>
              <p:nvSpPr>
                <p:cNvPr id="9" name="TextBox 8"/>
                <p:cNvSpPr txBox="1"/>
                <p:nvPr/>
              </p:nvSpPr>
              <p:spPr>
                <a:xfrm>
                  <a:off x="3104444" y="4297485"/>
                  <a:ext cx="1908215" cy="1215227"/>
                </a:xfrm>
                <a:prstGeom prst="rect">
                  <a:avLst/>
                </a:prstGeom>
                <a:noFill/>
              </p:spPr>
              <p:txBody>
                <a:bodyPr wrap="none" rtlCol="0">
                  <a:spAutoFit/>
                </a:bodyPr>
                <a:lstStyle/>
                <a:p>
                  <a:r>
                    <a:rPr lang="en-US" dirty="0"/>
                    <a:t>Representational  </a:t>
                  </a:r>
                </a:p>
                <a:p>
                  <a:r>
                    <a:rPr lang="en-US" dirty="0"/>
                    <a:t> &amp; Abstract: </a:t>
                  </a:r>
                </a:p>
                <a:p>
                  <a:r>
                    <a:rPr lang="en-US" dirty="0"/>
                    <a:t>Build conceptual </a:t>
                  </a:r>
                </a:p>
                <a:p>
                  <a:r>
                    <a:rPr lang="en-US" dirty="0"/>
                    <a:t>understanding. </a:t>
                  </a:r>
                </a:p>
              </p:txBody>
            </p:sp>
            <p:grpSp>
              <p:nvGrpSpPr>
                <p:cNvPr id="10" name="Group 9"/>
                <p:cNvGrpSpPr/>
                <p:nvPr/>
              </p:nvGrpSpPr>
              <p:grpSpPr>
                <a:xfrm>
                  <a:off x="519588" y="3985894"/>
                  <a:ext cx="10205572" cy="1791796"/>
                  <a:chOff x="519588" y="3985894"/>
                  <a:chExt cx="10205572" cy="1791796"/>
                </a:xfrm>
              </p:grpSpPr>
              <p:sp>
                <p:nvSpPr>
                  <p:cNvPr id="11" name="TextBox 10"/>
                  <p:cNvSpPr txBox="1"/>
                  <p:nvPr/>
                </p:nvSpPr>
                <p:spPr>
                  <a:xfrm>
                    <a:off x="519588" y="4385956"/>
                    <a:ext cx="2123017" cy="1215227"/>
                  </a:xfrm>
                  <a:prstGeom prst="rect">
                    <a:avLst/>
                  </a:prstGeom>
                  <a:noFill/>
                </p:spPr>
                <p:txBody>
                  <a:bodyPr wrap="none" rtlCol="0">
                    <a:spAutoFit/>
                  </a:bodyPr>
                  <a:lstStyle/>
                  <a:p>
                    <a:r>
                      <a:rPr lang="en-US" dirty="0"/>
                      <a:t>Concrete, </a:t>
                    </a:r>
                  </a:p>
                  <a:p>
                    <a:r>
                      <a:rPr lang="en-US" dirty="0"/>
                      <a:t>Representational, &amp; </a:t>
                    </a:r>
                  </a:p>
                  <a:p>
                    <a:r>
                      <a:rPr lang="en-US" dirty="0"/>
                      <a:t>Abstract: Build  </a:t>
                    </a:r>
                  </a:p>
                  <a:p>
                    <a:r>
                      <a:rPr lang="en-US" dirty="0"/>
                      <a:t>understanding </a:t>
                    </a:r>
                  </a:p>
                </p:txBody>
              </p:sp>
              <p:grpSp>
                <p:nvGrpSpPr>
                  <p:cNvPr id="12" name="Group 11"/>
                  <p:cNvGrpSpPr/>
                  <p:nvPr/>
                </p:nvGrpSpPr>
                <p:grpSpPr>
                  <a:xfrm>
                    <a:off x="522237" y="3985894"/>
                    <a:ext cx="10202923" cy="1791796"/>
                    <a:chOff x="235158" y="4155884"/>
                    <a:chExt cx="10202923" cy="1791796"/>
                  </a:xfrm>
                </p:grpSpPr>
                <p:sp>
                  <p:nvSpPr>
                    <p:cNvPr id="13" name="Right Arrow Callout 12"/>
                    <p:cNvSpPr/>
                    <p:nvPr/>
                  </p:nvSpPr>
                  <p:spPr>
                    <a:xfrm>
                      <a:off x="235158" y="4202497"/>
                      <a:ext cx="2512164" cy="1745183"/>
                    </a:xfrm>
                    <a:prstGeom prst="rightArrowCallou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Callout 13"/>
                    <p:cNvSpPr/>
                    <p:nvPr/>
                  </p:nvSpPr>
                  <p:spPr>
                    <a:xfrm>
                      <a:off x="2871071" y="4202498"/>
                      <a:ext cx="2843663" cy="1745182"/>
                    </a:xfrm>
                    <a:prstGeom prst="rightArrowCallout">
                      <a:avLst>
                        <a:gd name="adj1" fmla="val 25000"/>
                        <a:gd name="adj2" fmla="val 24391"/>
                        <a:gd name="adj3" fmla="val 46324"/>
                        <a:gd name="adj4" fmla="val 60125"/>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Callout 14"/>
                    <p:cNvSpPr/>
                    <p:nvPr/>
                  </p:nvSpPr>
                  <p:spPr>
                    <a:xfrm>
                      <a:off x="5864519" y="4155885"/>
                      <a:ext cx="2288881" cy="1745183"/>
                    </a:xfrm>
                    <a:prstGeom prst="rightArrowCallou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285734" y="4155884"/>
                      <a:ext cx="2152347" cy="174518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grpSp>
    </p:spTree>
    <p:extLst>
      <p:ext uri="{BB962C8B-B14F-4D97-AF65-F5344CB8AC3E}">
        <p14:creationId xmlns:p14="http://schemas.microsoft.com/office/powerpoint/2010/main" val="4137048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Questions?</a:t>
            </a:r>
          </a:p>
        </p:txBody>
      </p:sp>
      <p:sp>
        <p:nvSpPr>
          <p:cNvPr id="5" name="Subtitle 4"/>
          <p:cNvSpPr>
            <a:spLocks noGrp="1"/>
          </p:cNvSpPr>
          <p:nvPr>
            <p:ph type="subTitle" idx="1"/>
          </p:nvPr>
        </p:nvSpPr>
        <p:spPr>
          <a:xfrm>
            <a:off x="340243" y="3869634"/>
            <a:ext cx="11483162" cy="1388165"/>
          </a:xfrm>
        </p:spPr>
        <p:txBody>
          <a:bodyPr>
            <a:normAutofit/>
          </a:bodyPr>
          <a:lstStyle/>
          <a:p>
            <a:r>
              <a:rPr lang="en-US" sz="3600" dirty="0"/>
              <a:t>Contact Information: </a:t>
            </a:r>
          </a:p>
          <a:p>
            <a:r>
              <a:rPr lang="en-US" sz="3600" dirty="0">
                <a:hlinkClick r:id="rId2"/>
              </a:rPr>
              <a:t>mflores@auburn.edu</a:t>
            </a:r>
            <a:r>
              <a:rPr lang="en-US" sz="3600" dirty="0"/>
              <a:t>     </a:t>
            </a:r>
            <a:r>
              <a:rPr lang="en-US" sz="3600" dirty="0">
                <a:hlinkClick r:id="rId3"/>
              </a:rPr>
              <a:t>bjkaffar@stcloudstate.edu</a:t>
            </a:r>
            <a:r>
              <a:rPr lang="en-US" sz="3600" dirty="0"/>
              <a:t> </a:t>
            </a:r>
          </a:p>
        </p:txBody>
      </p:sp>
    </p:spTree>
    <p:extLst>
      <p:ext uri="{BB962C8B-B14F-4D97-AF65-F5344CB8AC3E}">
        <p14:creationId xmlns:p14="http://schemas.microsoft.com/office/powerpoint/2010/main" val="53920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66" y="292638"/>
            <a:ext cx="10396882" cy="802645"/>
          </a:xfrm>
        </p:spPr>
        <p:txBody>
          <a:bodyPr>
            <a:noAutofit/>
          </a:bodyPr>
          <a:lstStyle/>
          <a:p>
            <a:r>
              <a:rPr lang="en-US" sz="4200" dirty="0">
                <a:solidFill>
                  <a:srgbClr val="D67F00"/>
                </a:solidFill>
              </a:rPr>
              <a:t>Why use CRA interventions?</a:t>
            </a:r>
          </a:p>
        </p:txBody>
      </p:sp>
      <p:sp>
        <p:nvSpPr>
          <p:cNvPr id="3" name="Content Placeholder 2"/>
          <p:cNvSpPr>
            <a:spLocks noGrp="1"/>
          </p:cNvSpPr>
          <p:nvPr>
            <p:ph sz="quarter" idx="13"/>
          </p:nvPr>
        </p:nvSpPr>
        <p:spPr>
          <a:xfrm>
            <a:off x="229211" y="1905431"/>
            <a:ext cx="11636030" cy="2762261"/>
          </a:xfrm>
        </p:spPr>
        <p:txBody>
          <a:bodyPr>
            <a:noAutofit/>
          </a:bodyPr>
          <a:lstStyle/>
          <a:p>
            <a:r>
              <a:rPr lang="en-US" sz="3200" cap="none" dirty="0">
                <a:latin typeface="Arial Rounded MT Bold" panose="020F0704030504030204" pitchFamily="34" charset="0"/>
              </a:rPr>
              <a:t>Provides foundational conceptual understanding</a:t>
            </a:r>
          </a:p>
          <a:p>
            <a:pPr marL="45720" indent="0">
              <a:buNone/>
            </a:pPr>
            <a:endParaRPr lang="en-US" sz="1800" cap="none" dirty="0">
              <a:latin typeface="Arial Rounded MT Bold" panose="020F0704030504030204" pitchFamily="34" charset="0"/>
            </a:endParaRPr>
          </a:p>
          <a:p>
            <a:r>
              <a:rPr lang="en-US" sz="2800" dirty="0">
                <a:latin typeface="Arial Rounded MT Bold" panose="020F0704030504030204" pitchFamily="34" charset="0"/>
              </a:rPr>
              <a:t>Students learn </a:t>
            </a:r>
            <a:r>
              <a:rPr lang="en-US" sz="2800" u="sng" cap="none" dirty="0">
                <a:latin typeface="Arial Rounded MT Bold" panose="020F0704030504030204" pitchFamily="34" charset="0"/>
              </a:rPr>
              <a:t>mathematical language</a:t>
            </a:r>
            <a:r>
              <a:rPr lang="en-US" sz="2800" cap="none" dirty="0">
                <a:latin typeface="Arial Rounded MT Bold" panose="020F0704030504030204" pitchFamily="34" charset="0"/>
              </a:rPr>
              <a:t>, numbers, operations, and concepts </a:t>
            </a:r>
            <a:r>
              <a:rPr lang="en-US" sz="2800" dirty="0">
                <a:latin typeface="Arial Rounded MT Bold" panose="020F0704030504030204" pitchFamily="34" charset="0"/>
              </a:rPr>
              <a:t>through explicit hands-on experiences </a:t>
            </a:r>
            <a:endParaRPr lang="en-US" sz="2800" cap="none" dirty="0">
              <a:latin typeface="Arial Rounded MT Bold" panose="020F0704030504030204" pitchFamily="34" charset="0"/>
            </a:endParaRPr>
          </a:p>
        </p:txBody>
      </p:sp>
      <p:sp>
        <p:nvSpPr>
          <p:cNvPr id="5" name="TextBox 4"/>
          <p:cNvSpPr txBox="1"/>
          <p:nvPr/>
        </p:nvSpPr>
        <p:spPr>
          <a:xfrm>
            <a:off x="3906983" y="2342525"/>
            <a:ext cx="224742" cy="369332"/>
          </a:xfrm>
          <a:prstGeom prst="rect">
            <a:avLst/>
          </a:prstGeom>
          <a:noFill/>
        </p:spPr>
        <p:txBody>
          <a:bodyPr wrap="none" rtlCol="0">
            <a:spAutoFit/>
          </a:bodyPr>
          <a:lstStyle/>
          <a:p>
            <a:r>
              <a:rPr lang="en-US" dirty="0"/>
              <a:t> </a:t>
            </a:r>
          </a:p>
        </p:txBody>
      </p:sp>
      <p:sp>
        <p:nvSpPr>
          <p:cNvPr id="6" name="TextBox 5"/>
          <p:cNvSpPr txBox="1"/>
          <p:nvPr/>
        </p:nvSpPr>
        <p:spPr>
          <a:xfrm>
            <a:off x="5880750" y="3182908"/>
            <a:ext cx="264816" cy="369332"/>
          </a:xfrm>
          <a:prstGeom prst="rect">
            <a:avLst/>
          </a:prstGeom>
          <a:noFill/>
        </p:spPr>
        <p:txBody>
          <a:bodyPr wrap="none" rtlCol="0">
            <a:spAutoFit/>
          </a:bodyPr>
          <a:lstStyle/>
          <a:p>
            <a:r>
              <a:rPr lang="en-US" dirty="0"/>
              <a:t>  </a:t>
            </a:r>
          </a:p>
        </p:txBody>
      </p:sp>
    </p:spTree>
    <p:extLst>
      <p:ext uri="{BB962C8B-B14F-4D97-AF65-F5344CB8AC3E}">
        <p14:creationId xmlns:p14="http://schemas.microsoft.com/office/powerpoint/2010/main" val="396996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67F00"/>
                </a:solidFill>
              </a:rPr>
              <a:t>Why use CRA interventions?</a:t>
            </a:r>
            <a:endParaRPr lang="en-US" dirty="0"/>
          </a:p>
        </p:txBody>
      </p:sp>
      <p:sp>
        <p:nvSpPr>
          <p:cNvPr id="3" name="Content Placeholder 2"/>
          <p:cNvSpPr>
            <a:spLocks noGrp="1"/>
          </p:cNvSpPr>
          <p:nvPr>
            <p:ph sz="quarter" idx="13"/>
          </p:nvPr>
        </p:nvSpPr>
        <p:spPr>
          <a:xfrm>
            <a:off x="623813" y="1654216"/>
            <a:ext cx="10394707" cy="3311189"/>
          </a:xfrm>
        </p:spPr>
        <p:txBody>
          <a:bodyPr>
            <a:normAutofit lnSpcReduction="10000"/>
          </a:bodyPr>
          <a:lstStyle/>
          <a:p>
            <a:endParaRPr lang="en-US" sz="2800" dirty="0">
              <a:latin typeface="Arial Rounded MT Bold" panose="020F0704030504030204" pitchFamily="34" charset="0"/>
            </a:endParaRPr>
          </a:p>
          <a:p>
            <a:pPr lvl="1"/>
            <a:r>
              <a:rPr lang="en-US" sz="2800" u="sng" dirty="0">
                <a:latin typeface="Arial Rounded MT Bold" panose="020F0704030504030204" pitchFamily="34" charset="0"/>
              </a:rPr>
              <a:t>Concrete</a:t>
            </a:r>
            <a:r>
              <a:rPr lang="en-US" sz="2800" dirty="0">
                <a:latin typeface="Arial Rounded MT Bold" panose="020F0704030504030204" pitchFamily="34" charset="0"/>
              </a:rPr>
              <a:t>: students have visual and hands-on experience </a:t>
            </a:r>
          </a:p>
          <a:p>
            <a:pPr lvl="2"/>
            <a:r>
              <a:rPr lang="en-US" sz="2400" dirty="0">
                <a:latin typeface="Arial Rounded MT Bold" panose="020F0704030504030204" pitchFamily="34" charset="0"/>
              </a:rPr>
              <a:t>Example: addition (+) means that amounts are joined and the equal sign (= or ____) means that amounts on both sides are the same or equal</a:t>
            </a:r>
          </a:p>
          <a:p>
            <a:pPr lvl="3"/>
            <a:r>
              <a:rPr lang="en-US" sz="2000" dirty="0">
                <a:latin typeface="Arial Rounded MT Bold" panose="020F0704030504030204" pitchFamily="34" charset="0"/>
              </a:rPr>
              <a:t>Student physically makes 2 amounts (make numbers, count)</a:t>
            </a:r>
          </a:p>
          <a:p>
            <a:pPr lvl="3"/>
            <a:r>
              <a:rPr lang="en-US" sz="2000" dirty="0">
                <a:latin typeface="Arial Rounded MT Bold" panose="020F0704030504030204" pitchFamily="34" charset="0"/>
              </a:rPr>
              <a:t>Student combines and makes one group on the other side of the equal sign</a:t>
            </a:r>
          </a:p>
          <a:p>
            <a:pPr lvl="3"/>
            <a:r>
              <a:rPr lang="en-US" sz="2000" dirty="0">
                <a:latin typeface="Arial Rounded MT Bold" panose="020F0704030504030204" pitchFamily="34" charset="0"/>
              </a:rPr>
              <a:t>Student counts the amounts on each side of equal sign to ensure both are equal or the same amount</a:t>
            </a:r>
            <a:endParaRPr lang="en-US" sz="2800" dirty="0">
              <a:latin typeface="Arial Rounded MT Bold" panose="020F0704030504030204" pitchFamily="34" charset="0"/>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6915" y="4965405"/>
            <a:ext cx="2315118" cy="1394168"/>
          </a:xfrm>
          <a:prstGeom prst="rect">
            <a:avLst/>
          </a:prstGeom>
        </p:spPr>
      </p:pic>
    </p:spTree>
    <p:extLst>
      <p:ext uri="{BB962C8B-B14F-4D97-AF65-F5344CB8AC3E}">
        <p14:creationId xmlns:p14="http://schemas.microsoft.com/office/powerpoint/2010/main" val="2159803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66" y="292638"/>
            <a:ext cx="10396882" cy="802645"/>
          </a:xfrm>
        </p:spPr>
        <p:txBody>
          <a:bodyPr>
            <a:noAutofit/>
          </a:bodyPr>
          <a:lstStyle/>
          <a:p>
            <a:r>
              <a:rPr lang="en-US" sz="4200" dirty="0">
                <a:solidFill>
                  <a:srgbClr val="D67F00"/>
                </a:solidFill>
              </a:rPr>
              <a:t>Why use CRA interventions?</a:t>
            </a:r>
          </a:p>
        </p:txBody>
      </p:sp>
      <p:sp>
        <p:nvSpPr>
          <p:cNvPr id="3" name="Content Placeholder 2"/>
          <p:cNvSpPr>
            <a:spLocks noGrp="1"/>
          </p:cNvSpPr>
          <p:nvPr>
            <p:ph sz="quarter" idx="13"/>
          </p:nvPr>
        </p:nvSpPr>
        <p:spPr>
          <a:xfrm>
            <a:off x="327551" y="1484974"/>
            <a:ext cx="11636030" cy="4796996"/>
          </a:xfrm>
        </p:spPr>
        <p:txBody>
          <a:bodyPr>
            <a:noAutofit/>
          </a:bodyPr>
          <a:lstStyle/>
          <a:p>
            <a:pPr lvl="1"/>
            <a:r>
              <a:rPr lang="en-US" sz="3000" u="sng" dirty="0">
                <a:latin typeface="Arial Rounded MT Bold" panose="020F0704030504030204" pitchFamily="34" charset="0"/>
              </a:rPr>
              <a:t>Representational</a:t>
            </a:r>
            <a:r>
              <a:rPr lang="en-US" sz="3000" dirty="0">
                <a:latin typeface="Arial Rounded MT Bold" panose="020F0704030504030204" pitchFamily="34" charset="0"/>
              </a:rPr>
              <a:t>: students continue to have visual experiences solving problems, but making their own drawings or using pictures moves them away from a dependence on manipulatives </a:t>
            </a:r>
          </a:p>
          <a:p>
            <a:pPr marL="274320" lvl="1" indent="0">
              <a:buNone/>
            </a:pPr>
            <a:endParaRPr lang="en-US" sz="3000" dirty="0">
              <a:latin typeface="Arial Rounded MT Bold" panose="020F0704030504030204" pitchFamily="34" charset="0"/>
            </a:endParaRPr>
          </a:p>
          <a:p>
            <a:pPr lvl="3"/>
            <a:r>
              <a:rPr lang="en-US" sz="2400" dirty="0">
                <a:latin typeface="Arial Rounded MT Bold" panose="020F0704030504030204" pitchFamily="34" charset="0"/>
              </a:rPr>
              <a:t>Draw 2 amounts (make numbers, count)</a:t>
            </a:r>
          </a:p>
          <a:p>
            <a:pPr lvl="3"/>
            <a:r>
              <a:rPr lang="en-US" sz="2400" dirty="0">
                <a:latin typeface="Arial Rounded MT Bold" panose="020F0704030504030204" pitchFamily="34" charset="0"/>
              </a:rPr>
              <a:t>Combine and draw one group on the other side of the equal sign</a:t>
            </a:r>
          </a:p>
          <a:p>
            <a:pPr lvl="3"/>
            <a:r>
              <a:rPr lang="en-US" sz="2400" dirty="0">
                <a:latin typeface="Arial Rounded MT Bold" panose="020F0704030504030204" pitchFamily="34" charset="0"/>
              </a:rPr>
              <a:t>Count the amounts on each side of equal sign to ensure both are equal or the same amount</a:t>
            </a:r>
          </a:p>
          <a:p>
            <a:endParaRPr lang="en-US" sz="2800" cap="none" dirty="0">
              <a:latin typeface="Arial Rounded MT Bold" panose="020F0704030504030204" pitchFamily="34" charset="0"/>
            </a:endParaRPr>
          </a:p>
        </p:txBody>
      </p:sp>
      <p:sp>
        <p:nvSpPr>
          <p:cNvPr id="5" name="TextBox 4"/>
          <p:cNvSpPr txBox="1"/>
          <p:nvPr/>
        </p:nvSpPr>
        <p:spPr>
          <a:xfrm>
            <a:off x="3906983" y="2342525"/>
            <a:ext cx="224742" cy="369332"/>
          </a:xfrm>
          <a:prstGeom prst="rect">
            <a:avLst/>
          </a:prstGeom>
          <a:noFill/>
        </p:spPr>
        <p:txBody>
          <a:bodyPr wrap="none" rtlCol="0">
            <a:spAutoFit/>
          </a:bodyPr>
          <a:lstStyle/>
          <a:p>
            <a:r>
              <a:rPr lang="en-US" dirty="0"/>
              <a:t> </a:t>
            </a:r>
          </a:p>
        </p:txBody>
      </p:sp>
      <p:sp>
        <p:nvSpPr>
          <p:cNvPr id="6" name="TextBox 5"/>
          <p:cNvSpPr txBox="1"/>
          <p:nvPr/>
        </p:nvSpPr>
        <p:spPr>
          <a:xfrm>
            <a:off x="5880750" y="3182908"/>
            <a:ext cx="264816" cy="369332"/>
          </a:xfrm>
          <a:prstGeom prst="rect">
            <a:avLst/>
          </a:prstGeom>
          <a:noFill/>
        </p:spPr>
        <p:txBody>
          <a:bodyPr wrap="none" rtlCol="0">
            <a:spAutoFit/>
          </a:bodyPr>
          <a:lstStyle/>
          <a:p>
            <a:r>
              <a:rPr lang="en-US" dirty="0"/>
              <a:t>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7213" y="5127585"/>
            <a:ext cx="2615498" cy="1241643"/>
          </a:xfrm>
          <a:prstGeom prst="rect">
            <a:avLst/>
          </a:prstGeom>
        </p:spPr>
      </p:pic>
    </p:spTree>
    <p:extLst>
      <p:ext uri="{BB962C8B-B14F-4D97-AF65-F5344CB8AC3E}">
        <p14:creationId xmlns:p14="http://schemas.microsoft.com/office/powerpoint/2010/main" val="241365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66" y="292638"/>
            <a:ext cx="10396882" cy="802645"/>
          </a:xfrm>
        </p:spPr>
        <p:txBody>
          <a:bodyPr>
            <a:noAutofit/>
          </a:bodyPr>
          <a:lstStyle/>
          <a:p>
            <a:r>
              <a:rPr lang="en-US" sz="4200" dirty="0">
                <a:solidFill>
                  <a:srgbClr val="D67F00"/>
                </a:solidFill>
              </a:rPr>
              <a:t>Why use CRA interventions?</a:t>
            </a:r>
          </a:p>
        </p:txBody>
      </p:sp>
      <p:sp>
        <p:nvSpPr>
          <p:cNvPr id="3" name="Content Placeholder 2"/>
          <p:cNvSpPr>
            <a:spLocks noGrp="1"/>
          </p:cNvSpPr>
          <p:nvPr>
            <p:ph sz="quarter" idx="13"/>
          </p:nvPr>
        </p:nvSpPr>
        <p:spPr>
          <a:xfrm>
            <a:off x="341679" y="1762767"/>
            <a:ext cx="11538324" cy="2751360"/>
          </a:xfrm>
        </p:spPr>
        <p:txBody>
          <a:bodyPr>
            <a:noAutofit/>
          </a:bodyPr>
          <a:lstStyle/>
          <a:p>
            <a:pPr lvl="1"/>
            <a:r>
              <a:rPr lang="en-US" sz="3200" u="sng" dirty="0">
                <a:latin typeface="Arial Rounded MT Bold" panose="020F0704030504030204" pitchFamily="34" charset="0"/>
              </a:rPr>
              <a:t>Abstract</a:t>
            </a:r>
            <a:r>
              <a:rPr lang="en-US" sz="3200" dirty="0">
                <a:latin typeface="Arial Rounded MT Bold" panose="020F0704030504030204" pitchFamily="34" charset="0"/>
              </a:rPr>
              <a:t>: students solve problems using just numbers, symbols, and procedures</a:t>
            </a:r>
          </a:p>
          <a:p>
            <a:pPr marL="548640" lvl="2" indent="0">
              <a:buNone/>
            </a:pPr>
            <a:r>
              <a:rPr lang="en-US" sz="3000" dirty="0">
                <a:latin typeface="Arial Rounded MT Bold" panose="020F0704030504030204" pitchFamily="34" charset="0"/>
              </a:rPr>
              <a:t> </a:t>
            </a:r>
          </a:p>
          <a:p>
            <a:pPr lvl="2"/>
            <a:r>
              <a:rPr lang="en-US" sz="2400" dirty="0">
                <a:latin typeface="Arial Rounded MT Bold" panose="020F0704030504030204" pitchFamily="34" charset="0"/>
              </a:rPr>
              <a:t>HOWEVER, students likely understand </a:t>
            </a:r>
            <a:r>
              <a:rPr lang="en-US" sz="2800" b="1" u="sng" dirty="0">
                <a:latin typeface="Arial Rounded MT Bold" panose="020F0704030504030204" pitchFamily="34" charset="0"/>
              </a:rPr>
              <a:t>why</a:t>
            </a:r>
            <a:r>
              <a:rPr lang="en-US" sz="2400" dirty="0">
                <a:latin typeface="Arial Rounded MT Bold" panose="020F0704030504030204" pitchFamily="34" charset="0"/>
              </a:rPr>
              <a:t> procedures are used </a:t>
            </a:r>
          </a:p>
          <a:p>
            <a:pPr lvl="2"/>
            <a:endParaRPr lang="en-US" sz="2400" dirty="0">
              <a:latin typeface="Arial Rounded MT Bold" panose="020F0704030504030204" pitchFamily="34" charset="0"/>
            </a:endParaRPr>
          </a:p>
          <a:p>
            <a:pPr lvl="1"/>
            <a:r>
              <a:rPr lang="en-US" sz="2600" dirty="0">
                <a:latin typeface="Arial Rounded MT Bold" panose="020F0704030504030204" pitchFamily="34" charset="0"/>
              </a:rPr>
              <a:t>Emphasis on fluency </a:t>
            </a:r>
          </a:p>
          <a:p>
            <a:endParaRPr lang="en-US" sz="2800" cap="none" dirty="0">
              <a:latin typeface="Arial Rounded MT Bold" panose="020F0704030504030204" pitchFamily="34" charset="0"/>
            </a:endParaRPr>
          </a:p>
        </p:txBody>
      </p:sp>
      <p:sp>
        <p:nvSpPr>
          <p:cNvPr id="5" name="TextBox 4"/>
          <p:cNvSpPr txBox="1"/>
          <p:nvPr/>
        </p:nvSpPr>
        <p:spPr>
          <a:xfrm>
            <a:off x="3906983" y="2342525"/>
            <a:ext cx="224742" cy="369332"/>
          </a:xfrm>
          <a:prstGeom prst="rect">
            <a:avLst/>
          </a:prstGeom>
          <a:noFill/>
        </p:spPr>
        <p:txBody>
          <a:bodyPr wrap="none" rtlCol="0">
            <a:spAutoFit/>
          </a:bodyPr>
          <a:lstStyle/>
          <a:p>
            <a:r>
              <a:rPr lang="en-US" dirty="0"/>
              <a:t> </a:t>
            </a:r>
          </a:p>
        </p:txBody>
      </p:sp>
      <p:sp>
        <p:nvSpPr>
          <p:cNvPr id="6" name="TextBox 5"/>
          <p:cNvSpPr txBox="1"/>
          <p:nvPr/>
        </p:nvSpPr>
        <p:spPr>
          <a:xfrm>
            <a:off x="5880750" y="3182908"/>
            <a:ext cx="264816" cy="369332"/>
          </a:xfrm>
          <a:prstGeom prst="rect">
            <a:avLst/>
          </a:prstGeom>
          <a:noFill/>
        </p:spPr>
        <p:txBody>
          <a:bodyPr wrap="none" rtlCol="0">
            <a:spAutoFit/>
          </a:bodyPr>
          <a:lstStyle/>
          <a:p>
            <a:r>
              <a:rPr lang="en-US" dirty="0"/>
              <a:t>  </a:t>
            </a:r>
          </a:p>
        </p:txBody>
      </p:sp>
    </p:spTree>
    <p:extLst>
      <p:ext uri="{BB962C8B-B14F-4D97-AF65-F5344CB8AC3E}">
        <p14:creationId xmlns:p14="http://schemas.microsoft.com/office/powerpoint/2010/main" val="789018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4987" y="331808"/>
            <a:ext cx="9875520" cy="825661"/>
          </a:xfrm>
        </p:spPr>
        <p:txBody>
          <a:bodyPr>
            <a:normAutofit/>
          </a:bodyPr>
          <a:lstStyle/>
          <a:p>
            <a:r>
              <a:rPr lang="en-US" sz="4000" dirty="0"/>
              <a:t>CRA-Integrated Instruction (CRA-I)</a:t>
            </a:r>
          </a:p>
        </p:txBody>
      </p:sp>
      <p:sp>
        <p:nvSpPr>
          <p:cNvPr id="3" name="Content Placeholder 2"/>
          <p:cNvSpPr>
            <a:spLocks noGrp="1"/>
          </p:cNvSpPr>
          <p:nvPr>
            <p:ph sz="quarter" idx="13"/>
          </p:nvPr>
        </p:nvSpPr>
        <p:spPr>
          <a:xfrm>
            <a:off x="685800" y="1157469"/>
            <a:ext cx="10394707" cy="4930815"/>
          </a:xfrm>
        </p:spPr>
        <p:txBody>
          <a:bodyPr>
            <a:normAutofit/>
          </a:bodyPr>
          <a:lstStyle/>
          <a:p>
            <a:r>
              <a:rPr lang="en-US" sz="3200" dirty="0"/>
              <a:t>Instruction begins with both concrete and representational activities at the same time to solve abstract problems </a:t>
            </a:r>
          </a:p>
          <a:p>
            <a:pPr marL="45720" indent="0">
              <a:buNone/>
            </a:pPr>
            <a:endParaRPr lang="en-US" sz="3200" dirty="0"/>
          </a:p>
          <a:p>
            <a:r>
              <a:rPr lang="en-US" sz="3200" dirty="0"/>
              <a:t>Concrete activities fade from instruction</a:t>
            </a:r>
          </a:p>
          <a:p>
            <a:pPr lvl="1"/>
            <a:r>
              <a:rPr lang="en-US" sz="3200" dirty="0"/>
              <a:t>Abstract problems solved with pictures and drawings </a:t>
            </a:r>
          </a:p>
          <a:p>
            <a:pPr marL="274320" lvl="1" indent="0">
              <a:buNone/>
            </a:pPr>
            <a:endParaRPr lang="en-US" sz="3200" dirty="0"/>
          </a:p>
          <a:p>
            <a:r>
              <a:rPr lang="en-US" sz="3200" dirty="0"/>
              <a:t>Representational activities fade from instruction</a:t>
            </a:r>
          </a:p>
          <a:p>
            <a:pPr lvl="1"/>
            <a:r>
              <a:rPr lang="en-US" sz="3200" dirty="0"/>
              <a:t>Problems solved using numbers and symbols (abstract)</a:t>
            </a:r>
          </a:p>
        </p:txBody>
      </p:sp>
    </p:spTree>
    <p:extLst>
      <p:ext uri="{BB962C8B-B14F-4D97-AF65-F5344CB8AC3E}">
        <p14:creationId xmlns:p14="http://schemas.microsoft.com/office/powerpoint/2010/main" val="69347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72633"/>
          </a:xfrm>
        </p:spPr>
        <p:txBody>
          <a:bodyPr/>
          <a:lstStyle/>
          <a:p>
            <a:r>
              <a:rPr lang="en-US" dirty="0"/>
              <a:t>Use of High Leverage Practices </a:t>
            </a:r>
          </a:p>
        </p:txBody>
      </p:sp>
      <p:sp>
        <p:nvSpPr>
          <p:cNvPr id="3" name="Content Placeholder 2"/>
          <p:cNvSpPr>
            <a:spLocks noGrp="1"/>
          </p:cNvSpPr>
          <p:nvPr>
            <p:ph sz="quarter" idx="13"/>
          </p:nvPr>
        </p:nvSpPr>
        <p:spPr>
          <a:xfrm>
            <a:off x="623813" y="1382232"/>
            <a:ext cx="10394707" cy="4678325"/>
          </a:xfrm>
        </p:spPr>
        <p:txBody>
          <a:bodyPr>
            <a:normAutofit/>
          </a:bodyPr>
          <a:lstStyle/>
          <a:p>
            <a:r>
              <a:rPr lang="en-US" sz="2800" dirty="0"/>
              <a:t>CRA-I sequence </a:t>
            </a:r>
            <a:r>
              <a:rPr lang="en-US" sz="2800" b="1" u="sng" dirty="0"/>
              <a:t>scaffolds instruction </a:t>
            </a:r>
            <a:r>
              <a:rPr lang="en-US" sz="2800" dirty="0"/>
              <a:t>for students who struggle, providing systematically more complex instruction across lessons as students achieve mastery</a:t>
            </a:r>
          </a:p>
          <a:p>
            <a:r>
              <a:rPr lang="en-US" sz="2800" dirty="0"/>
              <a:t>Lessons taught with </a:t>
            </a:r>
            <a:r>
              <a:rPr lang="en-US" sz="2800" b="1" u="sng" dirty="0"/>
              <a:t>explicit instruction </a:t>
            </a:r>
          </a:p>
          <a:p>
            <a:pPr lvl="1"/>
            <a:r>
              <a:rPr lang="en-US" sz="2800" b="1" u="sng" dirty="0"/>
              <a:t>Advance Organizer </a:t>
            </a:r>
          </a:p>
          <a:p>
            <a:pPr lvl="1"/>
            <a:r>
              <a:rPr lang="en-US" sz="2800" b="1" u="sng" dirty="0"/>
              <a:t>Describe and Model </a:t>
            </a:r>
          </a:p>
          <a:p>
            <a:pPr lvl="1"/>
            <a:r>
              <a:rPr lang="en-US" sz="2800" b="1" u="sng" dirty="0"/>
              <a:t>Guided Practice</a:t>
            </a:r>
          </a:p>
          <a:p>
            <a:pPr lvl="1"/>
            <a:r>
              <a:rPr lang="en-US" sz="2800" b="1" u="sng" dirty="0"/>
              <a:t>Independent Practice </a:t>
            </a:r>
          </a:p>
          <a:p>
            <a:pPr lvl="1"/>
            <a:r>
              <a:rPr lang="en-US" sz="2800" b="1" u="sng" dirty="0"/>
              <a:t>Post Organizer </a:t>
            </a:r>
          </a:p>
        </p:txBody>
      </p:sp>
    </p:spTree>
    <p:extLst>
      <p:ext uri="{BB962C8B-B14F-4D97-AF65-F5344CB8AC3E}">
        <p14:creationId xmlns:p14="http://schemas.microsoft.com/office/powerpoint/2010/main" val="192493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0232"/>
            <a:ext cx="9875520" cy="756213"/>
          </a:xfrm>
        </p:spPr>
        <p:txBody>
          <a:bodyPr/>
          <a:lstStyle/>
          <a:p>
            <a:r>
              <a:rPr lang="en-US" dirty="0"/>
              <a:t>Content Addressed by </a:t>
            </a:r>
            <a:r>
              <a:rPr lang="en-US" i="1" dirty="0"/>
              <a:t>Addition Within 20 </a:t>
            </a:r>
          </a:p>
        </p:txBody>
      </p:sp>
      <p:sp>
        <p:nvSpPr>
          <p:cNvPr id="3" name="Content Placeholder 2"/>
          <p:cNvSpPr>
            <a:spLocks noGrp="1"/>
          </p:cNvSpPr>
          <p:nvPr>
            <p:ph sz="quarter" idx="13"/>
          </p:nvPr>
        </p:nvSpPr>
        <p:spPr>
          <a:xfrm>
            <a:off x="296666" y="1076445"/>
            <a:ext cx="11568187" cy="5150735"/>
          </a:xfrm>
        </p:spPr>
        <p:txBody>
          <a:bodyPr>
            <a:normAutofit fontScale="85000" lnSpcReduction="10000"/>
          </a:bodyPr>
          <a:lstStyle/>
          <a:p>
            <a:pPr lvl="1"/>
            <a:r>
              <a:rPr lang="en-US" sz="3200" dirty="0"/>
              <a:t>Conceptual understanding of addition</a:t>
            </a:r>
          </a:p>
          <a:p>
            <a:pPr lvl="2"/>
            <a:r>
              <a:rPr lang="en-US" sz="3200" dirty="0"/>
              <a:t>Including application through word problems</a:t>
            </a:r>
          </a:p>
          <a:p>
            <a:pPr marL="548640" lvl="2" indent="0">
              <a:buNone/>
            </a:pPr>
            <a:endParaRPr lang="en-US" sz="3200" dirty="0"/>
          </a:p>
          <a:p>
            <a:pPr lvl="1"/>
            <a:r>
              <a:rPr lang="en-US" sz="3200" dirty="0"/>
              <a:t> Conceptual understanding of equal sign</a:t>
            </a:r>
          </a:p>
          <a:p>
            <a:pPr lvl="1"/>
            <a:endParaRPr lang="en-US" sz="3200" dirty="0"/>
          </a:p>
          <a:p>
            <a:pPr lvl="1"/>
            <a:r>
              <a:rPr lang="en-US" sz="3200" dirty="0"/>
              <a:t>Connection between addition and subtraction with missing addend problems</a:t>
            </a:r>
          </a:p>
          <a:p>
            <a:pPr lvl="1"/>
            <a:endParaRPr lang="en-US" sz="3200" dirty="0"/>
          </a:p>
          <a:p>
            <a:pPr lvl="1"/>
            <a:r>
              <a:rPr lang="en-US" sz="3200" dirty="0"/>
              <a:t>Understanding of place value and magnitude</a:t>
            </a:r>
          </a:p>
          <a:p>
            <a:pPr lvl="1"/>
            <a:endParaRPr lang="en-US" sz="3200" dirty="0"/>
          </a:p>
          <a:p>
            <a:pPr lvl="1"/>
            <a:r>
              <a:rPr lang="en-US" sz="3200" dirty="0"/>
              <a:t>Understanding of commutative property </a:t>
            </a:r>
          </a:p>
          <a:p>
            <a:pPr marL="274320" lvl="1" indent="0">
              <a:buNone/>
            </a:pPr>
            <a:endParaRPr lang="en-US" sz="3200" dirty="0"/>
          </a:p>
          <a:p>
            <a:pPr lvl="1"/>
            <a:r>
              <a:rPr lang="en-US" sz="3200" dirty="0"/>
              <a:t>Reasoning and processes for solving problems using different strategies </a:t>
            </a:r>
          </a:p>
          <a:p>
            <a:endParaRPr lang="en-US" dirty="0"/>
          </a:p>
        </p:txBody>
      </p:sp>
    </p:spTree>
    <p:extLst>
      <p:ext uri="{BB962C8B-B14F-4D97-AF65-F5344CB8AC3E}">
        <p14:creationId xmlns:p14="http://schemas.microsoft.com/office/powerpoint/2010/main" val="3389244021"/>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1231</TotalTime>
  <Words>1529</Words>
  <Application>Microsoft Office PowerPoint</Application>
  <PresentationFormat>Widescreen</PresentationFormat>
  <Paragraphs>278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 Rounded MT Bold</vt:lpstr>
      <vt:lpstr>Calibri</vt:lpstr>
      <vt:lpstr>Corbel</vt:lpstr>
      <vt:lpstr>Times New Roman</vt:lpstr>
      <vt:lpstr>Basis</vt:lpstr>
      <vt:lpstr>Addition Within 20: CRA-Integrated </vt:lpstr>
      <vt:lpstr>What is CRA?</vt:lpstr>
      <vt:lpstr>Why use CRA interventions?</vt:lpstr>
      <vt:lpstr>Why use CRA interventions?</vt:lpstr>
      <vt:lpstr>Why use CRA interventions?</vt:lpstr>
      <vt:lpstr>Why use CRA interventions?</vt:lpstr>
      <vt:lpstr>CRA-Integrated Instruction (CRA-I)</vt:lpstr>
      <vt:lpstr>Use of High Leverage Practices </vt:lpstr>
      <vt:lpstr>Content Addressed by Addition Within 20 </vt:lpstr>
      <vt:lpstr>Who needs this intervention?</vt:lpstr>
      <vt:lpstr>Field Testing </vt:lpstr>
      <vt:lpstr>Instructional Sequence </vt:lpstr>
      <vt:lpstr>Progress Monitoring Options in Manual </vt:lpstr>
      <vt:lpstr>Supplemental Lessons </vt:lpstr>
      <vt:lpstr>Lesson One: Solve each problem using objects and number line.</vt:lpstr>
      <vt:lpstr>Lesson One</vt:lpstr>
      <vt:lpstr>Addition Within 20 – Missing Addend (beginning lesson 2)</vt:lpstr>
      <vt:lpstr>Addition Within 20 – Missing Addend (beginning lesson 2)</vt:lpstr>
      <vt:lpstr>Addition Within 20 – Fade Objects: (Lessons 4-5)</vt:lpstr>
      <vt:lpstr>Addition Within 20: Explicitly Teach How to Use Strategies to Solve Problems (Lessons 6-7)</vt:lpstr>
      <vt:lpstr>Addition Within 20: Mnemonic Strategy (Lesson 8)</vt:lpstr>
      <vt:lpstr>Addition Within 20: Abstract Instruction (lessons 9-12)</vt:lpstr>
      <vt:lpstr>Fluency Activities and Games </vt:lpstr>
      <vt:lpstr>Fluency Activities and Games </vt:lpstr>
      <vt:lpstr>Summary of Addition Within 20</vt:lpstr>
      <vt:lpstr>Questions?</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Addressing Varied deficits with CRA/CSA Interventions for Students receiving tiered interventions</dc:title>
  <dc:creator>Margaret Flores</dc:creator>
  <cp:lastModifiedBy>Margaret Flores</cp:lastModifiedBy>
  <cp:revision>105</cp:revision>
  <cp:lastPrinted>2018-12-18T15:22:11Z</cp:lastPrinted>
  <dcterms:created xsi:type="dcterms:W3CDTF">2018-01-23T18:43:48Z</dcterms:created>
  <dcterms:modified xsi:type="dcterms:W3CDTF">2019-07-10T22:12:00Z</dcterms:modified>
</cp:coreProperties>
</file>