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</p:sldMasterIdLst>
  <p:notesMasterIdLst>
    <p:notesMasterId r:id="rId32"/>
  </p:notesMasterIdLst>
  <p:sldIdLst>
    <p:sldId id="265" r:id="rId2"/>
    <p:sldId id="267" r:id="rId3"/>
    <p:sldId id="309" r:id="rId4"/>
    <p:sldId id="282" r:id="rId5"/>
    <p:sldId id="281" r:id="rId6"/>
    <p:sldId id="283" r:id="rId7"/>
    <p:sldId id="284" r:id="rId8"/>
    <p:sldId id="291" r:id="rId9"/>
    <p:sldId id="319" r:id="rId10"/>
    <p:sldId id="259" r:id="rId11"/>
    <p:sldId id="273" r:id="rId12"/>
    <p:sldId id="258" r:id="rId13"/>
    <p:sldId id="268" r:id="rId14"/>
    <p:sldId id="266" r:id="rId15"/>
    <p:sldId id="289" r:id="rId16"/>
    <p:sldId id="307" r:id="rId17"/>
    <p:sldId id="308" r:id="rId18"/>
    <p:sldId id="288" r:id="rId19"/>
    <p:sldId id="313" r:id="rId20"/>
    <p:sldId id="321" r:id="rId21"/>
    <p:sldId id="322" r:id="rId22"/>
    <p:sldId id="316" r:id="rId23"/>
    <p:sldId id="314" r:id="rId24"/>
    <p:sldId id="311" r:id="rId25"/>
    <p:sldId id="312" r:id="rId26"/>
    <p:sldId id="317" r:id="rId27"/>
    <p:sldId id="318" r:id="rId28"/>
    <p:sldId id="305" r:id="rId29"/>
    <p:sldId id="323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0" autoAdjust="0"/>
  </p:normalViewPr>
  <p:slideViewPr>
    <p:cSldViewPr snapToGrid="0" snapToObjects="1">
      <p:cViewPr varScale="1">
        <p:scale>
          <a:sx n="66" d="100"/>
          <a:sy n="66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CF530-FB78-1841-BEF8-C11F2E766644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9DAB6-2478-AA44-B6CA-3A57F935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3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31st Florida SIM Update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0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3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</a:t>
            </a:r>
            <a:r>
              <a:rPr lang="en-US" baseline="0" dirty="0" smtClean="0"/>
              <a:t> partner decide which of the Tier 2 &amp; 3 terms lend themselves to using etymology (Word Mapping) or word-specific definitions.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Controlled Practice with content area terms. Decide if terms are Tier 2 or 3.</a:t>
            </a:r>
          </a:p>
          <a:p>
            <a:r>
              <a:rPr lang="en-US" dirty="0" smtClean="0"/>
              <a:t>Then ask which would be WM terms</a:t>
            </a:r>
            <a:r>
              <a:rPr lang="en-US" baseline="0" dirty="0" smtClean="0"/>
              <a:t> and LINCS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6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4A85A6E-EE4D-444B-AEE7-AFEFE742EA8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8166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DAB6-2478-AA44-B6CA-3A57F93574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EE44-035A-4AD7-859E-94E1A42B059E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8B6C-9113-422E-BEAC-18B472058C62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29D-7D84-4B2D-9E73-DED453428FCA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34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1091-5EC1-4732-9ADA-5A6D86F9B653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CF2-7153-4918-A9F8-5F954C4ED794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0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F435-BBBB-4F26-889F-B41BB5F09B0E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8A2-135C-4A13-9269-72C763AF476D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279-CE4F-4B47-86B1-4E057420A362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5112-7683-48B5-9871-449B91477D77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C052-C6BA-4965-B1E8-8131B33D6B7F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5A9-1784-4DF5-9034-FB2022D02364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C489-5A34-4790-ABAA-B736D0C24EF9}" type="datetime1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0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9666-64BF-4722-999E-C892719BD676}" type="datetime1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8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BAB-8E8B-4081-9879-D40CFF7DDA73}" type="datetime1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2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72D7-A6B4-4815-8B16-F200203EE4BA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D47-0C51-418E-B522-63F418E76A2E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CD29-C0ED-4ABE-AE5F-93221F4FEA33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226A3BD-0BB7-AD40-886E-6E2BD9B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rismo@gv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l.html#lithification" TargetMode="External"/><Relationship Id="rId2" Type="http://schemas.openxmlformats.org/officeDocument/2006/relationships/hyperlink" Target="http://www.physicalgeography.net/physgeoglos/s.html#sedimentary_ro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physicalgeography.net/physgeoglos/w.html#weather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l.html#lithification" TargetMode="External"/><Relationship Id="rId2" Type="http://schemas.openxmlformats.org/officeDocument/2006/relationships/hyperlink" Target="http://www.physicalgeography.net/physgeoglos/s.html#sedimentary_ro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physicalgeography.net/physgeoglos/w.html#weather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s.html#sandstone" TargetMode="External"/><Relationship Id="rId2" Type="http://schemas.openxmlformats.org/officeDocument/2006/relationships/hyperlink" Target="http://www.physicalgeography.net/physgeoglos/c.html#conglomera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rr.org/" TargetMode="External"/><Relationship Id="rId2" Type="http://schemas.openxmlformats.org/officeDocument/2006/relationships/hyperlink" Target="http://education.wm.edu/centers/ttac/resources/articles/teachtechnique/teachingmorphology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IJtklLp0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254" y="2404534"/>
            <a:ext cx="6908800" cy="1646302"/>
          </a:xfrm>
        </p:spPr>
        <p:txBody>
          <a:bodyPr/>
          <a:lstStyle/>
          <a:p>
            <a:pPr algn="ctr"/>
            <a:r>
              <a:rPr lang="en-US" dirty="0" smtClean="0"/>
              <a:t>Word Mapping Made Easy: How to ‘Map” in Content Area Classrooms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96177" y="5006791"/>
            <a:ext cx="4701208" cy="24109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SIM Conference 2016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July 13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– 15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2016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Monica L. Harris, Ph.D.</a:t>
            </a:r>
          </a:p>
          <a:p>
            <a:pPr algn="ctr"/>
            <a:r>
              <a:rPr lang="en-US" dirty="0" smtClean="0">
                <a:hlinkClick r:id="rId3"/>
              </a:rPr>
              <a:t>harrismo@gvsu.edu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Choice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39" y="1374721"/>
            <a:ext cx="8135461" cy="44180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41520" y="6264322"/>
            <a:ext cx="41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Beck, </a:t>
            </a:r>
            <a:r>
              <a:rPr lang="en-US" sz="2000" dirty="0" err="1" smtClean="0"/>
              <a:t>McKeown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Kucan</a:t>
            </a:r>
            <a:r>
              <a:rPr lang="en-US" sz="2000" dirty="0" smtClean="0"/>
              <a:t> (2004)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8" y="5464415"/>
            <a:ext cx="80413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6" y="311255"/>
            <a:ext cx="7116417" cy="632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 Choice: Eliminate Tier 1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28285"/>
            <a:ext cx="7802882" cy="5168767"/>
          </a:xfrm>
        </p:spPr>
        <p:txBody>
          <a:bodyPr numCol="2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r</a:t>
            </a:r>
            <a:r>
              <a:rPr lang="en-US" sz="2600" dirty="0" smtClean="0"/>
              <a:t>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</a:t>
            </a:r>
            <a:r>
              <a:rPr lang="en-US" sz="2600" dirty="0" smtClean="0"/>
              <a:t>eathering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g</a:t>
            </a:r>
            <a:r>
              <a:rPr lang="en-US" sz="2600" dirty="0" smtClean="0"/>
              <a:t>eomorphology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Mt. Vesuvius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</a:t>
            </a:r>
            <a:r>
              <a:rPr lang="en-US" sz="2600" dirty="0" smtClean="0"/>
              <a:t>onvergent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</a:t>
            </a:r>
            <a:r>
              <a:rPr lang="en-US" sz="2600" dirty="0" smtClean="0"/>
              <a:t>ivergent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</a:t>
            </a:r>
            <a:r>
              <a:rPr lang="en-US" sz="2600" dirty="0" smtClean="0"/>
              <a:t>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p</a:t>
            </a:r>
            <a:r>
              <a:rPr lang="en-US" sz="2600" dirty="0" smtClean="0"/>
              <a:t>late tectonics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</a:t>
            </a:r>
            <a:r>
              <a:rPr lang="en-US" sz="2600" dirty="0" smtClean="0"/>
              <a:t>ruption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igneous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mudslides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o</a:t>
            </a:r>
            <a:r>
              <a:rPr lang="en-US" sz="2600" dirty="0" smtClean="0"/>
              <a:t>rogeny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</a:t>
            </a:r>
            <a:r>
              <a:rPr lang="en-US" sz="2600" dirty="0" smtClean="0"/>
              <a:t>ormant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</a:t>
            </a:r>
            <a:r>
              <a:rPr lang="en-US" sz="2600" dirty="0" smtClean="0"/>
              <a:t>rosion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v</a:t>
            </a:r>
            <a:r>
              <a:rPr lang="en-US" sz="2600" dirty="0" smtClean="0"/>
              <a:t>olcanoes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</a:t>
            </a:r>
            <a:r>
              <a:rPr lang="en-US" sz="2600" dirty="0" smtClean="0"/>
              <a:t>picenter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Crater 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v</a:t>
            </a:r>
            <a:r>
              <a:rPr lang="en-US" sz="2600" dirty="0" smtClean="0"/>
              <a:t>iscosity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g</a:t>
            </a:r>
            <a:r>
              <a:rPr lang="en-US" sz="2600" dirty="0" smtClean="0"/>
              <a:t>eoscience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</a:t>
            </a:r>
            <a:r>
              <a:rPr lang="en-US" sz="2600" dirty="0" smtClean="0"/>
              <a:t>arthquakes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88571" y="1900149"/>
            <a:ext cx="1640114" cy="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4057" y="2692400"/>
            <a:ext cx="1640114" cy="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8571" y="3883639"/>
            <a:ext cx="1074057" cy="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88571" y="4303331"/>
            <a:ext cx="21190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8571" y="5443003"/>
            <a:ext cx="1640114" cy="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66538" y="1878915"/>
            <a:ext cx="1289119" cy="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66538" y="2677885"/>
            <a:ext cx="1640114" cy="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66538" y="3872710"/>
            <a:ext cx="1640114" cy="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62062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Best to Explicitly Teach?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586" y="1770418"/>
            <a:ext cx="7579059" cy="4430927"/>
          </a:xfrm>
        </p:spPr>
        <p:txBody>
          <a:bodyPr>
            <a:normAutofit/>
          </a:bodyPr>
          <a:lstStyle/>
          <a:p>
            <a:r>
              <a:rPr lang="en-US" sz="3200" b="1" dirty="0"/>
              <a:t>LINCS</a:t>
            </a:r>
            <a:r>
              <a:rPr lang="en-US" sz="2400" dirty="0"/>
              <a:t> (Ellis, 1992)</a:t>
            </a:r>
            <a:r>
              <a:rPr lang="en-US" sz="2000" dirty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Word Specific </a:t>
            </a:r>
            <a:r>
              <a:rPr lang="en-US" sz="2400" dirty="0"/>
              <a:t>approach</a:t>
            </a:r>
          </a:p>
          <a:p>
            <a:pPr lvl="1"/>
            <a:r>
              <a:rPr lang="en-US" sz="2400" dirty="0"/>
              <a:t>Recall definition via visual/auditory memory </a:t>
            </a:r>
            <a:r>
              <a:rPr lang="en-US" sz="2400" dirty="0" smtClean="0"/>
              <a:t>device</a:t>
            </a:r>
          </a:p>
          <a:p>
            <a:pPr lvl="1"/>
            <a:endParaRPr lang="en-US" sz="2400" dirty="0"/>
          </a:p>
          <a:p>
            <a:r>
              <a:rPr lang="en-US" sz="3200" b="1" dirty="0" smtClean="0"/>
              <a:t>Word Mapping </a:t>
            </a:r>
            <a:r>
              <a:rPr lang="en-US" sz="2400" dirty="0" smtClean="0"/>
              <a:t>(Harris, Schumaker, &amp; Deshler, 2008)</a:t>
            </a:r>
          </a:p>
          <a:p>
            <a:pPr lvl="1"/>
            <a:r>
              <a:rPr lang="en-US" sz="2400" dirty="0" smtClean="0"/>
              <a:t>Generative approach</a:t>
            </a:r>
          </a:p>
          <a:p>
            <a:pPr lvl="1"/>
            <a:r>
              <a:rPr lang="en-US" sz="2400" dirty="0" smtClean="0"/>
              <a:t>Predicting meaning based on word parts</a:t>
            </a:r>
          </a:p>
          <a:p>
            <a:pPr lvl="1"/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0" y="464458"/>
            <a:ext cx="4191266" cy="1320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Decide which strategy to use: WM or LINCS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0016"/>
          <a:stretch/>
        </p:blipFill>
        <p:spPr>
          <a:xfrm>
            <a:off x="498985" y="296928"/>
            <a:ext cx="3955983" cy="63493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90648"/>
              </p:ext>
            </p:extLst>
          </p:nvPr>
        </p:nvGraphicFramePr>
        <p:xfrm>
          <a:off x="1127760" y="1074925"/>
          <a:ext cx="6492240" cy="5142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23"/>
                <a:gridCol w="2748697"/>
                <a:gridCol w="1623060"/>
                <a:gridCol w="1623060"/>
              </a:tblGrid>
              <a:tr h="3956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 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 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geomorphology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tectonics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eruption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igneous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orogeny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erosion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dormant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viscosity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epicenter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7760" y="335805"/>
            <a:ext cx="714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Vocabulary: Geomorphology Unit</a:t>
            </a:r>
            <a:endParaRPr lang="en-US" sz="2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27760" y="1854200"/>
            <a:ext cx="472440" cy="2438400"/>
            <a:chOff x="1127760" y="1854200"/>
            <a:chExt cx="472440" cy="2438400"/>
          </a:xfrm>
        </p:grpSpPr>
        <p:sp>
          <p:nvSpPr>
            <p:cNvPr id="4" name="Oval 3"/>
            <p:cNvSpPr/>
            <p:nvPr/>
          </p:nvSpPr>
          <p:spPr>
            <a:xfrm>
              <a:off x="1127760" y="1854200"/>
              <a:ext cx="47244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7760" y="2641600"/>
              <a:ext cx="47244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27760" y="3835400"/>
              <a:ext cx="47244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27760" y="3098800"/>
              <a:ext cx="472440" cy="40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7835900" y="2641600"/>
            <a:ext cx="774700" cy="73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8600" y="3657599"/>
            <a:ext cx="762000" cy="71561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23200" y="381000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50200" y="2825234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WM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27760" y="2266122"/>
            <a:ext cx="472440" cy="3951798"/>
            <a:chOff x="1127760" y="2266122"/>
            <a:chExt cx="472440" cy="3951798"/>
          </a:xfrm>
        </p:grpSpPr>
        <p:sp>
          <p:nvSpPr>
            <p:cNvPr id="14" name="Oval 13"/>
            <p:cNvSpPr/>
            <p:nvPr/>
          </p:nvSpPr>
          <p:spPr>
            <a:xfrm>
              <a:off x="1127760" y="5003800"/>
              <a:ext cx="472440" cy="406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Oval 14"/>
            <p:cNvSpPr/>
            <p:nvPr/>
          </p:nvSpPr>
          <p:spPr>
            <a:xfrm>
              <a:off x="1127760" y="5816600"/>
              <a:ext cx="472440" cy="40132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Oval 15"/>
            <p:cNvSpPr/>
            <p:nvPr/>
          </p:nvSpPr>
          <p:spPr>
            <a:xfrm>
              <a:off x="1127760" y="5410200"/>
              <a:ext cx="472440" cy="406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Oval 16"/>
            <p:cNvSpPr/>
            <p:nvPr/>
          </p:nvSpPr>
          <p:spPr>
            <a:xfrm>
              <a:off x="1127760" y="2266122"/>
              <a:ext cx="472440" cy="37547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9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270" y="130385"/>
            <a:ext cx="6347713" cy="1320800"/>
          </a:xfrm>
        </p:spPr>
        <p:txBody>
          <a:bodyPr/>
          <a:lstStyle/>
          <a:p>
            <a:r>
              <a:rPr lang="en-US" dirty="0" smtClean="0"/>
              <a:t>Domain Specific Vocabulary:</a:t>
            </a:r>
            <a:br>
              <a:rPr lang="en-US" dirty="0" smtClean="0"/>
            </a:br>
            <a:r>
              <a:rPr lang="en-US" dirty="0" smtClean="0"/>
              <a:t>MAPS vs. LINCing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767" t="25545" r="24572" b="9018"/>
          <a:stretch/>
        </p:blipFill>
        <p:spPr>
          <a:xfrm>
            <a:off x="2382635" y="1378822"/>
            <a:ext cx="4574679" cy="52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51938" t="16274" r="21966" b="7430"/>
          <a:stretch/>
        </p:blipFill>
        <p:spPr bwMode="auto">
          <a:xfrm>
            <a:off x="1376413" y="221382"/>
            <a:ext cx="6227545" cy="6352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 descr="http://3.bp.blogspot.com/-Y5u7M-dCLTE/UIUEq5hw7rI/AAAAAAAABqc/gPxG6UpBn9E/s1600/Human%252C%2Bpre%252C%2Bnear%252C%2Bor%2Bsub%2Bjpeg%2B230pix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70" y="671585"/>
            <a:ext cx="6437492" cy="55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6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641"/>
            <a:ext cx="8394916" cy="1320800"/>
          </a:xfrm>
        </p:spPr>
        <p:txBody>
          <a:bodyPr/>
          <a:lstStyle/>
          <a:p>
            <a:r>
              <a:rPr lang="en-US" b="1" dirty="0"/>
              <a:t>Tips for “Deconstructing”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48354"/>
            <a:ext cx="7403026" cy="505813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words or known parts within the term.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un- 	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Bite off the biggest chunk!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only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parts may have more than one meaning – must “play” with meanings to make prediction.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dis-	 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times, the prefix/root/suffix “sequence” will not be used; not all words have all parts.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times, there will be “extra” letters left between word parts.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05" y="217714"/>
            <a:ext cx="7155542" cy="1320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Sedimentary Rocks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05" y="1241946"/>
            <a:ext cx="5552471" cy="5049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Sedimentary rocks</a:t>
            </a:r>
            <a:r>
              <a:rPr lang="en-US" sz="3600" dirty="0"/>
              <a:t> can be categorized into three groups based on sediment type. Most sedimentary rocks are formed by the </a:t>
            </a:r>
            <a:r>
              <a:rPr lang="en-US" sz="3600" b="1" dirty="0">
                <a:hlinkClick r:id="rId3"/>
              </a:rPr>
              <a:t>lithification</a:t>
            </a:r>
            <a:r>
              <a:rPr lang="en-US" sz="3600" dirty="0"/>
              <a:t> </a:t>
            </a:r>
            <a:r>
              <a:rPr lang="en-US" sz="3600" dirty="0" smtClean="0"/>
              <a:t>of </a:t>
            </a:r>
            <a:r>
              <a:rPr lang="en-US" sz="3600" b="1" dirty="0" smtClean="0">
                <a:hlinkClick r:id="rId4"/>
              </a:rPr>
              <a:t>weathered</a:t>
            </a:r>
            <a:r>
              <a:rPr lang="en-US" sz="3600" dirty="0"/>
              <a:t> rock debris that has been physically transported and deposited.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http://www.physicalgeography.net/fundamentals/images/dipping_be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26" y="2092634"/>
            <a:ext cx="3167987" cy="30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98" y="309542"/>
            <a:ext cx="6347713" cy="1320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98" y="1210373"/>
            <a:ext cx="6790202" cy="5240957"/>
          </a:xfrm>
        </p:spPr>
        <p:txBody>
          <a:bodyPr/>
          <a:lstStyle/>
          <a:p>
            <a:r>
              <a:rPr lang="en-US" sz="2800" dirty="0" smtClean="0"/>
              <a:t>Essential Components of Vocabulary Instruction</a:t>
            </a:r>
          </a:p>
          <a:p>
            <a:r>
              <a:rPr lang="en-US" sz="2800" dirty="0" smtClean="0"/>
              <a:t>Explicit Instruction</a:t>
            </a:r>
          </a:p>
          <a:p>
            <a:pPr lvl="1"/>
            <a:r>
              <a:rPr lang="en-US" sz="2600" dirty="0" smtClean="0"/>
              <a:t>Tiered Words</a:t>
            </a:r>
          </a:p>
          <a:p>
            <a:pPr lvl="1"/>
            <a:r>
              <a:rPr lang="en-US" sz="2600" dirty="0" smtClean="0"/>
              <a:t>Word Choice</a:t>
            </a:r>
          </a:p>
          <a:p>
            <a:pPr lvl="1"/>
            <a:r>
              <a:rPr lang="en-US" sz="2600" dirty="0" smtClean="0"/>
              <a:t>Strategy Choice</a:t>
            </a:r>
          </a:p>
          <a:p>
            <a:r>
              <a:rPr lang="en-US" sz="2800" dirty="0" smtClean="0"/>
              <a:t>Tips for “Deconstructing” Words</a:t>
            </a:r>
          </a:p>
          <a:p>
            <a:r>
              <a:rPr lang="en-US" sz="2800" dirty="0" smtClean="0"/>
              <a:t>Word mapping in the Classroom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05" y="2015040"/>
            <a:ext cx="2908995" cy="31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79450" y="95250"/>
            <a:ext cx="7781925" cy="6184900"/>
            <a:chOff x="428" y="140"/>
            <a:chExt cx="4902" cy="3896"/>
          </a:xfrm>
        </p:grpSpPr>
        <p:sp>
          <p:nvSpPr>
            <p:cNvPr id="3093" name="AutoShape 3"/>
            <p:cNvSpPr>
              <a:spLocks noChangeArrowheads="1"/>
            </p:cNvSpPr>
            <p:nvPr/>
          </p:nvSpPr>
          <p:spPr bwMode="auto">
            <a:xfrm>
              <a:off x="438" y="420"/>
              <a:ext cx="4806" cy="43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94" name="AutoShape 4"/>
            <p:cNvSpPr>
              <a:spLocks noChangeArrowheads="1"/>
            </p:cNvSpPr>
            <p:nvPr/>
          </p:nvSpPr>
          <p:spPr bwMode="auto">
            <a:xfrm>
              <a:off x="428" y="3604"/>
              <a:ext cx="4878" cy="43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95" name="AutoShape 5"/>
            <p:cNvSpPr>
              <a:spLocks noChangeArrowheads="1"/>
            </p:cNvSpPr>
            <p:nvPr/>
          </p:nvSpPr>
          <p:spPr bwMode="auto">
            <a:xfrm>
              <a:off x="2036" y="164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grpSp>
          <p:nvGrpSpPr>
            <p:cNvPr id="3096" name="Group 6"/>
            <p:cNvGrpSpPr>
              <a:grpSpLocks/>
            </p:cNvGrpSpPr>
            <p:nvPr/>
          </p:nvGrpSpPr>
          <p:grpSpPr bwMode="auto">
            <a:xfrm>
              <a:off x="436" y="1512"/>
              <a:ext cx="1603" cy="1896"/>
              <a:chOff x="436" y="1512"/>
              <a:chExt cx="1603" cy="1896"/>
            </a:xfrm>
          </p:grpSpPr>
          <p:grpSp>
            <p:nvGrpSpPr>
              <p:cNvPr id="3142" name="Group 7"/>
              <p:cNvGrpSpPr>
                <a:grpSpLocks/>
              </p:cNvGrpSpPr>
              <p:nvPr/>
            </p:nvGrpSpPr>
            <p:grpSpPr bwMode="auto">
              <a:xfrm>
                <a:off x="436" y="1512"/>
                <a:ext cx="1603" cy="384"/>
                <a:chOff x="436" y="1512"/>
                <a:chExt cx="1603" cy="384"/>
              </a:xfrm>
            </p:grpSpPr>
            <p:sp>
              <p:nvSpPr>
                <p:cNvPr id="3152" name="AutoShape 8"/>
                <p:cNvSpPr>
                  <a:spLocks noChangeArrowheads="1"/>
                </p:cNvSpPr>
                <p:nvPr/>
              </p:nvSpPr>
              <p:spPr bwMode="auto">
                <a:xfrm>
                  <a:off x="436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53" name="Oval 9"/>
                <p:cNvSpPr>
                  <a:spLocks noChangeArrowheads="1"/>
                </p:cNvSpPr>
                <p:nvPr/>
              </p:nvSpPr>
              <p:spPr bwMode="auto">
                <a:xfrm>
                  <a:off x="1911" y="1640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43" name="Group 10"/>
              <p:cNvGrpSpPr>
                <a:grpSpLocks/>
              </p:cNvGrpSpPr>
              <p:nvPr/>
            </p:nvGrpSpPr>
            <p:grpSpPr bwMode="auto">
              <a:xfrm>
                <a:off x="436" y="2016"/>
                <a:ext cx="1603" cy="384"/>
                <a:chOff x="436" y="2016"/>
                <a:chExt cx="1603" cy="384"/>
              </a:xfrm>
            </p:grpSpPr>
            <p:sp>
              <p:nvSpPr>
                <p:cNvPr id="3150" name="AutoShape 11"/>
                <p:cNvSpPr>
                  <a:spLocks noChangeArrowheads="1"/>
                </p:cNvSpPr>
                <p:nvPr/>
              </p:nvSpPr>
              <p:spPr bwMode="auto">
                <a:xfrm>
                  <a:off x="436" y="2016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51" name="Oval 12"/>
                <p:cNvSpPr>
                  <a:spLocks noChangeArrowheads="1"/>
                </p:cNvSpPr>
                <p:nvPr/>
              </p:nvSpPr>
              <p:spPr bwMode="auto">
                <a:xfrm>
                  <a:off x="1911" y="2144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44" name="Group 13"/>
              <p:cNvGrpSpPr>
                <a:grpSpLocks/>
              </p:cNvGrpSpPr>
              <p:nvPr/>
            </p:nvGrpSpPr>
            <p:grpSpPr bwMode="auto">
              <a:xfrm>
                <a:off x="436" y="3024"/>
                <a:ext cx="1603" cy="384"/>
                <a:chOff x="436" y="3024"/>
                <a:chExt cx="1603" cy="384"/>
              </a:xfrm>
            </p:grpSpPr>
            <p:sp>
              <p:nvSpPr>
                <p:cNvPr id="3148" name="AutoShape 14"/>
                <p:cNvSpPr>
                  <a:spLocks noChangeArrowheads="1"/>
                </p:cNvSpPr>
                <p:nvPr/>
              </p:nvSpPr>
              <p:spPr bwMode="auto">
                <a:xfrm>
                  <a:off x="436" y="3024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49" name="Oval 15"/>
                <p:cNvSpPr>
                  <a:spLocks noChangeArrowheads="1"/>
                </p:cNvSpPr>
                <p:nvPr/>
              </p:nvSpPr>
              <p:spPr bwMode="auto">
                <a:xfrm>
                  <a:off x="1911" y="3152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45" name="Group 16"/>
              <p:cNvGrpSpPr>
                <a:grpSpLocks/>
              </p:cNvGrpSpPr>
              <p:nvPr/>
            </p:nvGrpSpPr>
            <p:grpSpPr bwMode="auto">
              <a:xfrm>
                <a:off x="436" y="2520"/>
                <a:ext cx="1603" cy="384"/>
                <a:chOff x="436" y="2520"/>
                <a:chExt cx="1603" cy="384"/>
              </a:xfrm>
            </p:grpSpPr>
            <p:sp>
              <p:nvSpPr>
                <p:cNvPr id="3146" name="AutoShape 17"/>
                <p:cNvSpPr>
                  <a:spLocks noChangeArrowheads="1"/>
                </p:cNvSpPr>
                <p:nvPr/>
              </p:nvSpPr>
              <p:spPr bwMode="auto">
                <a:xfrm>
                  <a:off x="436" y="2520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47" name="Oval 18"/>
                <p:cNvSpPr>
                  <a:spLocks noChangeArrowheads="1"/>
                </p:cNvSpPr>
                <p:nvPr/>
              </p:nvSpPr>
              <p:spPr bwMode="auto">
                <a:xfrm>
                  <a:off x="1911" y="2648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grpSp>
          <p:nvGrpSpPr>
            <p:cNvPr id="3097" name="Group 19"/>
            <p:cNvGrpSpPr>
              <a:grpSpLocks/>
            </p:cNvGrpSpPr>
            <p:nvPr/>
          </p:nvGrpSpPr>
          <p:grpSpPr bwMode="auto">
            <a:xfrm>
              <a:off x="2081" y="1512"/>
              <a:ext cx="1603" cy="1896"/>
              <a:chOff x="2081" y="1512"/>
              <a:chExt cx="1603" cy="1896"/>
            </a:xfrm>
          </p:grpSpPr>
          <p:grpSp>
            <p:nvGrpSpPr>
              <p:cNvPr id="3130" name="Group 20"/>
              <p:cNvGrpSpPr>
                <a:grpSpLocks/>
              </p:cNvGrpSpPr>
              <p:nvPr/>
            </p:nvGrpSpPr>
            <p:grpSpPr bwMode="auto">
              <a:xfrm>
                <a:off x="2081" y="1512"/>
                <a:ext cx="1603" cy="384"/>
                <a:chOff x="2081" y="1512"/>
                <a:chExt cx="1603" cy="384"/>
              </a:xfrm>
            </p:grpSpPr>
            <p:sp>
              <p:nvSpPr>
                <p:cNvPr id="3140" name="AutoShape 21"/>
                <p:cNvSpPr>
                  <a:spLocks noChangeArrowheads="1"/>
                </p:cNvSpPr>
                <p:nvPr/>
              </p:nvSpPr>
              <p:spPr bwMode="auto">
                <a:xfrm>
                  <a:off x="2081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41" name="Oval 22"/>
                <p:cNvSpPr>
                  <a:spLocks noChangeArrowheads="1"/>
                </p:cNvSpPr>
                <p:nvPr/>
              </p:nvSpPr>
              <p:spPr bwMode="auto">
                <a:xfrm>
                  <a:off x="3556" y="1640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31" name="Group 23"/>
              <p:cNvGrpSpPr>
                <a:grpSpLocks/>
              </p:cNvGrpSpPr>
              <p:nvPr/>
            </p:nvGrpSpPr>
            <p:grpSpPr bwMode="auto">
              <a:xfrm>
                <a:off x="2081" y="2016"/>
                <a:ext cx="1603" cy="384"/>
                <a:chOff x="2081" y="2016"/>
                <a:chExt cx="1603" cy="384"/>
              </a:xfrm>
            </p:grpSpPr>
            <p:sp>
              <p:nvSpPr>
                <p:cNvPr id="3138" name="AutoShape 24"/>
                <p:cNvSpPr>
                  <a:spLocks noChangeArrowheads="1"/>
                </p:cNvSpPr>
                <p:nvPr/>
              </p:nvSpPr>
              <p:spPr bwMode="auto">
                <a:xfrm>
                  <a:off x="2081" y="2016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39" name="Oval 25"/>
                <p:cNvSpPr>
                  <a:spLocks noChangeArrowheads="1"/>
                </p:cNvSpPr>
                <p:nvPr/>
              </p:nvSpPr>
              <p:spPr bwMode="auto">
                <a:xfrm>
                  <a:off x="3556" y="2144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32" name="Group 26"/>
              <p:cNvGrpSpPr>
                <a:grpSpLocks/>
              </p:cNvGrpSpPr>
              <p:nvPr/>
            </p:nvGrpSpPr>
            <p:grpSpPr bwMode="auto">
              <a:xfrm>
                <a:off x="2081" y="3024"/>
                <a:ext cx="1603" cy="384"/>
                <a:chOff x="2081" y="3024"/>
                <a:chExt cx="1603" cy="384"/>
              </a:xfrm>
            </p:grpSpPr>
            <p:sp>
              <p:nvSpPr>
                <p:cNvPr id="3136" name="AutoShape 27"/>
                <p:cNvSpPr>
                  <a:spLocks noChangeArrowheads="1"/>
                </p:cNvSpPr>
                <p:nvPr/>
              </p:nvSpPr>
              <p:spPr bwMode="auto">
                <a:xfrm>
                  <a:off x="2081" y="3024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37" name="Oval 28"/>
                <p:cNvSpPr>
                  <a:spLocks noChangeArrowheads="1"/>
                </p:cNvSpPr>
                <p:nvPr/>
              </p:nvSpPr>
              <p:spPr bwMode="auto">
                <a:xfrm>
                  <a:off x="3556" y="3152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33" name="Group 29"/>
              <p:cNvGrpSpPr>
                <a:grpSpLocks/>
              </p:cNvGrpSpPr>
              <p:nvPr/>
            </p:nvGrpSpPr>
            <p:grpSpPr bwMode="auto">
              <a:xfrm>
                <a:off x="2081" y="2520"/>
                <a:ext cx="1603" cy="384"/>
                <a:chOff x="2081" y="2520"/>
                <a:chExt cx="1603" cy="384"/>
              </a:xfrm>
            </p:grpSpPr>
            <p:sp>
              <p:nvSpPr>
                <p:cNvPr id="3134" name="AutoShape 30"/>
                <p:cNvSpPr>
                  <a:spLocks noChangeArrowheads="1"/>
                </p:cNvSpPr>
                <p:nvPr/>
              </p:nvSpPr>
              <p:spPr bwMode="auto">
                <a:xfrm>
                  <a:off x="2081" y="2520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35" name="Oval 31"/>
                <p:cNvSpPr>
                  <a:spLocks noChangeArrowheads="1"/>
                </p:cNvSpPr>
                <p:nvPr/>
              </p:nvSpPr>
              <p:spPr bwMode="auto">
                <a:xfrm>
                  <a:off x="3556" y="2648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grpSp>
          <p:nvGrpSpPr>
            <p:cNvPr id="3098" name="Group 32"/>
            <p:cNvGrpSpPr>
              <a:grpSpLocks/>
            </p:cNvGrpSpPr>
            <p:nvPr/>
          </p:nvGrpSpPr>
          <p:grpSpPr bwMode="auto">
            <a:xfrm>
              <a:off x="3727" y="1512"/>
              <a:ext cx="1603" cy="1896"/>
              <a:chOff x="3727" y="1512"/>
              <a:chExt cx="1603" cy="1896"/>
            </a:xfrm>
          </p:grpSpPr>
          <p:grpSp>
            <p:nvGrpSpPr>
              <p:cNvPr id="3118" name="Group 33"/>
              <p:cNvGrpSpPr>
                <a:grpSpLocks/>
              </p:cNvGrpSpPr>
              <p:nvPr/>
            </p:nvGrpSpPr>
            <p:grpSpPr bwMode="auto">
              <a:xfrm>
                <a:off x="3727" y="1512"/>
                <a:ext cx="1603" cy="384"/>
                <a:chOff x="3727" y="1512"/>
                <a:chExt cx="1603" cy="384"/>
              </a:xfrm>
            </p:grpSpPr>
            <p:sp>
              <p:nvSpPr>
                <p:cNvPr id="3128" name="AutoShape 34"/>
                <p:cNvSpPr>
                  <a:spLocks noChangeArrowheads="1"/>
                </p:cNvSpPr>
                <p:nvPr/>
              </p:nvSpPr>
              <p:spPr bwMode="auto">
                <a:xfrm>
                  <a:off x="3727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29" name="Oval 35"/>
                <p:cNvSpPr>
                  <a:spLocks noChangeArrowheads="1"/>
                </p:cNvSpPr>
                <p:nvPr/>
              </p:nvSpPr>
              <p:spPr bwMode="auto">
                <a:xfrm>
                  <a:off x="5202" y="1640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19" name="Group 36"/>
              <p:cNvGrpSpPr>
                <a:grpSpLocks/>
              </p:cNvGrpSpPr>
              <p:nvPr/>
            </p:nvGrpSpPr>
            <p:grpSpPr bwMode="auto">
              <a:xfrm>
                <a:off x="3727" y="2016"/>
                <a:ext cx="1603" cy="384"/>
                <a:chOff x="3727" y="2016"/>
                <a:chExt cx="1603" cy="384"/>
              </a:xfrm>
            </p:grpSpPr>
            <p:sp>
              <p:nvSpPr>
                <p:cNvPr id="3126" name="AutoShape 37"/>
                <p:cNvSpPr>
                  <a:spLocks noChangeArrowheads="1"/>
                </p:cNvSpPr>
                <p:nvPr/>
              </p:nvSpPr>
              <p:spPr bwMode="auto">
                <a:xfrm>
                  <a:off x="3727" y="2016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27" name="Oval 38"/>
                <p:cNvSpPr>
                  <a:spLocks noChangeArrowheads="1"/>
                </p:cNvSpPr>
                <p:nvPr/>
              </p:nvSpPr>
              <p:spPr bwMode="auto">
                <a:xfrm>
                  <a:off x="5202" y="2144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20" name="Group 39"/>
              <p:cNvGrpSpPr>
                <a:grpSpLocks/>
              </p:cNvGrpSpPr>
              <p:nvPr/>
            </p:nvGrpSpPr>
            <p:grpSpPr bwMode="auto">
              <a:xfrm>
                <a:off x="3727" y="3024"/>
                <a:ext cx="1603" cy="384"/>
                <a:chOff x="3727" y="3024"/>
                <a:chExt cx="1603" cy="384"/>
              </a:xfrm>
            </p:grpSpPr>
            <p:sp>
              <p:nvSpPr>
                <p:cNvPr id="3124" name="AutoShape 40"/>
                <p:cNvSpPr>
                  <a:spLocks noChangeArrowheads="1"/>
                </p:cNvSpPr>
                <p:nvPr/>
              </p:nvSpPr>
              <p:spPr bwMode="auto">
                <a:xfrm>
                  <a:off x="3727" y="3024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25" name="Oval 41"/>
                <p:cNvSpPr>
                  <a:spLocks noChangeArrowheads="1"/>
                </p:cNvSpPr>
                <p:nvPr/>
              </p:nvSpPr>
              <p:spPr bwMode="auto">
                <a:xfrm>
                  <a:off x="5202" y="3152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121" name="Group 42"/>
              <p:cNvGrpSpPr>
                <a:grpSpLocks/>
              </p:cNvGrpSpPr>
              <p:nvPr/>
            </p:nvGrpSpPr>
            <p:grpSpPr bwMode="auto">
              <a:xfrm>
                <a:off x="3727" y="2520"/>
                <a:ext cx="1603" cy="384"/>
                <a:chOff x="3727" y="2520"/>
                <a:chExt cx="1603" cy="384"/>
              </a:xfrm>
            </p:grpSpPr>
            <p:sp>
              <p:nvSpPr>
                <p:cNvPr id="3122" name="AutoShape 43"/>
                <p:cNvSpPr>
                  <a:spLocks noChangeArrowheads="1"/>
                </p:cNvSpPr>
                <p:nvPr/>
              </p:nvSpPr>
              <p:spPr bwMode="auto">
                <a:xfrm>
                  <a:off x="3727" y="2520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23" name="Oval 44"/>
                <p:cNvSpPr>
                  <a:spLocks noChangeArrowheads="1"/>
                </p:cNvSpPr>
                <p:nvPr/>
              </p:nvSpPr>
              <p:spPr bwMode="auto">
                <a:xfrm>
                  <a:off x="5202" y="2648"/>
                  <a:ext cx="128" cy="1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grpSp>
          <p:nvGrpSpPr>
            <p:cNvPr id="3099" name="Group 45"/>
            <p:cNvGrpSpPr>
              <a:grpSpLocks/>
            </p:cNvGrpSpPr>
            <p:nvPr/>
          </p:nvGrpSpPr>
          <p:grpSpPr bwMode="auto">
            <a:xfrm>
              <a:off x="436" y="914"/>
              <a:ext cx="1536" cy="384"/>
              <a:chOff x="436" y="914"/>
              <a:chExt cx="1536" cy="384"/>
            </a:xfrm>
          </p:grpSpPr>
          <p:sp>
            <p:nvSpPr>
              <p:cNvPr id="3116" name="AutoShape 46"/>
              <p:cNvSpPr>
                <a:spLocks noChangeArrowheads="1"/>
              </p:cNvSpPr>
              <p:nvPr/>
            </p:nvSpPr>
            <p:spPr bwMode="auto">
              <a:xfrm>
                <a:off x="436" y="914"/>
                <a:ext cx="1536" cy="3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17" name="AutoShape 47"/>
              <p:cNvSpPr>
                <a:spLocks noChangeArrowheads="1"/>
              </p:cNvSpPr>
              <p:nvPr/>
            </p:nvSpPr>
            <p:spPr bwMode="auto">
              <a:xfrm>
                <a:off x="470" y="933"/>
                <a:ext cx="172" cy="8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100" name="Group 48"/>
            <p:cNvGrpSpPr>
              <a:grpSpLocks/>
            </p:cNvGrpSpPr>
            <p:nvPr/>
          </p:nvGrpSpPr>
          <p:grpSpPr bwMode="auto">
            <a:xfrm>
              <a:off x="2073" y="914"/>
              <a:ext cx="1536" cy="384"/>
              <a:chOff x="2073" y="914"/>
              <a:chExt cx="1536" cy="384"/>
            </a:xfrm>
          </p:grpSpPr>
          <p:sp>
            <p:nvSpPr>
              <p:cNvPr id="3114" name="AutoShape 49"/>
              <p:cNvSpPr>
                <a:spLocks noChangeArrowheads="1"/>
              </p:cNvSpPr>
              <p:nvPr/>
            </p:nvSpPr>
            <p:spPr bwMode="auto">
              <a:xfrm>
                <a:off x="2073" y="914"/>
                <a:ext cx="1536" cy="3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15" name="AutoShape 50"/>
              <p:cNvSpPr>
                <a:spLocks noChangeArrowheads="1"/>
              </p:cNvSpPr>
              <p:nvPr/>
            </p:nvSpPr>
            <p:spPr bwMode="auto">
              <a:xfrm>
                <a:off x="2107" y="933"/>
                <a:ext cx="172" cy="8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101" name="Group 51"/>
            <p:cNvGrpSpPr>
              <a:grpSpLocks/>
            </p:cNvGrpSpPr>
            <p:nvPr/>
          </p:nvGrpSpPr>
          <p:grpSpPr bwMode="auto">
            <a:xfrm>
              <a:off x="3711" y="914"/>
              <a:ext cx="1536" cy="384"/>
              <a:chOff x="3711" y="914"/>
              <a:chExt cx="1536" cy="384"/>
            </a:xfrm>
          </p:grpSpPr>
          <p:sp>
            <p:nvSpPr>
              <p:cNvPr id="3112" name="AutoShape 52"/>
              <p:cNvSpPr>
                <a:spLocks noChangeArrowheads="1"/>
              </p:cNvSpPr>
              <p:nvPr/>
            </p:nvSpPr>
            <p:spPr bwMode="auto">
              <a:xfrm>
                <a:off x="3711" y="914"/>
                <a:ext cx="1536" cy="3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13" name="AutoShape 53"/>
              <p:cNvSpPr>
                <a:spLocks noChangeArrowheads="1"/>
              </p:cNvSpPr>
              <p:nvPr/>
            </p:nvSpPr>
            <p:spPr bwMode="auto">
              <a:xfrm>
                <a:off x="3745" y="933"/>
                <a:ext cx="172" cy="8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102" name="Rectangle 54"/>
            <p:cNvSpPr>
              <a:spLocks noChangeArrowheads="1"/>
            </p:cNvSpPr>
            <p:nvPr/>
          </p:nvSpPr>
          <p:spPr bwMode="auto">
            <a:xfrm>
              <a:off x="499" y="17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The FRAME Routine</a:t>
              </a:r>
            </a:p>
          </p:txBody>
        </p:sp>
        <p:sp>
          <p:nvSpPr>
            <p:cNvPr id="3103" name="Rectangle 55"/>
            <p:cNvSpPr>
              <a:spLocks noChangeArrowheads="1"/>
            </p:cNvSpPr>
            <p:nvPr/>
          </p:nvSpPr>
          <p:spPr bwMode="auto">
            <a:xfrm>
              <a:off x="2543" y="140"/>
              <a:ext cx="49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Arial" panose="020B0604020202020204" pitchFamily="34" charset="0"/>
                </a:rPr>
                <a:t>Key Topic</a:t>
              </a:r>
            </a:p>
          </p:txBody>
        </p:sp>
        <p:sp>
          <p:nvSpPr>
            <p:cNvPr id="3104" name="Rectangle 56"/>
            <p:cNvSpPr>
              <a:spLocks noChangeArrowheads="1"/>
            </p:cNvSpPr>
            <p:nvPr/>
          </p:nvSpPr>
          <p:spPr bwMode="auto">
            <a:xfrm>
              <a:off x="621" y="884"/>
              <a:ext cx="5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Main idea</a:t>
              </a:r>
            </a:p>
          </p:txBody>
        </p:sp>
        <p:sp>
          <p:nvSpPr>
            <p:cNvPr id="3105" name="Rectangle 57"/>
            <p:cNvSpPr>
              <a:spLocks noChangeArrowheads="1"/>
            </p:cNvSpPr>
            <p:nvPr/>
          </p:nvSpPr>
          <p:spPr bwMode="auto">
            <a:xfrm>
              <a:off x="3545" y="403"/>
              <a:ext cx="50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Arial" panose="020B0604020202020204" pitchFamily="34" charset="0"/>
                </a:rPr>
                <a:t>is about…</a:t>
              </a:r>
            </a:p>
          </p:txBody>
        </p:sp>
        <p:sp>
          <p:nvSpPr>
            <p:cNvPr id="3106" name="Rectangle 58"/>
            <p:cNvSpPr>
              <a:spLocks noChangeArrowheads="1"/>
            </p:cNvSpPr>
            <p:nvPr/>
          </p:nvSpPr>
          <p:spPr bwMode="auto">
            <a:xfrm>
              <a:off x="1359" y="3430"/>
              <a:ext cx="30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So What? (What’s important to understand about this?)</a:t>
              </a:r>
            </a:p>
          </p:txBody>
        </p:sp>
        <p:sp>
          <p:nvSpPr>
            <p:cNvPr id="3107" name="Rectangle 59"/>
            <p:cNvSpPr>
              <a:spLocks noChangeArrowheads="1"/>
            </p:cNvSpPr>
            <p:nvPr/>
          </p:nvSpPr>
          <p:spPr bwMode="auto">
            <a:xfrm>
              <a:off x="726" y="1344"/>
              <a:ext cx="9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Essential details</a:t>
              </a:r>
            </a:p>
          </p:txBody>
        </p:sp>
        <p:sp>
          <p:nvSpPr>
            <p:cNvPr id="3108" name="Rectangle 60"/>
            <p:cNvSpPr>
              <a:spLocks noChangeArrowheads="1"/>
            </p:cNvSpPr>
            <p:nvPr/>
          </p:nvSpPr>
          <p:spPr bwMode="auto">
            <a:xfrm>
              <a:off x="2257" y="884"/>
              <a:ext cx="5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Main idea</a:t>
              </a:r>
            </a:p>
          </p:txBody>
        </p:sp>
        <p:sp>
          <p:nvSpPr>
            <p:cNvPr id="3109" name="Rectangle 61"/>
            <p:cNvSpPr>
              <a:spLocks noChangeArrowheads="1"/>
            </p:cNvSpPr>
            <p:nvPr/>
          </p:nvSpPr>
          <p:spPr bwMode="auto">
            <a:xfrm>
              <a:off x="2363" y="1344"/>
              <a:ext cx="9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Essential details</a:t>
              </a:r>
            </a:p>
          </p:txBody>
        </p:sp>
        <p:sp>
          <p:nvSpPr>
            <p:cNvPr id="3110" name="Rectangle 62"/>
            <p:cNvSpPr>
              <a:spLocks noChangeArrowheads="1"/>
            </p:cNvSpPr>
            <p:nvPr/>
          </p:nvSpPr>
          <p:spPr bwMode="auto">
            <a:xfrm>
              <a:off x="4024" y="1344"/>
              <a:ext cx="9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Essential details</a:t>
              </a:r>
            </a:p>
          </p:txBody>
        </p:sp>
        <p:sp>
          <p:nvSpPr>
            <p:cNvPr id="3111" name="Rectangle 63"/>
            <p:cNvSpPr>
              <a:spLocks noChangeArrowheads="1"/>
            </p:cNvSpPr>
            <p:nvPr/>
          </p:nvSpPr>
          <p:spPr bwMode="auto">
            <a:xfrm>
              <a:off x="3893" y="884"/>
              <a:ext cx="5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Main idea</a:t>
              </a:r>
            </a:p>
          </p:txBody>
        </p:sp>
      </p:grp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00400" y="255588"/>
            <a:ext cx="245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Formation of Rocks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374775" y="798513"/>
            <a:ext cx="6270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The processes that form the different types of rocks.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746125" y="1482725"/>
            <a:ext cx="228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Metamorphic</a:t>
            </a:r>
          </a:p>
        </p:txBody>
      </p:sp>
      <p:sp>
        <p:nvSpPr>
          <p:cNvPr id="3078" name="TextBox 68"/>
          <p:cNvSpPr txBox="1">
            <a:spLocks noChangeArrowheads="1"/>
          </p:cNvSpPr>
          <p:nvPr/>
        </p:nvSpPr>
        <p:spPr bwMode="auto">
          <a:xfrm>
            <a:off x="3365500" y="1476375"/>
            <a:ext cx="228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Igneous</a:t>
            </a:r>
          </a:p>
        </p:txBody>
      </p:sp>
      <p:sp>
        <p:nvSpPr>
          <p:cNvPr id="3079" name="TextBox 69"/>
          <p:cNvSpPr txBox="1">
            <a:spLocks noChangeArrowheads="1"/>
          </p:cNvSpPr>
          <p:nvPr/>
        </p:nvSpPr>
        <p:spPr bwMode="auto">
          <a:xfrm>
            <a:off x="5943600" y="1492250"/>
            <a:ext cx="228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Sedimentary</a:t>
            </a:r>
          </a:p>
        </p:txBody>
      </p:sp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931863" y="2397125"/>
            <a:ext cx="224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Metamorphism</a:t>
            </a:r>
          </a:p>
        </p:txBody>
      </p:sp>
      <p:sp>
        <p:nvSpPr>
          <p:cNvPr id="3081" name="TextBox 71"/>
          <p:cNvSpPr txBox="1">
            <a:spLocks noChangeArrowheads="1"/>
          </p:cNvSpPr>
          <p:nvPr/>
        </p:nvSpPr>
        <p:spPr bwMode="auto">
          <a:xfrm>
            <a:off x="762000" y="3200400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Pressure and Temperature</a:t>
            </a:r>
          </a:p>
        </p:txBody>
      </p:sp>
      <p:sp>
        <p:nvSpPr>
          <p:cNvPr id="3082" name="TextBox 5"/>
          <p:cNvSpPr txBox="1">
            <a:spLocks noChangeArrowheads="1"/>
          </p:cNvSpPr>
          <p:nvPr/>
        </p:nvSpPr>
        <p:spPr bwMode="auto">
          <a:xfrm>
            <a:off x="792163" y="3873500"/>
            <a:ext cx="221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Physical and Chemical Change</a:t>
            </a:r>
          </a:p>
        </p:txBody>
      </p:sp>
      <p:sp>
        <p:nvSpPr>
          <p:cNvPr id="3083" name="TextBox 6"/>
          <p:cNvSpPr txBox="1">
            <a:spLocks noChangeArrowheads="1"/>
          </p:cNvSpPr>
          <p:nvPr/>
        </p:nvSpPr>
        <p:spPr bwMode="auto">
          <a:xfrm>
            <a:off x="746125" y="4673600"/>
            <a:ext cx="228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Exposed by Uplift and erosion</a:t>
            </a:r>
          </a:p>
        </p:txBody>
      </p:sp>
      <p:sp>
        <p:nvSpPr>
          <p:cNvPr id="3084" name="TextBox 74"/>
          <p:cNvSpPr txBox="1">
            <a:spLocks noChangeArrowheads="1"/>
          </p:cNvSpPr>
          <p:nvPr/>
        </p:nvSpPr>
        <p:spPr bwMode="auto">
          <a:xfrm>
            <a:off x="3571875" y="2371725"/>
            <a:ext cx="224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Cooling Magma</a:t>
            </a:r>
          </a:p>
        </p:txBody>
      </p:sp>
      <p:sp>
        <p:nvSpPr>
          <p:cNvPr id="3085" name="TextBox 75"/>
          <p:cNvSpPr txBox="1">
            <a:spLocks noChangeArrowheads="1"/>
          </p:cNvSpPr>
          <p:nvPr/>
        </p:nvSpPr>
        <p:spPr bwMode="auto">
          <a:xfrm>
            <a:off x="3473450" y="3197225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Molecular Rearrangement</a:t>
            </a:r>
          </a:p>
        </p:txBody>
      </p:sp>
      <p:sp>
        <p:nvSpPr>
          <p:cNvPr id="3086" name="TextBox 76"/>
          <p:cNvSpPr txBox="1">
            <a:spLocks noChangeArrowheads="1"/>
          </p:cNvSpPr>
          <p:nvPr/>
        </p:nvSpPr>
        <p:spPr bwMode="auto">
          <a:xfrm>
            <a:off x="3429000" y="4005263"/>
            <a:ext cx="224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Intrusive and Extrusive</a:t>
            </a:r>
          </a:p>
        </p:txBody>
      </p:sp>
      <p:sp>
        <p:nvSpPr>
          <p:cNvPr id="3087" name="TextBox 7"/>
          <p:cNvSpPr txBox="1">
            <a:spLocks noChangeArrowheads="1"/>
          </p:cNvSpPr>
          <p:nvPr/>
        </p:nvSpPr>
        <p:spPr bwMode="auto">
          <a:xfrm>
            <a:off x="3397250" y="4673600"/>
            <a:ext cx="223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Earths crust is made up of 95% igneous rocks</a:t>
            </a:r>
          </a:p>
        </p:txBody>
      </p:sp>
      <p:sp>
        <p:nvSpPr>
          <p:cNvPr id="3088" name="TextBox 8"/>
          <p:cNvSpPr txBox="1">
            <a:spLocks noChangeArrowheads="1"/>
          </p:cNvSpPr>
          <p:nvPr/>
        </p:nvSpPr>
        <p:spPr bwMode="auto">
          <a:xfrm>
            <a:off x="6053138" y="2405063"/>
            <a:ext cx="220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Deposition</a:t>
            </a:r>
          </a:p>
        </p:txBody>
      </p:sp>
      <p:sp>
        <p:nvSpPr>
          <p:cNvPr id="3089" name="TextBox 79"/>
          <p:cNvSpPr txBox="1">
            <a:spLocks noChangeArrowheads="1"/>
          </p:cNvSpPr>
          <p:nvPr/>
        </p:nvSpPr>
        <p:spPr bwMode="auto">
          <a:xfrm>
            <a:off x="5999163" y="3216275"/>
            <a:ext cx="224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Layering</a:t>
            </a:r>
          </a:p>
        </p:txBody>
      </p:sp>
      <p:sp>
        <p:nvSpPr>
          <p:cNvPr id="3090" name="TextBox 80"/>
          <p:cNvSpPr txBox="1">
            <a:spLocks noChangeArrowheads="1"/>
          </p:cNvSpPr>
          <p:nvPr/>
        </p:nvSpPr>
        <p:spPr bwMode="auto">
          <a:xfrm>
            <a:off x="6019800" y="3957638"/>
            <a:ext cx="224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Law of Superposition</a:t>
            </a:r>
          </a:p>
        </p:txBody>
      </p:sp>
      <p:sp>
        <p:nvSpPr>
          <p:cNvPr id="3091" name="TextBox 9"/>
          <p:cNvSpPr txBox="1">
            <a:spLocks noChangeArrowheads="1"/>
          </p:cNvSpPr>
          <p:nvPr/>
        </p:nvSpPr>
        <p:spPr bwMode="auto">
          <a:xfrm>
            <a:off x="5997575" y="4810125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Fossils</a:t>
            </a:r>
          </a:p>
        </p:txBody>
      </p:sp>
      <p:sp>
        <p:nvSpPr>
          <p:cNvPr id="3092" name="TextBox 10"/>
          <p:cNvSpPr txBox="1">
            <a:spLocks noChangeArrowheads="1"/>
          </p:cNvSpPr>
          <p:nvPr/>
        </p:nvSpPr>
        <p:spPr bwMode="auto">
          <a:xfrm>
            <a:off x="792163" y="5622925"/>
            <a:ext cx="7532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These rock types are formed in the rock cycle and that cycle is driven by plate tectonics.</a:t>
            </a:r>
          </a:p>
        </p:txBody>
      </p:sp>
    </p:spTree>
    <p:extLst>
      <p:ext uri="{BB962C8B-B14F-4D97-AF65-F5344CB8AC3E}">
        <p14:creationId xmlns:p14="http://schemas.microsoft.com/office/powerpoint/2010/main" val="38647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05" y="217714"/>
            <a:ext cx="7155542" cy="1320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Sedimentary Rocks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05" y="1241946"/>
            <a:ext cx="5552471" cy="5049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Sedimentary rocks</a:t>
            </a:r>
            <a:r>
              <a:rPr lang="en-US" sz="3600" dirty="0"/>
              <a:t> can be categorized into three groups based on sediment type. Most sedimentary rocks are formed by the </a:t>
            </a:r>
            <a:r>
              <a:rPr lang="en-US" sz="3600" b="1" dirty="0">
                <a:hlinkClick r:id="rId3"/>
              </a:rPr>
              <a:t>lithification</a:t>
            </a:r>
            <a:r>
              <a:rPr lang="en-US" sz="3600" dirty="0"/>
              <a:t> </a:t>
            </a:r>
            <a:r>
              <a:rPr lang="en-US" sz="3600" dirty="0" smtClean="0"/>
              <a:t>of </a:t>
            </a:r>
            <a:r>
              <a:rPr lang="en-US" sz="3600" b="1" dirty="0" smtClean="0">
                <a:hlinkClick r:id="rId4"/>
              </a:rPr>
              <a:t>weathered</a:t>
            </a:r>
            <a:r>
              <a:rPr lang="en-US" sz="3600" dirty="0"/>
              <a:t> rock debris that has been physically transported and deposited.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http://www.physicalgeography.net/fundamentals/images/dipping_be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26" y="2092634"/>
            <a:ext cx="3167987" cy="30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38440"/>
              </p:ext>
            </p:extLst>
          </p:nvPr>
        </p:nvGraphicFramePr>
        <p:xfrm>
          <a:off x="295275" y="577850"/>
          <a:ext cx="8470900" cy="57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4" imgW="6091402" imgH="4170473" progId="Word.Document.12">
                  <p:embed/>
                </p:oleObj>
              </mc:Choice>
              <mc:Fallback>
                <p:oleObj name="Document" r:id="rId4" imgW="6091402" imgH="41704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275" y="577850"/>
                        <a:ext cx="8470900" cy="579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7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2" y="624115"/>
            <a:ext cx="7765144" cy="50543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During the transport process, the particles that make up these rocks often become rounded due to abrasion or can become highly sorted. Examples of this type of sedimentary rock </a:t>
            </a:r>
            <a:r>
              <a:rPr lang="en-US" sz="3200" dirty="0" smtClean="0"/>
              <a:t>include</a:t>
            </a:r>
            <a:r>
              <a:rPr lang="en-US" sz="3200" dirty="0"/>
              <a:t> </a:t>
            </a:r>
            <a:r>
              <a:rPr lang="en-US" sz="3200" b="1" dirty="0">
                <a:hlinkClick r:id="rId2"/>
              </a:rPr>
              <a:t>conglomerate</a:t>
            </a:r>
            <a:r>
              <a:rPr lang="en-US" sz="3200" dirty="0"/>
              <a:t> </a:t>
            </a:r>
            <a:r>
              <a:rPr lang="en-US" sz="3200" dirty="0" smtClean="0"/>
              <a:t>and </a:t>
            </a:r>
            <a:r>
              <a:rPr lang="en-US" sz="3200" b="1" u="sng" dirty="0">
                <a:hlinkClick r:id="rId3"/>
              </a:rPr>
              <a:t>sandstone</a:t>
            </a:r>
            <a:r>
              <a:rPr lang="en-US" sz="3200" dirty="0"/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http://www.physicalgeography.net/fundamentals/images/conglomer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382451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ysicalgeography.net/fundamentals/images/sandst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82451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899886"/>
            <a:ext cx="7663542" cy="1320800"/>
          </a:xfrm>
        </p:spPr>
        <p:txBody>
          <a:bodyPr/>
          <a:lstStyle/>
          <a:p>
            <a:r>
              <a:rPr lang="en-US" dirty="0" smtClean="0"/>
              <a:t>Word Mapping: Classroom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0400"/>
            <a:ext cx="7199087" cy="4476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Teacher Nudges (adapted from Martinez &amp; </a:t>
            </a:r>
            <a:r>
              <a:rPr lang="en-US" sz="2400" dirty="0" err="1" smtClean="0"/>
              <a:t>Roser</a:t>
            </a:r>
            <a:r>
              <a:rPr lang="en-US" sz="2400" dirty="0" smtClean="0"/>
              <a:t>, 2003)</a:t>
            </a:r>
          </a:p>
          <a:p>
            <a:pPr lvl="1"/>
            <a:r>
              <a:rPr lang="en-US" sz="2000" dirty="0" smtClean="0"/>
              <a:t>When might you…?</a:t>
            </a:r>
          </a:p>
          <a:p>
            <a:pPr lvl="1"/>
            <a:r>
              <a:rPr lang="en-US" sz="2000" dirty="0" smtClean="0"/>
              <a:t>How might you…?</a:t>
            </a:r>
          </a:p>
          <a:p>
            <a:pPr lvl="1"/>
            <a:r>
              <a:rPr lang="en-US" sz="2000" dirty="0" smtClean="0"/>
              <a:t>Why might you…?</a:t>
            </a:r>
          </a:p>
          <a:p>
            <a:r>
              <a:rPr lang="en-US" sz="2400" dirty="0" smtClean="0"/>
              <a:t>Be a Word Detective (Baumann, Font, Edwards, &amp; Boland, 1989)</a:t>
            </a:r>
          </a:p>
          <a:p>
            <a:r>
              <a:rPr lang="en-US" sz="2400" dirty="0" smtClean="0"/>
              <a:t>Role Cards (Kagan &amp; Kagan, 2009)</a:t>
            </a:r>
          </a:p>
          <a:p>
            <a:r>
              <a:rPr lang="en-US" sz="2400" dirty="0" smtClean="0"/>
              <a:t>Pick a Morpheme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7" y="609600"/>
            <a:ext cx="8461828" cy="1320800"/>
          </a:xfrm>
        </p:spPr>
        <p:txBody>
          <a:bodyPr>
            <a:normAutofit/>
          </a:bodyPr>
          <a:lstStyle/>
          <a:p>
            <a:r>
              <a:rPr lang="en-US" b="1" dirty="0" smtClean="0"/>
              <a:t>Be a Word Detective </a:t>
            </a:r>
            <a:r>
              <a:rPr lang="en-US" sz="2400" dirty="0" smtClean="0"/>
              <a:t>(Baumann </a:t>
            </a:r>
            <a:r>
              <a:rPr lang="en-US" sz="2400" dirty="0"/>
              <a:t>et al., 1989)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780" y="1451268"/>
            <a:ext cx="7060443" cy="49552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context clues</a:t>
            </a:r>
          </a:p>
          <a:p>
            <a:r>
              <a:rPr lang="en-US" sz="3200" dirty="0" smtClean="0"/>
              <a:t>Br</a:t>
            </a:r>
            <a:r>
              <a:rPr lang="en-US" sz="3200" dirty="0"/>
              <a:t>eak the word </a:t>
            </a:r>
            <a:r>
              <a:rPr lang="en-US" sz="3200" dirty="0" smtClean="0"/>
              <a:t>apart </a:t>
            </a:r>
          </a:p>
          <a:p>
            <a:pPr lvl="1"/>
            <a:r>
              <a:rPr lang="en-US" sz="3200" b="1" dirty="0" smtClean="0"/>
              <a:t>M</a:t>
            </a:r>
            <a:r>
              <a:rPr lang="en-US" sz="2800" dirty="0" smtClean="0"/>
              <a:t> - Map out the parts</a:t>
            </a:r>
          </a:p>
          <a:p>
            <a:pPr lvl="1"/>
            <a:r>
              <a:rPr lang="en-US" sz="3200" b="1" dirty="0" smtClean="0"/>
              <a:t>A</a:t>
            </a:r>
            <a:r>
              <a:rPr lang="en-US" sz="2800" dirty="0" smtClean="0"/>
              <a:t> - Attack the meaning</a:t>
            </a:r>
            <a:endParaRPr lang="en-US" sz="2800" dirty="0"/>
          </a:p>
          <a:p>
            <a:r>
              <a:rPr lang="en-US" sz="3200" dirty="0" smtClean="0"/>
              <a:t>Put word back together</a:t>
            </a:r>
          </a:p>
          <a:p>
            <a:pPr lvl="1"/>
            <a:r>
              <a:rPr lang="en-US" sz="3200" b="1" dirty="0" smtClean="0"/>
              <a:t>P</a:t>
            </a:r>
            <a:r>
              <a:rPr lang="en-US" sz="2800" dirty="0" smtClean="0"/>
              <a:t> – Predict the words meaning</a:t>
            </a:r>
          </a:p>
          <a:p>
            <a:r>
              <a:rPr lang="en-US" sz="3200" dirty="0" smtClean="0"/>
              <a:t>Reread text</a:t>
            </a:r>
          </a:p>
          <a:p>
            <a:pPr lvl="1"/>
            <a:r>
              <a:rPr lang="en-US" sz="3200" b="1" dirty="0" smtClean="0"/>
              <a:t>S</a:t>
            </a:r>
            <a:r>
              <a:rPr lang="en-US" sz="2800" dirty="0" smtClean="0"/>
              <a:t> – See if you’re correct!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29434" cy="132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Role Cards </a:t>
            </a:r>
            <a:r>
              <a:rPr lang="en-US" sz="2800" dirty="0" smtClean="0"/>
              <a:t>(</a:t>
            </a:r>
            <a:r>
              <a:rPr lang="en-US" sz="2800" dirty="0"/>
              <a:t>K</a:t>
            </a:r>
            <a:r>
              <a:rPr lang="en-US" sz="2800" dirty="0" smtClean="0"/>
              <a:t>agan &amp; Kagan, 2009)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/>
          <a:stretch/>
        </p:blipFill>
        <p:spPr bwMode="auto">
          <a:xfrm>
            <a:off x="609599" y="1624906"/>
            <a:ext cx="7715534" cy="4781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63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Pick a Morpheme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96" y="1505497"/>
            <a:ext cx="7715535" cy="388077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800" dirty="0" smtClean="0"/>
              <a:t>Assign a targeted morpheme (affix or root).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Put students in pairs (or teams). Have them work independently to list as many words as they can with the morpheme, along with the definition (they cannot use a dictionary).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When time is up, have teams share their lists. Consult a dictionary if any definitions are disputed.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The team that has compiled the longest list of words (with correct definitions) wins!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6" y="307769"/>
            <a:ext cx="6347713" cy="856342"/>
          </a:xfrm>
        </p:spPr>
        <p:txBody>
          <a:bodyPr/>
          <a:lstStyle/>
          <a:p>
            <a:r>
              <a:rPr lang="en-US" dirty="0" smtClean="0"/>
              <a:t>The Goal…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6" y="1135081"/>
            <a:ext cx="7502720" cy="569389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Choose words for </a:t>
            </a:r>
            <a:r>
              <a:rPr lang="en-US" sz="2800" dirty="0"/>
              <a:t>instruction carefully, focusing on </a:t>
            </a:r>
            <a:r>
              <a:rPr lang="en-US" sz="3200" b="1" dirty="0" smtClean="0"/>
              <a:t>content specific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3600" b="1" dirty="0"/>
              <a:t>generative words </a:t>
            </a:r>
            <a:r>
              <a:rPr lang="en-US" sz="2800" dirty="0" smtClean="0"/>
              <a:t>as part </a:t>
            </a:r>
            <a:r>
              <a:rPr lang="en-US" sz="2800" dirty="0"/>
              <a:t>of a shared knowledge </a:t>
            </a:r>
            <a:r>
              <a:rPr lang="en-US" sz="2800" dirty="0" smtClean="0"/>
              <a:t>base </a:t>
            </a:r>
            <a:r>
              <a:rPr lang="en-US" sz="2400" dirty="0" smtClean="0"/>
              <a:t>(e.g., word-specific or etymology approaches). </a:t>
            </a:r>
          </a:p>
          <a:p>
            <a:r>
              <a:rPr lang="en-US" sz="2800" dirty="0" smtClean="0"/>
              <a:t>Both </a:t>
            </a:r>
            <a:r>
              <a:rPr lang="en-US" sz="2800" b="1" dirty="0" smtClean="0"/>
              <a:t>general </a:t>
            </a:r>
            <a:r>
              <a:rPr lang="en-US" sz="2800" b="1" dirty="0"/>
              <a:t>vocabulary knowledge</a:t>
            </a:r>
            <a:r>
              <a:rPr lang="en-US" sz="2800" dirty="0"/>
              <a:t> and </a:t>
            </a:r>
            <a:r>
              <a:rPr lang="en-US" sz="2800" b="1" dirty="0"/>
              <a:t>specific text-based </a:t>
            </a:r>
            <a:r>
              <a:rPr lang="en-US" sz="2800" dirty="0"/>
              <a:t>vocabulary should receive </a:t>
            </a:r>
            <a:r>
              <a:rPr lang="en-US" sz="2800" dirty="0" smtClean="0"/>
              <a:t>attention </a:t>
            </a:r>
            <a:r>
              <a:rPr lang="en-US" sz="2400" dirty="0" smtClean="0"/>
              <a:t>(e.g., Tier 2 &amp; 3 terms). </a:t>
            </a:r>
            <a:endParaRPr lang="en-US" sz="2800" dirty="0" smtClean="0"/>
          </a:p>
          <a:p>
            <a:r>
              <a:rPr lang="en-US" sz="2800" dirty="0" smtClean="0"/>
              <a:t>Meanings must </a:t>
            </a:r>
            <a:r>
              <a:rPr lang="en-US" sz="2800" dirty="0"/>
              <a:t>be made </a:t>
            </a:r>
            <a:r>
              <a:rPr lang="en-US" sz="3600" b="1" dirty="0"/>
              <a:t>explicit</a:t>
            </a:r>
            <a:r>
              <a:rPr lang="en-US" sz="2800" dirty="0"/>
              <a:t> </a:t>
            </a:r>
            <a:r>
              <a:rPr lang="en-US" sz="2800" dirty="0" smtClean="0"/>
              <a:t>through vocabulary activities: </a:t>
            </a:r>
            <a:r>
              <a:rPr lang="en-US" sz="2800" i="1" dirty="0" smtClean="0"/>
              <a:t>demonstrations</a:t>
            </a:r>
            <a:r>
              <a:rPr lang="en-US" sz="2800" i="1" dirty="0"/>
              <a:t>, discussion, usage, further discussion, and </a:t>
            </a:r>
            <a:r>
              <a:rPr lang="en-US" sz="2800" i="1" dirty="0" smtClean="0"/>
              <a:t>refinement </a:t>
            </a:r>
            <a:r>
              <a:rPr lang="en-US" sz="2400" dirty="0" smtClean="0"/>
              <a:t>(e.g., multi-modal instruction)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69" y="1638076"/>
            <a:ext cx="7823201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William &amp; Mary – School of Education 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Florida Center for Reading Research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69" y="3578462"/>
            <a:ext cx="4028168" cy="30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9077" t="14279" r="14582" b="13244"/>
          <a:stretch/>
        </p:blipFill>
        <p:spPr bwMode="auto">
          <a:xfrm>
            <a:off x="1145406" y="308009"/>
            <a:ext cx="7295950" cy="6189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145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5" y="421972"/>
            <a:ext cx="3595077" cy="6331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8" y="1434164"/>
            <a:ext cx="5964846" cy="4872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0615" y="5830073"/>
            <a:ext cx="78809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“Your heart is slightly bigger than the average human heart, but that’s because you are a teacher.”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4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5" y="1642165"/>
            <a:ext cx="3566827" cy="6835407"/>
          </a:xfrm>
        </p:spPr>
        <p:txBody>
          <a:bodyPr>
            <a:normAutofit/>
          </a:bodyPr>
          <a:lstStyle/>
          <a:p>
            <a:r>
              <a:rPr lang="en-US" sz="4200" b="1" dirty="0"/>
              <a:t>Multiple modalities </a:t>
            </a:r>
            <a:r>
              <a:rPr lang="en-US" sz="3800" dirty="0"/>
              <a:t>should be used in both instruction and </a:t>
            </a:r>
            <a:r>
              <a:rPr lang="en-US" sz="3800" dirty="0" smtClean="0"/>
              <a:t>learning.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 algn="r">
              <a:buNone/>
            </a:pPr>
            <a:r>
              <a:rPr lang="en-US" dirty="0" smtClean="0"/>
              <a:t>Pressley </a:t>
            </a:r>
            <a:r>
              <a:rPr lang="en-US" dirty="0"/>
              <a:t>&amp; </a:t>
            </a:r>
            <a:r>
              <a:rPr lang="en-US" dirty="0" err="1" smtClean="0"/>
              <a:t>Woloshyn</a:t>
            </a:r>
            <a:r>
              <a:rPr lang="en-US" dirty="0" smtClean="0"/>
              <a:t> (1995)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88" y="1642166"/>
            <a:ext cx="3033090" cy="37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33519"/>
            <a:ext cx="6347713" cy="1320800"/>
          </a:xfrm>
        </p:spPr>
        <p:txBody>
          <a:bodyPr/>
          <a:lstStyle/>
          <a:p>
            <a:r>
              <a:rPr lang="en-US" dirty="0"/>
              <a:t>Inclusive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99" y="1285744"/>
            <a:ext cx="6008177" cy="4973193"/>
          </a:xfrm>
        </p:spPr>
        <p:txBody>
          <a:bodyPr>
            <a:noAutofit/>
          </a:bodyPr>
          <a:lstStyle/>
          <a:p>
            <a:r>
              <a:rPr lang="en-US" sz="2800" dirty="0" smtClean="0"/>
              <a:t>Emphasis </a:t>
            </a:r>
            <a:r>
              <a:rPr lang="en-US" sz="2800" dirty="0"/>
              <a:t>on words that are useful for </a:t>
            </a:r>
            <a:r>
              <a:rPr lang="en-US" sz="3200" b="1" dirty="0"/>
              <a:t>content learning </a:t>
            </a:r>
            <a:r>
              <a:rPr lang="en-US" sz="2800" dirty="0"/>
              <a:t>and </a:t>
            </a:r>
            <a:r>
              <a:rPr lang="en-US" sz="2800" dirty="0" smtClean="0"/>
              <a:t>will open </a:t>
            </a:r>
            <a:r>
              <a:rPr lang="en-US" sz="2800" dirty="0"/>
              <a:t>doors to more learning. </a:t>
            </a:r>
            <a:endParaRPr lang="en-US" sz="2800" dirty="0" smtClean="0"/>
          </a:p>
          <a:p>
            <a:r>
              <a:rPr lang="en-US" sz="2800" dirty="0" smtClean="0"/>
              <a:t>Attention </a:t>
            </a:r>
            <a:r>
              <a:rPr lang="en-US" sz="2800" dirty="0"/>
              <a:t>should be given to </a:t>
            </a:r>
            <a:r>
              <a:rPr lang="en-US" sz="3600" b="1" dirty="0"/>
              <a:t>generative words </a:t>
            </a:r>
            <a:r>
              <a:rPr lang="en-US" sz="2800" dirty="0"/>
              <a:t>that have </a:t>
            </a:r>
            <a:r>
              <a:rPr lang="en-US" sz="2800" b="1" dirty="0"/>
              <a:t>parts found in many other </a:t>
            </a:r>
            <a:r>
              <a:rPr lang="en-US" sz="2800" b="1" dirty="0" smtClean="0"/>
              <a:t>words </a:t>
            </a:r>
            <a:r>
              <a:rPr lang="en-US" sz="2400" dirty="0" smtClean="0"/>
              <a:t>(e.g., word families, roots, etc.). </a:t>
            </a:r>
            <a:endParaRPr lang="en-US" sz="2800" dirty="0" smtClean="0"/>
          </a:p>
          <a:p>
            <a:r>
              <a:rPr lang="en-US" sz="2800" dirty="0" smtClean="0"/>
              <a:t>Learning </a:t>
            </a:r>
            <a:r>
              <a:rPr lang="en-US" sz="2800" dirty="0"/>
              <a:t>the </a:t>
            </a:r>
            <a:r>
              <a:rPr lang="en-US" sz="3200" b="1" dirty="0" smtClean="0"/>
              <a:t>shared </a:t>
            </a:r>
            <a:r>
              <a:rPr lang="en-US" sz="2800" dirty="0" smtClean="0"/>
              <a:t>(high frequency)</a:t>
            </a:r>
            <a:r>
              <a:rPr lang="en-US" sz="3200" b="1" dirty="0" smtClean="0"/>
              <a:t> morphemes</a:t>
            </a:r>
            <a:r>
              <a:rPr lang="en-US" sz="2800" dirty="0" smtClean="0"/>
              <a:t> </a:t>
            </a:r>
            <a:r>
              <a:rPr lang="en-US" sz="2800" dirty="0"/>
              <a:t>leads to more word learning. </a:t>
            </a:r>
            <a:r>
              <a:rPr lang="en-US" sz="2800" dirty="0" smtClean="0"/>
              <a:t>   				</a:t>
            </a:r>
          </a:p>
          <a:p>
            <a:pPr marL="0" indent="0" algn="r">
              <a:buNone/>
            </a:pPr>
            <a:r>
              <a:rPr lang="en-US" sz="2400" dirty="0" err="1" smtClean="0"/>
              <a:t>Biemiller</a:t>
            </a:r>
            <a:r>
              <a:rPr lang="en-US" sz="2400" dirty="0" smtClean="0"/>
              <a:t> </a:t>
            </a:r>
            <a:r>
              <a:rPr lang="en-US" sz="2400" dirty="0"/>
              <a:t>(2001)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76" y="3623600"/>
            <a:ext cx="2524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3355"/>
            <a:ext cx="7442200" cy="480313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Students must develop </a:t>
            </a:r>
            <a:r>
              <a:rPr lang="en-US" sz="3600" b="1" dirty="0"/>
              <a:t>independent strategies</a:t>
            </a:r>
            <a:r>
              <a:rPr lang="en-US" sz="3200" dirty="0"/>
              <a:t> for word learning and the ability to </a:t>
            </a:r>
            <a:r>
              <a:rPr lang="en-US" sz="3600" b="1" dirty="0"/>
              <a:t>use context, morphology and reference</a:t>
            </a:r>
            <a:r>
              <a:rPr lang="en-US" sz="3200" dirty="0"/>
              <a:t> tools</a:t>
            </a:r>
            <a:r>
              <a:rPr lang="en-US" sz="3200" dirty="0" smtClean="0"/>
              <a:t>.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Fisher </a:t>
            </a:r>
            <a:r>
              <a:rPr lang="en-US" sz="2400" dirty="0"/>
              <a:t>&amp; </a:t>
            </a:r>
            <a:r>
              <a:rPr lang="en-US" sz="2400" dirty="0" err="1"/>
              <a:t>Blachowicz</a:t>
            </a:r>
            <a:r>
              <a:rPr lang="en-US" sz="2400" dirty="0"/>
              <a:t> (2005)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291750"/>
            <a:ext cx="3211209" cy="218619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41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69" y="1421436"/>
            <a:ext cx="6347714" cy="4802489"/>
          </a:xfrm>
        </p:spPr>
        <p:txBody>
          <a:bodyPr>
            <a:normAutofit/>
          </a:bodyPr>
          <a:lstStyle/>
          <a:p>
            <a:r>
              <a:rPr lang="en-US" sz="3200" dirty="0"/>
              <a:t>Instruction should emphasize the </a:t>
            </a:r>
            <a:r>
              <a:rPr lang="en-US" sz="3600" b="1" dirty="0"/>
              <a:t>connectedness</a:t>
            </a:r>
            <a:r>
              <a:rPr lang="en-US" sz="3200" dirty="0"/>
              <a:t> in which words are related to </a:t>
            </a:r>
            <a:r>
              <a:rPr lang="en-US" sz="3600" b="1" dirty="0" smtClean="0"/>
              <a:t>topics and </a:t>
            </a:r>
            <a:r>
              <a:rPr lang="en-US" sz="3600" b="1" dirty="0"/>
              <a:t>categories of meaning </a:t>
            </a:r>
            <a:r>
              <a:rPr lang="en-US" sz="3200" dirty="0"/>
              <a:t>(</a:t>
            </a:r>
            <a:r>
              <a:rPr lang="en-US" sz="3200" i="1" dirty="0"/>
              <a:t>e.g., synonyms, antonyms, </a:t>
            </a:r>
            <a:r>
              <a:rPr lang="en-US" sz="3200" i="1" dirty="0" smtClean="0"/>
              <a:t>examples, non-examples, etc.</a:t>
            </a:r>
            <a:r>
              <a:rPr lang="en-US" sz="3200" dirty="0" smtClean="0"/>
              <a:t>)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 algn="r">
              <a:buNone/>
            </a:pPr>
            <a:r>
              <a:rPr lang="en-US" dirty="0" err="1" smtClean="0"/>
              <a:t>Blachowicz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Fisher (2003)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6" y="4696819"/>
            <a:ext cx="2052650" cy="21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19" y="395701"/>
            <a:ext cx="7354955" cy="124791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 Vocabulary Lesson</a:t>
            </a:r>
            <a:endParaRPr lang="en-US" sz="4000" dirty="0"/>
          </a:p>
        </p:txBody>
      </p:sp>
      <p:pic>
        <p:nvPicPr>
          <p:cNvPr id="5" name="QhIJtklLp0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0975" y="1510747"/>
            <a:ext cx="6934444" cy="49914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69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1308</TotalTime>
  <Words>910</Words>
  <Application>Microsoft Office PowerPoint</Application>
  <PresentationFormat>On-screen Show (4:3)</PresentationFormat>
  <Paragraphs>235</Paragraphs>
  <Slides>30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</vt:lpstr>
      <vt:lpstr>Times New Roman</vt:lpstr>
      <vt:lpstr>Trebuchet MS</vt:lpstr>
      <vt:lpstr>Wingdings 3</vt:lpstr>
      <vt:lpstr>Facet</vt:lpstr>
      <vt:lpstr>Microsoft Word Document</vt:lpstr>
      <vt:lpstr>Word Mapping Made Easy: How to ‘Map” in Content Area Classrooms</vt:lpstr>
      <vt:lpstr>Agenda</vt:lpstr>
      <vt:lpstr>PowerPoint Presentation</vt:lpstr>
      <vt:lpstr>Inclusive Environments</vt:lpstr>
      <vt:lpstr>Inclusive Environments</vt:lpstr>
      <vt:lpstr>Inclusive Environments</vt:lpstr>
      <vt:lpstr>Inclusive Environments</vt:lpstr>
      <vt:lpstr>A Vocabulary Lesson</vt:lpstr>
      <vt:lpstr>Explicit Instruction</vt:lpstr>
      <vt:lpstr>Word Choice</vt:lpstr>
      <vt:lpstr>Word Choice: Eliminate Tier 1 terms</vt:lpstr>
      <vt:lpstr>How Best to Explicitly Teach?</vt:lpstr>
      <vt:lpstr>Decide which strategy to use: WM or LINCS</vt:lpstr>
      <vt:lpstr>PowerPoint Presentation</vt:lpstr>
      <vt:lpstr>Domain Specific Vocabulary: MAPS vs. LINCing</vt:lpstr>
      <vt:lpstr>PowerPoint Presentation</vt:lpstr>
      <vt:lpstr>PowerPoint Presentation</vt:lpstr>
      <vt:lpstr>Tips for “Deconstructing” Words</vt:lpstr>
      <vt:lpstr>Sedimentary Rocks</vt:lpstr>
      <vt:lpstr>PowerPoint Presentation</vt:lpstr>
      <vt:lpstr>Sedimentary Rocks</vt:lpstr>
      <vt:lpstr>PowerPoint Presentation</vt:lpstr>
      <vt:lpstr>PowerPoint Presentation</vt:lpstr>
      <vt:lpstr>Word Mapping: Classroom Activities</vt:lpstr>
      <vt:lpstr>Be a Word Detective (Baumann et al., 1989)</vt:lpstr>
      <vt:lpstr>Role Cards (Kagan &amp; Kagan, 2009)</vt:lpstr>
      <vt:lpstr>Pick a Morpheme</vt:lpstr>
      <vt:lpstr>The Goal…</vt:lpstr>
      <vt:lpstr>Websites:</vt:lpstr>
      <vt:lpstr>Thank You!</vt:lpstr>
    </vt:vector>
  </TitlesOfParts>
  <Company>University of Kansas, CRL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NAEP FOCUS  on  VOCABULARY</dc:title>
  <dc:creator>Monica Harris</dc:creator>
  <cp:lastModifiedBy>Monica Harris</cp:lastModifiedBy>
  <cp:revision>117</cp:revision>
  <dcterms:created xsi:type="dcterms:W3CDTF">2015-05-22T13:51:04Z</dcterms:created>
  <dcterms:modified xsi:type="dcterms:W3CDTF">2016-07-13T18:51:13Z</dcterms:modified>
</cp:coreProperties>
</file>