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41"/>
  </p:notesMasterIdLst>
  <p:sldIdLst>
    <p:sldId id="256" r:id="rId2"/>
    <p:sldId id="384" r:id="rId3"/>
    <p:sldId id="574" r:id="rId4"/>
    <p:sldId id="271" r:id="rId5"/>
    <p:sldId id="261" r:id="rId6"/>
    <p:sldId id="270" r:id="rId7"/>
    <p:sldId id="262" r:id="rId8"/>
    <p:sldId id="293" r:id="rId9"/>
    <p:sldId id="294" r:id="rId10"/>
    <p:sldId id="295" r:id="rId11"/>
    <p:sldId id="296" r:id="rId12"/>
    <p:sldId id="379" r:id="rId13"/>
    <p:sldId id="382" r:id="rId14"/>
    <p:sldId id="385" r:id="rId15"/>
    <p:sldId id="549" r:id="rId16"/>
    <p:sldId id="288" r:id="rId17"/>
    <p:sldId id="289" r:id="rId18"/>
    <p:sldId id="452" r:id="rId19"/>
    <p:sldId id="451" r:id="rId20"/>
    <p:sldId id="450" r:id="rId21"/>
    <p:sldId id="453" r:id="rId22"/>
    <p:sldId id="443" r:id="rId23"/>
    <p:sldId id="442" r:id="rId24"/>
    <p:sldId id="575" r:id="rId25"/>
    <p:sldId id="454" r:id="rId26"/>
    <p:sldId id="441" r:id="rId27"/>
    <p:sldId id="455" r:id="rId28"/>
    <p:sldId id="550" r:id="rId29"/>
    <p:sldId id="456" r:id="rId30"/>
    <p:sldId id="457" r:id="rId31"/>
    <p:sldId id="458" r:id="rId32"/>
    <p:sldId id="459" r:id="rId33"/>
    <p:sldId id="369" r:id="rId34"/>
    <p:sldId id="291" r:id="rId35"/>
    <p:sldId id="292" r:id="rId36"/>
    <p:sldId id="519" r:id="rId37"/>
    <p:sldId id="520" r:id="rId38"/>
    <p:sldId id="518" r:id="rId39"/>
    <p:sldId id="523" r:id="rId40"/>
    <p:sldId id="389" r:id="rId41"/>
    <p:sldId id="383" r:id="rId42"/>
    <p:sldId id="497" r:id="rId43"/>
    <p:sldId id="499" r:id="rId44"/>
    <p:sldId id="557" r:id="rId45"/>
    <p:sldId id="558" r:id="rId46"/>
    <p:sldId id="559" r:id="rId47"/>
    <p:sldId id="390" r:id="rId48"/>
    <p:sldId id="572" r:id="rId49"/>
    <p:sldId id="374" r:id="rId50"/>
    <p:sldId id="391" r:id="rId51"/>
    <p:sldId id="500" r:id="rId52"/>
    <p:sldId id="501" r:id="rId53"/>
    <p:sldId id="444" r:id="rId54"/>
    <p:sldId id="560" r:id="rId55"/>
    <p:sldId id="395" r:id="rId56"/>
    <p:sldId id="376" r:id="rId57"/>
    <p:sldId id="392" r:id="rId58"/>
    <p:sldId id="561" r:id="rId59"/>
    <p:sldId id="562" r:id="rId60"/>
    <p:sldId id="396" r:id="rId61"/>
    <p:sldId id="393" r:id="rId62"/>
    <p:sldId id="563" r:id="rId63"/>
    <p:sldId id="564" r:id="rId64"/>
    <p:sldId id="394" r:id="rId65"/>
    <p:sldId id="446" r:id="rId66"/>
    <p:sldId id="576" r:id="rId67"/>
    <p:sldId id="521" r:id="rId68"/>
    <p:sldId id="522" r:id="rId69"/>
    <p:sldId id="524" r:id="rId70"/>
    <p:sldId id="397" r:id="rId71"/>
    <p:sldId id="437" r:id="rId72"/>
    <p:sldId id="438" r:id="rId73"/>
    <p:sldId id="525" r:id="rId74"/>
    <p:sldId id="503" r:id="rId75"/>
    <p:sldId id="502" r:id="rId76"/>
    <p:sldId id="506" r:id="rId77"/>
    <p:sldId id="566" r:id="rId78"/>
    <p:sldId id="526" r:id="rId79"/>
    <p:sldId id="527" r:id="rId80"/>
    <p:sldId id="507" r:id="rId81"/>
    <p:sldId id="445" r:id="rId82"/>
    <p:sldId id="398" r:id="rId83"/>
    <p:sldId id="434" r:id="rId84"/>
    <p:sldId id="528" r:id="rId85"/>
    <p:sldId id="529" r:id="rId86"/>
    <p:sldId id="530" r:id="rId87"/>
    <p:sldId id="435" r:id="rId88"/>
    <p:sldId id="338" r:id="rId89"/>
    <p:sldId id="508" r:id="rId90"/>
    <p:sldId id="509" r:id="rId91"/>
    <p:sldId id="510" r:id="rId92"/>
    <p:sldId id="567" r:id="rId93"/>
    <p:sldId id="540" r:id="rId94"/>
    <p:sldId id="541" r:id="rId95"/>
    <p:sldId id="511" r:id="rId96"/>
    <p:sldId id="447" r:id="rId97"/>
    <p:sldId id="534" r:id="rId98"/>
    <p:sldId id="531" r:id="rId99"/>
    <p:sldId id="532" r:id="rId100"/>
    <p:sldId id="533" r:id="rId101"/>
    <p:sldId id="432" r:id="rId102"/>
    <p:sldId id="433" r:id="rId103"/>
    <p:sldId id="333" r:id="rId104"/>
    <p:sldId id="512" r:id="rId105"/>
    <p:sldId id="513" r:id="rId106"/>
    <p:sldId id="514" r:id="rId107"/>
    <p:sldId id="568" r:id="rId108"/>
    <p:sldId id="542" r:id="rId109"/>
    <p:sldId id="543" r:id="rId110"/>
    <p:sldId id="515" r:id="rId111"/>
    <p:sldId id="405" r:id="rId112"/>
    <p:sldId id="535" r:id="rId113"/>
    <p:sldId id="536" r:id="rId114"/>
    <p:sldId id="406" r:id="rId115"/>
    <p:sldId id="565" r:id="rId116"/>
    <p:sldId id="516" r:id="rId117"/>
    <p:sldId id="448" r:id="rId118"/>
    <p:sldId id="400" r:id="rId119"/>
    <p:sldId id="537" r:id="rId120"/>
    <p:sldId id="538" r:id="rId121"/>
    <p:sldId id="539" r:id="rId122"/>
    <p:sldId id="430" r:id="rId123"/>
    <p:sldId id="339" r:id="rId124"/>
    <p:sldId id="546" r:id="rId125"/>
    <p:sldId id="547" r:id="rId126"/>
    <p:sldId id="548" r:id="rId127"/>
    <p:sldId id="569" r:id="rId128"/>
    <p:sldId id="544" r:id="rId129"/>
    <p:sldId id="545" r:id="rId130"/>
    <p:sldId id="340" r:id="rId131"/>
    <p:sldId id="341" r:id="rId132"/>
    <p:sldId id="553" r:id="rId133"/>
    <p:sldId id="555" r:id="rId134"/>
    <p:sldId id="579" r:id="rId135"/>
    <p:sldId id="580" r:id="rId136"/>
    <p:sldId id="577" r:id="rId137"/>
    <p:sldId id="578" r:id="rId138"/>
    <p:sldId id="570" r:id="rId139"/>
    <p:sldId id="571" r:id="rId1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notesMaster" Target="notesMasters/notesMaster1.xml"/><Relationship Id="rId142" Type="http://schemas.openxmlformats.org/officeDocument/2006/relationships/printerSettings" Target="printerSettings/printerSettings1.bin"/><Relationship Id="rId143" Type="http://schemas.openxmlformats.org/officeDocument/2006/relationships/presProps" Target="presProps.xml"/><Relationship Id="rId144" Type="http://schemas.openxmlformats.org/officeDocument/2006/relationships/viewProps" Target="viewProps.xml"/><Relationship Id="rId145" Type="http://schemas.openxmlformats.org/officeDocument/2006/relationships/theme" Target="theme/theme1.xml"/><Relationship Id="rId1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68EA-3D84-DF4A-8554-A56D781D8C10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CF1D-BD93-F645-9A01-633627F5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Jean Schumaker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January, 2015</a:t>
            </a:r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53763"/>
            <a:ext cx="7772400" cy="2564112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The Star Writer </a:t>
            </a:r>
            <a:r>
              <a:rPr lang="en-US" dirty="0" smtClean="0">
                <a:latin typeface="Arial Rounded MT Bold"/>
                <a:cs typeface="Arial Rounded MT Bold"/>
              </a:rPr>
              <a:t>Program: Proficiency in Paragraph Writing</a:t>
            </a:r>
            <a:br>
              <a:rPr lang="en-US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h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OTHER KEY POINTS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500" y="1930400"/>
            <a:ext cx="7454900" cy="3784600"/>
          </a:xfrm>
        </p:spPr>
        <p:txBody>
          <a:bodyPr/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Importance or Linking transitions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Third-person point of view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Present or past tense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09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Informative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0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Informative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2.0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7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INFORMATIVE PARAGRAPHS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Title: Names the topic to be explained</a:t>
            </a:r>
          </a:p>
          <a:p>
            <a:r>
              <a:rPr lang="en-US" sz="2800" dirty="0" smtClean="0"/>
              <a:t>Topic Sentence: Explains that a set of </a:t>
            </a:r>
            <a:r>
              <a:rPr lang="en-US" sz="2800" dirty="0" smtClean="0">
                <a:solidFill>
                  <a:srgbClr val="FF0000"/>
                </a:solidFill>
              </a:rPr>
              <a:t>facts</a:t>
            </a:r>
            <a:r>
              <a:rPr lang="en-US" sz="2800" dirty="0" smtClean="0"/>
              <a:t> will be presented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US" sz="2800" dirty="0" smtClean="0"/>
              <a:t>Follow-up Detail Sentences: Each provides more 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fact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facts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WATCH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920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diagram for the Watch It related to Informative paragraphs</a:t>
            </a:r>
            <a:endParaRPr lang="en-US" dirty="0"/>
          </a:p>
        </p:txBody>
      </p:sp>
      <p:pic>
        <p:nvPicPr>
          <p:cNvPr id="4" name="Picture 3" descr="apws_ls4_watch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699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07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SLIDE WITH THE PILOT SHOWING the informative PARAGRAPH.</a:t>
            </a:r>
            <a:endParaRPr lang="en-US" dirty="0"/>
          </a:p>
        </p:txBody>
      </p:sp>
      <p:pic>
        <p:nvPicPr>
          <p:cNvPr id="4" name="Picture 3" descr="D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60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D011</a:t>
            </a:r>
          </a:p>
          <a:p>
            <a:pPr marL="0" indent="0" algn="ctr">
              <a:buNone/>
            </a:pPr>
            <a:r>
              <a:rPr lang="en-US" sz="4400" dirty="0" smtClean="0"/>
              <a:t>Stop at the end of the demo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71341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Study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50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a colorful study it slide in here from informative paragraphs</a:t>
            </a:r>
            <a:endParaRPr lang="en-US" dirty="0"/>
          </a:p>
        </p:txBody>
      </p:sp>
      <p:pic>
        <p:nvPicPr>
          <p:cNvPr id="4" name="Picture 3" descr="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paragraph_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PRACTICE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03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What’s special about this lesson?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Students need content about which they can write an </a:t>
            </a:r>
            <a:r>
              <a:rPr lang="en-US" sz="3600" dirty="0"/>
              <a:t>I</a:t>
            </a:r>
            <a:r>
              <a:rPr lang="en-US" sz="3600" dirty="0" smtClean="0"/>
              <a:t>nformative Paragraph.</a:t>
            </a:r>
          </a:p>
          <a:p>
            <a:r>
              <a:rPr lang="en-US" sz="3600" dirty="0" smtClean="0"/>
              <a:t>The program provides video clips that they can watch and use for writing their paragraphs.</a:t>
            </a:r>
          </a:p>
          <a:p>
            <a:r>
              <a:rPr lang="en-US" sz="3600" dirty="0" smtClean="0"/>
              <a:t>Four video clips are included.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319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The </a:t>
            </a:r>
            <a:r>
              <a:rPr lang="en-US" sz="4400" dirty="0" err="1" smtClean="0">
                <a:latin typeface="Arial Rounded MT Bold"/>
                <a:cs typeface="Arial Rounded MT Bold"/>
              </a:rPr>
              <a:t>Videoclips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08200"/>
            <a:ext cx="7924800" cy="3606800"/>
          </a:xfrm>
        </p:spPr>
        <p:txBody>
          <a:bodyPr/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Are short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Are organized around main ideas and details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Have text on the screen to aid note taking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443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Matt– Please put in here the slide where the students choose one of the </a:t>
            </a:r>
            <a:r>
              <a:rPr lang="en-US" dirty="0" err="1" smtClean="0"/>
              <a:t>videoclips</a:t>
            </a:r>
            <a:r>
              <a:rPr lang="en-US" dirty="0" smtClean="0"/>
              <a:t>. It shows the titles or topics of the clips. I think it’s row 33</a:t>
            </a:r>
            <a:endParaRPr lang="en-US" dirty="0"/>
          </a:p>
        </p:txBody>
      </p:sp>
      <p:pic>
        <p:nvPicPr>
          <p:cNvPr id="4" name="Picture 3" descr="d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56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good slide showing the video clip playing in the video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0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9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Watch one!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D033</a:t>
            </a:r>
          </a:p>
          <a:p>
            <a:pPr marL="0" indent="0" algn="ctr">
              <a:buNone/>
            </a:pPr>
            <a:r>
              <a:rPr lang="en-US" sz="4400" dirty="0" smtClean="0"/>
              <a:t>Stop after watching the video clip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89879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 practice sequence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watches a video clip and takes notes</a:t>
            </a:r>
          </a:p>
          <a:p>
            <a:r>
              <a:rPr lang="en-US" sz="2400" dirty="0" smtClean="0"/>
              <a:t>Student practices planning a paragraph</a:t>
            </a:r>
          </a:p>
          <a:p>
            <a:r>
              <a:rPr lang="en-US" sz="2400" dirty="0" smtClean="0"/>
              <a:t>Teacher scores the paragraph diagram</a:t>
            </a:r>
          </a:p>
          <a:p>
            <a:r>
              <a:rPr lang="en-US" sz="2400" dirty="0" smtClean="0"/>
              <a:t>Student practices writing a paragraph with prompts</a:t>
            </a:r>
          </a:p>
          <a:p>
            <a:r>
              <a:rPr lang="en-US" sz="2400" dirty="0" smtClean="0"/>
              <a:t>Teacher scores the prompted paragraph</a:t>
            </a:r>
          </a:p>
          <a:p>
            <a:r>
              <a:rPr lang="en-US" sz="2400" dirty="0" smtClean="0"/>
              <a:t>Student practices writing a paragraph independently (no prompts)</a:t>
            </a:r>
          </a:p>
          <a:p>
            <a:r>
              <a:rPr lang="en-US" sz="2400" dirty="0" smtClean="0"/>
              <a:t>Teacher scores the independent paragraph</a:t>
            </a:r>
          </a:p>
          <a:p>
            <a:r>
              <a:rPr lang="en-US" sz="2400" dirty="0" smtClean="0"/>
              <a:t>Student reaches mastery and progresses to the next lesson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27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5: </a:t>
            </a:r>
            <a:br>
              <a:rPr lang="en-US" sz="4000" b="1" dirty="0" smtClean="0">
                <a:latin typeface="Arial Rounded MT Bold"/>
                <a:cs typeface="Arial Rounded MT Bold"/>
              </a:rPr>
            </a:br>
            <a:r>
              <a:rPr lang="en-US" sz="4000" b="1" dirty="0" smtClean="0">
                <a:latin typeface="Arial Rounded MT Bold"/>
                <a:cs typeface="Arial Rounded MT Bold"/>
              </a:rPr>
              <a:t>Descriptive </a:t>
            </a:r>
            <a:r>
              <a:rPr lang="en-US" sz="4000" b="1" dirty="0" smtClean="0">
                <a:latin typeface="Arial Rounded MT Bold"/>
                <a:cs typeface="Arial Rounded MT Bold"/>
              </a:rPr>
              <a:t>paragraphs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4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Matt; Add a good picture from the descriptive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5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"/>
            <a:ext cx="9144000" cy="67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 Rounded MT Bold"/>
                <a:cs typeface="Arial Rounded MT Bold"/>
              </a:rPr>
              <a:t>P</a:t>
            </a:r>
            <a:r>
              <a:rPr lang="en-US" sz="4400" dirty="0" smtClean="0">
                <a:latin typeface="Arial Rounded MT Bold"/>
                <a:cs typeface="Arial Rounded MT Bold"/>
              </a:rPr>
              <a:t>urpose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500" y="1955800"/>
            <a:ext cx="7454900" cy="375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 Descriptive </a:t>
            </a:r>
            <a:r>
              <a:rPr lang="en-US" sz="2800" dirty="0">
                <a:latin typeface="Arial Rounded MT Bold"/>
                <a:cs typeface="Arial Rounded MT Bold"/>
              </a:rPr>
              <a:t>P</a:t>
            </a:r>
            <a:r>
              <a:rPr lang="en-US" sz="2800" dirty="0" smtClean="0">
                <a:latin typeface="Arial Rounded MT Bold"/>
                <a:cs typeface="Arial Rounded MT Bold"/>
              </a:rPr>
              <a:t>aragraph: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 Paints a picture with words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Describes what can be seen, heard, or felt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Is organized according to </a:t>
            </a:r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features</a:t>
            </a:r>
          </a:p>
          <a:p>
            <a:pPr marL="0" indent="0"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o</a:t>
            </a:r>
            <a:r>
              <a:rPr lang="en-US" sz="2800" dirty="0" smtClean="0">
                <a:latin typeface="Arial Rounded MT Bold"/>
                <a:cs typeface="Arial Rounded MT Bold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parts</a:t>
            </a:r>
            <a:endParaRPr 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7405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 Lessons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864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Each feature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6300" y="1854200"/>
            <a:ext cx="82677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Is a part of what is being described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Is described with adjectives and adverbs as well as nouns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Is in an order that is logical in relation to other parts</a:t>
            </a:r>
          </a:p>
        </p:txBody>
      </p:sp>
    </p:spTree>
    <p:extLst>
      <p:ext uri="{BB962C8B-B14F-4D97-AF65-F5344CB8AC3E}">
        <p14:creationId xmlns:p14="http://schemas.microsoft.com/office/powerpoint/2010/main" val="34173778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OTHER KEY POINTS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6300" y="1600200"/>
            <a:ext cx="76581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Space Transitions (for places)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Linking or Importance Transitions (for people, places, &amp; things)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Usually third-person point of view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Any tense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05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Matt; Add a good picture from the descriptive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2.0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DESCRIPTIVE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Title: Names the person, place, or thing to be described</a:t>
            </a:r>
          </a:p>
          <a:p>
            <a:r>
              <a:rPr lang="en-US" sz="2800" dirty="0" smtClean="0"/>
              <a:t>Topic Sentence: Introduces the person, place, or thing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feature</a:t>
            </a:r>
            <a:r>
              <a:rPr lang="en-US" sz="2800" dirty="0" smtClean="0"/>
              <a:t> of the person, place, or thing</a:t>
            </a:r>
          </a:p>
          <a:p>
            <a:r>
              <a:rPr lang="en-US" sz="2800" dirty="0" smtClean="0"/>
              <a:t>Follow-up Detail Sentences: Each provides more 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feature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features</a:t>
            </a:r>
            <a:r>
              <a:rPr lang="en-US" sz="2800" dirty="0" smtClean="0"/>
              <a:t> and gives and overall impression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8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WATCH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41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diagram for the Watch It related to descriptive paragraphs</a:t>
            </a:r>
            <a:endParaRPr lang="en-US" dirty="0"/>
          </a:p>
        </p:txBody>
      </p:sp>
      <p:pic>
        <p:nvPicPr>
          <p:cNvPr id="4" name="Picture 3" descr="apws_ls5_watch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699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812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SLIDE WITH THE PILOT SHOWING the descriptive PARAGRAPH on the screen.</a:t>
            </a:r>
            <a:endParaRPr lang="en-US" dirty="0"/>
          </a:p>
        </p:txBody>
      </p:sp>
      <p:pic>
        <p:nvPicPr>
          <p:cNvPr id="4" name="Picture 3" descr="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79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E011</a:t>
            </a:r>
          </a:p>
          <a:p>
            <a:pPr marL="0" indent="0" algn="ctr">
              <a:buNone/>
            </a:pPr>
            <a:r>
              <a:rPr lang="en-US" sz="4400" dirty="0" smtClean="0"/>
              <a:t>Stop at the end of the demo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71341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Study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50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a colorful study it slide in here from descriptive paragraphs</a:t>
            </a:r>
            <a:endParaRPr lang="en-US" dirty="0"/>
          </a:p>
        </p:txBody>
      </p:sp>
      <p:pic>
        <p:nvPicPr>
          <p:cNvPr id="5" name="Picture 4" descr="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4976"/>
          </a:xfrm>
          <a:prstGeom prst="rect">
            <a:avLst/>
          </a:prstGeom>
        </p:spPr>
      </p:pic>
      <p:pic>
        <p:nvPicPr>
          <p:cNvPr id="6" name="Picture 5" descr="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 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8750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Control-group design with randomly selected groups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Plus a normative group</a:t>
            </a:r>
          </a:p>
        </p:txBody>
      </p:sp>
    </p:spTree>
    <p:extLst>
      <p:ext uri="{BB962C8B-B14F-4D97-AF65-F5344CB8AC3E}">
        <p14:creationId xmlns:p14="http://schemas.microsoft.com/office/powerpoint/2010/main" val="36056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More 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STRUGGLING WRITERS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writing group = 24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reading group = 17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writing group = 18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reading group = 18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NORMAL LEARNERS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Junior-high </a:t>
            </a:r>
            <a:r>
              <a:rPr lang="en-US" sz="2000" dirty="0">
                <a:latin typeface="Arial Rounded MT Bold"/>
                <a:cs typeface="Arial Rounded MT Bold"/>
              </a:rPr>
              <a:t>group = 24 students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Senior-high group = 21 students</a:t>
            </a:r>
          </a:p>
        </p:txBody>
      </p:sp>
    </p:spTree>
    <p:extLst>
      <p:ext uri="{BB962C8B-B14F-4D97-AF65-F5344CB8AC3E}">
        <p14:creationId xmlns:p14="http://schemas.microsoft.com/office/powerpoint/2010/main" val="19488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Persuasive paragraph organization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On the Persuasive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aragraph </a:t>
            </a:r>
            <a:r>
              <a:rPr lang="en-US" sz="2400" dirty="0">
                <a:latin typeface="Arial Rounded MT Bold"/>
                <a:cs typeface="Arial Rounded MT Bold"/>
              </a:rPr>
              <a:t>T</a:t>
            </a:r>
            <a:r>
              <a:rPr lang="en-US" sz="2400" dirty="0" smtClean="0">
                <a:latin typeface="Arial Rounded MT Bold"/>
                <a:cs typeface="Arial Rounded MT Bold"/>
              </a:rPr>
              <a:t>est, experimental students made statistically significant gains on a measure of paragraph organization: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 Junior-high students – 42% to 85% of the points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 Senior-high students – 31% to 85% of the points</a:t>
            </a:r>
          </a:p>
          <a:p>
            <a:pPr marL="0" indent="0">
              <a:buNone/>
            </a:pPr>
            <a:endParaRPr lang="en-US" sz="2400" dirty="0" smtClean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 Control students made no gains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959938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Persuasive Paragraph </a:t>
            </a:r>
            <a:r>
              <a:rPr lang="en-US" sz="4000" dirty="0" smtClean="0">
                <a:latin typeface="Arial Rounded MT Bold"/>
                <a:cs typeface="Arial Rounded MT Bold"/>
              </a:rPr>
              <a:t>planning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On the Persuasive Paragraph Test, experimental students made statistically significant gains on a measure of paragraph planning: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Junior High – </a:t>
            </a:r>
            <a:r>
              <a:rPr lang="en-US" sz="2400" dirty="0" smtClean="0">
                <a:latin typeface="Arial Rounded MT Bold"/>
                <a:cs typeface="Arial Rounded MT Bold"/>
              </a:rPr>
              <a:t>12</a:t>
            </a:r>
            <a:r>
              <a:rPr lang="en-US" sz="2400" dirty="0" smtClean="0">
                <a:latin typeface="Arial Rounded MT Bold"/>
                <a:cs typeface="Arial Rounded MT Bold"/>
              </a:rPr>
              <a:t>% </a:t>
            </a:r>
            <a:r>
              <a:rPr lang="en-US" sz="2400" dirty="0" smtClean="0">
                <a:latin typeface="Arial Rounded MT Bold"/>
                <a:cs typeface="Arial Rounded MT Bold"/>
              </a:rPr>
              <a:t>to </a:t>
            </a:r>
            <a:r>
              <a:rPr lang="en-US" sz="2400" dirty="0" smtClean="0">
                <a:latin typeface="Arial Rounded MT Bold"/>
                <a:cs typeface="Arial Rounded MT Bold"/>
              </a:rPr>
              <a:t>96% </a:t>
            </a:r>
            <a:r>
              <a:rPr lang="en-US" sz="2400" dirty="0" smtClean="0">
                <a:latin typeface="Arial Rounded MT Bold"/>
                <a:cs typeface="Arial Rounded MT Bold"/>
              </a:rPr>
              <a:t>of the points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Senior High – </a:t>
            </a:r>
            <a:r>
              <a:rPr lang="en-US" sz="2400" dirty="0" smtClean="0">
                <a:latin typeface="Arial Rounded MT Bold"/>
                <a:cs typeface="Arial Rounded MT Bold"/>
              </a:rPr>
              <a:t>10% </a:t>
            </a:r>
            <a:r>
              <a:rPr lang="en-US" sz="2400" dirty="0" smtClean="0">
                <a:latin typeface="Arial Rounded MT Bold"/>
                <a:cs typeface="Arial Rounded MT Bold"/>
              </a:rPr>
              <a:t>to </a:t>
            </a:r>
            <a:r>
              <a:rPr lang="en-US" sz="2400" dirty="0" smtClean="0">
                <a:latin typeface="Arial Rounded MT Bold"/>
                <a:cs typeface="Arial Rounded MT Bold"/>
              </a:rPr>
              <a:t>100</a:t>
            </a:r>
            <a:r>
              <a:rPr lang="en-US" sz="2400" dirty="0" smtClean="0">
                <a:latin typeface="Arial Rounded MT Bold"/>
                <a:cs typeface="Arial Rounded MT Bold"/>
              </a:rPr>
              <a:t>% </a:t>
            </a:r>
            <a:r>
              <a:rPr lang="en-US" sz="2400" dirty="0" smtClean="0">
                <a:latin typeface="Arial Rounded MT Bold"/>
                <a:cs typeface="Arial Rounded MT Bold"/>
              </a:rPr>
              <a:t>of the points</a:t>
            </a:r>
          </a:p>
          <a:p>
            <a:pPr marL="0" indent="0">
              <a:buNone/>
            </a:pPr>
            <a:endParaRPr lang="en-US" sz="24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Control </a:t>
            </a:r>
            <a:r>
              <a:rPr lang="en-US" sz="2400" dirty="0" smtClean="0">
                <a:latin typeface="Arial Rounded MT Bold"/>
                <a:cs typeface="Arial Rounded MT Bold"/>
              </a:rPr>
              <a:t>Students </a:t>
            </a:r>
            <a:r>
              <a:rPr lang="en-US" sz="2400" dirty="0" smtClean="0">
                <a:latin typeface="Arial Rounded MT Bold"/>
                <a:cs typeface="Arial Rounded MT Bold"/>
              </a:rPr>
              <a:t>made no gains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415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Narrative</a:t>
            </a:r>
            <a:r>
              <a:rPr 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latin typeface="Arial Rounded MT Bold"/>
                <a:cs typeface="Arial Rounded MT Bold"/>
              </a:rPr>
              <a:t>paragraph organization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On the </a:t>
            </a:r>
            <a:r>
              <a:rPr lang="en-US" sz="2400" dirty="0" smtClean="0">
                <a:latin typeface="Arial Rounded MT Bold"/>
                <a:cs typeface="Arial Rounded MT Bold"/>
              </a:rPr>
              <a:t>Narrative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aragraph </a:t>
            </a:r>
            <a:r>
              <a:rPr lang="en-US" sz="2400" dirty="0">
                <a:latin typeface="Arial Rounded MT Bold"/>
                <a:cs typeface="Arial Rounded MT Bold"/>
              </a:rPr>
              <a:t>T</a:t>
            </a:r>
            <a:r>
              <a:rPr lang="en-US" sz="2400" dirty="0" smtClean="0">
                <a:latin typeface="Arial Rounded MT Bold"/>
                <a:cs typeface="Arial Rounded MT Bold"/>
              </a:rPr>
              <a:t>est, experimental students made statistically significant gains on a measure of paragraph organization: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 Junior-high students – </a:t>
            </a:r>
            <a:r>
              <a:rPr lang="en-US" sz="2400" dirty="0" smtClean="0">
                <a:latin typeface="Arial Rounded MT Bold"/>
                <a:cs typeface="Arial Rounded MT Bold"/>
              </a:rPr>
              <a:t>46% </a:t>
            </a:r>
            <a:r>
              <a:rPr lang="en-US" sz="2400" dirty="0" smtClean="0">
                <a:latin typeface="Arial Rounded MT Bold"/>
                <a:cs typeface="Arial Rounded MT Bold"/>
              </a:rPr>
              <a:t>to </a:t>
            </a:r>
            <a:r>
              <a:rPr lang="en-US" sz="2400" dirty="0" smtClean="0">
                <a:latin typeface="Arial Rounded MT Bold"/>
                <a:cs typeface="Arial Rounded MT Bold"/>
              </a:rPr>
              <a:t>81% </a:t>
            </a:r>
            <a:r>
              <a:rPr lang="en-US" sz="2400" dirty="0" smtClean="0">
                <a:latin typeface="Arial Rounded MT Bold"/>
                <a:cs typeface="Arial Rounded MT Bold"/>
              </a:rPr>
              <a:t>of the points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 Senior-high students – </a:t>
            </a:r>
            <a:r>
              <a:rPr lang="en-US" sz="2400" dirty="0" smtClean="0">
                <a:latin typeface="Arial Rounded MT Bold"/>
                <a:cs typeface="Arial Rounded MT Bold"/>
              </a:rPr>
              <a:t>36% </a:t>
            </a:r>
            <a:r>
              <a:rPr lang="en-US" sz="2400" dirty="0" smtClean="0">
                <a:latin typeface="Arial Rounded MT Bold"/>
                <a:cs typeface="Arial Rounded MT Bold"/>
              </a:rPr>
              <a:t>to </a:t>
            </a:r>
            <a:r>
              <a:rPr lang="en-US" sz="2400" dirty="0" smtClean="0">
                <a:latin typeface="Arial Rounded MT Bold"/>
                <a:cs typeface="Arial Rounded MT Bold"/>
              </a:rPr>
              <a:t>86% </a:t>
            </a:r>
            <a:r>
              <a:rPr lang="en-US" sz="2400" dirty="0" smtClean="0">
                <a:latin typeface="Arial Rounded MT Bold"/>
                <a:cs typeface="Arial Rounded MT Bold"/>
              </a:rPr>
              <a:t>of the points</a:t>
            </a:r>
          </a:p>
          <a:p>
            <a:pPr marL="0" indent="0">
              <a:buNone/>
            </a:pPr>
            <a:endParaRPr lang="en-US" sz="2400" dirty="0" smtClean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 Control students made no gains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7874106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Narrative Paragraph </a:t>
            </a:r>
            <a:r>
              <a:rPr lang="en-US" sz="4000" dirty="0" smtClean="0">
                <a:latin typeface="Arial Rounded MT Bold"/>
                <a:cs typeface="Arial Rounded MT Bold"/>
              </a:rPr>
              <a:t>planning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On the </a:t>
            </a:r>
            <a:r>
              <a:rPr lang="en-US" sz="2400" dirty="0" smtClean="0">
                <a:latin typeface="Arial Rounded MT Bold"/>
                <a:cs typeface="Arial Rounded MT Bold"/>
              </a:rPr>
              <a:t>Narrative </a:t>
            </a:r>
            <a:r>
              <a:rPr lang="en-US" sz="2400" dirty="0" smtClean="0">
                <a:latin typeface="Arial Rounded MT Bold"/>
                <a:cs typeface="Arial Rounded MT Bold"/>
              </a:rPr>
              <a:t>Paragraph Test, experimental students made statistically significant gains on a measure of paragraph planning: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Junior High – </a:t>
            </a:r>
            <a:r>
              <a:rPr lang="en-US" sz="2400" dirty="0">
                <a:latin typeface="Arial Rounded MT Bold"/>
                <a:cs typeface="Arial Rounded MT Bold"/>
              </a:rPr>
              <a:t>8</a:t>
            </a:r>
            <a:r>
              <a:rPr lang="en-US" sz="2400" dirty="0" smtClean="0">
                <a:latin typeface="Arial Rounded MT Bold"/>
                <a:cs typeface="Arial Rounded MT Bold"/>
              </a:rPr>
              <a:t>% </a:t>
            </a:r>
            <a:r>
              <a:rPr lang="en-US" sz="2400" dirty="0" smtClean="0">
                <a:latin typeface="Arial Rounded MT Bold"/>
                <a:cs typeface="Arial Rounded MT Bold"/>
              </a:rPr>
              <a:t>to 92% of the points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Senior High – </a:t>
            </a:r>
            <a:r>
              <a:rPr lang="en-US" sz="2400" dirty="0" smtClean="0">
                <a:latin typeface="Arial Rounded MT Bold"/>
                <a:cs typeface="Arial Rounded MT Bold"/>
              </a:rPr>
              <a:t>6% </a:t>
            </a:r>
            <a:r>
              <a:rPr lang="en-US" sz="2400" dirty="0" smtClean="0">
                <a:latin typeface="Arial Rounded MT Bold"/>
                <a:cs typeface="Arial Rounded MT Bold"/>
              </a:rPr>
              <a:t>to 100% of the points</a:t>
            </a:r>
          </a:p>
          <a:p>
            <a:pPr marL="0" indent="0">
              <a:buNone/>
            </a:pPr>
            <a:endParaRPr lang="en-US" sz="24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Control </a:t>
            </a:r>
            <a:r>
              <a:rPr lang="en-US" sz="2400" dirty="0" smtClean="0">
                <a:latin typeface="Arial Rounded MT Bold"/>
                <a:cs typeface="Arial Rounded MT Bold"/>
              </a:rPr>
              <a:t>Students </a:t>
            </a:r>
            <a:r>
              <a:rPr lang="en-US" sz="2400" dirty="0" smtClean="0">
                <a:latin typeface="Arial Rounded MT Bold"/>
                <a:cs typeface="Arial Rounded MT Bold"/>
              </a:rPr>
              <a:t>made no gains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813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Results summary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experimental group students met mastery on the sentence writing and paragraph writing skills.</a:t>
            </a:r>
          </a:p>
          <a:p>
            <a:r>
              <a:rPr lang="en-US" sz="2800" dirty="0" smtClean="0"/>
              <a:t>All experimental group students made statistically significant and socially significant gains on all measures of sentence writing, paragraph planning, and paragraph organization. </a:t>
            </a:r>
          </a:p>
          <a:p>
            <a:r>
              <a:rPr lang="en-US" sz="2800" dirty="0" smtClean="0"/>
              <a:t>The control students made no gains on any measures of writing.</a:t>
            </a:r>
          </a:p>
        </p:txBody>
      </p:sp>
    </p:spTree>
    <p:extLst>
      <p:ext uri="{BB962C8B-B14F-4D97-AF65-F5344CB8AC3E}">
        <p14:creationId xmlns:p14="http://schemas.microsoft.com/office/powerpoint/2010/main" val="332755972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Results summary (continued)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were no significant differences between the experimental junior-high and senior-high students’ scores on the posttests while controlling for the pretest scores. (Junior-high and senior-high students learned equally well from the program.)</a:t>
            </a:r>
          </a:p>
          <a:p>
            <a:r>
              <a:rPr lang="en-US" sz="2800" dirty="0"/>
              <a:t>There were significant differences between the experimental and control students’ posttest scores while controlling for the pretest scores, with very large effect sizes for each measure.</a:t>
            </a:r>
          </a:p>
          <a:p>
            <a:r>
              <a:rPr lang="en-US" sz="2800" dirty="0"/>
              <a:t>The experimental students’ mean posttest scores exceeded the mean end-of-year scores of the normal students.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4753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a colorful slide here to end it</a:t>
            </a:r>
            <a:endParaRPr lang="en-US" dirty="0"/>
          </a:p>
        </p:txBody>
      </p:sp>
      <p:pic>
        <p:nvPicPr>
          <p:cNvPr id="4" name="Picture 3" descr="d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31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1400" y="1600200"/>
            <a:ext cx="7493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more information about the Star Writer </a:t>
            </a:r>
            <a:r>
              <a:rPr lang="en-US" sz="2400" dirty="0" smtClean="0"/>
              <a:t>Program and strategic instruction, </a:t>
            </a:r>
            <a:r>
              <a:rPr lang="en-US" sz="2400" dirty="0" smtClean="0"/>
              <a:t>contact: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Edge Enterprises, Inc.</a:t>
            </a:r>
          </a:p>
          <a:p>
            <a:pPr marL="0" indent="0">
              <a:buNone/>
            </a:pPr>
            <a:r>
              <a:rPr lang="en-US" sz="2400" dirty="0" smtClean="0"/>
              <a:t>                           785-749-</a:t>
            </a:r>
            <a:r>
              <a:rPr lang="en-US" sz="2400" dirty="0" smtClean="0"/>
              <a:t>1473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</a:t>
            </a:r>
            <a:r>
              <a:rPr lang="en-US" sz="2400" dirty="0" err="1" smtClean="0"/>
              <a:t>www.edgeenterprisesinc.com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708 W.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St.</a:t>
            </a:r>
          </a:p>
          <a:p>
            <a:pPr marL="0" indent="0">
              <a:buNone/>
            </a:pPr>
            <a:r>
              <a:rPr lang="en-US" sz="2400" dirty="0" smtClean="0"/>
              <a:t>                           Lawrence, KS 66044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08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End Goal: Mastery of basic </a:t>
            </a:r>
            <a:br>
              <a:rPr lang="en-US" b="1" dirty="0" smtClean="0"/>
            </a:br>
            <a:r>
              <a:rPr lang="en-US" b="1" dirty="0" smtClean="0"/>
              <a:t>paragraph-writing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 Parts of the Star Writer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Fundamentals of Paragraph Writing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Proficiency in Paragraph Writing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Fundamentals in Theme Writing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Proficiency in Theme Writing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2473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Proficiency in </a:t>
            </a:r>
            <a:br>
              <a:rPr lang="en-US" sz="4000" b="1" dirty="0" smtClean="0">
                <a:latin typeface="Arial Rounded MT Bold"/>
                <a:cs typeface="Arial Rounded MT Bold"/>
              </a:rPr>
            </a:br>
            <a:r>
              <a:rPr lang="en-US" sz="4000" b="1" dirty="0" smtClean="0">
                <a:latin typeface="Arial Rounded MT Bold"/>
                <a:cs typeface="Arial Rounded MT Bold"/>
              </a:rPr>
              <a:t>Paragraph writing 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677150" cy="3905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1: Instructive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2: Narrative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3: Persuasive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4: Informative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5: Descriptive Paragraphs</a:t>
            </a:r>
          </a:p>
        </p:txBody>
      </p:sp>
    </p:spTree>
    <p:extLst>
      <p:ext uri="{BB962C8B-B14F-4D97-AF65-F5344CB8AC3E}">
        <p14:creationId xmlns:p14="http://schemas.microsoft.com/office/powerpoint/2010/main" val="91148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Part IV of </a:t>
            </a:r>
            <a:r>
              <a:rPr lang="en-US" sz="3600" dirty="0">
                <a:latin typeface="Arial Rounded MT Bold"/>
                <a:cs typeface="Arial Rounded MT Bold"/>
              </a:rPr>
              <a:t>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pPr marL="0" indent="0">
              <a:buNone/>
            </a:pPr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74638"/>
            <a:ext cx="8799102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cool slide of the space ship  or something showing the space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3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74638"/>
            <a:ext cx="8799102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9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INTRODUCTION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8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098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Introduces the purpose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                  </a:t>
            </a:r>
          </a:p>
          <a:p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7264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slide showing the space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3.2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NAVIGATION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Navigating through the program is the same as in the Fundamentals of Paragraph Writing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8299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TODAY’S GOALS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To familiarize you with: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Star Writer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content for teaching </a:t>
            </a:r>
            <a:r>
              <a:rPr lang="en-US" sz="2400" dirty="0" smtClean="0">
                <a:latin typeface="Arial Rounded MT Bold"/>
                <a:cs typeface="Arial Rounded MT Bold"/>
              </a:rPr>
              <a:t>advanced</a:t>
            </a:r>
            <a:r>
              <a:rPr lang="en-US" sz="24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aragraph </a:t>
            </a:r>
            <a:r>
              <a:rPr lang="en-US" sz="2400" dirty="0">
                <a:latin typeface="Arial Rounded MT Bold"/>
                <a:cs typeface="Arial Rounded MT Bold"/>
              </a:rPr>
              <a:t>w</a:t>
            </a:r>
            <a:r>
              <a:rPr lang="en-US" sz="2400" dirty="0" smtClean="0">
                <a:latin typeface="Arial Rounded MT Bold"/>
                <a:cs typeface="Arial Rounded MT Bold"/>
              </a:rPr>
              <a:t>riting skills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structure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Your role as a teacher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instructor’s guide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How to get organized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1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5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87562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1: </a:t>
            </a:r>
            <a:br>
              <a:rPr lang="en-US" sz="4000" b="1" dirty="0" smtClean="0">
                <a:latin typeface="Arial Rounded MT Bold"/>
                <a:cs typeface="Arial Rounded MT Bold"/>
              </a:rPr>
            </a:br>
            <a:r>
              <a:rPr lang="en-US" sz="4000" b="1" dirty="0" smtClean="0">
                <a:latin typeface="Arial Rounded MT Bold"/>
                <a:cs typeface="Arial Rounded MT Bold"/>
              </a:rPr>
              <a:t>instructive paragraphs 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0026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EACH LESSON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Purpose and parts of the paragraph</a:t>
            </a:r>
          </a:p>
          <a:p>
            <a:r>
              <a:rPr lang="en-US" sz="3200" dirty="0" smtClean="0"/>
              <a:t>Specifics about the paragraph type </a:t>
            </a:r>
          </a:p>
          <a:p>
            <a:r>
              <a:rPr lang="en-US" sz="3200" dirty="0" smtClean="0"/>
              <a:t>Demonstration of filling in a Paragraph Diagram</a:t>
            </a:r>
          </a:p>
          <a:p>
            <a:r>
              <a:rPr lang="en-US" sz="3200" dirty="0" smtClean="0"/>
              <a:t>Demonstration of writing the type of paragraph</a:t>
            </a:r>
          </a:p>
          <a:p>
            <a:r>
              <a:rPr lang="en-US" sz="3200" dirty="0" smtClean="0"/>
              <a:t>Verbal Practice activities</a:t>
            </a:r>
          </a:p>
          <a:p>
            <a:r>
              <a:rPr lang="en-US" sz="3200" dirty="0" smtClean="0"/>
              <a:t>Practice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 Rounded MT Bold"/>
                <a:cs typeface="Arial Rounded MT Bold"/>
              </a:rPr>
              <a:t>P</a:t>
            </a:r>
            <a:r>
              <a:rPr lang="en-US" sz="4400" dirty="0" smtClean="0">
                <a:latin typeface="Arial Rounded MT Bold"/>
                <a:cs typeface="Arial Rounded MT Bold"/>
              </a:rPr>
              <a:t>urpose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0700" y="1803400"/>
            <a:ext cx="6743700" cy="391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An Instructive </a:t>
            </a:r>
            <a:r>
              <a:rPr lang="en-US" sz="2800" dirty="0">
                <a:latin typeface="Arial Rounded MT Bold"/>
                <a:cs typeface="Arial Rounded MT Bold"/>
              </a:rPr>
              <a:t>P</a:t>
            </a:r>
            <a:r>
              <a:rPr lang="en-US" sz="2800" dirty="0" smtClean="0">
                <a:latin typeface="Arial Rounded MT Bold"/>
                <a:cs typeface="Arial Rounded MT Bold"/>
              </a:rPr>
              <a:t>aragraph: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 Explains how to do something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Is organized in </a:t>
            </a:r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steps</a:t>
            </a:r>
            <a:endParaRPr 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648740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Each step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Covers one part of the process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Must be in the order to be followed in completing the process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661213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latin typeface="Arial Rounded MT Bold"/>
                <a:cs typeface="Arial Rounded MT Bold"/>
              </a:rPr>
              <a:t>INstructive</a:t>
            </a:r>
            <a:r>
              <a:rPr lang="en-US" sz="3600" dirty="0" smtClean="0">
                <a:latin typeface="Arial Rounded MT Bold"/>
                <a:cs typeface="Arial Rounded MT Bold"/>
              </a:rPr>
              <a:t>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Title: Names the job to be explained</a:t>
            </a:r>
          </a:p>
          <a:p>
            <a:r>
              <a:rPr lang="en-US" sz="2800" dirty="0" smtClean="0"/>
              <a:t>Topic Sentence: Explains that a set of </a:t>
            </a:r>
            <a:r>
              <a:rPr lang="en-US" sz="2800" dirty="0" smtClean="0">
                <a:solidFill>
                  <a:srgbClr val="FF0000"/>
                </a:solidFill>
              </a:rPr>
              <a:t>steps</a:t>
            </a:r>
            <a:r>
              <a:rPr lang="en-US" sz="2800" dirty="0" smtClean="0"/>
              <a:t> will be described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step</a:t>
            </a:r>
          </a:p>
          <a:p>
            <a:r>
              <a:rPr lang="en-US" sz="2800" dirty="0" smtClean="0"/>
              <a:t>Follow-up Detail Sentences: Each provides more  	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step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steps</a:t>
            </a:r>
            <a:r>
              <a:rPr lang="en-US" sz="2800" dirty="0" smtClean="0"/>
              <a:t> and tells that the         	job is done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44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OTHER key POINTS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9100" y="1600200"/>
            <a:ext cx="6845300" cy="4114800"/>
          </a:xfrm>
        </p:spPr>
        <p:txBody>
          <a:bodyPr/>
          <a:lstStyle/>
          <a:p>
            <a:r>
              <a:rPr lang="en-US" sz="2800" dirty="0">
                <a:latin typeface="Arial Rounded MT Bold"/>
                <a:cs typeface="Arial Rounded MT Bold"/>
              </a:rPr>
              <a:t>T</a:t>
            </a:r>
            <a:r>
              <a:rPr lang="en-US" sz="2800" dirty="0" smtClean="0">
                <a:latin typeface="Arial Rounded MT Bold"/>
                <a:cs typeface="Arial Rounded MT Bold"/>
              </a:rPr>
              <a:t>ime transitions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Second-person point of view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Present tense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6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 Parts of the Star Writer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Fundamentals of Paragraph Writing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Proficiency in Paragraph Writing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Fundamentals in Theme Writing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Proficiency in Theme Writing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7356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LEARN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slide from LS 1, Row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Insert </a:t>
            </a:r>
            <a:endParaRPr lang="en-US" dirty="0"/>
          </a:p>
        </p:txBody>
      </p:sp>
      <p:pic>
        <p:nvPicPr>
          <p:cNvPr id="4" name="Picture 3" descr="Screen Shot 2014-07-14 at 12.4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latin typeface="Arial Rounded MT Bold"/>
                <a:cs typeface="Arial Rounded MT Bold"/>
              </a:rPr>
              <a:t>WatcH</a:t>
            </a:r>
            <a:r>
              <a:rPr lang="en-US" sz="4000" dirty="0" smtClean="0">
                <a:latin typeface="Arial Rounded MT Bold"/>
                <a:cs typeface="Arial Rounded MT Bold"/>
              </a:rPr>
              <a:t>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8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the diagram for the Watch It</a:t>
            </a:r>
            <a:endParaRPr lang="en-US" dirty="0"/>
          </a:p>
        </p:txBody>
      </p:sp>
      <p:pic>
        <p:nvPicPr>
          <p:cNvPr id="7" name="Picture 6" descr="apws_ls1_watch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38100"/>
            <a:ext cx="9144000" cy="71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A007</a:t>
            </a:r>
          </a:p>
          <a:p>
            <a:pPr marL="0" indent="0" algn="ctr">
              <a:buNone/>
            </a:pPr>
            <a:r>
              <a:rPr lang="en-US" sz="4400" dirty="0" smtClean="0"/>
              <a:t>Stop at the end of the demo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6433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the Watch It screen that shows the Instructive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4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slide with the galactic train on it from the beginning paragraph CD. It should have all the cars.</a:t>
            </a:r>
            <a:endParaRPr lang="en-US" dirty="0"/>
          </a:p>
        </p:txBody>
      </p:sp>
      <p:pic>
        <p:nvPicPr>
          <p:cNvPr id="4" name="Picture 3" descr="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3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STUDY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Fundamentals in Paragraph-writing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677150" cy="3905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2: Topic Sentences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94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picturesque Study it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a slide from the Study It section that shows a question with multiple choice answers.  Maybe Row 15?</a:t>
            </a:r>
            <a:endParaRPr lang="en-US" dirty="0"/>
          </a:p>
        </p:txBody>
      </p:sp>
      <p:pic>
        <p:nvPicPr>
          <p:cNvPr id="4" name="Picture 3" descr="apws_a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" y="0"/>
            <a:ext cx="913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2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the instructions screen for the Ship Blaster activity in here.  Is it row 19? </a:t>
            </a:r>
            <a:endParaRPr lang="en-US" dirty="0"/>
          </a:p>
        </p:txBody>
      </p:sp>
      <p:pic>
        <p:nvPicPr>
          <p:cNvPr id="4" name="Picture 3" descr="apws_a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8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space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3.1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A019</a:t>
            </a:r>
          </a:p>
          <a:p>
            <a:pPr marL="0" indent="0" algn="ctr">
              <a:buNone/>
            </a:pPr>
            <a:r>
              <a:rPr lang="en-US" sz="4400" dirty="0" smtClean="0"/>
              <a:t>Stop after answering the 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0026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 practice sequence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practices planning a paragraph</a:t>
            </a:r>
          </a:p>
          <a:p>
            <a:r>
              <a:rPr lang="en-US" sz="2400" dirty="0" smtClean="0"/>
              <a:t>Teacher scores the paragraph diagram</a:t>
            </a:r>
          </a:p>
          <a:p>
            <a:r>
              <a:rPr lang="en-US" sz="2400" dirty="0" smtClean="0"/>
              <a:t>Student practices writing a paragraph with prompts</a:t>
            </a:r>
          </a:p>
          <a:p>
            <a:r>
              <a:rPr lang="en-US" sz="2400" dirty="0" smtClean="0"/>
              <a:t>Teacher scores the prompted paragraph</a:t>
            </a:r>
          </a:p>
          <a:p>
            <a:r>
              <a:rPr lang="en-US" sz="2400" dirty="0" smtClean="0"/>
              <a:t>Student practices writing a paragraph independently (no prompts)</a:t>
            </a:r>
          </a:p>
          <a:p>
            <a:r>
              <a:rPr lang="en-US" sz="2400" dirty="0" smtClean="0"/>
              <a:t>Teacher scores the independent paragraph</a:t>
            </a:r>
          </a:p>
          <a:p>
            <a:r>
              <a:rPr lang="en-US" sz="2400" dirty="0" smtClean="0"/>
              <a:t>Student reaches mastery and progresses to the next lesson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4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PRACTICE Planning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paragraph diagram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A029</a:t>
            </a:r>
          </a:p>
          <a:p>
            <a:pPr marL="0" indent="0" algn="ctr">
              <a:buNone/>
            </a:pPr>
            <a:r>
              <a:rPr lang="en-US" sz="4400" dirty="0" smtClean="0"/>
              <a:t>Stop after filling in the diagram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0026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PRACTICE writing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>
                <a:latin typeface="Arial Rounded MT Bold"/>
                <a:cs typeface="Arial Rounded MT Bold"/>
              </a:rPr>
              <a:t>Parts I, II, III of 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paragraphs in Lesson 5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prompted and independent button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 Add a Prompt screen here—Topic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A031</a:t>
            </a:r>
          </a:p>
          <a:p>
            <a:pPr marL="0" indent="0" algn="ctr">
              <a:buNone/>
            </a:pPr>
            <a:r>
              <a:rPr lang="en-US" sz="4400" dirty="0" smtClean="0"/>
              <a:t>Stop after editing your paragraph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2155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prompted and independent button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Matt: Add the independent paragraph screen 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Narrative </a:t>
            </a:r>
            <a:r>
              <a:rPr lang="en-US" sz="4000" dirty="0" smtClean="0">
                <a:latin typeface="Arial Rounded MT Bold"/>
                <a:cs typeface="Arial Rounded MT Bold"/>
              </a:rPr>
              <a:t>paragraphs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Learn IT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3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 Rounded MT Bold"/>
                <a:cs typeface="Arial Rounded MT Bold"/>
              </a:rPr>
              <a:t>P</a:t>
            </a:r>
            <a:r>
              <a:rPr lang="en-US" sz="4400" dirty="0" smtClean="0">
                <a:latin typeface="Arial Rounded MT Bold"/>
                <a:cs typeface="Arial Rounded MT Bold"/>
              </a:rPr>
              <a:t>urpose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2800" y="1600200"/>
            <a:ext cx="6451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 Narrative </a:t>
            </a:r>
            <a:r>
              <a:rPr lang="en-US" sz="2800" dirty="0">
                <a:latin typeface="Arial Rounded MT Bold"/>
                <a:cs typeface="Arial Rounded MT Bold"/>
              </a:rPr>
              <a:t>P</a:t>
            </a:r>
            <a:r>
              <a:rPr lang="en-US" sz="2800" dirty="0" smtClean="0">
                <a:latin typeface="Arial Rounded MT Bold"/>
                <a:cs typeface="Arial Rounded MT Bold"/>
              </a:rPr>
              <a:t>aragraph: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 Tells a story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Is organized in </a:t>
            </a:r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events</a:t>
            </a:r>
            <a:endParaRPr 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6728915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Each event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5900" y="1854200"/>
            <a:ext cx="76581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Is an activity or happening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Must be in chronological order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Can involve the writer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Can involve others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809082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OTHER KEY POINTS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6300" y="1600200"/>
            <a:ext cx="7658100" cy="4114800"/>
          </a:xfrm>
        </p:spPr>
        <p:txBody>
          <a:bodyPr/>
          <a:lstStyle/>
          <a:p>
            <a:r>
              <a:rPr lang="en-US" sz="2800" dirty="0">
                <a:latin typeface="Arial Rounded MT Bold"/>
                <a:cs typeface="Arial Rounded MT Bold"/>
              </a:rPr>
              <a:t>T</a:t>
            </a:r>
            <a:r>
              <a:rPr lang="en-US" sz="2800" dirty="0" smtClean="0">
                <a:latin typeface="Arial Rounded MT Bold"/>
                <a:cs typeface="Arial Rounded MT Bold"/>
              </a:rPr>
              <a:t>ime transitions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First-person point of view (if about the writer)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Third-person point of view (if about others)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Past tense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6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THE 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09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Introduces the purpose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09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Narrative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Narrative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Narrative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3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narrative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Title: Introduces the story</a:t>
            </a:r>
          </a:p>
          <a:p>
            <a:r>
              <a:rPr lang="en-US" sz="3200" dirty="0" smtClean="0"/>
              <a:t>Topic Sentence: Begins the story</a:t>
            </a:r>
          </a:p>
          <a:p>
            <a:r>
              <a:rPr lang="en-US" sz="3200" dirty="0" smtClean="0"/>
              <a:t>Lead-off Detail Sentences: Each introduces a new </a:t>
            </a:r>
            <a:r>
              <a:rPr lang="en-US" sz="3200" dirty="0" smtClean="0">
                <a:solidFill>
                  <a:srgbClr val="FF0000"/>
                </a:solidFill>
              </a:rPr>
              <a:t>event</a:t>
            </a:r>
          </a:p>
          <a:p>
            <a:r>
              <a:rPr lang="en-US" sz="3200" dirty="0" smtClean="0"/>
              <a:t>Follow-up Detail Sentences: Each provides more information about the </a:t>
            </a:r>
            <a:r>
              <a:rPr lang="en-US" sz="3200" dirty="0" smtClean="0">
                <a:solidFill>
                  <a:srgbClr val="FF0000"/>
                </a:solidFill>
              </a:rPr>
              <a:t>event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Clincher Sentence: Ends the 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793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WATCH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58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diagram for the Watch It</a:t>
            </a:r>
            <a:endParaRPr lang="en-US" dirty="0"/>
          </a:p>
        </p:txBody>
      </p:sp>
      <p:pic>
        <p:nvPicPr>
          <p:cNvPr id="4" name="Picture 3" descr="apws_ls2_watch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0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SLIDE WITH THE PILOT SHOWING AS MUCH OF THE PARAGRAPH AS  POSSIBLE. </a:t>
            </a:r>
            <a:endParaRPr lang="en-US" dirty="0"/>
          </a:p>
        </p:txBody>
      </p:sp>
      <p:pic>
        <p:nvPicPr>
          <p:cNvPr id="4" name="Picture 3" descr="b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22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B011</a:t>
            </a:r>
          </a:p>
          <a:p>
            <a:pPr marL="0" indent="0" algn="ctr">
              <a:buNone/>
            </a:pPr>
            <a:r>
              <a:rPr lang="en-US" sz="4400" dirty="0" smtClean="0"/>
              <a:t>Stop at the end of the demo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71341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Study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15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a colorful study it slide in here from narrative paragraphs</a:t>
            </a:r>
            <a:endParaRPr lang="en-US" dirty="0"/>
          </a:p>
        </p:txBody>
      </p:sp>
      <p:pic>
        <p:nvPicPr>
          <p:cNvPr id="5" name="Picture 4" descr="B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5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ship_da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 practice sequence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practices planning a paragraph</a:t>
            </a:r>
          </a:p>
          <a:p>
            <a:r>
              <a:rPr lang="en-US" sz="2400" dirty="0" smtClean="0"/>
              <a:t>Teacher scores the paragraph diagram</a:t>
            </a:r>
          </a:p>
          <a:p>
            <a:r>
              <a:rPr lang="en-US" sz="2400" dirty="0" smtClean="0"/>
              <a:t>Student practices writing a paragraph with prompts</a:t>
            </a:r>
          </a:p>
          <a:p>
            <a:r>
              <a:rPr lang="en-US" sz="2400" dirty="0" smtClean="0"/>
              <a:t>Teacher scores the prompted paragraph</a:t>
            </a:r>
          </a:p>
          <a:p>
            <a:r>
              <a:rPr lang="en-US" sz="2400" dirty="0" smtClean="0"/>
              <a:t>Student practices writing a paragraph independently (no prompts)</a:t>
            </a:r>
          </a:p>
          <a:p>
            <a:r>
              <a:rPr lang="en-US" sz="2400" dirty="0" smtClean="0"/>
              <a:t>Teacher scores the independent paragraph</a:t>
            </a:r>
          </a:p>
          <a:p>
            <a:r>
              <a:rPr lang="en-US" sz="2400" dirty="0" smtClean="0"/>
              <a:t>Student reaches mastery and progresses to the next lesson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77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Persuasive </a:t>
            </a:r>
            <a:r>
              <a:rPr lang="en-US" sz="4000" dirty="0" smtClean="0">
                <a:latin typeface="Arial Rounded MT Bold"/>
                <a:cs typeface="Arial Rounded MT Bold"/>
              </a:rPr>
              <a:t>paragraphs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Persuasive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1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Persuasive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1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 Rounded MT Bold"/>
                <a:cs typeface="Arial Rounded MT Bold"/>
              </a:rPr>
              <a:t>P</a:t>
            </a:r>
            <a:r>
              <a:rPr lang="en-US" sz="4400" dirty="0" smtClean="0">
                <a:latin typeface="Arial Rounded MT Bold"/>
                <a:cs typeface="Arial Rounded MT Bold"/>
              </a:rPr>
              <a:t>urpose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2800" y="1600200"/>
            <a:ext cx="6451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 Persuasive </a:t>
            </a:r>
            <a:r>
              <a:rPr lang="en-US" sz="2800" dirty="0">
                <a:latin typeface="Arial Rounded MT Bold"/>
                <a:cs typeface="Arial Rounded MT Bold"/>
              </a:rPr>
              <a:t>P</a:t>
            </a:r>
            <a:r>
              <a:rPr lang="en-US" sz="2800" dirty="0" smtClean="0">
                <a:latin typeface="Arial Rounded MT Bold"/>
                <a:cs typeface="Arial Rounded MT Bold"/>
              </a:rPr>
              <a:t>aragraph: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 Convinces the reader to do or believe something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Is organized with </a:t>
            </a:r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reasons</a:t>
            </a:r>
            <a:endParaRPr 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133927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Each REASON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6300" y="1854200"/>
            <a:ext cx="82677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Explains why to do or believe something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Relate to the reader’s goals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Are in an order that is the writer’s choice</a:t>
            </a:r>
          </a:p>
        </p:txBody>
      </p:sp>
    </p:spTree>
    <p:extLst>
      <p:ext uri="{BB962C8B-B14F-4D97-AF65-F5344CB8AC3E}">
        <p14:creationId xmlns:p14="http://schemas.microsoft.com/office/powerpoint/2010/main" val="2083721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OTHER KEY POINTS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6300" y="1600200"/>
            <a:ext cx="7658100" cy="4114800"/>
          </a:xfrm>
        </p:spPr>
        <p:txBody>
          <a:bodyPr/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Importance or Linking transitions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Second-person point of view (if talking directly to the reader)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Third-person point of view (if talking about reasons)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Future tense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591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Persuasive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PERSUASIVE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Title: Names the issue</a:t>
            </a:r>
          </a:p>
          <a:p>
            <a:r>
              <a:rPr lang="en-US" sz="2800" dirty="0" smtClean="0"/>
              <a:t>Topic Sentence: Introduces the persuasion point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reason</a:t>
            </a:r>
          </a:p>
          <a:p>
            <a:r>
              <a:rPr lang="en-US" sz="2800" dirty="0" smtClean="0"/>
              <a:t>Follow-up Detail Sentences: Each provides more 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reason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reasons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WATCH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9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cra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diagram for the Watch It</a:t>
            </a:r>
            <a:endParaRPr lang="en-US" dirty="0"/>
          </a:p>
        </p:txBody>
      </p:sp>
      <p:pic>
        <p:nvPicPr>
          <p:cNvPr id="4" name="Picture 3" descr="apws_ls3_watch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715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07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SLIDE WITH THE PILOT SHOWING THE  whole PARAGRAPH . </a:t>
            </a:r>
            <a:endParaRPr lang="en-US" dirty="0"/>
          </a:p>
        </p:txBody>
      </p:sp>
      <p:pic>
        <p:nvPicPr>
          <p:cNvPr id="5" name="Picture 4" descr="C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8"/>
            <a:ext cx="9144000" cy="68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60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 to C011</a:t>
            </a:r>
          </a:p>
          <a:p>
            <a:pPr marL="0" indent="0" algn="ctr">
              <a:buNone/>
            </a:pPr>
            <a:r>
              <a:rPr lang="en-US" sz="4400" dirty="0" smtClean="0"/>
              <a:t>Stop at the end of the demo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71341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Study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50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a colorful study it slide in here from persuasive  paragraphs</a:t>
            </a:r>
            <a:endParaRPr lang="en-US" dirty="0"/>
          </a:p>
        </p:txBody>
      </p:sp>
      <p:pic>
        <p:nvPicPr>
          <p:cNvPr id="4" name="Picture 3" descr="C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7"/>
            <a:ext cx="9144000" cy="68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45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 practice sequence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practices planning a paragraph</a:t>
            </a:r>
          </a:p>
          <a:p>
            <a:r>
              <a:rPr lang="en-US" sz="2400" dirty="0" smtClean="0"/>
              <a:t>Teacher scores the paragraph diagram</a:t>
            </a:r>
          </a:p>
          <a:p>
            <a:r>
              <a:rPr lang="en-US" sz="2400" dirty="0" smtClean="0"/>
              <a:t>Student practices writing a paragraph with prompts</a:t>
            </a:r>
          </a:p>
          <a:p>
            <a:r>
              <a:rPr lang="en-US" sz="2400" dirty="0" smtClean="0"/>
              <a:t>Teacher scores the prompted paragraph</a:t>
            </a:r>
          </a:p>
          <a:p>
            <a:r>
              <a:rPr lang="en-US" sz="2400" dirty="0" smtClean="0"/>
              <a:t>Student practices writing a paragraph independently (no prompts)</a:t>
            </a:r>
          </a:p>
          <a:p>
            <a:r>
              <a:rPr lang="en-US" sz="2400" dirty="0" smtClean="0"/>
              <a:t>Teacher scores the independent paragraph</a:t>
            </a:r>
          </a:p>
          <a:p>
            <a:r>
              <a:rPr lang="en-US" sz="2400" dirty="0" smtClean="0"/>
              <a:t>Student reaches mastery and progresses to the next lesson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69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4: </a:t>
            </a:r>
            <a:br>
              <a:rPr lang="en-US" sz="4000" b="1" dirty="0" smtClean="0">
                <a:latin typeface="Arial Rounded MT Bold"/>
                <a:cs typeface="Arial Rounded MT Bold"/>
              </a:rPr>
            </a:br>
            <a:r>
              <a:rPr lang="en-US" sz="4000" b="1" dirty="0" smtClean="0">
                <a:latin typeface="Arial Rounded MT Bold"/>
                <a:cs typeface="Arial Rounded MT Bold"/>
              </a:rPr>
              <a:t>Informative </a:t>
            </a:r>
            <a:r>
              <a:rPr lang="en-US" sz="4000" b="1" dirty="0" smtClean="0">
                <a:latin typeface="Arial Rounded MT Bold"/>
                <a:cs typeface="Arial Rounded MT Bold"/>
              </a:rPr>
              <a:t>paragraphs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Informative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0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 Rounded MT Bold"/>
                <a:cs typeface="Arial Rounded MT Bold"/>
              </a:rPr>
              <a:t>P</a:t>
            </a:r>
            <a:r>
              <a:rPr lang="en-US" sz="4400" dirty="0" smtClean="0">
                <a:latin typeface="Arial Rounded MT Bold"/>
                <a:cs typeface="Arial Rounded MT Bold"/>
              </a:rPr>
              <a:t>urpose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7100" y="1600200"/>
            <a:ext cx="76073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An Informative Paragraph: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 Teaches the reader about something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Provides facts and information</a:t>
            </a:r>
          </a:p>
          <a:p>
            <a:pPr marL="0" indent="0">
              <a:buNone/>
            </a:pPr>
            <a:r>
              <a:rPr lang="en-US" sz="2800" dirty="0" smtClean="0">
                <a:latin typeface="Arial Rounded MT Bold"/>
                <a:cs typeface="Arial Rounded MT Bold"/>
              </a:rPr>
              <a:t>• Is organized logically with </a:t>
            </a:r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facts</a:t>
            </a:r>
            <a:endParaRPr 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43604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Each fact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8000" y="1854200"/>
            <a:ext cx="86360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Is actual and current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Is gathered from your or someone else’s knowledge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Is in an order with other facts that is logical</a:t>
            </a:r>
          </a:p>
        </p:txBody>
      </p:sp>
    </p:spTree>
    <p:extLst>
      <p:ext uri="{BB962C8B-B14F-4D97-AF65-F5344CB8AC3E}">
        <p14:creationId xmlns:p14="http://schemas.microsoft.com/office/powerpoint/2010/main" val="546672942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15155</TotalTime>
  <Words>2329</Words>
  <Application>Microsoft Macintosh PowerPoint</Application>
  <PresentationFormat>On-screen Show (4:3)</PresentationFormat>
  <Paragraphs>388</Paragraphs>
  <Slides>139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0" baseType="lpstr">
      <vt:lpstr>Horizon</vt:lpstr>
      <vt:lpstr>The Star Writer Program: Proficiency in Paragraph Writing </vt:lpstr>
      <vt:lpstr>Matt: Insert a cool slide of the space ship  or something showing the space theme</vt:lpstr>
      <vt:lpstr>TODAY’S GOALS</vt:lpstr>
      <vt:lpstr> Parts of the Star Writer program</vt:lpstr>
      <vt:lpstr>Fundamentals in Paragraph-writing</vt:lpstr>
      <vt:lpstr>CONTENT OF THE PROGRAM</vt:lpstr>
      <vt:lpstr>THE INTRODUCTION</vt:lpstr>
      <vt:lpstr>PowerPoint Presentation</vt:lpstr>
      <vt:lpstr>PowerPoint Presentation</vt:lpstr>
      <vt:lpstr>PowerPoint Presentation</vt:lpstr>
      <vt:lpstr>PowerPoint Presentation</vt:lpstr>
      <vt:lpstr>The Lessons</vt:lpstr>
      <vt:lpstr>LESSON STRUCTURE</vt:lpstr>
      <vt:lpstr>End Goal: Mastery of basic  paragraph-writing skills</vt:lpstr>
      <vt:lpstr> Parts of the Star Writer program</vt:lpstr>
      <vt:lpstr>Proficiency in  Paragraph writing </vt:lpstr>
      <vt:lpstr>CONTENT OF THE PROGRAM</vt:lpstr>
      <vt:lpstr>PowerPoint Presentation</vt:lpstr>
      <vt:lpstr>PowerPoint Presentation</vt:lpstr>
      <vt:lpstr>PowerPoint Presentation</vt:lpstr>
      <vt:lpstr>PowerPoint Presentation</vt:lpstr>
      <vt:lpstr>ADD second round of slides </vt:lpstr>
      <vt:lpstr>ADD second round of slides </vt:lpstr>
      <vt:lpstr>INTRODUCTION</vt:lpstr>
      <vt:lpstr>INTRODUCTION</vt:lpstr>
      <vt:lpstr>ADD second round of slides </vt:lpstr>
      <vt:lpstr>Matt: Insert a slide showing the space theme</vt:lpstr>
      <vt:lpstr>NAVIGATION</vt:lpstr>
      <vt:lpstr>PowerPoint Presentation</vt:lpstr>
      <vt:lpstr>PowerPoint Presentation</vt:lpstr>
      <vt:lpstr>PowerPoint Presentation</vt:lpstr>
      <vt:lpstr>PowerPoint Presentation</vt:lpstr>
      <vt:lpstr>Lesson 1:  instructive paragraphs </vt:lpstr>
      <vt:lpstr>LESSON STRUCTURE</vt:lpstr>
      <vt:lpstr>EACH LESSON</vt:lpstr>
      <vt:lpstr>Purpose</vt:lpstr>
      <vt:lpstr>Each step</vt:lpstr>
      <vt:lpstr>INstructive PARAGRAPH</vt:lpstr>
      <vt:lpstr>OTHER key POINTS</vt:lpstr>
      <vt:lpstr>EXAMPLE LEARN IT SCREEN</vt:lpstr>
      <vt:lpstr>Matt: Add the slide from LS 1, Row 5</vt:lpstr>
      <vt:lpstr>WatcH It</vt:lpstr>
      <vt:lpstr>PowerPoint Presentation</vt:lpstr>
      <vt:lpstr>ADD second round of slides </vt:lpstr>
      <vt:lpstr>ADD second round of slides </vt:lpstr>
      <vt:lpstr>Let’s watch it</vt:lpstr>
      <vt:lpstr>Matt: Insert the Watch It screen that shows the Instructive paragraph</vt:lpstr>
      <vt:lpstr>PowerPoint Presentation</vt:lpstr>
      <vt:lpstr>EXAMPLE STUDY IT SCREEN</vt:lpstr>
      <vt:lpstr>Matt: Add a picturesque Study it screen Here</vt:lpstr>
      <vt:lpstr>PowerPoint Presentation</vt:lpstr>
      <vt:lpstr>PowerPoint Presentation</vt:lpstr>
      <vt:lpstr>Matt: Insert a space slide</vt:lpstr>
      <vt:lpstr>Let’s study it</vt:lpstr>
      <vt:lpstr>The practice sequence</vt:lpstr>
      <vt:lpstr>PRACTICE Planning</vt:lpstr>
      <vt:lpstr>Matt: Add the paragraph diagram screen here</vt:lpstr>
      <vt:lpstr>Let’s practice it</vt:lpstr>
      <vt:lpstr>PRACTICE writing</vt:lpstr>
      <vt:lpstr>Matt: add the prompted and independent button screen here</vt:lpstr>
      <vt:lpstr>Matt:  Add a Prompt screen here—Topic sentence</vt:lpstr>
      <vt:lpstr>Let’s practice it</vt:lpstr>
      <vt:lpstr>Matt: add the prompted and independent button screen here</vt:lpstr>
      <vt:lpstr> Matt: Add the independent paragraph screen here </vt:lpstr>
      <vt:lpstr>Lesson 2: Narrative paragraphs</vt:lpstr>
      <vt:lpstr>Learn IT</vt:lpstr>
      <vt:lpstr>Purpose</vt:lpstr>
      <vt:lpstr>Each event</vt:lpstr>
      <vt:lpstr>OTHER KEY POINTS</vt:lpstr>
      <vt:lpstr>Matt: Add a good picture from Narrative lesson here</vt:lpstr>
      <vt:lpstr>Matt: Add a good picture from Narrative lesson here</vt:lpstr>
      <vt:lpstr>Matt: Add a good picture from Narrative lesson here</vt:lpstr>
      <vt:lpstr>narrative PARAGRAPH</vt:lpstr>
      <vt:lpstr>WATCH IT</vt:lpstr>
      <vt:lpstr>PowerPoint Presentation</vt:lpstr>
      <vt:lpstr>PowerPoint Presentation</vt:lpstr>
      <vt:lpstr>Let’s watch it</vt:lpstr>
      <vt:lpstr>Study It</vt:lpstr>
      <vt:lpstr>PowerPoint Presentation</vt:lpstr>
      <vt:lpstr>The practice sequence</vt:lpstr>
      <vt:lpstr>Lesson 3:  Persuasive paragraphs</vt:lpstr>
      <vt:lpstr>Matt: Add a good picture from Persuasive lesson here</vt:lpstr>
      <vt:lpstr>Matt: Add a good picture from Persuasive lesson here</vt:lpstr>
      <vt:lpstr>Purpose</vt:lpstr>
      <vt:lpstr>Each REASON</vt:lpstr>
      <vt:lpstr>OTHER KEY POINTS</vt:lpstr>
      <vt:lpstr>Matt: Add a good picture from Persuasive lesson here</vt:lpstr>
      <vt:lpstr>PERSUASIVE PARAGRAPH</vt:lpstr>
      <vt:lpstr>WATCH IT</vt:lpstr>
      <vt:lpstr>PowerPoint Presentation</vt:lpstr>
      <vt:lpstr>PowerPoint Presentation</vt:lpstr>
      <vt:lpstr>Let’s watch it</vt:lpstr>
      <vt:lpstr>Study It</vt:lpstr>
      <vt:lpstr>PowerPoint Presentation</vt:lpstr>
      <vt:lpstr>The practice sequence</vt:lpstr>
      <vt:lpstr>Lesson 4:  Informative paragraphs</vt:lpstr>
      <vt:lpstr>Matt: Add a good picture from Informative lesson here</vt:lpstr>
      <vt:lpstr>Purpose</vt:lpstr>
      <vt:lpstr>Each fact</vt:lpstr>
      <vt:lpstr>OTHER KEY POINTS</vt:lpstr>
      <vt:lpstr>Matt: Add a good picture from Informative lesson here</vt:lpstr>
      <vt:lpstr>Matt: Add a good picture from Informative lesson here</vt:lpstr>
      <vt:lpstr>INFORMATIVE PARAGRAPHS</vt:lpstr>
      <vt:lpstr>WATCH IT</vt:lpstr>
      <vt:lpstr>PowerPoint Presentation</vt:lpstr>
      <vt:lpstr>PowerPoint Presentation</vt:lpstr>
      <vt:lpstr>Let’s watch it</vt:lpstr>
      <vt:lpstr>Study It</vt:lpstr>
      <vt:lpstr>PowerPoint Presentation</vt:lpstr>
      <vt:lpstr>PRACTICE IT</vt:lpstr>
      <vt:lpstr>What’s special about this lesson?</vt:lpstr>
      <vt:lpstr>The Videoclips</vt:lpstr>
      <vt:lpstr>PowerPoint Presentation</vt:lpstr>
      <vt:lpstr>Matt: Insert a good slide showing the video clip playing in the video box</vt:lpstr>
      <vt:lpstr>Let’s Watch one!</vt:lpstr>
      <vt:lpstr>The practice sequence</vt:lpstr>
      <vt:lpstr>Lesson 5:  Descriptive paragraphs</vt:lpstr>
      <vt:lpstr>Matt; Add a good picture from the descriptive lesson here</vt:lpstr>
      <vt:lpstr>Purpose</vt:lpstr>
      <vt:lpstr>Each feature</vt:lpstr>
      <vt:lpstr>OTHER KEY POINTS</vt:lpstr>
      <vt:lpstr>Matt; Add a good picture from the descriptive lesson here</vt:lpstr>
      <vt:lpstr>DESCRIPTIVE PARAGRAPH</vt:lpstr>
      <vt:lpstr>WATCH IT</vt:lpstr>
      <vt:lpstr>PowerPoint Presentation</vt:lpstr>
      <vt:lpstr>PowerPoint Presentation</vt:lpstr>
      <vt:lpstr>Let’s watch it</vt:lpstr>
      <vt:lpstr>Study It</vt:lpstr>
      <vt:lpstr>PowerPoint Presentation</vt:lpstr>
      <vt:lpstr>Study DETAILS</vt:lpstr>
      <vt:lpstr>More Study Details</vt:lpstr>
      <vt:lpstr>Persuasive paragraph organization</vt:lpstr>
      <vt:lpstr>Persuasive Paragraph planning</vt:lpstr>
      <vt:lpstr>Narrative paragraph organization</vt:lpstr>
      <vt:lpstr>Narrative Paragraph planning</vt:lpstr>
      <vt:lpstr>Results summary</vt:lpstr>
      <vt:lpstr>Results summary (continued)</vt:lpstr>
      <vt:lpstr>PowerPoint Presentation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Jean Schumaker</cp:lastModifiedBy>
  <cp:revision>244</cp:revision>
  <dcterms:created xsi:type="dcterms:W3CDTF">2011-07-06T15:47:02Z</dcterms:created>
  <dcterms:modified xsi:type="dcterms:W3CDTF">2015-01-14T17:10:30Z</dcterms:modified>
</cp:coreProperties>
</file>