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57"/>
  </p:notesMasterIdLst>
  <p:sldIdLst>
    <p:sldId id="256" r:id="rId2"/>
    <p:sldId id="258" r:id="rId3"/>
    <p:sldId id="257" r:id="rId4"/>
    <p:sldId id="259" r:id="rId5"/>
    <p:sldId id="263" r:id="rId6"/>
    <p:sldId id="261" r:id="rId7"/>
    <p:sldId id="424" r:id="rId8"/>
    <p:sldId id="264" r:id="rId9"/>
    <p:sldId id="427" r:id="rId10"/>
    <p:sldId id="265" r:id="rId11"/>
    <p:sldId id="428" r:id="rId12"/>
    <p:sldId id="425" r:id="rId13"/>
    <p:sldId id="426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40" r:id="rId25"/>
    <p:sldId id="439" r:id="rId26"/>
    <p:sldId id="441" r:id="rId27"/>
    <p:sldId id="442" r:id="rId28"/>
    <p:sldId id="443" r:id="rId29"/>
    <p:sldId id="445" r:id="rId30"/>
    <p:sldId id="444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6" r:id="rId51"/>
    <p:sldId id="467" r:id="rId52"/>
    <p:sldId id="468" r:id="rId53"/>
    <p:sldId id="469" r:id="rId54"/>
    <p:sldId id="465" r:id="rId55"/>
    <p:sldId id="470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8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99" r:id="rId84"/>
    <p:sldId id="501" r:id="rId85"/>
    <p:sldId id="502" r:id="rId86"/>
    <p:sldId id="503" r:id="rId87"/>
    <p:sldId id="504" r:id="rId88"/>
    <p:sldId id="500" r:id="rId89"/>
    <p:sldId id="505" r:id="rId90"/>
    <p:sldId id="506" r:id="rId91"/>
    <p:sldId id="507" r:id="rId92"/>
    <p:sldId id="508" r:id="rId93"/>
    <p:sldId id="509" r:id="rId94"/>
    <p:sldId id="510" r:id="rId95"/>
    <p:sldId id="511" r:id="rId96"/>
    <p:sldId id="513" r:id="rId97"/>
    <p:sldId id="512" r:id="rId98"/>
    <p:sldId id="514" r:id="rId99"/>
    <p:sldId id="515" r:id="rId100"/>
    <p:sldId id="516" r:id="rId101"/>
    <p:sldId id="517" r:id="rId102"/>
    <p:sldId id="518" r:id="rId103"/>
    <p:sldId id="520" r:id="rId104"/>
    <p:sldId id="519" r:id="rId105"/>
    <p:sldId id="521" r:id="rId106"/>
    <p:sldId id="522" r:id="rId107"/>
    <p:sldId id="523" r:id="rId108"/>
    <p:sldId id="524" r:id="rId109"/>
    <p:sldId id="525" r:id="rId110"/>
    <p:sldId id="526" r:id="rId111"/>
    <p:sldId id="528" r:id="rId112"/>
    <p:sldId id="529" r:id="rId113"/>
    <p:sldId id="530" r:id="rId114"/>
    <p:sldId id="527" r:id="rId115"/>
    <p:sldId id="531" r:id="rId116"/>
    <p:sldId id="532" r:id="rId117"/>
    <p:sldId id="533" r:id="rId118"/>
    <p:sldId id="534" r:id="rId119"/>
    <p:sldId id="535" r:id="rId120"/>
    <p:sldId id="536" r:id="rId121"/>
    <p:sldId id="537" r:id="rId122"/>
    <p:sldId id="538" r:id="rId123"/>
    <p:sldId id="539" r:id="rId124"/>
    <p:sldId id="540" r:id="rId125"/>
    <p:sldId id="541" r:id="rId126"/>
    <p:sldId id="542" r:id="rId127"/>
    <p:sldId id="543" r:id="rId128"/>
    <p:sldId id="544" r:id="rId129"/>
    <p:sldId id="545" r:id="rId130"/>
    <p:sldId id="546" r:id="rId131"/>
    <p:sldId id="547" r:id="rId132"/>
    <p:sldId id="549" r:id="rId133"/>
    <p:sldId id="548" r:id="rId134"/>
    <p:sldId id="550" r:id="rId135"/>
    <p:sldId id="552" r:id="rId136"/>
    <p:sldId id="555" r:id="rId137"/>
    <p:sldId id="553" r:id="rId138"/>
    <p:sldId id="554" r:id="rId139"/>
    <p:sldId id="556" r:id="rId140"/>
    <p:sldId id="557" r:id="rId141"/>
    <p:sldId id="559" r:id="rId142"/>
    <p:sldId id="558" r:id="rId143"/>
    <p:sldId id="560" r:id="rId144"/>
    <p:sldId id="561" r:id="rId145"/>
    <p:sldId id="562" r:id="rId146"/>
    <p:sldId id="563" r:id="rId147"/>
    <p:sldId id="564" r:id="rId148"/>
    <p:sldId id="565" r:id="rId149"/>
    <p:sldId id="566" r:id="rId150"/>
    <p:sldId id="567" r:id="rId151"/>
    <p:sldId id="568" r:id="rId152"/>
    <p:sldId id="569" r:id="rId153"/>
    <p:sldId id="570" r:id="rId154"/>
    <p:sldId id="571" r:id="rId155"/>
    <p:sldId id="572" r:id="rId1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53"/>
  </p:normalViewPr>
  <p:slideViewPr>
    <p:cSldViewPr snapToGrid="0" snapToObjects="1">
      <p:cViewPr varScale="1">
        <p:scale>
          <a:sx n="103" d="100"/>
          <a:sy n="103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1545-7EA1-6044-93E1-424C6F594132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152E-78F1-044B-A42E-1C7B1E85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564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806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931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80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398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105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42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7400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107  The quizzes are not in the Skeleton student folder.  Digital copies for printing can be found in the Student Materials flash drive under Compound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496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60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0807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109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742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844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5109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155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41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342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538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36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195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860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240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974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823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79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732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152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09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128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Celebrate progress and set goal for generalization– pg. 117 Instructor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97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447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18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119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674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512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688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7231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122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20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7125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286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2914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651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128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105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1590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858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978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2346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371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042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342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134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666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52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923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8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14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6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1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7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7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0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2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68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14 Instructor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9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 The quizzes are not in the Skeleton student folder.  Digital copies for printing can be found in the Student Materials flash drive under Compound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2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2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8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1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6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0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7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9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152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9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7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8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3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6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645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52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2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3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99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75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3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67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2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531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065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6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94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long term goal and make commitments – pg. 15Instructor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26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24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58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83 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7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96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9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33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50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86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272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45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  The quizzes are not in the Skeleton student folder.  Digital copies for printing can be found in the Student Materials flash drive under Compound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  (Starting with Compound Sentences assumes that the students have completed the Fundamentals in the Sentence Writing Strategy.  If they have not, begin with Part 1:  Simple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47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82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5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89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73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75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41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67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94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90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99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94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35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82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33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82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93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97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83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17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79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97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95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Fundamentals in the Sentence Writing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531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37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22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238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4874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997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59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686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102 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99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DCAB-D928-1B43-BBE6-13BAABFF769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14B-F718-884B-A24D-A65F0A89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Proficiency in the Sentence Writing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B663-6BC1-6E4B-A2D4-7CE3F351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818" y="4767066"/>
            <a:ext cx="5588363" cy="1160213"/>
          </a:xfrm>
        </p:spPr>
        <p:txBody>
          <a:bodyPr/>
          <a:lstStyle/>
          <a:p>
            <a:r>
              <a:rPr lang="en-US" dirty="0"/>
              <a:t>By Jean B. </a:t>
            </a:r>
            <a:r>
              <a:rPr lang="en-US" dirty="0" err="1"/>
              <a:t>Schumaker</a:t>
            </a:r>
            <a:r>
              <a:rPr lang="en-US" dirty="0"/>
              <a:t> with Jan B. Sheldon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2847-AC32-4B45-BB5A-6A89C9C4735F}"/>
              </a:ext>
            </a:extLst>
          </p:cNvPr>
          <p:cNvSpPr txBox="1"/>
          <p:nvPr/>
        </p:nvSpPr>
        <p:spPr>
          <a:xfrm>
            <a:off x="167640" y="5468639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PowerPoint developed by FL SPDG SIM Project to support teachers in implementing The Proficiency in Sentence Writing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9C856-6573-5B42-BDBD-FD398BC2C68E}"/>
              </a:ext>
            </a:extLst>
          </p:cNvPr>
          <p:cNvSpPr/>
          <p:nvPr/>
        </p:nvSpPr>
        <p:spPr>
          <a:xfrm>
            <a:off x="167640" y="6170212"/>
            <a:ext cx="764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</p:txBody>
      </p:sp>
    </p:spTree>
    <p:extLst>
      <p:ext uri="{BB962C8B-B14F-4D97-AF65-F5344CB8AC3E}">
        <p14:creationId xmlns:p14="http://schemas.microsoft.com/office/powerpoint/2010/main" val="321753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2524-CA1B-B94F-880F-81482DD1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C26A-5736-EF43-B9E1-FD2C624D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you want to make your writing interesting?</a:t>
            </a:r>
          </a:p>
        </p:txBody>
      </p:sp>
    </p:spTree>
    <p:extLst>
      <p:ext uri="{BB962C8B-B14F-4D97-AF65-F5344CB8AC3E}">
        <p14:creationId xmlns:p14="http://schemas.microsoft.com/office/powerpoint/2010/main" val="27569009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IV:  Compound-Complex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</p:spTree>
    <p:extLst>
      <p:ext uri="{BB962C8B-B14F-4D97-AF65-F5344CB8AC3E}">
        <p14:creationId xmlns:p14="http://schemas.microsoft.com/office/powerpoint/2010/main" val="42896545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thought processes involved as I use the Sentence Writing Strategy to write compound-complex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40905076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What are the six kinds of compound-complex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7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185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DF6BE-34E5-6443-8515-E369242E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87144"/>
            <a:ext cx="4903470" cy="6683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2B3E1-21A8-D84D-AFEE-9184D7B9214A}"/>
              </a:ext>
            </a:extLst>
          </p:cNvPr>
          <p:cNvSpPr txBox="1"/>
          <p:nvPr/>
        </p:nvSpPr>
        <p:spPr>
          <a:xfrm>
            <a:off x="3291840" y="3901440"/>
            <a:ext cx="2225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D, I, </a:t>
            </a:r>
            <a:r>
              <a:rPr lang="en-US" sz="1600" b="1" dirty="0" err="1"/>
              <a:t>cI</a:t>
            </a:r>
            <a:endParaRPr lang="en-US" sz="1600" b="1" dirty="0"/>
          </a:p>
          <a:p>
            <a:r>
              <a:rPr lang="en-US" sz="1600" b="1" dirty="0"/>
              <a:t>D, I;I</a:t>
            </a:r>
          </a:p>
          <a:p>
            <a:r>
              <a:rPr lang="en-US" sz="1600" b="1" dirty="0"/>
              <a:t>ID, </a:t>
            </a:r>
            <a:r>
              <a:rPr lang="en-US" sz="1600" b="1" dirty="0" err="1"/>
              <a:t>cI</a:t>
            </a:r>
            <a:endParaRPr lang="en-US" sz="1600" b="1" dirty="0"/>
          </a:p>
          <a:p>
            <a:r>
              <a:rPr lang="en-US" sz="1600" b="1" dirty="0"/>
              <a:t>ID;I</a:t>
            </a:r>
          </a:p>
          <a:p>
            <a:r>
              <a:rPr lang="en-US" sz="1600" b="1" dirty="0" err="1"/>
              <a:t>I,cID</a:t>
            </a:r>
            <a:endParaRPr lang="en-US" sz="1600" b="1" dirty="0"/>
          </a:p>
          <a:p>
            <a:r>
              <a:rPr lang="en-US" sz="1600" b="1" dirty="0"/>
              <a:t>I;ID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925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9EB7E-B78F-EE4B-85BE-3F5D738DCC31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55D8C9-105A-0042-A45B-640BC0D376C4}"/>
              </a:ext>
            </a:extLst>
          </p:cNvPr>
          <p:cNvCxnSpPr>
            <a:cxnSpLocks/>
          </p:cNvCxnSpPr>
          <p:nvPr/>
        </p:nvCxnSpPr>
        <p:spPr>
          <a:xfrm flipV="1">
            <a:off x="1443794" y="1625600"/>
            <a:ext cx="2721806" cy="13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949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IV:  Compound-Complex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4:  Verbal Practice</a:t>
            </a:r>
          </a:p>
        </p:txBody>
      </p:sp>
    </p:spTree>
    <p:extLst>
      <p:ext uri="{BB962C8B-B14F-4D97-AF65-F5344CB8AC3E}">
        <p14:creationId xmlns:p14="http://schemas.microsoft.com/office/powerpoint/2010/main" val="36381365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memorized the requirements for compound-complex sentences?</a:t>
            </a:r>
          </a:p>
          <a:p>
            <a:r>
              <a:rPr lang="en-US" dirty="0"/>
              <a:t>Have I memorized the steps of the Sentence Writing Strategy?</a:t>
            </a:r>
          </a:p>
        </p:txBody>
      </p:sp>
    </p:spTree>
    <p:extLst>
      <p:ext uri="{BB962C8B-B14F-4D97-AF65-F5344CB8AC3E}">
        <p14:creationId xmlns:p14="http://schemas.microsoft.com/office/powerpoint/2010/main" val="25849500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187F8-D183-F740-AABF-301D44A0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360" y="179254"/>
            <a:ext cx="4907279" cy="6499492"/>
          </a:xfrm>
        </p:spPr>
      </p:pic>
    </p:spTree>
    <p:extLst>
      <p:ext uri="{BB962C8B-B14F-4D97-AF65-F5344CB8AC3E}">
        <p14:creationId xmlns:p14="http://schemas.microsoft.com/office/powerpoint/2010/main" val="29796197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14A250-D277-5D4E-83EF-D7D07797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0B3B3F-10FF-B94B-9C70-28A97779485A}"/>
              </a:ext>
            </a:extLst>
          </p:cNvPr>
          <p:cNvCxnSpPr/>
          <p:nvPr/>
        </p:nvCxnSpPr>
        <p:spPr>
          <a:xfrm>
            <a:off x="822960" y="1351280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B88745-04E6-2649-B979-D9306BC134A0}"/>
              </a:ext>
            </a:extLst>
          </p:cNvPr>
          <p:cNvSpPr txBox="1"/>
          <p:nvPr/>
        </p:nvSpPr>
        <p:spPr>
          <a:xfrm>
            <a:off x="355600" y="1028114"/>
            <a:ext cx="119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 dates</a:t>
            </a:r>
          </a:p>
        </p:txBody>
      </p:sp>
    </p:spTree>
    <p:extLst>
      <p:ext uri="{BB962C8B-B14F-4D97-AF65-F5344CB8AC3E}">
        <p14:creationId xmlns:p14="http://schemas.microsoft.com/office/powerpoint/2010/main" val="9976398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9EB7E-B78F-EE4B-85BE-3F5D738DCC31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55D8C9-105A-0042-A45B-640BC0D376C4}"/>
              </a:ext>
            </a:extLst>
          </p:cNvPr>
          <p:cNvCxnSpPr>
            <a:cxnSpLocks/>
          </p:cNvCxnSpPr>
          <p:nvPr/>
        </p:nvCxnSpPr>
        <p:spPr>
          <a:xfrm flipV="1">
            <a:off x="1443794" y="1574800"/>
            <a:ext cx="3128206" cy="181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Quiz Score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/>
          <p:nvPr/>
        </p:nvCxnSpPr>
        <p:spPr>
          <a:xfrm flipV="1">
            <a:off x="1595120" y="5181600"/>
            <a:ext cx="934720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191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IV:  Compound-Complex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5:  Controlled Practice and Feedback</a:t>
            </a:r>
          </a:p>
        </p:txBody>
      </p:sp>
    </p:spTree>
    <p:extLst>
      <p:ext uri="{BB962C8B-B14F-4D97-AF65-F5344CB8AC3E}">
        <p14:creationId xmlns:p14="http://schemas.microsoft.com/office/powerpoint/2010/main" val="38092521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and check six types of compound-complex sentences?</a:t>
            </a:r>
          </a:p>
          <a:p>
            <a:r>
              <a:rPr lang="en-US" dirty="0"/>
              <a:t>Can I write and check sentences that include simple, compound, complex, and compound-complex?</a:t>
            </a:r>
          </a:p>
        </p:txBody>
      </p:sp>
    </p:spTree>
    <p:extLst>
      <p:ext uri="{BB962C8B-B14F-4D97-AF65-F5344CB8AC3E}">
        <p14:creationId xmlns:p14="http://schemas.microsoft.com/office/powerpoint/2010/main" val="8904391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What are the six kinds of compound-complex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820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CA07F-7AF2-A048-928A-25F00A2D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68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1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443794" y="5283200"/>
            <a:ext cx="1401006" cy="50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958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30342C-805B-F84F-9D43-46C1D18B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58" y="0"/>
            <a:ext cx="531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2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443794" y="5252720"/>
            <a:ext cx="2061406" cy="53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441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47DB5-7A09-D14C-8F02-0FF36DC8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58" y="0"/>
            <a:ext cx="531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43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3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443794" y="5262880"/>
            <a:ext cx="2447486" cy="52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0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F4B16-4027-5148-A68D-5A151D7D1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68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E9B02-0BF4-8243-B5F2-0B1A6FB5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58" y="0"/>
            <a:ext cx="531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6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4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443794" y="5232400"/>
            <a:ext cx="2884366" cy="55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3760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B0B37-C528-404B-BB0D-0B5DB750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96" y="0"/>
            <a:ext cx="5940545" cy="7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499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5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362513" y="5242560"/>
            <a:ext cx="3412687" cy="66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248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412FB-196A-0B49-8807-DC321D622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58" y="0"/>
            <a:ext cx="531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94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6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362513" y="5232400"/>
            <a:ext cx="4042607" cy="67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525E7B-FDAF-4741-BAC4-0BA09F5ABBEC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6A78B7-19BC-B044-B2BD-8BEA75F0D92E}"/>
              </a:ext>
            </a:extLst>
          </p:cNvPr>
          <p:cNvCxnSpPr/>
          <p:nvPr/>
        </p:nvCxnSpPr>
        <p:spPr>
          <a:xfrm flipV="1">
            <a:off x="1117600" y="1625600"/>
            <a:ext cx="387096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7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IV:  Compound-Complex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6:  Advanced Practice/Post-test and Feedback</a:t>
            </a:r>
          </a:p>
        </p:txBody>
      </p:sp>
    </p:spTree>
    <p:extLst>
      <p:ext uri="{BB962C8B-B14F-4D97-AF65-F5344CB8AC3E}">
        <p14:creationId xmlns:p14="http://schemas.microsoft.com/office/powerpoint/2010/main" val="41167915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simple, compound, complex, and compound-complex sentences on grade-level assignments?</a:t>
            </a:r>
          </a:p>
        </p:txBody>
      </p:sp>
    </p:spTree>
    <p:extLst>
      <p:ext uri="{BB962C8B-B14F-4D97-AF65-F5344CB8AC3E}">
        <p14:creationId xmlns:p14="http://schemas.microsoft.com/office/powerpoint/2010/main" val="9217016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What are the six kinds of compound-complex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493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1E95B-662C-7E48-A2D2-4FE61C0A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58" y="0"/>
            <a:ext cx="531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01547-7C70-9F40-9542-1F5CE521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14960"/>
            <a:ext cx="6924502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128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8BF92-3F72-8B4C-AF42-1F685AC0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456547"/>
            <a:ext cx="4815840" cy="57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86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E57B6-30BD-114E-A353-A80E8CA84E7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Compound-Complex Series 7 Score(s)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7EDEE-D86A-5341-A2A5-AC836E9229BB}"/>
              </a:ext>
            </a:extLst>
          </p:cNvPr>
          <p:cNvCxnSpPr>
            <a:cxnSpLocks/>
          </p:cNvCxnSpPr>
          <p:nvPr/>
        </p:nvCxnSpPr>
        <p:spPr>
          <a:xfrm flipV="1">
            <a:off x="1362513" y="5151120"/>
            <a:ext cx="4530287" cy="75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525E7B-FDAF-4741-BAC4-0BA09F5ABBEC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6A78B7-19BC-B044-B2BD-8BEA75F0D92E}"/>
              </a:ext>
            </a:extLst>
          </p:cNvPr>
          <p:cNvCxnSpPr>
            <a:cxnSpLocks/>
          </p:cNvCxnSpPr>
          <p:nvPr/>
        </p:nvCxnSpPr>
        <p:spPr>
          <a:xfrm flipV="1">
            <a:off x="1117600" y="1625600"/>
            <a:ext cx="419608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345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7:  Make Commitments for Generalization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76498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93691-505C-BF4B-96A3-D79F273E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20" y="0"/>
            <a:ext cx="520613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EFD0ED-9813-694D-B23D-18B7B5A0BF06}"/>
              </a:ext>
            </a:extLst>
          </p:cNvPr>
          <p:cNvSpPr txBox="1"/>
          <p:nvPr/>
        </p:nvSpPr>
        <p:spPr>
          <a:xfrm>
            <a:off x="1938453" y="701040"/>
            <a:ext cx="5295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LACKMOOR LET PLAIN:2.0" pitchFamily="2" charset="0"/>
              </a:rPr>
              <a:t>Master of Sentence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36331-6B30-9E4E-B2A9-C377CF573DD0}"/>
              </a:ext>
            </a:extLst>
          </p:cNvPr>
          <p:cNvSpPr txBox="1"/>
          <p:nvPr/>
        </p:nvSpPr>
        <p:spPr>
          <a:xfrm>
            <a:off x="101600" y="4927600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Generalization Goal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FB97B6-A402-4F4D-9E20-C3AD80D085C6}"/>
              </a:ext>
            </a:extLst>
          </p:cNvPr>
          <p:cNvCxnSpPr/>
          <p:nvPr/>
        </p:nvCxnSpPr>
        <p:spPr>
          <a:xfrm flipV="1">
            <a:off x="1105334" y="5323840"/>
            <a:ext cx="1444826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F74E4C-4494-B748-8132-A01512F3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42" y="2946400"/>
            <a:ext cx="1623526" cy="14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96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25E7B-FDAF-4741-BAC4-0BA09F5ABBEC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6A78B7-19BC-B044-B2BD-8BEA75F0D92E}"/>
              </a:ext>
            </a:extLst>
          </p:cNvPr>
          <p:cNvCxnSpPr>
            <a:cxnSpLocks/>
          </p:cNvCxnSpPr>
          <p:nvPr/>
        </p:nvCxnSpPr>
        <p:spPr>
          <a:xfrm flipV="1">
            <a:off x="1117600" y="1595120"/>
            <a:ext cx="4500880" cy="3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612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 Generalization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DF3F-71CE-A040-8189-637753B8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I:  Orientation</a:t>
            </a:r>
          </a:p>
        </p:txBody>
      </p:sp>
    </p:spTree>
    <p:extLst>
      <p:ext uri="{BB962C8B-B14F-4D97-AF65-F5344CB8AC3E}">
        <p14:creationId xmlns:p14="http://schemas.microsoft.com/office/powerpoint/2010/main" val="428549608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situations and circumstances in which I can use the Sentence Writing Strategy?</a:t>
            </a:r>
          </a:p>
        </p:txBody>
      </p:sp>
    </p:spTree>
    <p:extLst>
      <p:ext uri="{BB962C8B-B14F-4D97-AF65-F5344CB8AC3E}">
        <p14:creationId xmlns:p14="http://schemas.microsoft.com/office/powerpoint/2010/main" val="99890380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69877-BB26-7045-AFB0-7A72336D0A84}"/>
              </a:ext>
            </a:extLst>
          </p:cNvPr>
          <p:cNvSpPr txBox="1"/>
          <p:nvPr/>
        </p:nvSpPr>
        <p:spPr>
          <a:xfrm>
            <a:off x="528320" y="863600"/>
            <a:ext cx="5933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 1 Name: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 2 Name: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 3 Name: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 4 Name: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 5 Name: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 6 Name: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F2405-B7F8-F94B-B113-3D8E675B7AF5}"/>
              </a:ext>
            </a:extLst>
          </p:cNvPr>
          <p:cNvSpPr txBox="1"/>
          <p:nvPr/>
        </p:nvSpPr>
        <p:spPr>
          <a:xfrm>
            <a:off x="5852160" y="1016000"/>
            <a:ext cx="2672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Kinds of class requirements in which sentence writing is necessary</a:t>
            </a:r>
          </a:p>
          <a:p>
            <a:endParaRPr lang="en-US" dirty="0"/>
          </a:p>
          <a:p>
            <a:r>
              <a:rPr lang="en-US" dirty="0"/>
              <a:t>Cues to listen for to determine whether or not you will need to use the Sentence Writing Strategy.</a:t>
            </a:r>
          </a:p>
        </p:txBody>
      </p:sp>
    </p:spTree>
    <p:extLst>
      <p:ext uri="{BB962C8B-B14F-4D97-AF65-F5344CB8AC3E}">
        <p14:creationId xmlns:p14="http://schemas.microsoft.com/office/powerpoint/2010/main" val="1347642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9DCD8-B358-454A-9124-60BDD221D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456547"/>
            <a:ext cx="4815840" cy="57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536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 Generalization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DF3F-71CE-A040-8189-637753B8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II:  Activation</a:t>
            </a:r>
          </a:p>
        </p:txBody>
      </p:sp>
    </p:spTree>
    <p:extLst>
      <p:ext uri="{BB962C8B-B14F-4D97-AF65-F5344CB8AC3E}">
        <p14:creationId xmlns:p14="http://schemas.microsoft.com/office/powerpoint/2010/main" val="318162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654BD-1239-DF4A-BAA1-E1C83EC2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43" y="0"/>
            <a:ext cx="6288579" cy="81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51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use the Sentence Writing Strategy in a variety of settings?</a:t>
            </a:r>
          </a:p>
        </p:txBody>
      </p:sp>
    </p:spTree>
    <p:extLst>
      <p:ext uri="{BB962C8B-B14F-4D97-AF65-F5344CB8AC3E}">
        <p14:creationId xmlns:p14="http://schemas.microsoft.com/office/powerpoint/2010/main" val="16617351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9DCD8-B358-454A-9124-60BDD221D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456547"/>
            <a:ext cx="4815840" cy="57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30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91D6B-1AAC-D04B-9FA2-5ED9848A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748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314B5-7A42-124C-9877-F396516E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56" y="0"/>
            <a:ext cx="598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734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 Generalization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DF3F-71CE-A040-8189-637753B8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III:  Adaptation</a:t>
            </a:r>
          </a:p>
        </p:txBody>
      </p:sp>
    </p:spTree>
    <p:extLst>
      <p:ext uri="{BB962C8B-B14F-4D97-AF65-F5344CB8AC3E}">
        <p14:creationId xmlns:p14="http://schemas.microsoft.com/office/powerpoint/2010/main" val="14957764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four mental functions that learners perform when they use the Sentence Writing Strategy?</a:t>
            </a:r>
          </a:p>
          <a:p>
            <a:r>
              <a:rPr lang="en-US" dirty="0"/>
              <a:t>When and how can I adapt parts of the Sentence Writing Strategy?</a:t>
            </a:r>
          </a:p>
        </p:txBody>
      </p:sp>
    </p:spTree>
    <p:extLst>
      <p:ext uri="{BB962C8B-B14F-4D97-AF65-F5344CB8AC3E}">
        <p14:creationId xmlns:p14="http://schemas.microsoft.com/office/powerpoint/2010/main" val="20357513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18" y="81280"/>
            <a:ext cx="52993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94DDE3-BCC8-E647-9E55-BCD1364AC004}"/>
              </a:ext>
            </a:extLst>
          </p:cNvPr>
          <p:cNvSpPr txBox="1"/>
          <p:nvPr/>
        </p:nvSpPr>
        <p:spPr>
          <a:xfrm>
            <a:off x="1361440" y="133095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Formulas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1E4F1-DA7B-5743-923E-195BDEB04B89}"/>
              </a:ext>
            </a:extLst>
          </p:cNvPr>
          <p:cNvSpPr txBox="1"/>
          <p:nvPr/>
        </p:nvSpPr>
        <p:spPr>
          <a:xfrm>
            <a:off x="1361440" y="3246120"/>
            <a:ext cx="2042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4BF94-F38E-4B44-BFFF-A603A4DA6CEB}"/>
              </a:ext>
            </a:extLst>
          </p:cNvPr>
          <p:cNvSpPr txBox="1"/>
          <p:nvPr/>
        </p:nvSpPr>
        <p:spPr>
          <a:xfrm>
            <a:off x="1361440" y="2589669"/>
            <a:ext cx="2042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64397-1D4A-3646-9ACF-D4855656F2F4}"/>
              </a:ext>
            </a:extLst>
          </p:cNvPr>
          <p:cNvSpPr txBox="1"/>
          <p:nvPr/>
        </p:nvSpPr>
        <p:spPr>
          <a:xfrm>
            <a:off x="1361440" y="1962100"/>
            <a:ext cx="2042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1312529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DE83-56CC-1040-9FD7-28CCF187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sentence formulas</a:t>
            </a:r>
          </a:p>
        </p:txBody>
      </p:sp>
    </p:spTree>
    <p:extLst>
      <p:ext uri="{BB962C8B-B14F-4D97-AF65-F5344CB8AC3E}">
        <p14:creationId xmlns:p14="http://schemas.microsoft.com/office/powerpoint/2010/main" val="16667881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DE83-56CC-1040-9FD7-28CCF187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other types of formulas</a:t>
            </a:r>
          </a:p>
        </p:txBody>
      </p:sp>
    </p:spTree>
    <p:extLst>
      <p:ext uri="{BB962C8B-B14F-4D97-AF65-F5344CB8AC3E}">
        <p14:creationId xmlns:p14="http://schemas.microsoft.com/office/powerpoint/2010/main" val="142985416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DE83-56CC-1040-9FD7-28CCF187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20433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01547-7C70-9F40-9542-1F5CE521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14960"/>
            <a:ext cx="6924502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99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ECE0-C006-F740-8806-D52EE67C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63487861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91D6B-1AAC-D04B-9FA2-5ED9848A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479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 Generalization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DF3F-71CE-A040-8189-637753B8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IV:  Maintenance</a:t>
            </a:r>
          </a:p>
        </p:txBody>
      </p:sp>
    </p:spTree>
    <p:extLst>
      <p:ext uri="{BB962C8B-B14F-4D97-AF65-F5344CB8AC3E}">
        <p14:creationId xmlns:p14="http://schemas.microsoft.com/office/powerpoint/2010/main" val="69657881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I remember to use the Sentence Writing Strategy?</a:t>
            </a:r>
          </a:p>
          <a:p>
            <a:r>
              <a:rPr lang="en-US" dirty="0"/>
              <a:t>How will I be sure that I am continuing to use it correctly?</a:t>
            </a:r>
          </a:p>
        </p:txBody>
      </p:sp>
    </p:spTree>
    <p:extLst>
      <p:ext uri="{BB962C8B-B14F-4D97-AF65-F5344CB8AC3E}">
        <p14:creationId xmlns:p14="http://schemas.microsoft.com/office/powerpoint/2010/main" val="42711898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What are the six kinds of compound-complex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5103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9DCD8-B358-454A-9124-60BDD221D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456547"/>
            <a:ext cx="4815840" cy="57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2D430-1923-FA44-923E-C652DD3E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19" y="-365761"/>
            <a:ext cx="6337762" cy="82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92488-6960-3045-B859-C82E5530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32" y="0"/>
            <a:ext cx="6343535" cy="82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9B0A8-0730-1F40-B472-E87669EA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10" y="40064"/>
            <a:ext cx="5123180" cy="6777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EA041-40A4-4D4E-9341-1ABC4BEE4AAF}"/>
              </a:ext>
            </a:extLst>
          </p:cNvPr>
          <p:cNvSpPr txBox="1"/>
          <p:nvPr/>
        </p:nvSpPr>
        <p:spPr>
          <a:xfrm>
            <a:off x="7133590" y="2143760"/>
            <a:ext cx="18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I,cI</a:t>
            </a:r>
            <a:endParaRPr lang="en-US" dirty="0"/>
          </a:p>
          <a:p>
            <a:r>
              <a:rPr lang="en-US" dirty="0"/>
              <a:t>I:I</a:t>
            </a:r>
          </a:p>
        </p:txBody>
      </p:sp>
    </p:spTree>
    <p:extLst>
      <p:ext uri="{BB962C8B-B14F-4D97-AF65-F5344CB8AC3E}">
        <p14:creationId xmlns:p14="http://schemas.microsoft.com/office/powerpoint/2010/main" val="325273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– to figure out the quality and kinds of sentences you can write</a:t>
            </a:r>
          </a:p>
        </p:txBody>
      </p:sp>
    </p:spTree>
    <p:extLst>
      <p:ext uri="{BB962C8B-B14F-4D97-AF65-F5344CB8AC3E}">
        <p14:creationId xmlns:p14="http://schemas.microsoft.com/office/powerpoint/2010/main" val="374834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0B3B3F-10FF-B94B-9C70-28A97779485A}"/>
              </a:ext>
            </a:extLst>
          </p:cNvPr>
          <p:cNvCxnSpPr>
            <a:cxnSpLocks/>
          </p:cNvCxnSpPr>
          <p:nvPr/>
        </p:nvCxnSpPr>
        <p:spPr>
          <a:xfrm>
            <a:off x="1452880" y="1623645"/>
            <a:ext cx="269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B88745-04E6-2649-B979-D9306BC134A0}"/>
              </a:ext>
            </a:extLst>
          </p:cNvPr>
          <p:cNvSpPr txBox="1"/>
          <p:nvPr/>
        </p:nvSpPr>
        <p:spPr>
          <a:xfrm>
            <a:off x="355600" y="1351280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2</a:t>
            </a:r>
          </a:p>
        </p:txBody>
      </p:sp>
    </p:spTree>
    <p:extLst>
      <p:ext uri="{BB962C8B-B14F-4D97-AF65-F5344CB8AC3E}">
        <p14:creationId xmlns:p14="http://schemas.microsoft.com/office/powerpoint/2010/main" val="195622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 Compound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</p:spTree>
    <p:extLst>
      <p:ext uri="{BB962C8B-B14F-4D97-AF65-F5344CB8AC3E}">
        <p14:creationId xmlns:p14="http://schemas.microsoft.com/office/powerpoint/2010/main" val="180742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use the PENS steps to write compound sentences?</a:t>
            </a:r>
          </a:p>
        </p:txBody>
      </p:sp>
    </p:spTree>
    <p:extLst>
      <p:ext uri="{BB962C8B-B14F-4D97-AF65-F5344CB8AC3E}">
        <p14:creationId xmlns:p14="http://schemas.microsoft.com/office/powerpoint/2010/main" val="112675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some examples of coordinating conjunctions?</a:t>
            </a:r>
          </a:p>
          <a:p>
            <a:r>
              <a:rPr lang="en-US" dirty="0"/>
              <a:t>Where and when can you use the Sentence Writing Strategy?</a:t>
            </a:r>
          </a:p>
          <a:p>
            <a:r>
              <a:rPr lang="en-US" dirty="0"/>
              <a:t>How can using the strategy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5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B0D9A-28D7-8E4B-9484-663A9092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0" y="160829"/>
            <a:ext cx="4968240" cy="65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0B3B3F-10FF-B94B-9C70-28A97779485A}"/>
              </a:ext>
            </a:extLst>
          </p:cNvPr>
          <p:cNvCxnSpPr>
            <a:cxnSpLocks/>
          </p:cNvCxnSpPr>
          <p:nvPr/>
        </p:nvCxnSpPr>
        <p:spPr>
          <a:xfrm>
            <a:off x="1452880" y="1623645"/>
            <a:ext cx="311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B88745-04E6-2649-B979-D9306BC134A0}"/>
              </a:ext>
            </a:extLst>
          </p:cNvPr>
          <p:cNvSpPr txBox="1"/>
          <p:nvPr/>
        </p:nvSpPr>
        <p:spPr>
          <a:xfrm>
            <a:off x="355600" y="1351280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3</a:t>
            </a:r>
          </a:p>
        </p:txBody>
      </p:sp>
    </p:spTree>
    <p:extLst>
      <p:ext uri="{BB962C8B-B14F-4D97-AF65-F5344CB8AC3E}">
        <p14:creationId xmlns:p14="http://schemas.microsoft.com/office/powerpoint/2010/main" val="275934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 Compound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4:  Verbal Practice</a:t>
            </a:r>
          </a:p>
        </p:txBody>
      </p:sp>
    </p:spTree>
    <p:extLst>
      <p:ext uri="{BB962C8B-B14F-4D97-AF65-F5344CB8AC3E}">
        <p14:creationId xmlns:p14="http://schemas.microsoft.com/office/powerpoint/2010/main" val="1899100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memorized the requirements for a compound sentence?</a:t>
            </a:r>
          </a:p>
          <a:p>
            <a:r>
              <a:rPr lang="en-US" dirty="0"/>
              <a:t>Have I memorized the steps of the Sentence Writing Strategy?</a:t>
            </a:r>
          </a:p>
        </p:txBody>
      </p:sp>
    </p:spTree>
    <p:extLst>
      <p:ext uri="{BB962C8B-B14F-4D97-AF65-F5344CB8AC3E}">
        <p14:creationId xmlns:p14="http://schemas.microsoft.com/office/powerpoint/2010/main" val="3645947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908B0-2510-AE48-88D0-40ACE8F0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2967" y="153173"/>
            <a:ext cx="4898066" cy="6551654"/>
          </a:xfrm>
        </p:spPr>
      </p:pic>
    </p:spTree>
    <p:extLst>
      <p:ext uri="{BB962C8B-B14F-4D97-AF65-F5344CB8AC3E}">
        <p14:creationId xmlns:p14="http://schemas.microsoft.com/office/powerpoint/2010/main" val="12038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the topics from the list on the next slide and write at least six sentences about it.</a:t>
            </a:r>
          </a:p>
          <a:p>
            <a:r>
              <a:rPr lang="en-US" dirty="0"/>
              <a:t>Write the topic, your name and the date at the top of your paper. </a:t>
            </a:r>
          </a:p>
          <a:p>
            <a:r>
              <a:rPr lang="en-US" dirty="0"/>
              <a:t>Use different types of sentences if you can.</a:t>
            </a:r>
          </a:p>
          <a:p>
            <a:pPr lvl="1"/>
            <a:r>
              <a:rPr lang="en-US" dirty="0"/>
              <a:t>Simple sentence</a:t>
            </a:r>
          </a:p>
          <a:p>
            <a:pPr lvl="1"/>
            <a:r>
              <a:rPr lang="en-US" dirty="0"/>
              <a:t>Compound sentence</a:t>
            </a:r>
          </a:p>
          <a:p>
            <a:pPr lvl="1"/>
            <a:r>
              <a:rPr lang="en-US" dirty="0"/>
              <a:t>Complex sentence</a:t>
            </a:r>
          </a:p>
          <a:p>
            <a:pPr lvl="1"/>
            <a:r>
              <a:rPr lang="en-US" dirty="0"/>
              <a:t>Compound-complex sentence</a:t>
            </a:r>
          </a:p>
        </p:txBody>
      </p:sp>
    </p:spTree>
    <p:extLst>
      <p:ext uri="{BB962C8B-B14F-4D97-AF65-F5344CB8AC3E}">
        <p14:creationId xmlns:p14="http://schemas.microsoft.com/office/powerpoint/2010/main" val="1680602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6AE06-A12E-DE4C-B61D-28EE9183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7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0B3B3F-10FF-B94B-9C70-28A97779485A}"/>
              </a:ext>
            </a:extLst>
          </p:cNvPr>
          <p:cNvCxnSpPr>
            <a:cxnSpLocks/>
          </p:cNvCxnSpPr>
          <p:nvPr/>
        </p:nvCxnSpPr>
        <p:spPr>
          <a:xfrm>
            <a:off x="1452880" y="1623645"/>
            <a:ext cx="3484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B88745-04E6-2649-B979-D9306BC134A0}"/>
              </a:ext>
            </a:extLst>
          </p:cNvPr>
          <p:cNvSpPr txBox="1"/>
          <p:nvPr/>
        </p:nvSpPr>
        <p:spPr>
          <a:xfrm>
            <a:off x="355600" y="1351280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Compound Sentences Quiz Score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/>
          <p:nvPr/>
        </p:nvCxnSpPr>
        <p:spPr>
          <a:xfrm flipV="1">
            <a:off x="1554480" y="5234355"/>
            <a:ext cx="1320800" cy="272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09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 Compound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5:  Controlled Practice and Feedback</a:t>
            </a:r>
          </a:p>
        </p:txBody>
      </p:sp>
    </p:spTree>
    <p:extLst>
      <p:ext uri="{BB962C8B-B14F-4D97-AF65-F5344CB8AC3E}">
        <p14:creationId xmlns:p14="http://schemas.microsoft.com/office/powerpoint/2010/main" val="6471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and check two types of compound sentences?</a:t>
            </a:r>
          </a:p>
          <a:p>
            <a:r>
              <a:rPr lang="en-US" dirty="0"/>
              <a:t>Can I write and check sentences that include simple and compound?</a:t>
            </a:r>
          </a:p>
        </p:txBody>
      </p:sp>
    </p:spTree>
    <p:extLst>
      <p:ext uri="{BB962C8B-B14F-4D97-AF65-F5344CB8AC3E}">
        <p14:creationId xmlns:p14="http://schemas.microsoft.com/office/powerpoint/2010/main" val="567833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some examples of coordinating conjunctions?</a:t>
            </a:r>
          </a:p>
          <a:p>
            <a:r>
              <a:rPr lang="en-US" dirty="0"/>
              <a:t>When and why would you use the Sentence Writing Strategy?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7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C5D6B-E723-FA45-AD9D-2015D85C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83" y="0"/>
            <a:ext cx="514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1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283201"/>
            <a:ext cx="1727200" cy="46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03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44E78-A4E7-E344-BCF9-8A3DAED1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15" y="0"/>
            <a:ext cx="503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47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2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323840"/>
            <a:ext cx="2479040" cy="42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52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24C43-CB63-474C-9357-F3F1FFBF8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63" y="0"/>
            <a:ext cx="492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C140-4D76-3A4D-857A-C574492A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Pretest Topic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4974-BE38-C645-8E0A-F5FB351A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My Favorite Meal</a:t>
            </a:r>
          </a:p>
          <a:p>
            <a:pPr marL="0" indent="0">
              <a:buNone/>
            </a:pPr>
            <a:r>
              <a:rPr lang="en-US" sz="3600" dirty="0"/>
              <a:t>Summer Activities</a:t>
            </a:r>
          </a:p>
          <a:p>
            <a:pPr marL="0" indent="0">
              <a:buNone/>
            </a:pPr>
            <a:r>
              <a:rPr lang="en-US" sz="3600" dirty="0"/>
              <a:t>The Best Things About School</a:t>
            </a:r>
          </a:p>
          <a:p>
            <a:pPr marL="0" indent="0">
              <a:buNone/>
            </a:pPr>
            <a:r>
              <a:rPr lang="en-US" sz="3600" dirty="0"/>
              <a:t>Life as a Teenager</a:t>
            </a:r>
          </a:p>
          <a:p>
            <a:pPr marL="0" indent="0">
              <a:buNone/>
            </a:pPr>
            <a:r>
              <a:rPr lang="en-US" sz="3600" dirty="0"/>
              <a:t>The Best Place to Live</a:t>
            </a:r>
          </a:p>
          <a:p>
            <a:pPr marL="0" indent="0">
              <a:buNone/>
            </a:pPr>
            <a:r>
              <a:rPr lang="en-US" sz="3600" dirty="0"/>
              <a:t>My Favorite Sport</a:t>
            </a:r>
          </a:p>
          <a:p>
            <a:pPr marL="0" indent="0">
              <a:buNone/>
            </a:pPr>
            <a:r>
              <a:rPr lang="en-US" sz="3600" dirty="0"/>
              <a:t>The Best Job in the World</a:t>
            </a:r>
          </a:p>
          <a:p>
            <a:pPr marL="0" indent="0">
              <a:buNone/>
            </a:pPr>
            <a:r>
              <a:rPr lang="en-US" sz="3600" dirty="0"/>
              <a:t>My New Year’s Resolutions</a:t>
            </a:r>
          </a:p>
        </p:txBody>
      </p:sp>
    </p:spTree>
    <p:extLst>
      <p:ext uri="{BB962C8B-B14F-4D97-AF65-F5344CB8AC3E}">
        <p14:creationId xmlns:p14="http://schemas.microsoft.com/office/powerpoint/2010/main" val="1462986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3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303520"/>
            <a:ext cx="3108960" cy="44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88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F0E35-D525-C542-98B4-EF185E4D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64" y="0"/>
            <a:ext cx="5058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5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4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313680"/>
            <a:ext cx="3606800" cy="43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2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5D7A5-96D6-6645-8C8E-5D05DD06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68" y="0"/>
            <a:ext cx="505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3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5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323840"/>
            <a:ext cx="4043680" cy="426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2BAD5D-A5CB-7F40-A4D1-0B01600EF3A6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FA8D77-6E0F-8E44-B68A-8477961F44D6}"/>
              </a:ext>
            </a:extLst>
          </p:cNvPr>
          <p:cNvCxnSpPr>
            <a:cxnSpLocks/>
          </p:cNvCxnSpPr>
          <p:nvPr/>
        </p:nvCxnSpPr>
        <p:spPr>
          <a:xfrm flipV="1">
            <a:off x="1463040" y="1584960"/>
            <a:ext cx="381000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2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 Compound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6:  Advanced Practice/Post-test and Feedback</a:t>
            </a:r>
          </a:p>
        </p:txBody>
      </p:sp>
    </p:spTree>
    <p:extLst>
      <p:ext uri="{BB962C8B-B14F-4D97-AF65-F5344CB8AC3E}">
        <p14:creationId xmlns:p14="http://schemas.microsoft.com/office/powerpoint/2010/main" val="3917075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simple and compound sentences on grade-level assignments?</a:t>
            </a:r>
          </a:p>
        </p:txBody>
      </p:sp>
    </p:spTree>
    <p:extLst>
      <p:ext uri="{BB962C8B-B14F-4D97-AF65-F5344CB8AC3E}">
        <p14:creationId xmlns:p14="http://schemas.microsoft.com/office/powerpoint/2010/main" val="3295339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some examples of coordinating conjunctions?</a:t>
            </a:r>
          </a:p>
          <a:p>
            <a:r>
              <a:rPr lang="en-US" dirty="0"/>
              <a:t>When and why would you use the Sentence Writing Strategy?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15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CBCAE-F9E3-434C-82FC-75BFC345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7840" y="406983"/>
            <a:ext cx="6126480" cy="8155634"/>
          </a:xfrm>
        </p:spPr>
      </p:pic>
    </p:spTree>
    <p:extLst>
      <p:ext uri="{BB962C8B-B14F-4D97-AF65-F5344CB8AC3E}">
        <p14:creationId xmlns:p14="http://schemas.microsoft.com/office/powerpoint/2010/main" val="3486497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84DBB8-786A-DA41-8A21-2CF5A055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5041" y="607331"/>
            <a:ext cx="5481106" cy="6097952"/>
          </a:xfrm>
        </p:spPr>
      </p:pic>
    </p:spTree>
    <p:extLst>
      <p:ext uri="{BB962C8B-B14F-4D97-AF65-F5344CB8AC3E}">
        <p14:creationId xmlns:p14="http://schemas.microsoft.com/office/powerpoint/2010/main" val="290194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9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57AA-682F-BC4B-9AD1-8BE2A3D3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57" y="0"/>
            <a:ext cx="5554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EB2F2-235F-A54F-89FB-3B61ED305BCC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Controlled Practice Series 6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DAF58-7434-B34C-B5E0-4A53C40071D3}"/>
              </a:ext>
            </a:extLst>
          </p:cNvPr>
          <p:cNvCxnSpPr>
            <a:cxnSpLocks/>
          </p:cNvCxnSpPr>
          <p:nvPr/>
        </p:nvCxnSpPr>
        <p:spPr>
          <a:xfrm flipV="1">
            <a:off x="1463040" y="5334000"/>
            <a:ext cx="4632960" cy="41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2BAD5D-A5CB-7F40-A4D1-0B01600EF3A6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FA8D77-6E0F-8E44-B68A-8477961F44D6}"/>
              </a:ext>
            </a:extLst>
          </p:cNvPr>
          <p:cNvCxnSpPr>
            <a:cxnSpLocks/>
          </p:cNvCxnSpPr>
          <p:nvPr/>
        </p:nvCxnSpPr>
        <p:spPr>
          <a:xfrm flipV="1">
            <a:off x="1463040" y="1595120"/>
            <a:ext cx="4216400" cy="2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60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III:  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</p:spTree>
    <p:extLst>
      <p:ext uri="{BB962C8B-B14F-4D97-AF65-F5344CB8AC3E}">
        <p14:creationId xmlns:p14="http://schemas.microsoft.com/office/powerpoint/2010/main" val="934235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requirements for complex sentences?</a:t>
            </a:r>
          </a:p>
          <a:p>
            <a:r>
              <a:rPr lang="en-US" dirty="0"/>
              <a:t>What are the formulas that can be used to write complex sentences?</a:t>
            </a:r>
          </a:p>
          <a:p>
            <a:r>
              <a:rPr lang="en-US" dirty="0"/>
              <a:t>How can we use the PENS steps to write 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2551261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some examples of coordinating conjunctions?</a:t>
            </a:r>
          </a:p>
          <a:p>
            <a:r>
              <a:rPr lang="en-US" dirty="0"/>
              <a:t>When and why would you use the Sentence Writing Strategy?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BEAFC-7534-AC44-A3A8-319020514D73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 dates for each stage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55AA59-4493-D54A-9D36-E34434CC2AAF}"/>
              </a:ext>
            </a:extLst>
          </p:cNvPr>
          <p:cNvCxnSpPr/>
          <p:nvPr/>
        </p:nvCxnSpPr>
        <p:spPr>
          <a:xfrm flipV="1">
            <a:off x="1524000" y="1676400"/>
            <a:ext cx="2651760" cy="7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50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A5209-2A3B-2C42-97A0-D02A3819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56" y="0"/>
            <a:ext cx="5935288" cy="7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2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4C690-4280-4E46-AA3E-B638EC95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76" y="-193040"/>
            <a:ext cx="6051204" cy="78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9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75027-455E-C14A-8848-A91E3BE4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0" y="-129690"/>
            <a:ext cx="6238240" cy="80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4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8AC7A-96E2-6448-A850-44B1D014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00" y="0"/>
            <a:ext cx="56067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859FC-23DC-964D-BCBE-FFFC962437D1}"/>
              </a:ext>
            </a:extLst>
          </p:cNvPr>
          <p:cNvSpPr txBox="1"/>
          <p:nvPr/>
        </p:nvSpPr>
        <p:spPr>
          <a:xfrm>
            <a:off x="548640" y="4104640"/>
            <a:ext cx="121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</a:t>
            </a:r>
          </a:p>
          <a:p>
            <a:r>
              <a:rPr lang="en-US" dirty="0"/>
              <a:t>D, I</a:t>
            </a:r>
          </a:p>
        </p:txBody>
      </p:sp>
    </p:spTree>
    <p:extLst>
      <p:ext uri="{BB962C8B-B14F-4D97-AF65-F5344CB8AC3E}">
        <p14:creationId xmlns:p14="http://schemas.microsoft.com/office/powerpoint/2010/main" val="2179808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93691-505C-BF4B-96A3-D79F273E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35" y="0"/>
            <a:ext cx="5206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5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BEAFC-7534-AC44-A3A8-319020514D73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55AA59-4493-D54A-9D36-E34434CC2AAF}"/>
              </a:ext>
            </a:extLst>
          </p:cNvPr>
          <p:cNvCxnSpPr>
            <a:cxnSpLocks/>
          </p:cNvCxnSpPr>
          <p:nvPr/>
        </p:nvCxnSpPr>
        <p:spPr>
          <a:xfrm>
            <a:off x="1503680" y="1899920"/>
            <a:ext cx="294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00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III:  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</p:spTree>
    <p:extLst>
      <p:ext uri="{BB962C8B-B14F-4D97-AF65-F5344CB8AC3E}">
        <p14:creationId xmlns:p14="http://schemas.microsoft.com/office/powerpoint/2010/main" val="53294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thought processes involved as I use the Sentence Writing Strategy to write 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2739813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46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2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CDC6D-1017-8D45-861A-C1165FC2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42" y="0"/>
            <a:ext cx="560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46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BEAFC-7534-AC44-A3A8-319020514D73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55AA59-4493-D54A-9D36-E34434CC2AAF}"/>
              </a:ext>
            </a:extLst>
          </p:cNvPr>
          <p:cNvCxnSpPr>
            <a:cxnSpLocks/>
          </p:cNvCxnSpPr>
          <p:nvPr/>
        </p:nvCxnSpPr>
        <p:spPr>
          <a:xfrm>
            <a:off x="1503680" y="1899920"/>
            <a:ext cx="329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904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III:  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4:  Verbal Practice</a:t>
            </a:r>
          </a:p>
        </p:txBody>
      </p:sp>
    </p:spTree>
    <p:extLst>
      <p:ext uri="{BB962C8B-B14F-4D97-AF65-F5344CB8AC3E}">
        <p14:creationId xmlns:p14="http://schemas.microsoft.com/office/powerpoint/2010/main" val="1893009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memorized the requirements for a complex sentence?</a:t>
            </a:r>
          </a:p>
          <a:p>
            <a:r>
              <a:rPr lang="en-US" dirty="0"/>
              <a:t>Have I memorized the steps of the Sentence Writing Strategy?</a:t>
            </a:r>
          </a:p>
        </p:txBody>
      </p:sp>
    </p:spTree>
    <p:extLst>
      <p:ext uri="{BB962C8B-B14F-4D97-AF65-F5344CB8AC3E}">
        <p14:creationId xmlns:p14="http://schemas.microsoft.com/office/powerpoint/2010/main" val="566331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31AC9F-9415-564E-ACC4-3373AF0F7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143" y="336451"/>
            <a:ext cx="4905713" cy="6185097"/>
          </a:xfrm>
        </p:spPr>
      </p:pic>
    </p:spTree>
    <p:extLst>
      <p:ext uri="{BB962C8B-B14F-4D97-AF65-F5344CB8AC3E}">
        <p14:creationId xmlns:p14="http://schemas.microsoft.com/office/powerpoint/2010/main" val="344712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 Compound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</p:spTree>
    <p:extLst>
      <p:ext uri="{BB962C8B-B14F-4D97-AF65-F5344CB8AC3E}">
        <p14:creationId xmlns:p14="http://schemas.microsoft.com/office/powerpoint/2010/main" val="25617356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6D458-BE3D-8C42-9F76-8A729B93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55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BEAFC-7534-AC44-A3A8-319020514D73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55AA59-4493-D54A-9D36-E34434CC2AAF}"/>
              </a:ext>
            </a:extLst>
          </p:cNvPr>
          <p:cNvCxnSpPr>
            <a:cxnSpLocks/>
          </p:cNvCxnSpPr>
          <p:nvPr/>
        </p:nvCxnSpPr>
        <p:spPr>
          <a:xfrm>
            <a:off x="1503680" y="1899920"/>
            <a:ext cx="363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Quiz Score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/>
          <p:nvPr/>
        </p:nvCxnSpPr>
        <p:spPr>
          <a:xfrm flipV="1">
            <a:off x="1656080" y="4937760"/>
            <a:ext cx="174752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21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III:  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5:  Controlled Practice and Feedback</a:t>
            </a:r>
          </a:p>
        </p:txBody>
      </p:sp>
    </p:spTree>
    <p:extLst>
      <p:ext uri="{BB962C8B-B14F-4D97-AF65-F5344CB8AC3E}">
        <p14:creationId xmlns:p14="http://schemas.microsoft.com/office/powerpoint/2010/main" val="12815613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and check two types of complex sentences?</a:t>
            </a:r>
          </a:p>
          <a:p>
            <a:r>
              <a:rPr lang="en-US" dirty="0"/>
              <a:t>Can I write and check sentences that include simple, compound, and complex?</a:t>
            </a:r>
          </a:p>
        </p:txBody>
      </p:sp>
    </p:spTree>
    <p:extLst>
      <p:ext uri="{BB962C8B-B14F-4D97-AF65-F5344CB8AC3E}">
        <p14:creationId xmlns:p14="http://schemas.microsoft.com/office/powerpoint/2010/main" val="19883867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943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6B89F-6E78-A344-9B61-C6E66A60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95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1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4960759"/>
            <a:ext cx="2123440" cy="94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579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FF954-6E9F-9748-8C27-A7158543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83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2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4947920"/>
            <a:ext cx="2621280" cy="95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793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E90DE-E45B-8A40-ABC8-D065EB5B6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7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good writers vary the sentence structures they use?</a:t>
            </a:r>
          </a:p>
          <a:p>
            <a:r>
              <a:rPr lang="en-US" dirty="0"/>
              <a:t>What are the requirements for compound sentences?</a:t>
            </a:r>
          </a:p>
          <a:p>
            <a:r>
              <a:rPr lang="en-US" dirty="0"/>
              <a:t>What are the formulas that can be used to write compound sentences?</a:t>
            </a:r>
          </a:p>
          <a:p>
            <a:r>
              <a:rPr lang="en-US" dirty="0"/>
              <a:t>How can we use the PENS steps to write compound sentences?</a:t>
            </a:r>
          </a:p>
        </p:txBody>
      </p:sp>
    </p:spTree>
    <p:extLst>
      <p:ext uri="{BB962C8B-B14F-4D97-AF65-F5344CB8AC3E}">
        <p14:creationId xmlns:p14="http://schemas.microsoft.com/office/powerpoint/2010/main" val="9650953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3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5045055"/>
            <a:ext cx="2997200" cy="857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195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ECBFE-E37E-D846-80CA-5751F91D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27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4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4958080"/>
            <a:ext cx="3505200" cy="94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31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80057-6BF7-974F-9630-3E3F2329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5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5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4947920"/>
            <a:ext cx="4013200" cy="95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59FD73-8F5F-BC42-9EE4-ECD3689B0505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F3BE12-52CA-4243-A6AF-BA0FA605A139}"/>
              </a:ext>
            </a:extLst>
          </p:cNvPr>
          <p:cNvCxnSpPr/>
          <p:nvPr/>
        </p:nvCxnSpPr>
        <p:spPr>
          <a:xfrm flipV="1">
            <a:off x="1656080" y="1838960"/>
            <a:ext cx="3769360" cy="7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109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III:  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6:  Advanced Practice/Post-test and Feedback</a:t>
            </a:r>
          </a:p>
        </p:txBody>
      </p:sp>
    </p:spTree>
    <p:extLst>
      <p:ext uri="{BB962C8B-B14F-4D97-AF65-F5344CB8AC3E}">
        <p14:creationId xmlns:p14="http://schemas.microsoft.com/office/powerpoint/2010/main" val="1378527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write simple, compound, and complex sentences on grade-level assignments?</a:t>
            </a:r>
          </a:p>
        </p:txBody>
      </p:sp>
    </p:spTree>
    <p:extLst>
      <p:ext uri="{BB962C8B-B14F-4D97-AF65-F5344CB8AC3E}">
        <p14:creationId xmlns:p14="http://schemas.microsoft.com/office/powerpoint/2010/main" val="3010677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52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94B9A-E6DE-E849-8EC9-52959D77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622299"/>
            <a:ext cx="4856480" cy="5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63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61BCD-3829-0747-9C85-85DE01A1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1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Simple Sentences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an adjective?</a:t>
            </a:r>
          </a:p>
          <a:p>
            <a:r>
              <a:rPr lang="en-US" dirty="0"/>
              <a:t>What are some examples of adjectives?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41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B808-14DE-0D43-80EF-E4548CC8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21" y="0"/>
            <a:ext cx="5227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875A0-271F-2F40-9A13-01C7B9BD4EED}"/>
              </a:ext>
            </a:extLst>
          </p:cNvPr>
          <p:cNvSpPr txBox="1"/>
          <p:nvPr/>
        </p:nvSpPr>
        <p:spPr>
          <a:xfrm>
            <a:off x="355600" y="5045055"/>
            <a:ext cx="130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Complex Sentences Series 6 Scores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03BA-C569-9747-B0B7-15457427F2E8}"/>
              </a:ext>
            </a:extLst>
          </p:cNvPr>
          <p:cNvCxnSpPr>
            <a:cxnSpLocks/>
          </p:cNvCxnSpPr>
          <p:nvPr/>
        </p:nvCxnSpPr>
        <p:spPr>
          <a:xfrm flipV="1">
            <a:off x="1656080" y="5045055"/>
            <a:ext cx="4419600" cy="85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59FD73-8F5F-BC42-9EE4-ECD3689B0505}"/>
              </a:ext>
            </a:extLst>
          </p:cNvPr>
          <p:cNvSpPr txBox="1"/>
          <p:nvPr/>
        </p:nvSpPr>
        <p:spPr>
          <a:xfrm>
            <a:off x="406400" y="110743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F3BE12-52CA-4243-A6AF-BA0FA605A139}"/>
              </a:ext>
            </a:extLst>
          </p:cNvPr>
          <p:cNvCxnSpPr>
            <a:cxnSpLocks/>
          </p:cNvCxnSpPr>
          <p:nvPr/>
        </p:nvCxnSpPr>
        <p:spPr>
          <a:xfrm>
            <a:off x="1656080" y="1910080"/>
            <a:ext cx="414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372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IV:  Compound-Complex Sentences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</p:spTree>
    <p:extLst>
      <p:ext uri="{BB962C8B-B14F-4D97-AF65-F5344CB8AC3E}">
        <p14:creationId xmlns:p14="http://schemas.microsoft.com/office/powerpoint/2010/main" val="5408340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requirements for compound-complex sentences?</a:t>
            </a:r>
          </a:p>
          <a:p>
            <a:r>
              <a:rPr lang="en-US" dirty="0"/>
              <a:t>What are the formulas that can be used to write compound-complex sentences?</a:t>
            </a:r>
          </a:p>
          <a:p>
            <a:r>
              <a:rPr lang="en-US" dirty="0"/>
              <a:t>How can we use the PENS steps to write compound-complex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258068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E382-4545-D24B-A2BF-139458C2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41ADD-6FF3-C84C-98B1-15F9CF61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8400"/>
            <a:ext cx="8241030" cy="5394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definition for a simple sentence?</a:t>
            </a:r>
          </a:p>
          <a:p>
            <a:r>
              <a:rPr lang="en-US" dirty="0"/>
              <a:t>What is the definition for a compound sentence?</a:t>
            </a:r>
          </a:p>
          <a:p>
            <a:r>
              <a:rPr lang="en-US" dirty="0"/>
              <a:t>What is the definition for a complex sentence?</a:t>
            </a:r>
          </a:p>
          <a:p>
            <a:r>
              <a:rPr lang="en-US" dirty="0"/>
              <a:t>What is the definition for an independent clause?</a:t>
            </a:r>
          </a:p>
          <a:p>
            <a:r>
              <a:rPr lang="en-US" dirty="0"/>
              <a:t>What is the definition for a dependent clause?</a:t>
            </a:r>
          </a:p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four kinds of simple sentences?</a:t>
            </a:r>
          </a:p>
          <a:p>
            <a:r>
              <a:rPr lang="en-US" dirty="0"/>
              <a:t>What are the two kinds of compound sentences?</a:t>
            </a:r>
          </a:p>
          <a:p>
            <a:r>
              <a:rPr lang="en-US" dirty="0"/>
              <a:t>What are the two kinds of complex sentences?</a:t>
            </a:r>
          </a:p>
          <a:p>
            <a:r>
              <a:rPr lang="en-US" dirty="0"/>
              <a:t>Where would you use the Sentence Writing Strategy and how does it help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826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9EB7E-B78F-EE4B-85BE-3F5D738DCC31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 dates for each stage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55D8C9-105A-0042-A45B-640BC0D376C4}"/>
              </a:ext>
            </a:extLst>
          </p:cNvPr>
          <p:cNvCxnSpPr/>
          <p:nvPr/>
        </p:nvCxnSpPr>
        <p:spPr>
          <a:xfrm flipV="1">
            <a:off x="1443794" y="1391920"/>
            <a:ext cx="2295086" cy="8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635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1B6028-911D-0E49-9934-003A033D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28" y="92635"/>
            <a:ext cx="6253711" cy="80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40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5268E-4075-2B4E-BB7D-D0A483B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"/>
            <a:ext cx="5205153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1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DF6BE-34E5-6443-8515-E369242E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87144"/>
            <a:ext cx="4903470" cy="6683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2B3E1-21A8-D84D-AFEE-9184D7B9214A}"/>
              </a:ext>
            </a:extLst>
          </p:cNvPr>
          <p:cNvSpPr txBox="1"/>
          <p:nvPr/>
        </p:nvSpPr>
        <p:spPr>
          <a:xfrm>
            <a:off x="6096000" y="1920240"/>
            <a:ext cx="222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D, I, </a:t>
            </a:r>
            <a:r>
              <a:rPr lang="en-US" dirty="0" err="1"/>
              <a:t>cI</a:t>
            </a:r>
            <a:endParaRPr lang="en-US" dirty="0"/>
          </a:p>
          <a:p>
            <a:r>
              <a:rPr lang="en-US" dirty="0"/>
              <a:t>D, I; I</a:t>
            </a:r>
          </a:p>
          <a:p>
            <a:r>
              <a:rPr lang="en-US" dirty="0"/>
              <a:t>ID, </a:t>
            </a:r>
            <a:r>
              <a:rPr lang="en-US" dirty="0" err="1"/>
              <a:t>cI</a:t>
            </a:r>
            <a:endParaRPr lang="en-US" dirty="0"/>
          </a:p>
          <a:p>
            <a:r>
              <a:rPr lang="en-US" dirty="0"/>
              <a:t>ID;I</a:t>
            </a:r>
          </a:p>
          <a:p>
            <a:r>
              <a:rPr lang="en-US" dirty="0" err="1"/>
              <a:t>I,cID</a:t>
            </a:r>
            <a:endParaRPr lang="en-US" dirty="0"/>
          </a:p>
          <a:p>
            <a:r>
              <a:rPr lang="en-US" dirty="0"/>
              <a:t>I;ID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40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084B-B59E-B644-832F-2366454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8A8EC-D1C6-C343-94C6-967B64EF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4" y="152400"/>
            <a:ext cx="5393885" cy="663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9EB7E-B78F-EE4B-85BE-3F5D738DCC31}"/>
              </a:ext>
            </a:extLst>
          </p:cNvPr>
          <p:cNvSpPr txBox="1"/>
          <p:nvPr/>
        </p:nvSpPr>
        <p:spPr>
          <a:xfrm>
            <a:off x="396240" y="833118"/>
            <a:ext cx="119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date completed for stage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55D8C9-105A-0042-A45B-640BC0D376C4}"/>
              </a:ext>
            </a:extLst>
          </p:cNvPr>
          <p:cNvCxnSpPr/>
          <p:nvPr/>
        </p:nvCxnSpPr>
        <p:spPr>
          <a:xfrm flipV="1">
            <a:off x="1443794" y="1675168"/>
            <a:ext cx="2295086" cy="8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6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2791</TotalTime>
  <Words>3434</Words>
  <Application>Microsoft Macintosh PowerPoint</Application>
  <PresentationFormat>On-screen Show (4:3)</PresentationFormat>
  <Paragraphs>657</Paragraphs>
  <Slides>155</Slides>
  <Notes>150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0" baseType="lpstr">
      <vt:lpstr>Arial</vt:lpstr>
      <vt:lpstr>BLACKMOOR LET PLAIN:2.0</vt:lpstr>
      <vt:lpstr>Calibri</vt:lpstr>
      <vt:lpstr>Calibri Light</vt:lpstr>
      <vt:lpstr>Office Theme</vt:lpstr>
      <vt:lpstr>Proficiency in the Sentence Writing Strategy</vt:lpstr>
      <vt:lpstr>Pretest</vt:lpstr>
      <vt:lpstr>Pretest Directions</vt:lpstr>
      <vt:lpstr>Pretest Topic List</vt:lpstr>
      <vt:lpstr>PowerPoint Presentation</vt:lpstr>
      <vt:lpstr>PowerPoint Presentation</vt:lpstr>
      <vt:lpstr>Part II:  Compound Sentences</vt:lpstr>
      <vt:lpstr>Essential Questions</vt:lpstr>
      <vt:lpstr>Review of Simple Sentences</vt:lpstr>
      <vt:lpstr>Discussion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 Compound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Part II:  Compound Sentences</vt:lpstr>
      <vt:lpstr>Essential Questions</vt:lpstr>
      <vt:lpstr>PowerPoint Presentation</vt:lpstr>
      <vt:lpstr>PowerPoint Presentation</vt:lpstr>
      <vt:lpstr>PowerPoint Presentation</vt:lpstr>
      <vt:lpstr>Part II:  Compound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 Compound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Part III:  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III:  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Part III:  Complex Sentences</vt:lpstr>
      <vt:lpstr>Essential Questions</vt:lpstr>
      <vt:lpstr>PowerPoint Presentation</vt:lpstr>
      <vt:lpstr>PowerPoint Presentation</vt:lpstr>
      <vt:lpstr>PowerPoint Presentation</vt:lpstr>
      <vt:lpstr>Part III:  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III:  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Part IV:  Compound-Complex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IV:  Compound-Complex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Part IV:  Compound-Complex Sentences</vt:lpstr>
      <vt:lpstr>Essential Questions</vt:lpstr>
      <vt:lpstr>PowerPoint Presentation</vt:lpstr>
      <vt:lpstr>PowerPoint Presentation</vt:lpstr>
      <vt:lpstr>PowerPoint Presentation</vt:lpstr>
      <vt:lpstr>Part IV:  Compound-Complex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IV:  Compound-Complex Sentences</vt:lpstr>
      <vt:lpstr>Essential Questions</vt:lpstr>
      <vt:lpstr>Review of Previous Content</vt:lpstr>
      <vt:lpstr>PowerPoint Presentation</vt:lpstr>
      <vt:lpstr>PowerPoint Presentation</vt:lpstr>
      <vt:lpstr>PowerPoint Presentation</vt:lpstr>
      <vt:lpstr>Stage 7:  Make Commitments for Generalization </vt:lpstr>
      <vt:lpstr>PowerPoint Presentation</vt:lpstr>
      <vt:lpstr>PowerPoint Presentation</vt:lpstr>
      <vt:lpstr>Stage 8:  Generalization </vt:lpstr>
      <vt:lpstr>Essential Questions</vt:lpstr>
      <vt:lpstr>PowerPoint Presentation</vt:lpstr>
      <vt:lpstr>PowerPoint Presentation</vt:lpstr>
      <vt:lpstr>Stage 8:  Generalization </vt:lpstr>
      <vt:lpstr>Essential Questions</vt:lpstr>
      <vt:lpstr>PowerPoint Presentation</vt:lpstr>
      <vt:lpstr>PowerPoint Presentation</vt:lpstr>
      <vt:lpstr>PowerPoint Presentation</vt:lpstr>
      <vt:lpstr>Stage 8:  Generalization </vt:lpstr>
      <vt:lpstr>Essential Questions</vt:lpstr>
      <vt:lpstr>PowerPoint Presentation</vt:lpstr>
      <vt:lpstr>Creating new sentence formulas</vt:lpstr>
      <vt:lpstr>Creating other types of formulas</vt:lpstr>
      <vt:lpstr>Planning</vt:lpstr>
      <vt:lpstr>Checking</vt:lpstr>
      <vt:lpstr>PowerPoint Presentation</vt:lpstr>
      <vt:lpstr>Stage 8:  Generalization </vt:lpstr>
      <vt:lpstr>Essential Questions</vt:lpstr>
      <vt:lpstr>Review of Previous Content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Paragraph Writing Strategy</dc:title>
  <dc:creator>Medici Cindy</dc:creator>
  <cp:lastModifiedBy>Oakes Kimberlee</cp:lastModifiedBy>
  <cp:revision>25</cp:revision>
  <dcterms:created xsi:type="dcterms:W3CDTF">2021-02-15T20:39:09Z</dcterms:created>
  <dcterms:modified xsi:type="dcterms:W3CDTF">2021-06-21T18:12:59Z</dcterms:modified>
</cp:coreProperties>
</file>