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7"/>
  </p:notesMasterIdLst>
  <p:sldIdLst>
    <p:sldId id="256" r:id="rId2"/>
    <p:sldId id="280" r:id="rId3"/>
    <p:sldId id="677" r:id="rId4"/>
    <p:sldId id="678" r:id="rId5"/>
    <p:sldId id="419" r:id="rId6"/>
    <p:sldId id="416" r:id="rId7"/>
    <p:sldId id="679" r:id="rId8"/>
    <p:sldId id="648" r:id="rId9"/>
    <p:sldId id="649" r:id="rId10"/>
    <p:sldId id="650" r:id="rId11"/>
    <p:sldId id="681" r:id="rId12"/>
    <p:sldId id="682" r:id="rId13"/>
    <p:sldId id="680" r:id="rId14"/>
    <p:sldId id="675" r:id="rId15"/>
    <p:sldId id="422" r:id="rId16"/>
    <p:sldId id="425" r:id="rId17"/>
    <p:sldId id="651" r:id="rId18"/>
    <p:sldId id="316" r:id="rId19"/>
    <p:sldId id="430" r:id="rId20"/>
    <p:sldId id="431" r:id="rId21"/>
    <p:sldId id="424" r:id="rId22"/>
    <p:sldId id="432" r:id="rId23"/>
    <p:sldId id="439" r:id="rId24"/>
    <p:sldId id="438" r:id="rId25"/>
    <p:sldId id="761" r:id="rId26"/>
    <p:sldId id="762" r:id="rId27"/>
    <p:sldId id="446" r:id="rId28"/>
    <p:sldId id="440" r:id="rId29"/>
    <p:sldId id="770" r:id="rId30"/>
    <p:sldId id="769" r:id="rId31"/>
    <p:sldId id="443" r:id="rId32"/>
    <p:sldId id="449" r:id="rId33"/>
    <p:sldId id="441" r:id="rId34"/>
    <p:sldId id="447" r:id="rId35"/>
    <p:sldId id="448" r:id="rId36"/>
    <p:sldId id="444" r:id="rId37"/>
    <p:sldId id="450" r:id="rId38"/>
    <p:sldId id="442" r:id="rId39"/>
    <p:sldId id="763" r:id="rId40"/>
    <p:sldId id="451" r:id="rId41"/>
    <p:sldId id="452" r:id="rId42"/>
    <p:sldId id="445" r:id="rId43"/>
    <p:sldId id="454" r:id="rId44"/>
    <p:sldId id="457" r:id="rId45"/>
    <p:sldId id="458" r:id="rId46"/>
    <p:sldId id="459" r:id="rId47"/>
    <p:sldId id="460" r:id="rId48"/>
    <p:sldId id="766" r:id="rId49"/>
    <p:sldId id="462" r:id="rId50"/>
    <p:sldId id="463" r:id="rId51"/>
    <p:sldId id="637" r:id="rId52"/>
    <p:sldId id="685" r:id="rId53"/>
    <p:sldId id="767" r:id="rId54"/>
    <p:sldId id="466" r:id="rId55"/>
    <p:sldId id="467" r:id="rId56"/>
    <p:sldId id="468" r:id="rId57"/>
    <p:sldId id="469" r:id="rId58"/>
    <p:sldId id="470" r:id="rId59"/>
    <p:sldId id="471" r:id="rId60"/>
    <p:sldId id="472" r:id="rId61"/>
    <p:sldId id="768" r:id="rId62"/>
    <p:sldId id="689" r:id="rId63"/>
    <p:sldId id="654" r:id="rId64"/>
    <p:sldId id="473" r:id="rId65"/>
    <p:sldId id="496" r:id="rId66"/>
    <p:sldId id="497" r:id="rId67"/>
    <p:sldId id="498" r:id="rId68"/>
    <p:sldId id="505" r:id="rId69"/>
    <p:sldId id="688" r:id="rId70"/>
    <p:sldId id="771" r:id="rId71"/>
    <p:sldId id="670" r:id="rId72"/>
    <p:sldId id="671" r:id="rId73"/>
    <p:sldId id="673" r:id="rId74"/>
    <p:sldId id="687" r:id="rId75"/>
    <p:sldId id="777" r:id="rId76"/>
    <p:sldId id="778" r:id="rId77"/>
    <p:sldId id="779" r:id="rId78"/>
    <p:sldId id="669" r:id="rId79"/>
    <p:sldId id="772" r:id="rId80"/>
    <p:sldId id="662" r:id="rId81"/>
    <p:sldId id="517" r:id="rId82"/>
    <p:sldId id="337" r:id="rId83"/>
    <p:sldId id="539" r:id="rId84"/>
    <p:sldId id="520" r:id="rId85"/>
    <p:sldId id="524" r:id="rId86"/>
    <p:sldId id="690" r:id="rId87"/>
    <p:sldId id="773" r:id="rId88"/>
    <p:sldId id="535" r:id="rId89"/>
    <p:sldId id="644" r:id="rId90"/>
    <p:sldId id="626" r:id="rId91"/>
    <p:sldId id="665" r:id="rId92"/>
    <p:sldId id="661" r:id="rId93"/>
    <p:sldId id="774" r:id="rId94"/>
    <p:sldId id="775" r:id="rId95"/>
    <p:sldId id="792" r:id="rId96"/>
    <p:sldId id="666" r:id="rId97"/>
    <p:sldId id="667" r:id="rId98"/>
    <p:sldId id="527" r:id="rId99"/>
    <p:sldId id="691" r:id="rId100"/>
    <p:sldId id="528" r:id="rId101"/>
    <p:sldId id="795" r:id="rId102"/>
    <p:sldId id="796" r:id="rId103"/>
    <p:sldId id="692" r:id="rId104"/>
    <p:sldId id="780" r:id="rId105"/>
    <p:sldId id="653" r:id="rId106"/>
    <p:sldId id="783" r:id="rId107"/>
    <p:sldId id="537" r:id="rId108"/>
    <p:sldId id="784" r:id="rId109"/>
    <p:sldId id="625" r:id="rId110"/>
    <p:sldId id="664" r:id="rId111"/>
    <p:sldId id="663" r:id="rId112"/>
    <p:sldId id="791" r:id="rId113"/>
    <p:sldId id="668" r:id="rId114"/>
    <p:sldId id="536" r:id="rId115"/>
    <p:sldId id="343" r:id="rId116"/>
    <p:sldId id="546" r:id="rId117"/>
    <p:sldId id="674" r:id="rId118"/>
    <p:sldId id="785" r:id="rId119"/>
    <p:sldId id="655" r:id="rId120"/>
    <p:sldId id="659" r:id="rId121"/>
    <p:sldId id="660" r:id="rId122"/>
    <p:sldId id="657" r:id="rId123"/>
    <p:sldId id="786" r:id="rId124"/>
    <p:sldId id="787" r:id="rId125"/>
    <p:sldId id="788" r:id="rId1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4"/>
    <p:restoredTop sz="95470" autoAdjust="0"/>
  </p:normalViewPr>
  <p:slideViewPr>
    <p:cSldViewPr snapToGrid="0" snapToObjects="1">
      <p:cViewPr varScale="1">
        <p:scale>
          <a:sx n="102" d="100"/>
          <a:sy n="102" d="100"/>
        </p:scale>
        <p:origin x="52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C3550-400D-744C-9D5D-FF0FF6A57416}" type="datetimeFigureOut">
              <a:rPr lang="en-US" smtClean="0"/>
              <a:t>3/15/21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ECF4C-DF24-0747-A837-9CC098091EF0}" type="slidenum">
              <a:rPr lang="en-US" smtClean="0"/>
              <a:t>‹#›</a:t>
            </a:fld>
            <a:endParaRPr lang="en-US"/>
          </a:p>
        </p:txBody>
      </p:sp>
    </p:spTree>
    <p:extLst>
      <p:ext uri="{BB962C8B-B14F-4D97-AF65-F5344CB8AC3E}">
        <p14:creationId xmlns:p14="http://schemas.microsoft.com/office/powerpoint/2010/main" val="772223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6A7D300A-725D-ED49-BC72-3E0EEFFFB5FF}" type="datetimeFigureOut">
              <a:rPr lang="en-US" smtClean="0"/>
              <a:t>3/15/21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A7D300A-725D-ED49-BC72-3E0EEFFFB5FF}"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9C613-FB4B-724E-A423-D2602C5F317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A7D300A-725D-ED49-BC72-3E0EEFFFB5FF}" type="datetimeFigureOut">
              <a:rPr lang="en-US" smtClean="0"/>
              <a:t>3/15/21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6A7D300A-725D-ED49-BC72-3E0EEFFFB5FF}" type="datetimeFigureOut">
              <a:rPr lang="en-US" smtClean="0"/>
              <a:t>3/15/21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0EA9C613-FB4B-724E-A423-D2602C5F31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dgeenterprisesinc.com/files/Persuasive_Argumentative_Writing_files.zi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edgeenterprisesinc.com/files/Informative_Writing_files.zi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972639"/>
            <a:ext cx="6762749" cy="1578110"/>
          </a:xfrm>
        </p:spPr>
        <p:txBody>
          <a:bodyPr/>
          <a:lstStyle/>
          <a:p>
            <a:r>
              <a:rPr lang="en-US" sz="4000" dirty="0"/>
              <a:t>PROFICIENCY IN THE THEME WRITING STRATEGY </a:t>
            </a:r>
          </a:p>
        </p:txBody>
      </p:sp>
      <p:sp>
        <p:nvSpPr>
          <p:cNvPr id="3" name="Subtitle 2"/>
          <p:cNvSpPr>
            <a:spLocks noGrp="1"/>
          </p:cNvSpPr>
          <p:nvPr>
            <p:ph type="subTitle" idx="1"/>
          </p:nvPr>
        </p:nvSpPr>
        <p:spPr/>
        <p:txBody>
          <a:bodyPr>
            <a:normAutofit fontScale="85000" lnSpcReduction="20000"/>
          </a:bodyPr>
          <a:lstStyle/>
          <a:p>
            <a:endParaRPr lang="en-US" dirty="0"/>
          </a:p>
          <a:p>
            <a:r>
              <a:rPr lang="en-US" sz="3600" dirty="0"/>
              <a:t>PERSUASIVE &amp;  ARGUMENTATIVE WRITING</a:t>
            </a:r>
          </a:p>
          <a:p>
            <a:r>
              <a:rPr lang="en-US" sz="2400" dirty="0"/>
              <a:t>Jean Bragg Schumaker</a:t>
            </a:r>
          </a:p>
          <a:p>
            <a:r>
              <a:rPr lang="en-US" sz="2400" dirty="0"/>
              <a:t>Florida Update Conference, January  2017</a:t>
            </a:r>
          </a:p>
        </p:txBody>
      </p:sp>
    </p:spTree>
    <p:extLst>
      <p:ext uri="{BB962C8B-B14F-4D97-AF65-F5344CB8AC3E}">
        <p14:creationId xmlns:p14="http://schemas.microsoft.com/office/powerpoint/2010/main" val="2635081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Common Core</a:t>
            </a:r>
            <a:br>
              <a:rPr lang="en-US" b="1" dirty="0"/>
            </a:br>
            <a:r>
              <a:rPr lang="en-US" b="1" dirty="0"/>
              <a:t> Text-type Standards</a:t>
            </a:r>
          </a:p>
        </p:txBody>
      </p:sp>
      <p:sp>
        <p:nvSpPr>
          <p:cNvPr id="3" name="Content Placeholder 2"/>
          <p:cNvSpPr>
            <a:spLocks noGrp="1"/>
          </p:cNvSpPr>
          <p:nvPr>
            <p:ph idx="1"/>
          </p:nvPr>
        </p:nvSpPr>
        <p:spPr/>
        <p:txBody>
          <a:bodyPr>
            <a:normAutofit fontScale="92500" lnSpcReduction="20000"/>
          </a:bodyPr>
          <a:lstStyle/>
          <a:p>
            <a:pPr marL="0" indent="0">
              <a:buNone/>
            </a:pPr>
            <a:r>
              <a:rPr lang="en-US" sz="2800" b="1" u="sng" dirty="0"/>
              <a:t>Grades 6+</a:t>
            </a:r>
          </a:p>
          <a:p>
            <a:pPr marL="0" indent="0">
              <a:buNone/>
            </a:pPr>
            <a:r>
              <a:rPr lang="en-US" dirty="0"/>
              <a:t>Write an </a:t>
            </a:r>
            <a:r>
              <a:rPr lang="en-US" u="sng" dirty="0"/>
              <a:t>argument</a:t>
            </a:r>
            <a:r>
              <a:rPr lang="en-US" dirty="0"/>
              <a:t> that introduces a </a:t>
            </a:r>
            <a:r>
              <a:rPr lang="en-US" u="sng" dirty="0"/>
              <a:t>claim</a:t>
            </a:r>
            <a:r>
              <a:rPr lang="en-US" dirty="0"/>
              <a:t> with </a:t>
            </a:r>
            <a:r>
              <a:rPr lang="en-US" u="sng" dirty="0"/>
              <a:t>reasons</a:t>
            </a:r>
            <a:r>
              <a:rPr lang="en-US" dirty="0"/>
              <a:t> and </a:t>
            </a:r>
            <a:r>
              <a:rPr lang="en-US" u="sng" dirty="0"/>
              <a:t>evidence</a:t>
            </a:r>
            <a:r>
              <a:rPr lang="en-US" dirty="0"/>
              <a:t>.</a:t>
            </a:r>
          </a:p>
          <a:p>
            <a:pPr marL="0" indent="0">
              <a:buNone/>
            </a:pPr>
            <a:r>
              <a:rPr lang="en-US" dirty="0"/>
              <a:t>• Introduce the topic and state a claim.</a:t>
            </a:r>
          </a:p>
          <a:p>
            <a:pPr marL="0" indent="0">
              <a:buNone/>
            </a:pPr>
            <a:r>
              <a:rPr lang="en-US" dirty="0"/>
              <a:t>• Support the claim with clear reasons  and relevant</a:t>
            </a:r>
          </a:p>
          <a:p>
            <a:pPr marL="0" indent="0">
              <a:buNone/>
            </a:pPr>
            <a:r>
              <a:rPr lang="en-US" dirty="0"/>
              <a:t>   </a:t>
            </a:r>
            <a:r>
              <a:rPr lang="en-US" u="sng" dirty="0"/>
              <a:t>evidence</a:t>
            </a:r>
            <a:r>
              <a:rPr lang="en-US" dirty="0"/>
              <a:t> (using </a:t>
            </a:r>
            <a:r>
              <a:rPr lang="en-US" u="sng" dirty="0"/>
              <a:t>credible</a:t>
            </a:r>
            <a:r>
              <a:rPr lang="en-US" dirty="0"/>
              <a:t> </a:t>
            </a:r>
            <a:r>
              <a:rPr lang="en-US" u="sng" dirty="0"/>
              <a:t>sources</a:t>
            </a:r>
            <a:r>
              <a:rPr lang="en-US" dirty="0"/>
              <a:t>).</a:t>
            </a:r>
          </a:p>
          <a:p>
            <a:pPr marL="0" indent="0">
              <a:buNone/>
            </a:pPr>
            <a:r>
              <a:rPr lang="en-US" dirty="0"/>
              <a:t>• Use words, phrases, and clauses to link reasons to the claim.</a:t>
            </a:r>
          </a:p>
          <a:p>
            <a:pPr marL="0" indent="0">
              <a:buNone/>
            </a:pPr>
            <a:r>
              <a:rPr lang="en-US" dirty="0"/>
              <a:t>• Provide a concluding statement.</a:t>
            </a:r>
          </a:p>
          <a:p>
            <a:pPr marL="0" indent="0">
              <a:buNone/>
            </a:pPr>
            <a:r>
              <a:rPr lang="en-US" dirty="0"/>
              <a:t>• Use a formal style. </a:t>
            </a:r>
          </a:p>
        </p:txBody>
      </p:sp>
    </p:spTree>
    <p:extLst>
      <p:ext uri="{BB962C8B-B14F-4D97-AF65-F5344CB8AC3E}">
        <p14:creationId xmlns:p14="http://schemas.microsoft.com/office/powerpoint/2010/main" val="10810320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Persuasive</a:t>
            </a:r>
            <a:r>
              <a:rPr lang="en-US" b="1" dirty="0"/>
              <a:t> Theme: Version 2</a:t>
            </a:r>
          </a:p>
        </p:txBody>
      </p:sp>
      <p:sp>
        <p:nvSpPr>
          <p:cNvPr id="3" name="Content Placeholder 2"/>
          <p:cNvSpPr>
            <a:spLocks noGrp="1"/>
          </p:cNvSpPr>
          <p:nvPr>
            <p:ph idx="1"/>
          </p:nvPr>
        </p:nvSpPr>
        <p:spPr>
          <a:xfrm>
            <a:off x="1516551" y="1828800"/>
            <a:ext cx="6846399" cy="4208930"/>
          </a:xfrm>
        </p:spPr>
        <p:txBody>
          <a:bodyPr>
            <a:normAutofit lnSpcReduction="10000"/>
          </a:bodyPr>
          <a:lstStyle/>
          <a:p>
            <a:r>
              <a:rPr lang="en-US" sz="3200" b="1" dirty="0"/>
              <a:t>Title</a:t>
            </a:r>
          </a:p>
          <a:p>
            <a:r>
              <a:rPr lang="en-US" sz="3200" b="1" dirty="0"/>
              <a:t>Introduction</a:t>
            </a:r>
          </a:p>
          <a:p>
            <a:r>
              <a:rPr lang="en-US" sz="3200" b="1" dirty="0"/>
              <a:t>Reason 1 and Opposite Reason 1 </a:t>
            </a:r>
          </a:p>
          <a:p>
            <a:r>
              <a:rPr lang="en-US" sz="3200" b="1" dirty="0"/>
              <a:t>Reason 2 and Opposite Reason 2 </a:t>
            </a:r>
          </a:p>
          <a:p>
            <a:r>
              <a:rPr lang="en-US" sz="3200" b="1" dirty="0"/>
              <a:t>Reason 3 and Opposite Reason 3 </a:t>
            </a:r>
          </a:p>
          <a:p>
            <a:r>
              <a:rPr lang="en-US" sz="3200" b="1" dirty="0"/>
              <a:t>Conclusion</a:t>
            </a:r>
          </a:p>
        </p:txBody>
      </p:sp>
    </p:spTree>
    <p:extLst>
      <p:ext uri="{BB962C8B-B14F-4D97-AF65-F5344CB8AC3E}">
        <p14:creationId xmlns:p14="http://schemas.microsoft.com/office/powerpoint/2010/main" val="6610142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iagrams JS 3 19.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55520" y="-754104"/>
            <a:ext cx="6636971" cy="8589021"/>
          </a:xfrm>
          <a:prstGeom prst="rect">
            <a:avLst/>
          </a:prstGeom>
        </p:spPr>
      </p:pic>
    </p:spTree>
    <p:extLst>
      <p:ext uri="{BB962C8B-B14F-4D97-AF65-F5344CB8AC3E}">
        <p14:creationId xmlns:p14="http://schemas.microsoft.com/office/powerpoint/2010/main" val="2287642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1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13144" y="-1183216"/>
            <a:ext cx="7010291" cy="9072141"/>
          </a:xfrm>
          <a:prstGeom prst="rect">
            <a:avLst/>
          </a:prstGeom>
        </p:spPr>
      </p:pic>
    </p:spTree>
    <p:extLst>
      <p:ext uri="{BB962C8B-B14F-4D97-AF65-F5344CB8AC3E}">
        <p14:creationId xmlns:p14="http://schemas.microsoft.com/office/powerpoint/2010/main" val="25931925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294391"/>
          </a:xfrm>
        </p:spPr>
        <p:txBody>
          <a:bodyPr/>
          <a:lstStyle/>
          <a:p>
            <a:pPr algn="ctr"/>
            <a:r>
              <a:rPr lang="en-US" sz="4400" b="1" dirty="0"/>
              <a:t>Model Stage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63257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1 9.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76588" y="-1104944"/>
            <a:ext cx="7255491" cy="9389458"/>
          </a:xfrm>
          <a:prstGeom prst="rect">
            <a:avLst/>
          </a:prstGeom>
        </p:spPr>
      </p:pic>
    </p:spTree>
    <p:extLst>
      <p:ext uri="{BB962C8B-B14F-4D97-AF65-F5344CB8AC3E}">
        <p14:creationId xmlns:p14="http://schemas.microsoft.com/office/powerpoint/2010/main" val="28350888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332729"/>
          </a:xfrm>
        </p:spPr>
        <p:txBody>
          <a:bodyPr/>
          <a:lstStyle/>
          <a:p>
            <a:pPr algn="ctr"/>
            <a:r>
              <a:rPr lang="en-US" sz="4400" b="1" dirty="0"/>
              <a:t>Example Introductory Paragraph</a:t>
            </a:r>
          </a:p>
        </p:txBody>
      </p:sp>
      <p:sp>
        <p:nvSpPr>
          <p:cNvPr id="3" name="Content Placeholder 2"/>
          <p:cNvSpPr>
            <a:spLocks noGrp="1"/>
          </p:cNvSpPr>
          <p:nvPr>
            <p:ph idx="1"/>
          </p:nvPr>
        </p:nvSpPr>
        <p:spPr/>
        <p:txBody>
          <a:bodyPr>
            <a:normAutofit lnSpcReduction="10000"/>
          </a:bodyPr>
          <a:lstStyle/>
          <a:p>
            <a:pPr marL="0" indent="0" algn="ctr">
              <a:buNone/>
            </a:pPr>
            <a:r>
              <a:rPr lang="en-US" sz="2600" b="1" u="sng" dirty="0"/>
              <a:t>Biking: A Great Way to Commute!</a:t>
            </a:r>
            <a:r>
              <a:rPr lang="en-US" b="1" u="sng" dirty="0"/>
              <a:t> </a:t>
            </a:r>
            <a:endParaRPr lang="en-US" u="sng" dirty="0"/>
          </a:p>
          <a:p>
            <a:pPr marL="0" indent="0">
              <a:buNone/>
            </a:pPr>
            <a:r>
              <a:rPr lang="en-US" dirty="0"/>
              <a:t>     As Gabriel is getting ready for work, she puts on her biking shoes, biking clothes, and biking helmet. Is she training for the Olympics?  No, this is just her usual routine for getting ready for her commute to work in the city. Into her backpack go her lunch, her high heels, and her wrinkle-free dress. In fact, Gabby is not unique; she is just one of thousands of people who believe in commuting to work on two-wheeled vehicles without motors. They believe that despite the drawbacks, biking is not only an efficient way to get to work, but it keeps them healthy while saving the environment.</a:t>
            </a:r>
          </a:p>
          <a:p>
            <a:pPr marL="0" indent="0">
              <a:buNone/>
            </a:pPr>
            <a:endParaRPr lang="en-US" dirty="0"/>
          </a:p>
        </p:txBody>
      </p:sp>
    </p:spTree>
    <p:extLst>
      <p:ext uri="{BB962C8B-B14F-4D97-AF65-F5344CB8AC3E}">
        <p14:creationId xmlns:p14="http://schemas.microsoft.com/office/powerpoint/2010/main" val="6057641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3305368"/>
          </a:xfrm>
        </p:spPr>
        <p:txBody>
          <a:bodyPr/>
          <a:lstStyle/>
          <a:p>
            <a:pPr algn="ctr"/>
            <a:r>
              <a:rPr lang="en-US" sz="4000" b="1" dirty="0"/>
              <a:t>Detail Paragraph with the Claim and its Supporting Reason First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37803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246427"/>
          </a:xfrm>
        </p:spPr>
        <p:txBody>
          <a:bodyPr/>
          <a:lstStyle/>
          <a:p>
            <a:pPr algn="ctr"/>
            <a:r>
              <a:rPr lang="en-US" sz="4400" b="1" dirty="0"/>
              <a:t>Example Reasons Paragraph</a:t>
            </a:r>
            <a:br>
              <a:rPr lang="en-US" sz="4400" b="1" dirty="0"/>
            </a:br>
            <a:r>
              <a:rPr lang="en-US" sz="3200" b="1" dirty="0"/>
              <a:t>(Claim first)</a:t>
            </a:r>
          </a:p>
        </p:txBody>
      </p:sp>
      <p:sp>
        <p:nvSpPr>
          <p:cNvPr id="3" name="Content Placeholder 2"/>
          <p:cNvSpPr>
            <a:spLocks noGrp="1"/>
          </p:cNvSpPr>
          <p:nvPr>
            <p:ph idx="1"/>
          </p:nvPr>
        </p:nvSpPr>
        <p:spPr>
          <a:xfrm>
            <a:off x="779463" y="1828800"/>
            <a:ext cx="7583487" cy="4705564"/>
          </a:xfrm>
        </p:spPr>
        <p:txBody>
          <a:bodyPr>
            <a:normAutofit lnSpcReduction="10000"/>
          </a:bodyPr>
          <a:lstStyle/>
          <a:p>
            <a:pPr marL="0" indent="0">
              <a:buNone/>
            </a:pPr>
            <a:r>
              <a:rPr lang="en-US" dirty="0"/>
              <a:t>      Interestingly, bikers claim that biking to work can actually save time. For example, they say that riding a bike gives the commuter a lot of flexibility. When they encounter a traffic jam or an accident, they can quickly take another road. They do not get stuck in traffic. Also, bikes take up little space, are easy to maneuver, and can weave through bumper-to-bumper traffic easily. They can travel down the side of the road or even on a sidewalk if the law allows. As a result, bikers are more likely to get to work on time than drivers. In contrast, lots of people choose not to bike to work because it might take more time than driving. They complain that they have long commutes. Of course, cars can travel faster than bikes. If people have long commutes over open highway, driving a car saves time. </a:t>
            </a:r>
          </a:p>
          <a:p>
            <a:pPr marL="0" indent="0">
              <a:buNone/>
            </a:pPr>
            <a:endParaRPr lang="en-US" dirty="0"/>
          </a:p>
        </p:txBody>
      </p:sp>
    </p:spTree>
    <p:extLst>
      <p:ext uri="{BB962C8B-B14F-4D97-AF65-F5344CB8AC3E}">
        <p14:creationId xmlns:p14="http://schemas.microsoft.com/office/powerpoint/2010/main" val="14702509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924521"/>
          </a:xfrm>
        </p:spPr>
        <p:txBody>
          <a:bodyPr/>
          <a:lstStyle/>
          <a:p>
            <a:pPr algn="ctr"/>
            <a:r>
              <a:rPr lang="en-US" sz="4000" b="1" dirty="0"/>
              <a:t>Detail Paragraph with the Counterclaim and its Supporting Reason First</a:t>
            </a:r>
          </a:p>
        </p:txBody>
      </p:sp>
    </p:spTree>
    <p:extLst>
      <p:ext uri="{BB962C8B-B14F-4D97-AF65-F5344CB8AC3E}">
        <p14:creationId xmlns:p14="http://schemas.microsoft.com/office/powerpoint/2010/main" val="7585296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197111"/>
          </a:xfrm>
        </p:spPr>
        <p:txBody>
          <a:bodyPr/>
          <a:lstStyle/>
          <a:p>
            <a:pPr algn="ctr"/>
            <a:r>
              <a:rPr lang="en-US" sz="4000" b="1" dirty="0"/>
              <a:t>Example Reasons Paragraph</a:t>
            </a:r>
            <a:br>
              <a:rPr lang="en-US" b="1" dirty="0"/>
            </a:br>
            <a:r>
              <a:rPr lang="en-US" sz="3200" b="1" dirty="0"/>
              <a:t>(Counterclaim first)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     Naturally, the time commitment is one reason people choose not to use a bike to commute to work. With reason, they complain that biking to work takes more time than driving a car.  Even a short trip can take less time by car than by bike. Of course, cars can travel faster than bikes. If people have a long commute over open highway, driving a car saves a lot of time. Nevertheless, bikers claim that biking can actually save time. For example, they say that riding a bike gives the rider a lot of flexibility to move through traffic snarls. When they encounter a traffic jam or an accident, they can quickly take another road. They do not get stuck in traffic. Also, bikes take up little space, are easy to maneuver, and can weave through bumper-to-bumper traffic easily. They can travel down the side of the road or even on a sidewalk if the law allows. As a result, bikers are more likely to get to work on time. </a:t>
            </a:r>
          </a:p>
          <a:p>
            <a:pPr marL="0" indent="0">
              <a:buNone/>
            </a:pPr>
            <a:endParaRPr lang="en-US" dirty="0"/>
          </a:p>
        </p:txBody>
      </p:sp>
    </p:spTree>
    <p:extLst>
      <p:ext uri="{BB962C8B-B14F-4D97-AF65-F5344CB8AC3E}">
        <p14:creationId xmlns:p14="http://schemas.microsoft.com/office/powerpoint/2010/main" val="220690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Florida Text-type Standards</a:t>
            </a:r>
          </a:p>
        </p:txBody>
      </p:sp>
      <p:sp>
        <p:nvSpPr>
          <p:cNvPr id="3" name="Content Placeholder 2"/>
          <p:cNvSpPr>
            <a:spLocks noGrp="1"/>
          </p:cNvSpPr>
          <p:nvPr>
            <p:ph idx="1"/>
          </p:nvPr>
        </p:nvSpPr>
        <p:spPr/>
        <p:txBody>
          <a:bodyPr/>
          <a:lstStyle/>
          <a:p>
            <a:pPr marL="0" indent="0">
              <a:buNone/>
            </a:pPr>
            <a:r>
              <a:rPr lang="en-US" sz="2800" b="1" dirty="0"/>
              <a:t>Grades 3 – 5</a:t>
            </a:r>
          </a:p>
          <a:p>
            <a:pPr marL="0" indent="0">
              <a:buNone/>
            </a:pPr>
            <a:r>
              <a:rPr lang="en-US" dirty="0"/>
              <a:t>Write </a:t>
            </a:r>
            <a:r>
              <a:rPr lang="en-US" u="sng" dirty="0"/>
              <a:t>opinion pieces </a:t>
            </a:r>
            <a:r>
              <a:rPr lang="en-US" dirty="0"/>
              <a:t>on topics or texts supporting a </a:t>
            </a:r>
            <a:r>
              <a:rPr lang="en-US" u="sng" dirty="0"/>
              <a:t>point of view</a:t>
            </a:r>
            <a:r>
              <a:rPr lang="en-US" dirty="0"/>
              <a:t> with </a:t>
            </a:r>
            <a:r>
              <a:rPr lang="en-US" u="sng" dirty="0"/>
              <a:t>reasons</a:t>
            </a:r>
            <a:r>
              <a:rPr lang="en-US" dirty="0"/>
              <a:t> and information.</a:t>
            </a:r>
          </a:p>
          <a:p>
            <a:pPr marL="0" indent="0">
              <a:buNone/>
            </a:pPr>
            <a:r>
              <a:rPr lang="en-US" dirty="0"/>
              <a:t>• Introduce the topic and state an opinion.</a:t>
            </a:r>
          </a:p>
          <a:p>
            <a:pPr marL="0" indent="0">
              <a:buNone/>
            </a:pPr>
            <a:r>
              <a:rPr lang="en-US" dirty="0"/>
              <a:t>• Provide logical reasons that are supported by facts.</a:t>
            </a:r>
          </a:p>
          <a:p>
            <a:pPr marL="0" indent="0">
              <a:buNone/>
            </a:pPr>
            <a:r>
              <a:rPr lang="en-US" dirty="0"/>
              <a:t>• Link opinions and reasons. (Use transitions.)</a:t>
            </a:r>
          </a:p>
          <a:p>
            <a:pPr marL="0" indent="0">
              <a:buNone/>
            </a:pPr>
            <a:r>
              <a:rPr lang="en-US" dirty="0"/>
              <a:t>• Provide a concluding statement. </a:t>
            </a:r>
          </a:p>
        </p:txBody>
      </p:sp>
    </p:spTree>
    <p:extLst>
      <p:ext uri="{BB962C8B-B14F-4D97-AF65-F5344CB8AC3E}">
        <p14:creationId xmlns:p14="http://schemas.microsoft.com/office/powerpoint/2010/main" val="25834396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209440"/>
          </a:xfrm>
        </p:spPr>
        <p:txBody>
          <a:bodyPr/>
          <a:lstStyle/>
          <a:p>
            <a:pPr algn="ctr"/>
            <a:r>
              <a:rPr lang="en-US" b="1" dirty="0"/>
              <a:t>The Key to Concluding Paragraphs</a:t>
            </a:r>
          </a:p>
        </p:txBody>
      </p:sp>
      <p:sp>
        <p:nvSpPr>
          <p:cNvPr id="3" name="Content Placeholder 2"/>
          <p:cNvSpPr>
            <a:spLocks noGrp="1"/>
          </p:cNvSpPr>
          <p:nvPr>
            <p:ph idx="1"/>
          </p:nvPr>
        </p:nvSpPr>
        <p:spPr>
          <a:xfrm>
            <a:off x="1467232" y="1828800"/>
            <a:ext cx="6895718" cy="4208930"/>
          </a:xfrm>
        </p:spPr>
        <p:txBody>
          <a:bodyPr>
            <a:normAutofit/>
          </a:bodyPr>
          <a:lstStyle/>
          <a:p>
            <a:r>
              <a:rPr lang="en-US" sz="2800" b="1" dirty="0"/>
              <a:t>Must emphasize the Major Reasons supporting the claim</a:t>
            </a:r>
          </a:p>
          <a:p>
            <a:r>
              <a:rPr lang="en-US" sz="2800" b="1" dirty="0"/>
              <a:t>Must </a:t>
            </a:r>
            <a:r>
              <a:rPr lang="en-US" sz="2800" b="1" u="sng" dirty="0"/>
              <a:t>negate</a:t>
            </a:r>
            <a:r>
              <a:rPr lang="en-US" sz="2800" b="1" dirty="0"/>
              <a:t> or </a:t>
            </a:r>
            <a:r>
              <a:rPr lang="en-US" sz="2800" b="1" u="sng" dirty="0"/>
              <a:t>dispute</a:t>
            </a:r>
            <a:r>
              <a:rPr lang="en-US" sz="2800" b="1" dirty="0"/>
              <a:t> the reasons supporting the counterclaim</a:t>
            </a:r>
          </a:p>
        </p:txBody>
      </p:sp>
    </p:spTree>
    <p:extLst>
      <p:ext uri="{BB962C8B-B14F-4D97-AF65-F5344CB8AC3E}">
        <p14:creationId xmlns:p14="http://schemas.microsoft.com/office/powerpoint/2010/main" val="22398651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Concluding Paragraph</a:t>
            </a:r>
          </a:p>
        </p:txBody>
      </p:sp>
      <p:sp>
        <p:nvSpPr>
          <p:cNvPr id="3" name="Content Placeholder 2"/>
          <p:cNvSpPr>
            <a:spLocks noGrp="1"/>
          </p:cNvSpPr>
          <p:nvPr>
            <p:ph idx="1"/>
          </p:nvPr>
        </p:nvSpPr>
        <p:spPr>
          <a:xfrm>
            <a:off x="779463" y="1713729"/>
            <a:ext cx="7583487" cy="4857622"/>
          </a:xfrm>
        </p:spPr>
        <p:txBody>
          <a:bodyPr>
            <a:normAutofit fontScale="77500" lnSpcReduction="20000"/>
          </a:bodyPr>
          <a:lstStyle/>
          <a:p>
            <a:pPr marL="0" indent="0">
              <a:buNone/>
            </a:pPr>
            <a:r>
              <a:rPr lang="en-US" dirty="0"/>
              <a:t>        </a:t>
            </a:r>
            <a:r>
              <a:rPr lang="en-US" sz="2600" dirty="0"/>
              <a:t>To conclude, Gabriel’s commute to work on her bike produces many benefits. She can get to work on time because she can move around and through traffic jams quickly and easily. She arrives at work feeling energized and good about the fact that she has done her daily exercise. She stays healthy while saving money and time. She can also feel good about doing her part to save the planet. She knows that many people who say biking takes too much time, makes them tired, and is not convenient are just making excuses. Obviously, she understands that those people who have very long commutes on major highways that flow smoothly have a reason to drive their cars. She wonders whether they should live closer to their work place. For those who have short, congested commutes, she knows that the benefits outweigh the inconvenience. In fact, based on all the benefits associated with biking to work, Gabby wonders how can anyone not find a way to use a bike, at least for part of the time?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5156358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Three Optional Structures within the Detail Paragraphs</a:t>
            </a:r>
          </a:p>
        </p:txBody>
      </p:sp>
      <p:sp>
        <p:nvSpPr>
          <p:cNvPr id="3" name="Content Placeholder 2"/>
          <p:cNvSpPr>
            <a:spLocks noGrp="1"/>
          </p:cNvSpPr>
          <p:nvPr>
            <p:ph idx="1"/>
          </p:nvPr>
        </p:nvSpPr>
        <p:spPr/>
        <p:txBody>
          <a:bodyPr/>
          <a:lstStyle/>
          <a:p>
            <a:r>
              <a:rPr lang="en-US" dirty="0"/>
              <a:t>See Handout</a:t>
            </a:r>
          </a:p>
        </p:txBody>
      </p:sp>
    </p:spTree>
    <p:extLst>
      <p:ext uri="{BB962C8B-B14F-4D97-AF65-F5344CB8AC3E}">
        <p14:creationId xmlns:p14="http://schemas.microsoft.com/office/powerpoint/2010/main" val="2576019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899863"/>
          </a:xfrm>
        </p:spPr>
        <p:txBody>
          <a:bodyPr/>
          <a:lstStyle/>
          <a:p>
            <a:pPr algn="ctr"/>
            <a:r>
              <a:rPr lang="en-US" b="1" dirty="0"/>
              <a:t>Persuasive Theme with Counterclaims:</a:t>
            </a:r>
            <a:br>
              <a:rPr lang="en-US" b="1" dirty="0"/>
            </a:br>
            <a:r>
              <a:rPr lang="en-US" b="1" dirty="0"/>
              <a:t>Practice and Feedback</a:t>
            </a:r>
          </a:p>
        </p:txBody>
      </p:sp>
      <p:sp>
        <p:nvSpPr>
          <p:cNvPr id="3" name="Content Placeholder 2"/>
          <p:cNvSpPr>
            <a:spLocks noGrp="1"/>
          </p:cNvSpPr>
          <p:nvPr>
            <p:ph idx="1"/>
          </p:nvPr>
        </p:nvSpPr>
        <p:spPr>
          <a:xfrm>
            <a:off x="1935760" y="2490456"/>
            <a:ext cx="6427190" cy="4204184"/>
          </a:xfrm>
        </p:spPr>
        <p:txBody>
          <a:bodyPr>
            <a:normAutofit/>
          </a:bodyPr>
          <a:lstStyle/>
          <a:p>
            <a:r>
              <a:rPr lang="en-US" sz="2800" dirty="0"/>
              <a:t>Practice planning the theme</a:t>
            </a:r>
          </a:p>
          <a:p>
            <a:r>
              <a:rPr lang="en-US" sz="2800" dirty="0"/>
              <a:t>Practice writing the theme</a:t>
            </a:r>
          </a:p>
        </p:txBody>
      </p:sp>
    </p:spTree>
    <p:extLst>
      <p:ext uri="{BB962C8B-B14F-4D97-AF65-F5344CB8AC3E}">
        <p14:creationId xmlns:p14="http://schemas.microsoft.com/office/powerpoint/2010/main" val="9075908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283413"/>
          </a:xfrm>
        </p:spPr>
        <p:txBody>
          <a:bodyPr/>
          <a:lstStyle/>
          <a:p>
            <a:pPr algn="ctr"/>
            <a:r>
              <a:rPr lang="en-US" sz="4000" b="1" dirty="0"/>
              <a:t>Part III: Argumentative Themes with Counterclaims</a:t>
            </a:r>
          </a:p>
        </p:txBody>
      </p:sp>
      <p:sp>
        <p:nvSpPr>
          <p:cNvPr id="3" name="Content Placeholder 2"/>
          <p:cNvSpPr>
            <a:spLocks noGrp="1"/>
          </p:cNvSpPr>
          <p:nvPr>
            <p:ph idx="1"/>
          </p:nvPr>
        </p:nvSpPr>
        <p:spPr/>
        <p:txBody>
          <a:bodyPr>
            <a:normAutofit/>
          </a:bodyPr>
          <a:lstStyle/>
          <a:p>
            <a:pPr marL="0" indent="0" algn="ctr">
              <a:buNone/>
            </a:pPr>
            <a:r>
              <a:rPr lang="en-US" sz="2800" dirty="0"/>
              <a:t>Reminder:  These are themes with </a:t>
            </a:r>
            <a:r>
              <a:rPr lang="en-US" sz="2800" u="sng" dirty="0"/>
              <a:t>evidence</a:t>
            </a:r>
            <a:r>
              <a:rPr lang="en-US" sz="2800" dirty="0"/>
              <a:t> based on research and include </a:t>
            </a:r>
            <a:r>
              <a:rPr lang="en-US" sz="2800" u="sng" dirty="0"/>
              <a:t>reference</a:t>
            </a:r>
            <a:r>
              <a:rPr lang="en-US" sz="2800" dirty="0"/>
              <a:t>s and in-text </a:t>
            </a:r>
            <a:r>
              <a:rPr lang="en-US" sz="2800" u="sng" dirty="0"/>
              <a:t>citations</a:t>
            </a:r>
          </a:p>
        </p:txBody>
      </p:sp>
    </p:spTree>
    <p:extLst>
      <p:ext uri="{BB962C8B-B14F-4D97-AF65-F5344CB8AC3E}">
        <p14:creationId xmlns:p14="http://schemas.microsoft.com/office/powerpoint/2010/main" val="3984213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Key Addition</a:t>
            </a:r>
          </a:p>
        </p:txBody>
      </p:sp>
      <p:sp>
        <p:nvSpPr>
          <p:cNvPr id="3" name="Content Placeholder 2"/>
          <p:cNvSpPr>
            <a:spLocks noGrp="1"/>
          </p:cNvSpPr>
          <p:nvPr>
            <p:ph idx="1"/>
          </p:nvPr>
        </p:nvSpPr>
        <p:spPr/>
        <p:txBody>
          <a:bodyPr>
            <a:normAutofit/>
          </a:bodyPr>
          <a:lstStyle/>
          <a:p>
            <a:pPr marL="0" indent="0">
              <a:buNone/>
            </a:pPr>
            <a:r>
              <a:rPr lang="en-US" sz="3200" dirty="0"/>
              <a:t>Evidence: There’s </a:t>
            </a:r>
            <a:r>
              <a:rPr lang="en-US" sz="3200" dirty="0">
                <a:solidFill>
                  <a:srgbClr val="FFFF00"/>
                </a:solidFill>
              </a:rPr>
              <a:t>EVIDENCE</a:t>
            </a:r>
            <a:r>
              <a:rPr lang="en-US" sz="3200" dirty="0"/>
              <a:t> in each Body Paragraph from the text or from research.</a:t>
            </a:r>
          </a:p>
        </p:txBody>
      </p:sp>
    </p:spTree>
    <p:extLst>
      <p:ext uri="{BB962C8B-B14F-4D97-AF65-F5344CB8AC3E}">
        <p14:creationId xmlns:p14="http://schemas.microsoft.com/office/powerpoint/2010/main" val="40792870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Variations</a:t>
            </a:r>
          </a:p>
        </p:txBody>
      </p:sp>
      <p:sp>
        <p:nvSpPr>
          <p:cNvPr id="3" name="Content Placeholder 2"/>
          <p:cNvSpPr>
            <a:spLocks noGrp="1"/>
          </p:cNvSpPr>
          <p:nvPr>
            <p:ph idx="1"/>
          </p:nvPr>
        </p:nvSpPr>
        <p:spPr/>
        <p:txBody>
          <a:bodyPr>
            <a:normAutofit/>
          </a:bodyPr>
          <a:lstStyle/>
          <a:p>
            <a:pPr marL="0" indent="0" algn="ctr">
              <a:buNone/>
            </a:pPr>
            <a:r>
              <a:rPr lang="en-US" sz="2800" dirty="0"/>
              <a:t>Version 1 or Version 2 can be used:</a:t>
            </a:r>
          </a:p>
          <a:p>
            <a:pPr marL="0" indent="0" algn="ctr">
              <a:buNone/>
            </a:pPr>
            <a:r>
              <a:rPr lang="en-US" sz="2800" dirty="0"/>
              <a:t>Students should use Version 2 if they have an opposite reason for each major reason.</a:t>
            </a:r>
          </a:p>
          <a:p>
            <a:pPr marL="0" indent="0" algn="ctr">
              <a:buNone/>
            </a:pPr>
            <a:endParaRPr lang="en-US" sz="2800" dirty="0"/>
          </a:p>
          <a:p>
            <a:pPr marL="0" indent="0" algn="ctr">
              <a:buNone/>
            </a:pPr>
            <a:r>
              <a:rPr lang="en-US" sz="2800" dirty="0"/>
              <a:t>They use Version 1 if they don’t.</a:t>
            </a:r>
          </a:p>
        </p:txBody>
      </p:sp>
    </p:spTree>
    <p:extLst>
      <p:ext uri="{BB962C8B-B14F-4D97-AF65-F5344CB8AC3E}">
        <p14:creationId xmlns:p14="http://schemas.microsoft.com/office/powerpoint/2010/main" val="10941561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332729"/>
          </a:xfrm>
        </p:spPr>
        <p:txBody>
          <a:bodyPr/>
          <a:lstStyle/>
          <a:p>
            <a:pPr algn="ctr"/>
            <a:r>
              <a:rPr lang="en-US" b="1" dirty="0"/>
              <a:t>Argumentative Themes with Counterclaims: Version 1</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95154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2 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57043" y="-928954"/>
            <a:ext cx="6788629" cy="8785284"/>
          </a:xfrm>
          <a:prstGeom prst="rect">
            <a:avLst/>
          </a:prstGeom>
        </p:spPr>
      </p:pic>
    </p:spTree>
    <p:extLst>
      <p:ext uri="{BB962C8B-B14F-4D97-AF65-F5344CB8AC3E}">
        <p14:creationId xmlns:p14="http://schemas.microsoft.com/office/powerpoint/2010/main" val="24558561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Introductory Paragraph</a:t>
            </a:r>
          </a:p>
        </p:txBody>
      </p:sp>
      <p:sp>
        <p:nvSpPr>
          <p:cNvPr id="3" name="Content Placeholder 2"/>
          <p:cNvSpPr>
            <a:spLocks noGrp="1"/>
          </p:cNvSpPr>
          <p:nvPr>
            <p:ph idx="1"/>
          </p:nvPr>
        </p:nvSpPr>
        <p:spPr>
          <a:xfrm>
            <a:off x="779463" y="1425388"/>
            <a:ext cx="7583487" cy="4961028"/>
          </a:xfrm>
        </p:spPr>
        <p:txBody>
          <a:bodyPr>
            <a:normAutofit fontScale="77500" lnSpcReduction="20000"/>
          </a:bodyPr>
          <a:lstStyle/>
          <a:p>
            <a:pPr marL="0" indent="0" algn="ctr">
              <a:buNone/>
            </a:pPr>
            <a:r>
              <a:rPr lang="en-US" sz="2400" dirty="0"/>
              <a:t>     Drones: More Like Planes than Kites?</a:t>
            </a:r>
          </a:p>
          <a:p>
            <a:pPr marL="0" indent="0">
              <a:buNone/>
            </a:pPr>
            <a:r>
              <a:rPr lang="en-US" sz="2400" dirty="0"/>
              <a:t>     People have begun to wonder whether the owners of toy drones should be required to have a special drone pilot’s license before they use their drones in public spaces. They ask: Are drones more like planes which require a pilot’s license to operate or like kites which do not require a license? Not surprisingly, this issue has come to the forefront of public awareness because drones have become so popular and inexpensive. Toy drones with cameras mounted on them can cost as little as $40 (Amazon  1), so a lot of people are buying them. Also, more and more drones are on the market each year. In 2013, only 327 types of drones were on the market; by 2020, 30,000 types of drones are expected to be available (</a:t>
            </a:r>
            <a:r>
              <a:rPr lang="en-US" sz="2400" dirty="0" err="1"/>
              <a:t>Ranaivo</a:t>
            </a:r>
            <a:r>
              <a:rPr lang="en-US" sz="2400" dirty="0"/>
              <a:t>  1). In fact, drones own a big piece of the economy. In 2004, the drone industry earned under $1 billion. By 2024, the drone industry is expected to earn at least $3 billion (</a:t>
            </a:r>
            <a:r>
              <a:rPr lang="en-US" sz="2400" dirty="0" err="1"/>
              <a:t>Ranaivo</a:t>
            </a:r>
            <a:r>
              <a:rPr lang="en-US" sz="2400" dirty="0"/>
              <a:t>  1). Nevertheless, because toy drones are a danger to humans, can be destructive and invasive, and are tricky to fly, people should be licensed to use them, and other regulations and restrictions should be followed as well. </a:t>
            </a:r>
          </a:p>
          <a:p>
            <a:pPr marL="0" indent="0">
              <a:buNone/>
            </a:pPr>
            <a:endParaRPr lang="en-US" dirty="0"/>
          </a:p>
        </p:txBody>
      </p:sp>
    </p:spTree>
    <p:extLst>
      <p:ext uri="{BB962C8B-B14F-4D97-AF65-F5344CB8AC3E}">
        <p14:creationId xmlns:p14="http://schemas.microsoft.com/office/powerpoint/2010/main" val="313650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Florida Text-type Standards</a:t>
            </a:r>
          </a:p>
        </p:txBody>
      </p:sp>
      <p:sp>
        <p:nvSpPr>
          <p:cNvPr id="3" name="Content Placeholder 2"/>
          <p:cNvSpPr>
            <a:spLocks noGrp="1"/>
          </p:cNvSpPr>
          <p:nvPr>
            <p:ph idx="1"/>
          </p:nvPr>
        </p:nvSpPr>
        <p:spPr/>
        <p:txBody>
          <a:bodyPr>
            <a:normAutofit fontScale="92500"/>
          </a:bodyPr>
          <a:lstStyle/>
          <a:p>
            <a:pPr marL="0" indent="0">
              <a:buNone/>
            </a:pPr>
            <a:r>
              <a:rPr lang="en-US" sz="2800" b="1" u="sng" dirty="0"/>
              <a:t>Grades 6+</a:t>
            </a:r>
          </a:p>
          <a:p>
            <a:pPr marL="0" indent="0">
              <a:buNone/>
            </a:pPr>
            <a:r>
              <a:rPr lang="en-US" dirty="0"/>
              <a:t>Write an </a:t>
            </a:r>
            <a:r>
              <a:rPr lang="en-US" u="sng" dirty="0"/>
              <a:t>argument</a:t>
            </a:r>
            <a:r>
              <a:rPr lang="en-US" dirty="0"/>
              <a:t> supporting a </a:t>
            </a:r>
            <a:r>
              <a:rPr lang="en-US" u="sng" dirty="0"/>
              <a:t>claim</a:t>
            </a:r>
            <a:r>
              <a:rPr lang="en-US" dirty="0"/>
              <a:t> with </a:t>
            </a:r>
            <a:r>
              <a:rPr lang="en-US" u="sng" dirty="0"/>
              <a:t>reasons</a:t>
            </a:r>
            <a:r>
              <a:rPr lang="en-US" dirty="0"/>
              <a:t> and </a:t>
            </a:r>
            <a:r>
              <a:rPr lang="en-US" u="sng" dirty="0"/>
              <a:t>evidence</a:t>
            </a:r>
            <a:r>
              <a:rPr lang="en-US" dirty="0"/>
              <a:t>.</a:t>
            </a:r>
          </a:p>
          <a:p>
            <a:pPr marL="0" indent="0">
              <a:buNone/>
            </a:pPr>
            <a:r>
              <a:rPr lang="en-US" dirty="0"/>
              <a:t>• Introduce the topic and state a claim.</a:t>
            </a:r>
          </a:p>
          <a:p>
            <a:pPr marL="0" indent="0">
              <a:buNone/>
            </a:pPr>
            <a:r>
              <a:rPr lang="en-US" dirty="0"/>
              <a:t>• Provide clear, logical reasons that are supported by</a:t>
            </a:r>
          </a:p>
          <a:p>
            <a:pPr marL="0" indent="0">
              <a:buNone/>
            </a:pPr>
            <a:r>
              <a:rPr lang="en-US" dirty="0"/>
              <a:t>   </a:t>
            </a:r>
            <a:r>
              <a:rPr lang="en-US" u="sng" dirty="0"/>
              <a:t>evidence</a:t>
            </a:r>
            <a:r>
              <a:rPr lang="en-US" dirty="0"/>
              <a:t> derived from </a:t>
            </a:r>
            <a:r>
              <a:rPr lang="en-US" u="sng" dirty="0"/>
              <a:t>credible sources</a:t>
            </a:r>
            <a:r>
              <a:rPr lang="en-US" dirty="0"/>
              <a:t>.</a:t>
            </a:r>
          </a:p>
          <a:p>
            <a:pPr marL="0" indent="0">
              <a:buNone/>
            </a:pPr>
            <a:r>
              <a:rPr lang="en-US" dirty="0"/>
              <a:t>• Link the claim with reasons and evidence. (Use transitions.)</a:t>
            </a:r>
          </a:p>
          <a:p>
            <a:pPr marL="0" indent="0">
              <a:buNone/>
            </a:pPr>
            <a:r>
              <a:rPr lang="en-US" dirty="0"/>
              <a:t>• Provide a concluding statement. </a:t>
            </a:r>
          </a:p>
        </p:txBody>
      </p:sp>
    </p:spTree>
    <p:extLst>
      <p:ext uri="{BB962C8B-B14F-4D97-AF65-F5344CB8AC3E}">
        <p14:creationId xmlns:p14="http://schemas.microsoft.com/office/powerpoint/2010/main" val="38784436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Reasons Paragraph</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        </a:t>
            </a:r>
            <a:r>
              <a:rPr lang="en-US" dirty="0"/>
              <a:t>Probably the most important reason that people should have licenses to fly drones is that drones are dangerous to humans. Unexpectedly, even small drones can severely harm people. A drone that weighs only 2.2 pounds has 939 pounds of force if it falls from a height of 400 feet (</a:t>
            </a:r>
            <a:r>
              <a:rPr lang="en-US" dirty="0" err="1"/>
              <a:t>Sobol</a:t>
            </a:r>
            <a:r>
              <a:rPr lang="en-US" dirty="0"/>
              <a:t>  1). Indeed, small drones have hurt people. In one case, a woman was hit in the face by a drone, and it severely disfigured her face.  In another case, a triathlete, </a:t>
            </a:r>
            <a:r>
              <a:rPr lang="en-US" dirty="0" err="1"/>
              <a:t>Raija</a:t>
            </a:r>
            <a:r>
              <a:rPr lang="en-US" dirty="0"/>
              <a:t> Ogden, was hit in the head by a drone, and several stitches were required to close her resulting cut (Forrest 1). Also, drones can crash into a crowd of people. As the people try to dodge the drone, they can fall and injure each other. Finally, researchers at Virginia Tech have shown through simulations that a small drone can bring down an airplane (</a:t>
            </a:r>
            <a:r>
              <a:rPr lang="en-US" dirty="0" err="1"/>
              <a:t>Ranaivo</a:t>
            </a:r>
            <a:r>
              <a:rPr lang="en-US" dirty="0"/>
              <a:t>  1).  If a drone were to get caught in a plane engine, the plane could crash and kill all the people on board. </a:t>
            </a:r>
          </a:p>
          <a:p>
            <a:pPr marL="0" indent="0">
              <a:buNone/>
            </a:pPr>
            <a:endParaRPr lang="en-US" dirty="0"/>
          </a:p>
        </p:txBody>
      </p:sp>
    </p:spTree>
    <p:extLst>
      <p:ext uri="{BB962C8B-B14F-4D97-AF65-F5344CB8AC3E}">
        <p14:creationId xmlns:p14="http://schemas.microsoft.com/office/powerpoint/2010/main" val="16311464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Example </a:t>
            </a:r>
            <a:br>
              <a:rPr lang="en-US" sz="4000" b="1" dirty="0"/>
            </a:br>
            <a:r>
              <a:rPr lang="en-US" sz="4000" b="1" dirty="0"/>
              <a:t>Counterargument Paragraph</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      </a:t>
            </a:r>
            <a:r>
              <a:rPr lang="en-US" dirty="0"/>
              <a:t>Certainly, some people will argue that people should not have to earn a pilot’s license to operate a drone. One reason for this argument is that smaller drones are meant to be toys for children. Children are typically not required to have licenses to operate their toys, like kites, skateboards, and remote-control cars, even though they are sometimes dangerous. Another reason is that requiring a license is a government limitation on an individual’s freedom. People want to be free of government interference in their lives.  A further reason for not requiring licenses is that it will be expensive.  People will have to be hired in each county or town to teach courses, give licensing tests, and monitor whether people have licenses. Printing licenses will be costly, too. Finally, some people will not be able to afford to take the required courses and buy the license in addition to buying a drone. This will restrict drone usage to people who have plenty of money. </a:t>
            </a:r>
          </a:p>
          <a:p>
            <a:pPr marL="0" indent="0">
              <a:buNone/>
            </a:pPr>
            <a:endParaRPr lang="en-US" dirty="0"/>
          </a:p>
        </p:txBody>
      </p:sp>
    </p:spTree>
    <p:extLst>
      <p:ext uri="{BB962C8B-B14F-4D97-AF65-F5344CB8AC3E}">
        <p14:creationId xmlns:p14="http://schemas.microsoft.com/office/powerpoint/2010/main" val="21083007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Concluding Paragraph</a:t>
            </a:r>
          </a:p>
        </p:txBody>
      </p:sp>
      <p:sp>
        <p:nvSpPr>
          <p:cNvPr id="3" name="Content Placeholder 2"/>
          <p:cNvSpPr>
            <a:spLocks noGrp="1"/>
          </p:cNvSpPr>
          <p:nvPr>
            <p:ph idx="1"/>
          </p:nvPr>
        </p:nvSpPr>
        <p:spPr>
          <a:xfrm>
            <a:off x="779463" y="1425387"/>
            <a:ext cx="7583487" cy="5096647"/>
          </a:xfrm>
        </p:spPr>
        <p:txBody>
          <a:bodyPr>
            <a:normAutofit fontScale="77500" lnSpcReduction="20000"/>
          </a:bodyPr>
          <a:lstStyle/>
          <a:p>
            <a:pPr marL="0" indent="0">
              <a:buNone/>
            </a:pPr>
            <a:r>
              <a:rPr lang="en-US" b="1" dirty="0"/>
              <a:t>      </a:t>
            </a:r>
            <a:r>
              <a:rPr lang="en-US" dirty="0"/>
              <a:t>Although these reasons for not requiring licenses for drones may be valid, the host of reasons for requiring licenses add up to the conclusion that they should be required. Certainly, the dangerous nature of drones with regard to harming people and property outweighs any counterargument. Although current Federal Aviation Administration (FAA) regulations require people to keep their drones under the 400-foot level and to stay away from airports and stadiums (</a:t>
            </a:r>
            <a:r>
              <a:rPr lang="en-US" dirty="0" err="1"/>
              <a:t>Ranaivo</a:t>
            </a:r>
            <a:r>
              <a:rPr lang="en-US" dirty="0"/>
              <a:t>, 2015), these regulations are not sufficient to prevent most of the dangers to people and to property specified here. If people were to obtain a drone license, they would need to become educated about the laws and rules related to operating drones and would have to demonstrate their skills. To get skilled, they would need to practice flying their drones with supervision in safe locations like large enclosed spaces or large open empty spaces (like a large field). In addition, the FAA needs to require the toy drone industry to build certain functions into their drones. For example, toy drones should have a mechanism inside them that limits the height they can attain and that keeps them away from public arenas. The FAA needs to promote public education about drones and the licensing of pilots and should institute serious penalties for people who do not fly their drones safely or who do not obtain licenses.  Clearly, because of the damage they can cause to humans and property and the complexities involved in using them, drones are much more like airplanes than toy kites; they need to be respected as such by requiring a license to use them. </a:t>
            </a:r>
          </a:p>
        </p:txBody>
      </p:sp>
    </p:spTree>
    <p:extLst>
      <p:ext uri="{BB962C8B-B14F-4D97-AF65-F5344CB8AC3E}">
        <p14:creationId xmlns:p14="http://schemas.microsoft.com/office/powerpoint/2010/main" val="21083007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Other Argumentative Themes with Counterclaims, Version 1</a:t>
            </a:r>
          </a:p>
        </p:txBody>
      </p:sp>
      <p:sp>
        <p:nvSpPr>
          <p:cNvPr id="3" name="Content Placeholder 2"/>
          <p:cNvSpPr>
            <a:spLocks noGrp="1"/>
          </p:cNvSpPr>
          <p:nvPr>
            <p:ph idx="1"/>
          </p:nvPr>
        </p:nvSpPr>
        <p:spPr/>
        <p:txBody>
          <a:bodyPr>
            <a:normAutofit/>
          </a:bodyPr>
          <a:lstStyle/>
          <a:p>
            <a:r>
              <a:rPr lang="en-US" sz="2800" b="1" dirty="0"/>
              <a:t>Asteroids with a Counterargument Paragraph</a:t>
            </a:r>
          </a:p>
          <a:p>
            <a:r>
              <a:rPr lang="en-US" sz="2800" b="1" dirty="0"/>
              <a:t>Body Cameras with a Counterargument Paragraph</a:t>
            </a:r>
          </a:p>
          <a:p>
            <a:r>
              <a:rPr lang="en-US" sz="2800" b="1" dirty="0"/>
              <a:t>Boo </a:t>
            </a:r>
            <a:r>
              <a:rPr lang="en-US" sz="2800" b="1" dirty="0" err="1"/>
              <a:t>Radley</a:t>
            </a:r>
            <a:r>
              <a:rPr lang="en-US" sz="2800" b="1" dirty="0"/>
              <a:t> with a Counterargument Paragraph</a:t>
            </a:r>
          </a:p>
          <a:p>
            <a:endParaRPr lang="en-US" sz="2800" b="1" dirty="0"/>
          </a:p>
        </p:txBody>
      </p:sp>
    </p:spTree>
    <p:extLst>
      <p:ext uri="{BB962C8B-B14F-4D97-AF65-F5344CB8AC3E}">
        <p14:creationId xmlns:p14="http://schemas.microsoft.com/office/powerpoint/2010/main" val="1130477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iagrams JS 2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32519" y="-909752"/>
            <a:ext cx="6722829" cy="8700131"/>
          </a:xfrm>
          <a:prstGeom prst="rect">
            <a:avLst/>
          </a:prstGeom>
        </p:spPr>
      </p:pic>
    </p:spTree>
    <p:extLst>
      <p:ext uri="{BB962C8B-B14F-4D97-AF65-F5344CB8AC3E}">
        <p14:creationId xmlns:p14="http://schemas.microsoft.com/office/powerpoint/2010/main" val="42943957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2 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74562" y="-881380"/>
            <a:ext cx="6747931" cy="8732616"/>
          </a:xfrm>
          <a:prstGeom prst="rect">
            <a:avLst/>
          </a:prstGeom>
        </p:spPr>
      </p:pic>
    </p:spTree>
    <p:extLst>
      <p:ext uri="{BB962C8B-B14F-4D97-AF65-F5344CB8AC3E}">
        <p14:creationId xmlns:p14="http://schemas.microsoft.com/office/powerpoint/2010/main" val="208510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200" b="1" dirty="0"/>
              <a:t>What are administrators and teachers focusing on besides the standards?</a:t>
            </a:r>
          </a:p>
        </p:txBody>
      </p:sp>
    </p:spTree>
    <p:extLst>
      <p:ext uri="{BB962C8B-B14F-4D97-AF65-F5344CB8AC3E}">
        <p14:creationId xmlns:p14="http://schemas.microsoft.com/office/powerpoint/2010/main" val="191765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Key Shifts Related to the Common Core</a:t>
            </a:r>
          </a:p>
        </p:txBody>
      </p:sp>
      <p:sp>
        <p:nvSpPr>
          <p:cNvPr id="3" name="Content Placeholder 2"/>
          <p:cNvSpPr>
            <a:spLocks noGrp="1"/>
          </p:cNvSpPr>
          <p:nvPr>
            <p:ph idx="1"/>
          </p:nvPr>
        </p:nvSpPr>
        <p:spPr/>
        <p:txBody>
          <a:bodyPr>
            <a:normAutofit/>
          </a:bodyPr>
          <a:lstStyle/>
          <a:p>
            <a:r>
              <a:rPr lang="en-US" sz="2800" dirty="0"/>
              <a:t>Regular practice with complex texts and their academic language</a:t>
            </a:r>
          </a:p>
          <a:p>
            <a:r>
              <a:rPr lang="en-US" sz="2800" dirty="0"/>
              <a:t>Reading, writing, speaking grounded in EVIDENCE from text, both literary and informational</a:t>
            </a:r>
          </a:p>
          <a:p>
            <a:r>
              <a:rPr lang="en-US" sz="2800" dirty="0"/>
              <a:t>Building knowledge through content-rich nonfiction</a:t>
            </a:r>
          </a:p>
        </p:txBody>
      </p:sp>
    </p:spTree>
    <p:extLst>
      <p:ext uri="{BB962C8B-B14F-4D97-AF65-F5344CB8AC3E}">
        <p14:creationId xmlns:p14="http://schemas.microsoft.com/office/powerpoint/2010/main" val="146678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Parts of the Program</a:t>
            </a:r>
          </a:p>
        </p:txBody>
      </p:sp>
      <p:sp>
        <p:nvSpPr>
          <p:cNvPr id="3" name="Content Placeholder 2"/>
          <p:cNvSpPr>
            <a:spLocks noGrp="1"/>
          </p:cNvSpPr>
          <p:nvPr>
            <p:ph idx="1"/>
          </p:nvPr>
        </p:nvSpPr>
        <p:spPr>
          <a:xfrm>
            <a:off x="2022068" y="1828800"/>
            <a:ext cx="6340882" cy="4208930"/>
          </a:xfrm>
        </p:spPr>
        <p:txBody>
          <a:bodyPr>
            <a:normAutofit fontScale="85000" lnSpcReduction="20000"/>
          </a:bodyPr>
          <a:lstStyle/>
          <a:p>
            <a:r>
              <a:rPr lang="en-US" dirty="0"/>
              <a:t>Introduction</a:t>
            </a:r>
          </a:p>
          <a:p>
            <a:r>
              <a:rPr lang="en-US" dirty="0"/>
              <a:t>Lesson 1: Reviewing the strategy (TOWER)</a:t>
            </a:r>
          </a:p>
          <a:p>
            <a:r>
              <a:rPr lang="en-US" dirty="0"/>
              <a:t>Lesson 2: Short Persuasive (Opinion) Themes</a:t>
            </a:r>
          </a:p>
          <a:p>
            <a:r>
              <a:rPr lang="en-US" dirty="0"/>
              <a:t>Lesson 3: Short Argumentative Themes</a:t>
            </a:r>
          </a:p>
          <a:p>
            <a:r>
              <a:rPr lang="en-US" dirty="0"/>
              <a:t>Lesson 4: Themes with Counterclaims</a:t>
            </a:r>
          </a:p>
          <a:p>
            <a:r>
              <a:rPr lang="en-US" dirty="0"/>
              <a:t>Lesson 5: Themes with Examples</a:t>
            </a:r>
          </a:p>
          <a:p>
            <a:r>
              <a:rPr lang="en-US" dirty="0"/>
              <a:t>Lesson 6: Long Argumentative Themes</a:t>
            </a:r>
          </a:p>
          <a:p>
            <a:r>
              <a:rPr lang="en-US" dirty="0"/>
              <a:t>The website: </a:t>
            </a:r>
            <a:r>
              <a:rPr lang="en-US" dirty="0">
                <a:solidFill>
                  <a:schemeClr val="accent5">
                    <a:lumMod val="60000"/>
                    <a:lumOff val="40000"/>
                  </a:schemeClr>
                </a:solidFill>
              </a:rPr>
              <a:t>http://</a:t>
            </a:r>
            <a:r>
              <a:rPr lang="en-US" dirty="0">
                <a:hlinkClick r:id="rId2"/>
              </a:rPr>
              <a:t>www.edgeenterprisesinc.com/files/Persuasive_Argumentative_Writing_files.zip</a:t>
            </a:r>
            <a:endParaRPr lang="en-US" dirty="0"/>
          </a:p>
          <a:p>
            <a:endParaRPr lang="en-US" dirty="0"/>
          </a:p>
        </p:txBody>
      </p:sp>
    </p:spTree>
    <p:extLst>
      <p:ext uri="{BB962C8B-B14F-4D97-AF65-F5344CB8AC3E}">
        <p14:creationId xmlns:p14="http://schemas.microsoft.com/office/powerpoint/2010/main" val="86712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2466996"/>
          </a:xfrm>
        </p:spPr>
        <p:txBody>
          <a:bodyPr/>
          <a:lstStyle/>
          <a:p>
            <a:r>
              <a:rPr lang="en-US" dirty="0"/>
              <a:t>Lesson 1: Review of the Strategy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4188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A General Review</a:t>
            </a:r>
          </a:p>
        </p:txBody>
      </p:sp>
      <p:sp>
        <p:nvSpPr>
          <p:cNvPr id="3" name="Content Placeholder 2"/>
          <p:cNvSpPr>
            <a:spLocks noGrp="1"/>
          </p:cNvSpPr>
          <p:nvPr>
            <p:ph idx="1"/>
          </p:nvPr>
        </p:nvSpPr>
        <p:spPr/>
        <p:txBody>
          <a:bodyPr/>
          <a:lstStyle/>
          <a:p>
            <a:r>
              <a:rPr lang="en-US" sz="3600" dirty="0"/>
              <a:t>Review of the TOWER Steps</a:t>
            </a:r>
          </a:p>
          <a:p>
            <a:r>
              <a:rPr lang="en-US" sz="3600" dirty="0"/>
              <a:t>Review of the parts of themes</a:t>
            </a:r>
          </a:p>
          <a:p>
            <a:pPr lvl="1"/>
            <a:r>
              <a:rPr lang="en-US" sz="3600" dirty="0"/>
              <a:t>Title</a:t>
            </a:r>
          </a:p>
          <a:p>
            <a:pPr lvl="1"/>
            <a:r>
              <a:rPr lang="en-US" sz="3600" dirty="0"/>
              <a:t>Introductory Paragraph</a:t>
            </a:r>
          </a:p>
          <a:p>
            <a:pPr lvl="1"/>
            <a:r>
              <a:rPr lang="en-US" sz="3600" dirty="0"/>
              <a:t>Detail Paragraphs</a:t>
            </a:r>
          </a:p>
          <a:p>
            <a:pPr lvl="1"/>
            <a:r>
              <a:rPr lang="en-US" sz="3600" dirty="0"/>
              <a:t>Concluding Paragraphs</a:t>
            </a:r>
          </a:p>
          <a:p>
            <a:pPr marL="0" indent="0">
              <a:buNone/>
            </a:pPr>
            <a:endParaRPr lang="en-US" dirty="0"/>
          </a:p>
        </p:txBody>
      </p:sp>
    </p:spTree>
    <p:extLst>
      <p:ext uri="{BB962C8B-B14F-4D97-AF65-F5344CB8AC3E}">
        <p14:creationId xmlns:p14="http://schemas.microsoft.com/office/powerpoint/2010/main" val="263720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61012"/>
            <a:ext cx="7583487" cy="1182864"/>
          </a:xfrm>
        </p:spPr>
        <p:txBody>
          <a:bodyPr/>
          <a:lstStyle/>
          <a:p>
            <a:pPr algn="ctr"/>
            <a:r>
              <a:rPr lang="en-US" dirty="0">
                <a:solidFill>
                  <a:srgbClr val="FFFF00"/>
                </a:solidFill>
              </a:rPr>
              <a:t>Lesson 2:</a:t>
            </a:r>
            <a:r>
              <a:rPr lang="en-US" dirty="0"/>
              <a:t> </a:t>
            </a:r>
            <a:br>
              <a:rPr lang="en-US" dirty="0"/>
            </a:br>
            <a:r>
              <a:rPr lang="en-US" dirty="0">
                <a:solidFill>
                  <a:srgbClr val="FFFF00"/>
                </a:solidFill>
              </a:rPr>
              <a:t>Short Persuasive Themes</a:t>
            </a:r>
          </a:p>
        </p:txBody>
      </p:sp>
      <p:sp>
        <p:nvSpPr>
          <p:cNvPr id="3" name="Content Placeholder 2"/>
          <p:cNvSpPr>
            <a:spLocks noGrp="1"/>
          </p:cNvSpPr>
          <p:nvPr>
            <p:ph idx="1"/>
          </p:nvPr>
        </p:nvSpPr>
        <p:spPr>
          <a:xfrm>
            <a:off x="779463" y="2261356"/>
            <a:ext cx="7583487" cy="4140023"/>
          </a:xfrm>
        </p:spPr>
        <p:txBody>
          <a:bodyPr/>
          <a:lstStyle/>
          <a:p>
            <a:pPr marL="282575" lvl="1" indent="0">
              <a:buNone/>
            </a:pPr>
            <a:r>
              <a:rPr lang="en-US" sz="2800" dirty="0"/>
              <a:t>Common Core &amp; Florida Requirement:  Persuasive multi-paragraph essays (3</a:t>
            </a:r>
            <a:r>
              <a:rPr lang="en-US" sz="2800" baseline="30000" dirty="0"/>
              <a:t>rd</a:t>
            </a:r>
            <a:r>
              <a:rPr lang="en-US" sz="2800" dirty="0"/>
              <a:t> - 5</a:t>
            </a:r>
            <a:r>
              <a:rPr lang="en-US" sz="2800" baseline="30000" dirty="0"/>
              <a:t>th</a:t>
            </a:r>
            <a:r>
              <a:rPr lang="en-US" sz="2800" dirty="0"/>
              <a:t> grade)*</a:t>
            </a:r>
          </a:p>
          <a:p>
            <a:pPr marL="282575" lvl="1" indent="0">
              <a:buNone/>
            </a:pPr>
            <a:endParaRPr lang="en-US" dirty="0"/>
          </a:p>
          <a:p>
            <a:pPr lvl="1"/>
            <a:endParaRPr lang="en-US" dirty="0"/>
          </a:p>
          <a:p>
            <a:pPr marL="282575" lvl="1" indent="0">
              <a:buNone/>
            </a:pPr>
            <a:r>
              <a:rPr lang="en-US" dirty="0"/>
              <a:t>*These grade levels correspond to the Florida State Standards</a:t>
            </a:r>
          </a:p>
          <a:p>
            <a:pPr marL="282575" lvl="1" indent="0">
              <a:buNone/>
            </a:pPr>
            <a:r>
              <a:rPr lang="en-US" dirty="0"/>
              <a:t>** Instruction in this lesson is recommended before more advanced instruction occurs</a:t>
            </a:r>
          </a:p>
          <a:p>
            <a:endParaRPr lang="en-US" dirty="0"/>
          </a:p>
        </p:txBody>
      </p:sp>
    </p:spTree>
    <p:extLst>
      <p:ext uri="{BB962C8B-B14F-4D97-AF65-F5344CB8AC3E}">
        <p14:creationId xmlns:p14="http://schemas.microsoft.com/office/powerpoint/2010/main" val="222844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380999"/>
            <a:ext cx="7583487" cy="2454667"/>
          </a:xfrm>
        </p:spPr>
        <p:txBody>
          <a:bodyPr/>
          <a:lstStyle/>
          <a:p>
            <a:pPr algn="ctr"/>
            <a:r>
              <a:rPr lang="en-US" sz="4400" b="1" dirty="0"/>
              <a:t>Describe Stage</a:t>
            </a:r>
          </a:p>
        </p:txBody>
      </p:sp>
    </p:spTree>
    <p:extLst>
      <p:ext uri="{BB962C8B-B14F-4D97-AF65-F5344CB8AC3E}">
        <p14:creationId xmlns:p14="http://schemas.microsoft.com/office/powerpoint/2010/main" val="101996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515061"/>
          </a:xfrm>
        </p:spPr>
        <p:txBody>
          <a:bodyPr/>
          <a:lstStyle/>
          <a:p>
            <a:pPr algn="ctr"/>
            <a:r>
              <a:rPr lang="en-US" dirty="0"/>
              <a:t>Our national goal: To teach three types of advanced writing:</a:t>
            </a:r>
          </a:p>
        </p:txBody>
      </p:sp>
      <p:sp>
        <p:nvSpPr>
          <p:cNvPr id="3" name="Content Placeholder 2"/>
          <p:cNvSpPr>
            <a:spLocks noGrp="1"/>
          </p:cNvSpPr>
          <p:nvPr>
            <p:ph idx="1"/>
          </p:nvPr>
        </p:nvSpPr>
        <p:spPr>
          <a:xfrm>
            <a:off x="779463" y="2243962"/>
            <a:ext cx="7583487" cy="3793768"/>
          </a:xfrm>
        </p:spPr>
        <p:txBody>
          <a:bodyPr>
            <a:normAutofit/>
          </a:bodyPr>
          <a:lstStyle/>
          <a:p>
            <a:r>
              <a:rPr lang="en-US" sz="3600" dirty="0"/>
              <a:t>Informative Writing</a:t>
            </a:r>
          </a:p>
          <a:p>
            <a:r>
              <a:rPr lang="en-US" sz="3600" dirty="0"/>
              <a:t>Narrative Writing</a:t>
            </a:r>
          </a:p>
          <a:p>
            <a:r>
              <a:rPr lang="en-US" sz="3600" dirty="0"/>
              <a:t>Persuasive/Argumentative Writing</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1575427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Start With Defining</a:t>
            </a:r>
          </a:p>
        </p:txBody>
      </p:sp>
      <p:sp>
        <p:nvSpPr>
          <p:cNvPr id="3" name="Content Placeholder 2"/>
          <p:cNvSpPr>
            <a:spLocks noGrp="1"/>
          </p:cNvSpPr>
          <p:nvPr>
            <p:ph idx="1"/>
          </p:nvPr>
        </p:nvSpPr>
        <p:spPr>
          <a:xfrm>
            <a:off x="1689166" y="2070846"/>
            <a:ext cx="6688072" cy="4182035"/>
          </a:xfrm>
        </p:spPr>
        <p:txBody>
          <a:bodyPr>
            <a:normAutofit/>
          </a:bodyPr>
          <a:lstStyle/>
          <a:p>
            <a:r>
              <a:rPr lang="en-US" sz="3600" b="1" dirty="0"/>
              <a:t>Expository Writing</a:t>
            </a:r>
          </a:p>
          <a:p>
            <a:r>
              <a:rPr lang="en-US" sz="3600" b="1" dirty="0"/>
              <a:t>Persuasive Writing</a:t>
            </a:r>
          </a:p>
          <a:p>
            <a:r>
              <a:rPr lang="en-US" sz="3600" b="1" dirty="0"/>
              <a:t>To persuade = To convince someone to do or believe something</a:t>
            </a:r>
          </a:p>
        </p:txBody>
      </p:sp>
    </p:spTree>
    <p:extLst>
      <p:ext uri="{BB962C8B-B14F-4D97-AF65-F5344CB8AC3E}">
        <p14:creationId xmlns:p14="http://schemas.microsoft.com/office/powerpoint/2010/main" val="351847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New Concepts Taught</a:t>
            </a:r>
          </a:p>
        </p:txBody>
      </p:sp>
      <p:sp>
        <p:nvSpPr>
          <p:cNvPr id="3" name="Content Placeholder 2"/>
          <p:cNvSpPr>
            <a:spLocks noGrp="1"/>
          </p:cNvSpPr>
          <p:nvPr>
            <p:ph idx="1"/>
          </p:nvPr>
        </p:nvSpPr>
        <p:spPr>
          <a:xfrm>
            <a:off x="1689166" y="1828800"/>
            <a:ext cx="6673785" cy="4208930"/>
          </a:xfrm>
        </p:spPr>
        <p:txBody>
          <a:bodyPr>
            <a:normAutofit/>
          </a:bodyPr>
          <a:lstStyle/>
          <a:p>
            <a:r>
              <a:rPr lang="en-US" sz="3600" b="1" dirty="0"/>
              <a:t>Terms (claim, reason)</a:t>
            </a:r>
          </a:p>
          <a:p>
            <a:r>
              <a:rPr lang="en-US" sz="3600" b="1" dirty="0"/>
              <a:t>Overall theme structure</a:t>
            </a:r>
          </a:p>
          <a:p>
            <a:r>
              <a:rPr lang="en-US" sz="3600" b="1" dirty="0"/>
              <a:t>Paragraph structure</a:t>
            </a:r>
          </a:p>
        </p:txBody>
      </p:sp>
    </p:spTree>
    <p:extLst>
      <p:ext uri="{BB962C8B-B14F-4D97-AF65-F5344CB8AC3E}">
        <p14:creationId xmlns:p14="http://schemas.microsoft.com/office/powerpoint/2010/main" val="116733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Describe</a:t>
            </a:r>
          </a:p>
        </p:txBody>
      </p:sp>
      <p:sp>
        <p:nvSpPr>
          <p:cNvPr id="3" name="Content Placeholder 2"/>
          <p:cNvSpPr>
            <a:spLocks noGrp="1"/>
          </p:cNvSpPr>
          <p:nvPr>
            <p:ph idx="1"/>
          </p:nvPr>
        </p:nvSpPr>
        <p:spPr>
          <a:xfrm>
            <a:off x="275548" y="2070846"/>
            <a:ext cx="8101690" cy="4182035"/>
          </a:xfrm>
        </p:spPr>
        <p:txBody>
          <a:bodyPr>
            <a:normAutofit/>
          </a:bodyPr>
          <a:lstStyle/>
          <a:p>
            <a:pPr marL="0" indent="0">
              <a:buNone/>
            </a:pPr>
            <a:r>
              <a:rPr lang="en-US" sz="4000" b="1" dirty="0"/>
              <a:t>• </a:t>
            </a:r>
            <a:r>
              <a:rPr lang="en-US" sz="4000" b="1" dirty="0">
                <a:solidFill>
                  <a:srgbClr val="FFFF00"/>
                </a:solidFill>
              </a:rPr>
              <a:t>Parts of a Persuasive Theme</a:t>
            </a:r>
          </a:p>
          <a:p>
            <a:pPr marL="0" indent="0">
              <a:buNone/>
            </a:pPr>
            <a:r>
              <a:rPr lang="en-US" sz="4000" b="1" dirty="0"/>
              <a:t>• </a:t>
            </a:r>
            <a:r>
              <a:rPr lang="en-US" sz="4000" b="1" dirty="0">
                <a:solidFill>
                  <a:srgbClr val="FFFF00"/>
                </a:solidFill>
              </a:rPr>
              <a:t>Types of paragraphs in a theme</a:t>
            </a:r>
          </a:p>
          <a:p>
            <a:pPr marL="0" indent="0">
              <a:buNone/>
            </a:pPr>
            <a:r>
              <a:rPr lang="en-US" sz="4000" b="1" dirty="0"/>
              <a:t>• The TOWER Diagram</a:t>
            </a:r>
          </a:p>
        </p:txBody>
      </p:sp>
    </p:spTree>
    <p:extLst>
      <p:ext uri="{BB962C8B-B14F-4D97-AF65-F5344CB8AC3E}">
        <p14:creationId xmlns:p14="http://schemas.microsoft.com/office/powerpoint/2010/main" val="25374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Parts of a Multi-Paragraph </a:t>
            </a:r>
            <a:br>
              <a:rPr lang="en-US" dirty="0"/>
            </a:br>
            <a:r>
              <a:rPr lang="en-US" dirty="0"/>
              <a:t>Persuasive Essay</a:t>
            </a:r>
          </a:p>
        </p:txBody>
      </p:sp>
      <p:sp>
        <p:nvSpPr>
          <p:cNvPr id="3" name="Content Placeholder 2"/>
          <p:cNvSpPr>
            <a:spLocks noGrp="1"/>
          </p:cNvSpPr>
          <p:nvPr>
            <p:ph idx="1"/>
          </p:nvPr>
        </p:nvSpPr>
        <p:spPr>
          <a:xfrm>
            <a:off x="1306946" y="1425388"/>
            <a:ext cx="7056004" cy="4612342"/>
          </a:xfrm>
        </p:spPr>
        <p:txBody>
          <a:bodyPr>
            <a:noAutofit/>
          </a:bodyPr>
          <a:lstStyle/>
          <a:p>
            <a:r>
              <a:rPr lang="en-US" sz="2800" dirty="0"/>
              <a:t>Introduction: Introductory Paragraph</a:t>
            </a:r>
          </a:p>
          <a:p>
            <a:r>
              <a:rPr lang="en-US" sz="2800" dirty="0"/>
              <a:t>Body: Reasons paragraphs</a:t>
            </a:r>
          </a:p>
          <a:p>
            <a:pPr marL="0" indent="0">
              <a:buNone/>
            </a:pPr>
            <a:r>
              <a:rPr lang="en-US" sz="2800" dirty="0"/>
              <a:t>    Major Reason 1</a:t>
            </a:r>
          </a:p>
          <a:p>
            <a:pPr marL="0" indent="0">
              <a:buNone/>
            </a:pPr>
            <a:r>
              <a:rPr lang="en-US" sz="2800" dirty="0"/>
              <a:t>    Major Reason 2</a:t>
            </a:r>
          </a:p>
          <a:p>
            <a:pPr marL="0" indent="0">
              <a:buNone/>
            </a:pPr>
            <a:r>
              <a:rPr lang="en-US" sz="2800" dirty="0"/>
              <a:t>    Major Reason 3</a:t>
            </a:r>
          </a:p>
          <a:p>
            <a:pPr marL="0" indent="0">
              <a:buNone/>
            </a:pPr>
            <a:r>
              <a:rPr lang="en-US" sz="2800" dirty="0"/>
              <a:t>    Major Reason n</a:t>
            </a:r>
          </a:p>
          <a:p>
            <a:r>
              <a:rPr lang="en-US" sz="2800" dirty="0"/>
              <a:t>Conclusion: Concluding Paragraph</a:t>
            </a:r>
          </a:p>
          <a:p>
            <a:pPr marL="0" indent="0">
              <a:buNone/>
            </a:pPr>
            <a:endParaRPr lang="en-US" sz="3200" dirty="0"/>
          </a:p>
        </p:txBody>
      </p:sp>
    </p:spTree>
    <p:extLst>
      <p:ext uri="{BB962C8B-B14F-4D97-AF65-F5344CB8AC3E}">
        <p14:creationId xmlns:p14="http://schemas.microsoft.com/office/powerpoint/2010/main" val="3698605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Describe (cont.)</a:t>
            </a:r>
          </a:p>
        </p:txBody>
      </p:sp>
      <p:sp>
        <p:nvSpPr>
          <p:cNvPr id="3" name="Content Placeholder 2"/>
          <p:cNvSpPr>
            <a:spLocks noGrp="1"/>
          </p:cNvSpPr>
          <p:nvPr>
            <p:ph idx="1"/>
          </p:nvPr>
        </p:nvSpPr>
        <p:spPr/>
        <p:txBody>
          <a:bodyPr>
            <a:normAutofit/>
          </a:bodyPr>
          <a:lstStyle/>
          <a:p>
            <a:r>
              <a:rPr lang="en-US" sz="3600" b="1" dirty="0"/>
              <a:t>Parts of a theme</a:t>
            </a:r>
          </a:p>
          <a:p>
            <a:r>
              <a:rPr lang="en-US" sz="3600" b="1" dirty="0"/>
              <a:t>Types of paragraphs in a theme</a:t>
            </a:r>
          </a:p>
          <a:p>
            <a:r>
              <a:rPr lang="en-US" sz="3600" b="1" dirty="0">
                <a:solidFill>
                  <a:srgbClr val="FFFF00"/>
                </a:solidFill>
              </a:rPr>
              <a:t>The TOWER Diagram</a:t>
            </a:r>
          </a:p>
        </p:txBody>
      </p:sp>
    </p:spTree>
    <p:extLst>
      <p:ext uri="{BB962C8B-B14F-4D97-AF65-F5344CB8AC3E}">
        <p14:creationId xmlns:p14="http://schemas.microsoft.com/office/powerpoint/2010/main" val="3123195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2 Persuasive Essay TOWER Diagram 3 subtopics w promp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22511" y="-1197866"/>
            <a:ext cx="7232402" cy="9359578"/>
          </a:xfrm>
          <a:prstGeom prst="rect">
            <a:avLst/>
          </a:prstGeom>
        </p:spPr>
      </p:pic>
    </p:spTree>
    <p:extLst>
      <p:ext uri="{BB962C8B-B14F-4D97-AF65-F5344CB8AC3E}">
        <p14:creationId xmlns:p14="http://schemas.microsoft.com/office/powerpoint/2010/main" val="185520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3 Persuasive Essay TOWER Diagram 4 subtopic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83038" y="-1137900"/>
            <a:ext cx="6889413" cy="8915709"/>
          </a:xfrm>
          <a:prstGeom prst="rect">
            <a:avLst/>
          </a:prstGeom>
        </p:spPr>
      </p:pic>
    </p:spTree>
    <p:extLst>
      <p:ext uri="{BB962C8B-B14F-4D97-AF65-F5344CB8AC3E}">
        <p14:creationId xmlns:p14="http://schemas.microsoft.com/office/powerpoint/2010/main" val="147020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308071"/>
          </a:xfrm>
        </p:spPr>
        <p:txBody>
          <a:bodyPr/>
          <a:lstStyle/>
          <a:p>
            <a:pPr algn="ctr"/>
            <a:r>
              <a:rPr lang="en-US" sz="4000" b="1" dirty="0"/>
              <a:t>Purpose of the </a:t>
            </a:r>
            <a:br>
              <a:rPr lang="en-US" sz="4000" b="1" dirty="0"/>
            </a:br>
            <a:r>
              <a:rPr lang="en-US" sz="4000" b="1" dirty="0"/>
              <a:t>Introductory Paragraph</a:t>
            </a:r>
          </a:p>
        </p:txBody>
      </p:sp>
      <p:sp>
        <p:nvSpPr>
          <p:cNvPr id="3" name="Content Placeholder 2"/>
          <p:cNvSpPr>
            <a:spLocks noGrp="1"/>
          </p:cNvSpPr>
          <p:nvPr>
            <p:ph idx="1"/>
          </p:nvPr>
        </p:nvSpPr>
        <p:spPr>
          <a:xfrm>
            <a:off x="1122001" y="1828800"/>
            <a:ext cx="7240949" cy="4208930"/>
          </a:xfrm>
        </p:spPr>
        <p:txBody>
          <a:bodyPr/>
          <a:lstStyle/>
          <a:p>
            <a:r>
              <a:rPr lang="en-US" sz="2800" dirty="0"/>
              <a:t>Starts the theme</a:t>
            </a:r>
          </a:p>
          <a:p>
            <a:r>
              <a:rPr lang="en-US" sz="2800" dirty="0"/>
              <a:t>Grabs the reader’s interest</a:t>
            </a:r>
          </a:p>
          <a:p>
            <a:r>
              <a:rPr lang="en-US" sz="2800" dirty="0"/>
              <a:t>Specifies the writer’s claim (or position)</a:t>
            </a:r>
          </a:p>
          <a:p>
            <a:r>
              <a:rPr lang="en-US" sz="2800" dirty="0"/>
              <a:t>Includes an Introductory Option</a:t>
            </a:r>
          </a:p>
          <a:p>
            <a:r>
              <a:rPr lang="en-US" sz="2800" dirty="0"/>
              <a:t>Introduces the major reasons</a:t>
            </a:r>
          </a:p>
          <a:p>
            <a:endParaRPr lang="en-US" dirty="0"/>
          </a:p>
        </p:txBody>
      </p:sp>
    </p:spTree>
    <p:extLst>
      <p:ext uri="{BB962C8B-B14F-4D97-AF65-F5344CB8AC3E}">
        <p14:creationId xmlns:p14="http://schemas.microsoft.com/office/powerpoint/2010/main" val="400847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Introductory Paragraph</a:t>
            </a:r>
          </a:p>
        </p:txBody>
      </p:sp>
      <p:sp>
        <p:nvSpPr>
          <p:cNvPr id="3" name="Content Placeholder 2"/>
          <p:cNvSpPr>
            <a:spLocks noGrp="1"/>
          </p:cNvSpPr>
          <p:nvPr>
            <p:ph idx="1"/>
          </p:nvPr>
        </p:nvSpPr>
        <p:spPr>
          <a:xfrm>
            <a:off x="1319276" y="1425388"/>
            <a:ext cx="7057963" cy="4827493"/>
          </a:xfrm>
        </p:spPr>
        <p:txBody>
          <a:bodyPr>
            <a:noAutofit/>
          </a:bodyPr>
          <a:lstStyle/>
          <a:p>
            <a:r>
              <a:rPr lang="en-US" sz="2400" b="1" dirty="0"/>
              <a:t>Title</a:t>
            </a:r>
            <a:r>
              <a:rPr lang="en-US" sz="2000" b="1" dirty="0"/>
              <a:t> </a:t>
            </a:r>
          </a:p>
          <a:p>
            <a:pPr marL="0" indent="0">
              <a:buNone/>
            </a:pPr>
            <a:r>
              <a:rPr lang="en-US" sz="2000" b="1" dirty="0"/>
              <a:t>    Grabs the reader and hints about the claim</a:t>
            </a:r>
          </a:p>
          <a:p>
            <a:r>
              <a:rPr lang="en-US" sz="2400" b="1" dirty="0"/>
              <a:t>Topic Sentence</a:t>
            </a:r>
          </a:p>
          <a:p>
            <a:pPr marL="0" indent="0">
              <a:buNone/>
            </a:pPr>
            <a:r>
              <a:rPr lang="en-US" sz="2000" b="1" dirty="0"/>
              <a:t>    Makes a clear statement of the claim</a:t>
            </a:r>
          </a:p>
          <a:p>
            <a:r>
              <a:rPr lang="en-US" sz="2400" b="1" dirty="0"/>
              <a:t>Detail Sentences </a:t>
            </a:r>
          </a:p>
          <a:p>
            <a:pPr marL="0" indent="0">
              <a:buNone/>
            </a:pPr>
            <a:r>
              <a:rPr lang="en-US" sz="2000" b="1" dirty="0"/>
              <a:t>    Presents background info or Introductory Option</a:t>
            </a:r>
          </a:p>
          <a:p>
            <a:r>
              <a:rPr lang="en-US" sz="2400" b="1" dirty="0"/>
              <a:t>Thesis Statement</a:t>
            </a:r>
          </a:p>
          <a:p>
            <a:pPr marL="0" indent="0">
              <a:buNone/>
            </a:pPr>
            <a:r>
              <a:rPr lang="en-US" sz="2000" b="1" dirty="0"/>
              <a:t>    Restates the claim and introduces the major</a:t>
            </a:r>
          </a:p>
          <a:p>
            <a:pPr marL="0" indent="0">
              <a:buNone/>
            </a:pPr>
            <a:r>
              <a:rPr lang="en-US" sz="2000" b="1" dirty="0"/>
              <a:t>    reasons</a:t>
            </a:r>
          </a:p>
        </p:txBody>
      </p:sp>
    </p:spTree>
    <p:extLst>
      <p:ext uri="{BB962C8B-B14F-4D97-AF65-F5344CB8AC3E}">
        <p14:creationId xmlns:p14="http://schemas.microsoft.com/office/powerpoint/2010/main" val="1801238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Let’s Look at an Example Theme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561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Informative Writing</a:t>
            </a:r>
          </a:p>
        </p:txBody>
      </p:sp>
      <p:sp>
        <p:nvSpPr>
          <p:cNvPr id="3" name="Content Placeholder 2"/>
          <p:cNvSpPr>
            <a:spLocks noGrp="1"/>
          </p:cNvSpPr>
          <p:nvPr>
            <p:ph idx="1"/>
          </p:nvPr>
        </p:nvSpPr>
        <p:spPr/>
        <p:txBody>
          <a:bodyPr>
            <a:normAutofit/>
          </a:bodyPr>
          <a:lstStyle/>
          <a:p>
            <a:r>
              <a:rPr lang="en-US" sz="3200" dirty="0"/>
              <a:t>To teach the reader about something.</a:t>
            </a:r>
          </a:p>
          <a:p>
            <a:r>
              <a:rPr lang="en-US" sz="3200" dirty="0"/>
              <a:t>It’s very factual and objective.</a:t>
            </a:r>
          </a:p>
        </p:txBody>
      </p:sp>
    </p:spTree>
    <p:extLst>
      <p:ext uri="{BB962C8B-B14F-4D97-AF65-F5344CB8AC3E}">
        <p14:creationId xmlns:p14="http://schemas.microsoft.com/office/powerpoint/2010/main" val="3643652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1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1627" y="-1303276"/>
            <a:ext cx="7772401" cy="10058400"/>
          </a:xfrm>
          <a:prstGeom prst="rect">
            <a:avLst/>
          </a:prstGeom>
          <a:noFill/>
          <a:ln>
            <a:noFill/>
          </a:ln>
        </p:spPr>
      </p:pic>
    </p:spTree>
    <p:extLst>
      <p:ext uri="{BB962C8B-B14F-4D97-AF65-F5344CB8AC3E}">
        <p14:creationId xmlns:p14="http://schemas.microsoft.com/office/powerpoint/2010/main" val="832353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Introductory Paragraph</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    </a:t>
            </a:r>
            <a:r>
              <a:rPr lang="en-US" dirty="0">
                <a:solidFill>
                  <a:srgbClr val="FFFFFF"/>
                </a:solidFill>
              </a:rPr>
              <a:t> </a:t>
            </a:r>
            <a:r>
              <a:rPr lang="en-US" b="1" dirty="0">
                <a:solidFill>
                  <a:srgbClr val="FFFFFF"/>
                </a:solidFill>
              </a:rPr>
              <a:t>Green and Clean!</a:t>
            </a:r>
          </a:p>
          <a:p>
            <a:pPr marL="0" indent="0">
              <a:buNone/>
            </a:pPr>
            <a:r>
              <a:rPr lang="en-US" b="1" dirty="0">
                <a:solidFill>
                  <a:srgbClr val="FFFFFF"/>
                </a:solidFill>
              </a:rPr>
              <a:t>    </a:t>
            </a:r>
            <a:r>
              <a:rPr lang="en-US" b="1" dirty="0">
                <a:solidFill>
                  <a:schemeClr val="tx1"/>
                </a:solidFill>
              </a:rPr>
              <a:t> </a:t>
            </a:r>
            <a:r>
              <a:rPr lang="en-US" b="1" dirty="0"/>
              <a:t>Artificial turf is the perfect addition to the landscape of any new homes and buildings. Not surprisingly though, most people think that artificial turf belongs on baseball and football fields. It is the green surface that covers many sports fields today. In contrast to the natural grass used on sports fields in the past and many lawns, artificial turf is man-made grass. It looks very much like natural grass, but it is plastic and made from petroleum chemicals, which are made from crude oil.  Conveniently, it can be purchased in large rolls to cover a lawn, much like sports fields are covered. Because artificial grass is easy to maintain, safe, and attractive and especially because it can change people’s lives in a positive way and save the environment, it should be used around homes and buildings. </a:t>
            </a:r>
          </a:p>
        </p:txBody>
      </p:sp>
    </p:spTree>
    <p:extLst>
      <p:ext uri="{BB962C8B-B14F-4D97-AF65-F5344CB8AC3E}">
        <p14:creationId xmlns:p14="http://schemas.microsoft.com/office/powerpoint/2010/main" val="1256121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 of a Reasons Paragraph</a:t>
            </a:r>
          </a:p>
        </p:txBody>
      </p:sp>
      <p:sp>
        <p:nvSpPr>
          <p:cNvPr id="3" name="Content Placeholder 2"/>
          <p:cNvSpPr>
            <a:spLocks noGrp="1"/>
          </p:cNvSpPr>
          <p:nvPr>
            <p:ph idx="1"/>
          </p:nvPr>
        </p:nvSpPr>
        <p:spPr/>
        <p:txBody>
          <a:bodyPr>
            <a:normAutofit/>
          </a:bodyPr>
          <a:lstStyle/>
          <a:p>
            <a:r>
              <a:rPr lang="en-US" sz="3200" dirty="0"/>
              <a:t>Focuses on one major reason</a:t>
            </a:r>
          </a:p>
          <a:p>
            <a:r>
              <a:rPr lang="en-US" sz="3200" dirty="0"/>
              <a:t>Provides convincing details about that reason</a:t>
            </a:r>
          </a:p>
        </p:txBody>
      </p:sp>
    </p:spTree>
    <p:extLst>
      <p:ext uri="{BB962C8B-B14F-4D97-AF65-F5344CB8AC3E}">
        <p14:creationId xmlns:p14="http://schemas.microsoft.com/office/powerpoint/2010/main" val="3725184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Types of Sentences in Reasons Paragraphs</a:t>
            </a:r>
          </a:p>
        </p:txBody>
      </p:sp>
      <p:sp>
        <p:nvSpPr>
          <p:cNvPr id="3" name="Content Placeholder 2"/>
          <p:cNvSpPr>
            <a:spLocks noGrp="1"/>
          </p:cNvSpPr>
          <p:nvPr>
            <p:ph idx="1"/>
          </p:nvPr>
        </p:nvSpPr>
        <p:spPr/>
        <p:txBody>
          <a:bodyPr>
            <a:normAutofit fontScale="92500" lnSpcReduction="20000"/>
          </a:bodyPr>
          <a:lstStyle/>
          <a:p>
            <a:r>
              <a:rPr lang="en-US" sz="3200" b="1" dirty="0"/>
              <a:t>Topic/Transition Sentence</a:t>
            </a:r>
          </a:p>
          <a:p>
            <a:pPr marL="0" indent="0">
              <a:buNone/>
            </a:pPr>
            <a:r>
              <a:rPr lang="en-US" sz="3200" b="1" dirty="0"/>
              <a:t>     Focuses on a major reason supporting</a:t>
            </a:r>
          </a:p>
          <a:p>
            <a:pPr marL="0" indent="0">
              <a:buNone/>
            </a:pPr>
            <a:r>
              <a:rPr lang="en-US" sz="3200" b="1" dirty="0"/>
              <a:t>     the claim   </a:t>
            </a:r>
          </a:p>
          <a:p>
            <a:r>
              <a:rPr lang="en-US" sz="3200" b="1" dirty="0"/>
              <a:t>Pairs or groups of Lead-off and Follow-</a:t>
            </a:r>
          </a:p>
          <a:p>
            <a:pPr marL="0" indent="0">
              <a:buNone/>
            </a:pPr>
            <a:r>
              <a:rPr lang="en-US" sz="3200" b="1" dirty="0"/>
              <a:t>  up Sentences</a:t>
            </a:r>
          </a:p>
          <a:p>
            <a:pPr marL="0" indent="0">
              <a:buNone/>
            </a:pPr>
            <a:r>
              <a:rPr lang="en-US" sz="3200" b="1" dirty="0"/>
              <a:t>     Provide details about the major</a:t>
            </a:r>
          </a:p>
          <a:p>
            <a:pPr marL="0" indent="0">
              <a:buNone/>
            </a:pPr>
            <a:r>
              <a:rPr lang="en-US" sz="3200" b="1" dirty="0"/>
              <a:t>     reason</a:t>
            </a:r>
          </a:p>
          <a:p>
            <a:pPr marL="0" indent="0">
              <a:buNone/>
            </a:pPr>
            <a:endParaRPr lang="en-US" sz="3200" b="1" dirty="0"/>
          </a:p>
        </p:txBody>
      </p:sp>
    </p:spTree>
    <p:extLst>
      <p:ext uri="{BB962C8B-B14F-4D97-AF65-F5344CB8AC3E}">
        <p14:creationId xmlns:p14="http://schemas.microsoft.com/office/powerpoint/2010/main" val="3389512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Parts of the </a:t>
            </a:r>
            <a:br>
              <a:rPr lang="en-US" b="1" dirty="0"/>
            </a:br>
            <a:r>
              <a:rPr lang="en-US" b="1" dirty="0"/>
              <a:t>Topic/Transition Sentence</a:t>
            </a:r>
          </a:p>
        </p:txBody>
      </p:sp>
      <p:sp>
        <p:nvSpPr>
          <p:cNvPr id="3" name="Content Placeholder 2"/>
          <p:cNvSpPr>
            <a:spLocks noGrp="1"/>
          </p:cNvSpPr>
          <p:nvPr>
            <p:ph idx="1"/>
          </p:nvPr>
        </p:nvSpPr>
        <p:spPr>
          <a:xfrm>
            <a:off x="1048023" y="1828800"/>
            <a:ext cx="7314927" cy="4208930"/>
          </a:xfrm>
        </p:spPr>
        <p:txBody>
          <a:bodyPr/>
          <a:lstStyle/>
          <a:p>
            <a:pPr marL="0" indent="0">
              <a:buNone/>
            </a:pPr>
            <a:endParaRPr lang="en-US" dirty="0"/>
          </a:p>
          <a:p>
            <a:r>
              <a:rPr lang="en-US" sz="2800" dirty="0"/>
              <a:t>A transition</a:t>
            </a:r>
          </a:p>
          <a:p>
            <a:r>
              <a:rPr lang="en-US" sz="2800" dirty="0"/>
              <a:t>The name of the claim</a:t>
            </a:r>
          </a:p>
          <a:p>
            <a:r>
              <a:rPr lang="en-US" sz="2800" dirty="0"/>
              <a:t>The name of the major reason</a:t>
            </a:r>
          </a:p>
          <a:p>
            <a:r>
              <a:rPr lang="en-US" sz="2800" dirty="0"/>
              <a:t>Sometimes clues the reader about the details or names the details</a:t>
            </a:r>
          </a:p>
          <a:p>
            <a:endParaRPr lang="en-US" dirty="0"/>
          </a:p>
        </p:txBody>
      </p:sp>
    </p:spTree>
    <p:extLst>
      <p:ext uri="{BB962C8B-B14F-4D97-AF65-F5344CB8AC3E}">
        <p14:creationId xmlns:p14="http://schemas.microsoft.com/office/powerpoint/2010/main" val="645263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a:t>
            </a:r>
            <a:br>
              <a:rPr lang="en-US" dirty="0"/>
            </a:br>
            <a:r>
              <a:rPr lang="en-US" dirty="0"/>
              <a:t>Topic/Transition Sentences</a:t>
            </a:r>
          </a:p>
        </p:txBody>
      </p:sp>
      <p:sp>
        <p:nvSpPr>
          <p:cNvPr id="3" name="Content Placeholder 2"/>
          <p:cNvSpPr>
            <a:spLocks noGrp="1"/>
          </p:cNvSpPr>
          <p:nvPr>
            <p:ph idx="1"/>
          </p:nvPr>
        </p:nvSpPr>
        <p:spPr/>
        <p:txBody>
          <a:bodyPr/>
          <a:lstStyle/>
          <a:p>
            <a:endParaRPr lang="en-US" dirty="0"/>
          </a:p>
          <a:p>
            <a:r>
              <a:rPr lang="en-US" dirty="0"/>
              <a:t>One reason for using artificial turf in lawns is that it requires no maintenance. </a:t>
            </a:r>
          </a:p>
          <a:p>
            <a:r>
              <a:rPr lang="en-US" dirty="0"/>
              <a:t>Another reason for celebrating birthdays is to make a person feel special by baking a cake, giving presents, and singing a song.</a:t>
            </a:r>
          </a:p>
          <a:p>
            <a:r>
              <a:rPr lang="en-US" dirty="0"/>
              <a:t>The final reason for celebrating holidays is to give family members a day to spend time with each other to do a variety of family activities. </a:t>
            </a:r>
          </a:p>
        </p:txBody>
      </p:sp>
    </p:spTree>
    <p:extLst>
      <p:ext uri="{BB962C8B-B14F-4D97-AF65-F5344CB8AC3E}">
        <p14:creationId xmlns:p14="http://schemas.microsoft.com/office/powerpoint/2010/main" val="66072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Reasons Paragraph</a:t>
            </a:r>
          </a:p>
        </p:txBody>
      </p:sp>
      <p:sp>
        <p:nvSpPr>
          <p:cNvPr id="3" name="Content Placeholder 2"/>
          <p:cNvSpPr>
            <a:spLocks noGrp="1"/>
          </p:cNvSpPr>
          <p:nvPr>
            <p:ph idx="1"/>
          </p:nvPr>
        </p:nvSpPr>
        <p:spPr>
          <a:xfrm>
            <a:off x="779463" y="1516467"/>
            <a:ext cx="7583487" cy="4857620"/>
          </a:xfrm>
        </p:spPr>
        <p:txBody>
          <a:bodyPr>
            <a:normAutofit lnSpcReduction="10000"/>
          </a:bodyPr>
          <a:lstStyle/>
          <a:p>
            <a:pPr marL="0" indent="0">
              <a:buNone/>
            </a:pPr>
            <a:r>
              <a:rPr lang="en-US" dirty="0"/>
              <a:t>    </a:t>
            </a:r>
            <a:r>
              <a:rPr lang="en-US" dirty="0">
                <a:solidFill>
                  <a:srgbClr val="FFFFFF"/>
                </a:solidFill>
              </a:rPr>
              <a:t> Probably the most important reason for using artificial turf in lawns is that it requires almost no maintenance.  Most crucially, artificial turf does not grow, so it does not have to be mowed. People do not have to spend time mowing and do not need to purchase a lawn mower. They do not have to hire other people to mow it. Also, since it does not grow, artificial turf does not need water or fertilizer. People need not spend time moving their sprinklers and spreading fertilizer. They need not spend their money or water, sprinklers, or fertilizer. Third, weeds do not grow in artificial turf. People do not need to spend time spreading weed killer on it and pulling weeds out of it. They do not need to buy week killers or spreaders. This will help to save the environment by not putting more chemicals into the ground.</a:t>
            </a:r>
          </a:p>
        </p:txBody>
      </p:sp>
    </p:spTree>
    <p:extLst>
      <p:ext uri="{BB962C8B-B14F-4D97-AF65-F5344CB8AC3E}">
        <p14:creationId xmlns:p14="http://schemas.microsoft.com/office/powerpoint/2010/main" val="3676817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197111"/>
          </a:xfrm>
        </p:spPr>
        <p:txBody>
          <a:bodyPr/>
          <a:lstStyle/>
          <a:p>
            <a:pPr algn="ctr"/>
            <a:r>
              <a:rPr lang="en-US" b="1" dirty="0"/>
              <a:t>Purpose of the </a:t>
            </a:r>
            <a:br>
              <a:rPr lang="en-US" b="1" dirty="0"/>
            </a:br>
            <a:r>
              <a:rPr lang="en-US" b="1" dirty="0"/>
              <a:t>Concluding Paragraph</a:t>
            </a:r>
          </a:p>
        </p:txBody>
      </p:sp>
      <p:sp>
        <p:nvSpPr>
          <p:cNvPr id="3" name="Content Placeholder 2"/>
          <p:cNvSpPr>
            <a:spLocks noGrp="1"/>
          </p:cNvSpPr>
          <p:nvPr>
            <p:ph idx="1"/>
          </p:nvPr>
        </p:nvSpPr>
        <p:spPr/>
        <p:txBody>
          <a:bodyPr>
            <a:normAutofit/>
          </a:bodyPr>
          <a:lstStyle/>
          <a:p>
            <a:r>
              <a:rPr lang="en-US" sz="3200" dirty="0"/>
              <a:t>Tells the reader that the essay is ending</a:t>
            </a:r>
          </a:p>
          <a:p>
            <a:r>
              <a:rPr lang="en-US" sz="3200" dirty="0"/>
              <a:t>Closes the essay gracefully</a:t>
            </a:r>
          </a:p>
          <a:p>
            <a:r>
              <a:rPr lang="en-US" sz="3200" dirty="0"/>
              <a:t>Summarizes the major reasons</a:t>
            </a:r>
          </a:p>
          <a:p>
            <a:r>
              <a:rPr lang="en-US" sz="3200" dirty="0"/>
              <a:t>Makes the reader think more about the claim</a:t>
            </a:r>
          </a:p>
        </p:txBody>
      </p:sp>
    </p:spTree>
    <p:extLst>
      <p:ext uri="{BB962C8B-B14F-4D97-AF65-F5344CB8AC3E}">
        <p14:creationId xmlns:p14="http://schemas.microsoft.com/office/powerpoint/2010/main" val="772371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Sentences in the </a:t>
            </a:r>
            <a:br>
              <a:rPr lang="en-US" sz="3600" b="1" dirty="0"/>
            </a:br>
            <a:r>
              <a:rPr lang="en-US" sz="3600" b="1" dirty="0"/>
              <a:t>Concluding Paragraph</a:t>
            </a:r>
          </a:p>
        </p:txBody>
      </p:sp>
      <p:sp>
        <p:nvSpPr>
          <p:cNvPr id="3" name="Content Placeholder 2"/>
          <p:cNvSpPr>
            <a:spLocks noGrp="1"/>
          </p:cNvSpPr>
          <p:nvPr>
            <p:ph idx="1"/>
          </p:nvPr>
        </p:nvSpPr>
        <p:spPr>
          <a:xfrm>
            <a:off x="1420607" y="1828800"/>
            <a:ext cx="7583487" cy="4208930"/>
          </a:xfrm>
        </p:spPr>
        <p:txBody>
          <a:bodyPr>
            <a:normAutofit fontScale="92500" lnSpcReduction="20000"/>
          </a:bodyPr>
          <a:lstStyle/>
          <a:p>
            <a:r>
              <a:rPr lang="en-US" sz="3200" b="1" dirty="0"/>
              <a:t>Concluding Transition Sentence</a:t>
            </a:r>
          </a:p>
          <a:p>
            <a:r>
              <a:rPr lang="en-US" sz="3200" b="1" dirty="0"/>
              <a:t>Detail Sentences about Reason 1</a:t>
            </a:r>
          </a:p>
          <a:p>
            <a:pPr marL="0" indent="0">
              <a:buNone/>
            </a:pPr>
            <a:r>
              <a:rPr lang="en-US" sz="3200" b="1" dirty="0"/>
              <a:t>   • Lead-off sentence</a:t>
            </a:r>
          </a:p>
          <a:p>
            <a:pPr marL="0" indent="0">
              <a:buNone/>
            </a:pPr>
            <a:r>
              <a:rPr lang="en-US" sz="3200" b="1" dirty="0"/>
              <a:t>   • Follow-up sentences</a:t>
            </a:r>
          </a:p>
          <a:p>
            <a:r>
              <a:rPr lang="en-US" sz="3200" b="1" dirty="0"/>
              <a:t>Detail Sentences about Reason 2</a:t>
            </a:r>
          </a:p>
          <a:p>
            <a:r>
              <a:rPr lang="en-US" sz="3200" b="1" dirty="0"/>
              <a:t>Detail Sentences about Reason #n</a:t>
            </a:r>
          </a:p>
          <a:p>
            <a:r>
              <a:rPr lang="en-US" sz="3200" b="1" dirty="0"/>
              <a:t>Clincher Sentence</a:t>
            </a:r>
          </a:p>
        </p:txBody>
      </p:sp>
    </p:spTree>
    <p:extLst>
      <p:ext uri="{BB962C8B-B14F-4D97-AF65-F5344CB8AC3E}">
        <p14:creationId xmlns:p14="http://schemas.microsoft.com/office/powerpoint/2010/main" val="1836723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Sentences in the </a:t>
            </a:r>
            <a:br>
              <a:rPr lang="en-US" dirty="0"/>
            </a:br>
            <a:r>
              <a:rPr lang="en-US" dirty="0"/>
              <a:t>Concluding Paragraph</a:t>
            </a:r>
          </a:p>
        </p:txBody>
      </p:sp>
      <p:sp>
        <p:nvSpPr>
          <p:cNvPr id="3" name="Content Placeholder 2"/>
          <p:cNvSpPr>
            <a:spLocks noGrp="1"/>
          </p:cNvSpPr>
          <p:nvPr>
            <p:ph idx="1"/>
          </p:nvPr>
        </p:nvSpPr>
        <p:spPr/>
        <p:txBody>
          <a:bodyPr>
            <a:normAutofit/>
          </a:bodyPr>
          <a:lstStyle/>
          <a:p>
            <a:pPr marL="0" indent="0">
              <a:buNone/>
            </a:pPr>
            <a:r>
              <a:rPr lang="en-US" sz="3200" dirty="0"/>
              <a:t>Alternatively, the Detail Sentences can be about one of the Concluding Options:</a:t>
            </a:r>
          </a:p>
          <a:p>
            <a:r>
              <a:rPr lang="en-US" dirty="0"/>
              <a:t>A Warning</a:t>
            </a:r>
          </a:p>
          <a:p>
            <a:r>
              <a:rPr lang="en-US" dirty="0"/>
              <a:t>Recommendations</a:t>
            </a:r>
          </a:p>
          <a:p>
            <a:r>
              <a:rPr lang="en-US" dirty="0"/>
              <a:t>Suggestions</a:t>
            </a:r>
          </a:p>
          <a:p>
            <a:r>
              <a:rPr lang="en-US" dirty="0"/>
              <a:t>Ideas for resolution/compromise</a:t>
            </a:r>
          </a:p>
          <a:p>
            <a:pPr marL="0" indent="0">
              <a:buNone/>
            </a:pPr>
            <a:r>
              <a:rPr lang="en-US" dirty="0"/>
              <a:t>	</a:t>
            </a:r>
          </a:p>
        </p:txBody>
      </p:sp>
    </p:spTree>
    <p:extLst>
      <p:ext uri="{BB962C8B-B14F-4D97-AF65-F5344CB8AC3E}">
        <p14:creationId xmlns:p14="http://schemas.microsoft.com/office/powerpoint/2010/main" val="1858703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Narrative Writing</a:t>
            </a:r>
          </a:p>
        </p:txBody>
      </p:sp>
      <p:sp>
        <p:nvSpPr>
          <p:cNvPr id="3" name="Content Placeholder 2"/>
          <p:cNvSpPr>
            <a:spLocks noGrp="1"/>
          </p:cNvSpPr>
          <p:nvPr>
            <p:ph idx="1"/>
          </p:nvPr>
        </p:nvSpPr>
        <p:spPr/>
        <p:txBody>
          <a:bodyPr>
            <a:normAutofit/>
          </a:bodyPr>
          <a:lstStyle/>
          <a:p>
            <a:r>
              <a:rPr lang="en-US" sz="3200" dirty="0"/>
              <a:t>To tell a story.</a:t>
            </a:r>
          </a:p>
          <a:p>
            <a:r>
              <a:rPr lang="en-US" sz="3200" dirty="0"/>
              <a:t>It’s sequential and focuses on events. </a:t>
            </a:r>
          </a:p>
        </p:txBody>
      </p:sp>
    </p:spTree>
    <p:extLst>
      <p:ext uri="{BB962C8B-B14F-4D97-AF65-F5344CB8AC3E}">
        <p14:creationId xmlns:p14="http://schemas.microsoft.com/office/powerpoint/2010/main" val="2806141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320400"/>
          </a:xfrm>
        </p:spPr>
        <p:txBody>
          <a:bodyPr/>
          <a:lstStyle/>
          <a:p>
            <a:pPr algn="ctr"/>
            <a:r>
              <a:rPr lang="en-US" sz="4000" b="1" dirty="0"/>
              <a:t>The Concluding Transition Sentence</a:t>
            </a:r>
          </a:p>
        </p:txBody>
      </p:sp>
      <p:sp>
        <p:nvSpPr>
          <p:cNvPr id="3" name="Content Placeholder 2"/>
          <p:cNvSpPr>
            <a:spLocks noGrp="1"/>
          </p:cNvSpPr>
          <p:nvPr>
            <p:ph idx="1"/>
          </p:nvPr>
        </p:nvSpPr>
        <p:spPr/>
        <p:txBody>
          <a:bodyPr>
            <a:normAutofit/>
          </a:bodyPr>
          <a:lstStyle/>
          <a:p>
            <a:r>
              <a:rPr lang="en-US" sz="3600" dirty="0"/>
              <a:t>Includes a Concluding Transition</a:t>
            </a:r>
          </a:p>
          <a:p>
            <a:r>
              <a:rPr lang="en-US" sz="3600" dirty="0"/>
              <a:t>Names the claim</a:t>
            </a:r>
          </a:p>
          <a:p>
            <a:r>
              <a:rPr lang="en-US" sz="3600" dirty="0"/>
              <a:t>Sometimes summarizes the reasons or names the reasons</a:t>
            </a:r>
          </a:p>
        </p:txBody>
      </p:sp>
    </p:spTree>
    <p:extLst>
      <p:ext uri="{BB962C8B-B14F-4D97-AF65-F5344CB8AC3E}">
        <p14:creationId xmlns:p14="http://schemas.microsoft.com/office/powerpoint/2010/main" val="2777399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a:t>
            </a:r>
            <a:br>
              <a:rPr lang="en-US" b="1" dirty="0"/>
            </a:br>
            <a:r>
              <a:rPr lang="en-US" b="1" dirty="0"/>
              <a:t>Concluding Transition Sentences</a:t>
            </a:r>
          </a:p>
        </p:txBody>
      </p:sp>
      <p:sp>
        <p:nvSpPr>
          <p:cNvPr id="3" name="Content Placeholder 2"/>
          <p:cNvSpPr>
            <a:spLocks noGrp="1"/>
          </p:cNvSpPr>
          <p:nvPr>
            <p:ph idx="1"/>
          </p:nvPr>
        </p:nvSpPr>
        <p:spPr/>
        <p:txBody>
          <a:bodyPr>
            <a:normAutofit/>
          </a:bodyPr>
          <a:lstStyle/>
          <a:p>
            <a:r>
              <a:rPr lang="en-US" sz="2800" dirty="0"/>
              <a:t>To conclude, smoking is hazardous to health for several reasons.</a:t>
            </a:r>
          </a:p>
          <a:p>
            <a:r>
              <a:rPr lang="en-US" sz="2800" dirty="0"/>
              <a:t>All in all, circus animals live “the good life.”</a:t>
            </a:r>
          </a:p>
          <a:p>
            <a:r>
              <a:rPr lang="en-US" sz="2800" dirty="0"/>
              <a:t>In the end, factors such as money, safety, and usability have to be considered when buying a snowmobile. </a:t>
            </a:r>
          </a:p>
        </p:txBody>
      </p:sp>
    </p:spTree>
    <p:extLst>
      <p:ext uri="{BB962C8B-B14F-4D97-AF65-F5344CB8AC3E}">
        <p14:creationId xmlns:p14="http://schemas.microsoft.com/office/powerpoint/2010/main" val="1024212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Concluding Paragraph</a:t>
            </a:r>
          </a:p>
        </p:txBody>
      </p:sp>
      <p:sp>
        <p:nvSpPr>
          <p:cNvPr id="3" name="Content Placeholder 2"/>
          <p:cNvSpPr>
            <a:spLocks noGrp="1"/>
          </p:cNvSpPr>
          <p:nvPr>
            <p:ph idx="1"/>
          </p:nvPr>
        </p:nvSpPr>
        <p:spPr>
          <a:xfrm>
            <a:off x="779463" y="1425387"/>
            <a:ext cx="7826655" cy="5170621"/>
          </a:xfrm>
        </p:spPr>
        <p:txBody>
          <a:bodyPr>
            <a:normAutofit lnSpcReduction="10000"/>
          </a:bodyPr>
          <a:lstStyle/>
          <a:p>
            <a:pPr marL="0" indent="0">
              <a:buNone/>
            </a:pPr>
            <a:r>
              <a:rPr lang="en-US" dirty="0"/>
              <a:t>    </a:t>
            </a:r>
            <a:r>
              <a:rPr lang="en-US" dirty="0">
                <a:solidFill>
                  <a:srgbClr val="000000"/>
                </a:solidFill>
              </a:rPr>
              <a:t> </a:t>
            </a:r>
            <a:r>
              <a:rPr lang="en-US" dirty="0">
                <a:solidFill>
                  <a:srgbClr val="FFFFFF"/>
                </a:solidFill>
              </a:rPr>
              <a:t>To conclude, artificial turf should be purchased for lawns because it can improve people’s lives in several ways. First, they will save money, time, and effort because they will not need to take care of it. They will save money because they will not have to buy water, sprinklers, fertilizer, weed killer, and lawn mowers. Second, they will be safe. They will not trip, twist their ankles, or injure themselves on rocks. With fewer allergies, their health will improve. Third, they will enjoy looking that their homes and buildings because they will have beautiful landscapes. They will feel good about the appearance of their surroundings. Finally, they will be saving the environment by not using large amounts of water and by not putting chemicals into their soil. Because of all these factors, people need to consider purchasing artificial turf for their lawns to enhance the quality of their lives and the environment. </a:t>
            </a:r>
          </a:p>
        </p:txBody>
      </p:sp>
    </p:spTree>
    <p:extLst>
      <p:ext uri="{BB962C8B-B14F-4D97-AF65-F5344CB8AC3E}">
        <p14:creationId xmlns:p14="http://schemas.microsoft.com/office/powerpoint/2010/main" val="2489685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2183430"/>
          </a:xfrm>
        </p:spPr>
        <p:txBody>
          <a:bodyPr/>
          <a:lstStyle/>
          <a:p>
            <a:pPr algn="ctr"/>
            <a:r>
              <a:rPr lang="en-US" sz="4400" b="1" dirty="0"/>
              <a:t>Model Stage</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626994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Model Stage</a:t>
            </a:r>
          </a:p>
        </p:txBody>
      </p:sp>
      <p:sp>
        <p:nvSpPr>
          <p:cNvPr id="3" name="Content Placeholder 2"/>
          <p:cNvSpPr>
            <a:spLocks noGrp="1"/>
          </p:cNvSpPr>
          <p:nvPr>
            <p:ph idx="1"/>
          </p:nvPr>
        </p:nvSpPr>
        <p:spPr/>
        <p:txBody>
          <a:bodyPr>
            <a:normAutofit fontScale="92500" lnSpcReduction="20000"/>
          </a:bodyPr>
          <a:lstStyle/>
          <a:p>
            <a:r>
              <a:rPr lang="en-US" sz="3200" b="1" dirty="0"/>
              <a:t>For example themes and diagrams, go to </a:t>
            </a:r>
            <a:r>
              <a:rPr lang="en-US" sz="3200" b="1" dirty="0">
                <a:hlinkClick r:id="rId2"/>
              </a:rPr>
              <a:t>http://www.edgeenterprisesinc.com/files/Persuasive_Argumentative_Writing_files.zip</a:t>
            </a:r>
            <a:r>
              <a:rPr lang="en-US" sz="3200" b="1" dirty="0"/>
              <a:t> </a:t>
            </a:r>
          </a:p>
          <a:p>
            <a:r>
              <a:rPr lang="en-US" sz="3200" b="1" dirty="0"/>
              <a:t>Choose an example essay and diagram</a:t>
            </a:r>
          </a:p>
          <a:p>
            <a:r>
              <a:rPr lang="en-US" sz="3200" b="1" dirty="0"/>
              <a:t>Print them out</a:t>
            </a:r>
          </a:p>
          <a:p>
            <a:r>
              <a:rPr lang="en-US" sz="3200" b="1" dirty="0"/>
              <a:t>Display them to the students</a:t>
            </a:r>
          </a:p>
        </p:txBody>
      </p:sp>
    </p:spTree>
    <p:extLst>
      <p:ext uri="{BB962C8B-B14F-4D97-AF65-F5344CB8AC3E}">
        <p14:creationId xmlns:p14="http://schemas.microsoft.com/office/powerpoint/2010/main" val="1572718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On the Website</a:t>
            </a:r>
          </a:p>
        </p:txBody>
      </p:sp>
      <p:sp>
        <p:nvSpPr>
          <p:cNvPr id="3" name="Content Placeholder 2"/>
          <p:cNvSpPr>
            <a:spLocks noGrp="1"/>
          </p:cNvSpPr>
          <p:nvPr>
            <p:ph idx="1"/>
          </p:nvPr>
        </p:nvSpPr>
        <p:spPr/>
        <p:txBody>
          <a:bodyPr>
            <a:normAutofit fontScale="77500" lnSpcReduction="20000"/>
          </a:bodyPr>
          <a:lstStyle/>
          <a:p>
            <a:pPr marL="0" indent="0">
              <a:buNone/>
            </a:pPr>
            <a:r>
              <a:rPr lang="en-US" sz="3200" b="1" dirty="0"/>
              <a:t>After downloading the files:</a:t>
            </a:r>
          </a:p>
          <a:p>
            <a:pPr marL="0" indent="0">
              <a:buNone/>
            </a:pPr>
            <a:r>
              <a:rPr lang="en-US" sz="3200" b="1" dirty="0"/>
              <a:t>• Click on the “Teacher Materials” folder</a:t>
            </a:r>
          </a:p>
          <a:p>
            <a:pPr marL="0" indent="0">
              <a:buNone/>
            </a:pPr>
            <a:r>
              <a:rPr lang="en-US" sz="3200" b="1" dirty="0"/>
              <a:t>• Click on the “Example Themes &amp; Diagrams” folder</a:t>
            </a:r>
          </a:p>
          <a:p>
            <a:pPr marL="0" indent="0">
              <a:buNone/>
            </a:pPr>
            <a:r>
              <a:rPr lang="en-US" sz="3200" b="1" dirty="0"/>
              <a:t>• Click on the “Lesson 2” folder </a:t>
            </a:r>
          </a:p>
          <a:p>
            <a:pPr marL="0" indent="0">
              <a:buNone/>
            </a:pPr>
            <a:r>
              <a:rPr lang="en-US" sz="3200" b="1" dirty="0"/>
              <a:t>• Choose the theme &amp; diagram and print them</a:t>
            </a:r>
          </a:p>
          <a:p>
            <a:pPr marL="0" indent="0">
              <a:buNone/>
            </a:pPr>
            <a:r>
              <a:rPr lang="en-US" sz="3200" b="1" dirty="0"/>
              <a:t>Note: Two styles are available: MLA &amp; APA in Word or </a:t>
            </a:r>
            <a:r>
              <a:rPr lang="en-US" sz="3200" b="1" dirty="0" err="1"/>
              <a:t>pdf</a:t>
            </a:r>
            <a:endParaRPr lang="en-US" sz="3200" b="1" dirty="0"/>
          </a:p>
          <a:p>
            <a:pPr marL="0" indent="0">
              <a:buNone/>
            </a:pPr>
            <a:endParaRPr lang="en-US" sz="3200" b="1" dirty="0"/>
          </a:p>
        </p:txBody>
      </p:sp>
    </p:spTree>
    <p:extLst>
      <p:ext uri="{BB962C8B-B14F-4D97-AF65-F5344CB8AC3E}">
        <p14:creationId xmlns:p14="http://schemas.microsoft.com/office/powerpoint/2010/main" val="498949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Alternatives:</a:t>
            </a:r>
          </a:p>
        </p:txBody>
      </p:sp>
      <p:sp>
        <p:nvSpPr>
          <p:cNvPr id="3" name="Content Placeholder 2"/>
          <p:cNvSpPr>
            <a:spLocks noGrp="1"/>
          </p:cNvSpPr>
          <p:nvPr>
            <p:ph idx="1"/>
          </p:nvPr>
        </p:nvSpPr>
        <p:spPr/>
        <p:txBody>
          <a:bodyPr>
            <a:normAutofit/>
          </a:bodyPr>
          <a:lstStyle/>
          <a:p>
            <a:r>
              <a:rPr lang="en-US" sz="2800" b="1" dirty="0"/>
              <a:t>Display a theme written by you or a student</a:t>
            </a:r>
          </a:p>
          <a:p>
            <a:r>
              <a:rPr lang="en-US" sz="2800" b="1" dirty="0"/>
              <a:t>Demonstrate planning and writing a theme</a:t>
            </a:r>
          </a:p>
        </p:txBody>
      </p:sp>
    </p:spTree>
    <p:extLst>
      <p:ext uri="{BB962C8B-B14F-4D97-AF65-F5344CB8AC3E}">
        <p14:creationId xmlns:p14="http://schemas.microsoft.com/office/powerpoint/2010/main" val="1922360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737188"/>
            <a:ext cx="7583487" cy="1044388"/>
          </a:xfrm>
        </p:spPr>
        <p:txBody>
          <a:bodyPr/>
          <a:lstStyle/>
          <a:p>
            <a:pPr algn="ctr"/>
            <a:r>
              <a:rPr lang="en-US" b="1" dirty="0"/>
              <a:t>Example Diagram &amp; Theme</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963399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1  Hans Huberman TOWER Diagr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9255" y="-788122"/>
            <a:ext cx="6616793" cy="8562908"/>
          </a:xfrm>
          <a:prstGeom prst="rect">
            <a:avLst/>
          </a:prstGeom>
        </p:spPr>
      </p:pic>
    </p:spTree>
    <p:extLst>
      <p:ext uri="{BB962C8B-B14F-4D97-AF65-F5344CB8AC3E}">
        <p14:creationId xmlns:p14="http://schemas.microsoft.com/office/powerpoint/2010/main" val="3464557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938202"/>
          </a:xfrm>
        </p:spPr>
        <p:txBody>
          <a:bodyPr/>
          <a:lstStyle/>
          <a:p>
            <a:r>
              <a:rPr lang="en-US" b="1" dirty="0"/>
              <a:t>Example Introductory Paragraph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8740000"/>
              </p:ext>
            </p:extLst>
          </p:nvPr>
        </p:nvGraphicFramePr>
        <p:xfrm>
          <a:off x="765175" y="1429412"/>
          <a:ext cx="7612063" cy="4942146"/>
        </p:xfrm>
        <a:graphic>
          <a:graphicData uri="http://schemas.openxmlformats.org/drawingml/2006/table">
            <a:tbl>
              <a:tblPr firstRow="1" bandRow="1">
                <a:tableStyleId>{073A0DAA-6AF3-43AB-8588-CEC1D06C72B9}</a:tableStyleId>
              </a:tblPr>
              <a:tblGrid>
                <a:gridCol w="7612063">
                  <a:extLst>
                    <a:ext uri="{9D8B030D-6E8A-4147-A177-3AD203B41FA5}">
                      <a16:colId xmlns:a16="http://schemas.microsoft.com/office/drawing/2014/main" val="20000"/>
                    </a:ext>
                  </a:extLst>
                </a:gridCol>
              </a:tblGrid>
              <a:tr h="4942146">
                <a:tc>
                  <a:txBody>
                    <a:bodyPr/>
                    <a:lstStyle/>
                    <a:p>
                      <a:r>
                        <a:rPr lang="en-US" sz="1800" b="1" kern="1200" dirty="0">
                          <a:solidFill>
                            <a:schemeClr val="lt1"/>
                          </a:solidFill>
                          <a:effectLst/>
                          <a:latin typeface="+mn-lt"/>
                          <a:ea typeface="+mn-ea"/>
                          <a:cs typeface="+mn-cs"/>
                        </a:rPr>
                        <a:t>                              A Different</a:t>
                      </a:r>
                      <a:r>
                        <a:rPr lang="en-US" sz="1800" b="1" kern="1200" baseline="0" dirty="0">
                          <a:solidFill>
                            <a:schemeClr val="lt1"/>
                          </a:solidFill>
                          <a:effectLst/>
                          <a:latin typeface="+mn-lt"/>
                          <a:ea typeface="+mn-ea"/>
                          <a:cs typeface="+mn-cs"/>
                        </a:rPr>
                        <a:t> Kind of Hero</a:t>
                      </a:r>
                      <a:endParaRPr lang="en-US" sz="1800" b="1" kern="1200" dirty="0">
                        <a:solidFill>
                          <a:schemeClr val="lt1"/>
                        </a:solidFill>
                        <a:effectLst/>
                        <a:latin typeface="+mn-lt"/>
                        <a:ea typeface="+mn-ea"/>
                        <a:cs typeface="+mn-cs"/>
                      </a:endParaRPr>
                    </a:p>
                    <a:p>
                      <a:r>
                        <a:rPr lang="en-US" sz="1800" b="1" kern="1200" dirty="0">
                          <a:solidFill>
                            <a:schemeClr val="lt1"/>
                          </a:solidFill>
                          <a:effectLst/>
                          <a:latin typeface="+mn-lt"/>
                          <a:ea typeface="+mn-ea"/>
                          <a:cs typeface="+mn-cs"/>
                        </a:rPr>
                        <a:t> </a:t>
                      </a:r>
                    </a:p>
                    <a:p>
                      <a:r>
                        <a:rPr lang="en-US" sz="1800" b="1" kern="1200" baseline="0" dirty="0">
                          <a:solidFill>
                            <a:schemeClr val="lt1"/>
                          </a:solidFill>
                          <a:effectLst/>
                          <a:latin typeface="+mn-lt"/>
                          <a:ea typeface="+mn-ea"/>
                          <a:cs typeface="+mn-cs"/>
                        </a:rPr>
                        <a:t>         </a:t>
                      </a:r>
                      <a:r>
                        <a:rPr lang="en-US" sz="1800" b="1" kern="1200" dirty="0">
                          <a:solidFill>
                            <a:schemeClr val="lt1"/>
                          </a:solidFill>
                          <a:effectLst/>
                          <a:latin typeface="+mn-lt"/>
                          <a:ea typeface="+mn-ea"/>
                          <a:cs typeface="+mn-cs"/>
                        </a:rPr>
                        <a:t>The day that </a:t>
                      </a:r>
                      <a:r>
                        <a:rPr lang="en-US" sz="1800" b="1" kern="1200" dirty="0" err="1">
                          <a:solidFill>
                            <a:schemeClr val="lt1"/>
                          </a:solidFill>
                          <a:effectLst/>
                          <a:latin typeface="+mn-lt"/>
                          <a:ea typeface="+mn-ea"/>
                          <a:cs typeface="+mn-cs"/>
                        </a:rPr>
                        <a:t>Liesel</a:t>
                      </a:r>
                      <a:r>
                        <a:rPr lang="en-US" sz="1800" b="1" kern="1200" dirty="0">
                          <a:solidFill>
                            <a:schemeClr val="lt1"/>
                          </a:solidFill>
                          <a:effectLst/>
                          <a:latin typeface="+mn-lt"/>
                          <a:ea typeface="+mn-ea"/>
                          <a:cs typeface="+mn-cs"/>
                        </a:rPr>
                        <a:t> in </a:t>
                      </a:r>
                      <a:r>
                        <a:rPr lang="en-US" sz="1800" b="1" i="1" kern="1200" dirty="0">
                          <a:solidFill>
                            <a:schemeClr val="lt1"/>
                          </a:solidFill>
                          <a:effectLst/>
                          <a:latin typeface="+mn-lt"/>
                          <a:ea typeface="+mn-ea"/>
                          <a:cs typeface="+mn-cs"/>
                        </a:rPr>
                        <a:t>The Book Thief</a:t>
                      </a:r>
                      <a:r>
                        <a:rPr lang="en-US" sz="1800" b="1" kern="1200" dirty="0">
                          <a:solidFill>
                            <a:schemeClr val="lt1"/>
                          </a:solidFill>
                          <a:effectLst/>
                          <a:latin typeface="+mn-lt"/>
                          <a:ea typeface="+mn-ea"/>
                          <a:cs typeface="+mn-cs"/>
                        </a:rPr>
                        <a:t> is assigned to Hans </a:t>
                      </a:r>
                      <a:r>
                        <a:rPr lang="en-US" sz="1800" b="1" kern="1200" dirty="0" err="1">
                          <a:solidFill>
                            <a:schemeClr val="lt1"/>
                          </a:solidFill>
                          <a:effectLst/>
                          <a:latin typeface="+mn-lt"/>
                          <a:ea typeface="+mn-ea"/>
                          <a:cs typeface="+mn-cs"/>
                        </a:rPr>
                        <a:t>Huberman</a:t>
                      </a:r>
                      <a:r>
                        <a:rPr lang="en-US" sz="1800" b="1" kern="1200" dirty="0">
                          <a:solidFill>
                            <a:schemeClr val="lt1"/>
                          </a:solidFill>
                          <a:effectLst/>
                          <a:latin typeface="+mn-lt"/>
                          <a:ea typeface="+mn-ea"/>
                          <a:cs typeface="+mn-cs"/>
                        </a:rPr>
                        <a:t> as his foster child was a very lucky day; indeed, he is the major hero in this story that takes place before and during World War II in Germany.  A hero is a man who has noble qualities and engages in brave acts.  At first, and on the surface, Hans does not appear to be a hero. He is an older man with grown children and a wife named Rosa. He paints peoples’ houses in the daytime and plays the piano accordion in pubs around the town at night. Interestingly, though, when he meets </a:t>
                      </a:r>
                      <a:r>
                        <a:rPr lang="en-US" sz="1800" b="1" kern="1200" dirty="0" err="1">
                          <a:solidFill>
                            <a:schemeClr val="lt1"/>
                          </a:solidFill>
                          <a:effectLst/>
                          <a:latin typeface="+mn-lt"/>
                          <a:ea typeface="+mn-ea"/>
                          <a:cs typeface="+mn-cs"/>
                        </a:rPr>
                        <a:t>Liesel</a:t>
                      </a:r>
                      <a:r>
                        <a:rPr lang="en-US" sz="1800" b="1" kern="1200" dirty="0">
                          <a:solidFill>
                            <a:schemeClr val="lt1"/>
                          </a:solidFill>
                          <a:effectLst/>
                          <a:latin typeface="+mn-lt"/>
                          <a:ea typeface="+mn-ea"/>
                          <a:cs typeface="+mn-cs"/>
                        </a:rPr>
                        <a:t> for the first time, his gentle voice and patient manner win her over. They become friends, and he helps her in many ways, like a father should. As the novel unfolds, though, his ability to act according to his beliefs and his willingness to risk his life and welfare are the real factors that dictate his classification as a “hero.”</a:t>
                      </a:r>
                    </a:p>
                    <a:p>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697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Persuasive Writing</a:t>
            </a:r>
          </a:p>
        </p:txBody>
      </p:sp>
      <p:sp>
        <p:nvSpPr>
          <p:cNvPr id="3" name="Content Placeholder 2"/>
          <p:cNvSpPr>
            <a:spLocks noGrp="1"/>
          </p:cNvSpPr>
          <p:nvPr>
            <p:ph idx="1"/>
          </p:nvPr>
        </p:nvSpPr>
        <p:spPr/>
        <p:txBody>
          <a:bodyPr>
            <a:normAutofit fontScale="92500"/>
          </a:bodyPr>
          <a:lstStyle/>
          <a:p>
            <a:r>
              <a:rPr lang="en-US" sz="3200" b="1" dirty="0"/>
              <a:t>Involves stating a </a:t>
            </a:r>
            <a:r>
              <a:rPr lang="en-US" sz="3200" b="1" u="sng" dirty="0">
                <a:solidFill>
                  <a:srgbClr val="FFFF00"/>
                </a:solidFill>
              </a:rPr>
              <a:t>claim (or position)</a:t>
            </a:r>
          </a:p>
          <a:p>
            <a:r>
              <a:rPr lang="en-US" sz="3200" b="1" dirty="0"/>
              <a:t>Involves the discussion of </a:t>
            </a:r>
            <a:r>
              <a:rPr lang="en-US" sz="3200" b="1" u="sng" dirty="0">
                <a:solidFill>
                  <a:srgbClr val="FFFF00"/>
                </a:solidFill>
              </a:rPr>
              <a:t>reasons </a:t>
            </a:r>
            <a:r>
              <a:rPr lang="en-US" sz="3200" b="1" dirty="0">
                <a:solidFill>
                  <a:srgbClr val="FFFFFF"/>
                </a:solidFill>
              </a:rPr>
              <a:t>supporting the claim</a:t>
            </a:r>
          </a:p>
          <a:p>
            <a:r>
              <a:rPr lang="en-US" sz="3200" b="1" dirty="0">
                <a:solidFill>
                  <a:srgbClr val="FFFFFF"/>
                </a:solidFill>
              </a:rPr>
              <a:t>Sometimes involves </a:t>
            </a:r>
            <a:r>
              <a:rPr lang="en-US" sz="3200" b="1" u="sng" dirty="0">
                <a:solidFill>
                  <a:srgbClr val="FFFF00"/>
                </a:solidFill>
              </a:rPr>
              <a:t>counterarguments</a:t>
            </a:r>
          </a:p>
          <a:p>
            <a:r>
              <a:rPr lang="en-US" sz="3200" b="1" dirty="0">
                <a:solidFill>
                  <a:srgbClr val="FFFFFF"/>
                </a:solidFill>
              </a:rPr>
              <a:t>Sometimes includes </a:t>
            </a:r>
            <a:r>
              <a:rPr lang="en-US" sz="3200" b="1" u="sng" dirty="0">
                <a:solidFill>
                  <a:srgbClr val="FFFF00"/>
                </a:solidFill>
              </a:rPr>
              <a:t>emotion</a:t>
            </a:r>
          </a:p>
          <a:p>
            <a:r>
              <a:rPr lang="en-US" sz="3200" b="1" dirty="0"/>
              <a:t>Utilizes the </a:t>
            </a:r>
            <a:r>
              <a:rPr lang="en-US" sz="3200" b="1" u="sng" dirty="0">
                <a:solidFill>
                  <a:srgbClr val="FFFF00"/>
                </a:solidFill>
              </a:rPr>
              <a:t>Main Idea/Detail Structure</a:t>
            </a:r>
          </a:p>
          <a:p>
            <a:pPr marL="0" indent="0">
              <a:buNone/>
            </a:pPr>
            <a:endParaRPr lang="en-US" sz="3200" b="1" dirty="0"/>
          </a:p>
          <a:p>
            <a:pPr marL="0" indent="0">
              <a:buNone/>
            </a:pPr>
            <a:endParaRPr lang="en-US" sz="3200" b="1" dirty="0"/>
          </a:p>
          <a:p>
            <a:endParaRPr lang="en-US" dirty="0"/>
          </a:p>
        </p:txBody>
      </p:sp>
    </p:spTree>
    <p:extLst>
      <p:ext uri="{BB962C8B-B14F-4D97-AF65-F5344CB8AC3E}">
        <p14:creationId xmlns:p14="http://schemas.microsoft.com/office/powerpoint/2010/main" val="147488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Detail Paragraph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127580"/>
              </p:ext>
            </p:extLst>
          </p:nvPr>
        </p:nvGraphicFramePr>
        <p:xfrm>
          <a:off x="765176" y="1578111"/>
          <a:ext cx="7612062" cy="4823716"/>
        </p:xfrm>
        <a:graphic>
          <a:graphicData uri="http://schemas.openxmlformats.org/drawingml/2006/table">
            <a:tbl>
              <a:tblPr firstRow="1" bandRow="1">
                <a:tableStyleId>{073A0DAA-6AF3-43AB-8588-CEC1D06C72B9}</a:tableStyleId>
              </a:tblPr>
              <a:tblGrid>
                <a:gridCol w="7612062">
                  <a:extLst>
                    <a:ext uri="{9D8B030D-6E8A-4147-A177-3AD203B41FA5}">
                      <a16:colId xmlns:a16="http://schemas.microsoft.com/office/drawing/2014/main" val="20000"/>
                    </a:ext>
                  </a:extLst>
                </a:gridCol>
              </a:tblGrid>
              <a:tr h="4823716">
                <a:tc>
                  <a:txBody>
                    <a:bodyPr/>
                    <a:lstStyle/>
                    <a:p>
                      <a:r>
                        <a:rPr lang="en-US" sz="1800" b="1" dirty="0">
                          <a:effectLst/>
                        </a:rPr>
                        <a:t>         </a:t>
                      </a:r>
                      <a:r>
                        <a:rPr lang="en-US" sz="1800" b="1" kern="1200" dirty="0">
                          <a:solidFill>
                            <a:schemeClr val="lt1"/>
                          </a:solidFill>
                          <a:effectLst/>
                          <a:latin typeface="+mn-lt"/>
                          <a:ea typeface="+mn-ea"/>
                          <a:cs typeface="+mn-cs"/>
                        </a:rPr>
                        <a:t>With regard to his commitment to act according to his beliefs, Hans and </a:t>
                      </a:r>
                      <a:r>
                        <a:rPr lang="en-US" sz="1800" b="1" kern="1200" dirty="0" err="1">
                          <a:solidFill>
                            <a:schemeClr val="lt1"/>
                          </a:solidFill>
                          <a:effectLst/>
                          <a:latin typeface="+mn-lt"/>
                          <a:ea typeface="+mn-ea"/>
                          <a:cs typeface="+mn-cs"/>
                        </a:rPr>
                        <a:t>Leisel</a:t>
                      </a:r>
                      <a:r>
                        <a:rPr lang="en-US" sz="1800" b="1" kern="1200" dirty="0">
                          <a:solidFill>
                            <a:schemeClr val="lt1"/>
                          </a:solidFill>
                          <a:effectLst/>
                          <a:latin typeface="+mn-lt"/>
                          <a:ea typeface="+mn-ea"/>
                          <a:cs typeface="+mn-cs"/>
                        </a:rPr>
                        <a:t> are living in a time when Hitler is coming into power as a political leader and Hitler’s beliefs are being adopted by everyone around them. Hitler believed that the German people should be special; he therefore wanted to rid the culture of all Jews and others who did not fit his idea of what the German people should be. In contrast, Hans does not agree with this belief. He believes that all types of people should live together in harmony. As a result, he acts according to his belief.  He neglects to join the Nazi Party founded by Hitler, even though he is threatened by Nazi Party members. Additionally, he does not participate in the burning of books by the Nazi Party. He allows </a:t>
                      </a:r>
                      <a:r>
                        <a:rPr lang="en-US" sz="1800" b="1" kern="1200" dirty="0" err="1">
                          <a:solidFill>
                            <a:schemeClr val="lt1"/>
                          </a:solidFill>
                          <a:effectLst/>
                          <a:latin typeface="+mn-lt"/>
                          <a:ea typeface="+mn-ea"/>
                          <a:cs typeface="+mn-cs"/>
                        </a:rPr>
                        <a:t>Liesel</a:t>
                      </a:r>
                      <a:r>
                        <a:rPr lang="en-US" sz="1800" b="1" kern="1200" dirty="0">
                          <a:solidFill>
                            <a:schemeClr val="lt1"/>
                          </a:solidFill>
                          <a:effectLst/>
                          <a:latin typeface="+mn-lt"/>
                          <a:ea typeface="+mn-ea"/>
                          <a:cs typeface="+mn-cs"/>
                        </a:rPr>
                        <a:t> to keep her precious books and even to keep a book that she steals from the burning pile of books.  When his son, Hans Junior, calls him a coward for not joining the Nazi Party and walks out of his life, Hans still does not join the Nazi Party. </a:t>
                      </a:r>
                    </a:p>
                    <a:p>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25392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Concluding Paragraph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8005841"/>
              </p:ext>
            </p:extLst>
          </p:nvPr>
        </p:nvGraphicFramePr>
        <p:xfrm>
          <a:off x="765176" y="1578111"/>
          <a:ext cx="7612062" cy="4823716"/>
        </p:xfrm>
        <a:graphic>
          <a:graphicData uri="http://schemas.openxmlformats.org/drawingml/2006/table">
            <a:tbl>
              <a:tblPr firstRow="1" bandRow="1">
                <a:tableStyleId>{073A0DAA-6AF3-43AB-8588-CEC1D06C72B9}</a:tableStyleId>
              </a:tblPr>
              <a:tblGrid>
                <a:gridCol w="7612062">
                  <a:extLst>
                    <a:ext uri="{9D8B030D-6E8A-4147-A177-3AD203B41FA5}">
                      <a16:colId xmlns:a16="http://schemas.microsoft.com/office/drawing/2014/main" val="20000"/>
                    </a:ext>
                  </a:extLst>
                </a:gridCol>
              </a:tblGrid>
              <a:tr h="4823716">
                <a:tc>
                  <a:txBody>
                    <a:bodyPr/>
                    <a:lstStyle/>
                    <a:p>
                      <a:pPr marL="0" indent="0">
                        <a:buNone/>
                      </a:pPr>
                      <a:r>
                        <a:rPr lang="en-US" sz="1800" b="1" dirty="0">
                          <a:effectLst/>
                        </a:rPr>
                        <a:t>        </a:t>
                      </a:r>
                      <a:r>
                        <a:rPr lang="en-US" sz="2000" b="1" dirty="0">
                          <a:effectLst/>
                        </a:rPr>
                        <a:t> </a:t>
                      </a:r>
                      <a:r>
                        <a:rPr lang="en-US" sz="2000" dirty="0"/>
                        <a:t>In conclusion, Hans </a:t>
                      </a:r>
                      <a:r>
                        <a:rPr lang="en-US" sz="2000" dirty="0" err="1"/>
                        <a:t>Huberman</a:t>
                      </a:r>
                      <a:r>
                        <a:rPr lang="en-US" sz="2000" dirty="0"/>
                        <a:t> has many qualities of a hero. He shows noble qualities when he acts according to his beliefs even when pressured by others. He is willing to endure their wrath and even his son’s rejection. He shows that he is willing to risk his life when he shelters Max in his home and offers bread to a starving man in plain sight of Nazi guards and the community. All in all, Hans </a:t>
                      </a:r>
                      <a:r>
                        <a:rPr lang="en-US" sz="2000" dirty="0" err="1"/>
                        <a:t>Huberman</a:t>
                      </a:r>
                      <a:r>
                        <a:rPr lang="en-US" sz="2000" dirty="0"/>
                        <a:t> is the very picture of a hero;</a:t>
                      </a:r>
                      <a:r>
                        <a:rPr lang="en-US" sz="2000" baseline="0" dirty="0"/>
                        <a:t> he is</a:t>
                      </a:r>
                      <a:r>
                        <a:rPr lang="en-US" sz="2000" dirty="0"/>
                        <a:t> an ordinary man who is willing to act in brave and extraordinary ways. </a:t>
                      </a:r>
                    </a:p>
                    <a:p>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95318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Another Example Theme</a:t>
            </a:r>
          </a:p>
        </p:txBody>
      </p:sp>
      <p:sp>
        <p:nvSpPr>
          <p:cNvPr id="3" name="Content Placeholder 2"/>
          <p:cNvSpPr>
            <a:spLocks noGrp="1"/>
          </p:cNvSpPr>
          <p:nvPr>
            <p:ph idx="1"/>
          </p:nvPr>
        </p:nvSpPr>
        <p:spPr/>
        <p:txBody>
          <a:bodyPr/>
          <a:lstStyle/>
          <a:p>
            <a:pPr marL="0" indent="0">
              <a:buNone/>
            </a:pPr>
            <a:r>
              <a:rPr lang="en-US" dirty="0"/>
              <a:t>Friar Lawrence: Guilty of Causing Two Needless Deaths?</a:t>
            </a:r>
          </a:p>
        </p:txBody>
      </p:sp>
    </p:spTree>
    <p:extLst>
      <p:ext uri="{BB962C8B-B14F-4D97-AF65-F5344CB8AC3E}">
        <p14:creationId xmlns:p14="http://schemas.microsoft.com/office/powerpoint/2010/main" val="577473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iagrams JS 1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5948" y="-1283079"/>
            <a:ext cx="7097352" cy="9184808"/>
          </a:xfrm>
          <a:prstGeom prst="rect">
            <a:avLst/>
          </a:prstGeom>
        </p:spPr>
      </p:pic>
    </p:spTree>
    <p:extLst>
      <p:ext uri="{BB962C8B-B14F-4D97-AF65-F5344CB8AC3E}">
        <p14:creationId xmlns:p14="http://schemas.microsoft.com/office/powerpoint/2010/main" val="1078390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454667"/>
          </a:xfrm>
        </p:spPr>
        <p:txBody>
          <a:bodyPr/>
          <a:lstStyle/>
          <a:p>
            <a:r>
              <a:rPr lang="en-US" sz="5400" b="1" dirty="0"/>
              <a:t>Practice and Feedback</a:t>
            </a:r>
          </a:p>
        </p:txBody>
      </p:sp>
    </p:spTree>
    <p:extLst>
      <p:ext uri="{BB962C8B-B14F-4D97-AF65-F5344CB8AC3E}">
        <p14:creationId xmlns:p14="http://schemas.microsoft.com/office/powerpoint/2010/main" val="2068481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5400" b="1" dirty="0"/>
              <a:t>Practice </a:t>
            </a:r>
            <a:r>
              <a:rPr lang="en-US" sz="5400" b="1" u="sng" dirty="0"/>
              <a:t>Planning</a:t>
            </a:r>
          </a:p>
        </p:txBody>
      </p:sp>
      <p:sp>
        <p:nvSpPr>
          <p:cNvPr id="4" name="Content Placeholder 3"/>
          <p:cNvSpPr>
            <a:spLocks noGrp="1"/>
          </p:cNvSpPr>
          <p:nvPr>
            <p:ph idx="1"/>
          </p:nvPr>
        </p:nvSpPr>
        <p:spPr>
          <a:xfrm>
            <a:off x="765174" y="1808552"/>
            <a:ext cx="7612065" cy="4238361"/>
          </a:xfrm>
        </p:spPr>
        <p:txBody>
          <a:bodyPr>
            <a:noAutofit/>
          </a:bodyPr>
          <a:lstStyle/>
          <a:p>
            <a:r>
              <a:rPr lang="en-US" sz="3200" b="1" dirty="0"/>
              <a:t>Students make TOWER Diagrams</a:t>
            </a:r>
          </a:p>
          <a:p>
            <a:r>
              <a:rPr lang="en-US" sz="3200" b="1" dirty="0"/>
              <a:t>Teacher scores TOWER Diagrams &amp;  provides feedback</a:t>
            </a:r>
          </a:p>
          <a:p>
            <a:r>
              <a:rPr lang="en-US" sz="3200" b="1" dirty="0"/>
              <a:t>Students revise TOWER Diagrams</a:t>
            </a:r>
          </a:p>
        </p:txBody>
      </p:sp>
    </p:spTree>
    <p:extLst>
      <p:ext uri="{BB962C8B-B14F-4D97-AF65-F5344CB8AC3E}">
        <p14:creationId xmlns:p14="http://schemas.microsoft.com/office/powerpoint/2010/main" val="2329091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Practice </a:t>
            </a:r>
            <a:r>
              <a:rPr lang="en-US" sz="5400" b="1" u="sng" dirty="0"/>
              <a:t>Writing</a:t>
            </a:r>
          </a:p>
        </p:txBody>
      </p:sp>
      <p:sp>
        <p:nvSpPr>
          <p:cNvPr id="3" name="Content Placeholder 2"/>
          <p:cNvSpPr>
            <a:spLocks noGrp="1"/>
          </p:cNvSpPr>
          <p:nvPr>
            <p:ph idx="1"/>
          </p:nvPr>
        </p:nvSpPr>
        <p:spPr>
          <a:xfrm>
            <a:off x="765175" y="2070846"/>
            <a:ext cx="7612064" cy="4544699"/>
          </a:xfrm>
        </p:spPr>
        <p:txBody>
          <a:bodyPr>
            <a:normAutofit fontScale="77500" lnSpcReduction="20000"/>
          </a:bodyPr>
          <a:lstStyle/>
          <a:p>
            <a:pPr marL="0" indent="0">
              <a:buNone/>
            </a:pPr>
            <a:r>
              <a:rPr lang="en-US" sz="3200" b="1" dirty="0"/>
              <a:t>Two instructional options:</a:t>
            </a:r>
          </a:p>
          <a:p>
            <a:r>
              <a:rPr lang="en-US" sz="3200" b="1" dirty="0"/>
              <a:t>Students write </a:t>
            </a:r>
            <a:r>
              <a:rPr lang="en-US" sz="3200" b="1" dirty="0">
                <a:solidFill>
                  <a:srgbClr val="FFFF00"/>
                </a:solidFill>
              </a:rPr>
              <a:t>with prompts </a:t>
            </a:r>
            <a:r>
              <a:rPr lang="en-US" sz="3200" b="1" dirty="0"/>
              <a:t>from teacher and using checklists</a:t>
            </a:r>
          </a:p>
          <a:p>
            <a:r>
              <a:rPr lang="en-US" sz="3200" b="1" dirty="0"/>
              <a:t>Students use code list, edit, &amp; refine</a:t>
            </a:r>
          </a:p>
          <a:p>
            <a:r>
              <a:rPr lang="en-US" sz="3200" b="1" dirty="0"/>
              <a:t>Teacher scores themes &amp; gives feedback</a:t>
            </a:r>
          </a:p>
          <a:p>
            <a:r>
              <a:rPr lang="en-US" sz="3200" b="1" dirty="0"/>
              <a:t>Students write </a:t>
            </a:r>
            <a:r>
              <a:rPr lang="en-US" sz="3200" b="1" dirty="0">
                <a:solidFill>
                  <a:srgbClr val="FFFF00"/>
                </a:solidFill>
              </a:rPr>
              <a:t>independently</a:t>
            </a:r>
            <a:r>
              <a:rPr lang="en-US" sz="3200" b="1" dirty="0"/>
              <a:t> using checklists</a:t>
            </a:r>
          </a:p>
          <a:p>
            <a:r>
              <a:rPr lang="en-US" sz="3200" b="1" dirty="0"/>
              <a:t>Students use code list, edit, &amp; refine</a:t>
            </a:r>
          </a:p>
          <a:p>
            <a:r>
              <a:rPr lang="en-US" sz="3200" b="1" dirty="0"/>
              <a:t>Teacher scores themes &amp; gives feedback </a:t>
            </a:r>
          </a:p>
        </p:txBody>
      </p:sp>
    </p:spTree>
    <p:extLst>
      <p:ext uri="{BB962C8B-B14F-4D97-AF65-F5344CB8AC3E}">
        <p14:creationId xmlns:p14="http://schemas.microsoft.com/office/powerpoint/2010/main" val="768425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Trouble Shooting</a:t>
            </a:r>
          </a:p>
        </p:txBody>
      </p:sp>
      <p:sp>
        <p:nvSpPr>
          <p:cNvPr id="3" name="Content Placeholder 2"/>
          <p:cNvSpPr>
            <a:spLocks noGrp="1"/>
          </p:cNvSpPr>
          <p:nvPr>
            <p:ph idx="1"/>
          </p:nvPr>
        </p:nvSpPr>
        <p:spPr/>
        <p:txBody>
          <a:bodyPr>
            <a:normAutofit/>
          </a:bodyPr>
          <a:lstStyle/>
          <a:p>
            <a:r>
              <a:rPr lang="en-US" sz="3200" b="1" dirty="0"/>
              <a:t>Difficulty identifying major reasons</a:t>
            </a:r>
          </a:p>
          <a:p>
            <a:r>
              <a:rPr lang="en-US" sz="3200" b="1" dirty="0"/>
              <a:t>Difficulty writing Follow-up Sentences that expand on Lead-offs</a:t>
            </a:r>
          </a:p>
          <a:p>
            <a:endParaRPr lang="en-US" sz="3200" b="1" dirty="0"/>
          </a:p>
        </p:txBody>
      </p:sp>
    </p:spTree>
    <p:extLst>
      <p:ext uri="{BB962C8B-B14F-4D97-AF65-F5344CB8AC3E}">
        <p14:creationId xmlns:p14="http://schemas.microsoft.com/office/powerpoint/2010/main" val="467691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Extensions</a:t>
            </a:r>
          </a:p>
        </p:txBody>
      </p:sp>
      <p:sp>
        <p:nvSpPr>
          <p:cNvPr id="3" name="Content Placeholder 2"/>
          <p:cNvSpPr>
            <a:spLocks noGrp="1"/>
          </p:cNvSpPr>
          <p:nvPr>
            <p:ph idx="1"/>
          </p:nvPr>
        </p:nvSpPr>
        <p:spPr>
          <a:xfrm>
            <a:off x="1306945" y="1753330"/>
            <a:ext cx="7070293" cy="4499552"/>
          </a:xfrm>
        </p:spPr>
        <p:txBody>
          <a:bodyPr>
            <a:noAutofit/>
          </a:bodyPr>
          <a:lstStyle/>
          <a:p>
            <a:pPr marL="0" indent="0">
              <a:buNone/>
            </a:pPr>
            <a:r>
              <a:rPr lang="en-US" sz="3200" b="1" dirty="0"/>
              <a:t>Teach students to: </a:t>
            </a:r>
          </a:p>
          <a:p>
            <a:r>
              <a:rPr lang="en-US" sz="3200" b="1" dirty="0"/>
              <a:t>Use different kinds of transitions</a:t>
            </a:r>
          </a:p>
          <a:p>
            <a:r>
              <a:rPr lang="en-US" sz="3200" b="1" dirty="0"/>
              <a:t>Vary the internal structure of paragraphs</a:t>
            </a:r>
          </a:p>
          <a:p>
            <a:r>
              <a:rPr lang="en-US" sz="3200" b="1" dirty="0"/>
              <a:t>Use a variety of Introductory and Concluding Options</a:t>
            </a:r>
          </a:p>
          <a:p>
            <a:r>
              <a:rPr lang="en-US" sz="3200" b="1" dirty="0"/>
              <a:t>Vary vocabulary usage</a:t>
            </a:r>
          </a:p>
          <a:p>
            <a:pPr marL="0" indent="0">
              <a:buNone/>
            </a:pPr>
            <a:endParaRPr lang="en-US" sz="3200" dirty="0"/>
          </a:p>
        </p:txBody>
      </p:sp>
    </p:spTree>
    <p:extLst>
      <p:ext uri="{BB962C8B-B14F-4D97-AF65-F5344CB8AC3E}">
        <p14:creationId xmlns:p14="http://schemas.microsoft.com/office/powerpoint/2010/main" val="2665769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Discuss Issues</a:t>
            </a:r>
          </a:p>
        </p:txBody>
      </p:sp>
      <p:sp>
        <p:nvSpPr>
          <p:cNvPr id="3" name="Content Placeholder 2"/>
          <p:cNvSpPr>
            <a:spLocks noGrp="1"/>
          </p:cNvSpPr>
          <p:nvPr>
            <p:ph idx="1"/>
          </p:nvPr>
        </p:nvSpPr>
        <p:spPr>
          <a:xfrm>
            <a:off x="2342639" y="1828800"/>
            <a:ext cx="6020311" cy="4208930"/>
          </a:xfrm>
        </p:spPr>
        <p:txBody>
          <a:bodyPr>
            <a:normAutofit/>
          </a:bodyPr>
          <a:lstStyle/>
          <a:p>
            <a:r>
              <a:rPr lang="en-US" sz="3200" b="1" dirty="0"/>
              <a:t>Number of paragraphs</a:t>
            </a:r>
          </a:p>
          <a:p>
            <a:r>
              <a:rPr lang="en-US" sz="3200" b="1" dirty="0"/>
              <a:t>Creativity</a:t>
            </a:r>
          </a:p>
          <a:p>
            <a:r>
              <a:rPr lang="en-US" sz="3200" b="1" dirty="0"/>
              <a:t>Other issues?</a:t>
            </a:r>
          </a:p>
        </p:txBody>
      </p:sp>
    </p:spTree>
    <p:extLst>
      <p:ext uri="{BB962C8B-B14F-4D97-AF65-F5344CB8AC3E}">
        <p14:creationId xmlns:p14="http://schemas.microsoft.com/office/powerpoint/2010/main" val="322256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Argumentative Writing</a:t>
            </a:r>
          </a:p>
        </p:txBody>
      </p:sp>
      <p:sp>
        <p:nvSpPr>
          <p:cNvPr id="3" name="Content Placeholder 2"/>
          <p:cNvSpPr>
            <a:spLocks noGrp="1"/>
          </p:cNvSpPr>
          <p:nvPr>
            <p:ph idx="1"/>
          </p:nvPr>
        </p:nvSpPr>
        <p:spPr/>
        <p:txBody>
          <a:bodyPr>
            <a:normAutofit fontScale="70000" lnSpcReduction="20000"/>
          </a:bodyPr>
          <a:lstStyle/>
          <a:p>
            <a:r>
              <a:rPr lang="en-US" sz="3200" b="1" dirty="0"/>
              <a:t>Involves stating a </a:t>
            </a:r>
            <a:r>
              <a:rPr lang="en-US" sz="3200" b="1" u="sng" dirty="0">
                <a:solidFill>
                  <a:srgbClr val="FFFF00"/>
                </a:solidFill>
              </a:rPr>
              <a:t>claim</a:t>
            </a:r>
          </a:p>
          <a:p>
            <a:r>
              <a:rPr lang="en-US" sz="3200" b="1" dirty="0"/>
              <a:t>Involves the discussion of </a:t>
            </a:r>
            <a:r>
              <a:rPr lang="en-US" sz="3200" b="1" u="sng" dirty="0">
                <a:solidFill>
                  <a:srgbClr val="FFFF00"/>
                </a:solidFill>
              </a:rPr>
              <a:t>reasons</a:t>
            </a:r>
          </a:p>
          <a:p>
            <a:r>
              <a:rPr lang="en-US" sz="3200" b="1" dirty="0"/>
              <a:t>Involves the presentation of </a:t>
            </a:r>
            <a:r>
              <a:rPr lang="en-US" sz="3200" b="1" u="sng" dirty="0">
                <a:solidFill>
                  <a:srgbClr val="FFFF00"/>
                </a:solidFill>
              </a:rPr>
              <a:t>EVIDENCE</a:t>
            </a:r>
          </a:p>
          <a:p>
            <a:r>
              <a:rPr lang="en-US" sz="3200" b="1" dirty="0">
                <a:solidFill>
                  <a:srgbClr val="FFFFFF"/>
                </a:solidFill>
              </a:rPr>
              <a:t>Sometimes includes a </a:t>
            </a:r>
            <a:r>
              <a:rPr lang="en-US" sz="3200" b="1" u="sng" dirty="0">
                <a:solidFill>
                  <a:srgbClr val="FFFF00"/>
                </a:solidFill>
              </a:rPr>
              <a:t>counterclaim and reasons</a:t>
            </a:r>
          </a:p>
          <a:p>
            <a:r>
              <a:rPr lang="en-US" sz="3200" b="1" dirty="0">
                <a:solidFill>
                  <a:srgbClr val="FFFFFF"/>
                </a:solidFill>
              </a:rPr>
              <a:t>Requires </a:t>
            </a:r>
            <a:r>
              <a:rPr lang="en-US" sz="3200" b="1" u="sng" dirty="0">
                <a:solidFill>
                  <a:srgbClr val="FFFF00"/>
                </a:solidFill>
              </a:rPr>
              <a:t>references</a:t>
            </a:r>
            <a:r>
              <a:rPr lang="en-US" sz="3200" b="1" dirty="0">
                <a:solidFill>
                  <a:srgbClr val="FFFF00"/>
                </a:solidFill>
              </a:rPr>
              <a:t> </a:t>
            </a:r>
            <a:r>
              <a:rPr lang="en-US" sz="3200" b="1" dirty="0">
                <a:solidFill>
                  <a:srgbClr val="FFFFFF"/>
                </a:solidFill>
              </a:rPr>
              <a:t>and</a:t>
            </a:r>
            <a:r>
              <a:rPr lang="en-US" sz="3200" b="1" dirty="0">
                <a:solidFill>
                  <a:srgbClr val="FFFF00"/>
                </a:solidFill>
              </a:rPr>
              <a:t> </a:t>
            </a:r>
            <a:r>
              <a:rPr lang="en-US" sz="3200" b="1" u="sng" dirty="0">
                <a:solidFill>
                  <a:srgbClr val="FFFF00"/>
                </a:solidFill>
              </a:rPr>
              <a:t>in-text citations</a:t>
            </a:r>
          </a:p>
          <a:p>
            <a:r>
              <a:rPr lang="en-US" sz="3200" b="1" dirty="0"/>
              <a:t>Thus, requires </a:t>
            </a:r>
            <a:r>
              <a:rPr lang="en-US" sz="3200" b="1" u="sng" dirty="0">
                <a:solidFill>
                  <a:srgbClr val="FFFF00"/>
                </a:solidFill>
              </a:rPr>
              <a:t>research</a:t>
            </a:r>
          </a:p>
          <a:p>
            <a:r>
              <a:rPr lang="en-US" sz="3200" b="1" dirty="0">
                <a:solidFill>
                  <a:srgbClr val="FFFFFF"/>
                </a:solidFill>
              </a:rPr>
              <a:t>Is</a:t>
            </a:r>
            <a:r>
              <a:rPr lang="en-US" sz="3200" b="1" dirty="0">
                <a:solidFill>
                  <a:srgbClr val="FFFF00"/>
                </a:solidFill>
              </a:rPr>
              <a:t> </a:t>
            </a:r>
            <a:r>
              <a:rPr lang="en-US" sz="3200" b="1" u="sng" dirty="0">
                <a:solidFill>
                  <a:srgbClr val="FFFF00"/>
                </a:solidFill>
              </a:rPr>
              <a:t>objective</a:t>
            </a:r>
            <a:r>
              <a:rPr lang="en-US" sz="3200" b="1" dirty="0">
                <a:solidFill>
                  <a:srgbClr val="FFFF00"/>
                </a:solidFill>
              </a:rPr>
              <a:t> </a:t>
            </a:r>
            <a:r>
              <a:rPr lang="en-US" sz="3200" b="1" dirty="0">
                <a:solidFill>
                  <a:srgbClr val="FFFFFF"/>
                </a:solidFill>
              </a:rPr>
              <a:t>in tone</a:t>
            </a:r>
          </a:p>
          <a:p>
            <a:r>
              <a:rPr lang="en-US" sz="3200" b="1" dirty="0"/>
              <a:t>Utilizes the </a:t>
            </a:r>
            <a:r>
              <a:rPr lang="en-US" sz="3200" b="1" u="sng" dirty="0">
                <a:solidFill>
                  <a:srgbClr val="FFFF00"/>
                </a:solidFill>
              </a:rPr>
              <a:t>Main Idea/Detail Structure</a:t>
            </a:r>
          </a:p>
          <a:p>
            <a:endParaRPr lang="en-US" sz="3200" b="1" dirty="0">
              <a:solidFill>
                <a:srgbClr val="FFFF00"/>
              </a:solidFill>
            </a:endParaRPr>
          </a:p>
          <a:p>
            <a:pPr marL="0" indent="0">
              <a:buNone/>
            </a:pPr>
            <a:endParaRPr lang="en-US" sz="3200" b="1" dirty="0"/>
          </a:p>
          <a:p>
            <a:pPr marL="0" indent="0">
              <a:buNone/>
            </a:pPr>
            <a:endParaRPr lang="en-US" sz="3200" b="1" dirty="0"/>
          </a:p>
          <a:p>
            <a:endParaRPr lang="en-US" dirty="0"/>
          </a:p>
        </p:txBody>
      </p:sp>
    </p:spTree>
    <p:extLst>
      <p:ext uri="{BB962C8B-B14F-4D97-AF65-F5344CB8AC3E}">
        <p14:creationId xmlns:p14="http://schemas.microsoft.com/office/powerpoint/2010/main" val="4105504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FFFFFF"/>
                </a:solidFill>
              </a:rPr>
              <a:t>The Remaining Lessons</a:t>
            </a:r>
          </a:p>
        </p:txBody>
      </p:sp>
      <p:sp>
        <p:nvSpPr>
          <p:cNvPr id="3" name="Content Placeholder 2"/>
          <p:cNvSpPr>
            <a:spLocks noGrp="1"/>
          </p:cNvSpPr>
          <p:nvPr>
            <p:ph idx="1"/>
          </p:nvPr>
        </p:nvSpPr>
        <p:spPr>
          <a:xfrm>
            <a:off x="1851367" y="2070846"/>
            <a:ext cx="6525871" cy="4182035"/>
          </a:xfrm>
        </p:spPr>
        <p:txBody>
          <a:bodyPr>
            <a:normAutofit/>
          </a:bodyPr>
          <a:lstStyle/>
          <a:p>
            <a:pPr marL="0" indent="0">
              <a:buNone/>
            </a:pPr>
            <a:r>
              <a:rPr lang="en-US" sz="3600" b="1" dirty="0"/>
              <a:t>Utilize the same stages</a:t>
            </a:r>
          </a:p>
          <a:p>
            <a:r>
              <a:rPr lang="en-US" sz="3600" b="1" dirty="0"/>
              <a:t>Describe</a:t>
            </a:r>
          </a:p>
          <a:p>
            <a:r>
              <a:rPr lang="en-US" sz="3600" b="1" dirty="0"/>
              <a:t>Model</a:t>
            </a:r>
          </a:p>
          <a:p>
            <a:r>
              <a:rPr lang="en-US" sz="3600" b="1" dirty="0"/>
              <a:t>Practice and Feedback</a:t>
            </a:r>
          </a:p>
        </p:txBody>
      </p:sp>
    </p:spTree>
    <p:extLst>
      <p:ext uri="{BB962C8B-B14F-4D97-AF65-F5344CB8AC3E}">
        <p14:creationId xmlns:p14="http://schemas.microsoft.com/office/powerpoint/2010/main" val="1792030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972485"/>
          </a:xfrm>
        </p:spPr>
        <p:txBody>
          <a:bodyPr/>
          <a:lstStyle/>
          <a:p>
            <a:pPr algn="ctr"/>
            <a:r>
              <a:rPr lang="en-US" sz="4800" b="1" dirty="0"/>
              <a:t>Lesson 3:</a:t>
            </a:r>
            <a:br>
              <a:rPr lang="en-US" sz="4800" b="1" dirty="0"/>
            </a:br>
            <a:r>
              <a:rPr lang="en-US" sz="4800" b="1" dirty="0"/>
              <a:t>Short Argumentative Themes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48208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430009"/>
          </a:xfrm>
        </p:spPr>
        <p:txBody>
          <a:bodyPr/>
          <a:lstStyle/>
          <a:p>
            <a:pPr algn="ctr"/>
            <a:r>
              <a:rPr lang="en-US" sz="4400" b="1" dirty="0"/>
              <a:t>Describe Stage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7700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Key Addition!!</a:t>
            </a:r>
          </a:p>
        </p:txBody>
      </p:sp>
      <p:sp>
        <p:nvSpPr>
          <p:cNvPr id="3" name="Content Placeholder 2"/>
          <p:cNvSpPr>
            <a:spLocks noGrp="1"/>
          </p:cNvSpPr>
          <p:nvPr>
            <p:ph idx="1"/>
          </p:nvPr>
        </p:nvSpPr>
        <p:spPr/>
        <p:txBody>
          <a:bodyPr>
            <a:normAutofit/>
          </a:bodyPr>
          <a:lstStyle/>
          <a:p>
            <a:pPr marL="0" indent="0">
              <a:buNone/>
            </a:pPr>
            <a:r>
              <a:rPr lang="en-US" sz="3200" dirty="0"/>
              <a:t>EVIDENCE: There’s </a:t>
            </a:r>
            <a:r>
              <a:rPr lang="en-US" sz="3200" dirty="0">
                <a:solidFill>
                  <a:srgbClr val="FFFF00"/>
                </a:solidFill>
              </a:rPr>
              <a:t>EVIDENCE</a:t>
            </a:r>
            <a:r>
              <a:rPr lang="en-US" sz="3200" dirty="0"/>
              <a:t> in each Body Paragraph derived from subject-area text or from close reading of literary text.</a:t>
            </a:r>
          </a:p>
        </p:txBody>
      </p:sp>
    </p:spTree>
    <p:extLst>
      <p:ext uri="{BB962C8B-B14F-4D97-AF65-F5344CB8AC3E}">
        <p14:creationId xmlns:p14="http://schemas.microsoft.com/office/powerpoint/2010/main" val="2426464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Argumentative Writing</a:t>
            </a:r>
          </a:p>
        </p:txBody>
      </p:sp>
      <p:sp>
        <p:nvSpPr>
          <p:cNvPr id="3" name="Content Placeholder 2"/>
          <p:cNvSpPr>
            <a:spLocks noGrp="1"/>
          </p:cNvSpPr>
          <p:nvPr>
            <p:ph idx="1"/>
          </p:nvPr>
        </p:nvSpPr>
        <p:spPr/>
        <p:txBody>
          <a:bodyPr>
            <a:normAutofit fontScale="70000" lnSpcReduction="20000"/>
          </a:bodyPr>
          <a:lstStyle/>
          <a:p>
            <a:r>
              <a:rPr lang="en-US" sz="3200" b="1" dirty="0"/>
              <a:t>Involves stating a </a:t>
            </a:r>
            <a:r>
              <a:rPr lang="en-US" sz="3200" b="1" u="sng" dirty="0">
                <a:solidFill>
                  <a:srgbClr val="FFFF00"/>
                </a:solidFill>
              </a:rPr>
              <a:t>claim</a:t>
            </a:r>
          </a:p>
          <a:p>
            <a:r>
              <a:rPr lang="en-US" sz="3200" b="1" dirty="0"/>
              <a:t>Involves the discussion of </a:t>
            </a:r>
            <a:r>
              <a:rPr lang="en-US" sz="3200" b="1" u="sng" dirty="0">
                <a:solidFill>
                  <a:srgbClr val="FFFF00"/>
                </a:solidFill>
              </a:rPr>
              <a:t>reasons</a:t>
            </a:r>
          </a:p>
          <a:p>
            <a:r>
              <a:rPr lang="en-US" sz="4600" b="1" dirty="0"/>
              <a:t>Involves the presentation of </a:t>
            </a:r>
            <a:r>
              <a:rPr lang="en-US" sz="4600" b="1" u="sng" dirty="0">
                <a:solidFill>
                  <a:srgbClr val="FFFF00"/>
                </a:solidFill>
              </a:rPr>
              <a:t>EVIDENCE</a:t>
            </a:r>
          </a:p>
          <a:p>
            <a:r>
              <a:rPr lang="en-US" sz="3200" b="1" dirty="0">
                <a:solidFill>
                  <a:srgbClr val="FFFFFF"/>
                </a:solidFill>
              </a:rPr>
              <a:t>Requires </a:t>
            </a:r>
            <a:r>
              <a:rPr lang="en-US" sz="3200" b="1" u="sng" dirty="0">
                <a:solidFill>
                  <a:srgbClr val="FFFF00"/>
                </a:solidFill>
              </a:rPr>
              <a:t>references</a:t>
            </a:r>
            <a:r>
              <a:rPr lang="en-US" sz="3200" b="1" dirty="0">
                <a:solidFill>
                  <a:srgbClr val="FFFF00"/>
                </a:solidFill>
              </a:rPr>
              <a:t> </a:t>
            </a:r>
            <a:r>
              <a:rPr lang="en-US" sz="3200" b="1" dirty="0">
                <a:solidFill>
                  <a:srgbClr val="FFFFFF"/>
                </a:solidFill>
              </a:rPr>
              <a:t>and</a:t>
            </a:r>
            <a:r>
              <a:rPr lang="en-US" sz="3200" b="1" dirty="0">
                <a:solidFill>
                  <a:srgbClr val="FFFF00"/>
                </a:solidFill>
              </a:rPr>
              <a:t> </a:t>
            </a:r>
            <a:r>
              <a:rPr lang="en-US" sz="3200" b="1" u="sng" dirty="0">
                <a:solidFill>
                  <a:srgbClr val="FFFF00"/>
                </a:solidFill>
              </a:rPr>
              <a:t>in-text citations</a:t>
            </a:r>
          </a:p>
          <a:p>
            <a:r>
              <a:rPr lang="en-US" sz="5100" b="1" dirty="0"/>
              <a:t>Thus, requires </a:t>
            </a:r>
            <a:r>
              <a:rPr lang="en-US" sz="5100" b="1" u="sng" dirty="0">
                <a:solidFill>
                  <a:srgbClr val="FFFF00"/>
                </a:solidFill>
              </a:rPr>
              <a:t>research</a:t>
            </a:r>
          </a:p>
          <a:p>
            <a:r>
              <a:rPr lang="en-US" sz="3200" b="1" dirty="0">
                <a:solidFill>
                  <a:srgbClr val="FFFFFF"/>
                </a:solidFill>
              </a:rPr>
              <a:t>Is</a:t>
            </a:r>
            <a:r>
              <a:rPr lang="en-US" sz="3200" b="1" dirty="0">
                <a:solidFill>
                  <a:srgbClr val="FFFF00"/>
                </a:solidFill>
              </a:rPr>
              <a:t> </a:t>
            </a:r>
            <a:r>
              <a:rPr lang="en-US" sz="3200" b="1" u="sng" dirty="0">
                <a:solidFill>
                  <a:srgbClr val="FFFF00"/>
                </a:solidFill>
              </a:rPr>
              <a:t>objective</a:t>
            </a:r>
            <a:r>
              <a:rPr lang="en-US" sz="3200" b="1" dirty="0">
                <a:solidFill>
                  <a:srgbClr val="FFFF00"/>
                </a:solidFill>
              </a:rPr>
              <a:t> </a:t>
            </a:r>
            <a:r>
              <a:rPr lang="en-US" sz="3200" b="1" dirty="0">
                <a:solidFill>
                  <a:srgbClr val="FFFFFF"/>
                </a:solidFill>
              </a:rPr>
              <a:t>in tone</a:t>
            </a:r>
          </a:p>
          <a:p>
            <a:r>
              <a:rPr lang="en-US" sz="3200" b="1" dirty="0"/>
              <a:t>Utilizes the </a:t>
            </a:r>
            <a:r>
              <a:rPr lang="en-US" sz="3200" b="1" u="sng" dirty="0">
                <a:solidFill>
                  <a:srgbClr val="FFFF00"/>
                </a:solidFill>
              </a:rPr>
              <a:t>Main Idea/Detail Structure</a:t>
            </a:r>
          </a:p>
          <a:p>
            <a:endParaRPr lang="en-US" sz="3200" b="1" dirty="0">
              <a:solidFill>
                <a:srgbClr val="FFFF00"/>
              </a:solidFill>
            </a:endParaRPr>
          </a:p>
          <a:p>
            <a:pPr marL="0" indent="0">
              <a:buNone/>
            </a:pPr>
            <a:endParaRPr lang="en-US" sz="3200" b="1" dirty="0"/>
          </a:p>
          <a:p>
            <a:pPr marL="0" indent="0">
              <a:buNone/>
            </a:pPr>
            <a:endParaRPr lang="en-US" sz="3200" b="1" dirty="0"/>
          </a:p>
          <a:p>
            <a:endParaRPr lang="en-US" dirty="0"/>
          </a:p>
        </p:txBody>
      </p:sp>
    </p:spTree>
    <p:extLst>
      <p:ext uri="{BB962C8B-B14F-4D97-AF65-F5344CB8AC3E}">
        <p14:creationId xmlns:p14="http://schemas.microsoft.com/office/powerpoint/2010/main" val="2044074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Argumentative Writing</a:t>
            </a:r>
          </a:p>
        </p:txBody>
      </p:sp>
      <p:sp>
        <p:nvSpPr>
          <p:cNvPr id="3" name="Content Placeholder 2"/>
          <p:cNvSpPr>
            <a:spLocks noGrp="1"/>
          </p:cNvSpPr>
          <p:nvPr>
            <p:ph idx="1"/>
          </p:nvPr>
        </p:nvSpPr>
        <p:spPr/>
        <p:txBody>
          <a:bodyPr>
            <a:normAutofit/>
          </a:bodyPr>
          <a:lstStyle/>
          <a:p>
            <a:pPr marL="0" indent="0">
              <a:buNone/>
            </a:pPr>
            <a:r>
              <a:rPr lang="en-US" sz="3200" dirty="0"/>
              <a:t>To prove to the reader that a given claim is true using evidence derived from:</a:t>
            </a:r>
          </a:p>
          <a:p>
            <a:pPr marL="0" indent="0">
              <a:buNone/>
            </a:pPr>
            <a:r>
              <a:rPr lang="en-US" sz="3200" dirty="0"/>
              <a:t>• Research using a variety of resources</a:t>
            </a:r>
          </a:p>
          <a:p>
            <a:pPr marL="0" indent="0">
              <a:buNone/>
            </a:pPr>
            <a:r>
              <a:rPr lang="en-US" sz="3200" dirty="0"/>
              <a:t>• Close reading of literary text</a:t>
            </a:r>
            <a:endParaRPr lang="en-US" dirty="0"/>
          </a:p>
        </p:txBody>
      </p:sp>
    </p:spTree>
    <p:extLst>
      <p:ext uri="{BB962C8B-B14F-4D97-AF65-F5344CB8AC3E}">
        <p14:creationId xmlns:p14="http://schemas.microsoft.com/office/powerpoint/2010/main" val="3242106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CSI Analogy</a:t>
            </a:r>
          </a:p>
        </p:txBody>
      </p:sp>
      <p:sp>
        <p:nvSpPr>
          <p:cNvPr id="3" name="Content Placeholder 2"/>
          <p:cNvSpPr>
            <a:spLocks noGrp="1"/>
          </p:cNvSpPr>
          <p:nvPr>
            <p:ph idx="1"/>
          </p:nvPr>
        </p:nvSpPr>
        <p:spPr/>
        <p:txBody>
          <a:bodyPr/>
          <a:lstStyle/>
          <a:p>
            <a:pPr marL="0" indent="0">
              <a:buNone/>
            </a:pPr>
            <a:r>
              <a:rPr lang="en-US" dirty="0"/>
              <a:t>•  </a:t>
            </a:r>
            <a:r>
              <a:rPr lang="en-US" sz="3200" dirty="0"/>
              <a:t>The characters gather evidence.</a:t>
            </a:r>
          </a:p>
          <a:p>
            <a:pPr marL="0" indent="0">
              <a:buNone/>
            </a:pPr>
            <a:r>
              <a:rPr lang="en-US" sz="3200" dirty="0"/>
              <a:t>• The evidence adds up to identify the</a:t>
            </a:r>
          </a:p>
          <a:p>
            <a:pPr marL="0" indent="0">
              <a:buNone/>
            </a:pPr>
            <a:r>
              <a:rPr lang="en-US" sz="3200" dirty="0"/>
              <a:t>   culprit.</a:t>
            </a:r>
          </a:p>
          <a:p>
            <a:pPr marL="0" indent="0">
              <a:buNone/>
            </a:pPr>
            <a:r>
              <a:rPr lang="en-US" sz="3200" dirty="0"/>
              <a:t>• The work is calm, logical, and</a:t>
            </a:r>
          </a:p>
          <a:p>
            <a:pPr marL="0" indent="0">
              <a:buNone/>
            </a:pPr>
            <a:r>
              <a:rPr lang="en-US" sz="3200" dirty="0"/>
              <a:t>   rational.</a:t>
            </a:r>
          </a:p>
          <a:p>
            <a:pPr marL="0" indent="0">
              <a:buNone/>
            </a:pPr>
            <a:endParaRPr lang="en-US" dirty="0"/>
          </a:p>
        </p:txBody>
      </p:sp>
    </p:spTree>
    <p:extLst>
      <p:ext uri="{BB962C8B-B14F-4D97-AF65-F5344CB8AC3E}">
        <p14:creationId xmlns:p14="http://schemas.microsoft.com/office/powerpoint/2010/main" val="2248282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Writers are like CSIs</a:t>
            </a:r>
          </a:p>
        </p:txBody>
      </p:sp>
      <p:sp>
        <p:nvSpPr>
          <p:cNvPr id="3" name="Content Placeholder 2"/>
          <p:cNvSpPr>
            <a:spLocks noGrp="1"/>
          </p:cNvSpPr>
          <p:nvPr>
            <p:ph idx="1"/>
          </p:nvPr>
        </p:nvSpPr>
        <p:spPr/>
        <p:txBody>
          <a:bodyPr>
            <a:normAutofit/>
          </a:bodyPr>
          <a:lstStyle/>
          <a:p>
            <a:r>
              <a:rPr lang="en-US" sz="2800" dirty="0"/>
              <a:t>They gather evidence.</a:t>
            </a:r>
          </a:p>
          <a:p>
            <a:r>
              <a:rPr lang="en-US" sz="2800" dirty="0"/>
              <a:t>They add up the evidence to make a claim.</a:t>
            </a:r>
          </a:p>
          <a:p>
            <a:r>
              <a:rPr lang="en-US" sz="2800" dirty="0"/>
              <a:t>They support their claim with the evidence.</a:t>
            </a:r>
          </a:p>
          <a:p>
            <a:r>
              <a:rPr lang="en-US" sz="2800" dirty="0"/>
              <a:t>They are calm, logical, and rational. </a:t>
            </a:r>
          </a:p>
        </p:txBody>
      </p:sp>
    </p:spTree>
    <p:extLst>
      <p:ext uri="{BB962C8B-B14F-4D97-AF65-F5344CB8AC3E}">
        <p14:creationId xmlns:p14="http://schemas.microsoft.com/office/powerpoint/2010/main" val="40859831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Parts of a Multi-Paragraph </a:t>
            </a:r>
            <a:br>
              <a:rPr lang="en-US" dirty="0"/>
            </a:br>
            <a:r>
              <a:rPr lang="en-US" dirty="0"/>
              <a:t>Argumentative Theme</a:t>
            </a:r>
          </a:p>
        </p:txBody>
      </p:sp>
      <p:sp>
        <p:nvSpPr>
          <p:cNvPr id="3" name="Content Placeholder 2"/>
          <p:cNvSpPr>
            <a:spLocks noGrp="1"/>
          </p:cNvSpPr>
          <p:nvPr>
            <p:ph idx="1"/>
          </p:nvPr>
        </p:nvSpPr>
        <p:spPr>
          <a:xfrm>
            <a:off x="1306946" y="1425388"/>
            <a:ext cx="7056004" cy="4612342"/>
          </a:xfrm>
        </p:spPr>
        <p:txBody>
          <a:bodyPr>
            <a:noAutofit/>
          </a:bodyPr>
          <a:lstStyle/>
          <a:p>
            <a:r>
              <a:rPr lang="en-US" sz="2800" dirty="0"/>
              <a:t>Introduction: Introductory Paragraph</a:t>
            </a:r>
          </a:p>
          <a:p>
            <a:r>
              <a:rPr lang="en-US" sz="2800" dirty="0"/>
              <a:t>Body: Reasons paragraphs</a:t>
            </a:r>
          </a:p>
          <a:p>
            <a:pPr marL="0" indent="0">
              <a:buNone/>
            </a:pPr>
            <a:r>
              <a:rPr lang="en-US" sz="2800" dirty="0"/>
              <a:t>    Reason Paragraph 1</a:t>
            </a:r>
          </a:p>
          <a:p>
            <a:pPr marL="0" indent="0">
              <a:buNone/>
            </a:pPr>
            <a:r>
              <a:rPr lang="en-US" sz="2800" dirty="0"/>
              <a:t>    Reason Paragraph 2</a:t>
            </a:r>
          </a:p>
          <a:p>
            <a:pPr marL="0" indent="0">
              <a:buNone/>
            </a:pPr>
            <a:r>
              <a:rPr lang="en-US" sz="2800" dirty="0"/>
              <a:t>    Reason Paragraph 3</a:t>
            </a:r>
          </a:p>
          <a:p>
            <a:pPr marL="0" indent="0">
              <a:buNone/>
            </a:pPr>
            <a:r>
              <a:rPr lang="en-US" sz="2800" dirty="0"/>
              <a:t>    Reason Paragraph n</a:t>
            </a:r>
          </a:p>
          <a:p>
            <a:r>
              <a:rPr lang="en-US" sz="2800" dirty="0"/>
              <a:t>Conclusion: Concluding Paragraph</a:t>
            </a:r>
          </a:p>
          <a:p>
            <a:pPr marL="0" indent="0">
              <a:buNone/>
            </a:pPr>
            <a:endParaRPr lang="en-US" sz="3200" dirty="0"/>
          </a:p>
        </p:txBody>
      </p:sp>
    </p:spTree>
    <p:extLst>
      <p:ext uri="{BB962C8B-B14F-4D97-AF65-F5344CB8AC3E}">
        <p14:creationId xmlns:p14="http://schemas.microsoft.com/office/powerpoint/2010/main" val="881050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294391"/>
          </a:xfrm>
        </p:spPr>
        <p:txBody>
          <a:bodyPr/>
          <a:lstStyle/>
          <a:p>
            <a:pPr algn="ctr"/>
            <a:r>
              <a:rPr lang="en-US" sz="4400" b="1" dirty="0"/>
              <a:t>Model Stage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046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 Text-Types Activity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8732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1 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47796" y="-972671"/>
            <a:ext cx="6826740" cy="8834603"/>
          </a:xfrm>
          <a:prstGeom prst="rect">
            <a:avLst/>
          </a:prstGeom>
        </p:spPr>
      </p:pic>
    </p:spTree>
    <p:extLst>
      <p:ext uri="{BB962C8B-B14F-4D97-AF65-F5344CB8AC3E}">
        <p14:creationId xmlns:p14="http://schemas.microsoft.com/office/powerpoint/2010/main" val="3568840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Introductory Paragraph</a:t>
            </a:r>
          </a:p>
        </p:txBody>
      </p:sp>
      <p:sp>
        <p:nvSpPr>
          <p:cNvPr id="3" name="Content Placeholder 2"/>
          <p:cNvSpPr>
            <a:spLocks noGrp="1"/>
          </p:cNvSpPr>
          <p:nvPr>
            <p:ph idx="1"/>
          </p:nvPr>
        </p:nvSpPr>
        <p:spPr>
          <a:xfrm>
            <a:off x="779463" y="1425388"/>
            <a:ext cx="7583487" cy="5084318"/>
          </a:xfrm>
        </p:spPr>
        <p:txBody>
          <a:bodyPr>
            <a:normAutofit lnSpcReduction="10000"/>
          </a:bodyPr>
          <a:lstStyle/>
          <a:p>
            <a:pPr marL="0" indent="0" algn="ctr">
              <a:buNone/>
            </a:pPr>
            <a:r>
              <a:rPr lang="en-US" sz="2400" dirty="0"/>
              <a:t>     A Third Eye</a:t>
            </a:r>
          </a:p>
          <a:p>
            <a:pPr marL="0" indent="0">
              <a:buNone/>
            </a:pPr>
            <a:r>
              <a:rPr lang="en-US" sz="2400" dirty="0"/>
              <a:t>     </a:t>
            </a:r>
            <a:r>
              <a:rPr lang="en-US" sz="1800" dirty="0"/>
              <a:t>A recent controversy has focused on whether all police should wear body cameras. This issue has been discussed in the press because citizens have taken photos and video clips showing police harming people during arrests. Because almost everyone has a cell phone capable of taking photos and making video clips, this type of event has happened more and more frequently. Indeed, because of their usefulness, people have recommended that the creation of these visual records should not be left to random witnesses but should be part of every-day police practice. They have suggested that body cameras should be a standard part of police equipment and attached to their uniforms. Fortunately, such “body cameras” are small, light weight, and relatively inexpensive. They can cost as little as $129 per officer (Battery Distributors  1).  Because their use may protect citizens, protect the police, and result in more convictions, police departments should invest in buying body cameras and should require every officer to wear them.</a:t>
            </a:r>
          </a:p>
          <a:p>
            <a:pPr marL="0" indent="0">
              <a:buNone/>
            </a:pPr>
            <a:endParaRPr lang="en-US" dirty="0"/>
          </a:p>
        </p:txBody>
      </p:sp>
    </p:spTree>
    <p:extLst>
      <p:ext uri="{BB962C8B-B14F-4D97-AF65-F5344CB8AC3E}">
        <p14:creationId xmlns:p14="http://schemas.microsoft.com/office/powerpoint/2010/main" val="3684917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Reasons Paragraph</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        </a:t>
            </a:r>
            <a:r>
              <a:rPr lang="en-US" dirty="0"/>
              <a:t>One reason why all police should wear body cameras is that there is evidence that some police treat citizens poorly and can even kill them needlessly. In fact, police killed more than 120 unarmed people in 2015 (“People killed…”  1). Between 2014 and 2015, police killed a total of 1083 citizens (Fields  1). Examples of unarmed people who have been killed by police include Michael Brown in Missouri (“Shooting…” 1) and Eric Garner in New York City (</a:t>
            </a:r>
            <a:r>
              <a:rPr lang="en-US" dirty="0" err="1"/>
              <a:t>Sanburn</a:t>
            </a:r>
            <a:r>
              <a:rPr lang="en-US" dirty="0"/>
              <a:t>   1). These people’s deaths were filmed by citizens, and the need for deadly force in their cases has been questioned.  Not surprisingly, the actual number of people harmed needlessly is unclear because police departments often neglect to submit information. Only about 200 police departments submitted reports of fatal shootings by police out of a total of 18,000 departments in the nation (</a:t>
            </a:r>
            <a:r>
              <a:rPr lang="en-US" dirty="0" err="1"/>
              <a:t>Swaine</a:t>
            </a:r>
            <a:r>
              <a:rPr lang="en-US" dirty="0"/>
              <a:t> &amp; </a:t>
            </a:r>
            <a:r>
              <a:rPr lang="en-US" dirty="0" err="1"/>
              <a:t>Laughland</a:t>
            </a:r>
            <a:r>
              <a:rPr lang="en-US" dirty="0"/>
              <a:t>  1). Some of the well-known cases of people being killed by police did not appear in those reports. </a:t>
            </a:r>
          </a:p>
          <a:p>
            <a:pPr marL="0" indent="0">
              <a:buNone/>
            </a:pPr>
            <a:endParaRPr lang="en-US" dirty="0"/>
          </a:p>
        </p:txBody>
      </p:sp>
    </p:spTree>
    <p:extLst>
      <p:ext uri="{BB962C8B-B14F-4D97-AF65-F5344CB8AC3E}">
        <p14:creationId xmlns:p14="http://schemas.microsoft.com/office/powerpoint/2010/main" val="26674272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Concluding Paragraph</a:t>
            </a:r>
          </a:p>
        </p:txBody>
      </p:sp>
      <p:sp>
        <p:nvSpPr>
          <p:cNvPr id="3" name="Content Placeholder 2"/>
          <p:cNvSpPr>
            <a:spLocks noGrp="1"/>
          </p:cNvSpPr>
          <p:nvPr>
            <p:ph idx="1"/>
          </p:nvPr>
        </p:nvSpPr>
        <p:spPr>
          <a:xfrm>
            <a:off x="779463" y="1425387"/>
            <a:ext cx="7583487" cy="5096647"/>
          </a:xfrm>
        </p:spPr>
        <p:txBody>
          <a:bodyPr>
            <a:normAutofit fontScale="77500" lnSpcReduction="20000"/>
          </a:bodyPr>
          <a:lstStyle/>
          <a:p>
            <a:pPr marL="0" indent="0">
              <a:buNone/>
            </a:pPr>
            <a:r>
              <a:rPr lang="en-US" b="1" dirty="0"/>
              <a:t>     </a:t>
            </a:r>
            <a:r>
              <a:rPr lang="en-US" sz="2300" dirty="0"/>
              <a:t>To conclude, all police should wear body cameras for a variety of reasons, including protecting citizens, protecting the police, and producing more evidence that will lead to more convictions. Since body cameras are relatively new to police, the results of their use are not certain, but one study has been done. An experiment in Rialto, California, showed reduced numbers of use-of-force incidents for police wearing body cameras by 58%.  Additionally, only three citizen complaints were made about police treatment during the experiment versus 24 per year in previous years (“Body worn camera…” 1).  Also, one maker of body cameras claims that body cameras produce a 90% increase in early guilty pleas (Reveal Media  1) because the criminal evidence from the cameras is so clear. Certainly, these types of results save police and justice departments money. If there are fewer use-of-force incidents, there will be fewer injuries to police and citizens and fewer lawsuits for injuries. If there are fewer complaints, fewer investigations have to be conducted.  If there are more guilty pleas, trials can be avoided, and attorneys and judges do not have to be paid. In other words, because lives and money can be saved when body cameras are used by police, they seem to be a very good investment for police departments.  </a:t>
            </a:r>
          </a:p>
          <a:p>
            <a:pPr marL="0" indent="0">
              <a:buNone/>
            </a:pPr>
            <a:r>
              <a:rPr lang="en-US" dirty="0"/>
              <a:t> </a:t>
            </a:r>
          </a:p>
        </p:txBody>
      </p:sp>
    </p:spTree>
    <p:extLst>
      <p:ext uri="{BB962C8B-B14F-4D97-AF65-F5344CB8AC3E}">
        <p14:creationId xmlns:p14="http://schemas.microsoft.com/office/powerpoint/2010/main" val="1165548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Other Example Themes</a:t>
            </a:r>
          </a:p>
        </p:txBody>
      </p:sp>
      <p:sp>
        <p:nvSpPr>
          <p:cNvPr id="3" name="Content Placeholder 2"/>
          <p:cNvSpPr>
            <a:spLocks noGrp="1"/>
          </p:cNvSpPr>
          <p:nvPr>
            <p:ph idx="1"/>
          </p:nvPr>
        </p:nvSpPr>
        <p:spPr/>
        <p:txBody>
          <a:bodyPr>
            <a:normAutofit/>
          </a:bodyPr>
          <a:lstStyle/>
          <a:p>
            <a:r>
              <a:rPr lang="en-US" sz="2800" b="1" dirty="0"/>
              <a:t>Should Asteroids be Mined and Settled?</a:t>
            </a:r>
          </a:p>
          <a:p>
            <a:r>
              <a:rPr lang="en-US" sz="2800" b="1" dirty="0"/>
              <a:t>Drones: More Like Planes Than Kites?</a:t>
            </a:r>
          </a:p>
          <a:p>
            <a:r>
              <a:rPr lang="en-US" sz="2800" b="1" dirty="0"/>
              <a:t>Boo </a:t>
            </a:r>
            <a:r>
              <a:rPr lang="en-US" sz="2800" b="1" dirty="0" err="1"/>
              <a:t>Radley</a:t>
            </a:r>
            <a:r>
              <a:rPr lang="en-US" sz="2800" b="1" dirty="0"/>
              <a:t>: Judged Too Quickly? </a:t>
            </a:r>
          </a:p>
        </p:txBody>
      </p:sp>
    </p:spTree>
    <p:extLst>
      <p:ext uri="{BB962C8B-B14F-4D97-AF65-F5344CB8AC3E}">
        <p14:creationId xmlns:p14="http://schemas.microsoft.com/office/powerpoint/2010/main" val="2046455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1 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87578" y="-1020482"/>
            <a:ext cx="6868420" cy="8888543"/>
          </a:xfrm>
          <a:prstGeom prst="rect">
            <a:avLst/>
          </a:prstGeom>
        </p:spPr>
      </p:pic>
    </p:spTree>
    <p:extLst>
      <p:ext uri="{BB962C8B-B14F-4D97-AF65-F5344CB8AC3E}">
        <p14:creationId xmlns:p14="http://schemas.microsoft.com/office/powerpoint/2010/main" val="3026727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1 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69285" y="-898619"/>
            <a:ext cx="6865137" cy="8884295"/>
          </a:xfrm>
          <a:prstGeom prst="rect">
            <a:avLst/>
          </a:prstGeom>
        </p:spPr>
      </p:pic>
    </p:spTree>
    <p:extLst>
      <p:ext uri="{BB962C8B-B14F-4D97-AF65-F5344CB8AC3E}">
        <p14:creationId xmlns:p14="http://schemas.microsoft.com/office/powerpoint/2010/main" val="2591798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1 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50555" y="-999159"/>
            <a:ext cx="6794286" cy="8792606"/>
          </a:xfrm>
          <a:prstGeom prst="rect">
            <a:avLst/>
          </a:prstGeom>
        </p:spPr>
      </p:pic>
    </p:spTree>
    <p:extLst>
      <p:ext uri="{BB962C8B-B14F-4D97-AF65-F5344CB8AC3E}">
        <p14:creationId xmlns:p14="http://schemas.microsoft.com/office/powerpoint/2010/main" val="17648236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197111"/>
          </a:xfrm>
        </p:spPr>
        <p:txBody>
          <a:bodyPr/>
          <a:lstStyle/>
          <a:p>
            <a:pPr algn="ctr"/>
            <a:r>
              <a:rPr lang="en-US" b="1" dirty="0"/>
              <a:t>Argumentative Themes:</a:t>
            </a:r>
            <a:br>
              <a:rPr lang="en-US" b="1" dirty="0"/>
            </a:br>
            <a:r>
              <a:rPr lang="en-US" b="1" dirty="0"/>
              <a:t>Practice and Feedback</a:t>
            </a:r>
          </a:p>
        </p:txBody>
      </p:sp>
      <p:sp>
        <p:nvSpPr>
          <p:cNvPr id="3" name="Content Placeholder 2"/>
          <p:cNvSpPr>
            <a:spLocks noGrp="1"/>
          </p:cNvSpPr>
          <p:nvPr>
            <p:ph idx="1"/>
          </p:nvPr>
        </p:nvSpPr>
        <p:spPr>
          <a:xfrm>
            <a:off x="1935760" y="1828800"/>
            <a:ext cx="6427190" cy="4208930"/>
          </a:xfrm>
        </p:spPr>
        <p:txBody>
          <a:bodyPr>
            <a:normAutofit/>
          </a:bodyPr>
          <a:lstStyle/>
          <a:p>
            <a:r>
              <a:rPr lang="en-US" sz="2800" dirty="0"/>
              <a:t>Practice planning the theme</a:t>
            </a:r>
          </a:p>
          <a:p>
            <a:r>
              <a:rPr lang="en-US" sz="2800" dirty="0"/>
              <a:t>Practice writing the theme</a:t>
            </a:r>
          </a:p>
        </p:txBody>
      </p:sp>
    </p:spTree>
    <p:extLst>
      <p:ext uri="{BB962C8B-B14F-4D97-AF65-F5344CB8AC3E}">
        <p14:creationId xmlns:p14="http://schemas.microsoft.com/office/powerpoint/2010/main" val="9075908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3367014"/>
          </a:xfrm>
        </p:spPr>
        <p:txBody>
          <a:bodyPr/>
          <a:lstStyle/>
          <a:p>
            <a:pPr algn="ctr"/>
            <a:r>
              <a:rPr lang="en-US" sz="4800" b="1" dirty="0"/>
              <a:t>Lesson 4: </a:t>
            </a:r>
            <a:br>
              <a:rPr lang="en-US" sz="4800" b="1" dirty="0"/>
            </a:br>
            <a:r>
              <a:rPr lang="en-US" sz="4800" b="1" dirty="0"/>
              <a:t>Themes with Counterclaims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298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Let’s Review the Standards!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444984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Lesson 4 has Four Parts</a:t>
            </a:r>
          </a:p>
        </p:txBody>
      </p:sp>
      <p:sp>
        <p:nvSpPr>
          <p:cNvPr id="3" name="Content Placeholder 2"/>
          <p:cNvSpPr>
            <a:spLocks noGrp="1"/>
          </p:cNvSpPr>
          <p:nvPr>
            <p:ph idx="1"/>
          </p:nvPr>
        </p:nvSpPr>
        <p:spPr>
          <a:xfrm>
            <a:off x="779463" y="1828800"/>
            <a:ext cx="8073248" cy="4208930"/>
          </a:xfrm>
        </p:spPr>
        <p:txBody>
          <a:bodyPr/>
          <a:lstStyle/>
          <a:p>
            <a:r>
              <a:rPr lang="en-US" dirty="0"/>
              <a:t>Part I: Persuasive Themes with Counterclaims (Ver. 1)</a:t>
            </a:r>
          </a:p>
          <a:p>
            <a:r>
              <a:rPr lang="en-US" dirty="0"/>
              <a:t>Part II: Persuasive Themes with Counterclaims (Ver. 2)</a:t>
            </a:r>
          </a:p>
          <a:p>
            <a:r>
              <a:rPr lang="en-US" dirty="0"/>
              <a:t>Part III: Argumentative Themes with Counterclaims (Ver. 1)</a:t>
            </a:r>
          </a:p>
          <a:p>
            <a:r>
              <a:rPr lang="en-US" dirty="0"/>
              <a:t>Part IV: Argumentative Themes with Counterclaims (Ver. 2)</a:t>
            </a:r>
          </a:p>
        </p:txBody>
      </p:sp>
    </p:spTree>
    <p:extLst>
      <p:ext uri="{BB962C8B-B14F-4D97-AF65-F5344CB8AC3E}">
        <p14:creationId xmlns:p14="http://schemas.microsoft.com/office/powerpoint/2010/main" val="972502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627273"/>
          </a:xfrm>
        </p:spPr>
        <p:txBody>
          <a:bodyPr/>
          <a:lstStyle/>
          <a:p>
            <a:pPr algn="ctr"/>
            <a:r>
              <a:rPr lang="en-US" b="1" u="sng" dirty="0"/>
              <a:t>Part I: Persuasive</a:t>
            </a:r>
            <a:r>
              <a:rPr lang="en-US" b="1" dirty="0"/>
              <a:t> Themes with Counterclaims (Version 1) </a:t>
            </a:r>
            <a:r>
              <a:rPr lang="en-US" sz="2800" b="1" dirty="0"/>
              <a:t>(Corresponds to the ACT)</a:t>
            </a:r>
          </a:p>
        </p:txBody>
      </p:sp>
      <p:sp>
        <p:nvSpPr>
          <p:cNvPr id="3" name="Content Placeholder 2"/>
          <p:cNvSpPr>
            <a:spLocks noGrp="1"/>
          </p:cNvSpPr>
          <p:nvPr>
            <p:ph idx="1"/>
          </p:nvPr>
        </p:nvSpPr>
        <p:spPr>
          <a:xfrm>
            <a:off x="779463" y="3094576"/>
            <a:ext cx="7583487" cy="517818"/>
          </a:xfrm>
        </p:spPr>
        <p:txBody>
          <a:bodyPr/>
          <a:lstStyle/>
          <a:p>
            <a:pPr marL="0" indent="0">
              <a:buNone/>
            </a:pPr>
            <a:endParaRPr lang="en-US" dirty="0"/>
          </a:p>
        </p:txBody>
      </p:sp>
    </p:spTree>
    <p:extLst>
      <p:ext uri="{BB962C8B-B14F-4D97-AF65-F5344CB8AC3E}">
        <p14:creationId xmlns:p14="http://schemas.microsoft.com/office/powerpoint/2010/main" val="613727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Persuasive Theme with a counterclaim: Version I</a:t>
            </a:r>
          </a:p>
        </p:txBody>
      </p:sp>
      <p:sp>
        <p:nvSpPr>
          <p:cNvPr id="3" name="Content Placeholder 2"/>
          <p:cNvSpPr>
            <a:spLocks noGrp="1"/>
          </p:cNvSpPr>
          <p:nvPr>
            <p:ph idx="1"/>
          </p:nvPr>
        </p:nvSpPr>
        <p:spPr/>
        <p:txBody>
          <a:bodyPr>
            <a:normAutofit/>
          </a:bodyPr>
          <a:lstStyle/>
          <a:p>
            <a:pPr marL="0" indent="0" algn="ctr">
              <a:buNone/>
            </a:pPr>
            <a:r>
              <a:rPr lang="en-US" sz="3200" b="1" dirty="0"/>
              <a:t>A simple version with one Counterargument Paragraph</a:t>
            </a:r>
          </a:p>
          <a:p>
            <a:pPr marL="0" indent="0" algn="ctr">
              <a:buNone/>
            </a:pPr>
            <a:endParaRPr lang="en-US" sz="3200" b="1" dirty="0"/>
          </a:p>
        </p:txBody>
      </p:sp>
    </p:spTree>
    <p:extLst>
      <p:ext uri="{BB962C8B-B14F-4D97-AF65-F5344CB8AC3E}">
        <p14:creationId xmlns:p14="http://schemas.microsoft.com/office/powerpoint/2010/main" val="9696779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775221"/>
          </a:xfrm>
        </p:spPr>
        <p:txBody>
          <a:bodyPr/>
          <a:lstStyle/>
          <a:p>
            <a:pPr algn="ctr"/>
            <a:r>
              <a:rPr lang="en-US" sz="4000" dirty="0"/>
              <a:t>Version 1:  Describe Stage</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5856879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Persuasive Theme: Version 1</a:t>
            </a:r>
          </a:p>
        </p:txBody>
      </p:sp>
      <p:sp>
        <p:nvSpPr>
          <p:cNvPr id="3" name="Content Placeholder 2"/>
          <p:cNvSpPr>
            <a:spLocks noGrp="1"/>
          </p:cNvSpPr>
          <p:nvPr>
            <p:ph idx="1"/>
          </p:nvPr>
        </p:nvSpPr>
        <p:spPr>
          <a:xfrm>
            <a:off x="1516551" y="1828800"/>
            <a:ext cx="6846399" cy="4208930"/>
          </a:xfrm>
        </p:spPr>
        <p:txBody>
          <a:bodyPr>
            <a:normAutofit lnSpcReduction="10000"/>
          </a:bodyPr>
          <a:lstStyle/>
          <a:p>
            <a:r>
              <a:rPr lang="en-US" sz="3200" b="1" dirty="0"/>
              <a:t>Title</a:t>
            </a:r>
          </a:p>
          <a:p>
            <a:r>
              <a:rPr lang="en-US" sz="3200" b="1" dirty="0"/>
              <a:t>Introductory Paragraph</a:t>
            </a:r>
          </a:p>
          <a:p>
            <a:r>
              <a:rPr lang="en-US" sz="3200" b="1" dirty="0"/>
              <a:t>Reason Paragraph 1</a:t>
            </a:r>
          </a:p>
          <a:p>
            <a:r>
              <a:rPr lang="en-US" sz="3200" b="1" dirty="0"/>
              <a:t>Reason Paragraph 2</a:t>
            </a:r>
          </a:p>
          <a:p>
            <a:r>
              <a:rPr lang="en-US" sz="3200" b="1" dirty="0">
                <a:solidFill>
                  <a:schemeClr val="accent5">
                    <a:lumMod val="60000"/>
                    <a:lumOff val="40000"/>
                  </a:schemeClr>
                </a:solidFill>
              </a:rPr>
              <a:t>Counterargument Paragraph</a:t>
            </a:r>
          </a:p>
          <a:p>
            <a:r>
              <a:rPr lang="en-US" sz="3200" b="1" dirty="0"/>
              <a:t>Concluding Paragraph</a:t>
            </a:r>
          </a:p>
        </p:txBody>
      </p:sp>
    </p:spTree>
    <p:extLst>
      <p:ext uri="{BB962C8B-B14F-4D97-AF65-F5344CB8AC3E}">
        <p14:creationId xmlns:p14="http://schemas.microsoft.com/office/powerpoint/2010/main" val="4608647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Counterargument Paragraph</a:t>
            </a:r>
          </a:p>
        </p:txBody>
      </p:sp>
      <p:sp>
        <p:nvSpPr>
          <p:cNvPr id="3" name="Content Placeholder 2"/>
          <p:cNvSpPr>
            <a:spLocks noGrp="1"/>
          </p:cNvSpPr>
          <p:nvPr>
            <p:ph idx="1"/>
          </p:nvPr>
        </p:nvSpPr>
        <p:spPr/>
        <p:txBody>
          <a:bodyPr>
            <a:normAutofit/>
          </a:bodyPr>
          <a:lstStyle/>
          <a:p>
            <a:r>
              <a:rPr lang="en-US" sz="2800" dirty="0"/>
              <a:t>Covers several reasons supporting a counterclaim</a:t>
            </a:r>
          </a:p>
          <a:p>
            <a:r>
              <a:rPr lang="en-US" sz="2800" dirty="0"/>
              <a:t>Has a Topic/Transition Sentence that introduces the counterarguments</a:t>
            </a:r>
          </a:p>
          <a:p>
            <a:r>
              <a:rPr lang="en-US" sz="2800" dirty="0"/>
              <a:t>Has pairs of Lead-off and Follow-up Sentences that </a:t>
            </a:r>
            <a:r>
              <a:rPr lang="en-US" sz="2800" u="sng" dirty="0"/>
              <a:t>each</a:t>
            </a:r>
            <a:r>
              <a:rPr lang="en-US" sz="2800" dirty="0"/>
              <a:t> cover </a:t>
            </a:r>
            <a:r>
              <a:rPr lang="en-US" sz="2800" u="sng" dirty="0"/>
              <a:t>one </a:t>
            </a:r>
            <a:r>
              <a:rPr lang="en-US" sz="2800" dirty="0"/>
              <a:t>counterargument</a:t>
            </a:r>
          </a:p>
        </p:txBody>
      </p:sp>
    </p:spTree>
    <p:extLst>
      <p:ext uri="{BB962C8B-B14F-4D97-AF65-F5344CB8AC3E}">
        <p14:creationId xmlns:p14="http://schemas.microsoft.com/office/powerpoint/2010/main" val="32547737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2306720"/>
          </a:xfrm>
        </p:spPr>
        <p:txBody>
          <a:bodyPr/>
          <a:lstStyle/>
          <a:p>
            <a:pPr algn="ctr"/>
            <a:r>
              <a:rPr lang="en-US" sz="4400" b="1" dirty="0"/>
              <a:t>Model Stage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35084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1 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81395" y="-1313015"/>
            <a:ext cx="7397732" cy="9573534"/>
          </a:xfrm>
          <a:prstGeom prst="rect">
            <a:avLst/>
          </a:prstGeom>
        </p:spPr>
      </p:pic>
    </p:spTree>
    <p:extLst>
      <p:ext uri="{BB962C8B-B14F-4D97-AF65-F5344CB8AC3E}">
        <p14:creationId xmlns:p14="http://schemas.microsoft.com/office/powerpoint/2010/main" val="27672158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Introductory Paragraph</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b="1" u="sng" dirty="0"/>
              <a:t>Free the Animals!</a:t>
            </a:r>
            <a:endParaRPr lang="en-US" dirty="0"/>
          </a:p>
          <a:p>
            <a:pPr marL="0" indent="0">
              <a:buNone/>
            </a:pPr>
            <a:r>
              <a:rPr lang="en-US" b="1" dirty="0"/>
              <a:t>       In front of the big circus tent, protesters were holding posters and yelling, “Free the animals!!”  What was THAT about?  They can’t be serious about not having animals in circuses, can they? Who ever heard of a circus without animals? Without question, when most people think of a circus, they think of animal acts like the lions, tigers, and dogs doing tricks. They look forward to seeing the elephants parade while holding onto each other’s tails. They laugh when they see the clown and their dogs do a funny act. However, because many people believe that animals should live a natural life and should not be abused, they argue that animals should be banned from the circus. </a:t>
            </a:r>
            <a:endParaRPr lang="en-US" dirty="0"/>
          </a:p>
        </p:txBody>
      </p:sp>
    </p:spTree>
    <p:extLst>
      <p:ext uri="{BB962C8B-B14F-4D97-AF65-F5344CB8AC3E}">
        <p14:creationId xmlns:p14="http://schemas.microsoft.com/office/powerpoint/2010/main" val="20137813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Reasons Paragraph</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     First, they reason that animals should not be in the circus because they should live a natural life. Importantly, animals should live in their natural habitat, like the jungle or the woods instead of a cage. For example, elephants like to live together in families and communities and roam freely. Instead, elephants in the circus are tied with a rope to a post or kept in cage or a truck. Additionally, animals should be able to obtain their own food when they get hungry and eat it as they normally would. Instead, they are given dried food on a rigid schedule. Further, animals living in the wild do what they want to do when they want to do it.  Circus animals are made to travel around the country from place to place in vehicles and to perform on a schedule. As they perform, they are made to perform acts that are not natural to them. For example, elephants in the wild do not parade in a line with their front feet on the backs of other elephants. </a:t>
            </a:r>
            <a:endParaRPr lang="en-US" dirty="0"/>
          </a:p>
          <a:p>
            <a:pPr marL="0" indent="0">
              <a:buNone/>
            </a:pPr>
            <a:endParaRPr lang="en-US" dirty="0"/>
          </a:p>
        </p:txBody>
      </p:sp>
    </p:spTree>
    <p:extLst>
      <p:ext uri="{BB962C8B-B14F-4D97-AF65-F5344CB8AC3E}">
        <p14:creationId xmlns:p14="http://schemas.microsoft.com/office/powerpoint/2010/main" val="265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Common Core</a:t>
            </a:r>
            <a:br>
              <a:rPr lang="en-US" b="1" dirty="0"/>
            </a:br>
            <a:r>
              <a:rPr lang="en-US" b="1" dirty="0"/>
              <a:t> Text-type Standards</a:t>
            </a:r>
          </a:p>
        </p:txBody>
      </p:sp>
      <p:sp>
        <p:nvSpPr>
          <p:cNvPr id="3" name="Content Placeholder 2"/>
          <p:cNvSpPr>
            <a:spLocks noGrp="1"/>
          </p:cNvSpPr>
          <p:nvPr>
            <p:ph idx="1"/>
          </p:nvPr>
        </p:nvSpPr>
        <p:spPr/>
        <p:txBody>
          <a:bodyPr>
            <a:normAutofit lnSpcReduction="10000"/>
          </a:bodyPr>
          <a:lstStyle/>
          <a:p>
            <a:pPr marL="0" indent="0">
              <a:buNone/>
            </a:pPr>
            <a:r>
              <a:rPr lang="en-US" sz="2800" b="1" dirty="0"/>
              <a:t>Grades 4 – 5</a:t>
            </a:r>
          </a:p>
          <a:p>
            <a:pPr marL="0" indent="0">
              <a:buNone/>
            </a:pPr>
            <a:r>
              <a:rPr lang="en-US" dirty="0"/>
              <a:t>Write </a:t>
            </a:r>
            <a:r>
              <a:rPr lang="en-US" u="sng" dirty="0"/>
              <a:t>opinion pieces </a:t>
            </a:r>
            <a:r>
              <a:rPr lang="en-US" dirty="0"/>
              <a:t>on topics or texts supporting a </a:t>
            </a:r>
            <a:r>
              <a:rPr lang="en-US" u="sng" dirty="0"/>
              <a:t>point of view</a:t>
            </a:r>
            <a:r>
              <a:rPr lang="en-US" dirty="0"/>
              <a:t> with </a:t>
            </a:r>
            <a:r>
              <a:rPr lang="en-US" u="sng" dirty="0"/>
              <a:t>reasons</a:t>
            </a:r>
            <a:r>
              <a:rPr lang="en-US" dirty="0"/>
              <a:t> and information.</a:t>
            </a:r>
          </a:p>
          <a:p>
            <a:pPr marL="0" indent="0">
              <a:buNone/>
            </a:pPr>
            <a:r>
              <a:rPr lang="en-US" dirty="0"/>
              <a:t>• Introduce the topic and state an opinion.</a:t>
            </a:r>
          </a:p>
          <a:p>
            <a:pPr marL="0" indent="0">
              <a:buNone/>
            </a:pPr>
            <a:r>
              <a:rPr lang="en-US" dirty="0"/>
              <a:t>• Provide reasons that are supported by facts and</a:t>
            </a:r>
          </a:p>
          <a:p>
            <a:pPr marL="0" indent="0">
              <a:buNone/>
            </a:pPr>
            <a:r>
              <a:rPr lang="en-US" dirty="0"/>
              <a:t>     details.</a:t>
            </a:r>
          </a:p>
          <a:p>
            <a:pPr marL="0" indent="0">
              <a:buNone/>
            </a:pPr>
            <a:r>
              <a:rPr lang="en-US" dirty="0"/>
              <a:t>• Use linking words and phrases.</a:t>
            </a:r>
          </a:p>
          <a:p>
            <a:pPr marL="0" indent="0">
              <a:buNone/>
            </a:pPr>
            <a:r>
              <a:rPr lang="en-US" dirty="0"/>
              <a:t>• Provide a concluding statement. </a:t>
            </a:r>
          </a:p>
        </p:txBody>
      </p:sp>
    </p:spTree>
    <p:extLst>
      <p:ext uri="{BB962C8B-B14F-4D97-AF65-F5344CB8AC3E}">
        <p14:creationId xmlns:p14="http://schemas.microsoft.com/office/powerpoint/2010/main" val="27888555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271084"/>
          </a:xfrm>
        </p:spPr>
        <p:txBody>
          <a:bodyPr/>
          <a:lstStyle/>
          <a:p>
            <a:pPr algn="ctr"/>
            <a:r>
              <a:rPr lang="en-US" b="1" dirty="0"/>
              <a:t>Example </a:t>
            </a:r>
            <a:br>
              <a:rPr lang="en-US" b="1" dirty="0"/>
            </a:br>
            <a:r>
              <a:rPr lang="en-US" b="1" dirty="0"/>
              <a:t>Counterargument Paragraph</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    Of course, there are people who argue that having animals in the circus is part of the tradition surrounding circuses and that circuses should continue to include animal acts. Crucially, they feel that having animals in the circus educates people about animals. For example, they say that animals are very smart and talented creatures, and people need to understand how smart they are. People will be more likely to protect animals if they understand their intelligence. Moreover, they say that the animals play important roles in the circus acts. Without the animals, many acts could not exist. The lion tamer act could not exist without the lions! They also say that the animals are funny. Without the animals, people might not laugh as they watch the circus acts.  </a:t>
            </a:r>
            <a:endParaRPr lang="en-US" dirty="0"/>
          </a:p>
          <a:p>
            <a:pPr marL="0" indent="0">
              <a:buNone/>
            </a:pPr>
            <a:endParaRPr lang="en-US" dirty="0"/>
          </a:p>
        </p:txBody>
      </p:sp>
    </p:spTree>
    <p:extLst>
      <p:ext uri="{BB962C8B-B14F-4D97-AF65-F5344CB8AC3E}">
        <p14:creationId xmlns:p14="http://schemas.microsoft.com/office/powerpoint/2010/main" val="19128198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653284"/>
          </a:xfrm>
        </p:spPr>
        <p:txBody>
          <a:bodyPr/>
          <a:lstStyle/>
          <a:p>
            <a:pPr algn="ctr"/>
            <a:r>
              <a:rPr lang="en-US" b="1" dirty="0"/>
              <a:t>The Key to Concluding Paragraphs in Themes with Counterclaims</a:t>
            </a:r>
          </a:p>
        </p:txBody>
      </p:sp>
      <p:sp>
        <p:nvSpPr>
          <p:cNvPr id="3" name="Content Placeholder 2"/>
          <p:cNvSpPr>
            <a:spLocks noGrp="1"/>
          </p:cNvSpPr>
          <p:nvPr>
            <p:ph idx="1"/>
          </p:nvPr>
        </p:nvSpPr>
        <p:spPr>
          <a:xfrm>
            <a:off x="1467232" y="1828800"/>
            <a:ext cx="6895718" cy="4208930"/>
          </a:xfrm>
        </p:spPr>
        <p:txBody>
          <a:bodyPr>
            <a:normAutofit/>
          </a:bodyPr>
          <a:lstStyle/>
          <a:p>
            <a:endParaRPr lang="en-US" sz="2800" b="1" dirty="0"/>
          </a:p>
          <a:p>
            <a:r>
              <a:rPr lang="en-US" sz="2800" b="1" dirty="0"/>
              <a:t>Must emphasize the Major Reasons supporting the claim</a:t>
            </a:r>
          </a:p>
          <a:p>
            <a:r>
              <a:rPr lang="en-US" sz="2800" b="1" dirty="0"/>
              <a:t>Must </a:t>
            </a:r>
            <a:r>
              <a:rPr lang="en-US" sz="2800" b="1" dirty="0">
                <a:solidFill>
                  <a:srgbClr val="FFFF00"/>
                </a:solidFill>
              </a:rPr>
              <a:t>negate</a:t>
            </a:r>
            <a:r>
              <a:rPr lang="en-US" sz="2800" b="1" dirty="0"/>
              <a:t> or </a:t>
            </a:r>
            <a:r>
              <a:rPr lang="en-US" sz="2800" b="1" dirty="0">
                <a:solidFill>
                  <a:srgbClr val="FFFF00"/>
                </a:solidFill>
              </a:rPr>
              <a:t>dispute</a:t>
            </a:r>
            <a:r>
              <a:rPr lang="en-US" sz="2800" b="1" dirty="0"/>
              <a:t> the reasons supporting the counterclaim</a:t>
            </a:r>
          </a:p>
        </p:txBody>
      </p:sp>
    </p:spTree>
    <p:extLst>
      <p:ext uri="{BB962C8B-B14F-4D97-AF65-F5344CB8AC3E}">
        <p14:creationId xmlns:p14="http://schemas.microsoft.com/office/powerpoint/2010/main" val="34401119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a:t>
            </a:r>
            <a:br>
              <a:rPr lang="en-US" b="1" dirty="0"/>
            </a:br>
            <a:r>
              <a:rPr lang="en-US" b="1" dirty="0"/>
              <a:t>Concluding Paragraph</a:t>
            </a:r>
          </a:p>
        </p:txBody>
      </p:sp>
      <p:sp>
        <p:nvSpPr>
          <p:cNvPr id="3" name="Content Placeholder 2"/>
          <p:cNvSpPr>
            <a:spLocks noGrp="1"/>
          </p:cNvSpPr>
          <p:nvPr>
            <p:ph idx="1"/>
          </p:nvPr>
        </p:nvSpPr>
        <p:spPr>
          <a:xfrm>
            <a:off x="779463" y="1849348"/>
            <a:ext cx="7583487" cy="4586384"/>
          </a:xfrm>
        </p:spPr>
        <p:txBody>
          <a:bodyPr>
            <a:normAutofit fontScale="70000" lnSpcReduction="20000"/>
          </a:bodyPr>
          <a:lstStyle/>
          <a:p>
            <a:pPr marL="0" indent="0">
              <a:buNone/>
            </a:pPr>
            <a:r>
              <a:rPr lang="en-US" b="1" dirty="0"/>
              <a:t>   </a:t>
            </a:r>
            <a:r>
              <a:rPr lang="en-US" sz="2600" b="1" dirty="0"/>
              <a:t> </a:t>
            </a:r>
            <a:r>
              <a:rPr lang="en-US" sz="2900" b="1" dirty="0"/>
              <a:t>Nevertheless, in conclusion, regardless of how talented animals are and the role they play in the circus, their participation does not seem worth the costs to their lives. No amount of entertainment is worth an animal’s pain or death. Taking the animals out of their natural habitats and forcing them to behave in ways that are unnatural to them is a blow to their nature and existence. It is an example of humans lording over the animal world for financial gain. Putting the animals in a position where they can be abused and injured without giving them adequate medical care is a moral and ethical travesty. For these important reasons, this country should ban the presence of animals in circuses. Animals currently in circuses should be allowed to live naturally on protected lands. In lieu of that, the presence of animals in circuses should be monitored with strict regulations and health guidelines. After all, freeing the animals is not such a far-fetched idea!  </a:t>
            </a:r>
            <a:endParaRPr lang="en-US" sz="2900" dirty="0"/>
          </a:p>
          <a:p>
            <a:pPr marL="0" indent="0">
              <a:buNone/>
            </a:pPr>
            <a:endParaRPr lang="en-US" dirty="0"/>
          </a:p>
        </p:txBody>
      </p:sp>
    </p:spTree>
    <p:extLst>
      <p:ext uri="{BB962C8B-B14F-4D97-AF65-F5344CB8AC3E}">
        <p14:creationId xmlns:p14="http://schemas.microsoft.com/office/powerpoint/2010/main" val="36685862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Other Example Themes</a:t>
            </a:r>
          </a:p>
        </p:txBody>
      </p:sp>
      <p:sp>
        <p:nvSpPr>
          <p:cNvPr id="3" name="Content Placeholder 2"/>
          <p:cNvSpPr>
            <a:spLocks noGrp="1"/>
          </p:cNvSpPr>
          <p:nvPr>
            <p:ph idx="1"/>
          </p:nvPr>
        </p:nvSpPr>
        <p:spPr/>
        <p:txBody>
          <a:bodyPr>
            <a:normAutofit/>
          </a:bodyPr>
          <a:lstStyle/>
          <a:p>
            <a:r>
              <a:rPr lang="en-US" sz="2400" b="1" dirty="0"/>
              <a:t>Artificial Turf with Counterclaim Paragraph</a:t>
            </a:r>
          </a:p>
          <a:p>
            <a:r>
              <a:rPr lang="en-US" sz="2400" b="1" dirty="0"/>
              <a:t>Friar Lawrence with Counterclaim Paragraph</a:t>
            </a:r>
          </a:p>
        </p:txBody>
      </p:sp>
    </p:spTree>
    <p:extLst>
      <p:ext uri="{BB962C8B-B14F-4D97-AF65-F5344CB8AC3E}">
        <p14:creationId xmlns:p14="http://schemas.microsoft.com/office/powerpoint/2010/main" val="35177082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iagrams JS 2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32519" y="-909752"/>
            <a:ext cx="6722829" cy="8700131"/>
          </a:xfrm>
          <a:prstGeom prst="rect">
            <a:avLst/>
          </a:prstGeom>
        </p:spPr>
      </p:pic>
    </p:spTree>
    <p:extLst>
      <p:ext uri="{BB962C8B-B14F-4D97-AF65-F5344CB8AC3E}">
        <p14:creationId xmlns:p14="http://schemas.microsoft.com/office/powerpoint/2010/main" val="19087384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1 Friar Lawrence Diagram w Counterargument Paragrap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57662" y="-972810"/>
            <a:ext cx="6875269" cy="8897407"/>
          </a:xfrm>
          <a:prstGeom prst="rect">
            <a:avLst/>
          </a:prstGeom>
        </p:spPr>
      </p:pic>
    </p:spTree>
    <p:extLst>
      <p:ext uri="{BB962C8B-B14F-4D97-AF65-F5344CB8AC3E}">
        <p14:creationId xmlns:p14="http://schemas.microsoft.com/office/powerpoint/2010/main" val="8882796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677941"/>
          </a:xfrm>
        </p:spPr>
        <p:txBody>
          <a:bodyPr/>
          <a:lstStyle/>
          <a:p>
            <a:pPr algn="ctr"/>
            <a:r>
              <a:rPr lang="en-US" b="1" dirty="0"/>
              <a:t>Persuasive Theme with Counterclaims:</a:t>
            </a:r>
            <a:br>
              <a:rPr lang="en-US" b="1" dirty="0"/>
            </a:br>
            <a:r>
              <a:rPr lang="en-US" b="1" dirty="0"/>
              <a:t>Practice and Feedback</a:t>
            </a:r>
          </a:p>
        </p:txBody>
      </p:sp>
      <p:sp>
        <p:nvSpPr>
          <p:cNvPr id="3" name="Content Placeholder 2"/>
          <p:cNvSpPr>
            <a:spLocks noGrp="1"/>
          </p:cNvSpPr>
          <p:nvPr>
            <p:ph idx="1"/>
          </p:nvPr>
        </p:nvSpPr>
        <p:spPr>
          <a:xfrm>
            <a:off x="1935760" y="2206889"/>
            <a:ext cx="6427190" cy="4265829"/>
          </a:xfrm>
        </p:spPr>
        <p:txBody>
          <a:bodyPr>
            <a:normAutofit/>
          </a:bodyPr>
          <a:lstStyle/>
          <a:p>
            <a:r>
              <a:rPr lang="en-US" sz="2800" dirty="0"/>
              <a:t>Practice planning the theme</a:t>
            </a:r>
          </a:p>
          <a:p>
            <a:r>
              <a:rPr lang="en-US" sz="2800" dirty="0"/>
              <a:t>Practice writing the theme</a:t>
            </a:r>
          </a:p>
        </p:txBody>
      </p:sp>
    </p:spTree>
    <p:extLst>
      <p:ext uri="{BB962C8B-B14F-4D97-AF65-F5344CB8AC3E}">
        <p14:creationId xmlns:p14="http://schemas.microsoft.com/office/powerpoint/2010/main" val="9075908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2812208"/>
          </a:xfrm>
        </p:spPr>
        <p:txBody>
          <a:bodyPr/>
          <a:lstStyle/>
          <a:p>
            <a:pPr algn="ctr"/>
            <a:r>
              <a:rPr lang="en-US" b="1" dirty="0"/>
              <a:t>Part II: Persuasive Themes with Counterclaims (Version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60712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Includes Two Versions</a:t>
            </a:r>
          </a:p>
        </p:txBody>
      </p:sp>
      <p:sp>
        <p:nvSpPr>
          <p:cNvPr id="3" name="Content Placeholder 2"/>
          <p:cNvSpPr>
            <a:spLocks noGrp="1"/>
          </p:cNvSpPr>
          <p:nvPr>
            <p:ph idx="1"/>
          </p:nvPr>
        </p:nvSpPr>
        <p:spPr/>
        <p:txBody>
          <a:bodyPr/>
          <a:lstStyle/>
          <a:p>
            <a:r>
              <a:rPr lang="en-US" dirty="0"/>
              <a:t>Version 1: A simple version with one counterargument paragraph</a:t>
            </a:r>
          </a:p>
          <a:p>
            <a:endParaRPr lang="en-US" dirty="0"/>
          </a:p>
          <a:p>
            <a:r>
              <a:rPr lang="en-US" dirty="0">
                <a:solidFill>
                  <a:srgbClr val="FFFF00"/>
                </a:solidFill>
              </a:rPr>
              <a:t>Version 2: A more complex version with reasons and counterarguments mixed into each body paragraph</a:t>
            </a:r>
          </a:p>
        </p:txBody>
      </p:sp>
    </p:spTree>
    <p:extLst>
      <p:ext uri="{BB962C8B-B14F-4D97-AF65-F5344CB8AC3E}">
        <p14:creationId xmlns:p14="http://schemas.microsoft.com/office/powerpoint/2010/main" val="908678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2393022"/>
          </a:xfrm>
        </p:spPr>
        <p:txBody>
          <a:bodyPr/>
          <a:lstStyle/>
          <a:p>
            <a:pPr algn="ctr"/>
            <a:r>
              <a:rPr lang="en-US" sz="4400" b="1" dirty="0"/>
              <a:t>Describe Stage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1584793"/>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56674</TotalTime>
  <Words>6034</Words>
  <Application>Microsoft Macintosh PowerPoint</Application>
  <PresentationFormat>On-screen Show (4:3)</PresentationFormat>
  <Paragraphs>403</Paragraphs>
  <Slides>125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125</vt:i4>
      </vt:variant>
    </vt:vector>
  </HeadingPairs>
  <TitlesOfParts>
    <vt:vector size="129" baseType="lpstr">
      <vt:lpstr>Calibri</vt:lpstr>
      <vt:lpstr>Trebuchet MS</vt:lpstr>
      <vt:lpstr>Wingdings 2</vt:lpstr>
      <vt:lpstr>Revolution</vt:lpstr>
      <vt:lpstr>PROFICIENCY IN THE THEME WRITING STRATEGY </vt:lpstr>
      <vt:lpstr>Our national goal: To teach three types of advanced writing:</vt:lpstr>
      <vt:lpstr>Informative Writing</vt:lpstr>
      <vt:lpstr>Narrative Writing</vt:lpstr>
      <vt:lpstr>Persuasive Writing</vt:lpstr>
      <vt:lpstr>Argumentative Writing</vt:lpstr>
      <vt:lpstr>A Text-Types Activity</vt:lpstr>
      <vt:lpstr>Let’s Review the Standards!</vt:lpstr>
      <vt:lpstr>Common Core  Text-type Standards</vt:lpstr>
      <vt:lpstr>Common Core  Text-type Standards</vt:lpstr>
      <vt:lpstr>Florida Text-type Standards</vt:lpstr>
      <vt:lpstr>Florida Text-type Standards</vt:lpstr>
      <vt:lpstr>PowerPoint Presentation</vt:lpstr>
      <vt:lpstr>The Key Shifts Related to the Common Core</vt:lpstr>
      <vt:lpstr>Parts of the Program</vt:lpstr>
      <vt:lpstr>Lesson 1: Review of the Strategy</vt:lpstr>
      <vt:lpstr>A General Review</vt:lpstr>
      <vt:lpstr>Lesson 2:  Short Persuasive Themes</vt:lpstr>
      <vt:lpstr>Describe Stage</vt:lpstr>
      <vt:lpstr>Start With Defining</vt:lpstr>
      <vt:lpstr>New Concepts Taught</vt:lpstr>
      <vt:lpstr>Describe</vt:lpstr>
      <vt:lpstr>Parts of a Multi-Paragraph  Persuasive Essay</vt:lpstr>
      <vt:lpstr>Describe (cont.)</vt:lpstr>
      <vt:lpstr>PowerPoint Presentation</vt:lpstr>
      <vt:lpstr>PowerPoint Presentation</vt:lpstr>
      <vt:lpstr>Purpose of the  Introductory Paragraph</vt:lpstr>
      <vt:lpstr>Introductory Paragraph</vt:lpstr>
      <vt:lpstr>Let’s Look at an Example Theme</vt:lpstr>
      <vt:lpstr>PowerPoint Presentation</vt:lpstr>
      <vt:lpstr>Example Introductory Paragraph</vt:lpstr>
      <vt:lpstr>Purpose of a Reasons Paragraph</vt:lpstr>
      <vt:lpstr>Types of Sentences in Reasons Paragraphs</vt:lpstr>
      <vt:lpstr>Parts of the  Topic/Transition Sentence</vt:lpstr>
      <vt:lpstr>Example  Topic/Transition Sentences</vt:lpstr>
      <vt:lpstr>Example Reasons Paragraph</vt:lpstr>
      <vt:lpstr>Purpose of the  Concluding Paragraph</vt:lpstr>
      <vt:lpstr>Sentences in the  Concluding Paragraph</vt:lpstr>
      <vt:lpstr>Sentences in the  Concluding Paragraph</vt:lpstr>
      <vt:lpstr>The Concluding Transition Sentence</vt:lpstr>
      <vt:lpstr>Example  Concluding Transition Sentences</vt:lpstr>
      <vt:lpstr>Example Concluding Paragraph</vt:lpstr>
      <vt:lpstr>Model Stage</vt:lpstr>
      <vt:lpstr>Model Stage</vt:lpstr>
      <vt:lpstr>On the Website</vt:lpstr>
      <vt:lpstr>Other Alternatives:</vt:lpstr>
      <vt:lpstr>Example Diagram &amp; Theme</vt:lpstr>
      <vt:lpstr>PowerPoint Presentation</vt:lpstr>
      <vt:lpstr>Example Introductory Paragraph</vt:lpstr>
      <vt:lpstr>Example Detail Paragraph</vt:lpstr>
      <vt:lpstr>Example Concluding Paragraph</vt:lpstr>
      <vt:lpstr>Another Example Theme</vt:lpstr>
      <vt:lpstr>PowerPoint Presentation</vt:lpstr>
      <vt:lpstr>Practice and Feedback</vt:lpstr>
      <vt:lpstr>Practice Planning</vt:lpstr>
      <vt:lpstr>Practice Writing</vt:lpstr>
      <vt:lpstr>Trouble Shooting</vt:lpstr>
      <vt:lpstr>Extensions</vt:lpstr>
      <vt:lpstr>Discuss Issues</vt:lpstr>
      <vt:lpstr>The Remaining Lessons</vt:lpstr>
      <vt:lpstr>Lesson 3: Short Argumentative Themes</vt:lpstr>
      <vt:lpstr>Describe Stage</vt:lpstr>
      <vt:lpstr>The Key Addition!!</vt:lpstr>
      <vt:lpstr>Argumentative Writing</vt:lpstr>
      <vt:lpstr>Purpose of Argumentative Writing</vt:lpstr>
      <vt:lpstr>CSI Analogy</vt:lpstr>
      <vt:lpstr>Writers are like CSIs</vt:lpstr>
      <vt:lpstr>Parts of a Multi-Paragraph  Argumentative Theme</vt:lpstr>
      <vt:lpstr>Model Stage</vt:lpstr>
      <vt:lpstr>PowerPoint Presentation</vt:lpstr>
      <vt:lpstr>Example Introductory Paragraph</vt:lpstr>
      <vt:lpstr>Example Reasons Paragraph</vt:lpstr>
      <vt:lpstr>Example Concluding Paragraph</vt:lpstr>
      <vt:lpstr>Other Example Themes</vt:lpstr>
      <vt:lpstr>PowerPoint Presentation</vt:lpstr>
      <vt:lpstr>PowerPoint Presentation</vt:lpstr>
      <vt:lpstr>PowerPoint Presentation</vt:lpstr>
      <vt:lpstr>Argumentative Themes: Practice and Feedback</vt:lpstr>
      <vt:lpstr>Lesson 4:  Themes with Counterclaims</vt:lpstr>
      <vt:lpstr>Lesson 4 has Four Parts</vt:lpstr>
      <vt:lpstr>Part I: Persuasive Themes with Counterclaims (Version 1) (Corresponds to the ACT)</vt:lpstr>
      <vt:lpstr>Persuasive Theme with a counterclaim: Version I</vt:lpstr>
      <vt:lpstr>Version 1:  Describe Stage</vt:lpstr>
      <vt:lpstr>Persuasive Theme: Version 1</vt:lpstr>
      <vt:lpstr>The Counterargument Paragraph</vt:lpstr>
      <vt:lpstr>Model Stage</vt:lpstr>
      <vt:lpstr>PowerPoint Presentation</vt:lpstr>
      <vt:lpstr>Example Introductory Paragraph</vt:lpstr>
      <vt:lpstr>Example Reasons Paragraph</vt:lpstr>
      <vt:lpstr>Example  Counterargument Paragraph</vt:lpstr>
      <vt:lpstr>The Key to Concluding Paragraphs in Themes with Counterclaims</vt:lpstr>
      <vt:lpstr>Example  Concluding Paragraph</vt:lpstr>
      <vt:lpstr>Other Example Themes</vt:lpstr>
      <vt:lpstr>PowerPoint Presentation</vt:lpstr>
      <vt:lpstr>PowerPoint Presentation</vt:lpstr>
      <vt:lpstr>Persuasive Theme with Counterclaims: Practice and Feedback</vt:lpstr>
      <vt:lpstr>Part II: Persuasive Themes with Counterclaims (Version 2)</vt:lpstr>
      <vt:lpstr>Includes Two Versions</vt:lpstr>
      <vt:lpstr>Describe Stage</vt:lpstr>
      <vt:lpstr>Persuasive Theme: Version 2</vt:lpstr>
      <vt:lpstr>PowerPoint Presentation</vt:lpstr>
      <vt:lpstr>PowerPoint Presentation</vt:lpstr>
      <vt:lpstr>Model Stage</vt:lpstr>
      <vt:lpstr>PowerPoint Presentation</vt:lpstr>
      <vt:lpstr>Example Introductory Paragraph</vt:lpstr>
      <vt:lpstr>Detail Paragraph with the Claim and its Supporting Reason First</vt:lpstr>
      <vt:lpstr>Example Reasons Paragraph (Claim first)</vt:lpstr>
      <vt:lpstr>Detail Paragraph with the Counterclaim and its Supporting Reason First</vt:lpstr>
      <vt:lpstr>Example Reasons Paragraph (Counterclaim first)</vt:lpstr>
      <vt:lpstr>The Key to Concluding Paragraphs</vt:lpstr>
      <vt:lpstr>Example Concluding Paragraph</vt:lpstr>
      <vt:lpstr>Three Optional Structures within the Detail Paragraphs</vt:lpstr>
      <vt:lpstr>Persuasive Theme with Counterclaims: Practice and Feedback</vt:lpstr>
      <vt:lpstr>Part III: Argumentative Themes with Counterclaims</vt:lpstr>
      <vt:lpstr>The Key Addition</vt:lpstr>
      <vt:lpstr>Variations</vt:lpstr>
      <vt:lpstr>Argumentative Themes with Counterclaims: Version 1</vt:lpstr>
      <vt:lpstr>PowerPoint Presentation</vt:lpstr>
      <vt:lpstr>Example Introductory Paragraph</vt:lpstr>
      <vt:lpstr>Example Reasons Paragraph</vt:lpstr>
      <vt:lpstr>Example  Counterargument Paragraph</vt:lpstr>
      <vt:lpstr>Example Concluding Paragraph</vt:lpstr>
      <vt:lpstr>Other Argumentative Themes with Counterclaims, Version 1</vt:lpstr>
      <vt:lpstr>PowerPoint Presentation</vt:lpstr>
      <vt:lpstr>PowerPoint Presentation</vt:lpstr>
    </vt:vector>
  </TitlesOfParts>
  <Company>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Schumaker</dc:creator>
  <cp:lastModifiedBy>Tipton, Mona D</cp:lastModifiedBy>
  <cp:revision>309</cp:revision>
  <cp:lastPrinted>2016-11-09T16:23:55Z</cp:lastPrinted>
  <dcterms:created xsi:type="dcterms:W3CDTF">2012-07-06T20:22:57Z</dcterms:created>
  <dcterms:modified xsi:type="dcterms:W3CDTF">2021-03-15T17:27:56Z</dcterms:modified>
</cp:coreProperties>
</file>