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799" r:id="rId2"/>
    <p:sldId id="555" r:id="rId3"/>
    <p:sldId id="565" r:id="rId4"/>
    <p:sldId id="564" r:id="rId5"/>
    <p:sldId id="800" r:id="rId6"/>
    <p:sldId id="570" r:id="rId7"/>
    <p:sldId id="599" r:id="rId8"/>
    <p:sldId id="600" r:id="rId9"/>
    <p:sldId id="574" r:id="rId10"/>
    <p:sldId id="576" r:id="rId11"/>
    <p:sldId id="696" r:id="rId12"/>
    <p:sldId id="577" r:id="rId13"/>
    <p:sldId id="697" r:id="rId14"/>
    <p:sldId id="698" r:id="rId15"/>
    <p:sldId id="803" r:id="rId16"/>
    <p:sldId id="699" r:id="rId17"/>
    <p:sldId id="700" r:id="rId18"/>
    <p:sldId id="805" r:id="rId19"/>
    <p:sldId id="701" r:id="rId20"/>
    <p:sldId id="806" r:id="rId21"/>
    <p:sldId id="804" r:id="rId22"/>
    <p:sldId id="807" r:id="rId23"/>
    <p:sldId id="838" r:id="rId24"/>
    <p:sldId id="839" r:id="rId25"/>
    <p:sldId id="808" r:id="rId26"/>
    <p:sldId id="605" r:id="rId27"/>
    <p:sldId id="346" r:id="rId28"/>
    <p:sldId id="601" r:id="rId29"/>
    <p:sldId id="812" r:id="rId30"/>
    <p:sldId id="813" r:id="rId31"/>
    <p:sldId id="604" r:id="rId32"/>
    <p:sldId id="817" r:id="rId33"/>
    <p:sldId id="818" r:id="rId34"/>
    <p:sldId id="631" r:id="rId35"/>
    <p:sldId id="821" r:id="rId36"/>
    <p:sldId id="632" r:id="rId37"/>
    <p:sldId id="819" r:id="rId38"/>
    <p:sldId id="820" r:id="rId39"/>
    <p:sldId id="608" r:id="rId40"/>
    <p:sldId id="826" r:id="rId41"/>
    <p:sldId id="827" r:id="rId42"/>
    <p:sldId id="828" r:id="rId43"/>
    <p:sldId id="609" r:id="rId44"/>
    <p:sldId id="617" r:id="rId45"/>
    <p:sldId id="618" r:id="rId46"/>
    <p:sldId id="619" r:id="rId47"/>
    <p:sldId id="829" r:id="rId48"/>
    <p:sldId id="830" r:id="rId49"/>
    <p:sldId id="831" r:id="rId50"/>
    <p:sldId id="83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4"/>
    <p:restoredTop sz="95470" autoAdjust="0"/>
  </p:normalViewPr>
  <p:slideViewPr>
    <p:cSldViewPr snapToGrid="0" snapToObjects="1">
      <p:cViewPr varScale="1">
        <p:scale>
          <a:sx n="102" d="100"/>
          <a:sy n="102" d="100"/>
        </p:scale>
        <p:origin x="520" y="192"/>
      </p:cViewPr>
      <p:guideLst>
        <p:guide orient="horz" pos="2160"/>
        <p:guide pos="2880"/>
      </p:guideLst>
    </p:cSldViewPr>
  </p:slideViewPr>
  <p:notesTextViewPr>
    <p:cViewPr>
      <p:scale>
        <a:sx n="100" d="100"/>
        <a:sy n="100" d="100"/>
      </p:scale>
      <p:origin x="0" y="0"/>
    </p:cViewPr>
  </p:notesTextViewPr>
  <p:sorterViewPr>
    <p:cViewPr>
      <p:scale>
        <a:sx n="55" d="100"/>
        <a:sy n="55" d="100"/>
      </p:scale>
      <p:origin x="0" y="5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C3550-400D-744C-9D5D-FF0FF6A57416}" type="datetimeFigureOut">
              <a:rPr lang="en-US" smtClean="0"/>
              <a:t>3/15/21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ECF4C-DF24-0747-A837-9CC098091EF0}" type="slidenum">
              <a:rPr lang="en-US" smtClean="0"/>
              <a:t>‹#›</a:t>
            </a:fld>
            <a:endParaRPr lang="en-US"/>
          </a:p>
        </p:txBody>
      </p:sp>
    </p:spTree>
    <p:extLst>
      <p:ext uri="{BB962C8B-B14F-4D97-AF65-F5344CB8AC3E}">
        <p14:creationId xmlns:p14="http://schemas.microsoft.com/office/powerpoint/2010/main" val="772223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6A7D300A-725D-ED49-BC72-3E0EEFFFB5FF}" type="datetimeFigureOut">
              <a:rPr lang="en-US" smtClean="0"/>
              <a:t>3/15/21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D300A-725D-ED49-BC72-3E0EEFFFB5FF}"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A7D300A-725D-ED49-BC72-3E0EEFFFB5FF}"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9C613-FB4B-724E-A423-D2602C5F317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A7D300A-725D-ED49-BC72-3E0EEFFFB5FF}"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9C613-FB4B-724E-A423-D2602C5F317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A7D300A-725D-ED49-BC72-3E0EEFFFB5FF}" type="datetimeFigureOut">
              <a:rPr lang="en-US" smtClean="0"/>
              <a:t>3/15/21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9C613-FB4B-724E-A423-D2602C5F31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6A7D300A-725D-ED49-BC72-3E0EEFFFB5FF}" type="datetimeFigureOut">
              <a:rPr lang="en-US" smtClean="0"/>
              <a:t>3/15/21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0EA9C613-FB4B-724E-A423-D2602C5F31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65305" y="-832903"/>
            <a:ext cx="6694247" cy="8663142"/>
          </a:xfrm>
          <a:prstGeom prst="rect">
            <a:avLst/>
          </a:prstGeom>
        </p:spPr>
      </p:pic>
    </p:spTree>
    <p:extLst>
      <p:ext uri="{BB962C8B-B14F-4D97-AF65-F5344CB8AC3E}">
        <p14:creationId xmlns:p14="http://schemas.microsoft.com/office/powerpoint/2010/main" val="8674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320400"/>
          </a:xfrm>
        </p:spPr>
        <p:txBody>
          <a:bodyPr/>
          <a:lstStyle/>
          <a:p>
            <a:pPr algn="ctr"/>
            <a:r>
              <a:rPr lang="en-US" dirty="0"/>
              <a:t>Part II: Argumentative Themes </a:t>
            </a:r>
            <a:br>
              <a:rPr lang="en-US" dirty="0"/>
            </a:br>
            <a:r>
              <a:rPr lang="en-US" dirty="0"/>
              <a:t>with Examples</a:t>
            </a:r>
          </a:p>
        </p:txBody>
      </p:sp>
      <p:sp>
        <p:nvSpPr>
          <p:cNvPr id="3" name="Content Placeholder 2"/>
          <p:cNvSpPr>
            <a:spLocks noGrp="1"/>
          </p:cNvSpPr>
          <p:nvPr>
            <p:ph idx="1"/>
          </p:nvPr>
        </p:nvSpPr>
        <p:spPr/>
        <p:txBody>
          <a:bodyPr>
            <a:normAutofit/>
          </a:bodyPr>
          <a:lstStyle/>
          <a:p>
            <a:pPr marL="0" indent="0" algn="ctr">
              <a:buNone/>
            </a:pPr>
            <a:endParaRPr lang="en-US" sz="3200" dirty="0"/>
          </a:p>
          <a:p>
            <a:pPr marL="0" indent="0" algn="ctr">
              <a:buNone/>
            </a:pPr>
            <a:r>
              <a:rPr lang="en-US" sz="3200" dirty="0"/>
              <a:t>The examples within the theme are based on research.</a:t>
            </a:r>
          </a:p>
          <a:p>
            <a:pPr marL="0" indent="0" algn="ctr">
              <a:buNone/>
            </a:pPr>
            <a:r>
              <a:rPr lang="en-US" sz="3200" dirty="0"/>
              <a:t>They are not personal examples.</a:t>
            </a:r>
          </a:p>
        </p:txBody>
      </p:sp>
    </p:spTree>
    <p:extLst>
      <p:ext uri="{BB962C8B-B14F-4D97-AF65-F5344CB8AC3E}">
        <p14:creationId xmlns:p14="http://schemas.microsoft.com/office/powerpoint/2010/main" val="126739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824537"/>
          </a:xfrm>
        </p:spPr>
        <p:txBody>
          <a:bodyPr/>
          <a:lstStyle/>
          <a:p>
            <a:pPr algn="ctr"/>
            <a:r>
              <a:rPr lang="en-US" sz="4000" b="1" dirty="0"/>
              <a:t>Describe Sta</a:t>
            </a:r>
            <a:r>
              <a:rPr lang="en-US" sz="4000" dirty="0"/>
              <a:t>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680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Types of Paragraphs</a:t>
            </a:r>
          </a:p>
        </p:txBody>
      </p:sp>
      <p:sp>
        <p:nvSpPr>
          <p:cNvPr id="3" name="Content Placeholder 2"/>
          <p:cNvSpPr>
            <a:spLocks noGrp="1"/>
          </p:cNvSpPr>
          <p:nvPr>
            <p:ph idx="1"/>
          </p:nvPr>
        </p:nvSpPr>
        <p:spPr/>
        <p:txBody>
          <a:bodyPr>
            <a:normAutofit fontScale="92500"/>
          </a:bodyPr>
          <a:lstStyle/>
          <a:p>
            <a:r>
              <a:rPr lang="en-US" sz="2800" dirty="0"/>
              <a:t>Introductory Paragraph</a:t>
            </a:r>
          </a:p>
          <a:p>
            <a:pPr marL="0" indent="0">
              <a:buNone/>
            </a:pPr>
            <a:r>
              <a:rPr lang="en-US" dirty="0"/>
              <a:t>    Specifies and introduces the claim</a:t>
            </a:r>
          </a:p>
          <a:p>
            <a:r>
              <a:rPr lang="en-US" sz="2800" dirty="0"/>
              <a:t>Body Paragraphs</a:t>
            </a:r>
          </a:p>
          <a:p>
            <a:pPr marL="0" indent="0">
              <a:buNone/>
            </a:pPr>
            <a:r>
              <a:rPr lang="en-US" dirty="0"/>
              <a:t>    Each provide a major reason and a MINI-STORY (EXAMPLE) to</a:t>
            </a:r>
          </a:p>
          <a:p>
            <a:pPr marL="0" indent="0">
              <a:buNone/>
            </a:pPr>
            <a:r>
              <a:rPr lang="en-US" dirty="0"/>
              <a:t>     illustrate the reason. The mini-story is based on </a:t>
            </a:r>
            <a:r>
              <a:rPr lang="en-US" u="sng" dirty="0"/>
              <a:t>research</a:t>
            </a:r>
            <a:r>
              <a:rPr lang="en-US" dirty="0"/>
              <a:t>.</a:t>
            </a:r>
          </a:p>
          <a:p>
            <a:r>
              <a:rPr lang="en-US" sz="2800" dirty="0"/>
              <a:t>Concluding Paragraph</a:t>
            </a:r>
          </a:p>
          <a:p>
            <a:pPr marL="0" indent="0">
              <a:buNone/>
            </a:pPr>
            <a:r>
              <a:rPr lang="en-US" dirty="0"/>
              <a:t>     Sums up the reasons and provides suggestions</a:t>
            </a:r>
          </a:p>
        </p:txBody>
      </p:sp>
    </p:spTree>
    <p:extLst>
      <p:ext uri="{BB962C8B-B14F-4D97-AF65-F5344CB8AC3E}">
        <p14:creationId xmlns:p14="http://schemas.microsoft.com/office/powerpoint/2010/main" val="211545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947827"/>
          </a:xfrm>
        </p:spPr>
        <p:txBody>
          <a:bodyPr/>
          <a:lstStyle/>
          <a:p>
            <a:pPr algn="ctr"/>
            <a:r>
              <a:rPr lang="en-US" sz="4400" b="1" dirty="0"/>
              <a:t>Model Stage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984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Example Themes</a:t>
            </a:r>
          </a:p>
        </p:txBody>
      </p:sp>
      <p:sp>
        <p:nvSpPr>
          <p:cNvPr id="3" name="Content Placeholder 2"/>
          <p:cNvSpPr>
            <a:spLocks noGrp="1"/>
          </p:cNvSpPr>
          <p:nvPr>
            <p:ph idx="1"/>
          </p:nvPr>
        </p:nvSpPr>
        <p:spPr>
          <a:xfrm>
            <a:off x="2046727" y="1828800"/>
            <a:ext cx="6316223" cy="4208930"/>
          </a:xfrm>
        </p:spPr>
        <p:txBody>
          <a:bodyPr>
            <a:normAutofit/>
          </a:bodyPr>
          <a:lstStyle/>
          <a:p>
            <a:r>
              <a:rPr lang="en-US" sz="3600" dirty="0"/>
              <a:t>Unlikely Heroines</a:t>
            </a:r>
          </a:p>
          <a:p>
            <a:r>
              <a:rPr lang="en-US" sz="3600" dirty="0"/>
              <a:t>Faces of Good &amp; Evil </a:t>
            </a:r>
          </a:p>
        </p:txBody>
      </p:sp>
    </p:spTree>
    <p:extLst>
      <p:ext uri="{BB962C8B-B14F-4D97-AF65-F5344CB8AC3E}">
        <p14:creationId xmlns:p14="http://schemas.microsoft.com/office/powerpoint/2010/main" val="57938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1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70556" y="-1051999"/>
            <a:ext cx="6888368" cy="8914359"/>
          </a:xfrm>
          <a:prstGeom prst="rect">
            <a:avLst/>
          </a:prstGeom>
        </p:spPr>
      </p:pic>
    </p:spTree>
    <p:extLst>
      <p:ext uri="{BB962C8B-B14F-4D97-AF65-F5344CB8AC3E}">
        <p14:creationId xmlns:p14="http://schemas.microsoft.com/office/powerpoint/2010/main" val="143658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Introductory Paragraph</a:t>
            </a:r>
          </a:p>
        </p:txBody>
      </p:sp>
      <p:sp>
        <p:nvSpPr>
          <p:cNvPr id="3" name="Content Placeholder 2"/>
          <p:cNvSpPr>
            <a:spLocks noGrp="1"/>
          </p:cNvSpPr>
          <p:nvPr>
            <p:ph idx="1"/>
          </p:nvPr>
        </p:nvSpPr>
        <p:spPr>
          <a:xfrm>
            <a:off x="779463" y="1528795"/>
            <a:ext cx="7583487" cy="5067213"/>
          </a:xfrm>
        </p:spPr>
        <p:txBody>
          <a:bodyPr>
            <a:normAutofit fontScale="92500" lnSpcReduction="20000"/>
          </a:bodyPr>
          <a:lstStyle/>
          <a:p>
            <a:pPr marL="0" indent="0">
              <a:buNone/>
            </a:pPr>
            <a:r>
              <a:rPr lang="en-US" dirty="0"/>
              <a:t>        Sometimes, authors surprise their readers by creating a heroine out of a character who seems least likely to become a heroine. A heroine can be defined as a female who does something that is especially brave or courageous while risking her own wellbeing. An unlikely heroine, then, is a female who has no special characteristics or resources that would enable her to be or become a heroine, but she acts in brave and courageous ways anyway. Novelists often introduce the reader to a female character who appears to have no special traits or strengths, but, who, in the end, saves the day by acting courageously, with little thought about the risks she is taking. Harper Lee, when she wrote </a:t>
            </a:r>
            <a:r>
              <a:rPr lang="en-US" i="1" dirty="0"/>
              <a:t>To Kill a Mockingbird</a:t>
            </a:r>
            <a:r>
              <a:rPr lang="en-US" dirty="0"/>
              <a:t> (1960), Sue Monk Kidd, when she wrote </a:t>
            </a:r>
            <a:r>
              <a:rPr lang="en-US" i="1" dirty="0"/>
              <a:t>The Secret Life of Bees</a:t>
            </a:r>
            <a:r>
              <a:rPr lang="en-US" dirty="0"/>
              <a:t> (2002), and Markus </a:t>
            </a:r>
            <a:r>
              <a:rPr lang="en-US" dirty="0" err="1"/>
              <a:t>Zusak</a:t>
            </a:r>
            <a:r>
              <a:rPr lang="en-US" dirty="0"/>
              <a:t>, when he wrote </a:t>
            </a:r>
            <a:r>
              <a:rPr lang="en-US" i="1" dirty="0"/>
              <a:t>The Book Thief</a:t>
            </a:r>
            <a:r>
              <a:rPr lang="en-US" dirty="0"/>
              <a:t> (2005), did exactly this with their main characters. Scout Finch, Lily Owen, and </a:t>
            </a:r>
            <a:r>
              <a:rPr lang="en-US" dirty="0" err="1"/>
              <a:t>Liesel</a:t>
            </a:r>
            <a:r>
              <a:rPr lang="en-US" dirty="0"/>
              <a:t> </a:t>
            </a:r>
            <a:r>
              <a:rPr lang="en-US" dirty="0" err="1"/>
              <a:t>Meminger</a:t>
            </a:r>
            <a:r>
              <a:rPr lang="en-US" dirty="0"/>
              <a:t> are perfect examples of unlikely heroines because they are girls who have very few resources, yet they surprise the reader because of the way they put themselves in harm’s way to help others. </a:t>
            </a:r>
          </a:p>
          <a:p>
            <a:pPr marL="0" indent="0">
              <a:buNone/>
            </a:pPr>
            <a:endParaRPr lang="en-US" dirty="0"/>
          </a:p>
        </p:txBody>
      </p:sp>
    </p:spTree>
    <p:extLst>
      <p:ext uri="{BB962C8B-B14F-4D97-AF65-F5344CB8AC3E}">
        <p14:creationId xmlns:p14="http://schemas.microsoft.com/office/powerpoint/2010/main" val="132987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Example Reasons Paragraph</a:t>
            </a:r>
          </a:p>
        </p:txBody>
      </p:sp>
      <p:sp>
        <p:nvSpPr>
          <p:cNvPr id="3" name="Content Placeholder 2"/>
          <p:cNvSpPr>
            <a:spLocks noGrp="1"/>
          </p:cNvSpPr>
          <p:nvPr>
            <p:ph idx="1"/>
          </p:nvPr>
        </p:nvSpPr>
        <p:spPr>
          <a:xfrm>
            <a:off x="779463" y="1516466"/>
            <a:ext cx="7583487" cy="4943924"/>
          </a:xfrm>
        </p:spPr>
        <p:txBody>
          <a:bodyPr>
            <a:normAutofit lnSpcReduction="10000"/>
          </a:bodyPr>
          <a:lstStyle/>
          <a:p>
            <a:pPr marL="0" indent="0">
              <a:buNone/>
            </a:pPr>
            <a:r>
              <a:rPr lang="en-US" dirty="0"/>
              <a:t>     The most unlikely heroine of these three characters is Scout Finch, the six-year-old girl narrator of </a:t>
            </a:r>
            <a:r>
              <a:rPr lang="en-US" i="1" dirty="0"/>
              <a:t>To Kill a Mockingbird</a:t>
            </a:r>
            <a:r>
              <a:rPr lang="en-US" dirty="0"/>
              <a:t> (1960). She lives with her father, Atticus Finch, and her ten-year-old brother, </a:t>
            </a:r>
            <a:r>
              <a:rPr lang="en-US" dirty="0" err="1"/>
              <a:t>Jem</a:t>
            </a:r>
            <a:r>
              <a:rPr lang="en-US" dirty="0"/>
              <a:t>, in the Segregated South of the 1930’s. She spends her time tagging around after </a:t>
            </a:r>
            <a:r>
              <a:rPr lang="en-US" dirty="0" err="1"/>
              <a:t>Jem</a:t>
            </a:r>
            <a:r>
              <a:rPr lang="en-US" dirty="0"/>
              <a:t> and observing and reporting on everyone else’s activities. She seems to be a typical six-year-old except that she knows how to read well and she is willing to say what she thinks. The reader gets an inkling of her pluckiness when she gets into trouble for beating up boys who are older and bigger than she is and when she threatens her friend Dill when he tells her a made-up story about how he can smell death by stating, “Dill if you don’t hush, I’ll knock you bowlegged” (Lee, 1960, p. 48).  </a:t>
            </a:r>
          </a:p>
          <a:p>
            <a:pPr marL="0" indent="0">
              <a:buNone/>
            </a:pPr>
            <a:endParaRPr lang="en-US" dirty="0"/>
          </a:p>
        </p:txBody>
      </p:sp>
    </p:spTree>
    <p:extLst>
      <p:ext uri="{BB962C8B-B14F-4D97-AF65-F5344CB8AC3E}">
        <p14:creationId xmlns:p14="http://schemas.microsoft.com/office/powerpoint/2010/main" val="191138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Another Detail Paragraph! </a:t>
            </a:r>
          </a:p>
        </p:txBody>
      </p:sp>
      <p:sp>
        <p:nvSpPr>
          <p:cNvPr id="3" name="Content Placeholder 2"/>
          <p:cNvSpPr>
            <a:spLocks noGrp="1"/>
          </p:cNvSpPr>
          <p:nvPr>
            <p:ph idx="1"/>
          </p:nvPr>
        </p:nvSpPr>
        <p:spPr>
          <a:xfrm>
            <a:off x="779463" y="1750716"/>
            <a:ext cx="7583487" cy="4857622"/>
          </a:xfrm>
        </p:spPr>
        <p:txBody>
          <a:bodyPr>
            <a:normAutofit fontScale="77500" lnSpcReduction="20000"/>
          </a:bodyPr>
          <a:lstStyle/>
          <a:p>
            <a:pPr marL="0" indent="0">
              <a:buNone/>
            </a:pPr>
            <a:r>
              <a:rPr lang="en-US" dirty="0"/>
              <a:t>       Nevertheless, Scout surprises the reader in a scene where her father has decided to defend the jailhouse when an African American man, Tom Robinson, is jailed after being falsely accused of raping a white girl. Atticus is sitting in front of the jail, when four carloads of white men approach the jail with the intention of hanging Tom. Scout happens to witness this scene when she and her brother are secretly spying on Atticus. She naively and quickly enters the tense ring of men surrounding Atticus. </a:t>
            </a:r>
            <a:r>
              <a:rPr lang="en-US" dirty="0" err="1"/>
              <a:t>Jem</a:t>
            </a:r>
            <a:r>
              <a:rPr lang="en-US" dirty="0"/>
              <a:t> follows her, and, when one of the men picks up </a:t>
            </a:r>
            <a:r>
              <a:rPr lang="en-US" dirty="0" err="1"/>
              <a:t>Jem</a:t>
            </a:r>
            <a:r>
              <a:rPr lang="en-US" dirty="0"/>
              <a:t>, Scout immediately kicks the man with her bare foot. A bit later, she recognizes one of the men. She starts a conversation with him by saying, “Hey Mr. Cunningham, how’s your entailment </a:t>
            </a:r>
            <a:r>
              <a:rPr lang="en-US" dirty="0" err="1"/>
              <a:t>gettin</a:t>
            </a:r>
            <a:r>
              <a:rPr lang="en-US" dirty="0"/>
              <a:t>’ along?” (Lee, 1960, p. 204) She continues with the one-sided conversation by asking if he remembers her, introduces herself, reminds him that she goes to school with his son, and tells him that his son had dinner at her home. Basically, she is reminding the man that he is Atticus’s neighbor and friend. All the men stare at her, and Mr. Cunningham comes to his senses and instructs them all to leave. In other words, in her plucky way, Scout has faced down an angry mob intent on hanging Tom and in the process has saved his life and possibly her father’s life.  She didn’t give a single thought to the risks she was taking; she just was intent on defending her father. </a:t>
            </a:r>
          </a:p>
          <a:p>
            <a:pPr marL="0" indent="0">
              <a:buNone/>
            </a:pPr>
            <a:endParaRPr lang="en-US" dirty="0"/>
          </a:p>
        </p:txBody>
      </p:sp>
    </p:spTree>
    <p:extLst>
      <p:ext uri="{BB962C8B-B14F-4D97-AF65-F5344CB8AC3E}">
        <p14:creationId xmlns:p14="http://schemas.microsoft.com/office/powerpoint/2010/main" val="268445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Example Concluding Paragraph</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conclusion, three best-selling authors chose to use three young girls as unlikely heroines in their novels. All three girls have very few resources on which to rely. Scout and Lily are living without a mother in their lives; </a:t>
            </a:r>
            <a:r>
              <a:rPr lang="en-US" dirty="0" err="1"/>
              <a:t>Liesel</a:t>
            </a:r>
            <a:r>
              <a:rPr lang="en-US" dirty="0"/>
              <a:t> has no parents. All three are living in difficult times like the Depression and World War II. They are facing difficult situations like Segregation and the persecution of the Jews in Hitler’s Germany. Nevertheless, they choose to fight these difficult situations in their own way with intelligence, fortitude, and a good measure of pluckiness. In each case, they take on foes who have more strength, power, and weapons than they have. These young girls are excellent examples of unlikely heroines because they support others and save others’ lives without a thought about their own wellbeing, and they serve as models for young girls and women everywhere.  </a:t>
            </a:r>
          </a:p>
          <a:p>
            <a:pPr marL="0" indent="0">
              <a:buNone/>
            </a:pPr>
            <a:endParaRPr lang="en-US" dirty="0"/>
          </a:p>
        </p:txBody>
      </p:sp>
    </p:spTree>
    <p:extLst>
      <p:ext uri="{BB962C8B-B14F-4D97-AF65-F5344CB8AC3E}">
        <p14:creationId xmlns:p14="http://schemas.microsoft.com/office/powerpoint/2010/main" val="395878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2419604"/>
          </a:xfrm>
        </p:spPr>
        <p:txBody>
          <a:bodyPr/>
          <a:lstStyle/>
          <a:p>
            <a:pPr algn="ctr"/>
            <a:r>
              <a:rPr lang="en-US" sz="4800" b="1" dirty="0"/>
              <a:t>Lesson 5: </a:t>
            </a:r>
            <a:br>
              <a:rPr lang="en-US" sz="4800" b="1" dirty="0"/>
            </a:br>
            <a:r>
              <a:rPr lang="en-US" sz="4800" b="1" dirty="0"/>
              <a:t>Themes with Examples</a:t>
            </a:r>
          </a:p>
        </p:txBody>
      </p:sp>
      <p:sp>
        <p:nvSpPr>
          <p:cNvPr id="3" name="Content Placeholder 2"/>
          <p:cNvSpPr>
            <a:spLocks noGrp="1"/>
          </p:cNvSpPr>
          <p:nvPr>
            <p:ph idx="1"/>
          </p:nvPr>
        </p:nvSpPr>
        <p:spPr>
          <a:xfrm>
            <a:off x="779463" y="3461616"/>
            <a:ext cx="7583487" cy="4331367"/>
          </a:xfrm>
        </p:spPr>
        <p:txBody>
          <a:bodyPr/>
          <a:lstStyle/>
          <a:p>
            <a:pPr marL="0" indent="0">
              <a:buNone/>
            </a:pPr>
            <a:endParaRPr lang="en-US" dirty="0"/>
          </a:p>
        </p:txBody>
      </p:sp>
    </p:spTree>
    <p:extLst>
      <p:ext uri="{BB962C8B-B14F-4D97-AF65-F5344CB8AC3E}">
        <p14:creationId xmlns:p14="http://schemas.microsoft.com/office/powerpoint/2010/main" val="3108469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Another Example Theme</a:t>
            </a:r>
          </a:p>
        </p:txBody>
      </p:sp>
      <p:sp>
        <p:nvSpPr>
          <p:cNvPr id="3" name="Content Placeholder 2"/>
          <p:cNvSpPr>
            <a:spLocks noGrp="1"/>
          </p:cNvSpPr>
          <p:nvPr>
            <p:ph idx="1"/>
          </p:nvPr>
        </p:nvSpPr>
        <p:spPr/>
        <p:txBody>
          <a:bodyPr/>
          <a:lstStyle/>
          <a:p>
            <a:pPr marL="0" indent="0" algn="ctr">
              <a:buNone/>
            </a:pPr>
            <a:r>
              <a:rPr lang="en-US" sz="3200" b="1" dirty="0"/>
              <a:t>The Faces of Good and Evil</a:t>
            </a:r>
          </a:p>
        </p:txBody>
      </p:sp>
    </p:spTree>
    <p:extLst>
      <p:ext uri="{BB962C8B-B14F-4D97-AF65-F5344CB8AC3E}">
        <p14:creationId xmlns:p14="http://schemas.microsoft.com/office/powerpoint/2010/main" val="170413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2 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30877" y="-881657"/>
            <a:ext cx="6637081" cy="8589164"/>
          </a:xfrm>
          <a:prstGeom prst="rect">
            <a:avLst/>
          </a:prstGeom>
        </p:spPr>
      </p:pic>
    </p:spTree>
    <p:extLst>
      <p:ext uri="{BB962C8B-B14F-4D97-AF65-F5344CB8AC3E}">
        <p14:creationId xmlns:p14="http://schemas.microsoft.com/office/powerpoint/2010/main" val="261089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Practice &amp; Feedback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6251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atin typeface="Arial Rounded MT Bold"/>
                <a:cs typeface="Arial Rounded MT Bold"/>
              </a:rPr>
              <a:t>The SAT</a:t>
            </a:r>
          </a:p>
        </p:txBody>
      </p:sp>
      <p:sp>
        <p:nvSpPr>
          <p:cNvPr id="3" name="Content Placeholder 2"/>
          <p:cNvSpPr>
            <a:spLocks noGrp="1"/>
          </p:cNvSpPr>
          <p:nvPr>
            <p:ph idx="1"/>
          </p:nvPr>
        </p:nvSpPr>
        <p:spPr/>
        <p:txBody>
          <a:bodyPr>
            <a:normAutofit fontScale="92500"/>
          </a:bodyPr>
          <a:lstStyle/>
          <a:p>
            <a:r>
              <a:rPr lang="en-US" dirty="0"/>
              <a:t>Students have to read a passage and analyze it:</a:t>
            </a:r>
          </a:p>
          <a:p>
            <a:pPr marL="0" indent="0">
              <a:buNone/>
            </a:pPr>
            <a:r>
              <a:rPr lang="en-US" dirty="0"/>
              <a:t>“As you read the passage below, consider how Paul </a:t>
            </a:r>
            <a:r>
              <a:rPr lang="en-US" dirty="0" err="1"/>
              <a:t>Bogard</a:t>
            </a:r>
            <a:r>
              <a:rPr lang="en-US" dirty="0"/>
              <a:t> uses</a:t>
            </a:r>
          </a:p>
          <a:p>
            <a:pPr marL="0" indent="0">
              <a:buNone/>
            </a:pPr>
            <a:r>
              <a:rPr lang="en-US" dirty="0"/>
              <a:t>    • evidence, such as facts or examples, to support claims</a:t>
            </a:r>
          </a:p>
          <a:p>
            <a:pPr marL="0" indent="0">
              <a:buNone/>
            </a:pPr>
            <a:r>
              <a:rPr lang="en-US" dirty="0"/>
              <a:t>    • reasoning to develop ideas and to connect claims and</a:t>
            </a:r>
          </a:p>
          <a:p>
            <a:pPr marL="0" indent="0">
              <a:buNone/>
            </a:pPr>
            <a:r>
              <a:rPr lang="en-US" dirty="0"/>
              <a:t>       evidence</a:t>
            </a:r>
          </a:p>
          <a:p>
            <a:pPr marL="0" indent="0">
              <a:buNone/>
            </a:pPr>
            <a:r>
              <a:rPr lang="en-US" dirty="0"/>
              <a:t>    • stylistic or persuasive elements, such as word choice</a:t>
            </a:r>
          </a:p>
          <a:p>
            <a:pPr marL="0" indent="0">
              <a:buNone/>
            </a:pPr>
            <a:r>
              <a:rPr lang="en-US" dirty="0"/>
              <a:t>       or appeals to emotion”</a:t>
            </a:r>
          </a:p>
        </p:txBody>
      </p:sp>
    </p:spTree>
    <p:extLst>
      <p:ext uri="{BB962C8B-B14F-4D97-AF65-F5344CB8AC3E}">
        <p14:creationId xmlns:p14="http://schemas.microsoft.com/office/powerpoint/2010/main" val="3742324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Arial Rounded MT Bold"/>
                <a:cs typeface="Arial Rounded MT Bold"/>
              </a:rPr>
              <a:t>Possible Paragraphs</a:t>
            </a:r>
          </a:p>
        </p:txBody>
      </p:sp>
      <p:sp>
        <p:nvSpPr>
          <p:cNvPr id="3" name="Content Placeholder 2"/>
          <p:cNvSpPr>
            <a:spLocks noGrp="1"/>
          </p:cNvSpPr>
          <p:nvPr>
            <p:ph idx="1"/>
          </p:nvPr>
        </p:nvSpPr>
        <p:spPr/>
        <p:txBody>
          <a:bodyPr>
            <a:normAutofit fontScale="92500" lnSpcReduction="10000"/>
          </a:bodyPr>
          <a:lstStyle/>
          <a:p>
            <a:r>
              <a:rPr lang="en-US" dirty="0"/>
              <a:t>Introductory Paragraph</a:t>
            </a:r>
          </a:p>
          <a:p>
            <a:pPr marL="0" indent="0">
              <a:buNone/>
            </a:pPr>
            <a:r>
              <a:rPr lang="en-US" dirty="0"/>
              <a:t>     Name the claim and the major reasons</a:t>
            </a:r>
          </a:p>
          <a:p>
            <a:pPr marL="0" indent="0">
              <a:buNone/>
            </a:pPr>
            <a:r>
              <a:rPr lang="en-US" dirty="0"/>
              <a:t>• Detail Paragraphs</a:t>
            </a:r>
          </a:p>
          <a:p>
            <a:pPr marL="0" indent="0">
              <a:buNone/>
            </a:pPr>
            <a:r>
              <a:rPr lang="en-US" dirty="0"/>
              <a:t>   Cover the evidence/examples/emotions used for each reason</a:t>
            </a:r>
          </a:p>
          <a:p>
            <a:pPr marL="0" indent="0">
              <a:buNone/>
            </a:pPr>
            <a:r>
              <a:rPr lang="en-US" dirty="0"/>
              <a:t>• Concluding Paragraph</a:t>
            </a:r>
          </a:p>
          <a:p>
            <a:pPr marL="0" indent="0">
              <a:buNone/>
            </a:pPr>
            <a:r>
              <a:rPr lang="en-US" dirty="0"/>
              <a:t>   Describes whether the passage is convincing</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2311529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997143"/>
          </a:xfrm>
        </p:spPr>
        <p:txBody>
          <a:bodyPr/>
          <a:lstStyle/>
          <a:p>
            <a:pPr algn="ctr"/>
            <a:r>
              <a:rPr lang="en-US" sz="4400" b="1" dirty="0"/>
              <a:t>Lesson 6:  </a:t>
            </a:r>
            <a:br>
              <a:rPr lang="en-US" sz="4400" b="1" dirty="0"/>
            </a:br>
            <a:r>
              <a:rPr lang="en-US" sz="4400" b="1" dirty="0"/>
              <a:t>Long Themes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565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t>Long Themes</a:t>
            </a:r>
          </a:p>
        </p:txBody>
      </p:sp>
      <p:sp>
        <p:nvSpPr>
          <p:cNvPr id="3" name="Content Placeholder 2"/>
          <p:cNvSpPr>
            <a:spLocks noGrp="1"/>
          </p:cNvSpPr>
          <p:nvPr>
            <p:ph idx="1"/>
          </p:nvPr>
        </p:nvSpPr>
        <p:spPr/>
        <p:txBody>
          <a:bodyPr/>
          <a:lstStyle/>
          <a:p>
            <a:pPr marL="0" indent="0">
              <a:buNone/>
            </a:pPr>
            <a:r>
              <a:rPr lang="en-US" b="1" dirty="0"/>
              <a:t>These themes have: </a:t>
            </a:r>
          </a:p>
          <a:p>
            <a:pPr marL="0" indent="0">
              <a:buNone/>
            </a:pPr>
            <a:r>
              <a:rPr lang="en-US" b="1" dirty="0"/>
              <a:t>•  Multiple paragraphs about a claim</a:t>
            </a:r>
          </a:p>
          <a:p>
            <a:pPr marL="0" indent="0">
              <a:buNone/>
            </a:pPr>
            <a:r>
              <a:rPr lang="en-US" b="1" dirty="0"/>
              <a:t>•  Multiple paragraphs about one or more counterclaims</a:t>
            </a:r>
          </a:p>
          <a:p>
            <a:pPr marL="0" indent="0">
              <a:buNone/>
            </a:pP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9982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Diagram Options</a:t>
            </a:r>
          </a:p>
        </p:txBody>
      </p:sp>
      <p:sp>
        <p:nvSpPr>
          <p:cNvPr id="3" name="Content Placeholder 2"/>
          <p:cNvSpPr>
            <a:spLocks noGrp="1"/>
          </p:cNvSpPr>
          <p:nvPr>
            <p:ph idx="1"/>
          </p:nvPr>
        </p:nvSpPr>
        <p:spPr/>
        <p:txBody>
          <a:bodyPr/>
          <a:lstStyle/>
          <a:p>
            <a:r>
              <a:rPr lang="en-US" dirty="0"/>
              <a:t>Option #1: Cover page and three paragraphs about Claim #1 and three paragraphs about Claim #2 on separate pages</a:t>
            </a:r>
          </a:p>
          <a:p>
            <a:r>
              <a:rPr lang="en-US" dirty="0"/>
              <a:t>Option #2: Cover page and contrasting pairs of claim and counterclaim paragraphs on separate pages</a:t>
            </a:r>
          </a:p>
          <a:p>
            <a:r>
              <a:rPr lang="en-US" dirty="0"/>
              <a:t>Option #3: Contrasting claims on one page</a:t>
            </a:r>
          </a:p>
          <a:p>
            <a:endParaRPr lang="en-US" dirty="0"/>
          </a:p>
          <a:p>
            <a:endParaRPr lang="en-US" dirty="0"/>
          </a:p>
          <a:p>
            <a:endParaRPr lang="en-US" dirty="0"/>
          </a:p>
        </p:txBody>
      </p:sp>
    </p:spTree>
    <p:extLst>
      <p:ext uri="{BB962C8B-B14F-4D97-AF65-F5344CB8AC3E}">
        <p14:creationId xmlns:p14="http://schemas.microsoft.com/office/powerpoint/2010/main" val="267629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602615"/>
          </a:xfrm>
        </p:spPr>
        <p:txBody>
          <a:bodyPr/>
          <a:lstStyle/>
          <a:p>
            <a:pPr algn="ctr"/>
            <a:r>
              <a:rPr lang="en-US" dirty="0"/>
              <a:t>Diagram Option #1</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21447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77197" y="-904302"/>
            <a:ext cx="6596702" cy="8536908"/>
          </a:xfrm>
          <a:prstGeom prst="rect">
            <a:avLst/>
          </a:prstGeom>
        </p:spPr>
      </p:pic>
    </p:spTree>
    <p:extLst>
      <p:ext uri="{BB962C8B-B14F-4D97-AF65-F5344CB8AC3E}">
        <p14:creationId xmlns:p14="http://schemas.microsoft.com/office/powerpoint/2010/main" val="365894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320400"/>
          </a:xfrm>
        </p:spPr>
        <p:txBody>
          <a:bodyPr/>
          <a:lstStyle/>
          <a:p>
            <a:pPr algn="ctr"/>
            <a:r>
              <a:rPr lang="en-US" dirty="0"/>
              <a:t>Part I: Persuasive Themes </a:t>
            </a:r>
            <a:br>
              <a:rPr lang="en-US" dirty="0"/>
            </a:br>
            <a:r>
              <a:rPr lang="en-US" dirty="0"/>
              <a:t>with Examples</a:t>
            </a:r>
          </a:p>
        </p:txBody>
      </p:sp>
      <p:sp>
        <p:nvSpPr>
          <p:cNvPr id="3" name="Content Placeholder 2"/>
          <p:cNvSpPr>
            <a:spLocks noGrp="1"/>
          </p:cNvSpPr>
          <p:nvPr>
            <p:ph idx="1"/>
          </p:nvPr>
        </p:nvSpPr>
        <p:spPr/>
        <p:txBody>
          <a:bodyPr/>
          <a:lstStyle/>
          <a:p>
            <a:pPr marL="0" indent="0" algn="ctr">
              <a:buNone/>
            </a:pPr>
            <a:endParaRPr lang="en-US" dirty="0"/>
          </a:p>
          <a:p>
            <a:pPr marL="0" indent="0">
              <a:buNone/>
            </a:pPr>
            <a:r>
              <a:rPr lang="en-US" dirty="0"/>
              <a:t>Typically include personal examples or information already known since it does not emphasize evidence</a:t>
            </a:r>
          </a:p>
          <a:p>
            <a:pPr marL="0" indent="0">
              <a:buNone/>
            </a:pP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305429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52978" y="-838191"/>
            <a:ext cx="6535855" cy="8458164"/>
          </a:xfrm>
          <a:prstGeom prst="rect">
            <a:avLst/>
          </a:prstGeom>
        </p:spPr>
      </p:pic>
    </p:spTree>
    <p:extLst>
      <p:ext uri="{BB962C8B-B14F-4D97-AF65-F5344CB8AC3E}">
        <p14:creationId xmlns:p14="http://schemas.microsoft.com/office/powerpoint/2010/main" val="24406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184782"/>
          </a:xfrm>
        </p:spPr>
        <p:txBody>
          <a:bodyPr/>
          <a:lstStyle/>
          <a:p>
            <a:pPr algn="ctr"/>
            <a:r>
              <a:rPr lang="en-US" sz="4000" b="1" dirty="0"/>
              <a:t>Diagram Option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321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3 Super Diagram for Long Themes page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091" y="0"/>
            <a:ext cx="5299364" cy="6858000"/>
          </a:xfrm>
          <a:prstGeom prst="rect">
            <a:avLst/>
          </a:prstGeom>
        </p:spPr>
      </p:pic>
    </p:spTree>
    <p:extLst>
      <p:ext uri="{BB962C8B-B14F-4D97-AF65-F5344CB8AC3E}">
        <p14:creationId xmlns:p14="http://schemas.microsoft.com/office/powerpoint/2010/main" val="2106695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4 Super Diagram for Long Themes page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609" y="0"/>
            <a:ext cx="5299364" cy="6858000"/>
          </a:xfrm>
          <a:prstGeom prst="rect">
            <a:avLst/>
          </a:prstGeom>
        </p:spPr>
      </p:pic>
    </p:spTree>
    <p:extLst>
      <p:ext uri="{BB962C8B-B14F-4D97-AF65-F5344CB8AC3E}">
        <p14:creationId xmlns:p14="http://schemas.microsoft.com/office/powerpoint/2010/main" val="1162318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Introductory Paragraph</a:t>
            </a:r>
          </a:p>
        </p:txBody>
      </p:sp>
      <p:sp>
        <p:nvSpPr>
          <p:cNvPr id="3" name="Content Placeholder 2"/>
          <p:cNvSpPr>
            <a:spLocks noGrp="1"/>
          </p:cNvSpPr>
          <p:nvPr>
            <p:ph idx="1"/>
          </p:nvPr>
        </p:nvSpPr>
        <p:spPr>
          <a:xfrm>
            <a:off x="1343935" y="1828800"/>
            <a:ext cx="7019015" cy="4208930"/>
          </a:xfrm>
        </p:spPr>
        <p:txBody>
          <a:bodyPr/>
          <a:lstStyle/>
          <a:p>
            <a:pPr marL="0" indent="0">
              <a:buNone/>
            </a:pPr>
            <a:r>
              <a:rPr lang="en-US" dirty="0"/>
              <a:t>• </a:t>
            </a:r>
            <a:r>
              <a:rPr lang="en-US" sz="2400" dirty="0"/>
              <a:t>Specifies the issue</a:t>
            </a:r>
          </a:p>
          <a:p>
            <a:pPr marL="0" indent="0">
              <a:buNone/>
            </a:pPr>
            <a:r>
              <a:rPr lang="en-US" sz="2400" dirty="0"/>
              <a:t>• Specifies the two (or three) claims</a:t>
            </a:r>
          </a:p>
          <a:p>
            <a:pPr marL="0" indent="0">
              <a:buNone/>
            </a:pPr>
            <a:r>
              <a:rPr lang="en-US" sz="2400" dirty="0"/>
              <a:t>• Provides background information on the claims</a:t>
            </a:r>
          </a:p>
        </p:txBody>
      </p:sp>
    </p:spTree>
    <p:extLst>
      <p:ext uri="{BB962C8B-B14F-4D97-AF65-F5344CB8AC3E}">
        <p14:creationId xmlns:p14="http://schemas.microsoft.com/office/powerpoint/2010/main" val="2218739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Thesis Statement</a:t>
            </a:r>
          </a:p>
        </p:txBody>
      </p:sp>
      <p:sp>
        <p:nvSpPr>
          <p:cNvPr id="3" name="Content Placeholder 2"/>
          <p:cNvSpPr>
            <a:spLocks noGrp="1"/>
          </p:cNvSpPr>
          <p:nvPr>
            <p:ph idx="1"/>
          </p:nvPr>
        </p:nvSpPr>
        <p:spPr>
          <a:xfrm>
            <a:off x="1861782" y="1828800"/>
            <a:ext cx="6501168" cy="4208930"/>
          </a:xfrm>
        </p:spPr>
        <p:txBody>
          <a:bodyPr>
            <a:normAutofit/>
          </a:bodyPr>
          <a:lstStyle/>
          <a:p>
            <a:r>
              <a:rPr lang="en-US" sz="3200" b="1" dirty="0"/>
              <a:t>Names the issue</a:t>
            </a:r>
          </a:p>
          <a:p>
            <a:r>
              <a:rPr lang="en-US" sz="3200" b="1" dirty="0"/>
              <a:t>Names the main message</a:t>
            </a:r>
          </a:p>
          <a:p>
            <a:r>
              <a:rPr lang="en-US" sz="3200" b="1" dirty="0"/>
              <a:t>Names the claims</a:t>
            </a:r>
          </a:p>
          <a:p>
            <a:r>
              <a:rPr lang="en-US" sz="3200" b="1" dirty="0"/>
              <a:t>May consist of 2 sentences</a:t>
            </a:r>
          </a:p>
        </p:txBody>
      </p:sp>
    </p:spTree>
    <p:extLst>
      <p:ext uri="{BB962C8B-B14F-4D97-AF65-F5344CB8AC3E}">
        <p14:creationId xmlns:p14="http://schemas.microsoft.com/office/powerpoint/2010/main" val="618605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Each Section</a:t>
            </a:r>
          </a:p>
        </p:txBody>
      </p:sp>
      <p:sp>
        <p:nvSpPr>
          <p:cNvPr id="3" name="Content Placeholder 2"/>
          <p:cNvSpPr>
            <a:spLocks noGrp="1"/>
          </p:cNvSpPr>
          <p:nvPr>
            <p:ph idx="1"/>
          </p:nvPr>
        </p:nvSpPr>
        <p:spPr/>
        <p:txBody>
          <a:bodyPr/>
          <a:lstStyle/>
          <a:p>
            <a:r>
              <a:rPr lang="en-US" dirty="0"/>
              <a:t>Provides information about one claim</a:t>
            </a:r>
          </a:p>
          <a:p>
            <a:r>
              <a:rPr lang="en-US" dirty="0"/>
              <a:t>Contains several paragraphs about that claim</a:t>
            </a:r>
          </a:p>
          <a:p>
            <a:r>
              <a:rPr lang="en-US" dirty="0"/>
              <a:t>Each paragraph provides a major reason supporting the claim</a:t>
            </a:r>
          </a:p>
        </p:txBody>
      </p:sp>
    </p:spTree>
    <p:extLst>
      <p:ext uri="{BB962C8B-B14F-4D97-AF65-F5344CB8AC3E}">
        <p14:creationId xmlns:p14="http://schemas.microsoft.com/office/powerpoint/2010/main" val="165782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The Topic/Transition Sentence</a:t>
            </a:r>
          </a:p>
        </p:txBody>
      </p:sp>
      <p:sp>
        <p:nvSpPr>
          <p:cNvPr id="3" name="Content Placeholder 2"/>
          <p:cNvSpPr>
            <a:spLocks noGrp="1"/>
          </p:cNvSpPr>
          <p:nvPr>
            <p:ph idx="1"/>
          </p:nvPr>
        </p:nvSpPr>
        <p:spPr>
          <a:xfrm>
            <a:off x="2182354" y="1828800"/>
            <a:ext cx="6180596" cy="4208930"/>
          </a:xfrm>
        </p:spPr>
        <p:txBody>
          <a:bodyPr/>
          <a:lstStyle/>
          <a:p>
            <a:r>
              <a:rPr lang="en-US" sz="3200" dirty="0"/>
              <a:t>Includes a transition</a:t>
            </a:r>
          </a:p>
          <a:p>
            <a:r>
              <a:rPr lang="en-US" sz="3200" dirty="0"/>
              <a:t>Names the issue</a:t>
            </a:r>
          </a:p>
          <a:p>
            <a:r>
              <a:rPr lang="en-US" sz="3200" dirty="0"/>
              <a:t>Names the claim</a:t>
            </a:r>
          </a:p>
          <a:p>
            <a:r>
              <a:rPr lang="en-US" sz="3200" dirty="0"/>
              <a:t>Names the reason</a:t>
            </a:r>
          </a:p>
          <a:p>
            <a:pPr marL="0" indent="0">
              <a:buNone/>
            </a:pPr>
            <a:endParaRPr lang="en-US" dirty="0"/>
          </a:p>
        </p:txBody>
      </p:sp>
    </p:spTree>
    <p:extLst>
      <p:ext uri="{BB962C8B-B14F-4D97-AF65-F5344CB8AC3E}">
        <p14:creationId xmlns:p14="http://schemas.microsoft.com/office/powerpoint/2010/main" val="3378650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Using Headings</a:t>
            </a:r>
          </a:p>
        </p:txBody>
      </p:sp>
      <p:sp>
        <p:nvSpPr>
          <p:cNvPr id="3" name="Content Placeholder 2"/>
          <p:cNvSpPr>
            <a:spLocks noGrp="1"/>
          </p:cNvSpPr>
          <p:nvPr>
            <p:ph idx="1"/>
          </p:nvPr>
        </p:nvSpPr>
        <p:spPr/>
        <p:txBody>
          <a:bodyPr/>
          <a:lstStyle/>
          <a:p>
            <a:r>
              <a:rPr lang="en-US" sz="2800" b="1" dirty="0"/>
              <a:t>Use a heading at the beginning of each section (a new claim)</a:t>
            </a:r>
          </a:p>
          <a:p>
            <a:r>
              <a:rPr lang="en-US" sz="2800" b="1" dirty="0"/>
              <a:t>Use a heading when a major reason is covered in more than one paragraph</a:t>
            </a:r>
          </a:p>
          <a:p>
            <a:endParaRPr lang="en-US" dirty="0"/>
          </a:p>
        </p:txBody>
      </p:sp>
    </p:spTree>
    <p:extLst>
      <p:ext uri="{BB962C8B-B14F-4D97-AF65-F5344CB8AC3E}">
        <p14:creationId xmlns:p14="http://schemas.microsoft.com/office/powerpoint/2010/main" val="728522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2873853"/>
          </a:xfrm>
        </p:spPr>
        <p:txBody>
          <a:bodyPr/>
          <a:lstStyle/>
          <a:p>
            <a:pPr algn="ctr"/>
            <a:r>
              <a:rPr lang="en-US" sz="4000" b="1" dirty="0"/>
              <a:t>Model Stage</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70135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Types of Paragraphs</a:t>
            </a:r>
          </a:p>
        </p:txBody>
      </p:sp>
      <p:sp>
        <p:nvSpPr>
          <p:cNvPr id="3" name="Content Placeholder 2"/>
          <p:cNvSpPr>
            <a:spLocks noGrp="1"/>
          </p:cNvSpPr>
          <p:nvPr>
            <p:ph idx="1"/>
          </p:nvPr>
        </p:nvSpPr>
        <p:spPr/>
        <p:txBody>
          <a:bodyPr>
            <a:normAutofit fontScale="92500"/>
          </a:bodyPr>
          <a:lstStyle/>
          <a:p>
            <a:r>
              <a:rPr lang="en-US" sz="2800" dirty="0"/>
              <a:t>Introductory Paragraph</a:t>
            </a:r>
          </a:p>
          <a:p>
            <a:pPr marL="0" indent="0">
              <a:buNone/>
            </a:pPr>
            <a:r>
              <a:rPr lang="en-US" dirty="0"/>
              <a:t>    Specifies and introduces the claim</a:t>
            </a:r>
          </a:p>
          <a:p>
            <a:r>
              <a:rPr lang="en-US" sz="2800" dirty="0"/>
              <a:t>Body Paragraphs</a:t>
            </a:r>
          </a:p>
          <a:p>
            <a:pPr marL="0" indent="0">
              <a:buNone/>
            </a:pPr>
            <a:r>
              <a:rPr lang="en-US" dirty="0"/>
              <a:t>    Each provide a major reason and a mini-story (example) to</a:t>
            </a:r>
          </a:p>
          <a:p>
            <a:pPr marL="0" indent="0">
              <a:buNone/>
            </a:pPr>
            <a:r>
              <a:rPr lang="en-US" dirty="0"/>
              <a:t>     illustrate the reason. The story comes from the writer’s life.</a:t>
            </a:r>
          </a:p>
          <a:p>
            <a:r>
              <a:rPr lang="en-US" sz="2800" dirty="0"/>
              <a:t>Concluding Paragraph</a:t>
            </a:r>
          </a:p>
          <a:p>
            <a:pPr marL="0" indent="0">
              <a:buNone/>
            </a:pPr>
            <a:r>
              <a:rPr lang="en-US" dirty="0"/>
              <a:t>     Sums up the reasons and provides suggestions</a:t>
            </a:r>
          </a:p>
        </p:txBody>
      </p:sp>
    </p:spTree>
    <p:extLst>
      <p:ext uri="{BB962C8B-B14F-4D97-AF65-F5344CB8AC3E}">
        <p14:creationId xmlns:p14="http://schemas.microsoft.com/office/powerpoint/2010/main" val="169767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iagrams JS 3 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88805" y="-915358"/>
            <a:ext cx="6760940" cy="8749452"/>
          </a:xfrm>
          <a:prstGeom prst="rect">
            <a:avLst/>
          </a:prstGeom>
        </p:spPr>
      </p:pic>
    </p:spTree>
    <p:extLst>
      <p:ext uri="{BB962C8B-B14F-4D97-AF65-F5344CB8AC3E}">
        <p14:creationId xmlns:p14="http://schemas.microsoft.com/office/powerpoint/2010/main" val="814805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58467" y="-1053683"/>
            <a:ext cx="6964592" cy="9013000"/>
          </a:xfrm>
          <a:prstGeom prst="rect">
            <a:avLst/>
          </a:prstGeom>
        </p:spPr>
      </p:pic>
    </p:spTree>
    <p:extLst>
      <p:ext uri="{BB962C8B-B14F-4D97-AF65-F5344CB8AC3E}">
        <p14:creationId xmlns:p14="http://schemas.microsoft.com/office/powerpoint/2010/main" val="2205781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1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66947" y="-1003907"/>
            <a:ext cx="6779997" cy="8774112"/>
          </a:xfrm>
          <a:prstGeom prst="rect">
            <a:avLst/>
          </a:prstGeom>
        </p:spPr>
      </p:pic>
    </p:spTree>
    <p:extLst>
      <p:ext uri="{BB962C8B-B14F-4D97-AF65-F5344CB8AC3E}">
        <p14:creationId xmlns:p14="http://schemas.microsoft.com/office/powerpoint/2010/main" val="465254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Introductory Paragraph</a:t>
            </a:r>
          </a:p>
        </p:txBody>
      </p:sp>
      <p:sp>
        <p:nvSpPr>
          <p:cNvPr id="3" name="Content Placeholder 2"/>
          <p:cNvSpPr>
            <a:spLocks noGrp="1"/>
          </p:cNvSpPr>
          <p:nvPr>
            <p:ph idx="1"/>
          </p:nvPr>
        </p:nvSpPr>
        <p:spPr>
          <a:xfrm>
            <a:off x="779463" y="1828800"/>
            <a:ext cx="7583487" cy="4606932"/>
          </a:xfrm>
        </p:spPr>
        <p:txBody>
          <a:bodyPr>
            <a:normAutofit fontScale="77500" lnSpcReduction="20000"/>
          </a:bodyPr>
          <a:lstStyle/>
          <a:p>
            <a:pPr marL="0" indent="0" algn="ctr">
              <a:buNone/>
            </a:pPr>
            <a:r>
              <a:rPr lang="en-US" b="1" dirty="0"/>
              <a:t> Asteroids: The New Frontier? </a:t>
            </a:r>
            <a:endParaRPr lang="en-US" dirty="0"/>
          </a:p>
          <a:p>
            <a:pPr marL="0" indent="0">
              <a:buNone/>
            </a:pPr>
            <a:r>
              <a:rPr lang="en-US" dirty="0"/>
              <a:t>	Are asteroids a new frontier that humans should settle? Some people think that they are; others do not agree. Most people think of asteroids as big rocks floating randomly around in space, such as those in the asteroid field encountered by Han Solo, Princess Leia, and Chewbacca in the movie “The Empire Strikes Back” (Lucas, 1980). Nevertheless, asteroids are much more than big rocks. They are actually called “minor planets” because they orbit around the sun. With regard to size, some of the smallest asteroids are almost a mile across. The largest is about a quarter of the size of the Earth’s moon. All asteroids together equal the mass of the Earth’s moon (“Asteroids… 1). With regard to location, many of them are located in the asteroid belt. This is a region between the orbits of Mars and Jupiter (“Asteroids…” 1). Other asteroids are located throughout the solar system, and some are relatively close to the Earth. Because of their natural resources, opportunities for jobs and investments, and their possible use as way stations to other planets, asteroids offer great potential as places to live and work in the future and should be settled. </a:t>
            </a:r>
          </a:p>
          <a:p>
            <a:pPr marL="0" indent="0">
              <a:buNone/>
            </a:pPr>
            <a:endParaRPr lang="en-US" dirty="0"/>
          </a:p>
        </p:txBody>
      </p:sp>
    </p:spTree>
    <p:extLst>
      <p:ext uri="{BB962C8B-B14F-4D97-AF65-F5344CB8AC3E}">
        <p14:creationId xmlns:p14="http://schemas.microsoft.com/office/powerpoint/2010/main" val="171480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Detail Paragraph: </a:t>
            </a:r>
            <a:br>
              <a:rPr lang="en-US" b="1" dirty="0"/>
            </a:br>
            <a:r>
              <a:rPr lang="en-US" b="1" dirty="0"/>
              <a:t>Claim 1, Let’s settle asteroids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        Then, once some asteroids have been settled and are productive, they will have great potential as way stations and testing stations. First, because asteroids are scattered throughout the solar system, they can be places for space travelers to stop to refuel and buy supplies. They can also be communities where space travelers get information or even have their space ships repaired. Second, because launching heavy materials into space from Earth is expensive, space pioneers can avoid that cost by stopping at the appropriate asteroid to pick up their heavy materials. The gravitational field of an asteroid will be less than that of the Earth, so less fuel will be required for all launches on asteroids. Third, because some asteroids are close to the Earth, they can be used to test new materials, technology, and structures for space living. All kinds of inventions can be tried out in asteroid environments that are devoid of the amenities available on the Earth.    </a:t>
            </a:r>
          </a:p>
          <a:p>
            <a:pPr marL="0" indent="0">
              <a:buNone/>
            </a:pPr>
            <a:endParaRPr lang="en-US" dirty="0"/>
          </a:p>
        </p:txBody>
      </p:sp>
    </p:spTree>
    <p:extLst>
      <p:ext uri="{BB962C8B-B14F-4D97-AF65-F5344CB8AC3E}">
        <p14:creationId xmlns:p14="http://schemas.microsoft.com/office/powerpoint/2010/main" val="308030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1221769"/>
          </a:xfrm>
        </p:spPr>
        <p:txBody>
          <a:bodyPr/>
          <a:lstStyle/>
          <a:p>
            <a:pPr algn="ctr"/>
            <a:r>
              <a:rPr lang="en-US" dirty="0"/>
              <a:t>Example Detail Paragraph: </a:t>
            </a:r>
            <a:br>
              <a:rPr lang="en-US" dirty="0"/>
            </a:br>
            <a:r>
              <a:rPr lang="en-US" dirty="0"/>
              <a:t>Claim 2: Let’s not settle asteroids</a:t>
            </a:r>
          </a:p>
        </p:txBody>
      </p:sp>
      <p:sp>
        <p:nvSpPr>
          <p:cNvPr id="3" name="Content Placeholder 2"/>
          <p:cNvSpPr>
            <a:spLocks noGrp="1"/>
          </p:cNvSpPr>
          <p:nvPr>
            <p:ph idx="1"/>
          </p:nvPr>
        </p:nvSpPr>
        <p:spPr>
          <a:xfrm>
            <a:off x="505517" y="1689071"/>
            <a:ext cx="7964974" cy="5168929"/>
          </a:xfrm>
        </p:spPr>
        <p:txBody>
          <a:bodyPr>
            <a:normAutofit fontScale="77500" lnSpcReduction="20000"/>
          </a:bodyPr>
          <a:lstStyle/>
          <a:p>
            <a:pPr marL="0" indent="0">
              <a:buNone/>
            </a:pPr>
            <a:r>
              <a:rPr lang="en-US" dirty="0"/>
              <a:t>      Of course, some people object to trying to obtain resources from and settling on asteroids. Not surprisingly, they indicate that traveling to and working on asteroids will be dangerous. A well-known fact is that any space launch from the Earth can be deadly. For example, on January 28, 1986, the Challenger space shuttle broke apart about a minute after it was launched, and seven crew members died (Workman  1). Additionally, reentry into the Earth’s atmosphere and landings can be dangerous. For example, the space shuttle Columbia disintegrated over Texas as it was reentering the atmosphere. All crew members were lost. Certainly, living on an asteroid will be dangerous and difficult, too. All kinds of unexpected accidents might occur because of malfunctioning equipment or technology. Moreover, working in mines has always been dangerous. Miners have been trapped for days and weeks with no food, water, and oxygen even here on Earth. In fact, more than a thousand men were lost in one mining disaster (Johnson 2). No one really knows the hazards that might be associated with mining certain metals and volatiles on asteroids.  Finally, space travel and living in space do damage to the human body. Astronauts have experienced brittle bones, damaged immune systems, and other physical ailments after traveling in space. For example, astronauts can lose 1 to 2 % of their bone mass per month in space (</a:t>
            </a:r>
            <a:r>
              <a:rPr lang="en-US" dirty="0" err="1"/>
              <a:t>Hollingham</a:t>
            </a:r>
            <a:r>
              <a:rPr lang="en-US" dirty="0"/>
              <a:t>  2). Traveling to and working on an asteroid will not be a picnic or a vacation. </a:t>
            </a:r>
          </a:p>
          <a:p>
            <a:pPr marL="0" indent="0">
              <a:buNone/>
            </a:pPr>
            <a:endParaRPr lang="en-US" dirty="0"/>
          </a:p>
        </p:txBody>
      </p:sp>
    </p:spTree>
    <p:extLst>
      <p:ext uri="{BB962C8B-B14F-4D97-AF65-F5344CB8AC3E}">
        <p14:creationId xmlns:p14="http://schemas.microsoft.com/office/powerpoint/2010/main" val="3440677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Concluding Paragraph</a:t>
            </a:r>
          </a:p>
        </p:txBody>
      </p:sp>
      <p:sp>
        <p:nvSpPr>
          <p:cNvPr id="3" name="Content Placeholder 2"/>
          <p:cNvSpPr>
            <a:spLocks noGrp="1"/>
          </p:cNvSpPr>
          <p:nvPr>
            <p:ph idx="1"/>
          </p:nvPr>
        </p:nvSpPr>
        <p:spPr>
          <a:xfrm>
            <a:off x="779463" y="1828800"/>
            <a:ext cx="7583487" cy="4656248"/>
          </a:xfrm>
        </p:spPr>
        <p:txBody>
          <a:bodyPr>
            <a:normAutofit fontScale="92500" lnSpcReduction="20000"/>
          </a:bodyPr>
          <a:lstStyle/>
          <a:p>
            <a:pPr marL="0" indent="0">
              <a:buNone/>
            </a:pPr>
            <a:r>
              <a:rPr lang="en-US" dirty="0"/>
              <a:t>     In conclusion, despite the drawbacks, living and working on asteroids should be seriously pursued. Obviously, </a:t>
            </a:r>
            <a:r>
              <a:rPr lang="en-US" sz="2400" dirty="0"/>
              <a:t>resources</a:t>
            </a:r>
            <a:r>
              <a:rPr lang="en-US" dirty="0"/>
              <a:t> such as metals and volatiles are going to be needed in space as more and more space travel and space settlement takes place. These resources can be mined and then processed on asteroids. Because many people are unemployed, they need the work opportunities that asteroids would provide. Because some asteroids are located near the Earth, they can be used as way stations for space travelers to obtain fuel, supplies, and repairs as they go to other planets. Yes, mining and living on asteroids might be dangerous, but mining and the settlement of any new place can be dangerous, even on the Earth. Humans are adventurers, and many humans are willing to risk danger, expense, and law suits if they can explore and tame new worlds. Thus, asteroids should be a new frontier to be explored, mined, and settled, especially by individuals who want to fund the endeavor and others who are willing to take the personal risks to their lives and limbs.  </a:t>
            </a:r>
          </a:p>
          <a:p>
            <a:pPr marL="0" indent="0">
              <a:buNone/>
            </a:pPr>
            <a:endParaRPr lang="en-US" dirty="0"/>
          </a:p>
        </p:txBody>
      </p:sp>
    </p:spTree>
    <p:extLst>
      <p:ext uri="{BB962C8B-B14F-4D97-AF65-F5344CB8AC3E}">
        <p14:creationId xmlns:p14="http://schemas.microsoft.com/office/powerpoint/2010/main" val="2387823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Other Example Long Themes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9540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1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79002" y="-767350"/>
            <a:ext cx="6535853" cy="8458163"/>
          </a:xfrm>
          <a:prstGeom prst="rect">
            <a:avLst/>
          </a:prstGeom>
        </p:spPr>
      </p:pic>
    </p:spTree>
    <p:extLst>
      <p:ext uri="{BB962C8B-B14F-4D97-AF65-F5344CB8AC3E}">
        <p14:creationId xmlns:p14="http://schemas.microsoft.com/office/powerpoint/2010/main" val="2600745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1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56020" y="-919559"/>
            <a:ext cx="6789521" cy="8786439"/>
          </a:xfrm>
          <a:prstGeom prst="rect">
            <a:avLst/>
          </a:prstGeom>
        </p:spPr>
      </p:pic>
    </p:spTree>
    <p:extLst>
      <p:ext uri="{BB962C8B-B14F-4D97-AF65-F5344CB8AC3E}">
        <p14:creationId xmlns:p14="http://schemas.microsoft.com/office/powerpoint/2010/main" val="92089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1 1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85518" y="-1148092"/>
            <a:ext cx="7306955" cy="9456058"/>
          </a:xfrm>
          <a:prstGeom prst="rect">
            <a:avLst/>
          </a:prstGeom>
        </p:spPr>
      </p:pic>
    </p:spTree>
    <p:extLst>
      <p:ext uri="{BB962C8B-B14F-4D97-AF65-F5344CB8AC3E}">
        <p14:creationId xmlns:p14="http://schemas.microsoft.com/office/powerpoint/2010/main" val="3262408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agrams JS 3 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09287" y="-991449"/>
            <a:ext cx="6865355" cy="8884575"/>
          </a:xfrm>
          <a:prstGeom prst="rect">
            <a:avLst/>
          </a:prstGeom>
        </p:spPr>
      </p:pic>
    </p:spTree>
    <p:extLst>
      <p:ext uri="{BB962C8B-B14F-4D97-AF65-F5344CB8AC3E}">
        <p14:creationId xmlns:p14="http://schemas.microsoft.com/office/powerpoint/2010/main" val="102579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Introductory Paragraph</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2600" b="1" u="sng" dirty="0"/>
              <a:t>Pay It Forward!</a:t>
            </a:r>
            <a:endParaRPr lang="en-US" sz="2600" b="1" dirty="0"/>
          </a:p>
          <a:p>
            <a:pPr marL="0" indent="0">
              <a:buNone/>
            </a:pPr>
            <a:r>
              <a:rPr lang="en-US" b="1" dirty="0"/>
              <a:t>       “Pay it forward” is a saying that means “help others without worrying about ever getting paid back.”  The saying became famous when it was the title of a movie. The movie was about a boy who decided that he would “Pay it forward” and ask each person whom he helped also to “Pay it forward” by helping someone else instead of returning a favor to him. The story shows what happens to him and to each person whom he helped and who helped others.  Basically, as more and more people helped others, a special feeling of good will spread. The people in the movie learned that helping others produces good results for the person helped, good results for the community, and good results for the helper. Truth be told, that also happens in real life; helping others results in a lot of benefits for everyone. </a:t>
            </a:r>
            <a:endParaRPr lang="en-US" dirty="0"/>
          </a:p>
          <a:p>
            <a:pPr marL="0" indent="0">
              <a:buNone/>
            </a:pPr>
            <a:endParaRPr lang="en-US" dirty="0"/>
          </a:p>
        </p:txBody>
      </p:sp>
    </p:spTree>
    <p:extLst>
      <p:ext uri="{BB962C8B-B14F-4D97-AF65-F5344CB8AC3E}">
        <p14:creationId xmlns:p14="http://schemas.microsoft.com/office/powerpoint/2010/main" val="167422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Reasons Paragraph</a:t>
            </a:r>
          </a:p>
        </p:txBody>
      </p:sp>
      <p:sp>
        <p:nvSpPr>
          <p:cNvPr id="3" name="Content Placeholder 2"/>
          <p:cNvSpPr>
            <a:spLocks noGrp="1"/>
          </p:cNvSpPr>
          <p:nvPr>
            <p:ph idx="1"/>
          </p:nvPr>
        </p:nvSpPr>
        <p:spPr/>
        <p:txBody>
          <a:bodyPr>
            <a:normAutofit lnSpcReduction="10000"/>
          </a:bodyPr>
          <a:lstStyle/>
          <a:p>
            <a:pPr marL="0" indent="0">
              <a:buNone/>
            </a:pPr>
            <a:r>
              <a:rPr lang="en-US" b="1" dirty="0"/>
              <a:t>        Obviously, helping others without thoughts of personal payoffs can produce good results for the person being helped. For example, recently in our town a woman had a horrible car accident. A young Army veteran stopped his car to help her; he knew just what to do because of his Army training. He told her not to move and held her neck still until help arrived. Days later, doctors told her that if she had not kept still, she would have become paralyzed from the neck down.  Today, she is living a normal life with her children and husband. Thus, the Army veteran helped someone who can now live a normal life as a result of his generous gift of his time and knowledge. </a:t>
            </a:r>
            <a:endParaRPr lang="en-US" dirty="0"/>
          </a:p>
          <a:p>
            <a:pPr marL="0" indent="0">
              <a:buNone/>
            </a:pPr>
            <a:endParaRPr lang="en-US" dirty="0"/>
          </a:p>
        </p:txBody>
      </p:sp>
    </p:spTree>
    <p:extLst>
      <p:ext uri="{BB962C8B-B14F-4D97-AF65-F5344CB8AC3E}">
        <p14:creationId xmlns:p14="http://schemas.microsoft.com/office/powerpoint/2010/main" val="105686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Concluding Paragraph</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       In sum, helping others without worrying about payoffs in return can result in several types of benefits.  Because the benefits can be dramatic, people should look for any situation where they can help others. They should look for situations where people are struggling and cannot help themselves. They should look for opportunities to turn a bad situation around. Typically, in such situations, just a few minutes of lending a helping hand can make a positive difference in another person’s day or even that person’s whole life. If everyone keeps making a positive difference, the world becomes a better place to be, and life becomes a better experience for all. “Paying it forward” can indeed change the life of the person being helped, the community, AND the helper!</a:t>
            </a:r>
            <a:endParaRPr lang="en-US" dirty="0"/>
          </a:p>
          <a:p>
            <a:pPr marL="0" indent="0">
              <a:buNone/>
            </a:pPr>
            <a:endParaRPr lang="en-US" dirty="0"/>
          </a:p>
        </p:txBody>
      </p:sp>
    </p:spTree>
    <p:extLst>
      <p:ext uri="{BB962C8B-B14F-4D97-AF65-F5344CB8AC3E}">
        <p14:creationId xmlns:p14="http://schemas.microsoft.com/office/powerpoint/2010/main" val="232850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Persuasive Theme with Examples:</a:t>
            </a:r>
            <a:br>
              <a:rPr lang="en-US" dirty="0"/>
            </a:br>
            <a:r>
              <a:rPr lang="en-US" dirty="0"/>
              <a:t>Practice and Feedback</a:t>
            </a:r>
          </a:p>
        </p:txBody>
      </p:sp>
      <p:sp>
        <p:nvSpPr>
          <p:cNvPr id="3" name="Content Placeholder 2"/>
          <p:cNvSpPr>
            <a:spLocks noGrp="1"/>
          </p:cNvSpPr>
          <p:nvPr>
            <p:ph idx="1"/>
          </p:nvPr>
        </p:nvSpPr>
        <p:spPr>
          <a:xfrm>
            <a:off x="1935760" y="1828800"/>
            <a:ext cx="6427190" cy="4208930"/>
          </a:xfrm>
        </p:spPr>
        <p:txBody>
          <a:bodyPr>
            <a:normAutofit/>
          </a:bodyPr>
          <a:lstStyle/>
          <a:p>
            <a:r>
              <a:rPr lang="en-US" sz="2800" dirty="0"/>
              <a:t>Practice planning the theme</a:t>
            </a:r>
          </a:p>
          <a:p>
            <a:r>
              <a:rPr lang="en-US" sz="2800" dirty="0"/>
              <a:t>Practice writing the theme</a:t>
            </a:r>
          </a:p>
        </p:txBody>
      </p:sp>
    </p:spTree>
    <p:extLst>
      <p:ext uri="{BB962C8B-B14F-4D97-AF65-F5344CB8AC3E}">
        <p14:creationId xmlns:p14="http://schemas.microsoft.com/office/powerpoint/2010/main" val="408885013"/>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56675</TotalTime>
  <Words>2747</Words>
  <Application>Microsoft Macintosh PowerPoint</Application>
  <PresentationFormat>On-screen Show (4:3)</PresentationFormat>
  <Paragraphs>113</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 Rounded MT Bold</vt:lpstr>
      <vt:lpstr>Calibri</vt:lpstr>
      <vt:lpstr>Trebuchet MS</vt:lpstr>
      <vt:lpstr>Wingdings 2</vt:lpstr>
      <vt:lpstr>Revolution</vt:lpstr>
      <vt:lpstr>PowerPoint Presentation</vt:lpstr>
      <vt:lpstr>Lesson 5:  Themes with Examples</vt:lpstr>
      <vt:lpstr>Part I: Persuasive Themes  with Examples</vt:lpstr>
      <vt:lpstr>The Types of Paragraphs</vt:lpstr>
      <vt:lpstr>PowerPoint Presentation</vt:lpstr>
      <vt:lpstr>Example Introductory Paragraph</vt:lpstr>
      <vt:lpstr>Example Reasons Paragraph</vt:lpstr>
      <vt:lpstr>Example Concluding Paragraph</vt:lpstr>
      <vt:lpstr>Persuasive Theme with Examples: Practice and Feedback</vt:lpstr>
      <vt:lpstr>Part II: Argumentative Themes  with Examples</vt:lpstr>
      <vt:lpstr>Describe Stage</vt:lpstr>
      <vt:lpstr>The Types of Paragraphs</vt:lpstr>
      <vt:lpstr>Model Stage</vt:lpstr>
      <vt:lpstr>Example Themes</vt:lpstr>
      <vt:lpstr>PowerPoint Presentation</vt:lpstr>
      <vt:lpstr>Example Introductory Paragraph</vt:lpstr>
      <vt:lpstr>Example Reasons Paragraph</vt:lpstr>
      <vt:lpstr>Another Detail Paragraph! </vt:lpstr>
      <vt:lpstr>Example Concluding Paragraph</vt:lpstr>
      <vt:lpstr>Another Example Theme</vt:lpstr>
      <vt:lpstr>PowerPoint Presentation</vt:lpstr>
      <vt:lpstr>Practice &amp; Feedback</vt:lpstr>
      <vt:lpstr>The SAT</vt:lpstr>
      <vt:lpstr>Possible Paragraphs</vt:lpstr>
      <vt:lpstr>Lesson 6:   Long Themes</vt:lpstr>
      <vt:lpstr>Long Themes</vt:lpstr>
      <vt:lpstr>Three Diagram Options</vt:lpstr>
      <vt:lpstr>Diagram Option #1</vt:lpstr>
      <vt:lpstr>PowerPoint Presentation</vt:lpstr>
      <vt:lpstr>PowerPoint Presentation</vt:lpstr>
      <vt:lpstr>Diagram Option #2</vt:lpstr>
      <vt:lpstr>PowerPoint Presentation</vt:lpstr>
      <vt:lpstr>PowerPoint Presentation</vt:lpstr>
      <vt:lpstr>Introductory Paragraph</vt:lpstr>
      <vt:lpstr>The Thesis Statement</vt:lpstr>
      <vt:lpstr>Each Section</vt:lpstr>
      <vt:lpstr>The Topic/Transition Sentence</vt:lpstr>
      <vt:lpstr>Using Headings</vt:lpstr>
      <vt:lpstr>Model Stage</vt:lpstr>
      <vt:lpstr>PowerPoint Presentation</vt:lpstr>
      <vt:lpstr>PowerPoint Presentation</vt:lpstr>
      <vt:lpstr>PowerPoint Presentation</vt:lpstr>
      <vt:lpstr>Example Introductory Paragraph</vt:lpstr>
      <vt:lpstr>Example Detail Paragraph:  Claim 1, Let’s settle asteroids</vt:lpstr>
      <vt:lpstr>Example Detail Paragraph:  Claim 2: Let’s not settle asteroids</vt:lpstr>
      <vt:lpstr>Example Concluding Paragraph</vt:lpstr>
      <vt:lpstr>Other Example Long Themes</vt:lpstr>
      <vt:lpstr>PowerPoint Presentation</vt:lpstr>
      <vt:lpstr>PowerPoint Presentation</vt:lpstr>
      <vt:lpstr>PowerPoint Presentation</vt:lpstr>
    </vt:vector>
  </TitlesOfParts>
  <Company>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Schumaker</dc:creator>
  <cp:lastModifiedBy>Tipton, Mona D</cp:lastModifiedBy>
  <cp:revision>310</cp:revision>
  <cp:lastPrinted>2016-11-09T16:23:55Z</cp:lastPrinted>
  <dcterms:created xsi:type="dcterms:W3CDTF">2012-07-06T20:22:57Z</dcterms:created>
  <dcterms:modified xsi:type="dcterms:W3CDTF">2021-03-15T17:32:51Z</dcterms:modified>
</cp:coreProperties>
</file>