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132"/>
  </p:notesMasterIdLst>
  <p:handoutMasterIdLst>
    <p:handoutMasterId r:id="rId133"/>
  </p:handoutMasterIdLst>
  <p:sldIdLst>
    <p:sldId id="256" r:id="rId2"/>
    <p:sldId id="259" r:id="rId3"/>
    <p:sldId id="260" r:id="rId4"/>
    <p:sldId id="261" r:id="rId5"/>
    <p:sldId id="262" r:id="rId6"/>
    <p:sldId id="263" r:id="rId7"/>
    <p:sldId id="38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81" r:id="rId33"/>
    <p:sldId id="288" r:id="rId34"/>
    <p:sldId id="384"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85" r:id="rId68"/>
    <p:sldId id="386" r:id="rId69"/>
    <p:sldId id="387" r:id="rId70"/>
    <p:sldId id="323" r:id="rId71"/>
    <p:sldId id="388"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89"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90"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p:cViewPr varScale="1">
        <p:scale>
          <a:sx n="116" d="100"/>
          <a:sy n="116" d="100"/>
        </p:scale>
        <p:origin x="19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D2401-6A7B-3C1B-FADD-F31F9321A2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D6E5E1F-6E88-E8CA-53B6-124EF850AD1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64502C3-B730-E647-BC15-BC07A3C9A65A}" type="datetimeFigureOut">
              <a:rPr lang="en-US" altLang="en-US"/>
              <a:pPr/>
              <a:t>4/20/26</a:t>
            </a:fld>
            <a:endParaRPr lang="en-US" altLang="en-US"/>
          </a:p>
        </p:txBody>
      </p:sp>
      <p:sp>
        <p:nvSpPr>
          <p:cNvPr id="4" name="Footer Placeholder 3">
            <a:extLst>
              <a:ext uri="{FF2B5EF4-FFF2-40B4-BE49-F238E27FC236}">
                <a16:creationId xmlns:a16="http://schemas.microsoft.com/office/drawing/2014/main" id="{A5390522-04ED-7ABC-03F0-07F382AF71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8C3CA569-6B43-3C36-B387-B71914898AD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C6EC74-E6CA-3648-AA67-F6C965B3848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5352BBA-4CD0-3876-3654-DC9544AB7AA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ctr" anchorCtr="0" compatLnSpc="1">
            <a:prstTxWarp prst="textNoShape">
              <a:avLst/>
            </a:prstTxWarp>
          </a:bodyPr>
          <a:lstStyle>
            <a:lvl1pPr algn="l">
              <a:defRPr sz="1200">
                <a:latin typeface="Arial" charset="0"/>
                <a:ea typeface="ＭＳ Ｐゴシック" charset="0"/>
                <a:cs typeface="ＭＳ Ｐゴシック" charset="0"/>
              </a:defRPr>
            </a:lvl1pPr>
          </a:lstStyle>
          <a:p>
            <a:pPr>
              <a:defRPr/>
            </a:pPr>
            <a:endParaRPr lang="en-US"/>
          </a:p>
        </p:txBody>
      </p:sp>
      <p:sp>
        <p:nvSpPr>
          <p:cNvPr id="4099" name="Rectangle 3">
            <a:extLst>
              <a:ext uri="{FF2B5EF4-FFF2-40B4-BE49-F238E27FC236}">
                <a16:creationId xmlns:a16="http://schemas.microsoft.com/office/drawing/2014/main" id="{7B0472E1-190B-F808-1CF6-EB66CF57AF0F}"/>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ctr"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4100" name="Rectangle 4">
            <a:extLst>
              <a:ext uri="{FF2B5EF4-FFF2-40B4-BE49-F238E27FC236}">
                <a16:creationId xmlns:a16="http://schemas.microsoft.com/office/drawing/2014/main" id="{EBDC558F-5FDA-DA8F-92E1-3F0D8B483A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a:extLst>
              <a:ext uri="{FF2B5EF4-FFF2-40B4-BE49-F238E27FC236}">
                <a16:creationId xmlns:a16="http://schemas.microsoft.com/office/drawing/2014/main" id="{7E92A15F-0D97-A48A-E122-C394EA94A1C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A8B7C146-6FE9-5CB1-4C1E-D448426840C7}"/>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b" anchorCtr="0" compatLnSpc="1">
            <a:prstTxWarp prst="textNoShape">
              <a:avLst/>
            </a:prstTxWarp>
          </a:bodyPr>
          <a:lstStyle>
            <a:lvl1pPr algn="l">
              <a:defRPr sz="1200">
                <a:latin typeface="Arial" charset="0"/>
                <a:ea typeface="ＭＳ Ｐゴシック" charset="0"/>
                <a:cs typeface="ＭＳ Ｐゴシック" charset="0"/>
              </a:defRPr>
            </a:lvl1pPr>
          </a:lstStyle>
          <a:p>
            <a:pPr>
              <a:defRPr/>
            </a:pPr>
            <a:endParaRPr lang="en-US"/>
          </a:p>
        </p:txBody>
      </p:sp>
      <p:sp>
        <p:nvSpPr>
          <p:cNvPr id="4103" name="Rectangle 7">
            <a:extLst>
              <a:ext uri="{FF2B5EF4-FFF2-40B4-BE49-F238E27FC236}">
                <a16:creationId xmlns:a16="http://schemas.microsoft.com/office/drawing/2014/main" id="{6CE02688-0423-3CD5-A941-E21A14A6BF03}"/>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b" anchorCtr="0" compatLnSpc="1">
            <a:prstTxWarp prst="textNoShape">
              <a:avLst/>
            </a:prstTxWarp>
          </a:bodyPr>
          <a:lstStyle>
            <a:lvl1pPr algn="r">
              <a:defRPr sz="1200"/>
            </a:lvl1pPr>
          </a:lstStyle>
          <a:p>
            <a:fld id="{2378CEB2-68AF-924D-A095-2AA702DA392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79BE3F-7E36-F8AD-8283-DF3132A6FAC1}"/>
              </a:ext>
            </a:extLst>
          </p:cNvPr>
          <p:cNvSpPr>
            <a:spLocks noGrp="1" noChangeArrowheads="1"/>
          </p:cNvSpPr>
          <p:nvPr>
            <p:ph type="sldNum" sz="quarter" idx="5"/>
          </p:nvPr>
        </p:nvSpPr>
        <p:spPr>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74D14B-C45C-F142-AAF5-46F26EB495F4}" type="slidenum">
              <a:rPr lang="en-US" altLang="en-US" sz="1200"/>
              <a:pPr/>
              <a:t>1</a:t>
            </a:fld>
            <a:endParaRPr lang="en-US" altLang="en-US" sz="1200"/>
          </a:p>
        </p:txBody>
      </p:sp>
      <p:sp>
        <p:nvSpPr>
          <p:cNvPr id="5122" name="Rectangle 2">
            <a:extLst>
              <a:ext uri="{FF2B5EF4-FFF2-40B4-BE49-F238E27FC236}">
                <a16:creationId xmlns:a16="http://schemas.microsoft.com/office/drawing/2014/main" id="{894C1528-EF64-0136-7601-DB8AFB891B8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a:extLst>
              <a:ext uri="{FF2B5EF4-FFF2-40B4-BE49-F238E27FC236}">
                <a16:creationId xmlns:a16="http://schemas.microsoft.com/office/drawing/2014/main" id="{BEBA1D0F-0A78-D8B9-DED7-56545C2AF378}"/>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5DE177-98F5-3D4C-49A0-9C2017FAEEB9}"/>
              </a:ext>
            </a:extLst>
          </p:cNvPr>
          <p:cNvSpPr>
            <a:spLocks noGrp="1" noChangeArrowheads="1"/>
          </p:cNvSpPr>
          <p:nvPr>
            <p:ph type="sldNum" sz="quarter" idx="5"/>
          </p:nvPr>
        </p:nvSpPr>
        <p:spPr>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D67887-6A81-DE4A-BBD9-E778BF1BA880}" type="slidenum">
              <a:rPr lang="en-US" altLang="en-US" sz="1200"/>
              <a:pPr/>
              <a:t>2</a:t>
            </a:fld>
            <a:endParaRPr lang="en-US" altLang="en-US" sz="1200"/>
          </a:p>
        </p:txBody>
      </p:sp>
      <p:sp>
        <p:nvSpPr>
          <p:cNvPr id="32770" name="Rectangle 2">
            <a:extLst>
              <a:ext uri="{FF2B5EF4-FFF2-40B4-BE49-F238E27FC236}">
                <a16:creationId xmlns:a16="http://schemas.microsoft.com/office/drawing/2014/main" id="{90C6A685-1A43-B7CB-1103-75B6D902AE7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a:extLst>
              <a:ext uri="{FF2B5EF4-FFF2-40B4-BE49-F238E27FC236}">
                <a16:creationId xmlns:a16="http://schemas.microsoft.com/office/drawing/2014/main" id="{C1F7C960-296A-FBB7-28C4-3B3C72118BC9}"/>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2498E9-6BBC-11B1-2BC3-2D74FF996DE1}"/>
              </a:ext>
            </a:extLst>
          </p:cNvPr>
          <p:cNvSpPr>
            <a:spLocks noGrp="1" noChangeArrowheads="1"/>
          </p:cNvSpPr>
          <p:nvPr>
            <p:ph type="sldNum" sz="quarter" idx="5"/>
          </p:nvPr>
        </p:nvSpPr>
        <p:spPr>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D7497C-BEB2-0A41-8B01-5A86D7A6BE83}" type="slidenum">
              <a:rPr lang="en-US" altLang="en-US" sz="1200"/>
              <a:pPr/>
              <a:t>79</a:t>
            </a:fld>
            <a:endParaRPr lang="en-US" altLang="en-US" sz="1200"/>
          </a:p>
        </p:txBody>
      </p:sp>
      <p:sp>
        <p:nvSpPr>
          <p:cNvPr id="107522" name="Rectangle 2">
            <a:extLst>
              <a:ext uri="{FF2B5EF4-FFF2-40B4-BE49-F238E27FC236}">
                <a16:creationId xmlns:a16="http://schemas.microsoft.com/office/drawing/2014/main" id="{FEA5B1A6-6B2A-0CE5-6BEF-09D1F4AD64D5}"/>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a:extLst>
              <a:ext uri="{FF2B5EF4-FFF2-40B4-BE49-F238E27FC236}">
                <a16:creationId xmlns:a16="http://schemas.microsoft.com/office/drawing/2014/main" id="{C1659602-6A49-6EC3-DFFE-1E28485F5D8B}"/>
              </a:ext>
            </a:extLst>
          </p:cNvPr>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9" descr="sim_2color_sig">
            <a:extLst>
              <a:ext uri="{FF2B5EF4-FFF2-40B4-BE49-F238E27FC236}">
                <a16:creationId xmlns:a16="http://schemas.microsoft.com/office/drawing/2014/main" id="{6A7432BB-44B3-05A3-63A0-DC29E7DE0C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90600"/>
            <a:ext cx="2971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2">
            <a:extLst>
              <a:ext uri="{FF2B5EF4-FFF2-40B4-BE49-F238E27FC236}">
                <a16:creationId xmlns:a16="http://schemas.microsoft.com/office/drawing/2014/main" id="{7D098EE9-6256-E7E9-1B43-589CF1AC06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Line 37">
            <a:extLst>
              <a:ext uri="{FF2B5EF4-FFF2-40B4-BE49-F238E27FC236}">
                <a16:creationId xmlns:a16="http://schemas.microsoft.com/office/drawing/2014/main" id="{AD6E0E70-C3BC-EBD5-4EE8-A44A56604FAF}"/>
              </a:ext>
            </a:extLst>
          </p:cNvPr>
          <p:cNvSpPr>
            <a:spLocks noChangeShapeType="1"/>
          </p:cNvSpPr>
          <p:nvPr userDrawn="1"/>
        </p:nvSpPr>
        <p:spPr bwMode="auto">
          <a:xfrm>
            <a:off x="3200400" y="762000"/>
            <a:ext cx="0" cy="213360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Arial" charset="0"/>
              <a:ea typeface="ＭＳ Ｐゴシック" charset="0"/>
            </a:endParaRPr>
          </a:p>
        </p:txBody>
      </p:sp>
      <p:pic>
        <p:nvPicPr>
          <p:cNvPr id="5" name="Picture 41">
            <a:extLst>
              <a:ext uri="{FF2B5EF4-FFF2-40B4-BE49-F238E27FC236}">
                <a16:creationId xmlns:a16="http://schemas.microsoft.com/office/drawing/2014/main" id="{F25DFBB2-81EF-7433-32D4-BA8F728E5D5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074" name="Rectangle 2"/>
          <p:cNvSpPr>
            <a:spLocks noGrp="1" noChangeArrowheads="1"/>
          </p:cNvSpPr>
          <p:nvPr>
            <p:ph type="ctrTitle"/>
          </p:nvPr>
        </p:nvSpPr>
        <p:spPr>
          <a:xfrm>
            <a:off x="3429000" y="1046163"/>
            <a:ext cx="5410200" cy="1600200"/>
          </a:xfrm>
        </p:spPr>
        <p:txBody>
          <a:bodyPr/>
          <a:lstStyle>
            <a:lvl1pPr algn="l">
              <a:defRPr sz="3200" b="1"/>
            </a:lvl1pPr>
          </a:lstStyle>
          <a:p>
            <a:pPr lvl="0"/>
            <a:r>
              <a:rPr lang="en-US" noProof="0"/>
              <a:t>Click to edit Master title style</a:t>
            </a:r>
          </a:p>
        </p:txBody>
      </p:sp>
      <p:sp>
        <p:nvSpPr>
          <p:cNvPr id="3075" name="Rectangle 3"/>
          <p:cNvSpPr>
            <a:spLocks noGrp="1" noChangeArrowheads="1"/>
          </p:cNvSpPr>
          <p:nvPr>
            <p:ph type="subTitle" idx="1"/>
          </p:nvPr>
        </p:nvSpPr>
        <p:spPr>
          <a:xfrm>
            <a:off x="3429000" y="3124200"/>
            <a:ext cx="5105400" cy="2895600"/>
          </a:xfrm>
        </p:spPr>
        <p:txBody>
          <a:bodyPr/>
          <a:lstStyle>
            <a:lvl1pPr marL="0" indent="0">
              <a:buFontTx/>
              <a:buNone/>
              <a:defRPr sz="2000"/>
            </a:lvl1pPr>
          </a:lstStyle>
          <a:p>
            <a:pPr lvl="0"/>
            <a:r>
              <a:rPr lang="en-US" noProof="0"/>
              <a:t>Click to edit Master subtitle style</a:t>
            </a:r>
          </a:p>
        </p:txBody>
      </p:sp>
      <p:sp>
        <p:nvSpPr>
          <p:cNvPr id="6" name="Rectangle 4">
            <a:extLst>
              <a:ext uri="{FF2B5EF4-FFF2-40B4-BE49-F238E27FC236}">
                <a16:creationId xmlns:a16="http://schemas.microsoft.com/office/drawing/2014/main" id="{AEA5D4BB-77BD-A4AB-56B2-7AC3AA8E1557}"/>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AE544A0-8352-DA41-88D3-DB9C25500DE6}"/>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smtClean="0"/>
            </a:lvl1pPr>
          </a:lstStyle>
          <a:p>
            <a:pPr>
              <a:defRPr/>
            </a:pPr>
            <a:r>
              <a:rPr lang="en-US"/>
              <a:t>University of Kansas Center for Researching on Learning 2014</a:t>
            </a:r>
          </a:p>
        </p:txBody>
      </p:sp>
      <p:sp>
        <p:nvSpPr>
          <p:cNvPr id="8" name="Rectangle 6">
            <a:extLst>
              <a:ext uri="{FF2B5EF4-FFF2-40B4-BE49-F238E27FC236}">
                <a16:creationId xmlns:a16="http://schemas.microsoft.com/office/drawing/2014/main" id="{06CF531F-F345-F9D0-5669-27529A954AAF}"/>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a:defRPr/>
            </a:lvl1pPr>
          </a:lstStyle>
          <a:p>
            <a:fld id="{F0338CD5-E680-F548-88D3-9889C404305E}" type="slidenum">
              <a:rPr lang="en-US" altLang="en-US"/>
              <a:pPr/>
              <a:t>‹#›</a:t>
            </a:fld>
            <a:endParaRPr lang="en-US" altLang="en-US"/>
          </a:p>
        </p:txBody>
      </p:sp>
    </p:spTree>
    <p:extLst>
      <p:ext uri="{BB962C8B-B14F-4D97-AF65-F5344CB8AC3E}">
        <p14:creationId xmlns:p14="http://schemas.microsoft.com/office/powerpoint/2010/main" val="124918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53AB82-D378-3429-5014-DA3D6F4764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D7FA39-E005-2AFA-3988-BA1AC7E04D98}"/>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6" name="Rectangle 6">
            <a:extLst>
              <a:ext uri="{FF2B5EF4-FFF2-40B4-BE49-F238E27FC236}">
                <a16:creationId xmlns:a16="http://schemas.microsoft.com/office/drawing/2014/main" id="{CDC431A2-2A66-64F4-F063-100BF01C862A}"/>
              </a:ext>
            </a:extLst>
          </p:cNvPr>
          <p:cNvSpPr>
            <a:spLocks noGrp="1" noChangeArrowheads="1"/>
          </p:cNvSpPr>
          <p:nvPr>
            <p:ph type="sldNum" sz="quarter" idx="12"/>
          </p:nvPr>
        </p:nvSpPr>
        <p:spPr>
          <a:ln/>
        </p:spPr>
        <p:txBody>
          <a:bodyPr/>
          <a:lstStyle>
            <a:lvl1pPr>
              <a:defRPr/>
            </a:lvl1pPr>
          </a:lstStyle>
          <a:p>
            <a:fld id="{73FA04B2-595F-8242-9C49-81A764F66A77}" type="slidenum">
              <a:rPr lang="en-US" altLang="en-US"/>
              <a:pPr/>
              <a:t>‹#›</a:t>
            </a:fld>
            <a:endParaRPr lang="en-US" altLang="en-US"/>
          </a:p>
        </p:txBody>
      </p:sp>
    </p:spTree>
    <p:extLst>
      <p:ext uri="{BB962C8B-B14F-4D97-AF65-F5344CB8AC3E}">
        <p14:creationId xmlns:p14="http://schemas.microsoft.com/office/powerpoint/2010/main" val="262158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4A5913-B68E-8F26-FFBC-CBB6124311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CC2FCD-1C1B-1DCA-71A5-F6A649AD95B9}"/>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6" name="Rectangle 6">
            <a:extLst>
              <a:ext uri="{FF2B5EF4-FFF2-40B4-BE49-F238E27FC236}">
                <a16:creationId xmlns:a16="http://schemas.microsoft.com/office/drawing/2014/main" id="{06A278BD-0766-C950-7BDE-24663D4D62D4}"/>
              </a:ext>
            </a:extLst>
          </p:cNvPr>
          <p:cNvSpPr>
            <a:spLocks noGrp="1" noChangeArrowheads="1"/>
          </p:cNvSpPr>
          <p:nvPr>
            <p:ph type="sldNum" sz="quarter" idx="12"/>
          </p:nvPr>
        </p:nvSpPr>
        <p:spPr>
          <a:ln/>
        </p:spPr>
        <p:txBody>
          <a:bodyPr/>
          <a:lstStyle>
            <a:lvl1pPr>
              <a:defRPr/>
            </a:lvl1pPr>
          </a:lstStyle>
          <a:p>
            <a:fld id="{1D83EEC4-5E79-7843-9DCB-97AA7D5F08EE}" type="slidenum">
              <a:rPr lang="en-US" altLang="en-US"/>
              <a:pPr/>
              <a:t>‹#›</a:t>
            </a:fld>
            <a:endParaRPr lang="en-US" altLang="en-US"/>
          </a:p>
        </p:txBody>
      </p:sp>
    </p:spTree>
    <p:extLst>
      <p:ext uri="{BB962C8B-B14F-4D97-AF65-F5344CB8AC3E}">
        <p14:creationId xmlns:p14="http://schemas.microsoft.com/office/powerpoint/2010/main" val="213458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133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10099B9-87A7-362C-656E-7070625224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8E83F4-1316-E791-0061-0D556B7709C9}"/>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7" name="Rectangle 6">
            <a:extLst>
              <a:ext uri="{FF2B5EF4-FFF2-40B4-BE49-F238E27FC236}">
                <a16:creationId xmlns:a16="http://schemas.microsoft.com/office/drawing/2014/main" id="{891DAF4D-70D7-7304-2B48-3E3D6F698A55}"/>
              </a:ext>
            </a:extLst>
          </p:cNvPr>
          <p:cNvSpPr>
            <a:spLocks noGrp="1" noChangeArrowheads="1"/>
          </p:cNvSpPr>
          <p:nvPr>
            <p:ph type="sldNum" sz="quarter" idx="12"/>
          </p:nvPr>
        </p:nvSpPr>
        <p:spPr>
          <a:ln/>
        </p:spPr>
        <p:txBody>
          <a:bodyPr/>
          <a:lstStyle>
            <a:lvl1pPr>
              <a:defRPr/>
            </a:lvl1pPr>
          </a:lstStyle>
          <a:p>
            <a:fld id="{3288BB5F-EBDD-4D4D-8D21-A9F04AA33BF6}" type="slidenum">
              <a:rPr lang="en-US" altLang="en-US"/>
              <a:pPr/>
              <a:t>‹#›</a:t>
            </a:fld>
            <a:endParaRPr lang="en-US" altLang="en-US"/>
          </a:p>
        </p:txBody>
      </p:sp>
    </p:spTree>
    <p:extLst>
      <p:ext uri="{BB962C8B-B14F-4D97-AF65-F5344CB8AC3E}">
        <p14:creationId xmlns:p14="http://schemas.microsoft.com/office/powerpoint/2010/main" val="361335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133600"/>
            <a:ext cx="7772400" cy="3962400"/>
          </a:xfrm>
        </p:spPr>
        <p:txBody>
          <a:bodyPr/>
          <a:lstStyle/>
          <a:p>
            <a:pPr lvl="0"/>
            <a:endParaRPr lang="en-US" noProof="0"/>
          </a:p>
        </p:txBody>
      </p:sp>
      <p:sp>
        <p:nvSpPr>
          <p:cNvPr id="4" name="Rectangle 4">
            <a:extLst>
              <a:ext uri="{FF2B5EF4-FFF2-40B4-BE49-F238E27FC236}">
                <a16:creationId xmlns:a16="http://schemas.microsoft.com/office/drawing/2014/main" id="{9277B510-E8AB-D2E4-8523-3DBDECB87E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5844CF-F45D-F72D-A630-E9D12C692CCF}"/>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6" name="Rectangle 6">
            <a:extLst>
              <a:ext uri="{FF2B5EF4-FFF2-40B4-BE49-F238E27FC236}">
                <a16:creationId xmlns:a16="http://schemas.microsoft.com/office/drawing/2014/main" id="{0C4D28EF-5B89-0B6B-9493-D21E65F355E2}"/>
              </a:ext>
            </a:extLst>
          </p:cNvPr>
          <p:cNvSpPr>
            <a:spLocks noGrp="1" noChangeArrowheads="1"/>
          </p:cNvSpPr>
          <p:nvPr>
            <p:ph type="sldNum" sz="quarter" idx="12"/>
          </p:nvPr>
        </p:nvSpPr>
        <p:spPr>
          <a:ln/>
        </p:spPr>
        <p:txBody>
          <a:bodyPr/>
          <a:lstStyle>
            <a:lvl1pPr>
              <a:defRPr/>
            </a:lvl1pPr>
          </a:lstStyle>
          <a:p>
            <a:fld id="{2BAB0713-F14B-2743-83D9-E94F3E2F8890}" type="slidenum">
              <a:rPr lang="en-US" altLang="en-US"/>
              <a:pPr/>
              <a:t>‹#›</a:t>
            </a:fld>
            <a:endParaRPr lang="en-US" altLang="en-US"/>
          </a:p>
        </p:txBody>
      </p:sp>
    </p:spTree>
    <p:extLst>
      <p:ext uri="{BB962C8B-B14F-4D97-AF65-F5344CB8AC3E}">
        <p14:creationId xmlns:p14="http://schemas.microsoft.com/office/powerpoint/2010/main" val="383679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B82802-5238-9F9C-1B52-1AD1D9802F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E79940-0103-0590-B9BC-427287C08385}"/>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6" name="Rectangle 6">
            <a:extLst>
              <a:ext uri="{FF2B5EF4-FFF2-40B4-BE49-F238E27FC236}">
                <a16:creationId xmlns:a16="http://schemas.microsoft.com/office/drawing/2014/main" id="{6FAFFA58-6075-BA4D-66F3-BCDA6F8F02F5}"/>
              </a:ext>
            </a:extLst>
          </p:cNvPr>
          <p:cNvSpPr>
            <a:spLocks noGrp="1" noChangeArrowheads="1"/>
          </p:cNvSpPr>
          <p:nvPr>
            <p:ph type="sldNum" sz="quarter" idx="12"/>
          </p:nvPr>
        </p:nvSpPr>
        <p:spPr>
          <a:ln/>
        </p:spPr>
        <p:txBody>
          <a:bodyPr/>
          <a:lstStyle>
            <a:lvl1pPr>
              <a:defRPr/>
            </a:lvl1pPr>
          </a:lstStyle>
          <a:p>
            <a:fld id="{544E1AF7-AC7F-174A-8B6D-CD893506FCB6}" type="slidenum">
              <a:rPr lang="en-US" altLang="en-US"/>
              <a:pPr/>
              <a:t>‹#›</a:t>
            </a:fld>
            <a:endParaRPr lang="en-US" altLang="en-US"/>
          </a:p>
        </p:txBody>
      </p:sp>
    </p:spTree>
    <p:extLst>
      <p:ext uri="{BB962C8B-B14F-4D97-AF65-F5344CB8AC3E}">
        <p14:creationId xmlns:p14="http://schemas.microsoft.com/office/powerpoint/2010/main" val="37349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D4963F4-7575-233E-6F39-C889DB6B1B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1871A1-9376-908B-A0A2-F4AE8BCFBBB8}"/>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6" name="Rectangle 6">
            <a:extLst>
              <a:ext uri="{FF2B5EF4-FFF2-40B4-BE49-F238E27FC236}">
                <a16:creationId xmlns:a16="http://schemas.microsoft.com/office/drawing/2014/main" id="{65837047-EEBE-AE05-5F69-2E522E7150C5}"/>
              </a:ext>
            </a:extLst>
          </p:cNvPr>
          <p:cNvSpPr>
            <a:spLocks noGrp="1" noChangeArrowheads="1"/>
          </p:cNvSpPr>
          <p:nvPr>
            <p:ph type="sldNum" sz="quarter" idx="12"/>
          </p:nvPr>
        </p:nvSpPr>
        <p:spPr>
          <a:ln/>
        </p:spPr>
        <p:txBody>
          <a:bodyPr/>
          <a:lstStyle>
            <a:lvl1pPr>
              <a:defRPr/>
            </a:lvl1pPr>
          </a:lstStyle>
          <a:p>
            <a:fld id="{A776997C-C19A-E846-A4A6-2DC7562C1909}" type="slidenum">
              <a:rPr lang="en-US" altLang="en-US"/>
              <a:pPr/>
              <a:t>‹#›</a:t>
            </a:fld>
            <a:endParaRPr lang="en-US" altLang="en-US"/>
          </a:p>
        </p:txBody>
      </p:sp>
    </p:spTree>
    <p:extLst>
      <p:ext uri="{BB962C8B-B14F-4D97-AF65-F5344CB8AC3E}">
        <p14:creationId xmlns:p14="http://schemas.microsoft.com/office/powerpoint/2010/main" val="313606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E626F63-68DD-E0D6-FE24-19DF29E45A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2285BF-3CFF-03FB-AFBD-AE9B25080EC0}"/>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7" name="Rectangle 6">
            <a:extLst>
              <a:ext uri="{FF2B5EF4-FFF2-40B4-BE49-F238E27FC236}">
                <a16:creationId xmlns:a16="http://schemas.microsoft.com/office/drawing/2014/main" id="{D0FD3719-2FEE-FCF8-A817-2EA5511AF7F0}"/>
              </a:ext>
            </a:extLst>
          </p:cNvPr>
          <p:cNvSpPr>
            <a:spLocks noGrp="1" noChangeArrowheads="1"/>
          </p:cNvSpPr>
          <p:nvPr>
            <p:ph type="sldNum" sz="quarter" idx="12"/>
          </p:nvPr>
        </p:nvSpPr>
        <p:spPr>
          <a:ln/>
        </p:spPr>
        <p:txBody>
          <a:bodyPr/>
          <a:lstStyle>
            <a:lvl1pPr>
              <a:defRPr/>
            </a:lvl1pPr>
          </a:lstStyle>
          <a:p>
            <a:fld id="{99610ACD-A126-0C46-B5A2-44D5F9830F55}" type="slidenum">
              <a:rPr lang="en-US" altLang="en-US"/>
              <a:pPr/>
              <a:t>‹#›</a:t>
            </a:fld>
            <a:endParaRPr lang="en-US" altLang="en-US"/>
          </a:p>
        </p:txBody>
      </p:sp>
    </p:spTree>
    <p:extLst>
      <p:ext uri="{BB962C8B-B14F-4D97-AF65-F5344CB8AC3E}">
        <p14:creationId xmlns:p14="http://schemas.microsoft.com/office/powerpoint/2010/main" val="111824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65AA85-D98C-AB71-6104-7B8CC2B30C1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88CCEFC-47AC-9756-7A93-350C95F5AC0B}"/>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9" name="Rectangle 6">
            <a:extLst>
              <a:ext uri="{FF2B5EF4-FFF2-40B4-BE49-F238E27FC236}">
                <a16:creationId xmlns:a16="http://schemas.microsoft.com/office/drawing/2014/main" id="{E1EDD282-F6ED-14FF-BFE2-11BCE4EC209D}"/>
              </a:ext>
            </a:extLst>
          </p:cNvPr>
          <p:cNvSpPr>
            <a:spLocks noGrp="1" noChangeArrowheads="1"/>
          </p:cNvSpPr>
          <p:nvPr>
            <p:ph type="sldNum" sz="quarter" idx="12"/>
          </p:nvPr>
        </p:nvSpPr>
        <p:spPr>
          <a:ln/>
        </p:spPr>
        <p:txBody>
          <a:bodyPr/>
          <a:lstStyle>
            <a:lvl1pPr>
              <a:defRPr/>
            </a:lvl1pPr>
          </a:lstStyle>
          <a:p>
            <a:fld id="{84F0B212-9B47-3D44-87FB-4AA5363BFE16}" type="slidenum">
              <a:rPr lang="en-US" altLang="en-US"/>
              <a:pPr/>
              <a:t>‹#›</a:t>
            </a:fld>
            <a:endParaRPr lang="en-US" altLang="en-US"/>
          </a:p>
        </p:txBody>
      </p:sp>
    </p:spTree>
    <p:extLst>
      <p:ext uri="{BB962C8B-B14F-4D97-AF65-F5344CB8AC3E}">
        <p14:creationId xmlns:p14="http://schemas.microsoft.com/office/powerpoint/2010/main" val="357365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B2C6233-48A1-00BA-4625-B25CAF1F45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D1AFB6F-E8FF-EE12-8130-234E4361CA56}"/>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5" name="Rectangle 6">
            <a:extLst>
              <a:ext uri="{FF2B5EF4-FFF2-40B4-BE49-F238E27FC236}">
                <a16:creationId xmlns:a16="http://schemas.microsoft.com/office/drawing/2014/main" id="{D9BA73F8-7F3E-C4F8-5788-37D132668071}"/>
              </a:ext>
            </a:extLst>
          </p:cNvPr>
          <p:cNvSpPr>
            <a:spLocks noGrp="1" noChangeArrowheads="1"/>
          </p:cNvSpPr>
          <p:nvPr>
            <p:ph type="sldNum" sz="quarter" idx="12"/>
          </p:nvPr>
        </p:nvSpPr>
        <p:spPr>
          <a:ln/>
        </p:spPr>
        <p:txBody>
          <a:bodyPr/>
          <a:lstStyle>
            <a:lvl1pPr>
              <a:defRPr/>
            </a:lvl1pPr>
          </a:lstStyle>
          <a:p>
            <a:fld id="{6F24A32A-B632-1D44-9F69-35CE00E51745}" type="slidenum">
              <a:rPr lang="en-US" altLang="en-US"/>
              <a:pPr/>
              <a:t>‹#›</a:t>
            </a:fld>
            <a:endParaRPr lang="en-US" altLang="en-US"/>
          </a:p>
        </p:txBody>
      </p:sp>
    </p:spTree>
    <p:extLst>
      <p:ext uri="{BB962C8B-B14F-4D97-AF65-F5344CB8AC3E}">
        <p14:creationId xmlns:p14="http://schemas.microsoft.com/office/powerpoint/2010/main" val="373624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CF8502-B662-4694-081E-1E8A5B79D80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C735F33-C9EB-0EFD-71C1-7B80ED8FE1C3}"/>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4" name="Rectangle 6">
            <a:extLst>
              <a:ext uri="{FF2B5EF4-FFF2-40B4-BE49-F238E27FC236}">
                <a16:creationId xmlns:a16="http://schemas.microsoft.com/office/drawing/2014/main" id="{7CF7B6EC-45FE-C512-E0D7-0182AC2F5A5A}"/>
              </a:ext>
            </a:extLst>
          </p:cNvPr>
          <p:cNvSpPr>
            <a:spLocks noGrp="1" noChangeArrowheads="1"/>
          </p:cNvSpPr>
          <p:nvPr>
            <p:ph type="sldNum" sz="quarter" idx="12"/>
          </p:nvPr>
        </p:nvSpPr>
        <p:spPr>
          <a:ln/>
        </p:spPr>
        <p:txBody>
          <a:bodyPr/>
          <a:lstStyle>
            <a:lvl1pPr>
              <a:defRPr/>
            </a:lvl1pPr>
          </a:lstStyle>
          <a:p>
            <a:fld id="{F0D1FCCB-3EA8-EA4A-9413-EE613BB78238}" type="slidenum">
              <a:rPr lang="en-US" altLang="en-US"/>
              <a:pPr/>
              <a:t>‹#›</a:t>
            </a:fld>
            <a:endParaRPr lang="en-US" altLang="en-US"/>
          </a:p>
        </p:txBody>
      </p:sp>
    </p:spTree>
    <p:extLst>
      <p:ext uri="{BB962C8B-B14F-4D97-AF65-F5344CB8AC3E}">
        <p14:creationId xmlns:p14="http://schemas.microsoft.com/office/powerpoint/2010/main" val="52375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29DA12-57EF-F56F-B49B-1A9BA32BB5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DB25F92-F005-B57D-1EA0-5C82821A5192}"/>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7" name="Rectangle 6">
            <a:extLst>
              <a:ext uri="{FF2B5EF4-FFF2-40B4-BE49-F238E27FC236}">
                <a16:creationId xmlns:a16="http://schemas.microsoft.com/office/drawing/2014/main" id="{B6CBE700-6B49-B110-CE78-85D1D3FDC255}"/>
              </a:ext>
            </a:extLst>
          </p:cNvPr>
          <p:cNvSpPr>
            <a:spLocks noGrp="1" noChangeArrowheads="1"/>
          </p:cNvSpPr>
          <p:nvPr>
            <p:ph type="sldNum" sz="quarter" idx="12"/>
          </p:nvPr>
        </p:nvSpPr>
        <p:spPr>
          <a:ln/>
        </p:spPr>
        <p:txBody>
          <a:bodyPr/>
          <a:lstStyle>
            <a:lvl1pPr>
              <a:defRPr/>
            </a:lvl1pPr>
          </a:lstStyle>
          <a:p>
            <a:fld id="{D4702E43-ABC1-174C-A90F-28A2F27E33CF}" type="slidenum">
              <a:rPr lang="en-US" altLang="en-US"/>
              <a:pPr/>
              <a:t>‹#›</a:t>
            </a:fld>
            <a:endParaRPr lang="en-US" altLang="en-US"/>
          </a:p>
        </p:txBody>
      </p:sp>
    </p:spTree>
    <p:extLst>
      <p:ext uri="{BB962C8B-B14F-4D97-AF65-F5344CB8AC3E}">
        <p14:creationId xmlns:p14="http://schemas.microsoft.com/office/powerpoint/2010/main" val="274682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1C5B2A-2171-854C-7EFB-8EB11FCCA1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924175-9D3B-E62A-8CE0-58D8B0EE311A}"/>
              </a:ext>
            </a:extLst>
          </p:cNvPr>
          <p:cNvSpPr>
            <a:spLocks noGrp="1" noChangeArrowheads="1"/>
          </p:cNvSpPr>
          <p:nvPr>
            <p:ph type="ftr" sz="quarter" idx="11"/>
          </p:nvPr>
        </p:nvSpPr>
        <p:spPr>
          <a:ln/>
        </p:spPr>
        <p:txBody>
          <a:bodyPr/>
          <a:lstStyle>
            <a:lvl1pPr>
              <a:defRPr/>
            </a:lvl1pPr>
          </a:lstStyle>
          <a:p>
            <a:pPr>
              <a:defRPr/>
            </a:pPr>
            <a:r>
              <a:rPr lang="en-US"/>
              <a:t>University of Kansas Center for Researching on Learning 2014</a:t>
            </a:r>
          </a:p>
        </p:txBody>
      </p:sp>
      <p:sp>
        <p:nvSpPr>
          <p:cNvPr id="7" name="Rectangle 6">
            <a:extLst>
              <a:ext uri="{FF2B5EF4-FFF2-40B4-BE49-F238E27FC236}">
                <a16:creationId xmlns:a16="http://schemas.microsoft.com/office/drawing/2014/main" id="{324F812D-3833-1AA3-5678-AE6C84A9D258}"/>
              </a:ext>
            </a:extLst>
          </p:cNvPr>
          <p:cNvSpPr>
            <a:spLocks noGrp="1" noChangeArrowheads="1"/>
          </p:cNvSpPr>
          <p:nvPr>
            <p:ph type="sldNum" sz="quarter" idx="12"/>
          </p:nvPr>
        </p:nvSpPr>
        <p:spPr>
          <a:ln/>
        </p:spPr>
        <p:txBody>
          <a:bodyPr/>
          <a:lstStyle>
            <a:lvl1pPr>
              <a:defRPr/>
            </a:lvl1pPr>
          </a:lstStyle>
          <a:p>
            <a:fld id="{2EF0592B-984A-624A-9B95-0C351105567F}" type="slidenum">
              <a:rPr lang="en-US" altLang="en-US"/>
              <a:pPr/>
              <a:t>‹#›</a:t>
            </a:fld>
            <a:endParaRPr lang="en-US" altLang="en-US"/>
          </a:p>
        </p:txBody>
      </p:sp>
    </p:spTree>
    <p:extLst>
      <p:ext uri="{BB962C8B-B14F-4D97-AF65-F5344CB8AC3E}">
        <p14:creationId xmlns:p14="http://schemas.microsoft.com/office/powerpoint/2010/main" val="6023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C2BA7D-C47F-CB24-72A1-BDAA43F82C1D}"/>
              </a:ext>
            </a:extLst>
          </p:cNvPr>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2325F8-E5BB-85C4-0D5A-E79777A099BA}"/>
              </a:ext>
            </a:extLst>
          </p:cNvPr>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9E9965C-599C-7294-ED75-4410B06548AB}"/>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19D10100-6C7A-7566-A406-67C90E34121E}"/>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a:defRPr/>
            </a:pPr>
            <a:r>
              <a:rPr lang="en-US"/>
              <a:t>University of Kansas Center for Researching on Learning 2014</a:t>
            </a:r>
          </a:p>
        </p:txBody>
      </p:sp>
      <p:sp>
        <p:nvSpPr>
          <p:cNvPr id="1030" name="Rectangle 6">
            <a:extLst>
              <a:ext uri="{FF2B5EF4-FFF2-40B4-BE49-F238E27FC236}">
                <a16:creationId xmlns:a16="http://schemas.microsoft.com/office/drawing/2014/main" id="{A7FB85EF-35E2-687D-1FC4-2EC89C2A5D55}"/>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4BDCDC83-36A7-5745-ACE2-C5D8C0671943}" type="slidenum">
              <a:rPr lang="en-US" altLang="en-US"/>
              <a:pPr/>
              <a:t>‹#›</a:t>
            </a:fld>
            <a:endParaRPr lang="en-US" altLang="en-US"/>
          </a:p>
        </p:txBody>
      </p:sp>
      <p:pic>
        <p:nvPicPr>
          <p:cNvPr id="1031" name="Picture 20" descr="sim_2color_sig">
            <a:extLst>
              <a:ext uri="{FF2B5EF4-FFF2-40B4-BE49-F238E27FC236}">
                <a16:creationId xmlns:a16="http://schemas.microsoft.com/office/drawing/2014/main" id="{0E7D2327-7085-50B6-D1EF-CE136F618D4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91400" y="5867400"/>
            <a:ext cx="1676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8">
            <a:extLst>
              <a:ext uri="{FF2B5EF4-FFF2-40B4-BE49-F238E27FC236}">
                <a16:creationId xmlns:a16="http://schemas.microsoft.com/office/drawing/2014/main" id="{2567B74D-5606-EA13-65C8-24CE070167D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0800000">
            <a:off x="-7938" y="6197600"/>
            <a:ext cx="9196388" cy="6683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53" name="Line 29">
            <a:extLst>
              <a:ext uri="{FF2B5EF4-FFF2-40B4-BE49-F238E27FC236}">
                <a16:creationId xmlns:a16="http://schemas.microsoft.com/office/drawing/2014/main" id="{100F5420-A706-3CA4-0DE2-7F4655A2DE76}"/>
              </a:ext>
            </a:extLst>
          </p:cNvPr>
          <p:cNvSpPr>
            <a:spLocks noChangeShapeType="1"/>
          </p:cNvSpPr>
          <p:nvPr userDrawn="1"/>
        </p:nvSpPr>
        <p:spPr bwMode="auto">
          <a:xfrm>
            <a:off x="838200" y="1524000"/>
            <a:ext cx="7315200" cy="0"/>
          </a:xfrm>
          <a:prstGeom prst="line">
            <a:avLst/>
          </a:prstGeom>
          <a:noFill/>
          <a:ln w="1905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Arial" charset="0"/>
              <a:ea typeface="ＭＳ Ｐゴシック" charset="0"/>
            </a:endParaRPr>
          </a:p>
        </p:txBody>
      </p:sp>
      <p:pic>
        <p:nvPicPr>
          <p:cNvPr id="1054" name="Picture 30">
            <a:extLst>
              <a:ext uri="{FF2B5EF4-FFF2-40B4-BE49-F238E27FC236}">
                <a16:creationId xmlns:a16="http://schemas.microsoft.com/office/drawing/2014/main" id="{70CF87BC-8DF7-7A46-7A9E-C501C65CF889}"/>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7.bin"/><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8.bin"/><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C93C419-910E-DA34-0B8D-50C10966E24A}"/>
              </a:ext>
            </a:extLst>
          </p:cNvPr>
          <p:cNvSpPr>
            <a:spLocks noGrp="1" noChangeArrowheads="1"/>
          </p:cNvSpPr>
          <p:nvPr>
            <p:ph type="ctrTitle"/>
          </p:nvPr>
        </p:nvSpPr>
        <p:spPr>
          <a:xfrm>
            <a:off x="3429000" y="1046163"/>
            <a:ext cx="5562600" cy="1600200"/>
          </a:xfrm>
        </p:spPr>
        <p:txBody>
          <a:bodyPr/>
          <a:lstStyle/>
          <a:p>
            <a:pPr eaLnBrk="1" hangingPunct="1"/>
            <a:r>
              <a:rPr lang="en-US" altLang="en-US" sz="5400"/>
              <a:t>The Paragraph Writing Strategy</a:t>
            </a:r>
          </a:p>
        </p:txBody>
      </p:sp>
      <p:sp>
        <p:nvSpPr>
          <p:cNvPr id="16387" name="Rectangle 3">
            <a:extLst>
              <a:ext uri="{FF2B5EF4-FFF2-40B4-BE49-F238E27FC236}">
                <a16:creationId xmlns:a16="http://schemas.microsoft.com/office/drawing/2014/main" id="{E32EC34B-EF39-D955-1762-DCDFE747190F}"/>
              </a:ext>
            </a:extLst>
          </p:cNvPr>
          <p:cNvSpPr>
            <a:spLocks noGrp="1" noChangeArrowheads="1"/>
          </p:cNvSpPr>
          <p:nvPr>
            <p:ph type="subTitle" idx="1"/>
          </p:nvPr>
        </p:nvSpPr>
        <p:spPr>
          <a:xfrm>
            <a:off x="4572000" y="4876800"/>
            <a:ext cx="5105400" cy="2514600"/>
          </a:xfrm>
        </p:spPr>
        <p:txBody>
          <a:bodyPr/>
          <a:lstStyle/>
          <a:p>
            <a:pPr eaLnBrk="1" hangingPunct="1"/>
            <a:r>
              <a:rPr lang="en-US" altLang="en-US" b="1"/>
              <a:t>By Anita Friede, M.A.</a:t>
            </a:r>
          </a:p>
          <a:p>
            <a:pPr eaLnBrk="1" hangingPunct="1"/>
            <a:r>
              <a:rPr lang="en-US" altLang="en-US"/>
              <a:t>National SIM Professional Developer</a:t>
            </a:r>
          </a:p>
        </p:txBody>
      </p:sp>
      <p:sp>
        <p:nvSpPr>
          <p:cNvPr id="16388" name="Footer Placeholder 1">
            <a:extLst>
              <a:ext uri="{FF2B5EF4-FFF2-40B4-BE49-F238E27FC236}">
                <a16:creationId xmlns:a16="http://schemas.microsoft.com/office/drawing/2014/main" id="{E70265BA-8B82-CBFD-9745-B1D45E5F55CC}"/>
              </a:ext>
            </a:extLst>
          </p:cNvPr>
          <p:cNvSpPr>
            <a:spLocks noGrp="1"/>
          </p:cNvSpPr>
          <p:nvPr>
            <p:ph type="ftr" sz="quarter" idx="11"/>
          </p:nvPr>
        </p:nvSpPr>
        <p:spPr>
          <a:xfrm>
            <a:off x="609600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University of Kansas Center for Researching on Learning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675C1D29-822D-E26A-6C5E-CF2974FA79BF}"/>
              </a:ext>
            </a:extLst>
          </p:cNvPr>
          <p:cNvSpPr txBox="1">
            <a:spLocks noChangeArrowheads="1"/>
          </p:cNvSpPr>
          <p:nvPr/>
        </p:nvSpPr>
        <p:spPr bwMode="auto">
          <a:xfrm>
            <a:off x="1600200" y="1524000"/>
            <a:ext cx="7010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27650" name="Rectangle 3">
            <a:extLst>
              <a:ext uri="{FF2B5EF4-FFF2-40B4-BE49-F238E27FC236}">
                <a16:creationId xmlns:a16="http://schemas.microsoft.com/office/drawing/2014/main" id="{D28B7E23-B1A2-385E-4A65-8307F5560EA6}"/>
              </a:ext>
            </a:extLst>
          </p:cNvPr>
          <p:cNvSpPr>
            <a:spLocks noGrp="1" noChangeArrowheads="1"/>
          </p:cNvSpPr>
          <p:nvPr>
            <p:ph type="title"/>
          </p:nvPr>
        </p:nvSpPr>
        <p:spPr>
          <a:xfrm>
            <a:off x="685800" y="228600"/>
            <a:ext cx="7772400" cy="1143000"/>
          </a:xfrm>
        </p:spPr>
        <p:txBody>
          <a:bodyPr/>
          <a:lstStyle/>
          <a:p>
            <a:pPr eaLnBrk="1" hangingPunct="1"/>
            <a:r>
              <a:rPr lang="en-US" altLang="en-US" sz="4800"/>
              <a:t>Steps for Writing a Paragraph</a:t>
            </a:r>
          </a:p>
        </p:txBody>
      </p:sp>
      <p:sp>
        <p:nvSpPr>
          <p:cNvPr id="27651" name="Rectangle 4">
            <a:extLst>
              <a:ext uri="{FF2B5EF4-FFF2-40B4-BE49-F238E27FC236}">
                <a16:creationId xmlns:a16="http://schemas.microsoft.com/office/drawing/2014/main" id="{744348AB-7F11-5437-5332-DFF3568C850B}"/>
              </a:ext>
            </a:extLst>
          </p:cNvPr>
          <p:cNvSpPr>
            <a:spLocks noGrp="1" noChangeArrowheads="1"/>
          </p:cNvSpPr>
          <p:nvPr>
            <p:ph type="body" idx="1"/>
          </p:nvPr>
        </p:nvSpPr>
        <p:spPr>
          <a:xfrm>
            <a:off x="838200" y="1905000"/>
            <a:ext cx="7162800" cy="4724400"/>
          </a:xfrm>
        </p:spPr>
        <p:txBody>
          <a:bodyPr/>
          <a:lstStyle/>
          <a:p>
            <a:pPr marL="571500" indent="-571500" eaLnBrk="1" hangingPunct="1">
              <a:lnSpc>
                <a:spcPct val="120000"/>
              </a:lnSpc>
              <a:buFontTx/>
              <a:buNone/>
            </a:pPr>
            <a:r>
              <a:rPr lang="en-US" altLang="en-US"/>
              <a:t>	</a:t>
            </a:r>
            <a:r>
              <a:rPr lang="en-US" altLang="en-US" b="1">
                <a:solidFill>
                  <a:schemeClr val="tx2"/>
                </a:solidFill>
              </a:rPr>
              <a:t>S</a:t>
            </a:r>
            <a:r>
              <a:rPr lang="en-US" altLang="en-US"/>
              <a:t>et up a diagram</a:t>
            </a:r>
          </a:p>
          <a:p>
            <a:pPr marL="571500" indent="-571500" eaLnBrk="1" hangingPunct="1">
              <a:lnSpc>
                <a:spcPct val="120000"/>
              </a:lnSpc>
              <a:buFontTx/>
              <a:buNone/>
            </a:pPr>
            <a:r>
              <a:rPr lang="en-US" altLang="en-US"/>
              <a:t>	</a:t>
            </a:r>
            <a:r>
              <a:rPr lang="en-US" altLang="en-US" b="1">
                <a:solidFill>
                  <a:schemeClr val="tx2"/>
                </a:solidFill>
              </a:rPr>
              <a:t>C</a:t>
            </a:r>
            <a:r>
              <a:rPr lang="en-US" altLang="en-US"/>
              <a:t>reate the title</a:t>
            </a:r>
          </a:p>
          <a:p>
            <a:pPr marL="571500" indent="-571500" eaLnBrk="1" hangingPunct="1">
              <a:lnSpc>
                <a:spcPct val="120000"/>
              </a:lnSpc>
              <a:buFontTx/>
              <a:buNone/>
            </a:pPr>
            <a:r>
              <a:rPr lang="en-US" altLang="en-US"/>
              <a:t>	</a:t>
            </a:r>
            <a:r>
              <a:rPr lang="en-US" altLang="en-US" b="1">
                <a:solidFill>
                  <a:schemeClr val="tx2"/>
                </a:solidFill>
              </a:rPr>
              <a:t>R</a:t>
            </a:r>
            <a:r>
              <a:rPr lang="en-US" altLang="en-US"/>
              <a:t>eveal the topic</a:t>
            </a:r>
          </a:p>
          <a:p>
            <a:pPr marL="571500" indent="-571500" eaLnBrk="1" hangingPunct="1">
              <a:lnSpc>
                <a:spcPct val="120000"/>
              </a:lnSpc>
              <a:buFontTx/>
              <a:buNone/>
            </a:pPr>
            <a:r>
              <a:rPr lang="en-US" altLang="en-US"/>
              <a:t>	</a:t>
            </a:r>
            <a:r>
              <a:rPr lang="en-US" altLang="en-US" b="1">
                <a:solidFill>
                  <a:schemeClr val="tx2"/>
                </a:solidFill>
              </a:rPr>
              <a:t>I</a:t>
            </a:r>
            <a:r>
              <a:rPr lang="en-US" altLang="en-US"/>
              <a:t>ron out the details </a:t>
            </a:r>
          </a:p>
          <a:p>
            <a:pPr marL="571500" indent="-571500" eaLnBrk="1" hangingPunct="1">
              <a:lnSpc>
                <a:spcPct val="120000"/>
              </a:lnSpc>
              <a:buFontTx/>
              <a:buNone/>
            </a:pPr>
            <a:r>
              <a:rPr lang="en-US" altLang="en-US"/>
              <a:t>	</a:t>
            </a:r>
            <a:r>
              <a:rPr lang="en-US" altLang="en-US" b="1">
                <a:solidFill>
                  <a:schemeClr val="tx2"/>
                </a:solidFill>
              </a:rPr>
              <a:t>B</a:t>
            </a:r>
            <a:r>
              <a:rPr lang="en-US" altLang="en-US"/>
              <a:t>ind it together with a clincher</a:t>
            </a:r>
          </a:p>
          <a:p>
            <a:pPr marL="571500" indent="-571500" eaLnBrk="1" hangingPunct="1">
              <a:lnSpc>
                <a:spcPct val="120000"/>
              </a:lnSpc>
              <a:buFontTx/>
              <a:buNone/>
            </a:pPr>
            <a:r>
              <a:rPr lang="en-US" altLang="en-US"/>
              <a:t>	</a:t>
            </a:r>
            <a:r>
              <a:rPr lang="en-US" altLang="en-US" b="1">
                <a:solidFill>
                  <a:schemeClr val="tx2"/>
                </a:solidFill>
              </a:rPr>
              <a:t>E</a:t>
            </a:r>
            <a:r>
              <a:rPr lang="en-US" altLang="en-US"/>
              <a:t>dit your work</a:t>
            </a:r>
          </a:p>
        </p:txBody>
      </p:sp>
      <p:sp>
        <p:nvSpPr>
          <p:cNvPr id="39941" name="Text Box 5">
            <a:extLst>
              <a:ext uri="{FF2B5EF4-FFF2-40B4-BE49-F238E27FC236}">
                <a16:creationId xmlns:a16="http://schemas.microsoft.com/office/drawing/2014/main" id="{AFAFA7AF-5F67-4F0B-8C30-51DFF8C5CBFE}"/>
              </a:ext>
            </a:extLst>
          </p:cNvPr>
          <p:cNvSpPr txBox="1">
            <a:spLocks noChangeArrowheads="1"/>
          </p:cNvSpPr>
          <p:nvPr/>
        </p:nvSpPr>
        <p:spPr bwMode="auto">
          <a:xfrm>
            <a:off x="5257800" y="1905000"/>
            <a:ext cx="1676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a:solidFill>
                  <a:srgbClr val="800000"/>
                </a:solidFill>
                <a:latin typeface="Times New Roman" charset="0"/>
                <a:ea typeface="ＭＳ Ｐゴシック" charset="0"/>
              </a:rPr>
              <a:t>Plan</a:t>
            </a:r>
          </a:p>
        </p:txBody>
      </p:sp>
      <p:sp>
        <p:nvSpPr>
          <p:cNvPr id="39942" name="Line 6">
            <a:extLst>
              <a:ext uri="{FF2B5EF4-FFF2-40B4-BE49-F238E27FC236}">
                <a16:creationId xmlns:a16="http://schemas.microsoft.com/office/drawing/2014/main" id="{F7762993-DCE6-18C3-8F93-0B0D0BD46659}"/>
              </a:ext>
            </a:extLst>
          </p:cNvPr>
          <p:cNvSpPr>
            <a:spLocks noChangeShapeType="1"/>
          </p:cNvSpPr>
          <p:nvPr/>
        </p:nvSpPr>
        <p:spPr bwMode="auto">
          <a:xfrm flipH="1" flipV="1">
            <a:off x="4572000" y="2362200"/>
            <a:ext cx="609600" cy="152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39943" name="Text Box 7">
            <a:extLst>
              <a:ext uri="{FF2B5EF4-FFF2-40B4-BE49-F238E27FC236}">
                <a16:creationId xmlns:a16="http://schemas.microsoft.com/office/drawing/2014/main" id="{F83D906B-F2E7-8994-4623-B4BA6F6CCF54}"/>
              </a:ext>
            </a:extLst>
          </p:cNvPr>
          <p:cNvSpPr txBox="1">
            <a:spLocks noChangeArrowheads="1"/>
          </p:cNvSpPr>
          <p:nvPr/>
        </p:nvSpPr>
        <p:spPr bwMode="auto">
          <a:xfrm>
            <a:off x="6934200" y="3505200"/>
            <a:ext cx="24384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a:solidFill>
                  <a:srgbClr val="800000"/>
                </a:solidFill>
                <a:latin typeface="Times New Roman" charset="0"/>
                <a:ea typeface="ＭＳ Ｐゴシック" charset="0"/>
              </a:rPr>
              <a:t>Execute</a:t>
            </a:r>
          </a:p>
        </p:txBody>
      </p:sp>
      <p:sp>
        <p:nvSpPr>
          <p:cNvPr id="39944" name="Text Box 8">
            <a:extLst>
              <a:ext uri="{FF2B5EF4-FFF2-40B4-BE49-F238E27FC236}">
                <a16:creationId xmlns:a16="http://schemas.microsoft.com/office/drawing/2014/main" id="{8E852C98-202D-0356-59BF-58B79D2201D4}"/>
              </a:ext>
            </a:extLst>
          </p:cNvPr>
          <p:cNvSpPr txBox="1">
            <a:spLocks noChangeArrowheads="1"/>
          </p:cNvSpPr>
          <p:nvPr/>
        </p:nvSpPr>
        <p:spPr bwMode="auto">
          <a:xfrm>
            <a:off x="4876800" y="5257800"/>
            <a:ext cx="22098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a:solidFill>
                  <a:srgbClr val="800000"/>
                </a:solidFill>
                <a:latin typeface="Times New Roman" charset="0"/>
                <a:ea typeface="ＭＳ Ｐゴシック" charset="0"/>
              </a:rPr>
              <a:t>Evaluate</a:t>
            </a:r>
          </a:p>
        </p:txBody>
      </p:sp>
      <p:sp>
        <p:nvSpPr>
          <p:cNvPr id="39945" name="Text Box 9">
            <a:extLst>
              <a:ext uri="{FF2B5EF4-FFF2-40B4-BE49-F238E27FC236}">
                <a16:creationId xmlns:a16="http://schemas.microsoft.com/office/drawing/2014/main" id="{F7692BCB-D80F-48F3-BF42-7C2457FC9AA8}"/>
              </a:ext>
            </a:extLst>
          </p:cNvPr>
          <p:cNvSpPr txBox="1">
            <a:spLocks noChangeArrowheads="1"/>
          </p:cNvSpPr>
          <p:nvPr/>
        </p:nvSpPr>
        <p:spPr bwMode="auto">
          <a:xfrm>
            <a:off x="6019800" y="3048000"/>
            <a:ext cx="457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4400">
              <a:solidFill>
                <a:schemeClr val="tx2"/>
              </a:solidFill>
              <a:latin typeface="Times New Roman" charset="0"/>
              <a:ea typeface="ＭＳ Ｐゴシック" charset="0"/>
            </a:endParaRPr>
          </a:p>
        </p:txBody>
      </p:sp>
      <p:sp>
        <p:nvSpPr>
          <p:cNvPr id="39946" name="AutoShape 10">
            <a:extLst>
              <a:ext uri="{FF2B5EF4-FFF2-40B4-BE49-F238E27FC236}">
                <a16:creationId xmlns:a16="http://schemas.microsoft.com/office/drawing/2014/main" id="{65ACAE8B-0B08-1924-38BA-DADC6CE26738}"/>
              </a:ext>
            </a:extLst>
          </p:cNvPr>
          <p:cNvSpPr>
            <a:spLocks/>
          </p:cNvSpPr>
          <p:nvPr/>
        </p:nvSpPr>
        <p:spPr bwMode="auto">
          <a:xfrm>
            <a:off x="6248400" y="3276600"/>
            <a:ext cx="152400" cy="914400"/>
          </a:xfrm>
          <a:prstGeom prst="rightBrace">
            <a:avLst>
              <a:gd name="adj1" fmla="val 50000"/>
              <a:gd name="adj2"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9947" name="AutoShape 11">
            <a:extLst>
              <a:ext uri="{FF2B5EF4-FFF2-40B4-BE49-F238E27FC236}">
                <a16:creationId xmlns:a16="http://schemas.microsoft.com/office/drawing/2014/main" id="{202D7A37-E35D-1986-C2A9-CABDA2C71250}"/>
              </a:ext>
            </a:extLst>
          </p:cNvPr>
          <p:cNvSpPr>
            <a:spLocks/>
          </p:cNvSpPr>
          <p:nvPr/>
        </p:nvSpPr>
        <p:spPr bwMode="auto">
          <a:xfrm>
            <a:off x="6553200" y="2819400"/>
            <a:ext cx="457200" cy="2438400"/>
          </a:xfrm>
          <a:prstGeom prst="rightBrace">
            <a:avLst>
              <a:gd name="adj1" fmla="val 44444"/>
              <a:gd name="adj2"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9948" name="AutoShape 12">
            <a:extLst>
              <a:ext uri="{FF2B5EF4-FFF2-40B4-BE49-F238E27FC236}">
                <a16:creationId xmlns:a16="http://schemas.microsoft.com/office/drawing/2014/main" id="{ADDBC121-438B-2CE9-43E7-8CB8ABEDD0C2}"/>
              </a:ext>
            </a:extLst>
          </p:cNvPr>
          <p:cNvSpPr>
            <a:spLocks/>
          </p:cNvSpPr>
          <p:nvPr/>
        </p:nvSpPr>
        <p:spPr bwMode="auto">
          <a:xfrm>
            <a:off x="7010400" y="2743200"/>
            <a:ext cx="228600" cy="2438400"/>
          </a:xfrm>
          <a:prstGeom prst="rightBrace">
            <a:avLst>
              <a:gd name="adj1" fmla="val 88889"/>
              <a:gd name="adj2" fmla="val 50000"/>
            </a:avLst>
          </a:prstGeom>
          <a:noFill/>
          <a:ln w="3175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9949" name="Line 13">
            <a:extLst>
              <a:ext uri="{FF2B5EF4-FFF2-40B4-BE49-F238E27FC236}">
                <a16:creationId xmlns:a16="http://schemas.microsoft.com/office/drawing/2014/main" id="{4AE6FBC6-2B46-0482-810B-517A6AF442E1}"/>
              </a:ext>
            </a:extLst>
          </p:cNvPr>
          <p:cNvSpPr>
            <a:spLocks noChangeShapeType="1"/>
          </p:cNvSpPr>
          <p:nvPr/>
        </p:nvSpPr>
        <p:spPr bwMode="auto">
          <a:xfrm>
            <a:off x="5943600" y="2514600"/>
            <a:ext cx="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39950" name="Line 14">
            <a:extLst>
              <a:ext uri="{FF2B5EF4-FFF2-40B4-BE49-F238E27FC236}">
                <a16:creationId xmlns:a16="http://schemas.microsoft.com/office/drawing/2014/main" id="{1E48FDB6-90D9-E72E-B8A6-56DF4B65CDE6}"/>
              </a:ext>
            </a:extLst>
          </p:cNvPr>
          <p:cNvSpPr>
            <a:spLocks noChangeShapeType="1"/>
          </p:cNvSpPr>
          <p:nvPr/>
        </p:nvSpPr>
        <p:spPr bwMode="auto">
          <a:xfrm flipH="1">
            <a:off x="4876800" y="2286000"/>
            <a:ext cx="609600" cy="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39951" name="Line 15">
            <a:extLst>
              <a:ext uri="{FF2B5EF4-FFF2-40B4-BE49-F238E27FC236}">
                <a16:creationId xmlns:a16="http://schemas.microsoft.com/office/drawing/2014/main" id="{49C4AB2D-46B7-7C96-ED14-04CBE9CDF198}"/>
              </a:ext>
            </a:extLst>
          </p:cNvPr>
          <p:cNvSpPr>
            <a:spLocks noChangeShapeType="1"/>
          </p:cNvSpPr>
          <p:nvPr/>
        </p:nvSpPr>
        <p:spPr bwMode="auto">
          <a:xfrm flipH="1">
            <a:off x="4191000" y="5715000"/>
            <a:ext cx="609600" cy="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27663" name="Footer Placeholder 1">
            <a:extLst>
              <a:ext uri="{FF2B5EF4-FFF2-40B4-BE49-F238E27FC236}">
                <a16:creationId xmlns:a16="http://schemas.microsoft.com/office/drawing/2014/main" id="{AA93F237-E5C5-B156-2C8C-D1DAA32D382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dissolve">
                                      <p:cBhvr>
                                        <p:cTn id="7" dur="500"/>
                                        <p:tgtEl>
                                          <p:spTgt spid="39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995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94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994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994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9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P spid="39941" grpId="0"/>
      <p:bldP spid="39943" grpId="0"/>
      <p:bldP spid="39944" grpId="0"/>
      <p:bldP spid="3994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a:extLst>
              <a:ext uri="{FF2B5EF4-FFF2-40B4-BE49-F238E27FC236}">
                <a16:creationId xmlns:a16="http://schemas.microsoft.com/office/drawing/2014/main" id="{D6E3474A-0200-9581-6202-DEA0DA5D4EA9}"/>
              </a:ext>
            </a:extLst>
          </p:cNvPr>
          <p:cNvSpPr txBox="1">
            <a:spLocks noChangeArrowheads="1"/>
          </p:cNvSpPr>
          <p:nvPr/>
        </p:nvSpPr>
        <p:spPr bwMode="auto">
          <a:xfrm>
            <a:off x="1600200" y="1524000"/>
            <a:ext cx="7010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20834" name="Rectangle 3">
            <a:extLst>
              <a:ext uri="{FF2B5EF4-FFF2-40B4-BE49-F238E27FC236}">
                <a16:creationId xmlns:a16="http://schemas.microsoft.com/office/drawing/2014/main" id="{3C49CB80-E9A6-2AE0-F81F-D9C0A87E53EC}"/>
              </a:ext>
            </a:extLst>
          </p:cNvPr>
          <p:cNvSpPr>
            <a:spLocks noGrp="1" noChangeArrowheads="1"/>
          </p:cNvSpPr>
          <p:nvPr>
            <p:ph type="title"/>
          </p:nvPr>
        </p:nvSpPr>
        <p:spPr>
          <a:xfrm>
            <a:off x="609600" y="304800"/>
            <a:ext cx="7772400" cy="1143000"/>
          </a:xfrm>
        </p:spPr>
        <p:txBody>
          <a:bodyPr/>
          <a:lstStyle/>
          <a:p>
            <a:pPr eaLnBrk="1" hangingPunct="1"/>
            <a:r>
              <a:rPr lang="en-US" altLang="en-US" sz="4000" b="1"/>
              <a:t>Steps for Writing a Paragraph</a:t>
            </a:r>
          </a:p>
        </p:txBody>
      </p:sp>
      <p:sp>
        <p:nvSpPr>
          <p:cNvPr id="120835" name="Rectangle 4">
            <a:extLst>
              <a:ext uri="{FF2B5EF4-FFF2-40B4-BE49-F238E27FC236}">
                <a16:creationId xmlns:a16="http://schemas.microsoft.com/office/drawing/2014/main" id="{8DA237B8-2456-F9BE-2AE9-1594FBB5084C}"/>
              </a:ext>
            </a:extLst>
          </p:cNvPr>
          <p:cNvSpPr>
            <a:spLocks noGrp="1" noChangeArrowheads="1"/>
          </p:cNvSpPr>
          <p:nvPr>
            <p:ph type="body" idx="1"/>
          </p:nvPr>
        </p:nvSpPr>
        <p:spPr>
          <a:xfrm>
            <a:off x="685800" y="1371600"/>
            <a:ext cx="7772400" cy="5486400"/>
          </a:xfrm>
        </p:spPr>
        <p:txBody>
          <a:bodyPr/>
          <a:lstStyle/>
          <a:p>
            <a:pPr marL="571500" indent="-571500" eaLnBrk="1" hangingPunct="1">
              <a:buFontTx/>
              <a:buNone/>
            </a:pPr>
            <a:r>
              <a:rPr lang="en-US" altLang="en-US"/>
              <a:t>	</a:t>
            </a:r>
            <a:r>
              <a:rPr lang="en-US" altLang="en-US" sz="4400" b="1">
                <a:solidFill>
                  <a:schemeClr val="tx2"/>
                </a:solidFill>
              </a:rPr>
              <a:t>S</a:t>
            </a:r>
            <a:r>
              <a:rPr lang="en-US" altLang="en-US"/>
              <a:t>et up a diagram.</a:t>
            </a:r>
          </a:p>
          <a:p>
            <a:pPr marL="571500" indent="-571500" eaLnBrk="1" hangingPunct="1">
              <a:buFontTx/>
              <a:buNone/>
            </a:pPr>
            <a:r>
              <a:rPr lang="en-US" altLang="en-US"/>
              <a:t>	</a:t>
            </a:r>
            <a:r>
              <a:rPr lang="en-US" altLang="en-US" sz="4400" b="1">
                <a:solidFill>
                  <a:schemeClr val="tx2"/>
                </a:solidFill>
              </a:rPr>
              <a:t>C</a:t>
            </a:r>
            <a:r>
              <a:rPr lang="en-US" altLang="en-US"/>
              <a:t>reate the title</a:t>
            </a:r>
          </a:p>
          <a:p>
            <a:pPr marL="571500" indent="-571500" eaLnBrk="1" hangingPunct="1">
              <a:buFontTx/>
              <a:buNone/>
            </a:pPr>
            <a:r>
              <a:rPr lang="en-US" altLang="en-US"/>
              <a:t>	</a:t>
            </a:r>
            <a:r>
              <a:rPr lang="en-US" altLang="en-US" sz="4400" b="1">
                <a:solidFill>
                  <a:schemeClr val="tx2"/>
                </a:solidFill>
              </a:rPr>
              <a:t>R</a:t>
            </a:r>
            <a:r>
              <a:rPr lang="en-US" altLang="en-US"/>
              <a:t>eveal the topic.</a:t>
            </a:r>
          </a:p>
          <a:p>
            <a:pPr marL="571500" indent="-571500" eaLnBrk="1" hangingPunct="1">
              <a:buFontTx/>
              <a:buNone/>
            </a:pPr>
            <a:r>
              <a:rPr lang="en-US" altLang="en-US"/>
              <a:t>	</a:t>
            </a:r>
            <a:r>
              <a:rPr lang="en-US" altLang="en-US" sz="4400" b="1">
                <a:solidFill>
                  <a:schemeClr val="tx2"/>
                </a:solidFill>
              </a:rPr>
              <a:t>I</a:t>
            </a:r>
            <a:r>
              <a:rPr lang="en-US" altLang="en-US"/>
              <a:t>ron out the details. </a:t>
            </a:r>
          </a:p>
          <a:p>
            <a:pPr marL="571500" indent="-571500" eaLnBrk="1" hangingPunct="1">
              <a:buFontTx/>
              <a:buNone/>
            </a:pPr>
            <a:r>
              <a:rPr lang="en-US" altLang="en-US"/>
              <a:t>	</a:t>
            </a:r>
            <a:r>
              <a:rPr lang="en-US" altLang="en-US" sz="4400" b="1">
                <a:solidFill>
                  <a:schemeClr val="tx2"/>
                </a:solidFill>
              </a:rPr>
              <a:t>B</a:t>
            </a:r>
            <a:r>
              <a:rPr lang="en-US" altLang="en-US"/>
              <a:t>ind it together with a clincher.</a:t>
            </a:r>
          </a:p>
          <a:p>
            <a:pPr marL="571500" indent="-571500" eaLnBrk="1" hangingPunct="1">
              <a:buFontTx/>
              <a:buNone/>
            </a:pPr>
            <a:r>
              <a:rPr lang="en-US" altLang="en-US"/>
              <a:t>	</a:t>
            </a:r>
            <a:r>
              <a:rPr lang="en-US" altLang="en-US" sz="4400" b="1">
                <a:solidFill>
                  <a:schemeClr val="tx2"/>
                </a:solidFill>
              </a:rPr>
              <a:t>E</a:t>
            </a:r>
            <a:r>
              <a:rPr lang="en-US" altLang="en-US"/>
              <a:t>dit your work.</a:t>
            </a:r>
          </a:p>
        </p:txBody>
      </p:sp>
      <p:sp>
        <p:nvSpPr>
          <p:cNvPr id="120836" name="Footer Placeholder 1">
            <a:extLst>
              <a:ext uri="{FF2B5EF4-FFF2-40B4-BE49-F238E27FC236}">
                <a16:creationId xmlns:a16="http://schemas.microsoft.com/office/drawing/2014/main" id="{2BC3D19C-7C7F-42B6-5E42-D4B4FFFAA4F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dissolve">
                                      <p:cBhvr>
                                        <p:cTn id="7" dur="500"/>
                                        <p:tgtEl>
                                          <p:spTgt spid="128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7" name="Group 2">
            <a:extLst>
              <a:ext uri="{FF2B5EF4-FFF2-40B4-BE49-F238E27FC236}">
                <a16:creationId xmlns:a16="http://schemas.microsoft.com/office/drawing/2014/main" id="{673B587B-1E65-A287-6EB9-0757722104E2}"/>
              </a:ext>
            </a:extLst>
          </p:cNvPr>
          <p:cNvGrpSpPr>
            <a:grpSpLocks/>
          </p:cNvGrpSpPr>
          <p:nvPr/>
        </p:nvGrpSpPr>
        <p:grpSpPr bwMode="auto">
          <a:xfrm>
            <a:off x="533400" y="1676400"/>
            <a:ext cx="8013700" cy="4419600"/>
            <a:chOff x="912" y="1152"/>
            <a:chExt cx="4512" cy="2736"/>
          </a:xfrm>
        </p:grpSpPr>
        <p:sp>
          <p:nvSpPr>
            <p:cNvPr id="129027" name="Rectangle 3">
              <a:extLst>
                <a:ext uri="{FF2B5EF4-FFF2-40B4-BE49-F238E27FC236}">
                  <a16:creationId xmlns:a16="http://schemas.microsoft.com/office/drawing/2014/main" id="{5058FDEE-9B9E-0853-C8AE-FDEF5F3CAAA2}"/>
                </a:ext>
              </a:extLst>
            </p:cNvPr>
            <p:cNvSpPr>
              <a:spLocks noChangeArrowheads="1"/>
            </p:cNvSpPr>
            <p:nvPr/>
          </p:nvSpPr>
          <p:spPr bwMode="auto">
            <a:xfrm>
              <a:off x="912" y="1152"/>
              <a:ext cx="4512" cy="27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121861" name="Picture 4" descr="1">
              <a:extLst>
                <a:ext uri="{FF2B5EF4-FFF2-40B4-BE49-F238E27FC236}">
                  <a16:creationId xmlns:a16="http://schemas.microsoft.com/office/drawing/2014/main" id="{5036E2A6-905F-1E55-E2CE-64C1BFCF0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1392"/>
              <a:ext cx="4368" cy="2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1858" name="Rectangle 5">
            <a:extLst>
              <a:ext uri="{FF2B5EF4-FFF2-40B4-BE49-F238E27FC236}">
                <a16:creationId xmlns:a16="http://schemas.microsoft.com/office/drawing/2014/main" id="{14B93BE8-6936-6F4B-6637-9E0D219716D3}"/>
              </a:ext>
            </a:extLst>
          </p:cNvPr>
          <p:cNvSpPr>
            <a:spLocks noGrp="1" noChangeArrowheads="1"/>
          </p:cNvSpPr>
          <p:nvPr>
            <p:ph type="title"/>
          </p:nvPr>
        </p:nvSpPr>
        <p:spPr>
          <a:xfrm>
            <a:off x="609600" y="304800"/>
            <a:ext cx="7772400" cy="1143000"/>
          </a:xfrm>
        </p:spPr>
        <p:txBody>
          <a:bodyPr/>
          <a:lstStyle/>
          <a:p>
            <a:pPr eaLnBrk="1" hangingPunct="1"/>
            <a:r>
              <a:rPr lang="en-US" altLang="en-US" sz="4000" b="1"/>
              <a:t>A Finished Paragraph Diagram</a:t>
            </a:r>
          </a:p>
        </p:txBody>
      </p:sp>
      <p:sp>
        <p:nvSpPr>
          <p:cNvPr id="121859" name="Footer Placeholder 1">
            <a:extLst>
              <a:ext uri="{FF2B5EF4-FFF2-40B4-BE49-F238E27FC236}">
                <a16:creationId xmlns:a16="http://schemas.microsoft.com/office/drawing/2014/main" id="{195E39DA-C62C-BAA1-9485-A9FA14E9E49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a:extLst>
              <a:ext uri="{FF2B5EF4-FFF2-40B4-BE49-F238E27FC236}">
                <a16:creationId xmlns:a16="http://schemas.microsoft.com/office/drawing/2014/main" id="{62DE8796-CC6C-2B07-ADC8-68D38A3EBC96}"/>
              </a:ext>
            </a:extLst>
          </p:cNvPr>
          <p:cNvSpPr txBox="1">
            <a:spLocks noChangeArrowheads="1"/>
          </p:cNvSpPr>
          <p:nvPr/>
        </p:nvSpPr>
        <p:spPr bwMode="auto">
          <a:xfrm>
            <a:off x="1600200" y="1524000"/>
            <a:ext cx="7010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22882" name="Rectangle 3">
            <a:extLst>
              <a:ext uri="{FF2B5EF4-FFF2-40B4-BE49-F238E27FC236}">
                <a16:creationId xmlns:a16="http://schemas.microsoft.com/office/drawing/2014/main" id="{ED913633-55AB-FFC7-0E88-8D0DDCCC0729}"/>
              </a:ext>
            </a:extLst>
          </p:cNvPr>
          <p:cNvSpPr>
            <a:spLocks noGrp="1" noChangeArrowheads="1"/>
          </p:cNvSpPr>
          <p:nvPr>
            <p:ph type="title"/>
          </p:nvPr>
        </p:nvSpPr>
        <p:spPr>
          <a:xfrm>
            <a:off x="609600" y="304800"/>
            <a:ext cx="7772400" cy="1143000"/>
          </a:xfrm>
        </p:spPr>
        <p:txBody>
          <a:bodyPr/>
          <a:lstStyle/>
          <a:p>
            <a:pPr eaLnBrk="1" hangingPunct="1"/>
            <a:r>
              <a:rPr lang="en-US" altLang="en-US" sz="4000" b="1"/>
              <a:t>Steps for Writing a Paragraph</a:t>
            </a:r>
          </a:p>
        </p:txBody>
      </p:sp>
      <p:sp>
        <p:nvSpPr>
          <p:cNvPr id="122883" name="Rectangle 4">
            <a:extLst>
              <a:ext uri="{FF2B5EF4-FFF2-40B4-BE49-F238E27FC236}">
                <a16:creationId xmlns:a16="http://schemas.microsoft.com/office/drawing/2014/main" id="{F77ED961-6501-04CB-E78A-B34B558FA298}"/>
              </a:ext>
            </a:extLst>
          </p:cNvPr>
          <p:cNvSpPr>
            <a:spLocks noGrp="1" noChangeArrowheads="1"/>
          </p:cNvSpPr>
          <p:nvPr>
            <p:ph type="body" idx="1"/>
          </p:nvPr>
        </p:nvSpPr>
        <p:spPr>
          <a:xfrm>
            <a:off x="152400" y="1371600"/>
            <a:ext cx="8763000" cy="5486400"/>
          </a:xfrm>
        </p:spPr>
        <p:txBody>
          <a:bodyPr/>
          <a:lstStyle/>
          <a:p>
            <a:pPr marL="571500" indent="-571500" eaLnBrk="1" hangingPunct="1">
              <a:buFontTx/>
              <a:buNone/>
            </a:pPr>
            <a:r>
              <a:rPr lang="en-US" altLang="en-US"/>
              <a:t>	</a:t>
            </a:r>
            <a:r>
              <a:rPr lang="en-US" altLang="en-US" sz="4400" b="1">
                <a:solidFill>
                  <a:schemeClr val="tx2"/>
                </a:solidFill>
              </a:rPr>
              <a:t>S</a:t>
            </a:r>
            <a:r>
              <a:rPr lang="en-US" altLang="en-US"/>
              <a:t>et up a diagram.</a:t>
            </a:r>
          </a:p>
          <a:p>
            <a:pPr marL="571500" indent="-571500" eaLnBrk="1" hangingPunct="1">
              <a:buFontTx/>
              <a:buNone/>
            </a:pPr>
            <a:r>
              <a:rPr lang="en-US" altLang="en-US"/>
              <a:t>	</a:t>
            </a:r>
            <a:r>
              <a:rPr lang="en-US" altLang="en-US" sz="4400" b="1">
                <a:solidFill>
                  <a:schemeClr val="tx2"/>
                </a:solidFill>
              </a:rPr>
              <a:t>C</a:t>
            </a:r>
            <a:r>
              <a:rPr lang="en-US" altLang="en-US"/>
              <a:t>reate the title</a:t>
            </a:r>
          </a:p>
          <a:p>
            <a:pPr marL="571500" indent="-571500" eaLnBrk="1" hangingPunct="1">
              <a:buFontTx/>
              <a:buNone/>
            </a:pPr>
            <a:r>
              <a:rPr lang="en-US" altLang="en-US"/>
              <a:t>	</a:t>
            </a:r>
            <a:r>
              <a:rPr lang="en-US" altLang="en-US" sz="4400" b="1">
                <a:solidFill>
                  <a:schemeClr val="tx2"/>
                </a:solidFill>
              </a:rPr>
              <a:t>R</a:t>
            </a:r>
            <a:r>
              <a:rPr lang="en-US" altLang="en-US"/>
              <a:t>eveal the topic </a:t>
            </a:r>
            <a:r>
              <a:rPr lang="en-US" altLang="en-US">
                <a:solidFill>
                  <a:srgbClr val="0000FF"/>
                </a:solidFill>
              </a:rPr>
              <a:t>using PENS</a:t>
            </a:r>
            <a:r>
              <a:rPr lang="en-US" altLang="en-US"/>
              <a:t>.</a:t>
            </a:r>
          </a:p>
          <a:p>
            <a:pPr marL="571500" indent="-571500" eaLnBrk="1" hangingPunct="1">
              <a:buFontTx/>
              <a:buNone/>
            </a:pPr>
            <a:r>
              <a:rPr lang="en-US" altLang="en-US"/>
              <a:t>	</a:t>
            </a:r>
            <a:r>
              <a:rPr lang="en-US" altLang="en-US" sz="4400" b="1">
                <a:solidFill>
                  <a:schemeClr val="tx2"/>
                </a:solidFill>
              </a:rPr>
              <a:t>I</a:t>
            </a:r>
            <a:r>
              <a:rPr lang="en-US" altLang="en-US"/>
              <a:t>ron out the details </a:t>
            </a:r>
            <a:r>
              <a:rPr lang="en-US" altLang="en-US">
                <a:solidFill>
                  <a:srgbClr val="0000FF"/>
                </a:solidFill>
              </a:rPr>
              <a:t>using PENS.</a:t>
            </a:r>
            <a:r>
              <a:rPr lang="en-US" altLang="en-US"/>
              <a:t> </a:t>
            </a:r>
          </a:p>
          <a:p>
            <a:pPr marL="571500" indent="-571500" eaLnBrk="1" hangingPunct="1">
              <a:buFontTx/>
              <a:buNone/>
            </a:pPr>
            <a:r>
              <a:rPr lang="en-US" altLang="en-US"/>
              <a:t>	</a:t>
            </a:r>
            <a:r>
              <a:rPr lang="en-US" altLang="en-US" sz="4400" b="1">
                <a:solidFill>
                  <a:schemeClr val="tx2"/>
                </a:solidFill>
              </a:rPr>
              <a:t>B</a:t>
            </a:r>
            <a:r>
              <a:rPr lang="en-US" altLang="en-US"/>
              <a:t>ind it together with a clincher </a:t>
            </a:r>
            <a:r>
              <a:rPr lang="en-US" altLang="en-US">
                <a:solidFill>
                  <a:srgbClr val="0000FF"/>
                </a:solidFill>
              </a:rPr>
              <a:t>using PENS</a:t>
            </a:r>
            <a:r>
              <a:rPr lang="en-US" altLang="en-US"/>
              <a:t>.</a:t>
            </a:r>
          </a:p>
          <a:p>
            <a:pPr marL="571500" indent="-571500" eaLnBrk="1" hangingPunct="1">
              <a:buFontTx/>
              <a:buNone/>
            </a:pPr>
            <a:r>
              <a:rPr lang="en-US" altLang="en-US"/>
              <a:t>	</a:t>
            </a:r>
            <a:r>
              <a:rPr lang="en-US" altLang="en-US" sz="4400" b="1">
                <a:solidFill>
                  <a:schemeClr val="tx2"/>
                </a:solidFill>
              </a:rPr>
              <a:t>E</a:t>
            </a:r>
            <a:r>
              <a:rPr lang="en-US" altLang="en-US"/>
              <a:t>dit your work.</a:t>
            </a:r>
          </a:p>
        </p:txBody>
      </p:sp>
      <p:sp>
        <p:nvSpPr>
          <p:cNvPr id="122884" name="Footer Placeholder 1">
            <a:extLst>
              <a:ext uri="{FF2B5EF4-FFF2-40B4-BE49-F238E27FC236}">
                <a16:creationId xmlns:a16="http://schemas.microsoft.com/office/drawing/2014/main" id="{1B492A32-8F89-F18E-02F6-F5FC9F49904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30050">
                                            <p:txEl>
                                              <p:pRg st="0" end="0"/>
                                            </p:txEl>
                                          </p:spTgt>
                                        </p:tgtEl>
                                        <p:attrNameLst>
                                          <p:attrName>style.visibility</p:attrName>
                                        </p:attrNameLst>
                                      </p:cBhvr>
                                      <p:to>
                                        <p:strVal val="visible"/>
                                      </p:to>
                                    </p:set>
                                    <p:animEffect transition="in" filter="dissolve">
                                      <p:cBhvr>
                                        <p:cTn id="7" dur="500"/>
                                        <p:tgtEl>
                                          <p:spTgt spid="130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a:extLst>
              <a:ext uri="{FF2B5EF4-FFF2-40B4-BE49-F238E27FC236}">
                <a16:creationId xmlns:a16="http://schemas.microsoft.com/office/drawing/2014/main" id="{5DF3DD9C-FF9E-FF98-D601-41D2824FF5CC}"/>
              </a:ext>
            </a:extLst>
          </p:cNvPr>
          <p:cNvSpPr txBox="1">
            <a:spLocks noChangeArrowheads="1"/>
          </p:cNvSpPr>
          <p:nvPr/>
        </p:nvSpPr>
        <p:spPr bwMode="auto">
          <a:xfrm>
            <a:off x="6950075" y="1265238"/>
            <a:ext cx="184150"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1800">
              <a:latin typeface="Times New Roman" charset="0"/>
              <a:ea typeface="ＭＳ Ｐゴシック" charset="0"/>
            </a:endParaRPr>
          </a:p>
        </p:txBody>
      </p:sp>
      <p:sp>
        <p:nvSpPr>
          <p:cNvPr id="131075" name="Text Box 3">
            <a:extLst>
              <a:ext uri="{FF2B5EF4-FFF2-40B4-BE49-F238E27FC236}">
                <a16:creationId xmlns:a16="http://schemas.microsoft.com/office/drawing/2014/main" id="{C615A17F-EAEB-CB76-9186-2AE25622C3B0}"/>
              </a:ext>
            </a:extLst>
          </p:cNvPr>
          <p:cNvSpPr txBox="1">
            <a:spLocks noChangeArrowheads="1"/>
          </p:cNvSpPr>
          <p:nvPr/>
        </p:nvSpPr>
        <p:spPr bwMode="auto">
          <a:xfrm>
            <a:off x="4664075" y="1646238"/>
            <a:ext cx="184150" cy="5191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sz="2800" b="1">
              <a:latin typeface="Times New Roman" charset="0"/>
              <a:ea typeface="ＭＳ Ｐゴシック" charset="0"/>
            </a:endParaRPr>
          </a:p>
        </p:txBody>
      </p:sp>
      <p:sp>
        <p:nvSpPr>
          <p:cNvPr id="131076" name="Text Box 4">
            <a:extLst>
              <a:ext uri="{FF2B5EF4-FFF2-40B4-BE49-F238E27FC236}">
                <a16:creationId xmlns:a16="http://schemas.microsoft.com/office/drawing/2014/main" id="{E85EA6EF-6825-63B8-7C9F-B9CD1914F04C}"/>
              </a:ext>
            </a:extLst>
          </p:cNvPr>
          <p:cNvSpPr txBox="1">
            <a:spLocks noChangeArrowheads="1"/>
          </p:cNvSpPr>
          <p:nvPr/>
        </p:nvSpPr>
        <p:spPr bwMode="auto">
          <a:xfrm>
            <a:off x="1279525" y="4032250"/>
            <a:ext cx="184150" cy="3841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l">
              <a:lnSpc>
                <a:spcPct val="80000"/>
              </a:lnSpc>
              <a:defRPr/>
            </a:pPr>
            <a:endParaRPr lang="en-US">
              <a:latin typeface="Times New Roman" charset="0"/>
              <a:ea typeface="ＭＳ Ｐゴシック" charset="0"/>
            </a:endParaRPr>
          </a:p>
        </p:txBody>
      </p:sp>
      <p:sp>
        <p:nvSpPr>
          <p:cNvPr id="123908" name="Rectangle 5">
            <a:extLst>
              <a:ext uri="{FF2B5EF4-FFF2-40B4-BE49-F238E27FC236}">
                <a16:creationId xmlns:a16="http://schemas.microsoft.com/office/drawing/2014/main" id="{3022A2EB-18D0-F602-A032-2016B90C22C3}"/>
              </a:ext>
            </a:extLst>
          </p:cNvPr>
          <p:cNvSpPr>
            <a:spLocks noGrp="1" noChangeArrowheads="1"/>
          </p:cNvSpPr>
          <p:nvPr>
            <p:ph type="title"/>
          </p:nvPr>
        </p:nvSpPr>
        <p:spPr>
          <a:xfrm>
            <a:off x="762000" y="228600"/>
            <a:ext cx="7696200" cy="990600"/>
          </a:xfrm>
        </p:spPr>
        <p:txBody>
          <a:bodyPr/>
          <a:lstStyle/>
          <a:p>
            <a:pPr eaLnBrk="1" hangingPunct="1"/>
            <a:r>
              <a:rPr lang="en-US" altLang="en-US" b="1">
                <a:solidFill>
                  <a:srgbClr val="800000"/>
                </a:solidFill>
              </a:rPr>
              <a:t>Paragraph Checklist</a:t>
            </a:r>
          </a:p>
        </p:txBody>
      </p:sp>
      <p:sp>
        <p:nvSpPr>
          <p:cNvPr id="123909" name="Rectangle 6">
            <a:extLst>
              <a:ext uri="{FF2B5EF4-FFF2-40B4-BE49-F238E27FC236}">
                <a16:creationId xmlns:a16="http://schemas.microsoft.com/office/drawing/2014/main" id="{E2F3F233-5A72-8492-3FDB-8EECF346FF0C}"/>
              </a:ext>
            </a:extLst>
          </p:cNvPr>
          <p:cNvSpPr>
            <a:spLocks noGrp="1" noChangeArrowheads="1"/>
          </p:cNvSpPr>
          <p:nvPr>
            <p:ph type="body" idx="1"/>
          </p:nvPr>
        </p:nvSpPr>
        <p:spPr>
          <a:xfrm>
            <a:off x="762000" y="1066800"/>
            <a:ext cx="7543800" cy="5029200"/>
          </a:xfrm>
        </p:spPr>
        <p:txBody>
          <a:bodyPr/>
          <a:lstStyle/>
          <a:p>
            <a:pPr marL="1771650" lvl="4" eaLnBrk="1" hangingPunct="1">
              <a:lnSpc>
                <a:spcPct val="120000"/>
              </a:lnSpc>
              <a:buFontTx/>
              <a:buNone/>
            </a:pPr>
            <a:r>
              <a:rPr lang="en-US" altLang="en-US" sz="1000"/>
              <a:t>			</a:t>
            </a:r>
            <a:r>
              <a:rPr lang="en-US" altLang="en-US" sz="1600"/>
              <a:t>Name: ________________________</a:t>
            </a:r>
            <a:endParaRPr lang="en-US" altLang="en-US" sz="1000"/>
          </a:p>
          <a:p>
            <a:pPr eaLnBrk="1" hangingPunct="1">
              <a:lnSpc>
                <a:spcPct val="120000"/>
              </a:lnSpc>
              <a:buFontTx/>
              <a:buNone/>
            </a:pPr>
            <a:r>
              <a:rPr lang="en-US" altLang="en-US" sz="1600"/>
              <a:t>	Do I have. . . </a:t>
            </a:r>
          </a:p>
          <a:p>
            <a:pPr eaLnBrk="1" hangingPunct="1">
              <a:lnSpc>
                <a:spcPct val="120000"/>
              </a:lnSpc>
              <a:buFontTx/>
              <a:buNone/>
            </a:pPr>
            <a:r>
              <a:rPr lang="en-US" altLang="en-US" sz="1600"/>
              <a:t>	_____  a title?</a:t>
            </a:r>
          </a:p>
          <a:p>
            <a:pPr eaLnBrk="1" hangingPunct="1">
              <a:lnSpc>
                <a:spcPct val="120000"/>
              </a:lnSpc>
              <a:buFontTx/>
              <a:buNone/>
            </a:pPr>
            <a:r>
              <a:rPr lang="en-US" altLang="en-US" sz="1600"/>
              <a:t>	_____  a Topic Sentence that fits the details?</a:t>
            </a:r>
          </a:p>
          <a:p>
            <a:pPr eaLnBrk="1" hangingPunct="1">
              <a:lnSpc>
                <a:spcPct val="120000"/>
              </a:lnSpc>
              <a:buFontTx/>
              <a:buNone/>
            </a:pPr>
            <a:r>
              <a:rPr lang="en-US" altLang="en-US" sz="1600"/>
              <a:t>	_____  at </a:t>
            </a:r>
            <a:r>
              <a:rPr lang="en-US" altLang="en-US" sz="1600">
                <a:solidFill>
                  <a:srgbClr val="0000FF"/>
                </a:solidFill>
              </a:rPr>
              <a:t>least 6</a:t>
            </a:r>
            <a:r>
              <a:rPr lang="en-US" altLang="en-US" sz="1600"/>
              <a:t> Detail Sentences?</a:t>
            </a:r>
          </a:p>
          <a:p>
            <a:pPr eaLnBrk="1" hangingPunct="1">
              <a:lnSpc>
                <a:spcPct val="120000"/>
              </a:lnSpc>
              <a:buFontTx/>
              <a:buNone/>
            </a:pPr>
            <a:r>
              <a:rPr lang="en-US" altLang="en-US" sz="1600"/>
              <a:t>	_____  a Clincher Sentence that is different from the Topic</a:t>
            </a:r>
          </a:p>
          <a:p>
            <a:pPr eaLnBrk="1" hangingPunct="1">
              <a:lnSpc>
                <a:spcPct val="120000"/>
              </a:lnSpc>
              <a:buFontTx/>
              <a:buNone/>
            </a:pPr>
            <a:r>
              <a:rPr lang="en-US" altLang="en-US" sz="1600"/>
              <a:t>	            Sentence?</a:t>
            </a:r>
            <a:endParaRPr lang="en-US" altLang="en-US" sz="1000"/>
          </a:p>
          <a:p>
            <a:pPr eaLnBrk="1" hangingPunct="1">
              <a:lnSpc>
                <a:spcPct val="120000"/>
              </a:lnSpc>
              <a:buFontTx/>
              <a:buNone/>
            </a:pPr>
            <a:r>
              <a:rPr lang="en-US" altLang="en-US" sz="1600"/>
              <a:t>	Have I used. . .</a:t>
            </a:r>
          </a:p>
          <a:p>
            <a:pPr eaLnBrk="1" hangingPunct="1">
              <a:lnSpc>
                <a:spcPct val="120000"/>
              </a:lnSpc>
              <a:buFontTx/>
              <a:buNone/>
            </a:pPr>
            <a:r>
              <a:rPr lang="en-US" altLang="en-US" sz="1600"/>
              <a:t>	_____  a variety of sentence types (Simple, Compound,</a:t>
            </a:r>
          </a:p>
          <a:p>
            <a:pPr eaLnBrk="1" hangingPunct="1">
              <a:lnSpc>
                <a:spcPct val="120000"/>
              </a:lnSpc>
              <a:buFontTx/>
              <a:buNone/>
            </a:pPr>
            <a:r>
              <a:rPr lang="en-US" altLang="en-US" sz="1600"/>
              <a:t>                  Complex, Compound-Complex)?</a:t>
            </a:r>
          </a:p>
          <a:p>
            <a:pPr eaLnBrk="1" hangingPunct="1">
              <a:lnSpc>
                <a:spcPct val="120000"/>
              </a:lnSpc>
              <a:buFontTx/>
              <a:buNone/>
            </a:pPr>
            <a:r>
              <a:rPr lang="en-US" altLang="en-US" sz="1600"/>
              <a:t>	_____  the same point of view throughout?</a:t>
            </a:r>
          </a:p>
          <a:p>
            <a:pPr eaLnBrk="1" hangingPunct="1">
              <a:lnSpc>
                <a:spcPct val="120000"/>
              </a:lnSpc>
              <a:buFontTx/>
              <a:buNone/>
            </a:pPr>
            <a:r>
              <a:rPr lang="en-US" altLang="en-US" sz="1600"/>
              <a:t>	_____  the same tense throughout?</a:t>
            </a:r>
          </a:p>
          <a:p>
            <a:pPr eaLnBrk="1" hangingPunct="1">
              <a:lnSpc>
                <a:spcPct val="120000"/>
              </a:lnSpc>
              <a:buFontTx/>
              <a:buNone/>
            </a:pPr>
            <a:r>
              <a:rPr lang="en-US" altLang="en-US" sz="1600"/>
              <a:t>	_____  the correct paragraph format?</a:t>
            </a:r>
          </a:p>
          <a:p>
            <a:pPr eaLnBrk="1" hangingPunct="1">
              <a:lnSpc>
                <a:spcPct val="120000"/>
              </a:lnSpc>
              <a:buFontTx/>
              <a:buNone/>
            </a:pPr>
            <a:r>
              <a:rPr lang="en-US" altLang="en-US" sz="1600"/>
              <a:t>	_____  at least three transitions and a Concluding Transition?</a:t>
            </a:r>
          </a:p>
        </p:txBody>
      </p:sp>
      <p:sp>
        <p:nvSpPr>
          <p:cNvPr id="123910" name="Footer Placeholder 1">
            <a:extLst>
              <a:ext uri="{FF2B5EF4-FFF2-40B4-BE49-F238E27FC236}">
                <a16:creationId xmlns:a16="http://schemas.microsoft.com/office/drawing/2014/main" id="{BB1B24F7-3539-948C-E76C-A0FB27697D5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BA9F0774-6897-D3D1-27EC-33B0F5FB4328}"/>
              </a:ext>
            </a:extLst>
          </p:cNvPr>
          <p:cNvSpPr>
            <a:spLocks noGrp="1" noChangeArrowheads="1"/>
          </p:cNvSpPr>
          <p:nvPr>
            <p:ph type="title"/>
          </p:nvPr>
        </p:nvSpPr>
        <p:spPr>
          <a:xfrm>
            <a:off x="457200" y="304800"/>
            <a:ext cx="8305800" cy="1371600"/>
          </a:xfrm>
        </p:spPr>
        <p:txBody>
          <a:bodyPr/>
          <a:lstStyle/>
          <a:p>
            <a:pPr eaLnBrk="1" hangingPunct="1"/>
            <a:r>
              <a:rPr lang="en-US" altLang="en-US" sz="4000" b="1">
                <a:solidFill>
                  <a:srgbClr val="800000"/>
                </a:solidFill>
              </a:rPr>
              <a:t>The Paragraph Writing Strategy</a:t>
            </a:r>
            <a:r>
              <a:rPr lang="en-US" altLang="en-US" sz="4000" b="1"/>
              <a:t> </a:t>
            </a:r>
          </a:p>
        </p:txBody>
      </p:sp>
      <p:pic>
        <p:nvPicPr>
          <p:cNvPr id="124930" name="Picture 3">
            <a:extLst>
              <a:ext uri="{FF2B5EF4-FFF2-40B4-BE49-F238E27FC236}">
                <a16:creationId xmlns:a16="http://schemas.microsoft.com/office/drawing/2014/main" id="{CD2CDE45-7292-0AFB-B7E5-2F988FECE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05000"/>
            <a:ext cx="60372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Footer Placeholder 1">
            <a:extLst>
              <a:ext uri="{FF2B5EF4-FFF2-40B4-BE49-F238E27FC236}">
                <a16:creationId xmlns:a16="http://schemas.microsoft.com/office/drawing/2014/main" id="{B4042BD4-13F6-3278-115F-56C3E5681C8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6" name="Rectangle 4">
            <a:extLst>
              <a:ext uri="{FF2B5EF4-FFF2-40B4-BE49-F238E27FC236}">
                <a16:creationId xmlns:a16="http://schemas.microsoft.com/office/drawing/2014/main" id="{3BCCDF3B-E107-8B5D-B338-D11840731102}"/>
              </a:ext>
            </a:extLst>
          </p:cNvPr>
          <p:cNvSpPr>
            <a:spLocks noChangeArrowheads="1"/>
          </p:cNvSpPr>
          <p:nvPr/>
        </p:nvSpPr>
        <p:spPr bwMode="auto">
          <a:xfrm>
            <a:off x="381000" y="614363"/>
            <a:ext cx="8534400" cy="1068387"/>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lvl1pPr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US" altLang="en-US" sz="1800" u="sng"/>
              <a:t>Whole Paragraph</a:t>
            </a:r>
            <a:endParaRPr lang="en-US" altLang="en-US" sz="1800"/>
          </a:p>
          <a:p>
            <a:pPr algn="just"/>
            <a:r>
              <a:rPr lang="en-US" altLang="en-US" sz="1800"/>
              <a:t>SCRIBE is </a:t>
            </a:r>
            <a:r>
              <a:rPr lang="en-US" altLang="en-US" sz="1800" b="1"/>
              <a:t>now</a:t>
            </a:r>
            <a:r>
              <a:rPr lang="en-US" altLang="en-US" sz="1800"/>
              <a:t> introduced.</a:t>
            </a:r>
          </a:p>
          <a:p>
            <a:pPr algn="just"/>
            <a:r>
              <a:rPr lang="en-US" altLang="en-US" sz="1800"/>
              <a:t>PWS Instructor</a:t>
            </a:r>
            <a:r>
              <a:rPr lang="ja-JP" altLang="en-US" sz="1800"/>
              <a:t>’</a:t>
            </a:r>
            <a:r>
              <a:rPr lang="en-US" altLang="ja-JP" sz="1800"/>
              <a:t>s Manual: Pages___________ Cue Cards____________</a:t>
            </a:r>
          </a:p>
          <a:p>
            <a:pPr algn="just"/>
            <a:r>
              <a:rPr lang="en-US" altLang="en-US" sz="1000"/>
              <a:t>	</a:t>
            </a:r>
            <a:endParaRPr lang="en-US" altLang="en-US"/>
          </a:p>
        </p:txBody>
      </p:sp>
      <p:graphicFrame>
        <p:nvGraphicFramePr>
          <p:cNvPr id="177259" name="Group 107">
            <a:extLst>
              <a:ext uri="{FF2B5EF4-FFF2-40B4-BE49-F238E27FC236}">
                <a16:creationId xmlns:a16="http://schemas.microsoft.com/office/drawing/2014/main" id="{A30201BF-445C-EDF0-A6E6-2D88291138B6}"/>
              </a:ext>
            </a:extLst>
          </p:cNvPr>
          <p:cNvGraphicFramePr>
            <a:graphicFrameLocks noGrp="1"/>
          </p:cNvGraphicFramePr>
          <p:nvPr/>
        </p:nvGraphicFramePr>
        <p:xfrm>
          <a:off x="762000" y="2286000"/>
          <a:ext cx="7391400" cy="3657600"/>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914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Describe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Model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Verbal Rehearsal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Advanced Practice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7260" name="Rectangle 108">
            <a:extLst>
              <a:ext uri="{FF2B5EF4-FFF2-40B4-BE49-F238E27FC236}">
                <a16:creationId xmlns:a16="http://schemas.microsoft.com/office/drawing/2014/main" id="{0FF65322-8D06-0DF8-0B12-13787B02E82A}"/>
              </a:ext>
            </a:extLst>
          </p:cNvPr>
          <p:cNvSpPr>
            <a:spLocks noChangeArrowheads="1"/>
          </p:cNvSpPr>
          <p:nvPr/>
        </p:nvSpPr>
        <p:spPr bwMode="auto">
          <a:xfrm>
            <a:off x="-474663" y="1825625"/>
            <a:ext cx="8664576" cy="366713"/>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                              </a:t>
            </a:r>
            <a:r>
              <a:rPr lang="en-US" altLang="en-US" sz="1600"/>
              <a:t>Stage		Purpose	      Teacher</a:t>
            </a:r>
            <a:r>
              <a:rPr lang="ja-JP" altLang="en-US" sz="1600"/>
              <a:t>’</a:t>
            </a:r>
            <a:r>
              <a:rPr lang="en-US" altLang="ja-JP" sz="1600"/>
              <a:t>s Behavior  Student</a:t>
            </a:r>
            <a:r>
              <a:rPr lang="ja-JP" altLang="en-US" sz="1600"/>
              <a:t>’</a:t>
            </a:r>
            <a:r>
              <a:rPr lang="en-US" altLang="ja-JP" sz="1600"/>
              <a:t>s Behavior</a:t>
            </a:r>
            <a:endParaRPr lang="en-US" altLang="en-US" sz="1600"/>
          </a:p>
        </p:txBody>
      </p:sp>
      <p:sp>
        <p:nvSpPr>
          <p:cNvPr id="125982" name="Footer Placeholder 1">
            <a:extLst>
              <a:ext uri="{FF2B5EF4-FFF2-40B4-BE49-F238E27FC236}">
                <a16:creationId xmlns:a16="http://schemas.microsoft.com/office/drawing/2014/main" id="{97A4CA56-2217-7225-D179-96D67079650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a:extLst>
              <a:ext uri="{FF2B5EF4-FFF2-40B4-BE49-F238E27FC236}">
                <a16:creationId xmlns:a16="http://schemas.microsoft.com/office/drawing/2014/main" id="{6ED854A3-32DD-AD4F-F8CF-F797C4259482}"/>
              </a:ext>
            </a:extLst>
          </p:cNvPr>
          <p:cNvSpPr txBox="1">
            <a:spLocks noChangeArrowheads="1"/>
          </p:cNvSpPr>
          <p:nvPr/>
        </p:nvSpPr>
        <p:spPr bwMode="auto">
          <a:xfrm>
            <a:off x="1752600" y="3413125"/>
            <a:ext cx="6553200" cy="1311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spcAft>
                <a:spcPct val="150000"/>
              </a:spcAft>
              <a:buFontTx/>
              <a:buChar char="•"/>
              <a:defRPr/>
            </a:pPr>
            <a:endParaRPr lang="en-US" sz="3200">
              <a:latin typeface="Times New Roman" charset="0"/>
              <a:ea typeface="ＭＳ Ｐゴシック" charset="0"/>
            </a:endParaRPr>
          </a:p>
        </p:txBody>
      </p:sp>
      <p:sp>
        <p:nvSpPr>
          <p:cNvPr id="133123" name="Text Box 3">
            <a:extLst>
              <a:ext uri="{FF2B5EF4-FFF2-40B4-BE49-F238E27FC236}">
                <a16:creationId xmlns:a16="http://schemas.microsoft.com/office/drawing/2014/main" id="{03DB1078-25FA-F0EF-7D0E-C300DBE37A35}"/>
              </a:ext>
            </a:extLst>
          </p:cNvPr>
          <p:cNvSpPr txBox="1">
            <a:spLocks noChangeArrowheads="1"/>
          </p:cNvSpPr>
          <p:nvPr/>
        </p:nvSpPr>
        <p:spPr bwMode="auto">
          <a:xfrm>
            <a:off x="2498725" y="2114550"/>
            <a:ext cx="184150" cy="347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l">
              <a:lnSpc>
                <a:spcPct val="70000"/>
              </a:lnSpc>
              <a:defRPr/>
            </a:pPr>
            <a:endParaRPr lang="en-US">
              <a:solidFill>
                <a:srgbClr val="FF0000"/>
              </a:solidFill>
              <a:latin typeface="Times New Roman" charset="0"/>
              <a:ea typeface="ＭＳ Ｐゴシック" charset="0"/>
            </a:endParaRPr>
          </a:p>
        </p:txBody>
      </p:sp>
      <p:sp>
        <p:nvSpPr>
          <p:cNvPr id="133124" name="Text Box 4">
            <a:extLst>
              <a:ext uri="{FF2B5EF4-FFF2-40B4-BE49-F238E27FC236}">
                <a16:creationId xmlns:a16="http://schemas.microsoft.com/office/drawing/2014/main" id="{CD3A5FA0-EF34-B889-1595-0046DB4BA753}"/>
              </a:ext>
            </a:extLst>
          </p:cNvPr>
          <p:cNvSpPr txBox="1">
            <a:spLocks noChangeArrowheads="1"/>
          </p:cNvSpPr>
          <p:nvPr/>
        </p:nvSpPr>
        <p:spPr bwMode="auto">
          <a:xfrm>
            <a:off x="2514600" y="5894388"/>
            <a:ext cx="184150" cy="3476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l">
              <a:lnSpc>
                <a:spcPct val="70000"/>
              </a:lnSpc>
              <a:defRPr/>
            </a:pPr>
            <a:endParaRPr lang="en-US">
              <a:solidFill>
                <a:srgbClr val="FF0000"/>
              </a:solidFill>
              <a:latin typeface="Times New Roman" charset="0"/>
              <a:ea typeface="ＭＳ Ｐゴシック" charset="0"/>
            </a:endParaRPr>
          </a:p>
        </p:txBody>
      </p:sp>
      <p:sp>
        <p:nvSpPr>
          <p:cNvPr id="133125" name="Text Box 5">
            <a:extLst>
              <a:ext uri="{FF2B5EF4-FFF2-40B4-BE49-F238E27FC236}">
                <a16:creationId xmlns:a16="http://schemas.microsoft.com/office/drawing/2014/main" id="{98822369-1D32-B370-5DF5-7EE813E34BEB}"/>
              </a:ext>
            </a:extLst>
          </p:cNvPr>
          <p:cNvSpPr txBox="1">
            <a:spLocks noChangeArrowheads="1"/>
          </p:cNvSpPr>
          <p:nvPr/>
        </p:nvSpPr>
        <p:spPr bwMode="auto">
          <a:xfrm>
            <a:off x="2514600" y="4751388"/>
            <a:ext cx="184150" cy="3476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l">
              <a:lnSpc>
                <a:spcPct val="70000"/>
              </a:lnSpc>
              <a:defRPr/>
            </a:pPr>
            <a:endParaRPr lang="en-US">
              <a:solidFill>
                <a:srgbClr val="FF0000"/>
              </a:solidFill>
              <a:latin typeface="Times New Roman" charset="0"/>
              <a:ea typeface="ＭＳ Ｐゴシック" charset="0"/>
            </a:endParaRPr>
          </a:p>
        </p:txBody>
      </p:sp>
      <p:sp>
        <p:nvSpPr>
          <p:cNvPr id="126981" name="Rectangle 6">
            <a:extLst>
              <a:ext uri="{FF2B5EF4-FFF2-40B4-BE49-F238E27FC236}">
                <a16:creationId xmlns:a16="http://schemas.microsoft.com/office/drawing/2014/main" id="{1BA0F367-ED99-70AE-9A98-87C2278EC8D0}"/>
              </a:ext>
            </a:extLst>
          </p:cNvPr>
          <p:cNvSpPr>
            <a:spLocks noGrp="1" noChangeArrowheads="1"/>
          </p:cNvSpPr>
          <p:nvPr>
            <p:ph type="title"/>
          </p:nvPr>
        </p:nvSpPr>
        <p:spPr/>
        <p:txBody>
          <a:bodyPr/>
          <a:lstStyle/>
          <a:p>
            <a:pPr eaLnBrk="1" hangingPunct="1"/>
            <a:r>
              <a:rPr lang="en-US" altLang="en-US" sz="6000" b="1">
                <a:solidFill>
                  <a:srgbClr val="800000"/>
                </a:solidFill>
              </a:rPr>
              <a:t>Types of Paragraphs</a:t>
            </a:r>
          </a:p>
        </p:txBody>
      </p:sp>
      <p:sp>
        <p:nvSpPr>
          <p:cNvPr id="126982" name="Rectangle 7">
            <a:extLst>
              <a:ext uri="{FF2B5EF4-FFF2-40B4-BE49-F238E27FC236}">
                <a16:creationId xmlns:a16="http://schemas.microsoft.com/office/drawing/2014/main" id="{F43E6C81-191F-09A4-E0CD-01B5ABDA1641}"/>
              </a:ext>
            </a:extLst>
          </p:cNvPr>
          <p:cNvSpPr>
            <a:spLocks noGrp="1" noChangeArrowheads="1"/>
          </p:cNvSpPr>
          <p:nvPr>
            <p:ph type="body" idx="1"/>
          </p:nvPr>
        </p:nvSpPr>
        <p:spPr>
          <a:xfrm>
            <a:off x="304800" y="1981200"/>
            <a:ext cx="3581400" cy="4114800"/>
          </a:xfrm>
        </p:spPr>
        <p:txBody>
          <a:bodyPr/>
          <a:lstStyle/>
          <a:p>
            <a:pPr eaLnBrk="1" hangingPunct="1">
              <a:lnSpc>
                <a:spcPct val="110000"/>
              </a:lnSpc>
              <a:buFontTx/>
              <a:buNone/>
            </a:pPr>
            <a:r>
              <a:rPr lang="en-US" altLang="en-US" sz="2400" b="1"/>
              <a:t>Sequential Paragraph</a:t>
            </a:r>
          </a:p>
          <a:p>
            <a:pPr lvl="1" eaLnBrk="1" hangingPunct="1">
              <a:lnSpc>
                <a:spcPct val="110000"/>
              </a:lnSpc>
            </a:pPr>
            <a:r>
              <a:rPr lang="en-US" altLang="en-US" sz="2000"/>
              <a:t>Step-by-Step Paragraph</a:t>
            </a:r>
          </a:p>
          <a:p>
            <a:pPr lvl="1" eaLnBrk="1" hangingPunct="1">
              <a:lnSpc>
                <a:spcPct val="110000"/>
              </a:lnSpc>
            </a:pPr>
            <a:r>
              <a:rPr lang="en-US" altLang="en-US" sz="2000"/>
              <a:t>Narrative Paragraph</a:t>
            </a:r>
          </a:p>
          <a:p>
            <a:pPr eaLnBrk="1" hangingPunct="1">
              <a:lnSpc>
                <a:spcPct val="110000"/>
              </a:lnSpc>
            </a:pPr>
            <a:endParaRPr lang="en-US" altLang="en-US" sz="2000"/>
          </a:p>
          <a:p>
            <a:pPr eaLnBrk="1" hangingPunct="1">
              <a:lnSpc>
                <a:spcPct val="110000"/>
              </a:lnSpc>
              <a:buFontTx/>
              <a:buNone/>
            </a:pPr>
            <a:endParaRPr lang="en-US" altLang="en-US" sz="2000"/>
          </a:p>
          <a:p>
            <a:pPr eaLnBrk="1" hangingPunct="1">
              <a:lnSpc>
                <a:spcPct val="110000"/>
              </a:lnSpc>
              <a:buFontTx/>
              <a:buNone/>
            </a:pPr>
            <a:r>
              <a:rPr lang="en-US" altLang="en-US" sz="2000"/>
              <a:t> </a:t>
            </a:r>
            <a:r>
              <a:rPr lang="en-US" altLang="en-US" sz="2400" b="1"/>
              <a:t>Descriptive Paragraph</a:t>
            </a:r>
          </a:p>
        </p:txBody>
      </p:sp>
      <p:sp>
        <p:nvSpPr>
          <p:cNvPr id="133128" name="Rectangle 8">
            <a:extLst>
              <a:ext uri="{FF2B5EF4-FFF2-40B4-BE49-F238E27FC236}">
                <a16:creationId xmlns:a16="http://schemas.microsoft.com/office/drawing/2014/main" id="{76274845-0D0B-6438-FEB1-E1B796C98409}"/>
              </a:ext>
            </a:extLst>
          </p:cNvPr>
          <p:cNvSpPr>
            <a:spLocks noChangeArrowheads="1"/>
          </p:cNvSpPr>
          <p:nvPr/>
        </p:nvSpPr>
        <p:spPr bwMode="auto">
          <a:xfrm>
            <a:off x="3962400" y="1981200"/>
            <a:ext cx="49530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eaLnBrk="1" hangingPunct="1">
              <a:lnSpc>
                <a:spcPct val="110000"/>
              </a:lnSpc>
              <a:spcBef>
                <a:spcPct val="20000"/>
              </a:spcBef>
              <a:defRPr/>
            </a:pPr>
            <a:r>
              <a:rPr lang="en-US" b="1">
                <a:latin typeface="Arial" charset="0"/>
                <a:ea typeface="ＭＳ Ｐゴシック" charset="0"/>
              </a:rPr>
              <a:t>Expository Paragraph</a:t>
            </a:r>
          </a:p>
          <a:p>
            <a:pPr marL="742950" lvl="1" indent="-285750" algn="l" eaLnBrk="1" hangingPunct="1">
              <a:lnSpc>
                <a:spcPct val="110000"/>
              </a:lnSpc>
              <a:spcBef>
                <a:spcPct val="20000"/>
              </a:spcBef>
              <a:buFontTx/>
              <a:buChar char="–"/>
              <a:defRPr/>
            </a:pPr>
            <a:r>
              <a:rPr lang="en-US" sz="2000">
                <a:latin typeface="Arial" charset="0"/>
                <a:ea typeface="ＭＳ Ｐゴシック" charset="0"/>
              </a:rPr>
              <a:t>Facts Paragraph</a:t>
            </a:r>
          </a:p>
          <a:p>
            <a:pPr marL="742950" lvl="1" indent="-285750" algn="l" eaLnBrk="1" hangingPunct="1">
              <a:lnSpc>
                <a:spcPct val="110000"/>
              </a:lnSpc>
              <a:spcBef>
                <a:spcPct val="20000"/>
              </a:spcBef>
              <a:buFontTx/>
              <a:buChar char="–"/>
              <a:defRPr/>
            </a:pPr>
            <a:r>
              <a:rPr lang="en-US" sz="2000">
                <a:latin typeface="Arial" charset="0"/>
                <a:ea typeface="ＭＳ Ｐゴシック" charset="0"/>
              </a:rPr>
              <a:t>Reasons Paragraph</a:t>
            </a:r>
          </a:p>
          <a:p>
            <a:pPr marL="742950" lvl="1" indent="-285750" algn="l" eaLnBrk="1" hangingPunct="1">
              <a:lnSpc>
                <a:spcPct val="110000"/>
              </a:lnSpc>
              <a:spcBef>
                <a:spcPct val="20000"/>
              </a:spcBef>
              <a:buFontTx/>
              <a:buChar char="–"/>
              <a:defRPr/>
            </a:pPr>
            <a:r>
              <a:rPr lang="en-US" sz="2000">
                <a:latin typeface="Arial" charset="0"/>
                <a:ea typeface="ＭＳ Ｐゴシック" charset="0"/>
              </a:rPr>
              <a:t>Examples Paragraph</a:t>
            </a:r>
          </a:p>
          <a:p>
            <a:pPr marL="342900" indent="-342900" algn="l" eaLnBrk="1" hangingPunct="1">
              <a:lnSpc>
                <a:spcPct val="110000"/>
              </a:lnSpc>
              <a:spcBef>
                <a:spcPct val="20000"/>
              </a:spcBef>
              <a:buFontTx/>
              <a:buChar char="•"/>
              <a:defRPr/>
            </a:pPr>
            <a:endParaRPr lang="en-US" sz="2000">
              <a:latin typeface="Arial" charset="0"/>
              <a:ea typeface="ＭＳ Ｐゴシック" charset="0"/>
            </a:endParaRPr>
          </a:p>
          <a:p>
            <a:pPr marL="342900" indent="-342900" algn="l" eaLnBrk="1" hangingPunct="1">
              <a:lnSpc>
                <a:spcPct val="110000"/>
              </a:lnSpc>
              <a:spcBef>
                <a:spcPct val="20000"/>
              </a:spcBef>
              <a:defRPr/>
            </a:pPr>
            <a:r>
              <a:rPr lang="en-US" sz="2000" b="1">
                <a:latin typeface="Arial" charset="0"/>
                <a:ea typeface="ＭＳ Ｐゴシック" charset="0"/>
              </a:rPr>
              <a:t> </a:t>
            </a:r>
            <a:r>
              <a:rPr lang="en-US" b="1">
                <a:latin typeface="Arial" charset="0"/>
                <a:ea typeface="ＭＳ Ｐゴシック" charset="0"/>
              </a:rPr>
              <a:t>Compare and Contrast Paragraph</a:t>
            </a:r>
            <a:r>
              <a:rPr lang="en-US" sz="2000" b="1">
                <a:latin typeface="Arial" charset="0"/>
                <a:ea typeface="ＭＳ Ｐゴシック" charset="0"/>
              </a:rPr>
              <a:t> </a:t>
            </a:r>
          </a:p>
          <a:p>
            <a:pPr marL="742950" lvl="1" indent="-285750" algn="l" eaLnBrk="1" hangingPunct="1">
              <a:lnSpc>
                <a:spcPct val="110000"/>
              </a:lnSpc>
              <a:spcBef>
                <a:spcPct val="20000"/>
              </a:spcBef>
              <a:buFontTx/>
              <a:buChar char="–"/>
              <a:defRPr/>
            </a:pPr>
            <a:r>
              <a:rPr lang="en-US" sz="2000">
                <a:latin typeface="Arial" charset="0"/>
                <a:ea typeface="ＭＳ Ｐゴシック" charset="0"/>
              </a:rPr>
              <a:t>Compare Paragraph</a:t>
            </a:r>
          </a:p>
          <a:p>
            <a:pPr marL="742950" lvl="1" indent="-285750" algn="l" eaLnBrk="1" hangingPunct="1">
              <a:lnSpc>
                <a:spcPct val="110000"/>
              </a:lnSpc>
              <a:spcBef>
                <a:spcPct val="20000"/>
              </a:spcBef>
              <a:buFontTx/>
              <a:buChar char="–"/>
              <a:defRPr/>
            </a:pPr>
            <a:r>
              <a:rPr lang="en-US" sz="2000">
                <a:latin typeface="Arial" charset="0"/>
                <a:ea typeface="ＭＳ Ｐゴシック" charset="0"/>
              </a:rPr>
              <a:t>Contrast Paragraph</a:t>
            </a:r>
          </a:p>
          <a:p>
            <a:pPr marL="742950" lvl="1" indent="-285750" algn="l" eaLnBrk="1" hangingPunct="1">
              <a:lnSpc>
                <a:spcPct val="110000"/>
              </a:lnSpc>
              <a:spcBef>
                <a:spcPct val="20000"/>
              </a:spcBef>
              <a:buFontTx/>
              <a:buChar char="–"/>
              <a:defRPr/>
            </a:pPr>
            <a:r>
              <a:rPr lang="en-US" sz="2000">
                <a:latin typeface="Arial" charset="0"/>
                <a:ea typeface="ＭＳ Ｐゴシック" charset="0"/>
              </a:rPr>
              <a:t>Compare and Contrast Paragraph</a:t>
            </a:r>
          </a:p>
        </p:txBody>
      </p:sp>
      <p:sp>
        <p:nvSpPr>
          <p:cNvPr id="126984" name="Footer Placeholder 1">
            <a:extLst>
              <a:ext uri="{FF2B5EF4-FFF2-40B4-BE49-F238E27FC236}">
                <a16:creationId xmlns:a16="http://schemas.microsoft.com/office/drawing/2014/main" id="{9ED9EEEB-15D2-1500-7CDE-78ABD05AFA4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dissolve">
                                      <p:cBhvr>
                                        <p:cTn id="7" dur="500"/>
                                        <p:tgtEl>
                                          <p:spTgt spid="133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33123">
                                            <p:txEl>
                                              <p:pRg st="0" end="0"/>
                                            </p:txEl>
                                          </p:spTgt>
                                        </p:tgtEl>
                                        <p:attrNameLst>
                                          <p:attrName>style.visibility</p:attrName>
                                        </p:attrNameLst>
                                      </p:cBhvr>
                                      <p:to>
                                        <p:strVal val="visible"/>
                                      </p:to>
                                    </p:set>
                                    <p:animEffect transition="in" filter="dissolve">
                                      <p:cBhvr>
                                        <p:cTn id="12" dur="500"/>
                                        <p:tgtEl>
                                          <p:spTgt spid="133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33125">
                                            <p:txEl>
                                              <p:pRg st="0" end="0"/>
                                            </p:txEl>
                                          </p:spTgt>
                                        </p:tgtEl>
                                        <p:attrNameLst>
                                          <p:attrName>style.visibility</p:attrName>
                                        </p:attrNameLst>
                                      </p:cBhvr>
                                      <p:to>
                                        <p:strVal val="visible"/>
                                      </p:to>
                                    </p:set>
                                    <p:animEffect transition="in" filter="dissolve">
                                      <p:cBhvr>
                                        <p:cTn id="17" dur="500"/>
                                        <p:tgtEl>
                                          <p:spTgt spid="13312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33124">
                                            <p:txEl>
                                              <p:pRg st="0" end="0"/>
                                            </p:txEl>
                                          </p:spTgt>
                                        </p:tgtEl>
                                        <p:attrNameLst>
                                          <p:attrName>style.visibility</p:attrName>
                                        </p:attrNameLst>
                                      </p:cBhvr>
                                      <p:to>
                                        <p:strVal val="visible"/>
                                      </p:to>
                                    </p:set>
                                    <p:animEffect transition="in" filter="dissolve">
                                      <p:cBhvr>
                                        <p:cTn id="22" dur="500"/>
                                        <p:tgtEl>
                                          <p:spTgt spid="133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autoUpdateAnimBg="0"/>
      <p:bldP spid="133123" grpId="0" build="p" autoUpdateAnimBg="0"/>
      <p:bldP spid="133124" grpId="0" build="p" autoUpdateAnimBg="0"/>
      <p:bldP spid="133125"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a:extLst>
              <a:ext uri="{FF2B5EF4-FFF2-40B4-BE49-F238E27FC236}">
                <a16:creationId xmlns:a16="http://schemas.microsoft.com/office/drawing/2014/main" id="{16921EC1-3D4F-C47C-9C2C-0775FAAAD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7056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8002" name="Rectangle 3">
            <a:extLst>
              <a:ext uri="{FF2B5EF4-FFF2-40B4-BE49-F238E27FC236}">
                <a16:creationId xmlns:a16="http://schemas.microsoft.com/office/drawing/2014/main" id="{9F517459-02DA-4A9D-2343-C0D1384364C1}"/>
              </a:ext>
            </a:extLst>
          </p:cNvPr>
          <p:cNvSpPr>
            <a:spLocks noGrp="1" noChangeArrowheads="1"/>
          </p:cNvSpPr>
          <p:nvPr>
            <p:ph type="title"/>
          </p:nvPr>
        </p:nvSpPr>
        <p:spPr>
          <a:xfrm>
            <a:off x="533400" y="304800"/>
            <a:ext cx="7772400" cy="1143000"/>
          </a:xfrm>
          <a:extLst>
            <a:ext uri="{909E8E84-426E-40DD-AFC4-6F175D3DCCD1}">
              <a14:hiddenFill xmlns:a14="http://schemas.microsoft.com/office/drawing/2010/main">
                <a:solidFill>
                  <a:srgbClr val="00CCFF"/>
                </a:solidFill>
              </a14:hiddenFill>
            </a:ext>
          </a:extLst>
        </p:spPr>
        <p:txBody>
          <a:bodyPr/>
          <a:lstStyle/>
          <a:p>
            <a:pPr eaLnBrk="1" hangingPunct="1"/>
            <a:r>
              <a:rPr lang="en-US" altLang="en-US" sz="4800">
                <a:solidFill>
                  <a:srgbClr val="800000"/>
                </a:solidFill>
              </a:rPr>
              <a:t>Book Walk</a:t>
            </a:r>
          </a:p>
        </p:txBody>
      </p:sp>
      <p:sp>
        <p:nvSpPr>
          <p:cNvPr id="134149" name="Text Box 5">
            <a:extLst>
              <a:ext uri="{FF2B5EF4-FFF2-40B4-BE49-F238E27FC236}">
                <a16:creationId xmlns:a16="http://schemas.microsoft.com/office/drawing/2014/main" id="{789BDDD9-2634-871A-230C-0E612CFF87D9}"/>
              </a:ext>
            </a:extLst>
          </p:cNvPr>
          <p:cNvSpPr txBox="1">
            <a:spLocks noChangeArrowheads="1"/>
          </p:cNvSpPr>
          <p:nvPr/>
        </p:nvSpPr>
        <p:spPr bwMode="auto">
          <a:xfrm>
            <a:off x="2971800" y="3429000"/>
            <a:ext cx="320040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endParaRPr lang="en-US">
              <a:latin typeface="Arial" charset="0"/>
              <a:ea typeface="ＭＳ Ｐゴシック" charset="0"/>
            </a:endParaRPr>
          </a:p>
        </p:txBody>
      </p:sp>
      <p:sp>
        <p:nvSpPr>
          <p:cNvPr id="128004" name="Footer Placeholder 1">
            <a:extLst>
              <a:ext uri="{FF2B5EF4-FFF2-40B4-BE49-F238E27FC236}">
                <a16:creationId xmlns:a16="http://schemas.microsoft.com/office/drawing/2014/main" id="{38DAD439-C273-509E-0E34-5C5AE6BD60C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D3B083B6-7D26-7508-0885-CFEC1A7EFCF0}"/>
              </a:ext>
            </a:extLst>
          </p:cNvPr>
          <p:cNvSpPr>
            <a:spLocks noGrp="1" noChangeArrowheads="1"/>
          </p:cNvSpPr>
          <p:nvPr>
            <p:ph type="title"/>
          </p:nvPr>
        </p:nvSpPr>
        <p:spPr/>
        <p:txBody>
          <a:bodyPr/>
          <a:lstStyle/>
          <a:p>
            <a:pPr eaLnBrk="1" hangingPunct="1"/>
            <a:r>
              <a:rPr lang="en-US" altLang="en-US" sz="4000">
                <a:solidFill>
                  <a:srgbClr val="800000"/>
                </a:solidFill>
              </a:rPr>
              <a:t>The Paragraph Writing Strategy</a:t>
            </a:r>
            <a:br>
              <a:rPr lang="en-US" altLang="en-US" sz="4000">
                <a:solidFill>
                  <a:srgbClr val="800000"/>
                </a:solidFill>
              </a:rPr>
            </a:br>
            <a:r>
              <a:rPr lang="en-US" altLang="en-US" sz="4000">
                <a:solidFill>
                  <a:srgbClr val="800000"/>
                </a:solidFill>
              </a:rPr>
              <a:t>Instructor</a:t>
            </a:r>
            <a:r>
              <a:rPr lang="ja-JP" altLang="en-US" sz="4000">
                <a:solidFill>
                  <a:srgbClr val="800000"/>
                </a:solidFill>
              </a:rPr>
              <a:t>’</a:t>
            </a:r>
            <a:r>
              <a:rPr lang="en-US" altLang="ja-JP" sz="4000">
                <a:solidFill>
                  <a:srgbClr val="800000"/>
                </a:solidFill>
              </a:rPr>
              <a:t>s Manual</a:t>
            </a:r>
            <a:endParaRPr lang="en-US" altLang="en-US" sz="4000">
              <a:solidFill>
                <a:srgbClr val="800000"/>
              </a:solidFill>
            </a:endParaRPr>
          </a:p>
        </p:txBody>
      </p:sp>
      <p:sp>
        <p:nvSpPr>
          <p:cNvPr id="129026" name="Rectangle 3">
            <a:extLst>
              <a:ext uri="{FF2B5EF4-FFF2-40B4-BE49-F238E27FC236}">
                <a16:creationId xmlns:a16="http://schemas.microsoft.com/office/drawing/2014/main" id="{68B5AA13-5116-710A-5AE5-EBA2EBC3C4C5}"/>
              </a:ext>
            </a:extLst>
          </p:cNvPr>
          <p:cNvSpPr>
            <a:spLocks noGrp="1" noChangeArrowheads="1"/>
          </p:cNvSpPr>
          <p:nvPr>
            <p:ph type="body" idx="1"/>
          </p:nvPr>
        </p:nvSpPr>
        <p:spPr/>
        <p:txBody>
          <a:bodyPr/>
          <a:lstStyle/>
          <a:p>
            <a:pPr eaLnBrk="1" hangingPunct="1"/>
            <a:r>
              <a:rPr lang="en-US" altLang="en-US"/>
              <a:t>Registration of Training</a:t>
            </a:r>
          </a:p>
          <a:p>
            <a:pPr eaLnBrk="1" hangingPunct="1"/>
            <a:r>
              <a:rPr lang="en-US" altLang="en-US"/>
              <a:t>Table of contents</a:t>
            </a:r>
          </a:p>
          <a:p>
            <a:pPr lvl="1" eaLnBrk="1" hangingPunct="1"/>
            <a:r>
              <a:rPr lang="en-US" altLang="en-US"/>
              <a:t>Introduction</a:t>
            </a:r>
          </a:p>
          <a:p>
            <a:pPr lvl="1" eaLnBrk="1" hangingPunct="1"/>
            <a:r>
              <a:rPr lang="en-US" altLang="en-US"/>
              <a:t>Instructional Sequence</a:t>
            </a:r>
          </a:p>
          <a:p>
            <a:pPr lvl="1" eaLnBrk="1" hangingPunct="1"/>
            <a:r>
              <a:rPr lang="en-US" altLang="en-US"/>
              <a:t>Evaluation Guidelines</a:t>
            </a:r>
          </a:p>
          <a:p>
            <a:pPr lvl="1" eaLnBrk="1" hangingPunct="1"/>
            <a:r>
              <a:rPr lang="en-US" altLang="en-US"/>
              <a:t>Instructional Material</a:t>
            </a:r>
          </a:p>
        </p:txBody>
      </p:sp>
      <p:sp>
        <p:nvSpPr>
          <p:cNvPr id="129027" name="Footer Placeholder 1">
            <a:extLst>
              <a:ext uri="{FF2B5EF4-FFF2-40B4-BE49-F238E27FC236}">
                <a16:creationId xmlns:a16="http://schemas.microsoft.com/office/drawing/2014/main" id="{D40FAD22-E79F-38A1-C26A-36E1D91C290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3BAB5BD8-6FEE-B94F-EA13-27F298C40481}"/>
              </a:ext>
            </a:extLst>
          </p:cNvPr>
          <p:cNvSpPr>
            <a:spLocks noGrp="1" noChangeArrowheads="1"/>
          </p:cNvSpPr>
          <p:nvPr>
            <p:ph type="title"/>
          </p:nvPr>
        </p:nvSpPr>
        <p:spPr>
          <a:xfrm>
            <a:off x="685800" y="228600"/>
            <a:ext cx="7772400" cy="1143000"/>
          </a:xfrm>
        </p:spPr>
        <p:txBody>
          <a:bodyPr/>
          <a:lstStyle/>
          <a:p>
            <a:pPr eaLnBrk="1" hangingPunct="1"/>
            <a:r>
              <a:rPr lang="en-US" altLang="en-US" sz="4000" b="1"/>
              <a:t>Stages of Acquisition and Generalization</a:t>
            </a:r>
          </a:p>
        </p:txBody>
      </p:sp>
      <p:sp>
        <p:nvSpPr>
          <p:cNvPr id="130050" name="Rectangle 3">
            <a:extLst>
              <a:ext uri="{FF2B5EF4-FFF2-40B4-BE49-F238E27FC236}">
                <a16:creationId xmlns:a16="http://schemas.microsoft.com/office/drawing/2014/main" id="{F68CB3DA-0C4C-0643-47FB-A7B36E9CE8E5}"/>
              </a:ext>
            </a:extLst>
          </p:cNvPr>
          <p:cNvSpPr>
            <a:spLocks noGrp="1" noChangeArrowheads="1"/>
          </p:cNvSpPr>
          <p:nvPr>
            <p:ph type="body" idx="1"/>
          </p:nvPr>
        </p:nvSpPr>
        <p:spPr>
          <a:xfrm>
            <a:off x="685800" y="1981200"/>
            <a:ext cx="7924800" cy="4495800"/>
          </a:xfrm>
        </p:spPr>
        <p:txBody>
          <a:bodyPr/>
          <a:lstStyle/>
          <a:p>
            <a:pPr eaLnBrk="1" hangingPunct="1">
              <a:lnSpc>
                <a:spcPct val="90000"/>
              </a:lnSpc>
              <a:buFontTx/>
              <a:buNone/>
            </a:pPr>
            <a:r>
              <a:rPr lang="en-US" altLang="en-US" sz="2800"/>
              <a:t>1 – Pretest and Make Commitments</a:t>
            </a:r>
            <a:r>
              <a:rPr lang="en-US" altLang="en-US" sz="2800">
                <a:solidFill>
                  <a:srgbClr val="CC0000"/>
                </a:solidFill>
              </a:rPr>
              <a:t> </a:t>
            </a:r>
            <a:r>
              <a:rPr lang="en-US" altLang="en-US" sz="2800">
                <a:solidFill>
                  <a:srgbClr val="800000"/>
                </a:solidFill>
              </a:rPr>
              <a:t>p.18-62</a:t>
            </a:r>
          </a:p>
          <a:p>
            <a:pPr eaLnBrk="1" hangingPunct="1">
              <a:lnSpc>
                <a:spcPct val="90000"/>
              </a:lnSpc>
              <a:buFontTx/>
              <a:buNone/>
            </a:pPr>
            <a:r>
              <a:rPr lang="en-US" altLang="en-US" sz="2800"/>
              <a:t>2 – Describe the strategy</a:t>
            </a:r>
          </a:p>
          <a:p>
            <a:pPr eaLnBrk="1" hangingPunct="1">
              <a:lnSpc>
                <a:spcPct val="90000"/>
              </a:lnSpc>
              <a:buFontTx/>
              <a:buNone/>
            </a:pPr>
            <a:r>
              <a:rPr lang="en-US" altLang="en-US" sz="2800"/>
              <a:t>3 – Model </a:t>
            </a:r>
          </a:p>
          <a:p>
            <a:pPr eaLnBrk="1" hangingPunct="1">
              <a:lnSpc>
                <a:spcPct val="90000"/>
              </a:lnSpc>
              <a:buFontTx/>
              <a:buNone/>
            </a:pPr>
            <a:r>
              <a:rPr lang="en-US" altLang="en-US" sz="2800"/>
              <a:t>4 – Verbal Practice</a:t>
            </a:r>
          </a:p>
          <a:p>
            <a:pPr eaLnBrk="1" hangingPunct="1">
              <a:lnSpc>
                <a:spcPct val="90000"/>
              </a:lnSpc>
              <a:buFontTx/>
              <a:buNone/>
            </a:pPr>
            <a:r>
              <a:rPr lang="en-US" altLang="en-US" sz="2800"/>
              <a:t>5 – Controlled Practice and Feedback</a:t>
            </a:r>
          </a:p>
          <a:p>
            <a:pPr eaLnBrk="1" hangingPunct="1">
              <a:lnSpc>
                <a:spcPct val="90000"/>
              </a:lnSpc>
              <a:buFontTx/>
              <a:buNone/>
            </a:pPr>
            <a:r>
              <a:rPr lang="en-US" altLang="en-US" sz="2800"/>
              <a:t>6 – Advanced Practice and Feedback </a:t>
            </a:r>
            <a:r>
              <a:rPr lang="en-US" altLang="en-US" sz="2800">
                <a:solidFill>
                  <a:srgbClr val="800000"/>
                </a:solidFill>
              </a:rPr>
              <a:t>p. 157-217</a:t>
            </a:r>
          </a:p>
          <a:p>
            <a:pPr eaLnBrk="1" hangingPunct="1">
              <a:lnSpc>
                <a:spcPct val="90000"/>
              </a:lnSpc>
              <a:buFontTx/>
              <a:buNone/>
            </a:pPr>
            <a:r>
              <a:rPr lang="en-US" altLang="en-US" sz="2800"/>
              <a:t>7 – Posttest and Make </a:t>
            </a:r>
            <a:r>
              <a:rPr lang="en-US" altLang="en-US" sz="2800">
                <a:solidFill>
                  <a:srgbClr val="800000"/>
                </a:solidFill>
              </a:rPr>
              <a:t>Commitments p. 218</a:t>
            </a:r>
          </a:p>
          <a:p>
            <a:pPr eaLnBrk="1" hangingPunct="1">
              <a:lnSpc>
                <a:spcPct val="90000"/>
              </a:lnSpc>
              <a:buFontTx/>
              <a:buNone/>
            </a:pPr>
            <a:r>
              <a:rPr lang="en-US" altLang="en-US" sz="2800"/>
              <a:t>8 – Generalization </a:t>
            </a:r>
            <a:r>
              <a:rPr lang="en-US" altLang="en-US" sz="2800">
                <a:solidFill>
                  <a:srgbClr val="800000"/>
                </a:solidFill>
              </a:rPr>
              <a:t>p.223</a:t>
            </a:r>
          </a:p>
          <a:p>
            <a:pPr eaLnBrk="1" hangingPunct="1">
              <a:lnSpc>
                <a:spcPct val="90000"/>
              </a:lnSpc>
              <a:buFontTx/>
              <a:buNone/>
            </a:pPr>
            <a:r>
              <a:rPr lang="en-US" altLang="en-US" sz="2800">
                <a:solidFill>
                  <a:srgbClr val="800000"/>
                </a:solidFill>
              </a:rPr>
              <a:t>.</a:t>
            </a:r>
          </a:p>
        </p:txBody>
      </p:sp>
      <p:sp>
        <p:nvSpPr>
          <p:cNvPr id="136196" name="AutoShape 4">
            <a:extLst>
              <a:ext uri="{FF2B5EF4-FFF2-40B4-BE49-F238E27FC236}">
                <a16:creationId xmlns:a16="http://schemas.microsoft.com/office/drawing/2014/main" id="{8920A3CE-9063-A4D4-0E8D-552924A4B60D}"/>
              </a:ext>
            </a:extLst>
          </p:cNvPr>
          <p:cNvSpPr>
            <a:spLocks/>
          </p:cNvSpPr>
          <p:nvPr/>
        </p:nvSpPr>
        <p:spPr bwMode="auto">
          <a:xfrm>
            <a:off x="7010400" y="2667000"/>
            <a:ext cx="1066800" cy="1752600"/>
          </a:xfrm>
          <a:prstGeom prst="rightBrace">
            <a:avLst>
              <a:gd name="adj1" fmla="val 9522"/>
              <a:gd name="adj2"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36197" name="Line 5">
            <a:extLst>
              <a:ext uri="{FF2B5EF4-FFF2-40B4-BE49-F238E27FC236}">
                <a16:creationId xmlns:a16="http://schemas.microsoft.com/office/drawing/2014/main" id="{13FDC76E-38F6-CB9F-875C-18BCF093700A}"/>
              </a:ext>
            </a:extLst>
          </p:cNvPr>
          <p:cNvSpPr>
            <a:spLocks noChangeShapeType="1"/>
          </p:cNvSpPr>
          <p:nvPr/>
        </p:nvSpPr>
        <p:spPr bwMode="auto">
          <a:xfrm flipH="1">
            <a:off x="228600" y="4267200"/>
            <a:ext cx="533400" cy="0"/>
          </a:xfrm>
          <a:prstGeom prst="line">
            <a:avLst/>
          </a:prstGeom>
          <a:noFill/>
          <a:ln w="381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136198" name="Line 6">
            <a:extLst>
              <a:ext uri="{FF2B5EF4-FFF2-40B4-BE49-F238E27FC236}">
                <a16:creationId xmlns:a16="http://schemas.microsoft.com/office/drawing/2014/main" id="{E936C278-02EC-D992-79C2-46C43C9C05CC}"/>
              </a:ext>
            </a:extLst>
          </p:cNvPr>
          <p:cNvSpPr>
            <a:spLocks noChangeShapeType="1"/>
          </p:cNvSpPr>
          <p:nvPr/>
        </p:nvSpPr>
        <p:spPr bwMode="auto">
          <a:xfrm flipV="1">
            <a:off x="228600" y="2819400"/>
            <a:ext cx="0" cy="14478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136199" name="Line 7">
            <a:extLst>
              <a:ext uri="{FF2B5EF4-FFF2-40B4-BE49-F238E27FC236}">
                <a16:creationId xmlns:a16="http://schemas.microsoft.com/office/drawing/2014/main" id="{C52A6798-58EA-97CE-A0BF-1CF791BA2EB1}"/>
              </a:ext>
            </a:extLst>
          </p:cNvPr>
          <p:cNvSpPr>
            <a:spLocks noChangeShapeType="1"/>
          </p:cNvSpPr>
          <p:nvPr/>
        </p:nvSpPr>
        <p:spPr bwMode="auto">
          <a:xfrm>
            <a:off x="228600" y="2667000"/>
            <a:ext cx="53340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130055" name="Footer Placeholder 1">
            <a:extLst>
              <a:ext uri="{FF2B5EF4-FFF2-40B4-BE49-F238E27FC236}">
                <a16:creationId xmlns:a16="http://schemas.microsoft.com/office/drawing/2014/main" id="{8874B6C7-83E5-1226-B7DC-D59958FB254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C69D0C21-ACBA-3C58-B836-203D5EFA0FDA}"/>
              </a:ext>
            </a:extLst>
          </p:cNvPr>
          <p:cNvSpPr>
            <a:spLocks noGrp="1" noChangeArrowheads="1"/>
          </p:cNvSpPr>
          <p:nvPr>
            <p:ph type="title"/>
          </p:nvPr>
        </p:nvSpPr>
        <p:spPr>
          <a:xfrm>
            <a:off x="609600" y="228600"/>
            <a:ext cx="8229600" cy="1447800"/>
          </a:xfrm>
        </p:spPr>
        <p:txBody>
          <a:bodyPr/>
          <a:lstStyle/>
          <a:p>
            <a:pPr eaLnBrk="1" hangingPunct="1"/>
            <a:r>
              <a:rPr lang="en-US" altLang="en-US"/>
              <a:t>Steps for Writing a Topic, Detail, and Clincher Sentence</a:t>
            </a:r>
          </a:p>
        </p:txBody>
      </p:sp>
      <p:sp>
        <p:nvSpPr>
          <p:cNvPr id="28674" name="Rectangle 3">
            <a:extLst>
              <a:ext uri="{FF2B5EF4-FFF2-40B4-BE49-F238E27FC236}">
                <a16:creationId xmlns:a16="http://schemas.microsoft.com/office/drawing/2014/main" id="{AF743CFB-D283-168D-185F-D60355736750}"/>
              </a:ext>
            </a:extLst>
          </p:cNvPr>
          <p:cNvSpPr>
            <a:spLocks noGrp="1" noChangeArrowheads="1"/>
          </p:cNvSpPr>
          <p:nvPr>
            <p:ph type="body" idx="1"/>
          </p:nvPr>
        </p:nvSpPr>
        <p:spPr>
          <a:xfrm>
            <a:off x="76200" y="1828800"/>
            <a:ext cx="7772400" cy="3429000"/>
          </a:xfrm>
        </p:spPr>
        <p:txBody>
          <a:bodyPr/>
          <a:lstStyle/>
          <a:p>
            <a:pPr marL="635000" indent="-457200" eaLnBrk="1" hangingPunct="1">
              <a:buFontTx/>
              <a:buNone/>
            </a:pPr>
            <a:r>
              <a:rPr lang="en-US" altLang="en-US" sz="4400" b="1">
                <a:solidFill>
                  <a:schemeClr val="tx2"/>
                </a:solidFill>
              </a:rPr>
              <a:t>P</a:t>
            </a:r>
            <a:r>
              <a:rPr lang="en-US" altLang="en-US"/>
              <a:t>ick a formula and a sentence type</a:t>
            </a:r>
          </a:p>
          <a:p>
            <a:pPr marL="635000" indent="-457200" eaLnBrk="1" hangingPunct="1">
              <a:buFontTx/>
              <a:buNone/>
            </a:pPr>
            <a:r>
              <a:rPr lang="en-US" altLang="en-US" sz="4400" b="1">
                <a:solidFill>
                  <a:schemeClr val="tx2"/>
                </a:solidFill>
              </a:rPr>
              <a:t>E</a:t>
            </a:r>
            <a:r>
              <a:rPr lang="en-US" altLang="en-US"/>
              <a:t>xplore words to fit the sentence type</a:t>
            </a:r>
          </a:p>
          <a:p>
            <a:pPr marL="635000" indent="-457200" eaLnBrk="1" hangingPunct="1">
              <a:buFontTx/>
              <a:buNone/>
            </a:pPr>
            <a:r>
              <a:rPr lang="en-US" altLang="en-US" sz="4400" b="1">
                <a:solidFill>
                  <a:schemeClr val="tx2"/>
                </a:solidFill>
              </a:rPr>
              <a:t>N</a:t>
            </a:r>
            <a:r>
              <a:rPr lang="en-US" altLang="en-US"/>
              <a:t>ote the words</a:t>
            </a:r>
          </a:p>
          <a:p>
            <a:pPr marL="635000" indent="-457200" eaLnBrk="1" hangingPunct="1">
              <a:buFontTx/>
              <a:buNone/>
            </a:pPr>
            <a:r>
              <a:rPr lang="en-US" altLang="en-US" sz="4400" b="1">
                <a:solidFill>
                  <a:schemeClr val="tx2"/>
                </a:solidFill>
              </a:rPr>
              <a:t>S</a:t>
            </a:r>
            <a:r>
              <a:rPr lang="en-US" altLang="en-US"/>
              <a:t>earch and check</a:t>
            </a:r>
          </a:p>
        </p:txBody>
      </p:sp>
      <p:sp>
        <p:nvSpPr>
          <p:cNvPr id="40964" name="Text Box 4">
            <a:extLst>
              <a:ext uri="{FF2B5EF4-FFF2-40B4-BE49-F238E27FC236}">
                <a16:creationId xmlns:a16="http://schemas.microsoft.com/office/drawing/2014/main" id="{D4EB41A4-A6E1-68A0-4F6C-BE75D6252F91}"/>
              </a:ext>
            </a:extLst>
          </p:cNvPr>
          <p:cNvSpPr txBox="1">
            <a:spLocks noChangeArrowheads="1"/>
          </p:cNvSpPr>
          <p:nvPr/>
        </p:nvSpPr>
        <p:spPr bwMode="auto">
          <a:xfrm>
            <a:off x="7696200" y="1905000"/>
            <a:ext cx="1676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1">
                <a:solidFill>
                  <a:srgbClr val="800000"/>
                </a:solidFill>
                <a:latin typeface="Times New Roman" charset="0"/>
                <a:ea typeface="ＭＳ Ｐゴシック" charset="0"/>
              </a:rPr>
              <a:t>Plan</a:t>
            </a:r>
          </a:p>
        </p:txBody>
      </p:sp>
      <p:sp>
        <p:nvSpPr>
          <p:cNvPr id="40965" name="Line 5">
            <a:extLst>
              <a:ext uri="{FF2B5EF4-FFF2-40B4-BE49-F238E27FC236}">
                <a16:creationId xmlns:a16="http://schemas.microsoft.com/office/drawing/2014/main" id="{4066A786-43C0-FA78-4609-CC776ED43178}"/>
              </a:ext>
            </a:extLst>
          </p:cNvPr>
          <p:cNvSpPr>
            <a:spLocks noChangeShapeType="1"/>
          </p:cNvSpPr>
          <p:nvPr/>
        </p:nvSpPr>
        <p:spPr bwMode="auto">
          <a:xfrm flipH="1">
            <a:off x="7391400" y="2286000"/>
            <a:ext cx="609600" cy="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40966" name="Text Box 6">
            <a:extLst>
              <a:ext uri="{FF2B5EF4-FFF2-40B4-BE49-F238E27FC236}">
                <a16:creationId xmlns:a16="http://schemas.microsoft.com/office/drawing/2014/main" id="{B84A9E75-AD9F-441C-102D-957C14E7EC9F}"/>
              </a:ext>
            </a:extLst>
          </p:cNvPr>
          <p:cNvSpPr txBox="1">
            <a:spLocks noChangeArrowheads="1"/>
          </p:cNvSpPr>
          <p:nvPr/>
        </p:nvSpPr>
        <p:spPr bwMode="auto">
          <a:xfrm>
            <a:off x="7366000" y="3200400"/>
            <a:ext cx="1778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1">
                <a:solidFill>
                  <a:srgbClr val="800000"/>
                </a:solidFill>
                <a:latin typeface="Times New Roman" charset="0"/>
                <a:ea typeface="ＭＳ Ｐゴシック" charset="0"/>
              </a:rPr>
              <a:t>Execute</a:t>
            </a:r>
          </a:p>
        </p:txBody>
      </p:sp>
      <p:sp>
        <p:nvSpPr>
          <p:cNvPr id="40967" name="AutoShape 7">
            <a:extLst>
              <a:ext uri="{FF2B5EF4-FFF2-40B4-BE49-F238E27FC236}">
                <a16:creationId xmlns:a16="http://schemas.microsoft.com/office/drawing/2014/main" id="{E4BFD0C8-21FB-8E1D-32EB-23C3EC170C61}"/>
              </a:ext>
            </a:extLst>
          </p:cNvPr>
          <p:cNvSpPr>
            <a:spLocks/>
          </p:cNvSpPr>
          <p:nvPr/>
        </p:nvSpPr>
        <p:spPr bwMode="auto">
          <a:xfrm>
            <a:off x="7315200" y="2590800"/>
            <a:ext cx="152400" cy="1981200"/>
          </a:xfrm>
          <a:prstGeom prst="rightBrace">
            <a:avLst>
              <a:gd name="adj1" fmla="val 108333"/>
              <a:gd name="adj2" fmla="val 50000"/>
            </a:avLst>
          </a:prstGeom>
          <a:noFill/>
          <a:ln w="3175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968" name="Text Box 8">
            <a:extLst>
              <a:ext uri="{FF2B5EF4-FFF2-40B4-BE49-F238E27FC236}">
                <a16:creationId xmlns:a16="http://schemas.microsoft.com/office/drawing/2014/main" id="{CB512471-F7AE-8CAD-C5A3-C0812DD87972}"/>
              </a:ext>
            </a:extLst>
          </p:cNvPr>
          <p:cNvSpPr txBox="1">
            <a:spLocks noChangeArrowheads="1"/>
          </p:cNvSpPr>
          <p:nvPr/>
        </p:nvSpPr>
        <p:spPr bwMode="auto">
          <a:xfrm>
            <a:off x="4953000" y="4419600"/>
            <a:ext cx="22098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1">
                <a:solidFill>
                  <a:srgbClr val="800000"/>
                </a:solidFill>
                <a:latin typeface="Times New Roman" charset="0"/>
                <a:ea typeface="ＭＳ Ｐゴシック" charset="0"/>
              </a:rPr>
              <a:t>Evaluate</a:t>
            </a:r>
          </a:p>
        </p:txBody>
      </p:sp>
      <p:sp>
        <p:nvSpPr>
          <p:cNvPr id="40969" name="Line 9">
            <a:extLst>
              <a:ext uri="{FF2B5EF4-FFF2-40B4-BE49-F238E27FC236}">
                <a16:creationId xmlns:a16="http://schemas.microsoft.com/office/drawing/2014/main" id="{439AF103-D708-59BD-210D-E5BBA4841875}"/>
              </a:ext>
            </a:extLst>
          </p:cNvPr>
          <p:cNvSpPr>
            <a:spLocks noChangeShapeType="1"/>
          </p:cNvSpPr>
          <p:nvPr/>
        </p:nvSpPr>
        <p:spPr bwMode="auto">
          <a:xfrm flipH="1">
            <a:off x="4419600" y="4724400"/>
            <a:ext cx="609600" cy="0"/>
          </a:xfrm>
          <a:prstGeom prst="line">
            <a:avLst/>
          </a:prstGeom>
          <a:noFill/>
          <a:ln w="3175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endParaRPr lang="en-US">
              <a:latin typeface="Arial" charset="0"/>
              <a:ea typeface="ＭＳ Ｐゴシック" charset="0"/>
            </a:endParaRPr>
          </a:p>
        </p:txBody>
      </p:sp>
      <p:sp>
        <p:nvSpPr>
          <p:cNvPr id="28681" name="Footer Placeholder 1">
            <a:extLst>
              <a:ext uri="{FF2B5EF4-FFF2-40B4-BE49-F238E27FC236}">
                <a16:creationId xmlns:a16="http://schemas.microsoft.com/office/drawing/2014/main" id="{5B41086B-34B0-C368-30A2-0DBF2B3A4A3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6" grpId="0"/>
      <p:bldP spid="40967" grpId="0" animBg="1"/>
      <p:bldP spid="4096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D4633BC0-0B92-892B-7513-1F93765ACE83}"/>
              </a:ext>
            </a:extLst>
          </p:cNvPr>
          <p:cNvSpPr>
            <a:spLocks noGrp="1" noChangeArrowheads="1"/>
          </p:cNvSpPr>
          <p:nvPr>
            <p:ph type="title"/>
          </p:nvPr>
        </p:nvSpPr>
        <p:spPr/>
        <p:txBody>
          <a:bodyPr/>
          <a:lstStyle/>
          <a:p>
            <a:pPr eaLnBrk="1" hangingPunct="1"/>
            <a:r>
              <a:rPr lang="en-US" altLang="en-US">
                <a:solidFill>
                  <a:srgbClr val="800000"/>
                </a:solidFill>
              </a:rPr>
              <a:t>Organization of each chapter</a:t>
            </a:r>
          </a:p>
        </p:txBody>
      </p:sp>
      <p:sp>
        <p:nvSpPr>
          <p:cNvPr id="131074" name="Rectangle 3">
            <a:extLst>
              <a:ext uri="{FF2B5EF4-FFF2-40B4-BE49-F238E27FC236}">
                <a16:creationId xmlns:a16="http://schemas.microsoft.com/office/drawing/2014/main" id="{50792767-47C9-A4E7-8591-B73756DC7600}"/>
              </a:ext>
            </a:extLst>
          </p:cNvPr>
          <p:cNvSpPr>
            <a:spLocks noGrp="1" noChangeArrowheads="1"/>
          </p:cNvSpPr>
          <p:nvPr>
            <p:ph type="body" idx="1"/>
          </p:nvPr>
        </p:nvSpPr>
        <p:spPr>
          <a:xfrm>
            <a:off x="685800" y="1600200"/>
            <a:ext cx="7772400" cy="3962400"/>
          </a:xfrm>
        </p:spPr>
        <p:txBody>
          <a:bodyPr/>
          <a:lstStyle/>
          <a:p>
            <a:pPr eaLnBrk="1" hangingPunct="1"/>
            <a:r>
              <a:rPr lang="en-US" altLang="en-US"/>
              <a:t>What your goal is</a:t>
            </a:r>
          </a:p>
          <a:p>
            <a:pPr eaLnBrk="1" hangingPunct="1"/>
            <a:r>
              <a:rPr lang="en-US" altLang="en-US"/>
              <a:t>What you need</a:t>
            </a:r>
          </a:p>
          <a:p>
            <a:pPr eaLnBrk="1" hangingPunct="1"/>
            <a:r>
              <a:rPr lang="en-US" altLang="en-US"/>
              <a:t>How to prepare</a:t>
            </a:r>
          </a:p>
          <a:p>
            <a:pPr eaLnBrk="1" hangingPunct="1"/>
            <a:r>
              <a:rPr lang="en-US" altLang="en-US"/>
              <a:t>How much time to allow</a:t>
            </a:r>
          </a:p>
          <a:p>
            <a:pPr eaLnBrk="1" hangingPunct="1"/>
            <a:r>
              <a:rPr lang="en-US" altLang="en-US"/>
              <a:t>What to do</a:t>
            </a:r>
          </a:p>
          <a:p>
            <a:pPr eaLnBrk="1" hangingPunct="1"/>
            <a:r>
              <a:rPr lang="en-US" altLang="en-US"/>
              <a:t>What to require for mastery</a:t>
            </a:r>
          </a:p>
          <a:p>
            <a:pPr eaLnBrk="1" hangingPunct="1"/>
            <a:r>
              <a:rPr lang="en-US" altLang="en-US"/>
              <a:t>Where to go from here</a:t>
            </a:r>
          </a:p>
          <a:p>
            <a:pPr eaLnBrk="1" hangingPunct="1"/>
            <a:r>
              <a:rPr lang="en-US" altLang="en-US"/>
              <a:t>How to trouble-shoot</a:t>
            </a:r>
          </a:p>
        </p:txBody>
      </p:sp>
      <p:sp>
        <p:nvSpPr>
          <p:cNvPr id="131075" name="Footer Placeholder 1">
            <a:extLst>
              <a:ext uri="{FF2B5EF4-FFF2-40B4-BE49-F238E27FC236}">
                <a16:creationId xmlns:a16="http://schemas.microsoft.com/office/drawing/2014/main" id="{2C2C01C1-2205-7247-F842-6001B9567D7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214D59C7-D3A9-EDB5-185B-DEF859C4F145}"/>
              </a:ext>
            </a:extLst>
          </p:cNvPr>
          <p:cNvSpPr>
            <a:spLocks noGrp="1" noChangeArrowheads="1"/>
          </p:cNvSpPr>
          <p:nvPr>
            <p:ph type="title"/>
          </p:nvPr>
        </p:nvSpPr>
        <p:spPr/>
        <p:txBody>
          <a:bodyPr/>
          <a:lstStyle/>
          <a:p>
            <a:pPr eaLnBrk="1" hangingPunct="1"/>
            <a:r>
              <a:rPr lang="en-US" altLang="en-US" sz="5400" b="1">
                <a:solidFill>
                  <a:srgbClr val="800000"/>
                </a:solidFill>
              </a:rPr>
              <a:t>Paragraph Topic List</a:t>
            </a:r>
          </a:p>
        </p:txBody>
      </p:sp>
      <p:sp>
        <p:nvSpPr>
          <p:cNvPr id="138243" name="Text Box 3">
            <a:extLst>
              <a:ext uri="{FF2B5EF4-FFF2-40B4-BE49-F238E27FC236}">
                <a16:creationId xmlns:a16="http://schemas.microsoft.com/office/drawing/2014/main" id="{6F0DC3EB-49C9-3E7A-8F95-86AD157CB477}"/>
              </a:ext>
            </a:extLst>
          </p:cNvPr>
          <p:cNvSpPr txBox="1">
            <a:spLocks noChangeArrowheads="1"/>
          </p:cNvSpPr>
          <p:nvPr/>
        </p:nvSpPr>
        <p:spPr bwMode="auto">
          <a:xfrm>
            <a:off x="1143000" y="1676400"/>
            <a:ext cx="6615113" cy="3725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4025" indent="-45402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buFontTx/>
              <a:buChar char="•"/>
            </a:pPr>
            <a:r>
              <a:rPr lang="en-US" altLang="en-US" sz="2800"/>
              <a:t>My Favorite Sport</a:t>
            </a:r>
          </a:p>
          <a:p>
            <a:pPr algn="l">
              <a:spcBef>
                <a:spcPct val="50000"/>
              </a:spcBef>
              <a:buFontTx/>
              <a:buChar char="•"/>
            </a:pPr>
            <a:r>
              <a:rPr lang="en-US" altLang="en-US" sz="2800"/>
              <a:t>The Problems of Old Age</a:t>
            </a:r>
          </a:p>
          <a:p>
            <a:pPr algn="l">
              <a:spcBef>
                <a:spcPct val="50000"/>
              </a:spcBef>
              <a:buFontTx/>
              <a:buChar char="•"/>
            </a:pPr>
            <a:r>
              <a:rPr lang="en-US" altLang="en-US" sz="2800"/>
              <a:t>The Life of a Teenager</a:t>
            </a:r>
          </a:p>
          <a:p>
            <a:pPr algn="l">
              <a:spcBef>
                <a:spcPct val="50000"/>
              </a:spcBef>
              <a:buFontTx/>
              <a:buChar char="•"/>
            </a:pPr>
            <a:r>
              <a:rPr lang="en-US" altLang="en-US" sz="2800"/>
              <a:t>The Perfect Job</a:t>
            </a:r>
          </a:p>
          <a:p>
            <a:pPr algn="l">
              <a:spcBef>
                <a:spcPct val="50000"/>
              </a:spcBef>
              <a:buFontTx/>
              <a:buChar char="•"/>
            </a:pPr>
            <a:r>
              <a:rPr lang="en-US" altLang="en-US" sz="2800"/>
              <a:t>The </a:t>
            </a:r>
            <a:r>
              <a:rPr lang="ja-JP" altLang="en-US" sz="2800"/>
              <a:t>“</a:t>
            </a:r>
            <a:r>
              <a:rPr lang="en-US" altLang="ja-JP" sz="2800"/>
              <a:t>MUSTS</a:t>
            </a:r>
            <a:r>
              <a:rPr lang="ja-JP" altLang="en-US" sz="2800"/>
              <a:t>”</a:t>
            </a:r>
            <a:r>
              <a:rPr lang="en-US" altLang="ja-JP" sz="2800"/>
              <a:t> for a Healthy Body</a:t>
            </a:r>
          </a:p>
          <a:p>
            <a:pPr algn="l">
              <a:spcBef>
                <a:spcPct val="50000"/>
              </a:spcBef>
              <a:buFontTx/>
              <a:buChar char="•"/>
            </a:pPr>
            <a:r>
              <a:rPr lang="en-US" altLang="en-US" sz="2800"/>
              <a:t>The Best Season of the Year</a:t>
            </a:r>
          </a:p>
        </p:txBody>
      </p:sp>
      <p:sp>
        <p:nvSpPr>
          <p:cNvPr id="132099" name="Footer Placeholder 1">
            <a:extLst>
              <a:ext uri="{FF2B5EF4-FFF2-40B4-BE49-F238E27FC236}">
                <a16:creationId xmlns:a16="http://schemas.microsoft.com/office/drawing/2014/main" id="{4B85FE25-AF3F-C9DE-E6AE-A84CE05147C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A77E5206-D5B5-7841-4188-383B0D85AEEA}"/>
              </a:ext>
            </a:extLst>
          </p:cNvPr>
          <p:cNvSpPr>
            <a:spLocks noGrp="1" noChangeArrowheads="1"/>
          </p:cNvSpPr>
          <p:nvPr>
            <p:ph type="title"/>
          </p:nvPr>
        </p:nvSpPr>
        <p:spPr/>
        <p:txBody>
          <a:bodyPr/>
          <a:lstStyle/>
          <a:p>
            <a:pPr eaLnBrk="1" hangingPunct="1"/>
            <a:r>
              <a:rPr lang="en-US" altLang="en-US" sz="6000">
                <a:solidFill>
                  <a:srgbClr val="800000"/>
                </a:solidFill>
              </a:rPr>
              <a:t>Scoring Guidelines</a:t>
            </a:r>
          </a:p>
        </p:txBody>
      </p:sp>
      <p:pic>
        <p:nvPicPr>
          <p:cNvPr id="139267" name="Picture 3" descr="j0078827">
            <a:extLst>
              <a:ext uri="{FF2B5EF4-FFF2-40B4-BE49-F238E27FC236}">
                <a16:creationId xmlns:a16="http://schemas.microsoft.com/office/drawing/2014/main" id="{B8F30B86-3682-4C40-4D11-064EEF2F98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2206625"/>
            <a:ext cx="6383338" cy="350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33123" name="Footer Placeholder 1">
            <a:extLst>
              <a:ext uri="{FF2B5EF4-FFF2-40B4-BE49-F238E27FC236}">
                <a16:creationId xmlns:a16="http://schemas.microsoft.com/office/drawing/2014/main" id="{EDEAF95A-3E0F-0E40-6ACE-356D6913A31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A713F224-30D2-9FB3-80A8-600B3C2AF613}"/>
              </a:ext>
            </a:extLst>
          </p:cNvPr>
          <p:cNvSpPr>
            <a:spLocks noGrp="1" noChangeArrowheads="1"/>
          </p:cNvSpPr>
          <p:nvPr>
            <p:ph type="title"/>
          </p:nvPr>
        </p:nvSpPr>
        <p:spPr/>
        <p:txBody>
          <a:bodyPr/>
          <a:lstStyle/>
          <a:p>
            <a:pPr eaLnBrk="1" hangingPunct="1"/>
            <a:r>
              <a:rPr lang="en-US" altLang="en-US" sz="5400"/>
              <a:t>Paragraph Topic List</a:t>
            </a:r>
          </a:p>
        </p:txBody>
      </p:sp>
      <p:sp>
        <p:nvSpPr>
          <p:cNvPr id="140291" name="Text Box 3">
            <a:extLst>
              <a:ext uri="{FF2B5EF4-FFF2-40B4-BE49-F238E27FC236}">
                <a16:creationId xmlns:a16="http://schemas.microsoft.com/office/drawing/2014/main" id="{C00ED45D-2000-E5C6-35FC-D391CACD6113}"/>
              </a:ext>
            </a:extLst>
          </p:cNvPr>
          <p:cNvSpPr txBox="1">
            <a:spLocks noChangeArrowheads="1"/>
          </p:cNvSpPr>
          <p:nvPr/>
        </p:nvSpPr>
        <p:spPr bwMode="auto">
          <a:xfrm>
            <a:off x="1219200" y="1752600"/>
            <a:ext cx="6615113" cy="3725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4025" indent="-45402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buFontTx/>
              <a:buChar char="•"/>
            </a:pPr>
            <a:r>
              <a:rPr lang="en-US" altLang="en-US" sz="2800"/>
              <a:t>My Favorite Sport</a:t>
            </a:r>
          </a:p>
          <a:p>
            <a:pPr algn="l">
              <a:spcBef>
                <a:spcPct val="50000"/>
              </a:spcBef>
              <a:buFontTx/>
              <a:buChar char="•"/>
            </a:pPr>
            <a:r>
              <a:rPr lang="en-US" altLang="en-US" sz="2800"/>
              <a:t>The Problems of Old Age</a:t>
            </a:r>
          </a:p>
          <a:p>
            <a:pPr algn="l">
              <a:spcBef>
                <a:spcPct val="50000"/>
              </a:spcBef>
              <a:buFontTx/>
              <a:buChar char="•"/>
            </a:pPr>
            <a:r>
              <a:rPr lang="en-US" altLang="en-US" sz="2800"/>
              <a:t>The Life of a Teenager</a:t>
            </a:r>
          </a:p>
          <a:p>
            <a:pPr algn="l">
              <a:spcBef>
                <a:spcPct val="50000"/>
              </a:spcBef>
              <a:buFontTx/>
              <a:buChar char="•"/>
            </a:pPr>
            <a:r>
              <a:rPr lang="en-US" altLang="en-US" sz="2800"/>
              <a:t>The Perfect Job</a:t>
            </a:r>
          </a:p>
          <a:p>
            <a:pPr algn="l">
              <a:spcBef>
                <a:spcPct val="50000"/>
              </a:spcBef>
              <a:buFontTx/>
              <a:buChar char="•"/>
            </a:pPr>
            <a:r>
              <a:rPr lang="en-US" altLang="en-US" sz="2800"/>
              <a:t>The </a:t>
            </a:r>
            <a:r>
              <a:rPr lang="ja-JP" altLang="en-US" sz="2800"/>
              <a:t>“</a:t>
            </a:r>
            <a:r>
              <a:rPr lang="en-US" altLang="ja-JP" sz="2800"/>
              <a:t>MUSTS</a:t>
            </a:r>
            <a:r>
              <a:rPr lang="ja-JP" altLang="en-US" sz="2800"/>
              <a:t>”</a:t>
            </a:r>
            <a:r>
              <a:rPr lang="en-US" altLang="ja-JP" sz="2800"/>
              <a:t> for a Healthy Body</a:t>
            </a:r>
          </a:p>
          <a:p>
            <a:pPr algn="l">
              <a:spcBef>
                <a:spcPct val="50000"/>
              </a:spcBef>
              <a:buFontTx/>
              <a:buChar char="•"/>
            </a:pPr>
            <a:r>
              <a:rPr lang="en-US" altLang="en-US" sz="2800"/>
              <a:t>The Best Season of the Year</a:t>
            </a:r>
          </a:p>
        </p:txBody>
      </p:sp>
      <p:sp>
        <p:nvSpPr>
          <p:cNvPr id="134147" name="Footer Placeholder 1">
            <a:extLst>
              <a:ext uri="{FF2B5EF4-FFF2-40B4-BE49-F238E27FC236}">
                <a16:creationId xmlns:a16="http://schemas.microsoft.com/office/drawing/2014/main" id="{1115EC5B-C010-EBFB-035B-E9597011D5B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a:extLst>
              <a:ext uri="{FF2B5EF4-FFF2-40B4-BE49-F238E27FC236}">
                <a16:creationId xmlns:a16="http://schemas.microsoft.com/office/drawing/2014/main" id="{2BEE0E11-658D-3380-E653-792C81552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7706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0" name="Rectangle 3">
            <a:extLst>
              <a:ext uri="{FF2B5EF4-FFF2-40B4-BE49-F238E27FC236}">
                <a16:creationId xmlns:a16="http://schemas.microsoft.com/office/drawing/2014/main" id="{558A4356-7340-32D6-6F65-619B0A616145}"/>
              </a:ext>
            </a:extLst>
          </p:cNvPr>
          <p:cNvSpPr>
            <a:spLocks noGrp="1" noChangeArrowheads="1"/>
          </p:cNvSpPr>
          <p:nvPr>
            <p:ph type="title"/>
          </p:nvPr>
        </p:nvSpPr>
        <p:spPr>
          <a:xfrm>
            <a:off x="533400" y="304800"/>
            <a:ext cx="7620000" cy="1066800"/>
          </a:xfrm>
        </p:spPr>
        <p:txBody>
          <a:bodyPr/>
          <a:lstStyle/>
          <a:p>
            <a:pPr eaLnBrk="1" hangingPunct="1"/>
            <a:r>
              <a:rPr lang="en-US" altLang="en-US" b="1"/>
              <a:t>Paragraph Score Sheet</a:t>
            </a:r>
          </a:p>
        </p:txBody>
      </p:sp>
      <p:sp>
        <p:nvSpPr>
          <p:cNvPr id="135171" name="Footer Placeholder 1">
            <a:extLst>
              <a:ext uri="{FF2B5EF4-FFF2-40B4-BE49-F238E27FC236}">
                <a16:creationId xmlns:a16="http://schemas.microsoft.com/office/drawing/2014/main" id="{77E2DF48-CFFE-6324-BCAC-8F060AB2DBC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6193" name="Object 2">
            <a:extLst>
              <a:ext uri="{FF2B5EF4-FFF2-40B4-BE49-F238E27FC236}">
                <a16:creationId xmlns:a16="http://schemas.microsoft.com/office/drawing/2014/main" id="{1B1A6A50-177A-5940-48EC-D0AFA1A439D3}"/>
              </a:ext>
            </a:extLst>
          </p:cNvPr>
          <p:cNvGraphicFramePr>
            <a:graphicFrameLocks noChangeAspect="1"/>
          </p:cNvGraphicFramePr>
          <p:nvPr/>
        </p:nvGraphicFramePr>
        <p:xfrm>
          <a:off x="2209800" y="304800"/>
          <a:ext cx="4845050" cy="6324600"/>
        </p:xfrm>
        <a:graphic>
          <a:graphicData uri="http://schemas.openxmlformats.org/presentationml/2006/ole">
            <mc:AlternateContent xmlns:mc="http://schemas.openxmlformats.org/markup-compatibility/2006">
              <mc:Choice xmlns:v="urn:schemas-microsoft-com:vml" Requires="v">
                <p:oleObj name="Document" r:id="rId2" imgW="6045200" imgH="7899400" progId="Word.Document.8">
                  <p:embed/>
                </p:oleObj>
              </mc:Choice>
              <mc:Fallback>
                <p:oleObj name="Document" r:id="rId2" imgW="6045200" imgH="78994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4845050" cy="632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36194" name="Footer Placeholder 1">
            <a:extLst>
              <a:ext uri="{FF2B5EF4-FFF2-40B4-BE49-F238E27FC236}">
                <a16:creationId xmlns:a16="http://schemas.microsoft.com/office/drawing/2014/main" id="{34E44C54-4A05-0F7D-0761-985C14C0793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C0E46594-0A76-4DA3-CF6C-0D22B755E20A}"/>
              </a:ext>
            </a:extLst>
          </p:cNvPr>
          <p:cNvSpPr>
            <a:spLocks noGrp="1" noChangeArrowheads="1"/>
          </p:cNvSpPr>
          <p:nvPr>
            <p:ph type="title"/>
          </p:nvPr>
        </p:nvSpPr>
        <p:spPr>
          <a:xfrm>
            <a:off x="533400" y="1143000"/>
            <a:ext cx="7772400" cy="4114800"/>
          </a:xfrm>
          <a:solidFill>
            <a:schemeClr val="bg1"/>
          </a:solidFill>
        </p:spPr>
        <p:txBody>
          <a:bodyPr/>
          <a:lstStyle/>
          <a:p>
            <a:pPr eaLnBrk="1" hangingPunct="1"/>
            <a:r>
              <a:rPr lang="en-US" altLang="en-US" sz="6600">
                <a:solidFill>
                  <a:srgbClr val="800000"/>
                </a:solidFill>
                <a:latin typeface="Comic Sans MS" panose="030F0902030302020204" pitchFamily="66" charset="0"/>
              </a:rPr>
              <a:t>How can we use the Paragraph Writing Strategy to write an essay?</a:t>
            </a:r>
          </a:p>
        </p:txBody>
      </p:sp>
      <p:sp>
        <p:nvSpPr>
          <p:cNvPr id="137218" name="Footer Placeholder 1">
            <a:extLst>
              <a:ext uri="{FF2B5EF4-FFF2-40B4-BE49-F238E27FC236}">
                <a16:creationId xmlns:a16="http://schemas.microsoft.com/office/drawing/2014/main" id="{ABAA0E35-2A05-33E1-432F-11533704139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F4F662F3-3CF5-AF4D-51E8-20CF016C6CCE}"/>
              </a:ext>
            </a:extLst>
          </p:cNvPr>
          <p:cNvSpPr>
            <a:spLocks noGrp="1" noChangeArrowheads="1"/>
          </p:cNvSpPr>
          <p:nvPr>
            <p:ph type="title"/>
          </p:nvPr>
        </p:nvSpPr>
        <p:spPr>
          <a:xfrm>
            <a:off x="762000" y="2743200"/>
            <a:ext cx="7772400" cy="1143000"/>
          </a:xfrm>
          <a:noFill/>
        </p:spPr>
        <p:txBody>
          <a:bodyPr/>
          <a:lstStyle/>
          <a:p>
            <a:pPr eaLnBrk="1" hangingPunct="1"/>
            <a:r>
              <a:rPr lang="en-US" altLang="en-US" sz="5400">
                <a:solidFill>
                  <a:srgbClr val="800000"/>
                </a:solidFill>
                <a:latin typeface="Comic Sans MS" panose="030F0902030302020204" pitchFamily="66" charset="0"/>
              </a:rPr>
              <a:t>Example #1:</a:t>
            </a:r>
            <a:br>
              <a:rPr lang="en-US" altLang="en-US" sz="5400">
                <a:solidFill>
                  <a:srgbClr val="800000"/>
                </a:solidFill>
                <a:latin typeface="Comic Sans MS" panose="030F0902030302020204" pitchFamily="66" charset="0"/>
              </a:rPr>
            </a:br>
            <a:r>
              <a:rPr lang="en-US" altLang="en-US" sz="5400">
                <a:solidFill>
                  <a:srgbClr val="800000"/>
                </a:solidFill>
                <a:latin typeface="Comic Sans MS" panose="030F0902030302020204" pitchFamily="66" charset="0"/>
              </a:rPr>
              <a:t>Social Studies</a:t>
            </a:r>
            <a:br>
              <a:rPr lang="en-US" altLang="en-US" sz="5400">
                <a:solidFill>
                  <a:srgbClr val="800000"/>
                </a:solidFill>
                <a:latin typeface="Comic Sans MS" panose="030F0902030302020204" pitchFamily="66" charset="0"/>
              </a:rPr>
            </a:br>
            <a:r>
              <a:rPr lang="en-US" altLang="en-US" sz="5400">
                <a:solidFill>
                  <a:srgbClr val="800000"/>
                </a:solidFill>
                <a:latin typeface="Comic Sans MS" panose="030F0902030302020204" pitchFamily="66" charset="0"/>
              </a:rPr>
              <a:t>Document Based Question</a:t>
            </a:r>
            <a:endParaRPr lang="en-US" altLang="en-US" sz="6000">
              <a:solidFill>
                <a:srgbClr val="800000"/>
              </a:solidFill>
              <a:latin typeface="Comic Sans MS" panose="030F0902030302020204" pitchFamily="66" charset="0"/>
            </a:endParaRPr>
          </a:p>
        </p:txBody>
      </p:sp>
      <p:sp>
        <p:nvSpPr>
          <p:cNvPr id="138242" name="Footer Placeholder 1">
            <a:extLst>
              <a:ext uri="{FF2B5EF4-FFF2-40B4-BE49-F238E27FC236}">
                <a16:creationId xmlns:a16="http://schemas.microsoft.com/office/drawing/2014/main" id="{99DE0F58-AD5D-1F1C-79EF-2478C1BBB98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msoC2D09">
            <a:extLst>
              <a:ext uri="{FF2B5EF4-FFF2-40B4-BE49-F238E27FC236}">
                <a16:creationId xmlns:a16="http://schemas.microsoft.com/office/drawing/2014/main" id="{59D8843F-55B6-833B-855F-8A1949049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7383463"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Footer Placeholder 1">
            <a:extLst>
              <a:ext uri="{FF2B5EF4-FFF2-40B4-BE49-F238E27FC236}">
                <a16:creationId xmlns:a16="http://schemas.microsoft.com/office/drawing/2014/main" id="{BA62EE70-4BA8-228D-320F-9929C5AD6DD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Text Box 2">
            <a:extLst>
              <a:ext uri="{FF2B5EF4-FFF2-40B4-BE49-F238E27FC236}">
                <a16:creationId xmlns:a16="http://schemas.microsoft.com/office/drawing/2014/main" id="{053E2EE1-7EF9-DDC4-5FBB-6E3ECB08487D}"/>
              </a:ext>
            </a:extLst>
          </p:cNvPr>
          <p:cNvSpPr txBox="1">
            <a:spLocks noChangeArrowheads="1"/>
          </p:cNvSpPr>
          <p:nvPr/>
        </p:nvSpPr>
        <p:spPr bwMode="auto">
          <a:xfrm>
            <a:off x="1979613" y="620713"/>
            <a:ext cx="6985000" cy="476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en-US" altLang="en-US" sz="1800"/>
              <a:t>	An important change that occurred as a result of the Civil War and Reconstruction was that the South experienced a huge growth of industry. </a:t>
            </a:r>
            <a:r>
              <a:rPr lang="en-US" altLang="en-US" sz="1800">
                <a:solidFill>
                  <a:srgbClr val="CC0000"/>
                </a:solidFill>
              </a:rPr>
              <a:t>According to Document #5, the iron, mining, timber, coal, and fertilizer industries all developed by leaps and bounds after the war. </a:t>
            </a:r>
            <a:r>
              <a:rPr lang="en-US" altLang="en-US" sz="1800"/>
              <a:t>This was a huge contrast with the economy of the United States before the war. At that time, the North was known for its industry and the South for its agriculture. In fact, it was that lack of manufacturing in the South that gave them a disadvantage in fighting the war.</a:t>
            </a:r>
            <a:r>
              <a:rPr lang="en-US" altLang="en-US" sz="1800">
                <a:solidFill>
                  <a:srgbClr val="CC0000"/>
                </a:solidFill>
              </a:rPr>
              <a:t> According to Document #4, however, many African-Americans did not participate in the new economic opportunities offered by the growing industries because they</a:t>
            </a:r>
            <a:r>
              <a:rPr lang="en-US" altLang="en-US" sz="1800"/>
              <a:t> </a:t>
            </a:r>
            <a:r>
              <a:rPr lang="en-US" altLang="en-US" sz="1800">
                <a:solidFill>
                  <a:srgbClr val="CC0000"/>
                </a:solidFill>
              </a:rPr>
              <a:t>often became tenant farmers and lived on the same land they had lived on when they were slaves.</a:t>
            </a:r>
            <a:r>
              <a:rPr lang="en-US" altLang="en-US" sz="1800"/>
              <a:t> Many others worked as sharecroppers renting a plot of land and giving the landowner a share of the crops. Usually, after paying the landlord, there was little or nothing left for the tenant farmer to keep. These tenant workers and sharecroppers were little better off than slaves. </a:t>
            </a:r>
          </a:p>
        </p:txBody>
      </p:sp>
      <p:sp>
        <p:nvSpPr>
          <p:cNvPr id="146435" name="Text Box 3">
            <a:extLst>
              <a:ext uri="{FF2B5EF4-FFF2-40B4-BE49-F238E27FC236}">
                <a16:creationId xmlns:a16="http://schemas.microsoft.com/office/drawing/2014/main" id="{F0AA1E13-59D0-F823-E49F-6A76BF3E9094}"/>
              </a:ext>
            </a:extLst>
          </p:cNvPr>
          <p:cNvSpPr txBox="1">
            <a:spLocks noChangeArrowheads="1"/>
          </p:cNvSpPr>
          <p:nvPr/>
        </p:nvSpPr>
        <p:spPr bwMode="auto">
          <a:xfrm>
            <a:off x="250825" y="549275"/>
            <a:ext cx="122555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General Topic Sentence</a:t>
            </a:r>
          </a:p>
        </p:txBody>
      </p:sp>
      <p:sp>
        <p:nvSpPr>
          <p:cNvPr id="146436" name="AutoShape 4">
            <a:extLst>
              <a:ext uri="{FF2B5EF4-FFF2-40B4-BE49-F238E27FC236}">
                <a16:creationId xmlns:a16="http://schemas.microsoft.com/office/drawing/2014/main" id="{9FBBAA0C-50D4-7F3C-A71D-C1492A0EA628}"/>
              </a:ext>
            </a:extLst>
          </p:cNvPr>
          <p:cNvSpPr>
            <a:spLocks noChangeArrowheads="1"/>
          </p:cNvSpPr>
          <p:nvPr/>
        </p:nvSpPr>
        <p:spPr bwMode="auto">
          <a:xfrm>
            <a:off x="3995738" y="1196975"/>
            <a:ext cx="2808287" cy="288925"/>
          </a:xfrm>
          <a:prstGeom prst="roundRect">
            <a:avLst>
              <a:gd name="adj" fmla="val 16667"/>
            </a:avLst>
          </a:prstGeom>
          <a:noFill/>
          <a:ln w="44450">
            <a:solidFill>
              <a:srgbClr val="00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6437" name="Text Box 5">
            <a:extLst>
              <a:ext uri="{FF2B5EF4-FFF2-40B4-BE49-F238E27FC236}">
                <a16:creationId xmlns:a16="http://schemas.microsoft.com/office/drawing/2014/main" id="{E9B9EC5D-6AB6-3CA5-ECBD-BFAB5D4F9B08}"/>
              </a:ext>
            </a:extLst>
          </p:cNvPr>
          <p:cNvSpPr txBox="1">
            <a:spLocks noChangeArrowheads="1"/>
          </p:cNvSpPr>
          <p:nvPr/>
        </p:nvSpPr>
        <p:spPr bwMode="auto">
          <a:xfrm>
            <a:off x="250825" y="1484313"/>
            <a:ext cx="14414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1</a:t>
            </a:r>
            <a:r>
              <a:rPr lang="en-US" sz="1400" b="1" i="1" baseline="30000">
                <a:latin typeface="Arial" charset="0"/>
                <a:ea typeface="ＭＳ Ｐゴシック" charset="0"/>
              </a:rPr>
              <a:t>st</a:t>
            </a:r>
            <a:r>
              <a:rPr lang="en-US" sz="1400" b="1" i="1">
                <a:latin typeface="Arial" charset="0"/>
                <a:ea typeface="ＭＳ Ｐゴシック" charset="0"/>
              </a:rPr>
              <a:t> Lead-off with transition</a:t>
            </a:r>
          </a:p>
        </p:txBody>
      </p:sp>
      <p:sp>
        <p:nvSpPr>
          <p:cNvPr id="146438" name="Text Box 6">
            <a:extLst>
              <a:ext uri="{FF2B5EF4-FFF2-40B4-BE49-F238E27FC236}">
                <a16:creationId xmlns:a16="http://schemas.microsoft.com/office/drawing/2014/main" id="{C2B2EB06-273C-108E-450F-52E2221A49C1}"/>
              </a:ext>
            </a:extLst>
          </p:cNvPr>
          <p:cNvSpPr txBox="1">
            <a:spLocks noChangeArrowheads="1"/>
          </p:cNvSpPr>
          <p:nvPr/>
        </p:nvSpPr>
        <p:spPr bwMode="auto">
          <a:xfrm>
            <a:off x="323850" y="2133600"/>
            <a:ext cx="12255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Follow-ups containing background knowledge</a:t>
            </a:r>
          </a:p>
        </p:txBody>
      </p:sp>
      <p:sp>
        <p:nvSpPr>
          <p:cNvPr id="146439" name="Text Box 7">
            <a:extLst>
              <a:ext uri="{FF2B5EF4-FFF2-40B4-BE49-F238E27FC236}">
                <a16:creationId xmlns:a16="http://schemas.microsoft.com/office/drawing/2014/main" id="{FD3160EB-0F22-FB72-41A5-166F30E6AF27}"/>
              </a:ext>
            </a:extLst>
          </p:cNvPr>
          <p:cNvSpPr txBox="1">
            <a:spLocks noChangeArrowheads="1"/>
          </p:cNvSpPr>
          <p:nvPr/>
        </p:nvSpPr>
        <p:spPr bwMode="auto">
          <a:xfrm>
            <a:off x="250825" y="3357563"/>
            <a:ext cx="1443038"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2</a:t>
            </a:r>
            <a:r>
              <a:rPr lang="en-US" sz="1400" b="1" i="1" baseline="30000">
                <a:latin typeface="Arial" charset="0"/>
                <a:ea typeface="ＭＳ Ｐゴシック" charset="0"/>
              </a:rPr>
              <a:t>nd</a:t>
            </a:r>
            <a:r>
              <a:rPr lang="en-US" sz="1400" b="1" i="1">
                <a:latin typeface="Arial" charset="0"/>
                <a:ea typeface="ＭＳ Ｐゴシック" charset="0"/>
              </a:rPr>
              <a:t>Lead-off with transition</a:t>
            </a:r>
          </a:p>
        </p:txBody>
      </p:sp>
      <p:sp>
        <p:nvSpPr>
          <p:cNvPr id="146440" name="Text Box 8">
            <a:extLst>
              <a:ext uri="{FF2B5EF4-FFF2-40B4-BE49-F238E27FC236}">
                <a16:creationId xmlns:a16="http://schemas.microsoft.com/office/drawing/2014/main" id="{8D822D4F-85CA-D570-9549-FA428453CD21}"/>
              </a:ext>
            </a:extLst>
          </p:cNvPr>
          <p:cNvSpPr txBox="1">
            <a:spLocks noChangeArrowheads="1"/>
          </p:cNvSpPr>
          <p:nvPr/>
        </p:nvSpPr>
        <p:spPr bwMode="auto">
          <a:xfrm>
            <a:off x="395288" y="4365625"/>
            <a:ext cx="12255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Follow-ups containing background knowledge</a:t>
            </a:r>
          </a:p>
        </p:txBody>
      </p:sp>
      <p:sp>
        <p:nvSpPr>
          <p:cNvPr id="146441" name="AutoShape 9">
            <a:extLst>
              <a:ext uri="{FF2B5EF4-FFF2-40B4-BE49-F238E27FC236}">
                <a16:creationId xmlns:a16="http://schemas.microsoft.com/office/drawing/2014/main" id="{235C72DA-8D5F-E76C-2375-C3262F7FF7EF}"/>
              </a:ext>
            </a:extLst>
          </p:cNvPr>
          <p:cNvSpPr>
            <a:spLocks noChangeArrowheads="1"/>
          </p:cNvSpPr>
          <p:nvPr/>
        </p:nvSpPr>
        <p:spPr bwMode="auto">
          <a:xfrm>
            <a:off x="5364163" y="2852738"/>
            <a:ext cx="2808287" cy="288925"/>
          </a:xfrm>
          <a:prstGeom prst="roundRect">
            <a:avLst>
              <a:gd name="adj" fmla="val 16667"/>
            </a:avLst>
          </a:prstGeom>
          <a:noFill/>
          <a:ln w="44450">
            <a:solidFill>
              <a:srgbClr val="00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6442" name="Rectangle 10">
            <a:extLst>
              <a:ext uri="{FF2B5EF4-FFF2-40B4-BE49-F238E27FC236}">
                <a16:creationId xmlns:a16="http://schemas.microsoft.com/office/drawing/2014/main" id="{D65170F5-A047-117B-9896-5FEEDFE0F89E}"/>
              </a:ext>
            </a:extLst>
          </p:cNvPr>
          <p:cNvSpPr>
            <a:spLocks noChangeArrowheads="1"/>
          </p:cNvSpPr>
          <p:nvPr/>
        </p:nvSpPr>
        <p:spPr bwMode="auto">
          <a:xfrm>
            <a:off x="914400" y="5638800"/>
            <a:ext cx="7239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6443" name="Rectangle 11">
            <a:extLst>
              <a:ext uri="{FF2B5EF4-FFF2-40B4-BE49-F238E27FC236}">
                <a16:creationId xmlns:a16="http://schemas.microsoft.com/office/drawing/2014/main" id="{FE2E03BC-0B4A-1023-C166-BBDD59E90B4C}"/>
              </a:ext>
            </a:extLst>
          </p:cNvPr>
          <p:cNvSpPr>
            <a:spLocks noChangeArrowheads="1"/>
          </p:cNvSpPr>
          <p:nvPr/>
        </p:nvSpPr>
        <p:spPr bwMode="auto">
          <a:xfrm>
            <a:off x="1371600" y="5715000"/>
            <a:ext cx="69342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4400">
              <a:solidFill>
                <a:schemeClr val="tx2"/>
              </a:solidFill>
              <a:latin typeface="Times New Roman" charset="0"/>
              <a:ea typeface="ＭＳ Ｐゴシック" charset="0"/>
            </a:endParaRPr>
          </a:p>
        </p:txBody>
      </p:sp>
      <p:sp>
        <p:nvSpPr>
          <p:cNvPr id="140299" name="Footer Placeholder 1">
            <a:extLst>
              <a:ext uri="{FF2B5EF4-FFF2-40B4-BE49-F238E27FC236}">
                <a16:creationId xmlns:a16="http://schemas.microsoft.com/office/drawing/2014/main" id="{4B37146E-3C04-9418-07C2-3E3126DF1E6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4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64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animBg="1"/>
      <p:bldP spid="146437" grpId="0"/>
      <p:bldP spid="146438" grpId="0"/>
      <p:bldP spid="146439" grpId="0"/>
      <p:bldP spid="146440" grpId="0"/>
      <p:bldP spid="1464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A03D04B2-446A-4171-2BBF-813A843A2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217488"/>
            <a:ext cx="8624887"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Footer Placeholder 1">
            <a:extLst>
              <a:ext uri="{FF2B5EF4-FFF2-40B4-BE49-F238E27FC236}">
                <a16:creationId xmlns:a16="http://schemas.microsoft.com/office/drawing/2014/main" id="{D9281829-A6FB-407B-AC10-F2F75005EB4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Text Box 2">
            <a:extLst>
              <a:ext uri="{FF2B5EF4-FFF2-40B4-BE49-F238E27FC236}">
                <a16:creationId xmlns:a16="http://schemas.microsoft.com/office/drawing/2014/main" id="{0EE425FA-3ED5-F6BD-D329-B4DDCACD3EE5}"/>
              </a:ext>
            </a:extLst>
          </p:cNvPr>
          <p:cNvSpPr txBox="1">
            <a:spLocks noChangeArrowheads="1"/>
          </p:cNvSpPr>
          <p:nvPr/>
        </p:nvSpPr>
        <p:spPr bwMode="auto">
          <a:xfrm>
            <a:off x="1979613" y="620713"/>
            <a:ext cx="6985000" cy="4760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en-US" altLang="en-US" sz="1800"/>
              <a:t>	An important change that occurred as a result of the Civil War and Reconstruction was that the South experienced a huge growth of industry. </a:t>
            </a:r>
            <a:r>
              <a:rPr lang="en-US" altLang="en-US" sz="1800">
                <a:solidFill>
                  <a:srgbClr val="CC0000"/>
                </a:solidFill>
              </a:rPr>
              <a:t>For example, the iron, mining, timber, coal, and fertilizer industries all developed by leaps and bounds after the war. </a:t>
            </a:r>
            <a:r>
              <a:rPr lang="en-US" altLang="en-US" sz="1800"/>
              <a:t>This was a huge contrast with the economy of the United States before the war. At that time, the North was known for its industry and the South for its agriculture. In fact, it was that lack of manufacturing in the South that gave them a disadvantage in fighting the war.</a:t>
            </a:r>
            <a:r>
              <a:rPr lang="en-US" altLang="en-US" sz="1800">
                <a:solidFill>
                  <a:srgbClr val="CC0000"/>
                </a:solidFill>
              </a:rPr>
              <a:t> In contrast, many African-Americans did not participate in the new economic opportunities offered by the growing industries because they</a:t>
            </a:r>
            <a:r>
              <a:rPr lang="en-US" altLang="en-US" sz="1800"/>
              <a:t> </a:t>
            </a:r>
            <a:r>
              <a:rPr lang="en-US" altLang="en-US" sz="1800">
                <a:solidFill>
                  <a:srgbClr val="CC0000"/>
                </a:solidFill>
              </a:rPr>
              <a:t>often became tenant farmers and lived on the same land they had lived on when they were slaves.</a:t>
            </a:r>
            <a:r>
              <a:rPr lang="en-US" altLang="en-US" sz="1800"/>
              <a:t> Many others worked as sharecroppers renting a plot of land and giving the landowner a share of the crops. Usually, after paying the landlord, there was little or nothing left for the tenant farmer to keep. These tenant workers and sharecroppers were little better off than slaves. </a:t>
            </a:r>
          </a:p>
        </p:txBody>
      </p:sp>
      <p:sp>
        <p:nvSpPr>
          <p:cNvPr id="147459" name="Text Box 3">
            <a:extLst>
              <a:ext uri="{FF2B5EF4-FFF2-40B4-BE49-F238E27FC236}">
                <a16:creationId xmlns:a16="http://schemas.microsoft.com/office/drawing/2014/main" id="{EFC74E2C-028A-4654-E6D7-6757B2FC7F67}"/>
              </a:ext>
            </a:extLst>
          </p:cNvPr>
          <p:cNvSpPr txBox="1">
            <a:spLocks noChangeArrowheads="1"/>
          </p:cNvSpPr>
          <p:nvPr/>
        </p:nvSpPr>
        <p:spPr bwMode="auto">
          <a:xfrm>
            <a:off x="250825" y="549275"/>
            <a:ext cx="1225550"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General Topic Sentence</a:t>
            </a:r>
          </a:p>
        </p:txBody>
      </p:sp>
      <p:sp>
        <p:nvSpPr>
          <p:cNvPr id="147460" name="AutoShape 4">
            <a:extLst>
              <a:ext uri="{FF2B5EF4-FFF2-40B4-BE49-F238E27FC236}">
                <a16:creationId xmlns:a16="http://schemas.microsoft.com/office/drawing/2014/main" id="{FE2E2BFC-DEB1-169B-1D6F-ABCA379AA2F1}"/>
              </a:ext>
            </a:extLst>
          </p:cNvPr>
          <p:cNvSpPr>
            <a:spLocks noChangeArrowheads="1"/>
          </p:cNvSpPr>
          <p:nvPr/>
        </p:nvSpPr>
        <p:spPr bwMode="auto">
          <a:xfrm>
            <a:off x="3995738" y="1196975"/>
            <a:ext cx="1338262" cy="288925"/>
          </a:xfrm>
          <a:prstGeom prst="roundRect">
            <a:avLst>
              <a:gd name="adj" fmla="val 16667"/>
            </a:avLst>
          </a:prstGeom>
          <a:noFill/>
          <a:ln w="44450">
            <a:solidFill>
              <a:srgbClr val="00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7461" name="Text Box 5">
            <a:extLst>
              <a:ext uri="{FF2B5EF4-FFF2-40B4-BE49-F238E27FC236}">
                <a16:creationId xmlns:a16="http://schemas.microsoft.com/office/drawing/2014/main" id="{FC10ED5D-2ECF-923B-8320-D372AB99DA04}"/>
              </a:ext>
            </a:extLst>
          </p:cNvPr>
          <p:cNvSpPr txBox="1">
            <a:spLocks noChangeArrowheads="1"/>
          </p:cNvSpPr>
          <p:nvPr/>
        </p:nvSpPr>
        <p:spPr bwMode="auto">
          <a:xfrm>
            <a:off x="250825" y="1484313"/>
            <a:ext cx="14414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1</a:t>
            </a:r>
            <a:r>
              <a:rPr lang="en-US" sz="1400" b="1" i="1" baseline="30000">
                <a:latin typeface="Arial" charset="0"/>
                <a:ea typeface="ＭＳ Ｐゴシック" charset="0"/>
              </a:rPr>
              <a:t>st</a:t>
            </a:r>
            <a:r>
              <a:rPr lang="en-US" sz="1400" b="1" i="1">
                <a:latin typeface="Arial" charset="0"/>
                <a:ea typeface="ＭＳ Ｐゴシック" charset="0"/>
              </a:rPr>
              <a:t> Lead-off with transition</a:t>
            </a:r>
          </a:p>
        </p:txBody>
      </p:sp>
      <p:sp>
        <p:nvSpPr>
          <p:cNvPr id="147462" name="Text Box 6">
            <a:extLst>
              <a:ext uri="{FF2B5EF4-FFF2-40B4-BE49-F238E27FC236}">
                <a16:creationId xmlns:a16="http://schemas.microsoft.com/office/drawing/2014/main" id="{85DACE11-A21F-E16D-F17C-8B99F3BBCB34}"/>
              </a:ext>
            </a:extLst>
          </p:cNvPr>
          <p:cNvSpPr txBox="1">
            <a:spLocks noChangeArrowheads="1"/>
          </p:cNvSpPr>
          <p:nvPr/>
        </p:nvSpPr>
        <p:spPr bwMode="auto">
          <a:xfrm>
            <a:off x="323850" y="2133600"/>
            <a:ext cx="12255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Follow-ups containing background knowledge</a:t>
            </a:r>
          </a:p>
        </p:txBody>
      </p:sp>
      <p:sp>
        <p:nvSpPr>
          <p:cNvPr id="147463" name="Text Box 7">
            <a:extLst>
              <a:ext uri="{FF2B5EF4-FFF2-40B4-BE49-F238E27FC236}">
                <a16:creationId xmlns:a16="http://schemas.microsoft.com/office/drawing/2014/main" id="{776EB4AA-FD20-CE3E-21A2-D07FE6FAA524}"/>
              </a:ext>
            </a:extLst>
          </p:cNvPr>
          <p:cNvSpPr txBox="1">
            <a:spLocks noChangeArrowheads="1"/>
          </p:cNvSpPr>
          <p:nvPr/>
        </p:nvSpPr>
        <p:spPr bwMode="auto">
          <a:xfrm>
            <a:off x="250825" y="3357563"/>
            <a:ext cx="1443038"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2</a:t>
            </a:r>
            <a:r>
              <a:rPr lang="en-US" sz="1400" b="1" i="1" baseline="30000">
                <a:latin typeface="Arial" charset="0"/>
                <a:ea typeface="ＭＳ Ｐゴシック" charset="0"/>
              </a:rPr>
              <a:t>nd</a:t>
            </a:r>
            <a:r>
              <a:rPr lang="en-US" sz="1400" b="1" i="1">
                <a:latin typeface="Arial" charset="0"/>
                <a:ea typeface="ＭＳ Ｐゴシック" charset="0"/>
              </a:rPr>
              <a:t>Lead-off with transition</a:t>
            </a:r>
          </a:p>
        </p:txBody>
      </p:sp>
      <p:sp>
        <p:nvSpPr>
          <p:cNvPr id="147464" name="Text Box 8">
            <a:extLst>
              <a:ext uri="{FF2B5EF4-FFF2-40B4-BE49-F238E27FC236}">
                <a16:creationId xmlns:a16="http://schemas.microsoft.com/office/drawing/2014/main" id="{5E1F4F20-00C2-F4AB-8140-C6AF805F178E}"/>
              </a:ext>
            </a:extLst>
          </p:cNvPr>
          <p:cNvSpPr txBox="1">
            <a:spLocks noChangeArrowheads="1"/>
          </p:cNvSpPr>
          <p:nvPr/>
        </p:nvSpPr>
        <p:spPr bwMode="auto">
          <a:xfrm>
            <a:off x="395288" y="4365625"/>
            <a:ext cx="122555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US" sz="1400" b="1" i="1">
                <a:latin typeface="Arial" charset="0"/>
                <a:ea typeface="ＭＳ Ｐゴシック" charset="0"/>
              </a:rPr>
              <a:t>Follow-ups containing background knowledge</a:t>
            </a:r>
          </a:p>
        </p:txBody>
      </p:sp>
      <p:sp>
        <p:nvSpPr>
          <p:cNvPr id="147465" name="AutoShape 9">
            <a:extLst>
              <a:ext uri="{FF2B5EF4-FFF2-40B4-BE49-F238E27FC236}">
                <a16:creationId xmlns:a16="http://schemas.microsoft.com/office/drawing/2014/main" id="{AF1C2D02-0445-8844-5CA2-5FB01DC8E209}"/>
              </a:ext>
            </a:extLst>
          </p:cNvPr>
          <p:cNvSpPr>
            <a:spLocks noChangeArrowheads="1"/>
          </p:cNvSpPr>
          <p:nvPr/>
        </p:nvSpPr>
        <p:spPr bwMode="auto">
          <a:xfrm>
            <a:off x="3657600" y="2819400"/>
            <a:ext cx="1219200" cy="288925"/>
          </a:xfrm>
          <a:prstGeom prst="roundRect">
            <a:avLst>
              <a:gd name="adj" fmla="val 16667"/>
            </a:avLst>
          </a:prstGeom>
          <a:noFill/>
          <a:ln w="44450">
            <a:solidFill>
              <a:srgbClr val="00FF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1321" name="Footer Placeholder 1">
            <a:extLst>
              <a:ext uri="{FF2B5EF4-FFF2-40B4-BE49-F238E27FC236}">
                <a16:creationId xmlns:a16="http://schemas.microsoft.com/office/drawing/2014/main" id="{631E8B82-FA51-3C09-700F-C25C6DA1EA3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6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p:bldP spid="147460" grpId="0" animBg="1"/>
      <p:bldP spid="147461" grpId="0"/>
      <p:bldP spid="147462" grpId="0"/>
      <p:bldP spid="147463" grpId="0"/>
      <p:bldP spid="147464" grpId="0"/>
      <p:bldP spid="14746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msoC2D09">
            <a:extLst>
              <a:ext uri="{FF2B5EF4-FFF2-40B4-BE49-F238E27FC236}">
                <a16:creationId xmlns:a16="http://schemas.microsoft.com/office/drawing/2014/main" id="{2EB51E4B-A036-C3D3-2139-520C7EF13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7383463"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Line 3">
            <a:extLst>
              <a:ext uri="{FF2B5EF4-FFF2-40B4-BE49-F238E27FC236}">
                <a16:creationId xmlns:a16="http://schemas.microsoft.com/office/drawing/2014/main" id="{D1965EEC-0597-983B-5419-75658A46CDC5}"/>
              </a:ext>
            </a:extLst>
          </p:cNvPr>
          <p:cNvSpPr>
            <a:spLocks noChangeShapeType="1"/>
          </p:cNvSpPr>
          <p:nvPr/>
        </p:nvSpPr>
        <p:spPr bwMode="auto">
          <a:xfrm>
            <a:off x="1042988" y="5013325"/>
            <a:ext cx="720725" cy="73025"/>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8484" name="Line 4">
            <a:extLst>
              <a:ext uri="{FF2B5EF4-FFF2-40B4-BE49-F238E27FC236}">
                <a16:creationId xmlns:a16="http://schemas.microsoft.com/office/drawing/2014/main" id="{83CC07FA-5C5A-EB58-793F-B05ABCAFFCAD}"/>
              </a:ext>
            </a:extLst>
          </p:cNvPr>
          <p:cNvSpPr>
            <a:spLocks noChangeShapeType="1"/>
          </p:cNvSpPr>
          <p:nvPr/>
        </p:nvSpPr>
        <p:spPr bwMode="auto">
          <a:xfrm>
            <a:off x="1116013" y="5373688"/>
            <a:ext cx="720725" cy="73025"/>
          </a:xfrm>
          <a:prstGeom prst="line">
            <a:avLst/>
          </a:prstGeom>
          <a:noFill/>
          <a:ln w="63500">
            <a:solidFill>
              <a:srgbClr val="800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8485" name="Line 5">
            <a:extLst>
              <a:ext uri="{FF2B5EF4-FFF2-40B4-BE49-F238E27FC236}">
                <a16:creationId xmlns:a16="http://schemas.microsoft.com/office/drawing/2014/main" id="{A287FE98-EEA6-69DA-4EC6-C7B91DFDBA3B}"/>
              </a:ext>
            </a:extLst>
          </p:cNvPr>
          <p:cNvSpPr>
            <a:spLocks noChangeShapeType="1"/>
          </p:cNvSpPr>
          <p:nvPr/>
        </p:nvSpPr>
        <p:spPr bwMode="auto">
          <a:xfrm>
            <a:off x="1187450" y="5661025"/>
            <a:ext cx="720725" cy="730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142341" name="Footer Placeholder 1">
            <a:extLst>
              <a:ext uri="{FF2B5EF4-FFF2-40B4-BE49-F238E27FC236}">
                <a16:creationId xmlns:a16="http://schemas.microsoft.com/office/drawing/2014/main" id="{C275AF3C-3325-BC5F-D5CA-80B3ADA1119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8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8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61" name="Object 2">
            <a:extLst>
              <a:ext uri="{FF2B5EF4-FFF2-40B4-BE49-F238E27FC236}">
                <a16:creationId xmlns:a16="http://schemas.microsoft.com/office/drawing/2014/main" id="{A2AAF273-B51E-E077-0987-466EA7CF6300}"/>
              </a:ext>
            </a:extLst>
          </p:cNvPr>
          <p:cNvGraphicFramePr>
            <a:graphicFrameLocks noChangeAspect="1"/>
          </p:cNvGraphicFramePr>
          <p:nvPr>
            <p:ph idx="1"/>
          </p:nvPr>
        </p:nvGraphicFramePr>
        <p:xfrm>
          <a:off x="609600" y="1600200"/>
          <a:ext cx="7772400" cy="3967163"/>
        </p:xfrm>
        <a:graphic>
          <a:graphicData uri="http://schemas.openxmlformats.org/presentationml/2006/ole">
            <mc:AlternateContent xmlns:mc="http://schemas.openxmlformats.org/markup-compatibility/2006">
              <mc:Choice xmlns:v="urn:schemas-microsoft-com:vml" Requires="v">
                <p:oleObj name="Document" r:id="rId2" imgW="4813300" imgH="2463800" progId="Word.Document.8">
                  <p:embed/>
                </p:oleObj>
              </mc:Choice>
              <mc:Fallback>
                <p:oleObj name="Document" r:id="rId2" imgW="4813300" imgH="24638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7724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9507" name="Rectangle 3">
            <a:extLst>
              <a:ext uri="{FF2B5EF4-FFF2-40B4-BE49-F238E27FC236}">
                <a16:creationId xmlns:a16="http://schemas.microsoft.com/office/drawing/2014/main" id="{270BB5B7-BA74-379B-4824-1B2202628C9D}"/>
              </a:ext>
            </a:extLst>
          </p:cNvPr>
          <p:cNvSpPr>
            <a:spLocks noChangeArrowheads="1"/>
          </p:cNvSpPr>
          <p:nvPr/>
        </p:nvSpPr>
        <p:spPr bwMode="auto">
          <a:xfrm>
            <a:off x="381000" y="838200"/>
            <a:ext cx="8305800" cy="4419600"/>
          </a:xfrm>
          <a:prstGeom prst="rect">
            <a:avLst/>
          </a:prstGeom>
          <a:noFill/>
          <a:ln w="349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43363" name="Footer Placeholder 1">
            <a:extLst>
              <a:ext uri="{FF2B5EF4-FFF2-40B4-BE49-F238E27FC236}">
                <a16:creationId xmlns:a16="http://schemas.microsoft.com/office/drawing/2014/main" id="{FAA3BEEE-73C9-D3AE-7494-7A49B7569D7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5" name="Object 2">
            <a:extLst>
              <a:ext uri="{FF2B5EF4-FFF2-40B4-BE49-F238E27FC236}">
                <a16:creationId xmlns:a16="http://schemas.microsoft.com/office/drawing/2014/main" id="{F56F5EAD-807D-5F02-98BE-22D792CA5E27}"/>
              </a:ext>
            </a:extLst>
          </p:cNvPr>
          <p:cNvGraphicFramePr>
            <a:graphicFrameLocks noChangeAspect="1"/>
          </p:cNvGraphicFramePr>
          <p:nvPr>
            <p:ph idx="1"/>
          </p:nvPr>
        </p:nvGraphicFramePr>
        <p:xfrm>
          <a:off x="381000" y="1676400"/>
          <a:ext cx="8497888" cy="4337050"/>
        </p:xfrm>
        <a:graphic>
          <a:graphicData uri="http://schemas.openxmlformats.org/presentationml/2006/ole">
            <mc:AlternateContent xmlns:mc="http://schemas.openxmlformats.org/markup-compatibility/2006">
              <mc:Choice xmlns:v="urn:schemas-microsoft-com:vml" Requires="v">
                <p:oleObj name="Document" r:id="rId2" imgW="4813300" imgH="2463800" progId="Word.Document.8">
                  <p:embed/>
                </p:oleObj>
              </mc:Choice>
              <mc:Fallback>
                <p:oleObj name="Document" r:id="rId2" imgW="4813300" imgH="24638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497888" cy="433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4386" name="Footer Placeholder 1">
            <a:extLst>
              <a:ext uri="{FF2B5EF4-FFF2-40B4-BE49-F238E27FC236}">
                <a16:creationId xmlns:a16="http://schemas.microsoft.com/office/drawing/2014/main" id="{15F33242-ED62-A101-5AD0-8C3A312BB4D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09" name="Object 2">
            <a:extLst>
              <a:ext uri="{FF2B5EF4-FFF2-40B4-BE49-F238E27FC236}">
                <a16:creationId xmlns:a16="http://schemas.microsoft.com/office/drawing/2014/main" id="{310C88E0-BAC3-41C8-062F-2E7DE8AAD61E}"/>
              </a:ext>
            </a:extLst>
          </p:cNvPr>
          <p:cNvGraphicFramePr>
            <a:graphicFrameLocks noChangeAspect="1"/>
          </p:cNvGraphicFramePr>
          <p:nvPr/>
        </p:nvGraphicFramePr>
        <p:xfrm>
          <a:off x="914400" y="1600200"/>
          <a:ext cx="11202988" cy="4645025"/>
        </p:xfrm>
        <a:graphic>
          <a:graphicData uri="http://schemas.openxmlformats.org/presentationml/2006/ole">
            <mc:AlternateContent xmlns:mc="http://schemas.openxmlformats.org/markup-compatibility/2006">
              <mc:Choice xmlns:v="urn:schemas-microsoft-com:vml" Requires="v">
                <p:oleObj name="Document" r:id="rId2" imgW="5499100" imgH="2286000" progId="Word.Document.8">
                  <p:embed/>
                </p:oleObj>
              </mc:Choice>
              <mc:Fallback>
                <p:oleObj name="Document" r:id="rId2" imgW="5499100" imgH="22860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11202988" cy="464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5410" name="Footer Placeholder 1">
            <a:extLst>
              <a:ext uri="{FF2B5EF4-FFF2-40B4-BE49-F238E27FC236}">
                <a16:creationId xmlns:a16="http://schemas.microsoft.com/office/drawing/2014/main" id="{8C98C15D-A250-D9CB-0D05-2B8F79E3105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6433" name="Object 2">
            <a:extLst>
              <a:ext uri="{FF2B5EF4-FFF2-40B4-BE49-F238E27FC236}">
                <a16:creationId xmlns:a16="http://schemas.microsoft.com/office/drawing/2014/main" id="{C0C31E74-C84B-52DB-16AC-BBFDE1097148}"/>
              </a:ext>
            </a:extLst>
          </p:cNvPr>
          <p:cNvGraphicFramePr>
            <a:graphicFrameLocks noChangeAspect="1"/>
          </p:cNvGraphicFramePr>
          <p:nvPr/>
        </p:nvGraphicFramePr>
        <p:xfrm>
          <a:off x="990600" y="533400"/>
          <a:ext cx="7031038" cy="5845175"/>
        </p:xfrm>
        <a:graphic>
          <a:graphicData uri="http://schemas.openxmlformats.org/presentationml/2006/ole">
            <mc:AlternateContent xmlns:mc="http://schemas.openxmlformats.org/markup-compatibility/2006">
              <mc:Choice xmlns:v="urn:schemas-microsoft-com:vml" Requires="v">
                <p:oleObj name="Document" r:id="rId2" imgW="4013200" imgH="3340100" progId="Word.Document.8">
                  <p:embed/>
                </p:oleObj>
              </mc:Choice>
              <mc:Fallback>
                <p:oleObj name="Document" r:id="rId2" imgW="4013200" imgH="33401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031038" cy="584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6434" name="Footer Placeholder 1">
            <a:extLst>
              <a:ext uri="{FF2B5EF4-FFF2-40B4-BE49-F238E27FC236}">
                <a16:creationId xmlns:a16="http://schemas.microsoft.com/office/drawing/2014/main" id="{1BB82CA4-5143-136A-70F5-FF8504F5239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2DE6F01D-D157-299F-6B2B-C5FF45C6E86D}"/>
              </a:ext>
            </a:extLst>
          </p:cNvPr>
          <p:cNvSpPr>
            <a:spLocks noGrp="1" noChangeArrowheads="1"/>
          </p:cNvSpPr>
          <p:nvPr>
            <p:ph type="title"/>
          </p:nvPr>
        </p:nvSpPr>
        <p:spPr>
          <a:xfrm>
            <a:off x="838200" y="2819400"/>
            <a:ext cx="7772400" cy="1143000"/>
          </a:xfrm>
          <a:noFill/>
        </p:spPr>
        <p:txBody>
          <a:bodyPr/>
          <a:lstStyle/>
          <a:p>
            <a:pPr eaLnBrk="1" hangingPunct="1"/>
            <a:r>
              <a:rPr lang="en-US" altLang="en-US" sz="4800">
                <a:latin typeface="Comic Sans MS" panose="030F0902030302020204" pitchFamily="66" charset="0"/>
              </a:rPr>
              <a:t>Example #3:</a:t>
            </a:r>
            <a:br>
              <a:rPr lang="en-US" altLang="en-US" sz="4800">
                <a:latin typeface="Comic Sans MS" panose="030F0902030302020204" pitchFamily="66" charset="0"/>
              </a:rPr>
            </a:br>
            <a:r>
              <a:rPr lang="en-US" altLang="en-US" sz="4800">
                <a:latin typeface="Comic Sans MS" panose="030F0902030302020204" pitchFamily="66" charset="0"/>
              </a:rPr>
              <a:t>Essay for English Grade 11 NYS Assessment</a:t>
            </a:r>
            <a:br>
              <a:rPr lang="en-US" altLang="en-US" sz="4800">
                <a:latin typeface="Comic Sans MS" panose="030F0902030302020204" pitchFamily="66" charset="0"/>
              </a:rPr>
            </a:br>
            <a:r>
              <a:rPr lang="en-US" altLang="en-US" sz="4800">
                <a:latin typeface="Comic Sans MS" panose="030F0902030302020204" pitchFamily="66" charset="0"/>
              </a:rPr>
              <a:t>(See Handout)</a:t>
            </a:r>
            <a:endParaRPr lang="en-US" altLang="en-US" sz="6000">
              <a:latin typeface="Comic Sans MS" panose="030F0902030302020204" pitchFamily="66" charset="0"/>
            </a:endParaRPr>
          </a:p>
        </p:txBody>
      </p:sp>
      <p:sp>
        <p:nvSpPr>
          <p:cNvPr id="147458" name="Footer Placeholder 1">
            <a:extLst>
              <a:ext uri="{FF2B5EF4-FFF2-40B4-BE49-F238E27FC236}">
                <a16:creationId xmlns:a16="http://schemas.microsoft.com/office/drawing/2014/main" id="{0100EC83-020C-841E-575F-B4938459F51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8481" name="Object 2">
            <a:extLst>
              <a:ext uri="{FF2B5EF4-FFF2-40B4-BE49-F238E27FC236}">
                <a16:creationId xmlns:a16="http://schemas.microsoft.com/office/drawing/2014/main" id="{C48A3A6B-8F06-DC8A-2C14-86F97C4CC270}"/>
              </a:ext>
            </a:extLst>
          </p:cNvPr>
          <p:cNvGraphicFramePr>
            <a:graphicFrameLocks noChangeAspect="1"/>
          </p:cNvGraphicFramePr>
          <p:nvPr/>
        </p:nvGraphicFramePr>
        <p:xfrm>
          <a:off x="2438400" y="381000"/>
          <a:ext cx="4424363" cy="5867400"/>
        </p:xfrm>
        <a:graphic>
          <a:graphicData uri="http://schemas.openxmlformats.org/presentationml/2006/ole">
            <mc:AlternateContent xmlns:mc="http://schemas.openxmlformats.org/markup-compatibility/2006">
              <mc:Choice xmlns:v="urn:schemas-microsoft-com:vml" Requires="v">
                <p:oleObj name="Document" r:id="rId2" imgW="5892800" imgH="7823200" progId="Word.Document.8">
                  <p:embed/>
                </p:oleObj>
              </mc:Choice>
              <mc:Fallback>
                <p:oleObj name="Document" r:id="rId2" imgW="5892800" imgH="78232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1000"/>
                        <a:ext cx="4424363" cy="586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8482" name="Footer Placeholder 1">
            <a:extLst>
              <a:ext uri="{FF2B5EF4-FFF2-40B4-BE49-F238E27FC236}">
                <a16:creationId xmlns:a16="http://schemas.microsoft.com/office/drawing/2014/main" id="{E7455318-4B86-DE0F-E749-9BE9DAC2FDD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9505" name="Object 2">
            <a:extLst>
              <a:ext uri="{FF2B5EF4-FFF2-40B4-BE49-F238E27FC236}">
                <a16:creationId xmlns:a16="http://schemas.microsoft.com/office/drawing/2014/main" id="{AFCB291E-D7E8-4679-6698-C673541B988A}"/>
              </a:ext>
            </a:extLst>
          </p:cNvPr>
          <p:cNvGraphicFramePr>
            <a:graphicFrameLocks noChangeAspect="1"/>
          </p:cNvGraphicFramePr>
          <p:nvPr/>
        </p:nvGraphicFramePr>
        <p:xfrm>
          <a:off x="1725613" y="0"/>
          <a:ext cx="5692775" cy="6858000"/>
        </p:xfrm>
        <a:graphic>
          <a:graphicData uri="http://schemas.openxmlformats.org/presentationml/2006/ole">
            <mc:AlternateContent xmlns:mc="http://schemas.openxmlformats.org/markup-compatibility/2006">
              <mc:Choice xmlns:v="urn:schemas-microsoft-com:vml" Requires="v">
                <p:oleObj name="Document" r:id="rId2" imgW="6680200" imgH="8051800" progId="Word.Document.8">
                  <p:embed/>
                </p:oleObj>
              </mc:Choice>
              <mc:Fallback>
                <p:oleObj name="Document" r:id="rId2" imgW="6680200" imgH="80518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0"/>
                        <a:ext cx="569277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9506" name="Footer Placeholder 1">
            <a:extLst>
              <a:ext uri="{FF2B5EF4-FFF2-40B4-BE49-F238E27FC236}">
                <a16:creationId xmlns:a16="http://schemas.microsoft.com/office/drawing/2014/main" id="{0C8B79B3-A066-3D6A-E9B0-232C66AD911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a:extLst>
              <a:ext uri="{FF2B5EF4-FFF2-40B4-BE49-F238E27FC236}">
                <a16:creationId xmlns:a16="http://schemas.microsoft.com/office/drawing/2014/main" id="{1A5E3E60-FA30-92CB-BDC6-F5896699A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7638"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0" name="Footer Placeholder 1">
            <a:extLst>
              <a:ext uri="{FF2B5EF4-FFF2-40B4-BE49-F238E27FC236}">
                <a16:creationId xmlns:a16="http://schemas.microsoft.com/office/drawing/2014/main" id="{9908F881-B4E3-F368-7DF3-7117BC965E4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a:extLst>
              <a:ext uri="{FF2B5EF4-FFF2-40B4-BE49-F238E27FC236}">
                <a16:creationId xmlns:a16="http://schemas.microsoft.com/office/drawing/2014/main" id="{01FF64DC-00A0-8649-D58D-E40BA896B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588" y="220663"/>
            <a:ext cx="4572000" cy="641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Footer Placeholder 1">
            <a:extLst>
              <a:ext uri="{FF2B5EF4-FFF2-40B4-BE49-F238E27FC236}">
                <a16:creationId xmlns:a16="http://schemas.microsoft.com/office/drawing/2014/main" id="{60126563-B419-025A-54E6-CA6D0542F93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msoF7BDC">
            <a:extLst>
              <a:ext uri="{FF2B5EF4-FFF2-40B4-BE49-F238E27FC236}">
                <a16:creationId xmlns:a16="http://schemas.microsoft.com/office/drawing/2014/main" id="{6F27F36D-07FA-6037-70C0-A6590CE5B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54784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Footer Placeholder 1">
            <a:extLst>
              <a:ext uri="{FF2B5EF4-FFF2-40B4-BE49-F238E27FC236}">
                <a16:creationId xmlns:a16="http://schemas.microsoft.com/office/drawing/2014/main" id="{FB63B9E8-DE5E-7D1F-16A5-1801D7EA38A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BD0B3F55-4DB7-FA90-5A2B-39405EB66BD3}"/>
              </a:ext>
            </a:extLst>
          </p:cNvPr>
          <p:cNvSpPr txBox="1">
            <a:spLocks noChangeArrowheads="1"/>
          </p:cNvSpPr>
          <p:nvPr/>
        </p:nvSpPr>
        <p:spPr bwMode="auto">
          <a:xfrm>
            <a:off x="990600" y="1828800"/>
            <a:ext cx="7391400" cy="2919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lgn="l">
              <a:tabLst>
                <a:tab pos="1373188" algn="ctr"/>
                <a:tab pos="5195888" algn="ctr"/>
              </a:tabLst>
              <a:defRPr sz="2400">
                <a:solidFill>
                  <a:schemeClr val="tx1"/>
                </a:solidFill>
                <a:latin typeface="Arial" charset="0"/>
                <a:ea typeface="ＭＳ Ｐゴシック" charset="0"/>
                <a:cs typeface="ＭＳ Ｐゴシック" charset="0"/>
              </a:defRPr>
            </a:lvl1pPr>
            <a:lvl2pPr algn="l">
              <a:tabLst>
                <a:tab pos="1373188" algn="ctr"/>
                <a:tab pos="5195888" algn="ctr"/>
              </a:tabLst>
              <a:defRPr sz="2400">
                <a:solidFill>
                  <a:schemeClr val="tx1"/>
                </a:solidFill>
                <a:latin typeface="Arial" charset="0"/>
                <a:ea typeface="ＭＳ Ｐゴシック" charset="0"/>
              </a:defRPr>
            </a:lvl2pPr>
            <a:lvl3pPr algn="l">
              <a:tabLst>
                <a:tab pos="1373188" algn="ctr"/>
                <a:tab pos="5195888" algn="ctr"/>
              </a:tabLst>
              <a:defRPr sz="2400">
                <a:solidFill>
                  <a:schemeClr val="tx1"/>
                </a:solidFill>
                <a:latin typeface="Arial" charset="0"/>
                <a:ea typeface="ＭＳ Ｐゴシック" charset="0"/>
              </a:defRPr>
            </a:lvl3pPr>
            <a:lvl4pPr algn="l">
              <a:tabLst>
                <a:tab pos="1373188" algn="ctr"/>
                <a:tab pos="5195888" algn="ctr"/>
              </a:tabLst>
              <a:defRPr sz="2400">
                <a:solidFill>
                  <a:schemeClr val="tx1"/>
                </a:solidFill>
                <a:latin typeface="Arial" charset="0"/>
                <a:ea typeface="ＭＳ Ｐゴシック" charset="0"/>
              </a:defRPr>
            </a:lvl4pPr>
            <a:lvl5pPr algn="l">
              <a:tabLst>
                <a:tab pos="1373188" algn="ctr"/>
                <a:tab pos="5195888" algn="ctr"/>
              </a:tabLst>
              <a:defRPr sz="2400">
                <a:solidFill>
                  <a:schemeClr val="tx1"/>
                </a:solidFill>
                <a:latin typeface="Arial" charset="0"/>
                <a:ea typeface="ＭＳ Ｐゴシック" charset="0"/>
              </a:defRPr>
            </a:lvl5pPr>
            <a:lvl6pPr eaLnBrk="0" fontAlgn="base" hangingPunct="0">
              <a:spcBef>
                <a:spcPct val="0"/>
              </a:spcBef>
              <a:spcAft>
                <a:spcPct val="0"/>
              </a:spcAft>
              <a:tabLst>
                <a:tab pos="1373188" algn="ctr"/>
                <a:tab pos="5195888" algn="ctr"/>
              </a:tabLst>
              <a:defRPr sz="2400">
                <a:solidFill>
                  <a:schemeClr val="tx1"/>
                </a:solidFill>
                <a:latin typeface="Arial" charset="0"/>
                <a:ea typeface="ＭＳ Ｐゴシック" charset="0"/>
              </a:defRPr>
            </a:lvl6pPr>
            <a:lvl7pPr eaLnBrk="0" fontAlgn="base" hangingPunct="0">
              <a:spcBef>
                <a:spcPct val="0"/>
              </a:spcBef>
              <a:spcAft>
                <a:spcPct val="0"/>
              </a:spcAft>
              <a:tabLst>
                <a:tab pos="1373188" algn="ctr"/>
                <a:tab pos="5195888" algn="ctr"/>
              </a:tabLst>
              <a:defRPr sz="2400">
                <a:solidFill>
                  <a:schemeClr val="tx1"/>
                </a:solidFill>
                <a:latin typeface="Arial" charset="0"/>
                <a:ea typeface="ＭＳ Ｐゴシック" charset="0"/>
              </a:defRPr>
            </a:lvl7pPr>
            <a:lvl8pPr eaLnBrk="0" fontAlgn="base" hangingPunct="0">
              <a:spcBef>
                <a:spcPct val="0"/>
              </a:spcBef>
              <a:spcAft>
                <a:spcPct val="0"/>
              </a:spcAft>
              <a:tabLst>
                <a:tab pos="1373188" algn="ctr"/>
                <a:tab pos="5195888" algn="ctr"/>
              </a:tabLst>
              <a:defRPr sz="2400">
                <a:solidFill>
                  <a:schemeClr val="tx1"/>
                </a:solidFill>
                <a:latin typeface="Arial" charset="0"/>
                <a:ea typeface="ＭＳ Ｐゴシック" charset="0"/>
              </a:defRPr>
            </a:lvl8pPr>
            <a:lvl9pPr eaLnBrk="0" fontAlgn="base" hangingPunct="0">
              <a:spcBef>
                <a:spcPct val="0"/>
              </a:spcBef>
              <a:spcAft>
                <a:spcPct val="0"/>
              </a:spcAft>
              <a:tabLst>
                <a:tab pos="1373188" algn="ctr"/>
                <a:tab pos="5195888" algn="ctr"/>
              </a:tabLst>
              <a:defRPr sz="2400">
                <a:solidFill>
                  <a:schemeClr val="tx1"/>
                </a:solidFill>
                <a:latin typeface="Arial" charset="0"/>
                <a:ea typeface="ＭＳ Ｐゴシック" charset="0"/>
              </a:defRPr>
            </a:lvl9pPr>
          </a:lstStyle>
          <a:p>
            <a:pPr>
              <a:lnSpc>
                <a:spcPct val="160000"/>
              </a:lnSpc>
              <a:defRPr/>
            </a:pPr>
            <a:r>
              <a:rPr lang="en-US" sz="3200" b="1" u="sng"/>
              <a:t>	Paragraph Part</a:t>
            </a:r>
            <a:r>
              <a:rPr lang="en-US" sz="3200"/>
              <a:t>	</a:t>
            </a:r>
            <a:r>
              <a:rPr lang="en-US" sz="3200" b="1" u="sng"/>
              <a:t>Sentence Type</a:t>
            </a:r>
            <a:endParaRPr lang="en-US" sz="3200" b="1"/>
          </a:p>
          <a:p>
            <a:pPr>
              <a:lnSpc>
                <a:spcPct val="160000"/>
              </a:lnSpc>
              <a:defRPr/>
            </a:pPr>
            <a:r>
              <a:rPr lang="en-US" sz="2800"/>
              <a:t>	Introduction	Topic Sentence</a:t>
            </a:r>
          </a:p>
          <a:p>
            <a:pPr>
              <a:lnSpc>
                <a:spcPct val="160000"/>
              </a:lnSpc>
              <a:defRPr/>
            </a:pPr>
            <a:r>
              <a:rPr lang="en-US" sz="2800"/>
              <a:t>	Body	Detail Sentences</a:t>
            </a:r>
          </a:p>
          <a:p>
            <a:pPr>
              <a:lnSpc>
                <a:spcPct val="160000"/>
              </a:lnSpc>
              <a:defRPr/>
            </a:pPr>
            <a:r>
              <a:rPr lang="en-US" sz="2800"/>
              <a:t>	Conclusion	Clincher Sentence</a:t>
            </a:r>
            <a:endParaRPr lang="en-US" sz="3200"/>
          </a:p>
        </p:txBody>
      </p:sp>
      <p:sp>
        <p:nvSpPr>
          <p:cNvPr id="31746" name="Rectangle 3">
            <a:extLst>
              <a:ext uri="{FF2B5EF4-FFF2-40B4-BE49-F238E27FC236}">
                <a16:creationId xmlns:a16="http://schemas.microsoft.com/office/drawing/2014/main" id="{FA8BAF84-80B3-2C3F-90E7-B7F9EC900BA8}"/>
              </a:ext>
            </a:extLst>
          </p:cNvPr>
          <p:cNvSpPr>
            <a:spLocks noGrp="1" noChangeArrowheads="1"/>
          </p:cNvSpPr>
          <p:nvPr>
            <p:ph type="title"/>
          </p:nvPr>
        </p:nvSpPr>
        <p:spPr>
          <a:xfrm>
            <a:off x="685800" y="152400"/>
            <a:ext cx="7848600" cy="1600200"/>
          </a:xfrm>
        </p:spPr>
        <p:txBody>
          <a:bodyPr/>
          <a:lstStyle/>
          <a:p>
            <a:pPr eaLnBrk="1" hangingPunct="1"/>
            <a:r>
              <a:rPr lang="en-US" altLang="en-US"/>
              <a:t>Sentence Types </a:t>
            </a:r>
            <a:br>
              <a:rPr lang="en-US" altLang="en-US"/>
            </a:br>
            <a:r>
              <a:rPr lang="en-US" altLang="en-US"/>
              <a:t>Used in Paragraphs</a:t>
            </a:r>
          </a:p>
        </p:txBody>
      </p:sp>
      <p:sp>
        <p:nvSpPr>
          <p:cNvPr id="44036" name="Text Box 4">
            <a:extLst>
              <a:ext uri="{FF2B5EF4-FFF2-40B4-BE49-F238E27FC236}">
                <a16:creationId xmlns:a16="http://schemas.microsoft.com/office/drawing/2014/main" id="{6A95D4BB-FFE1-12F0-D9D2-FED2B0EE3DB9}"/>
              </a:ext>
            </a:extLst>
          </p:cNvPr>
          <p:cNvSpPr txBox="1">
            <a:spLocks noChangeArrowheads="1"/>
          </p:cNvSpPr>
          <p:nvPr/>
        </p:nvSpPr>
        <p:spPr bwMode="auto">
          <a:xfrm>
            <a:off x="7239000" y="5410200"/>
            <a:ext cx="1752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#3</a:t>
            </a:r>
          </a:p>
        </p:txBody>
      </p:sp>
      <p:sp>
        <p:nvSpPr>
          <p:cNvPr id="31748" name="Footer Placeholder 1">
            <a:extLst>
              <a:ext uri="{FF2B5EF4-FFF2-40B4-BE49-F238E27FC236}">
                <a16:creationId xmlns:a16="http://schemas.microsoft.com/office/drawing/2014/main" id="{75CD7EDE-6168-0EE8-2135-FC3697E6B20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ssolve">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0E1866ED-3D2C-5501-E24C-41A0B01C2FC6}"/>
              </a:ext>
            </a:extLst>
          </p:cNvPr>
          <p:cNvSpPr>
            <a:spLocks noGrp="1" noChangeArrowheads="1"/>
          </p:cNvSpPr>
          <p:nvPr>
            <p:ph type="title"/>
          </p:nvPr>
        </p:nvSpPr>
        <p:spPr>
          <a:xfrm>
            <a:off x="609600" y="228600"/>
            <a:ext cx="8001000" cy="1371600"/>
          </a:xfrm>
        </p:spPr>
        <p:txBody>
          <a:bodyPr/>
          <a:lstStyle/>
          <a:p>
            <a:pPr eaLnBrk="1" hangingPunct="1"/>
            <a:r>
              <a:rPr lang="en-US" altLang="en-US" b="1"/>
              <a:t>The Paragraph Writing</a:t>
            </a:r>
            <a:br>
              <a:rPr lang="en-US" altLang="en-US" b="1"/>
            </a:br>
            <a:r>
              <a:rPr lang="en-US" altLang="en-US" b="1"/>
              <a:t>Strategy</a:t>
            </a:r>
          </a:p>
        </p:txBody>
      </p:sp>
      <p:pic>
        <p:nvPicPr>
          <p:cNvPr id="32770" name="Picture 3">
            <a:extLst>
              <a:ext uri="{FF2B5EF4-FFF2-40B4-BE49-F238E27FC236}">
                <a16:creationId xmlns:a16="http://schemas.microsoft.com/office/drawing/2014/main" id="{9ECDD443-79DE-284A-FC74-0CCBC9211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297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Footer Placeholder 1">
            <a:extLst>
              <a:ext uri="{FF2B5EF4-FFF2-40B4-BE49-F238E27FC236}">
                <a16:creationId xmlns:a16="http://schemas.microsoft.com/office/drawing/2014/main" id="{A9CA84D7-1873-D911-1126-451EFA3849A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5F48F39-BDCE-B89D-8BE9-A04A2CFC8940}"/>
              </a:ext>
            </a:extLst>
          </p:cNvPr>
          <p:cNvSpPr>
            <a:spLocks noGrp="1" noChangeArrowheads="1"/>
          </p:cNvSpPr>
          <p:nvPr>
            <p:ph type="title"/>
          </p:nvPr>
        </p:nvSpPr>
        <p:spPr>
          <a:xfrm>
            <a:off x="609600" y="381000"/>
            <a:ext cx="7772400" cy="1143000"/>
          </a:xfrm>
        </p:spPr>
        <p:txBody>
          <a:bodyPr/>
          <a:lstStyle/>
          <a:p>
            <a:pPr eaLnBrk="1" hangingPunct="1"/>
            <a:r>
              <a:rPr lang="en-US" altLang="en-US" sz="6000"/>
              <a:t>Topic Sentence</a:t>
            </a:r>
          </a:p>
        </p:txBody>
      </p:sp>
      <p:sp>
        <p:nvSpPr>
          <p:cNvPr id="33794" name="Rectangle 3">
            <a:extLst>
              <a:ext uri="{FF2B5EF4-FFF2-40B4-BE49-F238E27FC236}">
                <a16:creationId xmlns:a16="http://schemas.microsoft.com/office/drawing/2014/main" id="{F7033574-8B1A-0AA2-7A90-845612D2877D}"/>
              </a:ext>
            </a:extLst>
          </p:cNvPr>
          <p:cNvSpPr>
            <a:spLocks noGrp="1" noChangeArrowheads="1"/>
          </p:cNvSpPr>
          <p:nvPr>
            <p:ph type="body" sz="half" idx="1"/>
          </p:nvPr>
        </p:nvSpPr>
        <p:spPr>
          <a:xfrm>
            <a:off x="609600" y="1600200"/>
            <a:ext cx="4953000" cy="3962400"/>
          </a:xfrm>
        </p:spPr>
        <p:txBody>
          <a:bodyPr/>
          <a:lstStyle/>
          <a:p>
            <a:pPr eaLnBrk="1" hangingPunct="1">
              <a:lnSpc>
                <a:spcPct val="90000"/>
              </a:lnSpc>
            </a:pPr>
            <a:r>
              <a:rPr lang="en-US" altLang="en-US" sz="4000"/>
              <a:t>Is usually the first sentence</a:t>
            </a:r>
          </a:p>
          <a:p>
            <a:pPr eaLnBrk="1" hangingPunct="1">
              <a:lnSpc>
                <a:spcPct val="90000"/>
              </a:lnSpc>
            </a:pPr>
            <a:endParaRPr lang="en-US" altLang="en-US" sz="1400"/>
          </a:p>
          <a:p>
            <a:pPr eaLnBrk="1" hangingPunct="1">
              <a:lnSpc>
                <a:spcPct val="90000"/>
              </a:lnSpc>
            </a:pPr>
            <a:r>
              <a:rPr lang="en-US" altLang="en-US" sz="4000"/>
              <a:t>Introduces the main idea</a:t>
            </a:r>
          </a:p>
          <a:p>
            <a:pPr eaLnBrk="1" hangingPunct="1">
              <a:lnSpc>
                <a:spcPct val="90000"/>
              </a:lnSpc>
            </a:pPr>
            <a:endParaRPr lang="en-US" altLang="en-US" sz="1400"/>
          </a:p>
          <a:p>
            <a:pPr eaLnBrk="1" hangingPunct="1">
              <a:lnSpc>
                <a:spcPct val="90000"/>
              </a:lnSpc>
            </a:pPr>
            <a:r>
              <a:rPr lang="en-US" altLang="en-US" sz="4000"/>
              <a:t>Sometimes introduces the details</a:t>
            </a:r>
          </a:p>
        </p:txBody>
      </p:sp>
      <p:pic>
        <p:nvPicPr>
          <p:cNvPr id="46084" name="Picture 4">
            <a:extLst>
              <a:ext uri="{FF2B5EF4-FFF2-40B4-BE49-F238E27FC236}">
                <a16:creationId xmlns:a16="http://schemas.microsoft.com/office/drawing/2014/main" id="{DAF70BC2-80E0-AD17-AB67-A3AC85AE68E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2279650"/>
            <a:ext cx="2682875" cy="232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46085" name="Text Box 5">
            <a:extLst>
              <a:ext uri="{FF2B5EF4-FFF2-40B4-BE49-F238E27FC236}">
                <a16:creationId xmlns:a16="http://schemas.microsoft.com/office/drawing/2014/main" id="{EBE38972-AB50-E855-E5A9-26A80CCC2C13}"/>
              </a:ext>
            </a:extLst>
          </p:cNvPr>
          <p:cNvSpPr txBox="1">
            <a:spLocks noChangeArrowheads="1"/>
          </p:cNvSpPr>
          <p:nvPr/>
        </p:nvSpPr>
        <p:spPr bwMode="auto">
          <a:xfrm>
            <a:off x="6629400" y="5410200"/>
            <a:ext cx="2362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Cards #5 &amp; #6</a:t>
            </a:r>
            <a:endParaRPr lang="en-US" sz="3200" b="1">
              <a:solidFill>
                <a:srgbClr val="800000"/>
              </a:solidFill>
              <a:latin typeface="Arial" charset="0"/>
              <a:ea typeface="ＭＳ Ｐゴシック" charset="0"/>
            </a:endParaRPr>
          </a:p>
        </p:txBody>
      </p:sp>
      <p:sp>
        <p:nvSpPr>
          <p:cNvPr id="33797" name="Footer Placeholder 1">
            <a:extLst>
              <a:ext uri="{FF2B5EF4-FFF2-40B4-BE49-F238E27FC236}">
                <a16:creationId xmlns:a16="http://schemas.microsoft.com/office/drawing/2014/main" id="{B1527835-695B-09EB-6108-56EB1456AC7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FA09D592-CF77-CA8B-55A1-0DD5251AC93A}"/>
              </a:ext>
            </a:extLst>
          </p:cNvPr>
          <p:cNvSpPr txBox="1">
            <a:spLocks noChangeArrowheads="1"/>
          </p:cNvSpPr>
          <p:nvPr/>
        </p:nvSpPr>
        <p:spPr bwMode="auto">
          <a:xfrm>
            <a:off x="2487613" y="1916113"/>
            <a:ext cx="184150"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lnSpc>
                <a:spcPct val="190000"/>
              </a:lnSpc>
              <a:defRPr/>
            </a:pPr>
            <a:endParaRPr lang="en-US" sz="3200">
              <a:latin typeface="Times New Roman" charset="0"/>
              <a:ea typeface="ＭＳ Ｐゴシック" charset="0"/>
            </a:endParaRPr>
          </a:p>
        </p:txBody>
      </p:sp>
      <p:sp>
        <p:nvSpPr>
          <p:cNvPr id="34818" name="Rectangle 3">
            <a:extLst>
              <a:ext uri="{FF2B5EF4-FFF2-40B4-BE49-F238E27FC236}">
                <a16:creationId xmlns:a16="http://schemas.microsoft.com/office/drawing/2014/main" id="{FA44E1E9-6737-8F38-BA5A-F2521515599F}"/>
              </a:ext>
            </a:extLst>
          </p:cNvPr>
          <p:cNvSpPr>
            <a:spLocks noGrp="1" noChangeArrowheads="1"/>
          </p:cNvSpPr>
          <p:nvPr>
            <p:ph type="title"/>
          </p:nvPr>
        </p:nvSpPr>
        <p:spPr>
          <a:xfrm>
            <a:off x="457200" y="152400"/>
            <a:ext cx="8382000" cy="1828800"/>
          </a:xfrm>
        </p:spPr>
        <p:txBody>
          <a:bodyPr/>
          <a:lstStyle/>
          <a:p>
            <a:pPr eaLnBrk="1" hangingPunct="1"/>
            <a:r>
              <a:rPr lang="en-US" altLang="en-US" sz="4800"/>
              <a:t>Types of Topic Sentences</a:t>
            </a:r>
          </a:p>
        </p:txBody>
      </p:sp>
      <p:sp>
        <p:nvSpPr>
          <p:cNvPr id="34819" name="Rectangle 4">
            <a:extLst>
              <a:ext uri="{FF2B5EF4-FFF2-40B4-BE49-F238E27FC236}">
                <a16:creationId xmlns:a16="http://schemas.microsoft.com/office/drawing/2014/main" id="{68CC56AD-3551-191F-25BF-D35FE80626B8}"/>
              </a:ext>
            </a:extLst>
          </p:cNvPr>
          <p:cNvSpPr>
            <a:spLocks noGrp="1" noChangeArrowheads="1"/>
          </p:cNvSpPr>
          <p:nvPr>
            <p:ph type="body" idx="1"/>
          </p:nvPr>
        </p:nvSpPr>
        <p:spPr>
          <a:xfrm>
            <a:off x="533400" y="1524000"/>
            <a:ext cx="7772400" cy="3810000"/>
          </a:xfrm>
        </p:spPr>
        <p:txBody>
          <a:bodyPr/>
          <a:lstStyle/>
          <a:p>
            <a:pPr algn="ctr" eaLnBrk="1" hangingPunct="1">
              <a:buFontTx/>
              <a:buNone/>
            </a:pPr>
            <a:endParaRPr lang="en-US" altLang="en-US"/>
          </a:p>
          <a:p>
            <a:pPr algn="ctr" eaLnBrk="1" hangingPunct="1">
              <a:buFontTx/>
              <a:buNone/>
            </a:pPr>
            <a:r>
              <a:rPr lang="en-US" altLang="en-US" sz="4000" b="1"/>
              <a:t>General Topic Sentences</a:t>
            </a:r>
          </a:p>
          <a:p>
            <a:pPr algn="ctr" eaLnBrk="1" hangingPunct="1">
              <a:buFontTx/>
              <a:buNone/>
            </a:pPr>
            <a:endParaRPr lang="en-US" altLang="en-US" sz="1600" b="1"/>
          </a:p>
          <a:p>
            <a:pPr algn="ctr" eaLnBrk="1" hangingPunct="1">
              <a:buFontTx/>
              <a:buNone/>
            </a:pPr>
            <a:r>
              <a:rPr lang="en-US" altLang="en-US" sz="4000" b="1"/>
              <a:t>Clueing Topic Sentences</a:t>
            </a:r>
          </a:p>
          <a:p>
            <a:pPr algn="ctr" eaLnBrk="1" hangingPunct="1">
              <a:buFontTx/>
              <a:buNone/>
            </a:pPr>
            <a:endParaRPr lang="en-US" altLang="en-US" sz="1600" b="1"/>
          </a:p>
          <a:p>
            <a:pPr algn="ctr" eaLnBrk="1" hangingPunct="1">
              <a:buFontTx/>
              <a:buNone/>
            </a:pPr>
            <a:r>
              <a:rPr lang="en-US" altLang="en-US" sz="4000" b="1"/>
              <a:t>Specific Topic Sentences</a:t>
            </a:r>
          </a:p>
        </p:txBody>
      </p:sp>
      <p:sp>
        <p:nvSpPr>
          <p:cNvPr id="47109" name="Text Box 5">
            <a:extLst>
              <a:ext uri="{FF2B5EF4-FFF2-40B4-BE49-F238E27FC236}">
                <a16:creationId xmlns:a16="http://schemas.microsoft.com/office/drawing/2014/main" id="{AAC5830F-6AB0-9AC1-3367-F4C677BBDB1A}"/>
              </a:ext>
            </a:extLst>
          </p:cNvPr>
          <p:cNvSpPr txBox="1">
            <a:spLocks noChangeArrowheads="1"/>
          </p:cNvSpPr>
          <p:nvPr/>
        </p:nvSpPr>
        <p:spPr bwMode="auto">
          <a:xfrm>
            <a:off x="6705600" y="5410200"/>
            <a:ext cx="2819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#7</a:t>
            </a:r>
          </a:p>
        </p:txBody>
      </p:sp>
      <p:sp>
        <p:nvSpPr>
          <p:cNvPr id="34821" name="Footer Placeholder 1">
            <a:extLst>
              <a:ext uri="{FF2B5EF4-FFF2-40B4-BE49-F238E27FC236}">
                <a16:creationId xmlns:a16="http://schemas.microsoft.com/office/drawing/2014/main" id="{4EBC9340-565C-D857-E6C9-E55A8775375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wipe(left)">
                                      <p:cBhvr>
                                        <p:cTn id="7" dur="500"/>
                                        <p:tgtEl>
                                          <p:spTgt spid="47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8D1669C-34B9-EFBD-94FE-45C28D0887CB}"/>
              </a:ext>
            </a:extLst>
          </p:cNvPr>
          <p:cNvSpPr>
            <a:spLocks noGrp="1" noChangeArrowheads="1"/>
          </p:cNvSpPr>
          <p:nvPr>
            <p:ph type="title"/>
          </p:nvPr>
        </p:nvSpPr>
        <p:spPr>
          <a:xfrm>
            <a:off x="457200" y="228600"/>
            <a:ext cx="8001000" cy="1752600"/>
          </a:xfrm>
        </p:spPr>
        <p:txBody>
          <a:bodyPr/>
          <a:lstStyle/>
          <a:p>
            <a:pPr eaLnBrk="1" hangingPunct="1"/>
            <a:r>
              <a:rPr lang="en-US" altLang="en-US" sz="4800"/>
              <a:t>General Topic Sentence</a:t>
            </a:r>
          </a:p>
        </p:txBody>
      </p:sp>
      <p:sp>
        <p:nvSpPr>
          <p:cNvPr id="35842" name="Rectangle 3">
            <a:extLst>
              <a:ext uri="{FF2B5EF4-FFF2-40B4-BE49-F238E27FC236}">
                <a16:creationId xmlns:a16="http://schemas.microsoft.com/office/drawing/2014/main" id="{3E162CB9-51F6-D77E-5929-7D0F8930B687}"/>
              </a:ext>
            </a:extLst>
          </p:cNvPr>
          <p:cNvSpPr>
            <a:spLocks noGrp="1" noChangeArrowheads="1"/>
          </p:cNvSpPr>
          <p:nvPr>
            <p:ph type="body" idx="1"/>
          </p:nvPr>
        </p:nvSpPr>
        <p:spPr>
          <a:xfrm>
            <a:off x="609600" y="990600"/>
            <a:ext cx="7772400" cy="3962400"/>
          </a:xfrm>
        </p:spPr>
        <p:txBody>
          <a:bodyPr/>
          <a:lstStyle/>
          <a:p>
            <a:pPr algn="ctr" eaLnBrk="1" hangingPunct="1">
              <a:buFontTx/>
              <a:buNone/>
            </a:pPr>
            <a:endParaRPr lang="en-US" altLang="en-US" sz="3600"/>
          </a:p>
          <a:p>
            <a:pPr algn="ctr" eaLnBrk="1" hangingPunct="1">
              <a:buFontTx/>
              <a:buNone/>
            </a:pPr>
            <a:endParaRPr lang="en-US" altLang="en-US" sz="3600"/>
          </a:p>
          <a:p>
            <a:pPr algn="ctr" eaLnBrk="1" hangingPunct="1">
              <a:buFontTx/>
              <a:buNone/>
            </a:pPr>
            <a:r>
              <a:rPr lang="en-US" altLang="en-US" sz="4800"/>
              <a:t>Names the main idea </a:t>
            </a:r>
          </a:p>
          <a:p>
            <a:pPr algn="ctr" eaLnBrk="1" hangingPunct="1">
              <a:buFontTx/>
              <a:buNone/>
            </a:pPr>
            <a:r>
              <a:rPr lang="en-US" altLang="en-US" sz="4800"/>
              <a:t>of the paragraph</a:t>
            </a:r>
          </a:p>
        </p:txBody>
      </p:sp>
      <p:sp>
        <p:nvSpPr>
          <p:cNvPr id="48132" name="Text Box 4">
            <a:extLst>
              <a:ext uri="{FF2B5EF4-FFF2-40B4-BE49-F238E27FC236}">
                <a16:creationId xmlns:a16="http://schemas.microsoft.com/office/drawing/2014/main" id="{6C1E0FF6-B8C3-3D8F-AFF8-5B20CFF68444}"/>
              </a:ext>
            </a:extLst>
          </p:cNvPr>
          <p:cNvSpPr txBox="1">
            <a:spLocks noChangeArrowheads="1"/>
          </p:cNvSpPr>
          <p:nvPr/>
        </p:nvSpPr>
        <p:spPr bwMode="auto">
          <a:xfrm>
            <a:off x="6781800" y="5486400"/>
            <a:ext cx="2362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#8</a:t>
            </a:r>
          </a:p>
        </p:txBody>
      </p:sp>
      <p:sp>
        <p:nvSpPr>
          <p:cNvPr id="35844" name="Footer Placeholder 1">
            <a:extLst>
              <a:ext uri="{FF2B5EF4-FFF2-40B4-BE49-F238E27FC236}">
                <a16:creationId xmlns:a16="http://schemas.microsoft.com/office/drawing/2014/main" id="{6301622E-6F83-A1F1-56F1-2370F220C08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065DD46D-F769-E5B5-588A-6F68C21F30B4}"/>
              </a:ext>
            </a:extLst>
          </p:cNvPr>
          <p:cNvSpPr>
            <a:spLocks noGrp="1" noChangeArrowheads="1"/>
          </p:cNvSpPr>
          <p:nvPr>
            <p:ph type="title"/>
          </p:nvPr>
        </p:nvSpPr>
        <p:spPr>
          <a:xfrm>
            <a:off x="762000" y="381000"/>
            <a:ext cx="7772400" cy="1143000"/>
          </a:xfrm>
          <a:noFill/>
        </p:spPr>
        <p:txBody>
          <a:bodyPr/>
          <a:lstStyle/>
          <a:p>
            <a:pPr eaLnBrk="1" hangingPunct="1"/>
            <a:r>
              <a:rPr lang="en-US" altLang="en-US">
                <a:solidFill>
                  <a:srgbClr val="800000"/>
                </a:solidFill>
              </a:rPr>
              <a:t>General Topic Sentence</a:t>
            </a:r>
          </a:p>
        </p:txBody>
      </p:sp>
      <p:sp>
        <p:nvSpPr>
          <p:cNvPr id="49156" name="Text Box 4">
            <a:extLst>
              <a:ext uri="{FF2B5EF4-FFF2-40B4-BE49-F238E27FC236}">
                <a16:creationId xmlns:a16="http://schemas.microsoft.com/office/drawing/2014/main" id="{7D3BD6CF-B2EB-731B-0B60-AC6F3E67C1D0}"/>
              </a:ext>
            </a:extLst>
          </p:cNvPr>
          <p:cNvSpPr txBox="1">
            <a:spLocks noChangeArrowheads="1"/>
          </p:cNvSpPr>
          <p:nvPr/>
        </p:nvSpPr>
        <p:spPr bwMode="auto">
          <a:xfrm>
            <a:off x="7239000" y="5486400"/>
            <a:ext cx="1905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#9</a:t>
            </a:r>
            <a:endParaRPr lang="en-US" sz="3200" b="1">
              <a:solidFill>
                <a:srgbClr val="800000"/>
              </a:solidFill>
              <a:latin typeface="Arial" charset="0"/>
              <a:ea typeface="ＭＳ Ｐゴシック" charset="0"/>
            </a:endParaRPr>
          </a:p>
        </p:txBody>
      </p:sp>
      <p:sp>
        <p:nvSpPr>
          <p:cNvPr id="36868" name="Footer Placeholder 1">
            <a:extLst>
              <a:ext uri="{FF2B5EF4-FFF2-40B4-BE49-F238E27FC236}">
                <a16:creationId xmlns:a16="http://schemas.microsoft.com/office/drawing/2014/main" id="{3F9CD96A-993E-9866-B4C3-6B992F230C75}"/>
              </a:ext>
            </a:extLst>
          </p:cNvPr>
          <p:cNvSpPr>
            <a:spLocks noGrp="1"/>
          </p:cNvSpPr>
          <p:nvPr>
            <p:ph type="ftr" sz="quarter" idx="11"/>
          </p:nvPr>
        </p:nvSpPr>
        <p:spPr>
          <a:xfrm>
            <a:off x="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2" name="Picture 1">
            <a:extLst>
              <a:ext uri="{FF2B5EF4-FFF2-40B4-BE49-F238E27FC236}">
                <a16:creationId xmlns:a16="http://schemas.microsoft.com/office/drawing/2014/main" id="{DE6AC28A-1008-2D75-A121-0B7CB8040953}"/>
              </a:ext>
            </a:extLst>
          </p:cNvPr>
          <p:cNvPicPr>
            <a:picLocks noChangeAspect="1"/>
          </p:cNvPicPr>
          <p:nvPr/>
        </p:nvPicPr>
        <p:blipFill>
          <a:blip r:embed="rId2"/>
          <a:srcRect t="18889" b="18889"/>
          <a:stretch>
            <a:fillRect/>
          </a:stretch>
        </p:blipFill>
        <p:spPr>
          <a:xfrm>
            <a:off x="2133600" y="1981200"/>
            <a:ext cx="5299364" cy="42672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FCF0CA53-97E4-4F41-25DB-3B74094552F9}"/>
              </a:ext>
            </a:extLst>
          </p:cNvPr>
          <p:cNvSpPr txBox="1">
            <a:spLocks noChangeArrowheads="1"/>
          </p:cNvSpPr>
          <p:nvPr/>
        </p:nvSpPr>
        <p:spPr bwMode="auto">
          <a:xfrm>
            <a:off x="304800" y="609600"/>
            <a:ext cx="8839200" cy="701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4000" b="1">
                <a:solidFill>
                  <a:srgbClr val="003366"/>
                </a:solidFill>
                <a:latin typeface="Tahoma" charset="0"/>
                <a:ea typeface="ＭＳ Ｐゴシック" charset="0"/>
              </a:rPr>
              <a:t>Learning Strategies Curriculum  </a:t>
            </a:r>
          </a:p>
        </p:txBody>
      </p:sp>
      <p:sp>
        <p:nvSpPr>
          <p:cNvPr id="31747" name="Text Box 3">
            <a:extLst>
              <a:ext uri="{FF2B5EF4-FFF2-40B4-BE49-F238E27FC236}">
                <a16:creationId xmlns:a16="http://schemas.microsoft.com/office/drawing/2014/main" id="{79E8EFE3-A66C-249E-94E8-1EA83B741196}"/>
              </a:ext>
            </a:extLst>
          </p:cNvPr>
          <p:cNvSpPr txBox="1">
            <a:spLocks noChangeArrowheads="1"/>
          </p:cNvSpPr>
          <p:nvPr/>
        </p:nvSpPr>
        <p:spPr bwMode="auto">
          <a:xfrm>
            <a:off x="228600" y="1600200"/>
            <a:ext cx="2590800" cy="4708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u="sng" dirty="0">
                <a:solidFill>
                  <a:srgbClr val="003399"/>
                </a:solidFill>
                <a:latin typeface="Tahoma" charset="0"/>
                <a:ea typeface="ＭＳ Ｐゴシック" charset="0"/>
              </a:rPr>
              <a:t>Acquisition</a:t>
            </a:r>
            <a:r>
              <a:rPr lang="en-US" dirty="0">
                <a:solidFill>
                  <a:srgbClr val="003399"/>
                </a:solidFill>
                <a:latin typeface="Tahoma" charset="0"/>
                <a:ea typeface="ＭＳ Ｐゴシック" charset="0"/>
              </a:rPr>
              <a:t> </a:t>
            </a:r>
          </a:p>
          <a:p>
            <a:pPr>
              <a:spcBef>
                <a:spcPct val="50000"/>
              </a:spcBef>
              <a:defRPr/>
            </a:pPr>
            <a:r>
              <a:rPr lang="en-US" dirty="0">
                <a:latin typeface="Tahoma" charset="0"/>
                <a:ea typeface="ＭＳ Ｐゴシック" charset="0"/>
              </a:rPr>
              <a:t>Word Identification</a:t>
            </a:r>
          </a:p>
          <a:p>
            <a:pPr>
              <a:spcBef>
                <a:spcPct val="50000"/>
              </a:spcBef>
              <a:defRPr/>
            </a:pPr>
            <a:r>
              <a:rPr lang="en-US" dirty="0">
                <a:latin typeface="Tahoma" charset="0"/>
                <a:ea typeface="ＭＳ Ｐゴシック" charset="0"/>
              </a:rPr>
              <a:t>Paraphrasing</a:t>
            </a:r>
          </a:p>
          <a:p>
            <a:pPr>
              <a:spcBef>
                <a:spcPct val="50000"/>
              </a:spcBef>
              <a:defRPr/>
            </a:pPr>
            <a:r>
              <a:rPr lang="en-US" dirty="0">
                <a:latin typeface="Tahoma" charset="0"/>
                <a:ea typeface="ＭＳ Ｐゴシック" charset="0"/>
              </a:rPr>
              <a:t>Self-Questioning</a:t>
            </a:r>
          </a:p>
          <a:p>
            <a:pPr>
              <a:spcBef>
                <a:spcPct val="50000"/>
              </a:spcBef>
              <a:defRPr/>
            </a:pPr>
            <a:r>
              <a:rPr lang="en-US" dirty="0">
                <a:latin typeface="Tahoma" charset="0"/>
                <a:ea typeface="ＭＳ Ｐゴシック" charset="0"/>
              </a:rPr>
              <a:t>Visual Imagery</a:t>
            </a:r>
          </a:p>
          <a:p>
            <a:pPr>
              <a:spcBef>
                <a:spcPct val="50000"/>
              </a:spcBef>
              <a:defRPr/>
            </a:pPr>
            <a:r>
              <a:rPr lang="en-US" dirty="0">
                <a:latin typeface="Tahoma" charset="0"/>
                <a:ea typeface="ＭＳ Ｐゴシック" charset="0"/>
              </a:rPr>
              <a:t>Word Mapping</a:t>
            </a:r>
          </a:p>
          <a:p>
            <a:pPr>
              <a:spcBef>
                <a:spcPct val="50000"/>
              </a:spcBef>
              <a:defRPr/>
            </a:pPr>
            <a:r>
              <a:rPr lang="en-US" dirty="0">
                <a:latin typeface="Tahoma" charset="0"/>
                <a:ea typeface="ＭＳ Ｐゴシック" charset="0"/>
              </a:rPr>
              <a:t>Inference</a:t>
            </a:r>
          </a:p>
          <a:p>
            <a:pPr>
              <a:spcBef>
                <a:spcPct val="50000"/>
              </a:spcBef>
              <a:defRPr/>
            </a:pPr>
            <a:endParaRPr lang="en-US" dirty="0">
              <a:latin typeface="Tahoma" charset="0"/>
              <a:ea typeface="ＭＳ Ｐゴシック" charset="0"/>
            </a:endParaRPr>
          </a:p>
        </p:txBody>
      </p:sp>
      <p:sp>
        <p:nvSpPr>
          <p:cNvPr id="31748" name="Text Box 4">
            <a:extLst>
              <a:ext uri="{FF2B5EF4-FFF2-40B4-BE49-F238E27FC236}">
                <a16:creationId xmlns:a16="http://schemas.microsoft.com/office/drawing/2014/main" id="{BE6DF7F3-6509-3BCD-7AAD-68E0B95F2079}"/>
              </a:ext>
            </a:extLst>
          </p:cNvPr>
          <p:cNvSpPr txBox="1">
            <a:spLocks noChangeArrowheads="1"/>
          </p:cNvSpPr>
          <p:nvPr/>
        </p:nvSpPr>
        <p:spPr bwMode="auto">
          <a:xfrm>
            <a:off x="3124200" y="1600200"/>
            <a:ext cx="2471738" cy="4862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u="sng" dirty="0">
                <a:solidFill>
                  <a:srgbClr val="003399"/>
                </a:solidFill>
                <a:latin typeface="Tahoma" charset="0"/>
                <a:ea typeface="ＭＳ Ｐゴシック" charset="0"/>
              </a:rPr>
              <a:t>Storage </a:t>
            </a:r>
            <a:endParaRPr lang="en-US" dirty="0">
              <a:solidFill>
                <a:srgbClr val="003399"/>
              </a:solidFill>
              <a:latin typeface="Tahoma" charset="0"/>
              <a:ea typeface="ＭＳ Ｐゴシック" charset="0"/>
            </a:endParaRPr>
          </a:p>
          <a:p>
            <a:pPr>
              <a:spcBef>
                <a:spcPct val="50000"/>
              </a:spcBef>
              <a:defRPr/>
            </a:pPr>
            <a:r>
              <a:rPr lang="en-US" dirty="0">
                <a:latin typeface="Tahoma" charset="0"/>
                <a:ea typeface="ＭＳ Ｐゴシック" charset="0"/>
              </a:rPr>
              <a:t>FIRST-Letter Mnemonic</a:t>
            </a:r>
          </a:p>
          <a:p>
            <a:pPr>
              <a:spcBef>
                <a:spcPct val="50000"/>
              </a:spcBef>
              <a:defRPr/>
            </a:pPr>
            <a:r>
              <a:rPr lang="en-US" dirty="0">
                <a:latin typeface="Tahoma" charset="0"/>
                <a:ea typeface="ＭＳ Ｐゴシック" charset="0"/>
              </a:rPr>
              <a:t>Paired Associates</a:t>
            </a:r>
          </a:p>
          <a:p>
            <a:pPr>
              <a:spcBef>
                <a:spcPct val="50000"/>
              </a:spcBef>
              <a:defRPr/>
            </a:pPr>
            <a:r>
              <a:rPr lang="en-US" dirty="0">
                <a:latin typeface="Tahoma" charset="0"/>
                <a:ea typeface="ＭＳ Ｐゴシック" charset="0"/>
              </a:rPr>
              <a:t>LINCS Vocabulary</a:t>
            </a:r>
          </a:p>
          <a:p>
            <a:pPr>
              <a:spcBef>
                <a:spcPct val="50000"/>
              </a:spcBef>
              <a:defRPr/>
            </a:pPr>
            <a:r>
              <a:rPr lang="en-US" sz="2800" dirty="0">
                <a:latin typeface="Tahoma" charset="0"/>
                <a:ea typeface="ＭＳ Ｐゴシック" charset="0"/>
              </a:rPr>
              <a:t>Listening &amp; Note-Taking</a:t>
            </a:r>
          </a:p>
          <a:p>
            <a:pPr>
              <a:spcBef>
                <a:spcPct val="50000"/>
              </a:spcBef>
              <a:defRPr/>
            </a:pPr>
            <a:endParaRPr lang="en-US" dirty="0">
              <a:latin typeface="Tahoma" charset="0"/>
              <a:ea typeface="ＭＳ Ｐゴシック" charset="0"/>
            </a:endParaRPr>
          </a:p>
        </p:txBody>
      </p:sp>
      <p:sp>
        <p:nvSpPr>
          <p:cNvPr id="31749" name="Text Box 5">
            <a:extLst>
              <a:ext uri="{FF2B5EF4-FFF2-40B4-BE49-F238E27FC236}">
                <a16:creationId xmlns:a16="http://schemas.microsoft.com/office/drawing/2014/main" id="{1C957FF4-D63A-72B4-A8A3-A59C7FD8B88B}"/>
              </a:ext>
            </a:extLst>
          </p:cNvPr>
          <p:cNvSpPr txBox="1">
            <a:spLocks noChangeArrowheads="1"/>
          </p:cNvSpPr>
          <p:nvPr/>
        </p:nvSpPr>
        <p:spPr bwMode="auto">
          <a:xfrm>
            <a:off x="5791200" y="1524000"/>
            <a:ext cx="3048000" cy="4979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u="sng" dirty="0">
                <a:solidFill>
                  <a:srgbClr val="003399"/>
                </a:solidFill>
                <a:latin typeface="Tahoma" charset="0"/>
                <a:ea typeface="ＭＳ Ｐゴシック" charset="0"/>
              </a:rPr>
              <a:t>Expression of Competence </a:t>
            </a:r>
          </a:p>
          <a:p>
            <a:pPr>
              <a:lnSpc>
                <a:spcPct val="80000"/>
              </a:lnSpc>
              <a:spcBef>
                <a:spcPct val="50000"/>
              </a:spcBef>
              <a:defRPr/>
            </a:pPr>
            <a:r>
              <a:rPr lang="en-US" dirty="0">
                <a:latin typeface="Tahoma" charset="0"/>
                <a:ea typeface="ＭＳ Ｐゴシック" charset="0"/>
              </a:rPr>
              <a:t>Sentence Writing</a:t>
            </a:r>
          </a:p>
          <a:p>
            <a:pPr>
              <a:lnSpc>
                <a:spcPct val="80000"/>
              </a:lnSpc>
              <a:spcBef>
                <a:spcPct val="50000"/>
              </a:spcBef>
              <a:defRPr/>
            </a:pPr>
            <a:r>
              <a:rPr lang="en-US" b="1" dirty="0">
                <a:solidFill>
                  <a:srgbClr val="800000"/>
                </a:solidFill>
                <a:latin typeface="Tahoma" charset="0"/>
                <a:ea typeface="ＭＳ Ｐゴシック" charset="0"/>
              </a:rPr>
              <a:t>Paragraph Writing</a:t>
            </a:r>
          </a:p>
          <a:p>
            <a:pPr>
              <a:lnSpc>
                <a:spcPct val="80000"/>
              </a:lnSpc>
              <a:spcBef>
                <a:spcPct val="50000"/>
              </a:spcBef>
              <a:defRPr/>
            </a:pPr>
            <a:r>
              <a:rPr lang="en-US" dirty="0">
                <a:latin typeface="Tahoma" charset="0"/>
                <a:ea typeface="ＭＳ Ｐゴシック" charset="0"/>
              </a:rPr>
              <a:t>Error Monitoring</a:t>
            </a:r>
          </a:p>
          <a:p>
            <a:pPr>
              <a:lnSpc>
                <a:spcPct val="80000"/>
              </a:lnSpc>
              <a:spcBef>
                <a:spcPct val="50000"/>
              </a:spcBef>
              <a:defRPr/>
            </a:pPr>
            <a:r>
              <a:rPr lang="en-US" dirty="0">
                <a:latin typeface="Tahoma" charset="0"/>
                <a:ea typeface="ＭＳ Ｐゴシック" charset="0"/>
              </a:rPr>
              <a:t>Theme Writing</a:t>
            </a:r>
          </a:p>
          <a:p>
            <a:pPr>
              <a:lnSpc>
                <a:spcPct val="80000"/>
              </a:lnSpc>
              <a:spcBef>
                <a:spcPct val="50000"/>
              </a:spcBef>
              <a:defRPr/>
            </a:pPr>
            <a:r>
              <a:rPr lang="en-US" dirty="0">
                <a:latin typeface="Tahoma" charset="0"/>
                <a:ea typeface="ＭＳ Ｐゴシック" charset="0"/>
              </a:rPr>
              <a:t>Assignment Completion</a:t>
            </a:r>
          </a:p>
          <a:p>
            <a:pPr>
              <a:lnSpc>
                <a:spcPct val="80000"/>
              </a:lnSpc>
              <a:spcBef>
                <a:spcPct val="50000"/>
              </a:spcBef>
              <a:defRPr/>
            </a:pPr>
            <a:r>
              <a:rPr lang="en-US" dirty="0">
                <a:latin typeface="Tahoma" charset="0"/>
                <a:ea typeface="ＭＳ Ｐゴシック" charset="0"/>
              </a:rPr>
              <a:t>Test-Taking</a:t>
            </a:r>
          </a:p>
          <a:p>
            <a:pPr>
              <a:lnSpc>
                <a:spcPct val="80000"/>
              </a:lnSpc>
              <a:spcBef>
                <a:spcPct val="50000"/>
              </a:spcBef>
              <a:defRPr/>
            </a:pPr>
            <a:r>
              <a:rPr lang="en-US" dirty="0">
                <a:latin typeface="Tahoma" charset="0"/>
                <a:ea typeface="ＭＳ Ｐゴシック" charset="0"/>
              </a:rPr>
              <a:t>Essay Test Taking</a:t>
            </a:r>
          </a:p>
          <a:p>
            <a:pPr>
              <a:lnSpc>
                <a:spcPct val="80000"/>
              </a:lnSpc>
              <a:spcBef>
                <a:spcPct val="50000"/>
              </a:spcBef>
              <a:defRPr/>
            </a:pPr>
            <a:r>
              <a:rPr lang="en-US" dirty="0">
                <a:latin typeface="Tahoma" charset="0"/>
                <a:ea typeface="ＭＳ Ｐゴシック" charset="0"/>
              </a:rPr>
              <a:t>EDIT</a:t>
            </a:r>
          </a:p>
        </p:txBody>
      </p:sp>
      <p:sp>
        <p:nvSpPr>
          <p:cNvPr id="18437" name="Footer Placeholder 1">
            <a:extLst>
              <a:ext uri="{FF2B5EF4-FFF2-40B4-BE49-F238E27FC236}">
                <a16:creationId xmlns:a16="http://schemas.microsoft.com/office/drawing/2014/main" id="{3C1A9CAB-2531-B4B9-AA8C-35EFFDF4ABE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F901E5D-9BB2-1EC5-EA4C-6C75BB410582}"/>
              </a:ext>
            </a:extLst>
          </p:cNvPr>
          <p:cNvSpPr>
            <a:spLocks noGrp="1" noChangeArrowheads="1"/>
          </p:cNvSpPr>
          <p:nvPr>
            <p:ph type="title"/>
          </p:nvPr>
        </p:nvSpPr>
        <p:spPr>
          <a:xfrm>
            <a:off x="228600" y="228600"/>
            <a:ext cx="8534400" cy="1143000"/>
          </a:xfrm>
        </p:spPr>
        <p:txBody>
          <a:bodyPr/>
          <a:lstStyle/>
          <a:p>
            <a:pPr eaLnBrk="1" hangingPunct="1"/>
            <a:r>
              <a:rPr lang="en-US" altLang="en-US" sz="4800"/>
              <a:t>Examples of General Topic Sentences</a:t>
            </a:r>
          </a:p>
        </p:txBody>
      </p:sp>
      <p:sp>
        <p:nvSpPr>
          <p:cNvPr id="37890" name="Rectangle 3">
            <a:extLst>
              <a:ext uri="{FF2B5EF4-FFF2-40B4-BE49-F238E27FC236}">
                <a16:creationId xmlns:a16="http://schemas.microsoft.com/office/drawing/2014/main" id="{4AA7F143-A0D7-47E0-4302-8B317CFE0426}"/>
              </a:ext>
            </a:extLst>
          </p:cNvPr>
          <p:cNvSpPr>
            <a:spLocks noGrp="1" noChangeArrowheads="1"/>
          </p:cNvSpPr>
          <p:nvPr>
            <p:ph type="body" idx="1"/>
          </p:nvPr>
        </p:nvSpPr>
        <p:spPr>
          <a:xfrm>
            <a:off x="533400" y="1676400"/>
            <a:ext cx="7772400" cy="4114800"/>
          </a:xfrm>
        </p:spPr>
        <p:txBody>
          <a:bodyPr/>
          <a:lstStyle/>
          <a:p>
            <a:pPr eaLnBrk="1" hangingPunct="1">
              <a:lnSpc>
                <a:spcPct val="110000"/>
              </a:lnSpc>
              <a:spcBef>
                <a:spcPct val="50000"/>
              </a:spcBef>
            </a:pPr>
            <a:r>
              <a:rPr lang="en-US" altLang="en-US"/>
              <a:t>The hot trend in advertising these days is to hire real, live stars.</a:t>
            </a:r>
          </a:p>
          <a:p>
            <a:pPr eaLnBrk="1" hangingPunct="1">
              <a:lnSpc>
                <a:spcPct val="110000"/>
              </a:lnSpc>
              <a:spcBef>
                <a:spcPct val="50000"/>
              </a:spcBef>
            </a:pPr>
            <a:r>
              <a:rPr lang="en-US" altLang="en-US"/>
              <a:t>Not much is left of a town known as Nora, Nebraska.</a:t>
            </a:r>
          </a:p>
          <a:p>
            <a:pPr eaLnBrk="1" hangingPunct="1">
              <a:lnSpc>
                <a:spcPct val="110000"/>
              </a:lnSpc>
              <a:spcBef>
                <a:spcPct val="50000"/>
              </a:spcBef>
            </a:pPr>
            <a:r>
              <a:rPr lang="en-US" altLang="en-US"/>
              <a:t>Democracy is thriving at Hillsboro High School.</a:t>
            </a:r>
          </a:p>
        </p:txBody>
      </p:sp>
      <p:sp>
        <p:nvSpPr>
          <p:cNvPr id="50180" name="Text Box 4">
            <a:extLst>
              <a:ext uri="{FF2B5EF4-FFF2-40B4-BE49-F238E27FC236}">
                <a16:creationId xmlns:a16="http://schemas.microsoft.com/office/drawing/2014/main" id="{9382B9E9-CD6B-43EC-A89E-41012D26F2CF}"/>
              </a:ext>
            </a:extLst>
          </p:cNvPr>
          <p:cNvSpPr txBox="1">
            <a:spLocks noChangeArrowheads="1"/>
          </p:cNvSpPr>
          <p:nvPr/>
        </p:nvSpPr>
        <p:spPr bwMode="auto">
          <a:xfrm>
            <a:off x="7086600" y="54102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800000"/>
                </a:solidFill>
                <a:latin typeface="Arial" charset="0"/>
                <a:ea typeface="ＭＳ Ｐゴシック" charset="0"/>
              </a:rPr>
              <a:t>Cue Card #10</a:t>
            </a:r>
          </a:p>
        </p:txBody>
      </p:sp>
      <p:sp>
        <p:nvSpPr>
          <p:cNvPr id="37892" name="Footer Placeholder 1">
            <a:extLst>
              <a:ext uri="{FF2B5EF4-FFF2-40B4-BE49-F238E27FC236}">
                <a16:creationId xmlns:a16="http://schemas.microsoft.com/office/drawing/2014/main" id="{187F0678-FE47-8DF4-6ECF-B8C38D879B1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8B1E98C4-9B5E-BD42-9C48-517722DC767D}"/>
              </a:ext>
            </a:extLst>
          </p:cNvPr>
          <p:cNvSpPr>
            <a:spLocks noGrp="1" noChangeArrowheads="1"/>
          </p:cNvSpPr>
          <p:nvPr>
            <p:ph type="title"/>
          </p:nvPr>
        </p:nvSpPr>
        <p:spPr>
          <a:xfrm>
            <a:off x="304800" y="228600"/>
            <a:ext cx="8534400" cy="1143000"/>
          </a:xfrm>
        </p:spPr>
        <p:txBody>
          <a:bodyPr/>
          <a:lstStyle/>
          <a:p>
            <a:pPr eaLnBrk="1" hangingPunct="1"/>
            <a:r>
              <a:rPr lang="en-US" altLang="en-US" sz="4800"/>
              <a:t>Examples of General Topic Sentences</a:t>
            </a:r>
          </a:p>
        </p:txBody>
      </p:sp>
      <p:sp>
        <p:nvSpPr>
          <p:cNvPr id="38914" name="Rectangle 3">
            <a:extLst>
              <a:ext uri="{FF2B5EF4-FFF2-40B4-BE49-F238E27FC236}">
                <a16:creationId xmlns:a16="http://schemas.microsoft.com/office/drawing/2014/main" id="{B47693AB-08D0-0590-F7EB-B35580434425}"/>
              </a:ext>
            </a:extLst>
          </p:cNvPr>
          <p:cNvSpPr>
            <a:spLocks noGrp="1" noChangeArrowheads="1"/>
          </p:cNvSpPr>
          <p:nvPr>
            <p:ph type="body" idx="1"/>
          </p:nvPr>
        </p:nvSpPr>
        <p:spPr>
          <a:xfrm>
            <a:off x="533400" y="1828800"/>
            <a:ext cx="7772400" cy="4114800"/>
          </a:xfrm>
        </p:spPr>
        <p:txBody>
          <a:bodyPr/>
          <a:lstStyle/>
          <a:p>
            <a:pPr eaLnBrk="1" hangingPunct="1"/>
            <a:r>
              <a:rPr lang="en-US" altLang="en-US" sz="4000"/>
              <a:t>Mr. James is my favorite teacher.</a:t>
            </a:r>
          </a:p>
          <a:p>
            <a:pPr eaLnBrk="1" hangingPunct="1"/>
            <a:r>
              <a:rPr lang="en-US" altLang="en-US" sz="4000"/>
              <a:t>I went to Hawaii on vacation.</a:t>
            </a:r>
          </a:p>
          <a:p>
            <a:pPr eaLnBrk="1" hangingPunct="1"/>
            <a:r>
              <a:rPr lang="en-US" altLang="en-US" sz="4000"/>
              <a:t>We are going to fix up our house.</a:t>
            </a:r>
          </a:p>
        </p:txBody>
      </p:sp>
      <p:sp>
        <p:nvSpPr>
          <p:cNvPr id="38915" name="Footer Placeholder 1">
            <a:extLst>
              <a:ext uri="{FF2B5EF4-FFF2-40B4-BE49-F238E27FC236}">
                <a16:creationId xmlns:a16="http://schemas.microsoft.com/office/drawing/2014/main" id="{4205373D-DBBA-BAB3-B54F-FEA68526F71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4AB5857C-1614-6956-951C-2144FB68DF04}"/>
              </a:ext>
            </a:extLst>
          </p:cNvPr>
          <p:cNvSpPr>
            <a:spLocks noGrp="1" noChangeArrowheads="1"/>
          </p:cNvSpPr>
          <p:nvPr>
            <p:ph type="title"/>
          </p:nvPr>
        </p:nvSpPr>
        <p:spPr>
          <a:xfrm>
            <a:off x="533400" y="0"/>
            <a:ext cx="8001000" cy="1600200"/>
          </a:xfrm>
        </p:spPr>
        <p:txBody>
          <a:bodyPr/>
          <a:lstStyle/>
          <a:p>
            <a:pPr eaLnBrk="1" hangingPunct="1"/>
            <a:r>
              <a:rPr lang="en-US" altLang="en-US" sz="4800"/>
              <a:t>Clueing Topic Sentence</a:t>
            </a:r>
          </a:p>
        </p:txBody>
      </p:sp>
      <p:sp>
        <p:nvSpPr>
          <p:cNvPr id="39938" name="Rectangle 3">
            <a:extLst>
              <a:ext uri="{FF2B5EF4-FFF2-40B4-BE49-F238E27FC236}">
                <a16:creationId xmlns:a16="http://schemas.microsoft.com/office/drawing/2014/main" id="{F444A3C1-4616-F201-1474-A68BAE522EE4}"/>
              </a:ext>
            </a:extLst>
          </p:cNvPr>
          <p:cNvSpPr>
            <a:spLocks noGrp="1" noChangeArrowheads="1"/>
          </p:cNvSpPr>
          <p:nvPr>
            <p:ph type="body" idx="1"/>
          </p:nvPr>
        </p:nvSpPr>
        <p:spPr>
          <a:xfrm>
            <a:off x="304800" y="1447800"/>
            <a:ext cx="8839200" cy="4114800"/>
          </a:xfrm>
        </p:spPr>
        <p:txBody>
          <a:bodyPr/>
          <a:lstStyle/>
          <a:p>
            <a:pPr algn="ctr" eaLnBrk="1" hangingPunct="1">
              <a:buFontTx/>
              <a:buNone/>
            </a:pPr>
            <a:endParaRPr lang="en-US" altLang="en-US" sz="3600"/>
          </a:p>
          <a:p>
            <a:pPr eaLnBrk="1" hangingPunct="1"/>
            <a:r>
              <a:rPr lang="en-US" altLang="en-US" sz="4800"/>
              <a:t>Names the main idea of the paragraph</a:t>
            </a:r>
          </a:p>
          <a:p>
            <a:pPr eaLnBrk="1" hangingPunct="1">
              <a:buFontTx/>
              <a:buNone/>
            </a:pPr>
            <a:endParaRPr lang="en-US" altLang="en-US" sz="2400"/>
          </a:p>
          <a:p>
            <a:pPr eaLnBrk="1" hangingPunct="1"/>
            <a:r>
              <a:rPr lang="en-US" altLang="en-US" sz="4800"/>
              <a:t>Gives a clue about the details</a:t>
            </a:r>
            <a:endParaRPr lang="en-US" altLang="en-US" sz="3600"/>
          </a:p>
        </p:txBody>
      </p:sp>
      <p:sp>
        <p:nvSpPr>
          <p:cNvPr id="52228" name="Text Box 4">
            <a:extLst>
              <a:ext uri="{FF2B5EF4-FFF2-40B4-BE49-F238E27FC236}">
                <a16:creationId xmlns:a16="http://schemas.microsoft.com/office/drawing/2014/main" id="{E02B1BE7-5A7B-E003-2D1F-9A9EC7839CF9}"/>
              </a:ext>
            </a:extLst>
          </p:cNvPr>
          <p:cNvSpPr txBox="1">
            <a:spLocks noChangeArrowheads="1"/>
          </p:cNvSpPr>
          <p:nvPr/>
        </p:nvSpPr>
        <p:spPr bwMode="auto">
          <a:xfrm>
            <a:off x="7086600" y="55626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#11</a:t>
            </a:r>
            <a:endParaRPr lang="en-US" sz="3200" b="1">
              <a:solidFill>
                <a:srgbClr val="800000"/>
              </a:solidFill>
              <a:latin typeface="Arial" charset="0"/>
              <a:ea typeface="ＭＳ Ｐゴシック" charset="0"/>
            </a:endParaRPr>
          </a:p>
        </p:txBody>
      </p:sp>
      <p:sp>
        <p:nvSpPr>
          <p:cNvPr id="39940" name="Footer Placeholder 1">
            <a:extLst>
              <a:ext uri="{FF2B5EF4-FFF2-40B4-BE49-F238E27FC236}">
                <a16:creationId xmlns:a16="http://schemas.microsoft.com/office/drawing/2014/main" id="{9C9EF22B-E5BF-49FF-001E-DA9917E7004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D0A074E6-0DF0-3C38-5463-76D488663179}"/>
              </a:ext>
            </a:extLst>
          </p:cNvPr>
          <p:cNvSpPr>
            <a:spLocks noGrp="1" noChangeArrowheads="1"/>
          </p:cNvSpPr>
          <p:nvPr>
            <p:ph type="title"/>
          </p:nvPr>
        </p:nvSpPr>
        <p:spPr>
          <a:xfrm>
            <a:off x="685800" y="152400"/>
            <a:ext cx="7772400" cy="990600"/>
          </a:xfrm>
        </p:spPr>
        <p:txBody>
          <a:bodyPr/>
          <a:lstStyle/>
          <a:p>
            <a:pPr eaLnBrk="1" hangingPunct="1"/>
            <a:r>
              <a:rPr lang="en-US" altLang="en-US"/>
              <a:t>Clue Words</a:t>
            </a:r>
          </a:p>
        </p:txBody>
      </p:sp>
      <p:sp>
        <p:nvSpPr>
          <p:cNvPr id="40962" name="Rectangle 3">
            <a:extLst>
              <a:ext uri="{FF2B5EF4-FFF2-40B4-BE49-F238E27FC236}">
                <a16:creationId xmlns:a16="http://schemas.microsoft.com/office/drawing/2014/main" id="{D41CC025-AAAC-B58C-5D3E-4BEE00687B38}"/>
              </a:ext>
            </a:extLst>
          </p:cNvPr>
          <p:cNvSpPr>
            <a:spLocks noGrp="1" noChangeArrowheads="1"/>
          </p:cNvSpPr>
          <p:nvPr>
            <p:ph type="body" idx="1"/>
          </p:nvPr>
        </p:nvSpPr>
        <p:spPr>
          <a:xfrm>
            <a:off x="685800" y="990600"/>
            <a:ext cx="7772400" cy="5638800"/>
          </a:xfrm>
        </p:spPr>
        <p:txBody>
          <a:bodyPr/>
          <a:lstStyle/>
          <a:p>
            <a:pPr eaLnBrk="1" hangingPunct="1">
              <a:lnSpc>
                <a:spcPct val="120000"/>
              </a:lnSpc>
              <a:buFontTx/>
              <a:buNone/>
            </a:pPr>
            <a:r>
              <a:rPr lang="en-US" altLang="en-US" sz="2000"/>
              <a:t>	Many		Various			Differences</a:t>
            </a:r>
          </a:p>
          <a:p>
            <a:pPr eaLnBrk="1" hangingPunct="1">
              <a:lnSpc>
                <a:spcPct val="120000"/>
              </a:lnSpc>
              <a:buFontTx/>
              <a:buNone/>
            </a:pPr>
            <a:r>
              <a:rPr lang="en-US" altLang="en-US" sz="2000"/>
              <a:t>	Several		Classes			Similarities</a:t>
            </a:r>
          </a:p>
          <a:p>
            <a:pPr eaLnBrk="1" hangingPunct="1">
              <a:lnSpc>
                <a:spcPct val="120000"/>
              </a:lnSpc>
              <a:buFontTx/>
              <a:buNone/>
            </a:pPr>
            <a:r>
              <a:rPr lang="en-US" altLang="en-US" sz="2000"/>
              <a:t>	A number of		Categories		Advantages</a:t>
            </a:r>
          </a:p>
          <a:p>
            <a:pPr eaLnBrk="1" hangingPunct="1">
              <a:lnSpc>
                <a:spcPct val="120000"/>
              </a:lnSpc>
              <a:buFontTx/>
              <a:buNone/>
            </a:pPr>
            <a:r>
              <a:rPr lang="en-US" altLang="en-US" sz="2000"/>
              <a:t>	Number (</a:t>
            </a:r>
            <a:r>
              <a:rPr lang="ja-JP" altLang="en-US" sz="2000"/>
              <a:t>“</a:t>
            </a:r>
            <a:r>
              <a:rPr lang="en-US" altLang="ja-JP" sz="2000"/>
              <a:t>Three</a:t>
            </a:r>
            <a:r>
              <a:rPr lang="ja-JP" altLang="en-US" sz="2000"/>
              <a:t>”</a:t>
            </a:r>
            <a:r>
              <a:rPr lang="en-US" altLang="ja-JP" sz="2000"/>
              <a:t>)	Groups			Disadvantages</a:t>
            </a:r>
          </a:p>
          <a:p>
            <a:pPr eaLnBrk="1" hangingPunct="1">
              <a:lnSpc>
                <a:spcPct val="120000"/>
              </a:lnSpc>
              <a:buFontTx/>
              <a:buNone/>
            </a:pPr>
            <a:r>
              <a:rPr lang="en-US" altLang="en-US" sz="2000"/>
              <a:t>	Kinds		Steps			Jobs</a:t>
            </a:r>
          </a:p>
          <a:p>
            <a:pPr eaLnBrk="1" hangingPunct="1">
              <a:lnSpc>
                <a:spcPct val="120000"/>
              </a:lnSpc>
              <a:buFontTx/>
              <a:buNone/>
            </a:pPr>
            <a:r>
              <a:rPr lang="en-US" altLang="en-US" sz="2000"/>
              <a:t>	Types		Stages			Uses</a:t>
            </a:r>
          </a:p>
          <a:p>
            <a:pPr eaLnBrk="1" hangingPunct="1">
              <a:lnSpc>
                <a:spcPct val="120000"/>
              </a:lnSpc>
              <a:buFontTx/>
              <a:buNone/>
            </a:pPr>
            <a:r>
              <a:rPr lang="en-US" altLang="en-US" sz="2000"/>
              <a:t>	Parts		Ways			Causes</a:t>
            </a:r>
          </a:p>
          <a:p>
            <a:pPr eaLnBrk="1" hangingPunct="1">
              <a:lnSpc>
                <a:spcPct val="120000"/>
              </a:lnSpc>
              <a:buFontTx/>
              <a:buNone/>
            </a:pPr>
            <a:r>
              <a:rPr lang="en-US" altLang="en-US" sz="2000"/>
              <a:t>	Elements		Roles			Effects</a:t>
            </a:r>
          </a:p>
          <a:p>
            <a:pPr eaLnBrk="1" hangingPunct="1">
              <a:lnSpc>
                <a:spcPct val="120000"/>
              </a:lnSpc>
              <a:buFontTx/>
              <a:buNone/>
            </a:pPr>
            <a:r>
              <a:rPr lang="en-US" altLang="en-US" sz="2000"/>
              <a:t>	Pieces		Features		Reasons</a:t>
            </a:r>
          </a:p>
          <a:p>
            <a:pPr eaLnBrk="1" hangingPunct="1">
              <a:lnSpc>
                <a:spcPct val="120000"/>
              </a:lnSpc>
              <a:buFontTx/>
              <a:buNone/>
            </a:pPr>
            <a:r>
              <a:rPr lang="en-US" altLang="en-US" sz="2000"/>
              <a:t>	Members		Examples		Sources</a:t>
            </a:r>
          </a:p>
          <a:p>
            <a:pPr eaLnBrk="1" hangingPunct="1">
              <a:lnSpc>
                <a:spcPct val="120000"/>
              </a:lnSpc>
              <a:buFontTx/>
              <a:buNone/>
            </a:pPr>
            <a:r>
              <a:rPr lang="en-US" altLang="en-US" sz="2000"/>
              <a:t>	Divisions		Characteristics		Products</a:t>
            </a:r>
          </a:p>
          <a:p>
            <a:pPr eaLnBrk="1" hangingPunct="1">
              <a:lnSpc>
                <a:spcPct val="120000"/>
              </a:lnSpc>
              <a:buFontTx/>
              <a:buNone/>
            </a:pPr>
            <a:r>
              <a:rPr lang="en-US" altLang="en-US" sz="2000"/>
              <a:t>	Components		Functions		Variety</a:t>
            </a:r>
          </a:p>
          <a:p>
            <a:pPr eaLnBrk="1" hangingPunct="1">
              <a:lnSpc>
                <a:spcPct val="120000"/>
              </a:lnSpc>
              <a:buFontTx/>
              <a:buNone/>
            </a:pPr>
            <a:r>
              <a:rPr lang="en-US" altLang="en-US" sz="2000"/>
              <a:t>	Different		Assortment</a:t>
            </a:r>
          </a:p>
        </p:txBody>
      </p:sp>
      <p:sp>
        <p:nvSpPr>
          <p:cNvPr id="53252" name="Text Box 4">
            <a:extLst>
              <a:ext uri="{FF2B5EF4-FFF2-40B4-BE49-F238E27FC236}">
                <a16:creationId xmlns:a16="http://schemas.microsoft.com/office/drawing/2014/main" id="{179505B5-6211-CB7A-0A64-3269FCAED6A8}"/>
              </a:ext>
            </a:extLst>
          </p:cNvPr>
          <p:cNvSpPr txBox="1">
            <a:spLocks noChangeArrowheads="1"/>
          </p:cNvSpPr>
          <p:nvPr/>
        </p:nvSpPr>
        <p:spPr bwMode="auto">
          <a:xfrm>
            <a:off x="6629400" y="6248400"/>
            <a:ext cx="2133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#12</a:t>
            </a:r>
            <a:endParaRPr lang="en-US" sz="3200" b="1">
              <a:solidFill>
                <a:srgbClr val="800000"/>
              </a:solidFill>
              <a:latin typeface="Arial" charset="0"/>
              <a:ea typeface="ＭＳ Ｐゴシック" charset="0"/>
            </a:endParaRPr>
          </a:p>
        </p:txBody>
      </p:sp>
      <p:sp>
        <p:nvSpPr>
          <p:cNvPr id="40964" name="Footer Placeholder 1">
            <a:extLst>
              <a:ext uri="{FF2B5EF4-FFF2-40B4-BE49-F238E27FC236}">
                <a16:creationId xmlns:a16="http://schemas.microsoft.com/office/drawing/2014/main" id="{5DA6AEC3-15B8-207A-D6B9-513DB529823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BA566B1-C9AA-520F-8E1D-7D06A816AAE0}"/>
              </a:ext>
            </a:extLst>
          </p:cNvPr>
          <p:cNvSpPr>
            <a:spLocks noGrp="1" noChangeArrowheads="1"/>
          </p:cNvSpPr>
          <p:nvPr>
            <p:ph type="title"/>
          </p:nvPr>
        </p:nvSpPr>
        <p:spPr>
          <a:xfrm>
            <a:off x="609600" y="0"/>
            <a:ext cx="7848600" cy="1371600"/>
          </a:xfrm>
        </p:spPr>
        <p:txBody>
          <a:bodyPr/>
          <a:lstStyle/>
          <a:p>
            <a:pPr eaLnBrk="1" hangingPunct="1"/>
            <a:r>
              <a:rPr lang="en-US" altLang="en-US"/>
              <a:t>Examples of Clueing Topic Sentences</a:t>
            </a:r>
          </a:p>
        </p:txBody>
      </p:sp>
      <p:sp>
        <p:nvSpPr>
          <p:cNvPr id="41986" name="Rectangle 3">
            <a:extLst>
              <a:ext uri="{FF2B5EF4-FFF2-40B4-BE49-F238E27FC236}">
                <a16:creationId xmlns:a16="http://schemas.microsoft.com/office/drawing/2014/main" id="{CB9D3FFB-9379-2943-78C1-3EAF4800BB4B}"/>
              </a:ext>
            </a:extLst>
          </p:cNvPr>
          <p:cNvSpPr>
            <a:spLocks noGrp="1" noChangeArrowheads="1"/>
          </p:cNvSpPr>
          <p:nvPr>
            <p:ph type="body" idx="1"/>
          </p:nvPr>
        </p:nvSpPr>
        <p:spPr>
          <a:xfrm>
            <a:off x="685800" y="1600200"/>
            <a:ext cx="7772400" cy="3962400"/>
          </a:xfrm>
        </p:spPr>
        <p:txBody>
          <a:bodyPr/>
          <a:lstStyle/>
          <a:p>
            <a:pPr eaLnBrk="1" hangingPunct="1">
              <a:lnSpc>
                <a:spcPct val="95000"/>
              </a:lnSpc>
            </a:pPr>
            <a:r>
              <a:rPr lang="en-US" altLang="en-US" sz="3000"/>
              <a:t>The </a:t>
            </a:r>
            <a:r>
              <a:rPr lang="en-US" altLang="en-US" sz="3000" b="1">
                <a:solidFill>
                  <a:schemeClr val="tx2"/>
                </a:solidFill>
              </a:rPr>
              <a:t>four</a:t>
            </a:r>
            <a:r>
              <a:rPr lang="en-US" altLang="en-US" sz="3000"/>
              <a:t> seasons spice up our lives.</a:t>
            </a:r>
          </a:p>
          <a:p>
            <a:pPr eaLnBrk="1" hangingPunct="1">
              <a:lnSpc>
                <a:spcPct val="95000"/>
              </a:lnSpc>
              <a:spcBef>
                <a:spcPct val="75000"/>
              </a:spcBef>
            </a:pPr>
            <a:r>
              <a:rPr lang="en-US" altLang="en-US" sz="3000"/>
              <a:t>Tents come in a </a:t>
            </a:r>
            <a:r>
              <a:rPr lang="en-US" altLang="en-US" sz="3000" b="1">
                <a:solidFill>
                  <a:schemeClr val="tx2"/>
                </a:solidFill>
              </a:rPr>
              <a:t>variety</a:t>
            </a:r>
            <a:r>
              <a:rPr lang="en-US" altLang="en-US" sz="3000"/>
              <a:t> of shapes and sizes.</a:t>
            </a:r>
          </a:p>
          <a:p>
            <a:pPr eaLnBrk="1" hangingPunct="1">
              <a:lnSpc>
                <a:spcPct val="95000"/>
              </a:lnSpc>
              <a:spcBef>
                <a:spcPct val="75000"/>
              </a:spcBef>
            </a:pPr>
            <a:r>
              <a:rPr lang="en-US" altLang="en-US" sz="3000"/>
              <a:t>The citizens of Lawrence have </a:t>
            </a:r>
            <a:r>
              <a:rPr lang="en-US" altLang="en-US" sz="3000" b="1">
                <a:solidFill>
                  <a:schemeClr val="tx2"/>
                </a:solidFill>
              </a:rPr>
              <a:t>several</a:t>
            </a:r>
            <a:r>
              <a:rPr lang="en-US" altLang="en-US" sz="3000"/>
              <a:t> reasons for building a new high school.</a:t>
            </a:r>
          </a:p>
          <a:p>
            <a:pPr eaLnBrk="1" hangingPunct="1">
              <a:lnSpc>
                <a:spcPct val="95000"/>
              </a:lnSpc>
              <a:spcBef>
                <a:spcPct val="75000"/>
              </a:spcBef>
            </a:pPr>
            <a:r>
              <a:rPr lang="en-US" altLang="en-US" sz="3000"/>
              <a:t>Jesse Flynn is my best friend because of his </a:t>
            </a:r>
            <a:r>
              <a:rPr lang="en-US" altLang="en-US" sz="3000" b="1">
                <a:solidFill>
                  <a:schemeClr val="tx2"/>
                </a:solidFill>
              </a:rPr>
              <a:t>many</a:t>
            </a:r>
            <a:r>
              <a:rPr lang="en-US" altLang="en-US" sz="3000"/>
              <a:t> fine characteristics.</a:t>
            </a:r>
          </a:p>
        </p:txBody>
      </p:sp>
      <p:sp>
        <p:nvSpPr>
          <p:cNvPr id="54276" name="Text Box 4">
            <a:extLst>
              <a:ext uri="{FF2B5EF4-FFF2-40B4-BE49-F238E27FC236}">
                <a16:creationId xmlns:a16="http://schemas.microsoft.com/office/drawing/2014/main" id="{A4721A2E-A7D3-EF82-8762-5AF87F245D4E}"/>
              </a:ext>
            </a:extLst>
          </p:cNvPr>
          <p:cNvSpPr txBox="1">
            <a:spLocks noChangeArrowheads="1"/>
          </p:cNvSpPr>
          <p:nvPr/>
        </p:nvSpPr>
        <p:spPr bwMode="auto">
          <a:xfrm>
            <a:off x="6934200" y="55626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#13</a:t>
            </a:r>
            <a:endParaRPr lang="en-US" sz="3200" b="1">
              <a:solidFill>
                <a:srgbClr val="800000"/>
              </a:solidFill>
              <a:latin typeface="Arial" charset="0"/>
              <a:ea typeface="ＭＳ Ｐゴシック" charset="0"/>
            </a:endParaRPr>
          </a:p>
        </p:txBody>
      </p:sp>
      <p:sp>
        <p:nvSpPr>
          <p:cNvPr id="41988" name="Footer Placeholder 1">
            <a:extLst>
              <a:ext uri="{FF2B5EF4-FFF2-40B4-BE49-F238E27FC236}">
                <a16:creationId xmlns:a16="http://schemas.microsoft.com/office/drawing/2014/main" id="{0F1798EB-804C-E51C-17ED-4496E0179FE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E2EEDE5C-70A4-92A6-BD43-E7FC57339CA9}"/>
              </a:ext>
            </a:extLst>
          </p:cNvPr>
          <p:cNvSpPr>
            <a:spLocks noGrp="1" noChangeArrowheads="1"/>
          </p:cNvSpPr>
          <p:nvPr>
            <p:ph type="title"/>
          </p:nvPr>
        </p:nvSpPr>
        <p:spPr>
          <a:xfrm>
            <a:off x="304800" y="228600"/>
            <a:ext cx="8534400" cy="1143000"/>
          </a:xfrm>
        </p:spPr>
        <p:txBody>
          <a:bodyPr/>
          <a:lstStyle/>
          <a:p>
            <a:pPr eaLnBrk="1" hangingPunct="1"/>
            <a:r>
              <a:rPr lang="en-US" altLang="en-US" sz="4800"/>
              <a:t>Examples of Clueing Topic Sentences</a:t>
            </a:r>
          </a:p>
        </p:txBody>
      </p:sp>
      <p:sp>
        <p:nvSpPr>
          <p:cNvPr id="43010" name="Rectangle 3">
            <a:extLst>
              <a:ext uri="{FF2B5EF4-FFF2-40B4-BE49-F238E27FC236}">
                <a16:creationId xmlns:a16="http://schemas.microsoft.com/office/drawing/2014/main" id="{FDC182F6-B58C-6A5D-5DAF-F375A387F1CA}"/>
              </a:ext>
            </a:extLst>
          </p:cNvPr>
          <p:cNvSpPr>
            <a:spLocks noGrp="1" noChangeArrowheads="1"/>
          </p:cNvSpPr>
          <p:nvPr>
            <p:ph type="body" idx="1"/>
          </p:nvPr>
        </p:nvSpPr>
        <p:spPr>
          <a:xfrm>
            <a:off x="609600" y="1600200"/>
            <a:ext cx="7772400" cy="4114800"/>
          </a:xfrm>
        </p:spPr>
        <p:txBody>
          <a:bodyPr/>
          <a:lstStyle/>
          <a:p>
            <a:pPr eaLnBrk="1" hangingPunct="1"/>
            <a:r>
              <a:rPr lang="en-US" altLang="en-US"/>
              <a:t>Mr. James is my favorite teacher for </a:t>
            </a:r>
            <a:r>
              <a:rPr lang="en-US" altLang="en-US">
                <a:solidFill>
                  <a:srgbClr val="800000"/>
                </a:solidFill>
              </a:rPr>
              <a:t>three</a:t>
            </a:r>
            <a:r>
              <a:rPr lang="en-US" altLang="en-US"/>
              <a:t> reasons.</a:t>
            </a:r>
          </a:p>
          <a:p>
            <a:pPr eaLnBrk="1" hangingPunct="1"/>
            <a:r>
              <a:rPr lang="en-US" altLang="en-US"/>
              <a:t>I did </a:t>
            </a:r>
            <a:r>
              <a:rPr lang="en-US" altLang="en-US">
                <a:solidFill>
                  <a:srgbClr val="800000"/>
                </a:solidFill>
              </a:rPr>
              <a:t>several</a:t>
            </a:r>
            <a:r>
              <a:rPr lang="en-US" altLang="en-US"/>
              <a:t> exciting things when I went to Hawaii on vacation.</a:t>
            </a:r>
          </a:p>
          <a:p>
            <a:pPr eaLnBrk="1" hangingPunct="1"/>
            <a:r>
              <a:rPr lang="en-US" altLang="en-US"/>
              <a:t>We need to do a </a:t>
            </a:r>
            <a:r>
              <a:rPr lang="en-US" altLang="en-US">
                <a:solidFill>
                  <a:srgbClr val="800000"/>
                </a:solidFill>
              </a:rPr>
              <a:t>variety</a:t>
            </a:r>
            <a:r>
              <a:rPr lang="en-US" altLang="en-US"/>
              <a:t> of projects to fix up our house. </a:t>
            </a:r>
          </a:p>
        </p:txBody>
      </p:sp>
      <p:sp>
        <p:nvSpPr>
          <p:cNvPr id="43011" name="Footer Placeholder 1">
            <a:extLst>
              <a:ext uri="{FF2B5EF4-FFF2-40B4-BE49-F238E27FC236}">
                <a16:creationId xmlns:a16="http://schemas.microsoft.com/office/drawing/2014/main" id="{1815F8DF-56D0-3452-7BA0-0C5DBBF80A2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2947290E-D9EF-7152-E905-62CFBA80C329}"/>
              </a:ext>
            </a:extLst>
          </p:cNvPr>
          <p:cNvSpPr>
            <a:spLocks noGrp="1" noChangeArrowheads="1"/>
          </p:cNvSpPr>
          <p:nvPr>
            <p:ph type="title"/>
          </p:nvPr>
        </p:nvSpPr>
        <p:spPr>
          <a:noFill/>
        </p:spPr>
        <p:txBody>
          <a:bodyPr/>
          <a:lstStyle/>
          <a:p>
            <a:pPr eaLnBrk="1" hangingPunct="1"/>
            <a:r>
              <a:rPr lang="en-US" altLang="en-US"/>
              <a:t>Clueing Topic Sentence</a:t>
            </a:r>
          </a:p>
        </p:txBody>
      </p:sp>
      <p:sp>
        <p:nvSpPr>
          <p:cNvPr id="56324" name="Text Box 4">
            <a:extLst>
              <a:ext uri="{FF2B5EF4-FFF2-40B4-BE49-F238E27FC236}">
                <a16:creationId xmlns:a16="http://schemas.microsoft.com/office/drawing/2014/main" id="{AD011848-9B22-F328-70BB-253A2E109300}"/>
              </a:ext>
            </a:extLst>
          </p:cNvPr>
          <p:cNvSpPr txBox="1">
            <a:spLocks noChangeArrowheads="1"/>
          </p:cNvSpPr>
          <p:nvPr/>
        </p:nvSpPr>
        <p:spPr bwMode="auto">
          <a:xfrm>
            <a:off x="6477000" y="5349270"/>
            <a:ext cx="2514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b="1" dirty="0">
                <a:solidFill>
                  <a:srgbClr val="800000"/>
                </a:solidFill>
                <a:latin typeface="Arial" charset="0"/>
                <a:ea typeface="ＭＳ Ｐゴシック" charset="0"/>
              </a:rPr>
              <a:t>Cue Card #14</a:t>
            </a:r>
          </a:p>
        </p:txBody>
      </p:sp>
      <p:sp>
        <p:nvSpPr>
          <p:cNvPr id="44036" name="Footer Placeholder 1">
            <a:extLst>
              <a:ext uri="{FF2B5EF4-FFF2-40B4-BE49-F238E27FC236}">
                <a16:creationId xmlns:a16="http://schemas.microsoft.com/office/drawing/2014/main" id="{E2262BCE-C0E2-4B5D-C8E8-F79603A92ADB}"/>
              </a:ext>
            </a:extLst>
          </p:cNvPr>
          <p:cNvSpPr>
            <a:spLocks noGrp="1"/>
          </p:cNvSpPr>
          <p:nvPr>
            <p:ph type="ftr" sz="quarter" idx="11"/>
          </p:nvPr>
        </p:nvSpPr>
        <p:spPr>
          <a:xfrm>
            <a:off x="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2" name="Picture 1">
            <a:extLst>
              <a:ext uri="{FF2B5EF4-FFF2-40B4-BE49-F238E27FC236}">
                <a16:creationId xmlns:a16="http://schemas.microsoft.com/office/drawing/2014/main" id="{0A890529-A5DC-53B1-17E9-EE69BE8B7AF3}"/>
              </a:ext>
            </a:extLst>
          </p:cNvPr>
          <p:cNvPicPr>
            <a:picLocks noChangeAspect="1"/>
          </p:cNvPicPr>
          <p:nvPr/>
        </p:nvPicPr>
        <p:blipFill>
          <a:blip r:embed="rId2"/>
          <a:srcRect l="12615" t="18889" r="11176" b="17778"/>
          <a:stretch>
            <a:fillRect/>
          </a:stretch>
        </p:blipFill>
        <p:spPr>
          <a:xfrm>
            <a:off x="2552700" y="1676400"/>
            <a:ext cx="4038600" cy="43434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0640E22-94A8-3261-7CD3-EB07675FF338}"/>
              </a:ext>
            </a:extLst>
          </p:cNvPr>
          <p:cNvSpPr>
            <a:spLocks noGrp="1" noChangeArrowheads="1"/>
          </p:cNvSpPr>
          <p:nvPr>
            <p:ph type="title"/>
          </p:nvPr>
        </p:nvSpPr>
        <p:spPr>
          <a:xfrm>
            <a:off x="609600" y="0"/>
            <a:ext cx="7772400" cy="1981200"/>
          </a:xfrm>
        </p:spPr>
        <p:txBody>
          <a:bodyPr/>
          <a:lstStyle/>
          <a:p>
            <a:pPr eaLnBrk="1" hangingPunct="1"/>
            <a:r>
              <a:rPr lang="en-US" altLang="en-US" sz="4800"/>
              <a:t>Specific Topic Sentence</a:t>
            </a:r>
          </a:p>
        </p:txBody>
      </p:sp>
      <p:sp>
        <p:nvSpPr>
          <p:cNvPr id="45058" name="Rectangle 3">
            <a:extLst>
              <a:ext uri="{FF2B5EF4-FFF2-40B4-BE49-F238E27FC236}">
                <a16:creationId xmlns:a16="http://schemas.microsoft.com/office/drawing/2014/main" id="{2E981B6D-8609-154E-D233-E5567D8B1066}"/>
              </a:ext>
            </a:extLst>
          </p:cNvPr>
          <p:cNvSpPr>
            <a:spLocks noGrp="1" noChangeArrowheads="1"/>
          </p:cNvSpPr>
          <p:nvPr>
            <p:ph type="body" idx="1"/>
          </p:nvPr>
        </p:nvSpPr>
        <p:spPr>
          <a:xfrm>
            <a:off x="609600" y="1371600"/>
            <a:ext cx="7772400" cy="4114800"/>
          </a:xfrm>
        </p:spPr>
        <p:txBody>
          <a:bodyPr/>
          <a:lstStyle/>
          <a:p>
            <a:pPr algn="ctr" eaLnBrk="1" hangingPunct="1">
              <a:buFontTx/>
              <a:buNone/>
            </a:pPr>
            <a:endParaRPr lang="en-US" altLang="en-US" sz="3600"/>
          </a:p>
          <a:p>
            <a:pPr eaLnBrk="1" hangingPunct="1"/>
            <a:r>
              <a:rPr lang="en-US" altLang="en-US" sz="4800"/>
              <a:t>Names the main idea</a:t>
            </a:r>
          </a:p>
          <a:p>
            <a:pPr eaLnBrk="1" hangingPunct="1">
              <a:buFontTx/>
              <a:buNone/>
            </a:pPr>
            <a:endParaRPr lang="en-US" altLang="en-US" sz="2800"/>
          </a:p>
          <a:p>
            <a:pPr eaLnBrk="1" hangingPunct="1"/>
            <a:r>
              <a:rPr lang="en-US" altLang="en-US" sz="4800"/>
              <a:t>Names the specific details </a:t>
            </a:r>
          </a:p>
          <a:p>
            <a:pPr eaLnBrk="1" hangingPunct="1">
              <a:buFontTx/>
              <a:buNone/>
            </a:pPr>
            <a:r>
              <a:rPr lang="en-US" altLang="en-US" sz="4800"/>
              <a:t>  to be covered</a:t>
            </a:r>
          </a:p>
        </p:txBody>
      </p:sp>
      <p:sp>
        <p:nvSpPr>
          <p:cNvPr id="57348" name="Text Box 4">
            <a:extLst>
              <a:ext uri="{FF2B5EF4-FFF2-40B4-BE49-F238E27FC236}">
                <a16:creationId xmlns:a16="http://schemas.microsoft.com/office/drawing/2014/main" id="{D21EA3B7-10F9-5860-CE2E-6E7CD75F92F5}"/>
              </a:ext>
            </a:extLst>
          </p:cNvPr>
          <p:cNvSpPr txBox="1">
            <a:spLocks noChangeArrowheads="1"/>
          </p:cNvSpPr>
          <p:nvPr/>
        </p:nvSpPr>
        <p:spPr bwMode="auto">
          <a:xfrm>
            <a:off x="7086600" y="54864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#15</a:t>
            </a:r>
          </a:p>
        </p:txBody>
      </p:sp>
      <p:sp>
        <p:nvSpPr>
          <p:cNvPr id="45060" name="Footer Placeholder 1">
            <a:extLst>
              <a:ext uri="{FF2B5EF4-FFF2-40B4-BE49-F238E27FC236}">
                <a16:creationId xmlns:a16="http://schemas.microsoft.com/office/drawing/2014/main" id="{6F6E7326-7A83-04C2-DE02-0555F3F3BFB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32F8D41D-6E50-8806-EEBA-FF364F8B4751}"/>
              </a:ext>
            </a:extLst>
          </p:cNvPr>
          <p:cNvSpPr>
            <a:spLocks noGrp="1" noChangeArrowheads="1"/>
          </p:cNvSpPr>
          <p:nvPr>
            <p:ph type="title"/>
          </p:nvPr>
        </p:nvSpPr>
        <p:spPr>
          <a:noFill/>
        </p:spPr>
        <p:txBody>
          <a:bodyPr/>
          <a:lstStyle/>
          <a:p>
            <a:pPr eaLnBrk="1" hangingPunct="1"/>
            <a:r>
              <a:rPr lang="en-US" altLang="en-US"/>
              <a:t>Specific Topic Sentence</a:t>
            </a:r>
          </a:p>
        </p:txBody>
      </p:sp>
      <p:sp>
        <p:nvSpPr>
          <p:cNvPr id="58372" name="Text Box 4">
            <a:extLst>
              <a:ext uri="{FF2B5EF4-FFF2-40B4-BE49-F238E27FC236}">
                <a16:creationId xmlns:a16="http://schemas.microsoft.com/office/drawing/2014/main" id="{43CA2D46-ED30-26D6-E997-87206E05B677}"/>
              </a:ext>
            </a:extLst>
          </p:cNvPr>
          <p:cNvSpPr txBox="1">
            <a:spLocks noChangeArrowheads="1"/>
          </p:cNvSpPr>
          <p:nvPr/>
        </p:nvSpPr>
        <p:spPr bwMode="auto">
          <a:xfrm>
            <a:off x="6591300" y="5448029"/>
            <a:ext cx="232180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800000"/>
                </a:solidFill>
                <a:latin typeface="Arial" charset="0"/>
                <a:ea typeface="ＭＳ Ｐゴシック" charset="0"/>
              </a:rPr>
              <a:t>Cue Card #16</a:t>
            </a:r>
          </a:p>
        </p:txBody>
      </p:sp>
      <p:sp>
        <p:nvSpPr>
          <p:cNvPr id="46084" name="Footer Placeholder 1">
            <a:extLst>
              <a:ext uri="{FF2B5EF4-FFF2-40B4-BE49-F238E27FC236}">
                <a16:creationId xmlns:a16="http://schemas.microsoft.com/office/drawing/2014/main" id="{827DF279-0E48-6EB8-5C96-69CEA9344000}"/>
              </a:ext>
            </a:extLst>
          </p:cNvPr>
          <p:cNvSpPr>
            <a:spLocks noGrp="1"/>
          </p:cNvSpPr>
          <p:nvPr>
            <p:ph type="ftr" sz="quarter" idx="11"/>
          </p:nvPr>
        </p:nvSpPr>
        <p:spPr>
          <a:xfrm>
            <a:off x="-28460" y="6261253"/>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2" name="Picture 1">
            <a:extLst>
              <a:ext uri="{FF2B5EF4-FFF2-40B4-BE49-F238E27FC236}">
                <a16:creationId xmlns:a16="http://schemas.microsoft.com/office/drawing/2014/main" id="{12ECAB1C-4871-4205-7A46-BACE2E8AC639}"/>
              </a:ext>
            </a:extLst>
          </p:cNvPr>
          <p:cNvPicPr>
            <a:picLocks noChangeAspect="1"/>
          </p:cNvPicPr>
          <p:nvPr/>
        </p:nvPicPr>
        <p:blipFill>
          <a:blip r:embed="rId2"/>
          <a:srcRect l="12615" t="18889" r="11176" b="17778"/>
          <a:stretch>
            <a:fillRect/>
          </a:stretch>
        </p:blipFill>
        <p:spPr>
          <a:xfrm>
            <a:off x="2552700" y="1676400"/>
            <a:ext cx="4038600" cy="43434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B8B381A1-C6E4-A9C9-3A64-2A395C088543}"/>
              </a:ext>
            </a:extLst>
          </p:cNvPr>
          <p:cNvSpPr txBox="1">
            <a:spLocks noChangeArrowheads="1"/>
          </p:cNvSpPr>
          <p:nvPr/>
        </p:nvSpPr>
        <p:spPr bwMode="auto">
          <a:xfrm>
            <a:off x="1584325" y="2101850"/>
            <a:ext cx="7102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59395" name="Text Box 3">
            <a:extLst>
              <a:ext uri="{FF2B5EF4-FFF2-40B4-BE49-F238E27FC236}">
                <a16:creationId xmlns:a16="http://schemas.microsoft.com/office/drawing/2014/main" id="{7E28D2C7-374F-90E9-1B05-C0F407AC0A73}"/>
              </a:ext>
            </a:extLst>
          </p:cNvPr>
          <p:cNvSpPr txBox="1">
            <a:spLocks noChangeArrowheads="1"/>
          </p:cNvSpPr>
          <p:nvPr/>
        </p:nvSpPr>
        <p:spPr bwMode="auto">
          <a:xfrm>
            <a:off x="1524000" y="3473450"/>
            <a:ext cx="7102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59396" name="Text Box 4">
            <a:extLst>
              <a:ext uri="{FF2B5EF4-FFF2-40B4-BE49-F238E27FC236}">
                <a16:creationId xmlns:a16="http://schemas.microsoft.com/office/drawing/2014/main" id="{EC6FF407-B69F-FFA3-9D16-A8AAD244EA21}"/>
              </a:ext>
            </a:extLst>
          </p:cNvPr>
          <p:cNvSpPr txBox="1">
            <a:spLocks noChangeArrowheads="1"/>
          </p:cNvSpPr>
          <p:nvPr/>
        </p:nvSpPr>
        <p:spPr bwMode="auto">
          <a:xfrm>
            <a:off x="1508125" y="4845050"/>
            <a:ext cx="7102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47108" name="Rectangle 5">
            <a:extLst>
              <a:ext uri="{FF2B5EF4-FFF2-40B4-BE49-F238E27FC236}">
                <a16:creationId xmlns:a16="http://schemas.microsoft.com/office/drawing/2014/main" id="{2AAB6539-5C23-9B69-5CCB-CA569FF66962}"/>
              </a:ext>
            </a:extLst>
          </p:cNvPr>
          <p:cNvSpPr>
            <a:spLocks noGrp="1" noChangeArrowheads="1"/>
          </p:cNvSpPr>
          <p:nvPr>
            <p:ph type="title"/>
          </p:nvPr>
        </p:nvSpPr>
        <p:spPr>
          <a:xfrm>
            <a:off x="304800" y="152400"/>
            <a:ext cx="8534400" cy="1143000"/>
          </a:xfrm>
        </p:spPr>
        <p:txBody>
          <a:bodyPr/>
          <a:lstStyle/>
          <a:p>
            <a:pPr eaLnBrk="1" hangingPunct="1"/>
            <a:r>
              <a:rPr lang="en-US" altLang="en-US"/>
              <a:t>Examples of Specific Topic Sentences</a:t>
            </a:r>
          </a:p>
        </p:txBody>
      </p:sp>
      <p:sp>
        <p:nvSpPr>
          <p:cNvPr id="47109" name="Rectangle 6">
            <a:extLst>
              <a:ext uri="{FF2B5EF4-FFF2-40B4-BE49-F238E27FC236}">
                <a16:creationId xmlns:a16="http://schemas.microsoft.com/office/drawing/2014/main" id="{4AA4DB7C-23F9-A119-D923-13DED1E55CDD}"/>
              </a:ext>
            </a:extLst>
          </p:cNvPr>
          <p:cNvSpPr>
            <a:spLocks noGrp="1" noChangeArrowheads="1"/>
          </p:cNvSpPr>
          <p:nvPr>
            <p:ph type="body" idx="1"/>
          </p:nvPr>
        </p:nvSpPr>
        <p:spPr>
          <a:xfrm>
            <a:off x="609600" y="1600200"/>
            <a:ext cx="7772400" cy="4114800"/>
          </a:xfrm>
        </p:spPr>
        <p:txBody>
          <a:bodyPr/>
          <a:lstStyle/>
          <a:p>
            <a:pPr eaLnBrk="1" hangingPunct="1">
              <a:lnSpc>
                <a:spcPct val="80000"/>
              </a:lnSpc>
            </a:pPr>
            <a:r>
              <a:rPr lang="en-US" altLang="en-US"/>
              <a:t>Air pollution is caused by vehicles and industries.</a:t>
            </a:r>
          </a:p>
          <a:p>
            <a:pPr eaLnBrk="1" hangingPunct="1">
              <a:lnSpc>
                <a:spcPct val="80000"/>
              </a:lnSpc>
              <a:spcBef>
                <a:spcPct val="75000"/>
              </a:spcBef>
            </a:pPr>
            <a:r>
              <a:rPr lang="en-US" altLang="en-US"/>
              <a:t>Charles Darwin lived an interesting life as an explorer, writer, and scientist.</a:t>
            </a:r>
          </a:p>
          <a:p>
            <a:pPr eaLnBrk="1" hangingPunct="1">
              <a:lnSpc>
                <a:spcPct val="80000"/>
              </a:lnSpc>
              <a:spcBef>
                <a:spcPct val="75000"/>
              </a:spcBef>
            </a:pPr>
            <a:r>
              <a:rPr lang="en-US" altLang="en-US"/>
              <a:t>Diseases caused by vitamin deficiencies are beri beri, pellagra, scurvy, and rickets.</a:t>
            </a:r>
          </a:p>
        </p:txBody>
      </p:sp>
      <p:sp>
        <p:nvSpPr>
          <p:cNvPr id="59399" name="Text Box 7">
            <a:extLst>
              <a:ext uri="{FF2B5EF4-FFF2-40B4-BE49-F238E27FC236}">
                <a16:creationId xmlns:a16="http://schemas.microsoft.com/office/drawing/2014/main" id="{87257CA6-87F5-633A-9220-2640F44F493B}"/>
              </a:ext>
            </a:extLst>
          </p:cNvPr>
          <p:cNvSpPr txBox="1">
            <a:spLocks noChangeArrowheads="1"/>
          </p:cNvSpPr>
          <p:nvPr/>
        </p:nvSpPr>
        <p:spPr bwMode="auto">
          <a:xfrm>
            <a:off x="7162800" y="5562600"/>
            <a:ext cx="1981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#17</a:t>
            </a:r>
          </a:p>
        </p:txBody>
      </p:sp>
      <p:sp>
        <p:nvSpPr>
          <p:cNvPr id="47111" name="Footer Placeholder 1">
            <a:extLst>
              <a:ext uri="{FF2B5EF4-FFF2-40B4-BE49-F238E27FC236}">
                <a16:creationId xmlns:a16="http://schemas.microsoft.com/office/drawing/2014/main" id="{BE3399A4-F8A6-99D4-900F-5B509FC65B4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9395"/>
                                        </p:tgtEl>
                                        <p:attrNameLst>
                                          <p:attrName>style.visibility</p:attrName>
                                        </p:attrNameLst>
                                      </p:cBhvr>
                                      <p:to>
                                        <p:strVal val="visible"/>
                                      </p:to>
                                    </p:set>
                                    <p:animEffect transition="in" filter="dissolve">
                                      <p:cBhvr>
                                        <p:cTn id="12" dur="500"/>
                                        <p:tgtEl>
                                          <p:spTgt spid="59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9396"/>
                                        </p:tgtEl>
                                        <p:attrNameLst>
                                          <p:attrName>style.visibility</p:attrName>
                                        </p:attrNameLst>
                                      </p:cBhvr>
                                      <p:to>
                                        <p:strVal val="visible"/>
                                      </p:to>
                                    </p:set>
                                    <p:animEffect transition="in" filter="dissolve">
                                      <p:cBhvr>
                                        <p:cTn id="1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P spid="593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371E98FB-8873-9299-3394-64CCE072F76A}"/>
              </a:ext>
            </a:extLst>
          </p:cNvPr>
          <p:cNvSpPr>
            <a:spLocks noGrp="1" noChangeArrowheads="1"/>
          </p:cNvSpPr>
          <p:nvPr>
            <p:ph type="title"/>
          </p:nvPr>
        </p:nvSpPr>
        <p:spPr>
          <a:xfrm>
            <a:off x="762000" y="381000"/>
            <a:ext cx="7772400" cy="1143000"/>
          </a:xfrm>
        </p:spPr>
        <p:txBody>
          <a:bodyPr/>
          <a:lstStyle/>
          <a:p>
            <a:pPr eaLnBrk="1" hangingPunct="1"/>
            <a:r>
              <a:rPr lang="en-US" altLang="en-US" b="1"/>
              <a:t>The purpose of the strategy instruction</a:t>
            </a:r>
          </a:p>
        </p:txBody>
      </p:sp>
      <p:sp>
        <p:nvSpPr>
          <p:cNvPr id="20482" name="Rectangle 3">
            <a:extLst>
              <a:ext uri="{FF2B5EF4-FFF2-40B4-BE49-F238E27FC236}">
                <a16:creationId xmlns:a16="http://schemas.microsoft.com/office/drawing/2014/main" id="{E8D9F0D7-8B31-6CE0-4E3C-F7C7F2C1DFE3}"/>
              </a:ext>
            </a:extLst>
          </p:cNvPr>
          <p:cNvSpPr>
            <a:spLocks noGrp="1" noChangeArrowheads="1"/>
          </p:cNvSpPr>
          <p:nvPr>
            <p:ph type="body" idx="1"/>
          </p:nvPr>
        </p:nvSpPr>
        <p:spPr>
          <a:xfrm>
            <a:off x="685800" y="1676400"/>
            <a:ext cx="7772400" cy="4495800"/>
          </a:xfrm>
        </p:spPr>
        <p:txBody>
          <a:bodyPr/>
          <a:lstStyle/>
          <a:p>
            <a:pPr eaLnBrk="1" hangingPunct="1">
              <a:buFontTx/>
              <a:buNone/>
            </a:pPr>
            <a:r>
              <a:rPr lang="en-US" altLang="en-US"/>
              <a:t>	</a:t>
            </a:r>
            <a:r>
              <a:rPr lang="en-US" altLang="en-US" sz="3600"/>
              <a:t>To teach students to write well-organized paragraphs that include:</a:t>
            </a:r>
          </a:p>
          <a:p>
            <a:pPr eaLnBrk="1" hangingPunct="1">
              <a:buFontTx/>
              <a:buNone/>
            </a:pPr>
            <a:endParaRPr lang="en-US" altLang="en-US" sz="2000"/>
          </a:p>
          <a:p>
            <a:pPr lvl="1" eaLnBrk="1" hangingPunct="1"/>
            <a:r>
              <a:rPr lang="en-US" altLang="en-US"/>
              <a:t>Topic, Detail, and Clincher Sentences</a:t>
            </a:r>
          </a:p>
          <a:p>
            <a:pPr lvl="1" eaLnBrk="1" hangingPunct="1"/>
            <a:r>
              <a:rPr lang="en-US" altLang="en-US"/>
              <a:t>a consistent point of view</a:t>
            </a:r>
          </a:p>
          <a:p>
            <a:pPr lvl="1" eaLnBrk="1" hangingPunct="1"/>
            <a:r>
              <a:rPr lang="en-US" altLang="en-US"/>
              <a:t>consistency in tense throughout</a:t>
            </a:r>
          </a:p>
          <a:p>
            <a:pPr lvl="1" eaLnBrk="1" hangingPunct="1"/>
            <a:r>
              <a:rPr lang="en-US" altLang="en-US"/>
              <a:t>logically sequenced ideas</a:t>
            </a:r>
          </a:p>
          <a:p>
            <a:pPr lvl="1" eaLnBrk="1" hangingPunct="1"/>
            <a:r>
              <a:rPr lang="en-US" altLang="en-US"/>
              <a:t>appropriate transitions between ideas</a:t>
            </a:r>
          </a:p>
        </p:txBody>
      </p:sp>
      <p:sp>
        <p:nvSpPr>
          <p:cNvPr id="20483" name="Footer Placeholder 1">
            <a:extLst>
              <a:ext uri="{FF2B5EF4-FFF2-40B4-BE49-F238E27FC236}">
                <a16:creationId xmlns:a16="http://schemas.microsoft.com/office/drawing/2014/main" id="{1CD9C058-4E69-9339-3D9B-E55E327FA73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510B822-BB5B-EEFE-F5E2-A1D8768E2D8A}"/>
              </a:ext>
            </a:extLst>
          </p:cNvPr>
          <p:cNvSpPr>
            <a:spLocks noGrp="1" noChangeArrowheads="1"/>
          </p:cNvSpPr>
          <p:nvPr>
            <p:ph type="title"/>
          </p:nvPr>
        </p:nvSpPr>
        <p:spPr>
          <a:xfrm>
            <a:off x="304800" y="152400"/>
            <a:ext cx="8534400" cy="1143000"/>
          </a:xfrm>
        </p:spPr>
        <p:txBody>
          <a:bodyPr/>
          <a:lstStyle/>
          <a:p>
            <a:pPr eaLnBrk="1" hangingPunct="1"/>
            <a:r>
              <a:rPr lang="en-US" altLang="en-US"/>
              <a:t>Examples of Specific Topic Sentences</a:t>
            </a:r>
          </a:p>
        </p:txBody>
      </p:sp>
      <p:sp>
        <p:nvSpPr>
          <p:cNvPr id="48130" name="Rectangle 3">
            <a:extLst>
              <a:ext uri="{FF2B5EF4-FFF2-40B4-BE49-F238E27FC236}">
                <a16:creationId xmlns:a16="http://schemas.microsoft.com/office/drawing/2014/main" id="{FCD26365-F676-596D-E6E0-EB24A65F7C68}"/>
              </a:ext>
            </a:extLst>
          </p:cNvPr>
          <p:cNvSpPr>
            <a:spLocks noGrp="1" noChangeArrowheads="1"/>
          </p:cNvSpPr>
          <p:nvPr>
            <p:ph type="body" idx="1"/>
          </p:nvPr>
        </p:nvSpPr>
        <p:spPr>
          <a:xfrm>
            <a:off x="533400" y="1600200"/>
            <a:ext cx="7772400" cy="4648200"/>
          </a:xfrm>
        </p:spPr>
        <p:txBody>
          <a:bodyPr/>
          <a:lstStyle/>
          <a:p>
            <a:pPr eaLnBrk="1" hangingPunct="1"/>
            <a:r>
              <a:rPr lang="en-US" altLang="en-US"/>
              <a:t>Mr. James is my favorite teacher because he is funny, interesting, and very fair.</a:t>
            </a:r>
          </a:p>
          <a:p>
            <a:pPr eaLnBrk="1" hangingPunct="1"/>
            <a:r>
              <a:rPr lang="en-US" altLang="en-US"/>
              <a:t>When I went to Hawaii on vacation I surfed, went swimming, and skydived.</a:t>
            </a:r>
          </a:p>
          <a:p>
            <a:pPr eaLnBrk="1" hangingPunct="1"/>
            <a:r>
              <a:rPr lang="en-US" altLang="en-US"/>
              <a:t>We are going to fix up our house by putting on a new roof, painting the inside, and buying all new carpets.</a:t>
            </a:r>
          </a:p>
        </p:txBody>
      </p:sp>
      <p:sp>
        <p:nvSpPr>
          <p:cNvPr id="48131" name="Footer Placeholder 1">
            <a:extLst>
              <a:ext uri="{FF2B5EF4-FFF2-40B4-BE49-F238E27FC236}">
                <a16:creationId xmlns:a16="http://schemas.microsoft.com/office/drawing/2014/main" id="{ADC9CC0D-8C28-571B-DAB6-7FA6231A910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207A9E98-741C-3566-B164-FF228C008745}"/>
              </a:ext>
            </a:extLst>
          </p:cNvPr>
          <p:cNvSpPr>
            <a:spLocks noGrp="1" noChangeArrowheads="1"/>
          </p:cNvSpPr>
          <p:nvPr>
            <p:ph type="title"/>
          </p:nvPr>
        </p:nvSpPr>
        <p:spPr>
          <a:xfrm>
            <a:off x="457200" y="0"/>
            <a:ext cx="7924800" cy="1524000"/>
          </a:xfrm>
        </p:spPr>
        <p:txBody>
          <a:bodyPr/>
          <a:lstStyle/>
          <a:p>
            <a:pPr eaLnBrk="1" hangingPunct="1"/>
            <a:r>
              <a:rPr lang="en-US" altLang="en-US">
                <a:solidFill>
                  <a:srgbClr val="800000"/>
                </a:solidFill>
              </a:rPr>
              <a:t>Steps for Writing a Topic Sentence</a:t>
            </a:r>
          </a:p>
        </p:txBody>
      </p:sp>
      <p:sp>
        <p:nvSpPr>
          <p:cNvPr id="49154" name="Rectangle 3">
            <a:extLst>
              <a:ext uri="{FF2B5EF4-FFF2-40B4-BE49-F238E27FC236}">
                <a16:creationId xmlns:a16="http://schemas.microsoft.com/office/drawing/2014/main" id="{4ED98904-A7E8-5D2B-9965-04BFB96164EA}"/>
              </a:ext>
            </a:extLst>
          </p:cNvPr>
          <p:cNvSpPr>
            <a:spLocks noGrp="1" noChangeArrowheads="1"/>
          </p:cNvSpPr>
          <p:nvPr>
            <p:ph type="body" idx="1"/>
          </p:nvPr>
        </p:nvSpPr>
        <p:spPr>
          <a:xfrm>
            <a:off x="533400" y="1676400"/>
            <a:ext cx="7772400" cy="3429000"/>
          </a:xfrm>
        </p:spPr>
        <p:txBody>
          <a:bodyPr/>
          <a:lstStyle/>
          <a:p>
            <a:pPr marL="635000" indent="-457200" eaLnBrk="1" hangingPunct="1">
              <a:buFontTx/>
              <a:buNone/>
            </a:pPr>
            <a:r>
              <a:rPr lang="en-US" altLang="en-US" sz="4400" b="1">
                <a:solidFill>
                  <a:schemeClr val="tx2"/>
                </a:solidFill>
              </a:rPr>
              <a:t>P</a:t>
            </a:r>
            <a:r>
              <a:rPr lang="en-US" altLang="en-US"/>
              <a:t>ick a sentence type </a:t>
            </a:r>
            <a:r>
              <a:rPr lang="en-US" altLang="en-US" u="sng"/>
              <a:t>and</a:t>
            </a:r>
            <a:r>
              <a:rPr lang="en-US" altLang="en-US"/>
              <a:t> a formula.</a:t>
            </a:r>
          </a:p>
          <a:p>
            <a:pPr marL="635000" indent="-457200" eaLnBrk="1" hangingPunct="1">
              <a:buFontTx/>
              <a:buNone/>
            </a:pPr>
            <a:r>
              <a:rPr lang="en-US" altLang="en-US" sz="4400" b="1">
                <a:solidFill>
                  <a:schemeClr val="tx2"/>
                </a:solidFill>
              </a:rPr>
              <a:t>E</a:t>
            </a:r>
            <a:r>
              <a:rPr lang="en-US" altLang="en-US"/>
              <a:t>xplore words to fit the sentence type.</a:t>
            </a:r>
          </a:p>
          <a:p>
            <a:pPr marL="635000" indent="-457200" eaLnBrk="1" hangingPunct="1">
              <a:buFontTx/>
              <a:buNone/>
            </a:pPr>
            <a:r>
              <a:rPr lang="en-US" altLang="en-US" sz="4400" b="1">
                <a:solidFill>
                  <a:schemeClr val="tx2"/>
                </a:solidFill>
              </a:rPr>
              <a:t>N</a:t>
            </a:r>
            <a:r>
              <a:rPr lang="en-US" altLang="en-US"/>
              <a:t>ote the words.</a:t>
            </a:r>
          </a:p>
          <a:p>
            <a:pPr marL="635000" indent="-457200" eaLnBrk="1" hangingPunct="1">
              <a:buFontTx/>
              <a:buNone/>
            </a:pPr>
            <a:r>
              <a:rPr lang="en-US" altLang="en-US" sz="4400" b="1">
                <a:solidFill>
                  <a:schemeClr val="tx2"/>
                </a:solidFill>
              </a:rPr>
              <a:t>S</a:t>
            </a:r>
            <a:r>
              <a:rPr lang="en-US" altLang="en-US"/>
              <a:t>earch and check.</a:t>
            </a:r>
          </a:p>
        </p:txBody>
      </p:sp>
      <p:sp>
        <p:nvSpPr>
          <p:cNvPr id="61445" name="Text Box 5">
            <a:extLst>
              <a:ext uri="{FF2B5EF4-FFF2-40B4-BE49-F238E27FC236}">
                <a16:creationId xmlns:a16="http://schemas.microsoft.com/office/drawing/2014/main" id="{3FB48E8D-D08B-D41F-E4EF-77A9F5453B61}"/>
              </a:ext>
            </a:extLst>
          </p:cNvPr>
          <p:cNvSpPr txBox="1">
            <a:spLocks noChangeArrowheads="1"/>
          </p:cNvSpPr>
          <p:nvPr/>
        </p:nvSpPr>
        <p:spPr bwMode="auto">
          <a:xfrm>
            <a:off x="7315200" y="5486400"/>
            <a:ext cx="1828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#18</a:t>
            </a:r>
            <a:endParaRPr lang="en-US" sz="3200" b="1">
              <a:solidFill>
                <a:srgbClr val="800000"/>
              </a:solidFill>
              <a:latin typeface="Arial" charset="0"/>
              <a:ea typeface="ＭＳ Ｐゴシック" charset="0"/>
            </a:endParaRPr>
          </a:p>
        </p:txBody>
      </p:sp>
      <p:sp>
        <p:nvSpPr>
          <p:cNvPr id="49156" name="Footer Placeholder 1">
            <a:extLst>
              <a:ext uri="{FF2B5EF4-FFF2-40B4-BE49-F238E27FC236}">
                <a16:creationId xmlns:a16="http://schemas.microsoft.com/office/drawing/2014/main" id="{B833E4EB-1793-7386-6A28-D9CFA2CB785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92C28203-3C86-3E14-F279-0FD7E856681B}"/>
              </a:ext>
            </a:extLst>
          </p:cNvPr>
          <p:cNvSpPr>
            <a:spLocks noGrp="1" noChangeArrowheads="1"/>
          </p:cNvSpPr>
          <p:nvPr>
            <p:ph type="title"/>
          </p:nvPr>
        </p:nvSpPr>
        <p:spPr/>
        <p:txBody>
          <a:bodyPr/>
          <a:lstStyle/>
          <a:p>
            <a:pPr eaLnBrk="1" hangingPunct="1"/>
            <a:r>
              <a:rPr lang="en-US" altLang="en-US" sz="4000"/>
              <a:t>Let me model the strategy for </a:t>
            </a:r>
            <a:br>
              <a:rPr lang="en-US" altLang="en-US" sz="4000"/>
            </a:br>
            <a:r>
              <a:rPr lang="en-US" altLang="en-US" sz="4000"/>
              <a:t>writing Topic Sentences</a:t>
            </a:r>
          </a:p>
        </p:txBody>
      </p:sp>
      <p:pic>
        <p:nvPicPr>
          <p:cNvPr id="50178" name="Picture 4" descr="j0162976">
            <a:extLst>
              <a:ext uri="{FF2B5EF4-FFF2-40B4-BE49-F238E27FC236}">
                <a16:creationId xmlns:a16="http://schemas.microsoft.com/office/drawing/2014/main" id="{A8662502-EE6B-09DB-FFD5-47D5CFABC9A6}"/>
              </a:ext>
            </a:extLst>
          </p:cNvPr>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2057400"/>
            <a:ext cx="3125788"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Footer Placeholder 1">
            <a:extLst>
              <a:ext uri="{FF2B5EF4-FFF2-40B4-BE49-F238E27FC236}">
                <a16:creationId xmlns:a16="http://schemas.microsoft.com/office/drawing/2014/main" id="{1264449B-459C-65DC-48DA-0DAA41AD203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3759CD5F-0619-4DD8-E9C3-04F9485D7C76}"/>
              </a:ext>
            </a:extLst>
          </p:cNvPr>
          <p:cNvSpPr>
            <a:spLocks noGrp="1" noChangeArrowheads="1"/>
          </p:cNvSpPr>
          <p:nvPr>
            <p:ph type="title"/>
          </p:nvPr>
        </p:nvSpPr>
        <p:spPr>
          <a:xfrm>
            <a:off x="685800" y="1066800"/>
            <a:ext cx="7772400" cy="4495800"/>
          </a:xfrm>
          <a:noFill/>
          <a:ln w="38100">
            <a:solidFill>
              <a:schemeClr val="tx1"/>
            </a:solidFill>
            <a:miter lim="800000"/>
            <a:headEnd/>
            <a:tailEnd/>
          </a:ln>
        </p:spPr>
        <p:txBody>
          <a:bodyPr/>
          <a:lstStyle/>
          <a:p>
            <a:pPr eaLnBrk="1" hangingPunct="1"/>
            <a:r>
              <a:rPr lang="en-US" altLang="en-US" sz="5400"/>
              <a:t>How can we teach students to write a Topic Sentence? </a:t>
            </a:r>
          </a:p>
        </p:txBody>
      </p:sp>
      <p:sp>
        <p:nvSpPr>
          <p:cNvPr id="51202" name="Footer Placeholder 1">
            <a:extLst>
              <a:ext uri="{FF2B5EF4-FFF2-40B4-BE49-F238E27FC236}">
                <a16:creationId xmlns:a16="http://schemas.microsoft.com/office/drawing/2014/main" id="{14FC9B9D-0D02-6976-2536-CB8689D0D28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018" name="Group 106">
            <a:extLst>
              <a:ext uri="{FF2B5EF4-FFF2-40B4-BE49-F238E27FC236}">
                <a16:creationId xmlns:a16="http://schemas.microsoft.com/office/drawing/2014/main" id="{31F61918-8F2D-1BD5-CE04-A38E84DD5211}"/>
              </a:ext>
            </a:extLst>
          </p:cNvPr>
          <p:cNvGraphicFramePr>
            <a:graphicFrameLocks noGrp="1"/>
          </p:cNvGraphicFramePr>
          <p:nvPr>
            <p:ph idx="1"/>
          </p:nvPr>
        </p:nvGraphicFramePr>
        <p:xfrm>
          <a:off x="762000" y="2590800"/>
          <a:ext cx="7696200" cy="3429000"/>
        </p:xfrm>
        <a:graphic>
          <a:graphicData uri="http://schemas.openxmlformats.org/drawingml/2006/table">
            <a:tbl>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8572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Describe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Model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Verbal Rehearsal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Controlled Practice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7021" name="Rectangle 109">
            <a:extLst>
              <a:ext uri="{FF2B5EF4-FFF2-40B4-BE49-F238E27FC236}">
                <a16:creationId xmlns:a16="http://schemas.microsoft.com/office/drawing/2014/main" id="{3AED2F1A-2EB4-6962-8604-F1DFBE36DD72}"/>
              </a:ext>
            </a:extLst>
          </p:cNvPr>
          <p:cNvSpPr>
            <a:spLocks noChangeArrowheads="1"/>
          </p:cNvSpPr>
          <p:nvPr/>
        </p:nvSpPr>
        <p:spPr bwMode="auto">
          <a:xfrm>
            <a:off x="228600" y="14288"/>
            <a:ext cx="8288338" cy="253365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lvl1pPr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u="sng"/>
              <a:t>Teaching Topic Sentences</a:t>
            </a:r>
            <a:endParaRPr lang="en-US" altLang="en-US" sz="1800"/>
          </a:p>
          <a:p>
            <a:pPr algn="l"/>
            <a:r>
              <a:rPr lang="en-US" altLang="en-US" sz="1800"/>
              <a:t>PWS Student Lesson: pages_____________.  </a:t>
            </a:r>
          </a:p>
          <a:p>
            <a:pPr algn="l"/>
            <a:r>
              <a:rPr lang="en-US" altLang="en-US" sz="1800"/>
              <a:t>The worksheets are _________. </a:t>
            </a:r>
          </a:p>
          <a:p>
            <a:pPr algn="l"/>
            <a:r>
              <a:rPr lang="en-US" altLang="en-US" sz="1800"/>
              <a:t>There are ____ worksheets for each type of worksheet. They are labeled </a:t>
            </a:r>
          </a:p>
          <a:p>
            <a:pPr algn="l"/>
            <a:r>
              <a:rPr lang="en-US" altLang="en-US" sz="1800"/>
              <a:t>___________. Mastery is ____%. Once students master a worksheet, do </a:t>
            </a:r>
          </a:p>
          <a:p>
            <a:pPr algn="l"/>
            <a:r>
              <a:rPr lang="en-US" altLang="en-US" sz="1800"/>
              <a:t>______ have the student</a:t>
            </a:r>
            <a:r>
              <a:rPr lang="ja-JP" altLang="en-US" sz="1800"/>
              <a:t>’</a:t>
            </a:r>
            <a:r>
              <a:rPr lang="en-US" altLang="ja-JP" sz="1800"/>
              <a:t>s continue at that level.  It is ______________.</a:t>
            </a:r>
          </a:p>
          <a:p>
            <a:pPr algn="l"/>
            <a:endParaRPr lang="en-US" altLang="en-US" sz="1800"/>
          </a:p>
          <a:p>
            <a:pPr algn="l"/>
            <a:r>
              <a:rPr lang="en-US" altLang="en-US" sz="1800"/>
              <a:t>PWS Instructor</a:t>
            </a:r>
            <a:r>
              <a:rPr lang="ja-JP" altLang="en-US" sz="1800"/>
              <a:t>’</a:t>
            </a:r>
            <a:r>
              <a:rPr lang="en-US" altLang="ja-JP" sz="1800"/>
              <a:t>s Manual: Pages___________ Cue Cards______________</a:t>
            </a:r>
          </a:p>
          <a:p>
            <a:pPr algn="l"/>
            <a:r>
              <a:rPr lang="en-US" altLang="en-US" sz="1600"/>
              <a:t>Stage		Purpose	          Teacher</a:t>
            </a:r>
            <a:r>
              <a:rPr lang="ja-JP" altLang="en-US" sz="1600"/>
              <a:t>’</a:t>
            </a:r>
            <a:r>
              <a:rPr lang="en-US" altLang="ja-JP" sz="1600"/>
              <a:t>s Behavior	Student Behavior</a:t>
            </a:r>
            <a:endParaRPr lang="en-US" altLang="en-US" sz="1600"/>
          </a:p>
        </p:txBody>
      </p:sp>
      <p:sp>
        <p:nvSpPr>
          <p:cNvPr id="52253" name="Footer Placeholder 1">
            <a:extLst>
              <a:ext uri="{FF2B5EF4-FFF2-40B4-BE49-F238E27FC236}">
                <a16:creationId xmlns:a16="http://schemas.microsoft.com/office/drawing/2014/main" id="{947A8F54-D07D-1BAF-7AB0-0047DB0FD8F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249" name="Object 2">
            <a:extLst>
              <a:ext uri="{FF2B5EF4-FFF2-40B4-BE49-F238E27FC236}">
                <a16:creationId xmlns:a16="http://schemas.microsoft.com/office/drawing/2014/main" id="{112A5CAA-76AA-CC72-63EC-B952453F37DE}"/>
              </a:ext>
            </a:extLst>
          </p:cNvPr>
          <p:cNvGraphicFramePr>
            <a:graphicFrameLocks noChangeAspect="1"/>
          </p:cNvGraphicFramePr>
          <p:nvPr>
            <p:ph idx="1"/>
          </p:nvPr>
        </p:nvGraphicFramePr>
        <p:xfrm>
          <a:off x="1441450" y="403225"/>
          <a:ext cx="6411913" cy="6226175"/>
        </p:xfrm>
        <a:graphic>
          <a:graphicData uri="http://schemas.openxmlformats.org/presentationml/2006/ole">
            <mc:AlternateContent xmlns:mc="http://schemas.openxmlformats.org/markup-compatibility/2006">
              <mc:Choice xmlns:v="urn:schemas-microsoft-com:vml" Requires="v">
                <p:oleObj name="Document" r:id="rId2" imgW="6858000" imgH="6654800" progId="Word.Document.8">
                  <p:embed/>
                </p:oleObj>
              </mc:Choice>
              <mc:Fallback>
                <p:oleObj name="Document" r:id="rId2" imgW="6858000" imgH="66548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403225"/>
                        <a:ext cx="6411913" cy="622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3491" name="Rectangle 3">
            <a:extLst>
              <a:ext uri="{FF2B5EF4-FFF2-40B4-BE49-F238E27FC236}">
                <a16:creationId xmlns:a16="http://schemas.microsoft.com/office/drawing/2014/main" id="{C4D19FD6-193A-EEA8-0CA1-91D8A901E544}"/>
              </a:ext>
            </a:extLst>
          </p:cNvPr>
          <p:cNvSpPr>
            <a:spLocks noChangeArrowheads="1"/>
          </p:cNvSpPr>
          <p:nvPr/>
        </p:nvSpPr>
        <p:spPr bwMode="auto">
          <a:xfrm>
            <a:off x="8378825" y="5689600"/>
            <a:ext cx="18415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spAutoFit/>
          </a:bodyPr>
          <a:lstStyle/>
          <a:p>
            <a:pPr>
              <a:defRPr/>
            </a:pPr>
            <a:endParaRPr lang="en-US">
              <a:latin typeface="Arial" charset="0"/>
              <a:ea typeface="ＭＳ Ｐゴシック" charset="0"/>
            </a:endParaRPr>
          </a:p>
        </p:txBody>
      </p:sp>
      <p:sp>
        <p:nvSpPr>
          <p:cNvPr id="53251" name="Footer Placeholder 1">
            <a:extLst>
              <a:ext uri="{FF2B5EF4-FFF2-40B4-BE49-F238E27FC236}">
                <a16:creationId xmlns:a16="http://schemas.microsoft.com/office/drawing/2014/main" id="{15293F0A-3BC3-BF72-95EB-C4D5B5E09E0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scan0001">
            <a:extLst>
              <a:ext uri="{FF2B5EF4-FFF2-40B4-BE49-F238E27FC236}">
                <a16:creationId xmlns:a16="http://schemas.microsoft.com/office/drawing/2014/main" id="{77BA1C51-8C34-3E78-3029-16CD974F9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a:extLst>
              <a:ext uri="{FF2B5EF4-FFF2-40B4-BE49-F238E27FC236}">
                <a16:creationId xmlns:a16="http://schemas.microsoft.com/office/drawing/2014/main" id="{DBC2E315-465D-8B7C-0F7B-485F0D138605}"/>
              </a:ext>
            </a:extLst>
          </p:cNvPr>
          <p:cNvSpPr txBox="1">
            <a:spLocks noChangeArrowheads="1"/>
          </p:cNvSpPr>
          <p:nvPr/>
        </p:nvSpPr>
        <p:spPr bwMode="auto">
          <a:xfrm>
            <a:off x="0" y="6400800"/>
            <a:ext cx="1143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800000"/>
                </a:solidFill>
                <a:latin typeface="Arial" charset="0"/>
                <a:ea typeface="ＭＳ Ｐゴシック" charset="0"/>
              </a:rPr>
              <a:t>SL p.5</a:t>
            </a:r>
          </a:p>
        </p:txBody>
      </p:sp>
      <p:sp>
        <p:nvSpPr>
          <p:cNvPr id="64516" name="Text Box 4">
            <a:extLst>
              <a:ext uri="{FF2B5EF4-FFF2-40B4-BE49-F238E27FC236}">
                <a16:creationId xmlns:a16="http://schemas.microsoft.com/office/drawing/2014/main" id="{EB81D115-B4D1-28DB-FB56-0A6CC739F8C5}"/>
              </a:ext>
            </a:extLst>
          </p:cNvPr>
          <p:cNvSpPr txBox="1">
            <a:spLocks noChangeArrowheads="1"/>
          </p:cNvSpPr>
          <p:nvPr/>
        </p:nvSpPr>
        <p:spPr bwMode="auto">
          <a:xfrm>
            <a:off x="1508125" y="2579688"/>
            <a:ext cx="20732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sz="2800">
              <a:solidFill>
                <a:schemeClr val="tx2"/>
              </a:solidFill>
              <a:latin typeface="Arial" charset="0"/>
              <a:ea typeface="ＭＳ Ｐゴシック" charset="0"/>
            </a:endParaRPr>
          </a:p>
        </p:txBody>
      </p:sp>
      <p:sp>
        <p:nvSpPr>
          <p:cNvPr id="64517" name="Text Box 5">
            <a:extLst>
              <a:ext uri="{FF2B5EF4-FFF2-40B4-BE49-F238E27FC236}">
                <a16:creationId xmlns:a16="http://schemas.microsoft.com/office/drawing/2014/main" id="{21F4A702-C5D1-5F2A-E43E-ED0EBE9E7338}"/>
              </a:ext>
            </a:extLst>
          </p:cNvPr>
          <p:cNvSpPr txBox="1">
            <a:spLocks noChangeArrowheads="1"/>
          </p:cNvSpPr>
          <p:nvPr/>
        </p:nvSpPr>
        <p:spPr bwMode="auto">
          <a:xfrm>
            <a:off x="990600" y="2514600"/>
            <a:ext cx="2743200"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Topic Sentences</a:t>
            </a:r>
          </a:p>
          <a:p>
            <a:pPr>
              <a:spcBef>
                <a:spcPct val="50000"/>
              </a:spcBef>
              <a:defRPr/>
            </a:pPr>
            <a:r>
              <a:rPr lang="en-US" sz="2800">
                <a:solidFill>
                  <a:schemeClr val="tx2"/>
                </a:solidFill>
                <a:latin typeface="Arial" charset="0"/>
                <a:ea typeface="ＭＳ Ｐゴシック" charset="0"/>
              </a:rPr>
              <a:t>Lesson 1A</a:t>
            </a:r>
          </a:p>
        </p:txBody>
      </p:sp>
      <p:sp>
        <p:nvSpPr>
          <p:cNvPr id="54277" name="Footer Placeholder 1">
            <a:extLst>
              <a:ext uri="{FF2B5EF4-FFF2-40B4-BE49-F238E27FC236}">
                <a16:creationId xmlns:a16="http://schemas.microsoft.com/office/drawing/2014/main" id="{221D4DFD-3D66-C0F7-9DFF-D37536A4F8C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topic sentences 2A">
            <a:extLst>
              <a:ext uri="{FF2B5EF4-FFF2-40B4-BE49-F238E27FC236}">
                <a16:creationId xmlns:a16="http://schemas.microsoft.com/office/drawing/2014/main" id="{23B74161-B972-5200-086A-270F2B090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a:extLst>
              <a:ext uri="{FF2B5EF4-FFF2-40B4-BE49-F238E27FC236}">
                <a16:creationId xmlns:a16="http://schemas.microsoft.com/office/drawing/2014/main" id="{4847F288-3ACA-73F3-A221-B64144EF27E1}"/>
              </a:ext>
            </a:extLst>
          </p:cNvPr>
          <p:cNvSpPr>
            <a:spLocks noChangeArrowheads="1"/>
          </p:cNvSpPr>
          <p:nvPr/>
        </p:nvSpPr>
        <p:spPr bwMode="auto">
          <a:xfrm>
            <a:off x="0" y="6400800"/>
            <a:ext cx="1219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800000"/>
                </a:solidFill>
                <a:latin typeface="Arial" charset="0"/>
                <a:ea typeface="ＭＳ Ｐゴシック" charset="0"/>
              </a:rPr>
              <a:t>SL p.9</a:t>
            </a:r>
          </a:p>
        </p:txBody>
      </p:sp>
      <p:sp>
        <p:nvSpPr>
          <p:cNvPr id="65540" name="Text Box 4">
            <a:extLst>
              <a:ext uri="{FF2B5EF4-FFF2-40B4-BE49-F238E27FC236}">
                <a16:creationId xmlns:a16="http://schemas.microsoft.com/office/drawing/2014/main" id="{BB3E3BAC-8345-7589-01AC-9A467F496E46}"/>
              </a:ext>
            </a:extLst>
          </p:cNvPr>
          <p:cNvSpPr txBox="1">
            <a:spLocks noChangeArrowheads="1"/>
          </p:cNvSpPr>
          <p:nvPr/>
        </p:nvSpPr>
        <p:spPr bwMode="auto">
          <a:xfrm>
            <a:off x="990600" y="2514600"/>
            <a:ext cx="2743200"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Topic Sentences</a:t>
            </a:r>
          </a:p>
          <a:p>
            <a:pPr>
              <a:spcBef>
                <a:spcPct val="50000"/>
              </a:spcBef>
              <a:defRPr/>
            </a:pPr>
            <a:r>
              <a:rPr lang="en-US" sz="2800">
                <a:solidFill>
                  <a:schemeClr val="tx2"/>
                </a:solidFill>
                <a:latin typeface="Arial" charset="0"/>
                <a:ea typeface="ＭＳ Ｐゴシック" charset="0"/>
              </a:rPr>
              <a:t>Lesson 2A</a:t>
            </a:r>
          </a:p>
        </p:txBody>
      </p:sp>
      <p:sp>
        <p:nvSpPr>
          <p:cNvPr id="55300" name="Footer Placeholder 1">
            <a:extLst>
              <a:ext uri="{FF2B5EF4-FFF2-40B4-BE49-F238E27FC236}">
                <a16:creationId xmlns:a16="http://schemas.microsoft.com/office/drawing/2014/main" id="{B3ADB7EA-B159-90FC-4241-DFEE367A1A4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msoD3C55">
            <a:extLst>
              <a:ext uri="{FF2B5EF4-FFF2-40B4-BE49-F238E27FC236}">
                <a16:creationId xmlns:a16="http://schemas.microsoft.com/office/drawing/2014/main" id="{C3B9FB45-81BA-92EB-673B-D047EE1C4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1275"/>
            <a:ext cx="4953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a:extLst>
              <a:ext uri="{FF2B5EF4-FFF2-40B4-BE49-F238E27FC236}">
                <a16:creationId xmlns:a16="http://schemas.microsoft.com/office/drawing/2014/main" id="{A8D55294-F681-6784-94CE-EBA8656FB361}"/>
              </a:ext>
            </a:extLst>
          </p:cNvPr>
          <p:cNvSpPr>
            <a:spLocks noChangeArrowheads="1"/>
          </p:cNvSpPr>
          <p:nvPr/>
        </p:nvSpPr>
        <p:spPr bwMode="auto">
          <a:xfrm>
            <a:off x="0" y="6400800"/>
            <a:ext cx="1235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800000"/>
                </a:solidFill>
                <a:latin typeface="Arial" charset="0"/>
                <a:ea typeface="ＭＳ Ｐゴシック" charset="0"/>
              </a:rPr>
              <a:t>SL p.13</a:t>
            </a:r>
          </a:p>
        </p:txBody>
      </p:sp>
      <p:sp>
        <p:nvSpPr>
          <p:cNvPr id="66564" name="Text Box 4">
            <a:extLst>
              <a:ext uri="{FF2B5EF4-FFF2-40B4-BE49-F238E27FC236}">
                <a16:creationId xmlns:a16="http://schemas.microsoft.com/office/drawing/2014/main" id="{0095D56D-27F5-6B18-6BB0-E5581B84750C}"/>
              </a:ext>
            </a:extLst>
          </p:cNvPr>
          <p:cNvSpPr txBox="1">
            <a:spLocks noChangeArrowheads="1"/>
          </p:cNvSpPr>
          <p:nvPr/>
        </p:nvSpPr>
        <p:spPr bwMode="auto">
          <a:xfrm>
            <a:off x="990600" y="1752600"/>
            <a:ext cx="2743200"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Topic Sentences</a:t>
            </a:r>
          </a:p>
          <a:p>
            <a:pPr>
              <a:spcBef>
                <a:spcPct val="50000"/>
              </a:spcBef>
              <a:defRPr/>
            </a:pPr>
            <a:r>
              <a:rPr lang="en-US" sz="2800">
                <a:solidFill>
                  <a:schemeClr val="tx2"/>
                </a:solidFill>
                <a:latin typeface="Arial" charset="0"/>
                <a:ea typeface="ＭＳ Ｐゴシック" charset="0"/>
              </a:rPr>
              <a:t>Lesson 3A</a:t>
            </a:r>
          </a:p>
        </p:txBody>
      </p:sp>
      <p:sp>
        <p:nvSpPr>
          <p:cNvPr id="56324" name="Footer Placeholder 1">
            <a:extLst>
              <a:ext uri="{FF2B5EF4-FFF2-40B4-BE49-F238E27FC236}">
                <a16:creationId xmlns:a16="http://schemas.microsoft.com/office/drawing/2014/main" id="{D5A61975-6B29-88F5-1CF2-ECF824C4087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a:extLst>
              <a:ext uri="{FF2B5EF4-FFF2-40B4-BE49-F238E27FC236}">
                <a16:creationId xmlns:a16="http://schemas.microsoft.com/office/drawing/2014/main" id="{A247623C-63FE-12A7-D993-75F1D1370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87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a:extLst>
              <a:ext uri="{FF2B5EF4-FFF2-40B4-BE49-F238E27FC236}">
                <a16:creationId xmlns:a16="http://schemas.microsoft.com/office/drawing/2014/main" id="{638122CB-FDBE-0F5A-7055-05903D990ABD}"/>
              </a:ext>
            </a:extLst>
          </p:cNvPr>
          <p:cNvSpPr txBox="1">
            <a:spLocks noChangeArrowheads="1"/>
          </p:cNvSpPr>
          <p:nvPr/>
        </p:nvSpPr>
        <p:spPr bwMode="auto">
          <a:xfrm>
            <a:off x="0" y="6400800"/>
            <a:ext cx="1219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800000"/>
                </a:solidFill>
                <a:latin typeface="Arial" charset="0"/>
                <a:ea typeface="ＭＳ Ｐゴシック" charset="0"/>
              </a:rPr>
              <a:t>P 348</a:t>
            </a:r>
          </a:p>
        </p:txBody>
      </p:sp>
      <p:sp>
        <p:nvSpPr>
          <p:cNvPr id="57347" name="Footer Placeholder 1">
            <a:extLst>
              <a:ext uri="{FF2B5EF4-FFF2-40B4-BE49-F238E27FC236}">
                <a16:creationId xmlns:a16="http://schemas.microsoft.com/office/drawing/2014/main" id="{0141A0B8-E366-B43C-EED8-C73B24E5B1C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AutoShape 2">
            <a:extLst>
              <a:ext uri="{FF2B5EF4-FFF2-40B4-BE49-F238E27FC236}">
                <a16:creationId xmlns:a16="http://schemas.microsoft.com/office/drawing/2014/main" id="{54474BA1-A882-5D44-0516-D31406BD529C}"/>
              </a:ext>
            </a:extLst>
          </p:cNvPr>
          <p:cNvCxnSpPr>
            <a:cxnSpLocks noChangeShapeType="1"/>
          </p:cNvCxnSpPr>
          <p:nvPr/>
        </p:nvCxnSpPr>
        <p:spPr bwMode="auto">
          <a:xfrm>
            <a:off x="1447800" y="4191000"/>
            <a:ext cx="5867400" cy="1588"/>
          </a:xfrm>
          <a:prstGeom prst="straightConnector1">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4819" name="Text Box 3">
            <a:extLst>
              <a:ext uri="{FF2B5EF4-FFF2-40B4-BE49-F238E27FC236}">
                <a16:creationId xmlns:a16="http://schemas.microsoft.com/office/drawing/2014/main" id="{C7E6ADDE-592B-4D26-DFC4-5D8130DBE713}"/>
              </a:ext>
            </a:extLst>
          </p:cNvPr>
          <p:cNvSpPr txBox="1">
            <a:spLocks noChangeArrowheads="1"/>
          </p:cNvSpPr>
          <p:nvPr/>
        </p:nvSpPr>
        <p:spPr bwMode="auto">
          <a:xfrm>
            <a:off x="2955925" y="722313"/>
            <a:ext cx="32924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defRPr/>
            </a:pPr>
            <a:endParaRPr lang="en-US" sz="1800">
              <a:latin typeface="Arial" charset="0"/>
              <a:ea typeface="ＭＳ Ｐゴシック" charset="0"/>
            </a:endParaRPr>
          </a:p>
        </p:txBody>
      </p:sp>
      <p:sp>
        <p:nvSpPr>
          <p:cNvPr id="34820" name="Text Box 4">
            <a:extLst>
              <a:ext uri="{FF2B5EF4-FFF2-40B4-BE49-F238E27FC236}">
                <a16:creationId xmlns:a16="http://schemas.microsoft.com/office/drawing/2014/main" id="{243FB272-D292-CD85-007C-0D590A54F74E}"/>
              </a:ext>
            </a:extLst>
          </p:cNvPr>
          <p:cNvSpPr txBox="1">
            <a:spLocks noChangeArrowheads="1"/>
          </p:cNvSpPr>
          <p:nvPr/>
        </p:nvSpPr>
        <p:spPr bwMode="auto">
          <a:xfrm>
            <a:off x="1066800" y="228600"/>
            <a:ext cx="6705600"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4400">
                <a:solidFill>
                  <a:srgbClr val="800000"/>
                </a:solidFill>
                <a:latin typeface="Arial" charset="0"/>
                <a:ea typeface="ＭＳ Ｐゴシック" charset="0"/>
              </a:rPr>
              <a:t>Range of Intensity</a:t>
            </a:r>
          </a:p>
          <a:p>
            <a:pPr eaLnBrk="1" hangingPunct="1">
              <a:defRPr/>
            </a:pPr>
            <a:r>
              <a:rPr lang="en-US" sz="4400">
                <a:solidFill>
                  <a:srgbClr val="800000"/>
                </a:solidFill>
                <a:latin typeface="Arial" charset="0"/>
                <a:ea typeface="ＭＳ Ｐゴシック" charset="0"/>
              </a:rPr>
              <a:t>Of Instruction</a:t>
            </a:r>
          </a:p>
        </p:txBody>
      </p:sp>
      <p:sp>
        <p:nvSpPr>
          <p:cNvPr id="34821" name="Text Box 5">
            <a:extLst>
              <a:ext uri="{FF2B5EF4-FFF2-40B4-BE49-F238E27FC236}">
                <a16:creationId xmlns:a16="http://schemas.microsoft.com/office/drawing/2014/main" id="{9D02873E-6209-BEF6-21CB-C29183B37C6A}"/>
              </a:ext>
            </a:extLst>
          </p:cNvPr>
          <p:cNvSpPr txBox="1">
            <a:spLocks noChangeArrowheads="1"/>
          </p:cNvSpPr>
          <p:nvPr/>
        </p:nvSpPr>
        <p:spPr bwMode="auto">
          <a:xfrm>
            <a:off x="381000" y="2895600"/>
            <a:ext cx="239871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1" hangingPunct="1">
              <a:defRPr/>
            </a:pPr>
            <a:r>
              <a:rPr lang="en-US" sz="2800">
                <a:latin typeface="Arial" charset="0"/>
                <a:ea typeface="ＭＳ Ｐゴシック" charset="0"/>
              </a:rPr>
              <a:t>Construct</a:t>
            </a:r>
          </a:p>
          <a:p>
            <a:pPr algn="l" eaLnBrk="1" hangingPunct="1">
              <a:defRPr/>
            </a:pPr>
            <a:r>
              <a:rPr lang="en-US" sz="2800">
                <a:latin typeface="Arial" charset="0"/>
                <a:ea typeface="ＭＳ Ｐゴシック" charset="0"/>
              </a:rPr>
              <a:t>independently</a:t>
            </a:r>
          </a:p>
        </p:txBody>
      </p:sp>
      <p:sp>
        <p:nvSpPr>
          <p:cNvPr id="34822" name="Text Box 6">
            <a:extLst>
              <a:ext uri="{FF2B5EF4-FFF2-40B4-BE49-F238E27FC236}">
                <a16:creationId xmlns:a16="http://schemas.microsoft.com/office/drawing/2014/main" id="{AABE303A-AAEB-2F7C-405B-E98151ED566C}"/>
              </a:ext>
            </a:extLst>
          </p:cNvPr>
          <p:cNvSpPr txBox="1">
            <a:spLocks noChangeArrowheads="1"/>
          </p:cNvSpPr>
          <p:nvPr/>
        </p:nvSpPr>
        <p:spPr bwMode="auto">
          <a:xfrm>
            <a:off x="6384925" y="2170113"/>
            <a:ext cx="24542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eaLnBrk="1" hangingPunct="1">
              <a:defRPr/>
            </a:pPr>
            <a:endParaRPr lang="en-US" sz="1800">
              <a:latin typeface="Arial" charset="0"/>
              <a:ea typeface="ＭＳ Ｐゴシック" charset="0"/>
            </a:endParaRPr>
          </a:p>
        </p:txBody>
      </p:sp>
      <p:sp>
        <p:nvSpPr>
          <p:cNvPr id="34823" name="Text Box 7">
            <a:extLst>
              <a:ext uri="{FF2B5EF4-FFF2-40B4-BE49-F238E27FC236}">
                <a16:creationId xmlns:a16="http://schemas.microsoft.com/office/drawing/2014/main" id="{CFBFD857-47A8-93A8-BD75-314C8CC4C517}"/>
              </a:ext>
            </a:extLst>
          </p:cNvPr>
          <p:cNvSpPr txBox="1">
            <a:spLocks noChangeArrowheads="1"/>
          </p:cNvSpPr>
          <p:nvPr/>
        </p:nvSpPr>
        <p:spPr bwMode="auto">
          <a:xfrm>
            <a:off x="5867400" y="3276600"/>
            <a:ext cx="285273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1" hangingPunct="1">
              <a:defRPr/>
            </a:pPr>
            <a:r>
              <a:rPr lang="en-US" sz="2800">
                <a:latin typeface="Arial" charset="0"/>
                <a:ea typeface="ＭＳ Ｐゴシック" charset="0"/>
              </a:rPr>
              <a:t>Direct Instruction</a:t>
            </a:r>
          </a:p>
        </p:txBody>
      </p:sp>
      <p:sp>
        <p:nvSpPr>
          <p:cNvPr id="21511" name="Footer Placeholder 1">
            <a:extLst>
              <a:ext uri="{FF2B5EF4-FFF2-40B4-BE49-F238E27FC236}">
                <a16:creationId xmlns:a16="http://schemas.microsoft.com/office/drawing/2014/main" id="{F2C813DB-74CA-B8BD-C355-21E4A9C3C94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C5FE9802-7618-D2F1-AD04-5424E52BE3C2}"/>
              </a:ext>
            </a:extLst>
          </p:cNvPr>
          <p:cNvSpPr txBox="1">
            <a:spLocks noChangeArrowheads="1"/>
          </p:cNvSpPr>
          <p:nvPr/>
        </p:nvSpPr>
        <p:spPr bwMode="auto">
          <a:xfrm>
            <a:off x="1525588" y="2287588"/>
            <a:ext cx="6780212"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100000"/>
              </a:spcAft>
              <a:buFontTx/>
              <a:buChar char="•"/>
              <a:defRPr/>
            </a:pPr>
            <a:endParaRPr lang="en-US" sz="3200">
              <a:latin typeface="Times New Roman" charset="0"/>
              <a:ea typeface="ＭＳ Ｐゴシック" charset="0"/>
            </a:endParaRPr>
          </a:p>
        </p:txBody>
      </p:sp>
      <p:sp>
        <p:nvSpPr>
          <p:cNvPr id="58370" name="Rectangle 3">
            <a:extLst>
              <a:ext uri="{FF2B5EF4-FFF2-40B4-BE49-F238E27FC236}">
                <a16:creationId xmlns:a16="http://schemas.microsoft.com/office/drawing/2014/main" id="{24B32BD0-2CF7-AB2A-EDE7-519AA7920E9D}"/>
              </a:ext>
            </a:extLst>
          </p:cNvPr>
          <p:cNvSpPr>
            <a:spLocks noGrp="1" noChangeArrowheads="1"/>
          </p:cNvSpPr>
          <p:nvPr>
            <p:ph type="title"/>
          </p:nvPr>
        </p:nvSpPr>
        <p:spPr>
          <a:xfrm>
            <a:off x="762000" y="228600"/>
            <a:ext cx="7772400" cy="1143000"/>
          </a:xfrm>
        </p:spPr>
        <p:txBody>
          <a:bodyPr/>
          <a:lstStyle/>
          <a:p>
            <a:pPr eaLnBrk="1" hangingPunct="1"/>
            <a:r>
              <a:rPr lang="en-US" altLang="en-US"/>
              <a:t>Detail Sentence</a:t>
            </a:r>
          </a:p>
        </p:txBody>
      </p:sp>
      <p:sp>
        <p:nvSpPr>
          <p:cNvPr id="58371" name="Rectangle 4">
            <a:extLst>
              <a:ext uri="{FF2B5EF4-FFF2-40B4-BE49-F238E27FC236}">
                <a16:creationId xmlns:a16="http://schemas.microsoft.com/office/drawing/2014/main" id="{B5E3851B-FA3D-D387-0BCF-8C9CBD689A42}"/>
              </a:ext>
            </a:extLst>
          </p:cNvPr>
          <p:cNvSpPr>
            <a:spLocks noGrp="1" noChangeArrowheads="1"/>
          </p:cNvSpPr>
          <p:nvPr>
            <p:ph type="body" idx="1"/>
          </p:nvPr>
        </p:nvSpPr>
        <p:spPr>
          <a:xfrm>
            <a:off x="381000" y="1600200"/>
            <a:ext cx="7772400" cy="1600200"/>
          </a:xfrm>
        </p:spPr>
        <p:txBody>
          <a:bodyPr/>
          <a:lstStyle/>
          <a:p>
            <a:pPr eaLnBrk="1" hangingPunct="1">
              <a:spcBef>
                <a:spcPct val="50000"/>
              </a:spcBef>
            </a:pPr>
            <a:r>
              <a:rPr lang="en-US" altLang="en-US" sz="2800"/>
              <a:t>Discusses one of the details in the paragraph</a:t>
            </a:r>
          </a:p>
          <a:p>
            <a:pPr eaLnBrk="1" hangingPunct="1">
              <a:spcBef>
                <a:spcPct val="50000"/>
              </a:spcBef>
            </a:pPr>
            <a:r>
              <a:rPr lang="en-US" altLang="en-US" sz="2800"/>
              <a:t>Sometimes shows the relationship between a detail and the rest of the paragraph</a:t>
            </a:r>
          </a:p>
        </p:txBody>
      </p:sp>
      <p:pic>
        <p:nvPicPr>
          <p:cNvPr id="58372" name="Picture 5">
            <a:extLst>
              <a:ext uri="{FF2B5EF4-FFF2-40B4-BE49-F238E27FC236}">
                <a16:creationId xmlns:a16="http://schemas.microsoft.com/office/drawing/2014/main" id="{F7B39554-3BE4-26B7-362F-87B40D5F8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4038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6">
            <a:extLst>
              <a:ext uri="{FF2B5EF4-FFF2-40B4-BE49-F238E27FC236}">
                <a16:creationId xmlns:a16="http://schemas.microsoft.com/office/drawing/2014/main" id="{B451160A-836E-74EE-25C1-D4158A0EBFD9}"/>
              </a:ext>
            </a:extLst>
          </p:cNvPr>
          <p:cNvSpPr>
            <a:spLocks noChangeArrowheads="1"/>
          </p:cNvSpPr>
          <p:nvPr/>
        </p:nvSpPr>
        <p:spPr bwMode="auto">
          <a:xfrm>
            <a:off x="4648200" y="3886200"/>
            <a:ext cx="1284288" cy="145573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15" name="Text Box 7">
            <a:extLst>
              <a:ext uri="{FF2B5EF4-FFF2-40B4-BE49-F238E27FC236}">
                <a16:creationId xmlns:a16="http://schemas.microsoft.com/office/drawing/2014/main" id="{DFEC6A17-8514-032A-FFB4-ECA8CCF44E16}"/>
              </a:ext>
            </a:extLst>
          </p:cNvPr>
          <p:cNvSpPr txBox="1">
            <a:spLocks noChangeArrowheads="1"/>
          </p:cNvSpPr>
          <p:nvPr/>
        </p:nvSpPr>
        <p:spPr bwMode="auto">
          <a:xfrm>
            <a:off x="7162800" y="5105400"/>
            <a:ext cx="19812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Cards #19/20</a:t>
            </a:r>
          </a:p>
        </p:txBody>
      </p:sp>
      <p:sp>
        <p:nvSpPr>
          <p:cNvPr id="58375" name="Footer Placeholder 1">
            <a:extLst>
              <a:ext uri="{FF2B5EF4-FFF2-40B4-BE49-F238E27FC236}">
                <a16:creationId xmlns:a16="http://schemas.microsoft.com/office/drawing/2014/main" id="{EB8133FF-41E7-D5F3-26A4-6497B403932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68610">
                                            <p:txEl>
                                              <p:pRg st="0" end="0"/>
                                            </p:txEl>
                                          </p:spTgt>
                                        </p:tgtEl>
                                        <p:attrNameLst>
                                          <p:attrName>style.visibility</p:attrName>
                                        </p:attrNameLst>
                                      </p:cBhvr>
                                      <p:to>
                                        <p:strVal val="visible"/>
                                      </p:to>
                                    </p:set>
                                    <p:animEffect transition="in" filter="dissolve">
                                      <p:cBhvr>
                                        <p:cTn id="7" dur="500"/>
                                        <p:tgtEl>
                                          <p:spTgt spid="68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02913ED0-D20D-7681-DEA6-4EC49E4CC4E0}"/>
              </a:ext>
            </a:extLst>
          </p:cNvPr>
          <p:cNvSpPr>
            <a:spLocks noGrp="1" noChangeArrowheads="1"/>
          </p:cNvSpPr>
          <p:nvPr>
            <p:ph type="title"/>
          </p:nvPr>
        </p:nvSpPr>
        <p:spPr>
          <a:xfrm>
            <a:off x="762000" y="304800"/>
            <a:ext cx="7772400" cy="1143000"/>
          </a:xfrm>
        </p:spPr>
        <p:txBody>
          <a:bodyPr/>
          <a:lstStyle/>
          <a:p>
            <a:pPr eaLnBrk="1" hangingPunct="1"/>
            <a:r>
              <a:rPr lang="en-US" altLang="en-US"/>
              <a:t>The Paragraph Express</a:t>
            </a:r>
          </a:p>
        </p:txBody>
      </p:sp>
      <p:sp>
        <p:nvSpPr>
          <p:cNvPr id="69636" name="Text Box 4">
            <a:extLst>
              <a:ext uri="{FF2B5EF4-FFF2-40B4-BE49-F238E27FC236}">
                <a16:creationId xmlns:a16="http://schemas.microsoft.com/office/drawing/2014/main" id="{5486DC2C-CE0D-74D2-E9F3-41E4DE21D755}"/>
              </a:ext>
            </a:extLst>
          </p:cNvPr>
          <p:cNvSpPr txBox="1">
            <a:spLocks noChangeArrowheads="1"/>
          </p:cNvSpPr>
          <p:nvPr/>
        </p:nvSpPr>
        <p:spPr bwMode="auto">
          <a:xfrm>
            <a:off x="4953002" y="6186487"/>
            <a:ext cx="2590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dirty="0">
                <a:solidFill>
                  <a:srgbClr val="800000"/>
                </a:solidFill>
                <a:latin typeface="Arial" charset="0"/>
                <a:ea typeface="ＭＳ Ｐゴシック" charset="0"/>
              </a:rPr>
              <a:t>Cue Card #21</a:t>
            </a:r>
            <a:endParaRPr lang="en-US" b="1" dirty="0">
              <a:solidFill>
                <a:srgbClr val="800000"/>
              </a:solidFill>
              <a:latin typeface="Arial" charset="0"/>
              <a:ea typeface="ＭＳ Ｐゴシック" charset="0"/>
            </a:endParaRPr>
          </a:p>
        </p:txBody>
      </p:sp>
      <p:sp>
        <p:nvSpPr>
          <p:cNvPr id="59396" name="Footer Placeholder 1">
            <a:extLst>
              <a:ext uri="{FF2B5EF4-FFF2-40B4-BE49-F238E27FC236}">
                <a16:creationId xmlns:a16="http://schemas.microsoft.com/office/drawing/2014/main" id="{995EE99B-B79B-0C5A-D259-5E05AA6EDC0C}"/>
              </a:ext>
            </a:extLst>
          </p:cNvPr>
          <p:cNvSpPr>
            <a:spLocks noGrp="1"/>
          </p:cNvSpPr>
          <p:nvPr>
            <p:ph type="ftr" sz="quarter" idx="11"/>
          </p:nvPr>
        </p:nvSpPr>
        <p:spPr>
          <a:xfrm>
            <a:off x="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2" name="Picture 1">
            <a:extLst>
              <a:ext uri="{FF2B5EF4-FFF2-40B4-BE49-F238E27FC236}">
                <a16:creationId xmlns:a16="http://schemas.microsoft.com/office/drawing/2014/main" id="{8FBC2DCC-8B6B-F615-DE5E-2162694C51C7}"/>
              </a:ext>
            </a:extLst>
          </p:cNvPr>
          <p:cNvPicPr>
            <a:picLocks noChangeAspect="1"/>
          </p:cNvPicPr>
          <p:nvPr/>
        </p:nvPicPr>
        <p:blipFill>
          <a:blip r:embed="rId2"/>
          <a:srcRect t="21111" b="30000"/>
          <a:stretch>
            <a:fillRect/>
          </a:stretch>
        </p:blipFill>
        <p:spPr>
          <a:xfrm>
            <a:off x="761999" y="1562099"/>
            <a:ext cx="7023163" cy="4443413"/>
          </a:xfrm>
          <a:prstGeom prst="rect">
            <a:avLst/>
          </a:prstGeom>
        </p:spPr>
      </p:pic>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EA26B152-76A6-1DB8-CBB6-66DDCB1E94C3}"/>
              </a:ext>
            </a:extLst>
          </p:cNvPr>
          <p:cNvSpPr txBox="1">
            <a:spLocks noChangeArrowheads="1"/>
          </p:cNvSpPr>
          <p:nvPr/>
        </p:nvSpPr>
        <p:spPr bwMode="auto">
          <a:xfrm>
            <a:off x="1525588" y="2287588"/>
            <a:ext cx="6780212"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100000"/>
              </a:spcAft>
              <a:buFontTx/>
              <a:buChar char="•"/>
              <a:defRPr/>
            </a:pPr>
            <a:endParaRPr lang="en-US" sz="3200">
              <a:latin typeface="Times New Roman" charset="0"/>
              <a:ea typeface="ＭＳ Ｐゴシック" charset="0"/>
            </a:endParaRPr>
          </a:p>
        </p:txBody>
      </p:sp>
      <p:sp>
        <p:nvSpPr>
          <p:cNvPr id="60418" name="Rectangle 3">
            <a:extLst>
              <a:ext uri="{FF2B5EF4-FFF2-40B4-BE49-F238E27FC236}">
                <a16:creationId xmlns:a16="http://schemas.microsoft.com/office/drawing/2014/main" id="{3A9599C4-EF80-EF02-C532-6EE09E5EAA38}"/>
              </a:ext>
            </a:extLst>
          </p:cNvPr>
          <p:cNvSpPr>
            <a:spLocks noGrp="1" noChangeArrowheads="1"/>
          </p:cNvSpPr>
          <p:nvPr>
            <p:ph type="title"/>
          </p:nvPr>
        </p:nvSpPr>
        <p:spPr/>
        <p:txBody>
          <a:bodyPr/>
          <a:lstStyle/>
          <a:p>
            <a:pPr eaLnBrk="1" hangingPunct="1"/>
            <a:r>
              <a:rPr lang="en-US" altLang="en-US"/>
              <a:t>Transition</a:t>
            </a:r>
          </a:p>
        </p:txBody>
      </p:sp>
      <p:sp>
        <p:nvSpPr>
          <p:cNvPr id="60419" name="Rectangle 4">
            <a:extLst>
              <a:ext uri="{FF2B5EF4-FFF2-40B4-BE49-F238E27FC236}">
                <a16:creationId xmlns:a16="http://schemas.microsoft.com/office/drawing/2014/main" id="{B90A1239-B484-7E37-7BD6-7839CCD43AB4}"/>
              </a:ext>
            </a:extLst>
          </p:cNvPr>
          <p:cNvSpPr>
            <a:spLocks noGrp="1" noChangeArrowheads="1"/>
          </p:cNvSpPr>
          <p:nvPr>
            <p:ph type="body" idx="1"/>
          </p:nvPr>
        </p:nvSpPr>
        <p:spPr>
          <a:xfrm>
            <a:off x="609600" y="1524000"/>
            <a:ext cx="7772400" cy="3962400"/>
          </a:xfrm>
        </p:spPr>
        <p:txBody>
          <a:bodyPr/>
          <a:lstStyle/>
          <a:p>
            <a:pPr marL="571500" indent="-571500" eaLnBrk="1" hangingPunct="1">
              <a:lnSpc>
                <a:spcPct val="80000"/>
              </a:lnSpc>
            </a:pPr>
            <a:endParaRPr lang="en-US" altLang="en-US" sz="2800"/>
          </a:p>
          <a:p>
            <a:pPr marL="571500" indent="-571500" eaLnBrk="1" hangingPunct="1">
              <a:lnSpc>
                <a:spcPct val="80000"/>
              </a:lnSpc>
            </a:pPr>
            <a:r>
              <a:rPr lang="en-US" altLang="en-US" sz="4000"/>
              <a:t>Signals the introduction of a new detail.</a:t>
            </a:r>
          </a:p>
          <a:p>
            <a:pPr marL="571500" indent="-571500" eaLnBrk="1" hangingPunct="1">
              <a:lnSpc>
                <a:spcPct val="80000"/>
              </a:lnSpc>
            </a:pPr>
            <a:endParaRPr lang="en-US" altLang="en-US" sz="4000"/>
          </a:p>
          <a:p>
            <a:pPr marL="571500" indent="-571500" eaLnBrk="1" hangingPunct="1">
              <a:lnSpc>
                <a:spcPct val="80000"/>
              </a:lnSpc>
            </a:pPr>
            <a:r>
              <a:rPr lang="en-US" altLang="en-US" sz="4000"/>
              <a:t>Shows the relationship between the detail and the rest of the paragraph.</a:t>
            </a:r>
          </a:p>
        </p:txBody>
      </p:sp>
      <p:sp>
        <p:nvSpPr>
          <p:cNvPr id="70661" name="Text Box 5">
            <a:extLst>
              <a:ext uri="{FF2B5EF4-FFF2-40B4-BE49-F238E27FC236}">
                <a16:creationId xmlns:a16="http://schemas.microsoft.com/office/drawing/2014/main" id="{EEF3C10C-C36D-16E7-08EF-4F3477581ADF}"/>
              </a:ext>
            </a:extLst>
          </p:cNvPr>
          <p:cNvSpPr txBox="1">
            <a:spLocks noChangeArrowheads="1"/>
          </p:cNvSpPr>
          <p:nvPr/>
        </p:nvSpPr>
        <p:spPr bwMode="auto">
          <a:xfrm>
            <a:off x="7162800" y="5486400"/>
            <a:ext cx="2133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#22</a:t>
            </a:r>
            <a:endParaRPr lang="en-US" b="1">
              <a:solidFill>
                <a:srgbClr val="800000"/>
              </a:solidFill>
              <a:latin typeface="Arial" charset="0"/>
              <a:ea typeface="ＭＳ Ｐゴシック" charset="0"/>
            </a:endParaRPr>
          </a:p>
        </p:txBody>
      </p:sp>
      <p:sp>
        <p:nvSpPr>
          <p:cNvPr id="60421" name="Footer Placeholder 1">
            <a:extLst>
              <a:ext uri="{FF2B5EF4-FFF2-40B4-BE49-F238E27FC236}">
                <a16:creationId xmlns:a16="http://schemas.microsoft.com/office/drawing/2014/main" id="{92A152F3-1C5A-B32D-948A-195586D65B5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wipe(left)">
                                      <p:cBhvr>
                                        <p:cTn id="7" dur="500"/>
                                        <p:tgtEl>
                                          <p:spTgt spid="70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E1664A92-389D-09D6-8154-7ECCB4B133DD}"/>
              </a:ext>
            </a:extLst>
          </p:cNvPr>
          <p:cNvSpPr txBox="1">
            <a:spLocks noChangeArrowheads="1"/>
          </p:cNvSpPr>
          <p:nvPr/>
        </p:nvSpPr>
        <p:spPr bwMode="auto">
          <a:xfrm>
            <a:off x="2971800" y="2209800"/>
            <a:ext cx="3884613"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100000"/>
              </a:spcAft>
              <a:defRPr/>
            </a:pPr>
            <a:endParaRPr lang="en-US" sz="3200">
              <a:latin typeface="Times New Roman" charset="0"/>
              <a:ea typeface="ＭＳ Ｐゴシック" charset="0"/>
            </a:endParaRPr>
          </a:p>
        </p:txBody>
      </p:sp>
      <p:sp>
        <p:nvSpPr>
          <p:cNvPr id="61442" name="Rectangle 3">
            <a:extLst>
              <a:ext uri="{FF2B5EF4-FFF2-40B4-BE49-F238E27FC236}">
                <a16:creationId xmlns:a16="http://schemas.microsoft.com/office/drawing/2014/main" id="{F53966A0-D029-CAFD-83BE-FC28EEBB950C}"/>
              </a:ext>
            </a:extLst>
          </p:cNvPr>
          <p:cNvSpPr>
            <a:spLocks noGrp="1" noChangeArrowheads="1"/>
          </p:cNvSpPr>
          <p:nvPr>
            <p:ph type="title"/>
          </p:nvPr>
        </p:nvSpPr>
        <p:spPr>
          <a:xfrm>
            <a:off x="457200" y="381000"/>
            <a:ext cx="8001000" cy="1143000"/>
          </a:xfrm>
        </p:spPr>
        <p:txBody>
          <a:bodyPr/>
          <a:lstStyle/>
          <a:p>
            <a:pPr eaLnBrk="1" hangingPunct="1"/>
            <a:r>
              <a:rPr lang="en-US" altLang="en-US" sz="4800"/>
              <a:t>Types of Detail Sentences</a:t>
            </a:r>
          </a:p>
        </p:txBody>
      </p:sp>
      <p:sp>
        <p:nvSpPr>
          <p:cNvPr id="61443" name="Rectangle 4">
            <a:extLst>
              <a:ext uri="{FF2B5EF4-FFF2-40B4-BE49-F238E27FC236}">
                <a16:creationId xmlns:a16="http://schemas.microsoft.com/office/drawing/2014/main" id="{156E0888-4AB5-2FA2-C4BF-1A20DDA33965}"/>
              </a:ext>
            </a:extLst>
          </p:cNvPr>
          <p:cNvSpPr>
            <a:spLocks noGrp="1" noChangeArrowheads="1"/>
          </p:cNvSpPr>
          <p:nvPr>
            <p:ph type="body" idx="1"/>
          </p:nvPr>
        </p:nvSpPr>
        <p:spPr>
          <a:xfrm>
            <a:off x="609600" y="1905000"/>
            <a:ext cx="7772400" cy="1760538"/>
          </a:xfrm>
        </p:spPr>
        <p:txBody>
          <a:bodyPr/>
          <a:lstStyle/>
          <a:p>
            <a:pPr algn="ctr" eaLnBrk="1" hangingPunct="1">
              <a:lnSpc>
                <a:spcPct val="90000"/>
              </a:lnSpc>
              <a:buFontTx/>
              <a:buNone/>
            </a:pPr>
            <a:endParaRPr lang="en-US" altLang="en-US" sz="1600"/>
          </a:p>
          <a:p>
            <a:pPr algn="ctr" eaLnBrk="1" hangingPunct="1">
              <a:lnSpc>
                <a:spcPct val="90000"/>
              </a:lnSpc>
              <a:buFontTx/>
              <a:buNone/>
            </a:pPr>
            <a:r>
              <a:rPr lang="en-US" altLang="en-US" sz="4400"/>
              <a:t>Lead-off Sentences</a:t>
            </a:r>
            <a:endParaRPr lang="en-US" altLang="en-US" sz="2800"/>
          </a:p>
          <a:p>
            <a:pPr algn="ctr" eaLnBrk="1" hangingPunct="1">
              <a:lnSpc>
                <a:spcPct val="90000"/>
              </a:lnSpc>
              <a:buFontTx/>
              <a:buNone/>
            </a:pPr>
            <a:r>
              <a:rPr lang="en-US" altLang="en-US" sz="4400"/>
              <a:t>Follow-up Sentences</a:t>
            </a:r>
          </a:p>
        </p:txBody>
      </p:sp>
      <p:sp>
        <p:nvSpPr>
          <p:cNvPr id="71685" name="Text Box 5">
            <a:extLst>
              <a:ext uri="{FF2B5EF4-FFF2-40B4-BE49-F238E27FC236}">
                <a16:creationId xmlns:a16="http://schemas.microsoft.com/office/drawing/2014/main" id="{5B4E14E6-FD1B-7415-07E8-A73426870DE3}"/>
              </a:ext>
            </a:extLst>
          </p:cNvPr>
          <p:cNvSpPr txBox="1">
            <a:spLocks noChangeArrowheads="1"/>
          </p:cNvSpPr>
          <p:nvPr/>
        </p:nvSpPr>
        <p:spPr bwMode="auto">
          <a:xfrm>
            <a:off x="7239000" y="54864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#23</a:t>
            </a:r>
          </a:p>
        </p:txBody>
      </p:sp>
      <p:sp>
        <p:nvSpPr>
          <p:cNvPr id="61445" name="Footer Placeholder 1">
            <a:extLst>
              <a:ext uri="{FF2B5EF4-FFF2-40B4-BE49-F238E27FC236}">
                <a16:creationId xmlns:a16="http://schemas.microsoft.com/office/drawing/2014/main" id="{3373E4FD-5927-97D8-EDF3-1DA3141B022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71682">
                                            <p:txEl>
                                              <p:pRg st="0" end="0"/>
                                            </p:txEl>
                                          </p:spTgt>
                                        </p:tgtEl>
                                        <p:attrNameLst>
                                          <p:attrName>style.visibility</p:attrName>
                                        </p:attrNameLst>
                                      </p:cBhvr>
                                      <p:to>
                                        <p:strVal val="visible"/>
                                      </p:to>
                                    </p:set>
                                    <p:animEffect transition="in" filter="wipe(left)">
                                      <p:cBhvr>
                                        <p:cTn id="7" dur="500"/>
                                        <p:tgtEl>
                                          <p:spTgt spid="716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E46EEF4-7E37-EB32-477F-8CD3C44CFA2B}"/>
              </a:ext>
            </a:extLst>
          </p:cNvPr>
          <p:cNvSpPr>
            <a:spLocks noGrp="1" noChangeArrowheads="1"/>
          </p:cNvSpPr>
          <p:nvPr>
            <p:ph type="title"/>
          </p:nvPr>
        </p:nvSpPr>
        <p:spPr>
          <a:xfrm>
            <a:off x="838200" y="1447800"/>
            <a:ext cx="7772400" cy="1143000"/>
          </a:xfrm>
        </p:spPr>
        <p:txBody>
          <a:bodyPr/>
          <a:lstStyle/>
          <a:p>
            <a:pPr eaLnBrk="1" hangingPunct="1"/>
            <a:r>
              <a:rPr lang="en-US" altLang="en-US" sz="6000"/>
              <a:t>Lead-off Sentence</a:t>
            </a:r>
          </a:p>
        </p:txBody>
      </p:sp>
      <p:sp>
        <p:nvSpPr>
          <p:cNvPr id="62466" name="Rectangle 3">
            <a:extLst>
              <a:ext uri="{FF2B5EF4-FFF2-40B4-BE49-F238E27FC236}">
                <a16:creationId xmlns:a16="http://schemas.microsoft.com/office/drawing/2014/main" id="{FCBC929C-7140-0052-8A68-4555A5B0DED1}"/>
              </a:ext>
            </a:extLst>
          </p:cNvPr>
          <p:cNvSpPr>
            <a:spLocks noGrp="1" noChangeArrowheads="1"/>
          </p:cNvSpPr>
          <p:nvPr>
            <p:ph type="body" idx="1"/>
          </p:nvPr>
        </p:nvSpPr>
        <p:spPr>
          <a:xfrm>
            <a:off x="2209800" y="2438400"/>
            <a:ext cx="5029200" cy="1393825"/>
          </a:xfrm>
        </p:spPr>
        <p:txBody>
          <a:bodyPr/>
          <a:lstStyle/>
          <a:p>
            <a:pPr eaLnBrk="1" hangingPunct="1"/>
            <a:r>
              <a:rPr lang="en-US" altLang="en-US"/>
              <a:t>Introduces a new detail</a:t>
            </a:r>
          </a:p>
          <a:p>
            <a:pPr eaLnBrk="1" hangingPunct="1"/>
            <a:r>
              <a:rPr lang="en-US" altLang="en-US"/>
              <a:t>Contains a transition</a:t>
            </a:r>
          </a:p>
        </p:txBody>
      </p:sp>
      <p:sp>
        <p:nvSpPr>
          <p:cNvPr id="72708" name="Rectangle 4">
            <a:extLst>
              <a:ext uri="{FF2B5EF4-FFF2-40B4-BE49-F238E27FC236}">
                <a16:creationId xmlns:a16="http://schemas.microsoft.com/office/drawing/2014/main" id="{B8C794A0-75FD-C376-802F-CA3F94F48D89}"/>
              </a:ext>
            </a:extLst>
          </p:cNvPr>
          <p:cNvSpPr>
            <a:spLocks noChangeArrowheads="1"/>
          </p:cNvSpPr>
          <p:nvPr/>
        </p:nvSpPr>
        <p:spPr bwMode="auto">
          <a:xfrm>
            <a:off x="762000" y="3505200"/>
            <a:ext cx="7772400" cy="1143000"/>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5400">
                <a:solidFill>
                  <a:schemeClr val="tx2"/>
                </a:solidFill>
                <a:latin typeface="Arial" charset="0"/>
                <a:ea typeface="ＭＳ Ｐゴシック" charset="0"/>
              </a:rPr>
              <a:t>Follow-up Sentence</a:t>
            </a:r>
          </a:p>
        </p:txBody>
      </p:sp>
      <p:sp>
        <p:nvSpPr>
          <p:cNvPr id="72709" name="Rectangle 5">
            <a:extLst>
              <a:ext uri="{FF2B5EF4-FFF2-40B4-BE49-F238E27FC236}">
                <a16:creationId xmlns:a16="http://schemas.microsoft.com/office/drawing/2014/main" id="{5D17003B-9F0E-1B37-7C32-69046CF87BCB}"/>
              </a:ext>
            </a:extLst>
          </p:cNvPr>
          <p:cNvSpPr>
            <a:spLocks noChangeArrowheads="1"/>
          </p:cNvSpPr>
          <p:nvPr/>
        </p:nvSpPr>
        <p:spPr bwMode="auto">
          <a:xfrm>
            <a:off x="685800" y="4343400"/>
            <a:ext cx="77724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eaLnBrk="1" hangingPunct="1">
              <a:lnSpc>
                <a:spcPct val="80000"/>
              </a:lnSpc>
              <a:spcBef>
                <a:spcPct val="20000"/>
              </a:spcBef>
              <a:buFontTx/>
              <a:buChar char="•"/>
              <a:defRPr/>
            </a:pPr>
            <a:endParaRPr lang="en-US">
              <a:latin typeface="Arial" charset="0"/>
              <a:ea typeface="ＭＳ Ｐゴシック" charset="0"/>
            </a:endParaRPr>
          </a:p>
          <a:p>
            <a:pPr marL="342900" indent="-342900" eaLnBrk="1" hangingPunct="1">
              <a:lnSpc>
                <a:spcPct val="80000"/>
              </a:lnSpc>
              <a:spcBef>
                <a:spcPct val="20000"/>
              </a:spcBef>
              <a:defRPr/>
            </a:pPr>
            <a:r>
              <a:rPr lang="en-US">
                <a:latin typeface="Arial" charset="0"/>
                <a:ea typeface="ＭＳ Ｐゴシック" charset="0"/>
              </a:rPr>
              <a:t>     </a:t>
            </a:r>
            <a:r>
              <a:rPr lang="en-US" sz="3200">
                <a:latin typeface="Arial" charset="0"/>
                <a:ea typeface="ＭＳ Ｐゴシック" charset="0"/>
              </a:rPr>
              <a:t>Provides more information </a:t>
            </a:r>
          </a:p>
          <a:p>
            <a:pPr marL="342900" indent="-342900" eaLnBrk="1" hangingPunct="1">
              <a:lnSpc>
                <a:spcPct val="80000"/>
              </a:lnSpc>
              <a:spcBef>
                <a:spcPct val="20000"/>
              </a:spcBef>
              <a:defRPr/>
            </a:pPr>
            <a:r>
              <a:rPr lang="en-US" sz="3200">
                <a:latin typeface="Arial" charset="0"/>
                <a:ea typeface="ＭＳ Ｐゴシック" charset="0"/>
              </a:rPr>
              <a:t>about the detail.</a:t>
            </a:r>
          </a:p>
          <a:p>
            <a:pPr marL="342900" indent="-342900" algn="l" eaLnBrk="1" hangingPunct="1">
              <a:lnSpc>
                <a:spcPct val="80000"/>
              </a:lnSpc>
              <a:spcBef>
                <a:spcPct val="20000"/>
              </a:spcBef>
              <a:buFontTx/>
              <a:buChar char="•"/>
              <a:defRPr/>
            </a:pPr>
            <a:endParaRPr lang="en-US" sz="3200">
              <a:latin typeface="Arial" charset="0"/>
              <a:ea typeface="ＭＳ Ｐゴシック" charset="0"/>
            </a:endParaRPr>
          </a:p>
        </p:txBody>
      </p:sp>
      <p:sp>
        <p:nvSpPr>
          <p:cNvPr id="62469" name="Footer Placeholder 1">
            <a:extLst>
              <a:ext uri="{FF2B5EF4-FFF2-40B4-BE49-F238E27FC236}">
                <a16:creationId xmlns:a16="http://schemas.microsoft.com/office/drawing/2014/main" id="{88D30E2B-E8BB-C7DA-E5F2-20CC46CC0FA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661A2F0E-1734-4FBA-0B98-04F194BC77D7}"/>
              </a:ext>
            </a:extLst>
          </p:cNvPr>
          <p:cNvSpPr>
            <a:spLocks noGrp="1" noChangeArrowheads="1"/>
          </p:cNvSpPr>
          <p:nvPr>
            <p:ph type="title"/>
          </p:nvPr>
        </p:nvSpPr>
        <p:spPr>
          <a:xfrm>
            <a:off x="609600" y="228600"/>
            <a:ext cx="7772400" cy="1143000"/>
          </a:xfrm>
        </p:spPr>
        <p:txBody>
          <a:bodyPr/>
          <a:lstStyle/>
          <a:p>
            <a:pPr eaLnBrk="1" hangingPunct="1"/>
            <a:r>
              <a:rPr lang="en-US" altLang="en-US" sz="4800"/>
              <a:t>The Paragraph Express</a:t>
            </a:r>
          </a:p>
        </p:txBody>
      </p:sp>
      <p:sp>
        <p:nvSpPr>
          <p:cNvPr id="73732" name="Text Box 4">
            <a:extLst>
              <a:ext uri="{FF2B5EF4-FFF2-40B4-BE49-F238E27FC236}">
                <a16:creationId xmlns:a16="http://schemas.microsoft.com/office/drawing/2014/main" id="{98AB5A03-77A6-12FA-6BD5-3873D2144871}"/>
              </a:ext>
            </a:extLst>
          </p:cNvPr>
          <p:cNvSpPr txBox="1">
            <a:spLocks noChangeArrowheads="1"/>
          </p:cNvSpPr>
          <p:nvPr/>
        </p:nvSpPr>
        <p:spPr bwMode="auto">
          <a:xfrm>
            <a:off x="5000865" y="6174954"/>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800000"/>
                </a:solidFill>
                <a:latin typeface="Arial" charset="0"/>
                <a:ea typeface="ＭＳ Ｐゴシック" charset="0"/>
              </a:rPr>
              <a:t>Cue Card #26</a:t>
            </a:r>
          </a:p>
        </p:txBody>
      </p:sp>
      <p:sp>
        <p:nvSpPr>
          <p:cNvPr id="63492" name="Footer Placeholder 1">
            <a:extLst>
              <a:ext uri="{FF2B5EF4-FFF2-40B4-BE49-F238E27FC236}">
                <a16:creationId xmlns:a16="http://schemas.microsoft.com/office/drawing/2014/main" id="{B15E503B-7568-A0B3-E6A1-FA8DBAB41A92}"/>
              </a:ext>
            </a:extLst>
          </p:cNvPr>
          <p:cNvSpPr>
            <a:spLocks noGrp="1"/>
          </p:cNvSpPr>
          <p:nvPr>
            <p:ph type="ftr" sz="quarter" idx="11"/>
          </p:nvPr>
        </p:nvSpPr>
        <p:spPr>
          <a:xfrm>
            <a:off x="-7620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2" name="Picture 1">
            <a:extLst>
              <a:ext uri="{FF2B5EF4-FFF2-40B4-BE49-F238E27FC236}">
                <a16:creationId xmlns:a16="http://schemas.microsoft.com/office/drawing/2014/main" id="{8EBC1D14-A2AC-8807-A505-42860557A4F6}"/>
              </a:ext>
            </a:extLst>
          </p:cNvPr>
          <p:cNvPicPr>
            <a:picLocks noChangeAspect="1"/>
          </p:cNvPicPr>
          <p:nvPr/>
        </p:nvPicPr>
        <p:blipFill>
          <a:blip r:embed="rId2"/>
          <a:srcRect t="24444" b="22222"/>
          <a:stretch>
            <a:fillRect/>
          </a:stretch>
        </p:blipFill>
        <p:spPr>
          <a:xfrm>
            <a:off x="1257300" y="1610605"/>
            <a:ext cx="6477000" cy="4470399"/>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45AFB50A-AD80-8A83-9251-D578D4877F69}"/>
              </a:ext>
            </a:extLst>
          </p:cNvPr>
          <p:cNvSpPr txBox="1">
            <a:spLocks noChangeArrowheads="1"/>
          </p:cNvSpPr>
          <p:nvPr/>
        </p:nvSpPr>
        <p:spPr bwMode="auto">
          <a:xfrm>
            <a:off x="1203325" y="1646238"/>
            <a:ext cx="73310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000">
              <a:latin typeface="Times New Roman" charset="0"/>
              <a:ea typeface="ＭＳ Ｐゴシック" charset="0"/>
            </a:endParaRPr>
          </a:p>
        </p:txBody>
      </p:sp>
      <p:sp>
        <p:nvSpPr>
          <p:cNvPr id="74755" name="Text Box 3">
            <a:extLst>
              <a:ext uri="{FF2B5EF4-FFF2-40B4-BE49-F238E27FC236}">
                <a16:creationId xmlns:a16="http://schemas.microsoft.com/office/drawing/2014/main" id="{83A72CBF-F00F-0475-AD78-330EA63CA472}"/>
              </a:ext>
            </a:extLst>
          </p:cNvPr>
          <p:cNvSpPr txBox="1">
            <a:spLocks noChangeArrowheads="1"/>
          </p:cNvSpPr>
          <p:nvPr/>
        </p:nvSpPr>
        <p:spPr bwMode="auto">
          <a:xfrm>
            <a:off x="1219200" y="2833688"/>
            <a:ext cx="73310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000">
              <a:latin typeface="Times New Roman" charset="0"/>
              <a:ea typeface="ＭＳ Ｐゴシック" charset="0"/>
            </a:endParaRPr>
          </a:p>
        </p:txBody>
      </p:sp>
      <p:sp>
        <p:nvSpPr>
          <p:cNvPr id="64515" name="Rectangle 4">
            <a:extLst>
              <a:ext uri="{FF2B5EF4-FFF2-40B4-BE49-F238E27FC236}">
                <a16:creationId xmlns:a16="http://schemas.microsoft.com/office/drawing/2014/main" id="{98C36F9A-9810-C38C-1C44-4BDA34A226E8}"/>
              </a:ext>
            </a:extLst>
          </p:cNvPr>
          <p:cNvSpPr>
            <a:spLocks noGrp="1" noChangeArrowheads="1"/>
          </p:cNvSpPr>
          <p:nvPr>
            <p:ph type="title"/>
          </p:nvPr>
        </p:nvSpPr>
        <p:spPr>
          <a:xfrm>
            <a:off x="685800" y="304800"/>
            <a:ext cx="7772400" cy="914400"/>
          </a:xfrm>
        </p:spPr>
        <p:txBody>
          <a:bodyPr/>
          <a:lstStyle/>
          <a:p>
            <a:pPr eaLnBrk="1" hangingPunct="1"/>
            <a:r>
              <a:rPr lang="en-US" altLang="en-US"/>
              <a:t>Example Detail Sentences</a:t>
            </a:r>
          </a:p>
        </p:txBody>
      </p:sp>
      <p:sp>
        <p:nvSpPr>
          <p:cNvPr id="64516" name="Rectangle 5">
            <a:extLst>
              <a:ext uri="{FF2B5EF4-FFF2-40B4-BE49-F238E27FC236}">
                <a16:creationId xmlns:a16="http://schemas.microsoft.com/office/drawing/2014/main" id="{C681D407-99B2-D578-6F83-2B349C538E76}"/>
              </a:ext>
            </a:extLst>
          </p:cNvPr>
          <p:cNvSpPr>
            <a:spLocks noGrp="1" noChangeArrowheads="1"/>
          </p:cNvSpPr>
          <p:nvPr>
            <p:ph type="body" idx="1"/>
          </p:nvPr>
        </p:nvSpPr>
        <p:spPr>
          <a:xfrm>
            <a:off x="762000" y="1447800"/>
            <a:ext cx="7772400" cy="4038600"/>
          </a:xfrm>
        </p:spPr>
        <p:txBody>
          <a:bodyPr/>
          <a:lstStyle/>
          <a:p>
            <a:pPr eaLnBrk="1" hangingPunct="1">
              <a:lnSpc>
                <a:spcPct val="110000"/>
              </a:lnSpc>
              <a:buFontTx/>
              <a:buNone/>
              <a:tabLst>
                <a:tab pos="2120900" algn="l"/>
              </a:tabLst>
            </a:pPr>
            <a:r>
              <a:rPr lang="en-US" altLang="en-US" sz="2000"/>
              <a:t>Topic sentence:	Turtles could not survive without their </a:t>
            </a:r>
          </a:p>
          <a:p>
            <a:pPr eaLnBrk="1" hangingPunct="1">
              <a:lnSpc>
                <a:spcPct val="110000"/>
              </a:lnSpc>
              <a:buFontTx/>
              <a:buNone/>
              <a:tabLst>
                <a:tab pos="2120900" algn="l"/>
              </a:tabLst>
            </a:pPr>
            <a:r>
              <a:rPr lang="en-US" altLang="en-US" sz="2000"/>
              <a:t>		marvelous shells.</a:t>
            </a:r>
          </a:p>
          <a:p>
            <a:pPr eaLnBrk="1" hangingPunct="1">
              <a:lnSpc>
                <a:spcPct val="110000"/>
              </a:lnSpc>
              <a:buFontTx/>
              <a:buNone/>
              <a:tabLst>
                <a:tab pos="2120900" algn="l"/>
              </a:tabLst>
            </a:pPr>
            <a:r>
              <a:rPr lang="en-US" altLang="en-US" sz="2000"/>
              <a:t>Detail sentences:</a:t>
            </a:r>
          </a:p>
          <a:p>
            <a:pPr eaLnBrk="1" hangingPunct="1">
              <a:lnSpc>
                <a:spcPct val="110000"/>
              </a:lnSpc>
              <a:buFontTx/>
              <a:buNone/>
              <a:tabLst>
                <a:tab pos="2120900" algn="l"/>
              </a:tabLst>
            </a:pPr>
            <a:r>
              <a:rPr lang="en-US" altLang="en-US" sz="2000"/>
              <a:t>	</a:t>
            </a:r>
            <a:r>
              <a:rPr lang="en-US" altLang="en-US" sz="2000">
                <a:solidFill>
                  <a:srgbClr val="CC0000"/>
                </a:solidFill>
              </a:rPr>
              <a:t>Most importantly, turtles</a:t>
            </a:r>
            <a:r>
              <a:rPr lang="ja-JP" altLang="en-US" sz="2000">
                <a:solidFill>
                  <a:srgbClr val="CC0000"/>
                </a:solidFill>
              </a:rPr>
              <a:t>’</a:t>
            </a:r>
            <a:r>
              <a:rPr lang="en-US" altLang="ja-JP" sz="2000">
                <a:solidFill>
                  <a:srgbClr val="CC0000"/>
                </a:solidFill>
              </a:rPr>
              <a:t> shells serve as the base for their skeletons.</a:t>
            </a:r>
            <a:r>
              <a:rPr lang="en-US" altLang="ja-JP" sz="2000"/>
              <a:t> Their backbones and ribs are attached to the flat bony plates of their shells. This skeleton provides shape for their bodies. </a:t>
            </a:r>
            <a:r>
              <a:rPr lang="en-US" altLang="ja-JP" sz="2000">
                <a:solidFill>
                  <a:srgbClr val="CC0000"/>
                </a:solidFill>
              </a:rPr>
              <a:t>Somewhat importantly, turtles</a:t>
            </a:r>
            <a:r>
              <a:rPr lang="ja-JP" altLang="en-US" sz="2000">
                <a:solidFill>
                  <a:srgbClr val="CC0000"/>
                </a:solidFill>
              </a:rPr>
              <a:t>’</a:t>
            </a:r>
            <a:r>
              <a:rPr lang="en-US" altLang="ja-JP" sz="2000">
                <a:solidFill>
                  <a:srgbClr val="CC0000"/>
                </a:solidFill>
              </a:rPr>
              <a:t> shells serve as their portable homes.</a:t>
            </a:r>
            <a:r>
              <a:rPr lang="en-US" altLang="ja-JP" sz="2000"/>
              <a:t> Turtles can live anywhere because they carry their homes with them. This is important for turtles since they move so slowly. </a:t>
            </a:r>
            <a:r>
              <a:rPr lang="en-US" altLang="ja-JP" sz="2000">
                <a:solidFill>
                  <a:srgbClr val="CC0000"/>
                </a:solidFill>
              </a:rPr>
              <a:t>Finally, turtles</a:t>
            </a:r>
            <a:r>
              <a:rPr lang="ja-JP" altLang="en-US" sz="2000">
                <a:solidFill>
                  <a:srgbClr val="CC0000"/>
                </a:solidFill>
              </a:rPr>
              <a:t>’</a:t>
            </a:r>
            <a:r>
              <a:rPr lang="en-US" altLang="ja-JP" sz="2000">
                <a:solidFill>
                  <a:srgbClr val="CC0000"/>
                </a:solidFill>
              </a:rPr>
              <a:t> shells are important because the shells protect turtles from their enemies.</a:t>
            </a:r>
            <a:r>
              <a:rPr lang="en-US" altLang="ja-JP" sz="2000"/>
              <a:t> Turtles who are in danger can pull their heads and legs into their hard shells to protect themselves from animals who might try to eat them.</a:t>
            </a:r>
            <a:endParaRPr lang="en-US" altLang="en-US" sz="2000"/>
          </a:p>
        </p:txBody>
      </p:sp>
      <p:sp>
        <p:nvSpPr>
          <p:cNvPr id="74758" name="Freeform 6">
            <a:extLst>
              <a:ext uri="{FF2B5EF4-FFF2-40B4-BE49-F238E27FC236}">
                <a16:creationId xmlns:a16="http://schemas.microsoft.com/office/drawing/2014/main" id="{5A9AE425-7613-E495-9686-35508607FF5A}"/>
              </a:ext>
            </a:extLst>
          </p:cNvPr>
          <p:cNvSpPr>
            <a:spLocks/>
          </p:cNvSpPr>
          <p:nvPr/>
        </p:nvSpPr>
        <p:spPr bwMode="auto">
          <a:xfrm>
            <a:off x="914400" y="2514600"/>
            <a:ext cx="2335213" cy="639763"/>
          </a:xfrm>
          <a:custGeom>
            <a:avLst/>
            <a:gdLst>
              <a:gd name="T0" fmla="*/ 944563 w 1471"/>
              <a:gd name="T1" fmla="*/ 39688 h 403"/>
              <a:gd name="T2" fmla="*/ 304800 w 1471"/>
              <a:gd name="T3" fmla="*/ 69850 h 403"/>
              <a:gd name="T4" fmla="*/ 122238 w 1471"/>
              <a:gd name="T5" fmla="*/ 100013 h 403"/>
              <a:gd name="T6" fmla="*/ 9525 w 1471"/>
              <a:gd name="T7" fmla="*/ 201613 h 403"/>
              <a:gd name="T8" fmla="*/ 0 w 1471"/>
              <a:gd name="T9" fmla="*/ 293688 h 403"/>
              <a:gd name="T10" fmla="*/ 314325 w 1471"/>
              <a:gd name="T11" fmla="*/ 425450 h 403"/>
              <a:gd name="T12" fmla="*/ 873125 w 1471"/>
              <a:gd name="T13" fmla="*/ 485775 h 403"/>
              <a:gd name="T14" fmla="*/ 2143125 w 1471"/>
              <a:gd name="T15" fmla="*/ 485775 h 403"/>
              <a:gd name="T16" fmla="*/ 2255838 w 1471"/>
              <a:gd name="T17" fmla="*/ 395288 h 403"/>
              <a:gd name="T18" fmla="*/ 2286000 w 1471"/>
              <a:gd name="T19" fmla="*/ 363538 h 403"/>
              <a:gd name="T20" fmla="*/ 2316163 w 1471"/>
              <a:gd name="T21" fmla="*/ 344488 h 403"/>
              <a:gd name="T22" fmla="*/ 2214563 w 1471"/>
              <a:gd name="T23" fmla="*/ 222250 h 403"/>
              <a:gd name="T24" fmla="*/ 1747838 w 1471"/>
              <a:gd name="T25" fmla="*/ 192088 h 403"/>
              <a:gd name="T26" fmla="*/ 1685925 w 1471"/>
              <a:gd name="T27" fmla="*/ 171450 h 403"/>
              <a:gd name="T28" fmla="*/ 1046163 w 1471"/>
              <a:gd name="T29" fmla="*/ 58738 h 403"/>
              <a:gd name="T30" fmla="*/ 944563 w 1471"/>
              <a:gd name="T31" fmla="*/ 39688 h 40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71" h="403">
                <a:moveTo>
                  <a:pt x="595" y="25"/>
                </a:moveTo>
                <a:cubicBezTo>
                  <a:pt x="459" y="30"/>
                  <a:pt x="328" y="39"/>
                  <a:pt x="192" y="44"/>
                </a:cubicBezTo>
                <a:cubicBezTo>
                  <a:pt x="106" y="60"/>
                  <a:pt x="145" y="54"/>
                  <a:pt x="77" y="63"/>
                </a:cubicBezTo>
                <a:cubicBezTo>
                  <a:pt x="54" y="85"/>
                  <a:pt x="32" y="110"/>
                  <a:pt x="6" y="127"/>
                </a:cubicBezTo>
                <a:cubicBezTo>
                  <a:pt x="4" y="146"/>
                  <a:pt x="0" y="166"/>
                  <a:pt x="0" y="185"/>
                </a:cubicBezTo>
                <a:cubicBezTo>
                  <a:pt x="0" y="310"/>
                  <a:pt x="58" y="263"/>
                  <a:pt x="198" y="268"/>
                </a:cubicBezTo>
                <a:cubicBezTo>
                  <a:pt x="359" y="319"/>
                  <a:pt x="232" y="299"/>
                  <a:pt x="550" y="306"/>
                </a:cubicBezTo>
                <a:cubicBezTo>
                  <a:pt x="812" y="403"/>
                  <a:pt x="594" y="325"/>
                  <a:pt x="1350" y="306"/>
                </a:cubicBezTo>
                <a:cubicBezTo>
                  <a:pt x="1378" y="305"/>
                  <a:pt x="1394" y="257"/>
                  <a:pt x="1421" y="249"/>
                </a:cubicBezTo>
                <a:cubicBezTo>
                  <a:pt x="1427" y="242"/>
                  <a:pt x="1433" y="235"/>
                  <a:pt x="1440" y="229"/>
                </a:cubicBezTo>
                <a:cubicBezTo>
                  <a:pt x="1446" y="224"/>
                  <a:pt x="1458" y="224"/>
                  <a:pt x="1459" y="217"/>
                </a:cubicBezTo>
                <a:cubicBezTo>
                  <a:pt x="1471" y="158"/>
                  <a:pt x="1436" y="153"/>
                  <a:pt x="1395" y="140"/>
                </a:cubicBezTo>
                <a:cubicBezTo>
                  <a:pt x="1299" y="74"/>
                  <a:pt x="1401" y="139"/>
                  <a:pt x="1101" y="121"/>
                </a:cubicBezTo>
                <a:cubicBezTo>
                  <a:pt x="1087" y="120"/>
                  <a:pt x="1062" y="108"/>
                  <a:pt x="1062" y="108"/>
                </a:cubicBezTo>
                <a:cubicBezTo>
                  <a:pt x="905" y="0"/>
                  <a:pt x="981" y="44"/>
                  <a:pt x="659" y="37"/>
                </a:cubicBezTo>
                <a:cubicBezTo>
                  <a:pt x="637" y="32"/>
                  <a:pt x="618" y="25"/>
                  <a:pt x="595" y="25"/>
                </a:cubicBezTo>
                <a:close/>
              </a:path>
            </a:pathLst>
          </a:custGeom>
          <a:noFill/>
          <a:ln w="31750" cap="flat" cmpd="sng">
            <a:solidFill>
              <a:schemeClr val="accent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74759" name="Freeform 7">
            <a:extLst>
              <a:ext uri="{FF2B5EF4-FFF2-40B4-BE49-F238E27FC236}">
                <a16:creationId xmlns:a16="http://schemas.microsoft.com/office/drawing/2014/main" id="{A07F977E-07AF-C567-5152-66BAD295788E}"/>
              </a:ext>
            </a:extLst>
          </p:cNvPr>
          <p:cNvSpPr>
            <a:spLocks/>
          </p:cNvSpPr>
          <p:nvPr/>
        </p:nvSpPr>
        <p:spPr bwMode="auto">
          <a:xfrm>
            <a:off x="1981200" y="3429000"/>
            <a:ext cx="2940050" cy="649288"/>
          </a:xfrm>
          <a:custGeom>
            <a:avLst/>
            <a:gdLst>
              <a:gd name="T0" fmla="*/ 2092325 w 1852"/>
              <a:gd name="T1" fmla="*/ 182563 h 409"/>
              <a:gd name="T2" fmla="*/ 1868488 w 1852"/>
              <a:gd name="T3" fmla="*/ 131763 h 409"/>
              <a:gd name="T4" fmla="*/ 1016000 w 1852"/>
              <a:gd name="T5" fmla="*/ 120650 h 409"/>
              <a:gd name="T6" fmla="*/ 771525 w 1852"/>
              <a:gd name="T7" fmla="*/ 60325 h 409"/>
              <a:gd name="T8" fmla="*/ 508000 w 1852"/>
              <a:gd name="T9" fmla="*/ 90488 h 409"/>
              <a:gd name="T10" fmla="*/ 242888 w 1852"/>
              <a:gd name="T11" fmla="*/ 111125 h 409"/>
              <a:gd name="T12" fmla="*/ 30163 w 1852"/>
              <a:gd name="T13" fmla="*/ 212725 h 409"/>
              <a:gd name="T14" fmla="*/ 60325 w 1852"/>
              <a:gd name="T15" fmla="*/ 517525 h 409"/>
              <a:gd name="T16" fmla="*/ 323850 w 1852"/>
              <a:gd name="T17" fmla="*/ 558800 h 409"/>
              <a:gd name="T18" fmla="*/ 1035050 w 1852"/>
              <a:gd name="T19" fmla="*/ 568325 h 409"/>
              <a:gd name="T20" fmla="*/ 1360488 w 1852"/>
              <a:gd name="T21" fmla="*/ 649288 h 409"/>
              <a:gd name="T22" fmla="*/ 2235200 w 1852"/>
              <a:gd name="T23" fmla="*/ 598488 h 409"/>
              <a:gd name="T24" fmla="*/ 2671763 w 1852"/>
              <a:gd name="T25" fmla="*/ 558800 h 409"/>
              <a:gd name="T26" fmla="*/ 2833688 w 1852"/>
              <a:gd name="T27" fmla="*/ 496888 h 409"/>
              <a:gd name="T28" fmla="*/ 2833688 w 1852"/>
              <a:gd name="T29" fmla="*/ 334963 h 409"/>
              <a:gd name="T30" fmla="*/ 2803525 w 1852"/>
              <a:gd name="T31" fmla="*/ 314325 h 409"/>
              <a:gd name="T32" fmla="*/ 2782888 w 1852"/>
              <a:gd name="T33" fmla="*/ 284163 h 409"/>
              <a:gd name="T34" fmla="*/ 2559050 w 1852"/>
              <a:gd name="T35" fmla="*/ 254000 h 409"/>
              <a:gd name="T36" fmla="*/ 2092325 w 1852"/>
              <a:gd name="T37" fmla="*/ 233363 h 409"/>
              <a:gd name="T38" fmla="*/ 2092325 w 1852"/>
              <a:gd name="T39" fmla="*/ 182563 h 4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52" h="409">
                <a:moveTo>
                  <a:pt x="1318" y="115"/>
                </a:moveTo>
                <a:cubicBezTo>
                  <a:pt x="1278" y="109"/>
                  <a:pt x="1217" y="84"/>
                  <a:pt x="1177" y="83"/>
                </a:cubicBezTo>
                <a:cubicBezTo>
                  <a:pt x="998" y="81"/>
                  <a:pt x="819" y="78"/>
                  <a:pt x="640" y="76"/>
                </a:cubicBezTo>
                <a:cubicBezTo>
                  <a:pt x="590" y="61"/>
                  <a:pt x="537" y="50"/>
                  <a:pt x="486" y="38"/>
                </a:cubicBezTo>
                <a:cubicBezTo>
                  <a:pt x="430" y="0"/>
                  <a:pt x="377" y="51"/>
                  <a:pt x="320" y="57"/>
                </a:cubicBezTo>
                <a:cubicBezTo>
                  <a:pt x="264" y="63"/>
                  <a:pt x="153" y="70"/>
                  <a:pt x="153" y="70"/>
                </a:cubicBezTo>
                <a:cubicBezTo>
                  <a:pt x="101" y="80"/>
                  <a:pt x="71" y="121"/>
                  <a:pt x="19" y="134"/>
                </a:cubicBezTo>
                <a:cubicBezTo>
                  <a:pt x="2" y="198"/>
                  <a:pt x="0" y="271"/>
                  <a:pt x="38" y="326"/>
                </a:cubicBezTo>
                <a:cubicBezTo>
                  <a:pt x="60" y="395"/>
                  <a:pt x="39" y="348"/>
                  <a:pt x="204" y="352"/>
                </a:cubicBezTo>
                <a:cubicBezTo>
                  <a:pt x="353" y="355"/>
                  <a:pt x="503" y="356"/>
                  <a:pt x="652" y="358"/>
                </a:cubicBezTo>
                <a:cubicBezTo>
                  <a:pt x="723" y="368"/>
                  <a:pt x="788" y="393"/>
                  <a:pt x="857" y="409"/>
                </a:cubicBezTo>
                <a:cubicBezTo>
                  <a:pt x="1074" y="403"/>
                  <a:pt x="1183" y="383"/>
                  <a:pt x="1408" y="377"/>
                </a:cubicBezTo>
                <a:cubicBezTo>
                  <a:pt x="1503" y="347"/>
                  <a:pt x="1570" y="355"/>
                  <a:pt x="1683" y="352"/>
                </a:cubicBezTo>
                <a:cubicBezTo>
                  <a:pt x="1718" y="339"/>
                  <a:pt x="1751" y="326"/>
                  <a:pt x="1785" y="313"/>
                </a:cubicBezTo>
                <a:cubicBezTo>
                  <a:pt x="1805" y="284"/>
                  <a:pt x="1852" y="232"/>
                  <a:pt x="1785" y="211"/>
                </a:cubicBezTo>
                <a:cubicBezTo>
                  <a:pt x="1779" y="207"/>
                  <a:pt x="1771" y="203"/>
                  <a:pt x="1766" y="198"/>
                </a:cubicBezTo>
                <a:cubicBezTo>
                  <a:pt x="1761" y="193"/>
                  <a:pt x="1759" y="184"/>
                  <a:pt x="1753" y="179"/>
                </a:cubicBezTo>
                <a:cubicBezTo>
                  <a:pt x="1725" y="156"/>
                  <a:pt x="1615" y="160"/>
                  <a:pt x="1612" y="160"/>
                </a:cubicBezTo>
                <a:cubicBezTo>
                  <a:pt x="1477" y="131"/>
                  <a:pt x="1730" y="184"/>
                  <a:pt x="1318" y="147"/>
                </a:cubicBezTo>
                <a:cubicBezTo>
                  <a:pt x="1265" y="142"/>
                  <a:pt x="1316" y="116"/>
                  <a:pt x="1318" y="115"/>
                </a:cubicBezTo>
                <a:close/>
              </a:path>
            </a:pathLst>
          </a:custGeom>
          <a:noFill/>
          <a:ln w="31750" cap="flat" cmpd="sng">
            <a:solidFill>
              <a:schemeClr val="accent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74760" name="Freeform 8">
            <a:extLst>
              <a:ext uri="{FF2B5EF4-FFF2-40B4-BE49-F238E27FC236}">
                <a16:creationId xmlns:a16="http://schemas.microsoft.com/office/drawing/2014/main" id="{62D6A4E8-5281-2D82-2888-3D244C404EEB}"/>
              </a:ext>
            </a:extLst>
          </p:cNvPr>
          <p:cNvSpPr>
            <a:spLocks/>
          </p:cNvSpPr>
          <p:nvPr/>
        </p:nvSpPr>
        <p:spPr bwMode="auto">
          <a:xfrm>
            <a:off x="2971800" y="4572000"/>
            <a:ext cx="1082675" cy="420688"/>
          </a:xfrm>
          <a:custGeom>
            <a:avLst/>
            <a:gdLst>
              <a:gd name="T0" fmla="*/ 979488 w 682"/>
              <a:gd name="T1" fmla="*/ 82550 h 265"/>
              <a:gd name="T2" fmla="*/ 542925 w 682"/>
              <a:gd name="T3" fmla="*/ 42863 h 265"/>
              <a:gd name="T4" fmla="*/ 166688 w 682"/>
              <a:gd name="T5" fmla="*/ 31750 h 265"/>
              <a:gd name="T6" fmla="*/ 65088 w 682"/>
              <a:gd name="T7" fmla="*/ 133350 h 265"/>
              <a:gd name="T8" fmla="*/ 14288 w 682"/>
              <a:gd name="T9" fmla="*/ 234950 h 265"/>
              <a:gd name="T10" fmla="*/ 55563 w 682"/>
              <a:gd name="T11" fmla="*/ 398463 h 265"/>
              <a:gd name="T12" fmla="*/ 115888 w 682"/>
              <a:gd name="T13" fmla="*/ 417513 h 265"/>
              <a:gd name="T14" fmla="*/ 1060450 w 682"/>
              <a:gd name="T15" fmla="*/ 407988 h 265"/>
              <a:gd name="T16" fmla="*/ 1030288 w 682"/>
              <a:gd name="T17" fmla="*/ 153988 h 265"/>
              <a:gd name="T18" fmla="*/ 979488 w 682"/>
              <a:gd name="T19" fmla="*/ 82550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2" h="265">
                <a:moveTo>
                  <a:pt x="617" y="52"/>
                </a:moveTo>
                <a:cubicBezTo>
                  <a:pt x="531" y="7"/>
                  <a:pt x="446" y="30"/>
                  <a:pt x="342" y="27"/>
                </a:cubicBezTo>
                <a:cubicBezTo>
                  <a:pt x="270" y="0"/>
                  <a:pt x="173" y="18"/>
                  <a:pt x="105" y="20"/>
                </a:cubicBezTo>
                <a:cubicBezTo>
                  <a:pt x="84" y="42"/>
                  <a:pt x="67" y="67"/>
                  <a:pt x="41" y="84"/>
                </a:cubicBezTo>
                <a:cubicBezTo>
                  <a:pt x="26" y="106"/>
                  <a:pt x="24" y="126"/>
                  <a:pt x="9" y="148"/>
                </a:cubicBezTo>
                <a:cubicBezTo>
                  <a:pt x="1" y="173"/>
                  <a:pt x="0" y="240"/>
                  <a:pt x="35" y="251"/>
                </a:cubicBezTo>
                <a:cubicBezTo>
                  <a:pt x="48" y="255"/>
                  <a:pt x="73" y="263"/>
                  <a:pt x="73" y="263"/>
                </a:cubicBezTo>
                <a:cubicBezTo>
                  <a:pt x="271" y="261"/>
                  <a:pt x="470" y="265"/>
                  <a:pt x="668" y="257"/>
                </a:cubicBezTo>
                <a:cubicBezTo>
                  <a:pt x="682" y="256"/>
                  <a:pt x="682" y="145"/>
                  <a:pt x="649" y="97"/>
                </a:cubicBezTo>
                <a:cubicBezTo>
                  <a:pt x="639" y="64"/>
                  <a:pt x="629" y="85"/>
                  <a:pt x="617" y="52"/>
                </a:cubicBezTo>
                <a:close/>
              </a:path>
            </a:pathLst>
          </a:custGeom>
          <a:noFill/>
          <a:ln w="31750" cap="flat" cmpd="sng">
            <a:solidFill>
              <a:schemeClr val="accent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74761" name="Text Box 9">
            <a:extLst>
              <a:ext uri="{FF2B5EF4-FFF2-40B4-BE49-F238E27FC236}">
                <a16:creationId xmlns:a16="http://schemas.microsoft.com/office/drawing/2014/main" id="{3A529373-2DBB-44F9-31FF-55A026B9CDF8}"/>
              </a:ext>
            </a:extLst>
          </p:cNvPr>
          <p:cNvSpPr txBox="1">
            <a:spLocks noChangeArrowheads="1"/>
          </p:cNvSpPr>
          <p:nvPr/>
        </p:nvSpPr>
        <p:spPr bwMode="auto">
          <a:xfrm>
            <a:off x="37338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#27</a:t>
            </a:r>
          </a:p>
        </p:txBody>
      </p:sp>
      <p:sp>
        <p:nvSpPr>
          <p:cNvPr id="64521" name="Footer Placeholder 1">
            <a:extLst>
              <a:ext uri="{FF2B5EF4-FFF2-40B4-BE49-F238E27FC236}">
                <a16:creationId xmlns:a16="http://schemas.microsoft.com/office/drawing/2014/main" id="{EEEAD834-EBFF-1EBD-6B86-1263E8E49DA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819841D0-618A-A283-AB13-5E74155EA3EA}"/>
              </a:ext>
            </a:extLst>
          </p:cNvPr>
          <p:cNvSpPr txBox="1">
            <a:spLocks noChangeArrowheads="1"/>
          </p:cNvSpPr>
          <p:nvPr/>
        </p:nvSpPr>
        <p:spPr bwMode="auto">
          <a:xfrm>
            <a:off x="1371600" y="1676400"/>
            <a:ext cx="72390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50000"/>
              </a:spcAft>
              <a:defRPr/>
            </a:pPr>
            <a:endParaRPr lang="en-US" sz="2800">
              <a:latin typeface="Times New Roman" charset="0"/>
              <a:ea typeface="ＭＳ Ｐゴシック" charset="0"/>
            </a:endParaRPr>
          </a:p>
        </p:txBody>
      </p:sp>
      <p:sp>
        <p:nvSpPr>
          <p:cNvPr id="65538" name="Rectangle 3">
            <a:extLst>
              <a:ext uri="{FF2B5EF4-FFF2-40B4-BE49-F238E27FC236}">
                <a16:creationId xmlns:a16="http://schemas.microsoft.com/office/drawing/2014/main" id="{54EA50C3-1A9B-E003-890E-CBC4F67D8268}"/>
              </a:ext>
            </a:extLst>
          </p:cNvPr>
          <p:cNvSpPr>
            <a:spLocks noGrp="1" noChangeArrowheads="1"/>
          </p:cNvSpPr>
          <p:nvPr>
            <p:ph type="title"/>
          </p:nvPr>
        </p:nvSpPr>
        <p:spPr>
          <a:xfrm>
            <a:off x="228600" y="228600"/>
            <a:ext cx="8763000" cy="1143000"/>
          </a:xfrm>
        </p:spPr>
        <p:txBody>
          <a:bodyPr/>
          <a:lstStyle/>
          <a:p>
            <a:pPr eaLnBrk="1" hangingPunct="1"/>
            <a:r>
              <a:rPr lang="en-US" altLang="en-US" sz="4000"/>
              <a:t>Requirements for a Detail Sentence</a:t>
            </a:r>
          </a:p>
        </p:txBody>
      </p:sp>
      <p:sp>
        <p:nvSpPr>
          <p:cNvPr id="65539" name="Rectangle 4">
            <a:extLst>
              <a:ext uri="{FF2B5EF4-FFF2-40B4-BE49-F238E27FC236}">
                <a16:creationId xmlns:a16="http://schemas.microsoft.com/office/drawing/2014/main" id="{8C02C68F-C2A2-3189-8A46-CDBE5FB204CC}"/>
              </a:ext>
            </a:extLst>
          </p:cNvPr>
          <p:cNvSpPr>
            <a:spLocks noGrp="1" noChangeArrowheads="1"/>
          </p:cNvSpPr>
          <p:nvPr>
            <p:ph type="body" idx="1"/>
          </p:nvPr>
        </p:nvSpPr>
        <p:spPr>
          <a:xfrm>
            <a:off x="685800" y="1447800"/>
            <a:ext cx="7772400" cy="4114800"/>
          </a:xfrm>
        </p:spPr>
        <p:txBody>
          <a:bodyPr/>
          <a:lstStyle/>
          <a:p>
            <a:pPr eaLnBrk="1" hangingPunct="1">
              <a:lnSpc>
                <a:spcPct val="90000"/>
              </a:lnSpc>
              <a:buFontTx/>
              <a:buNone/>
            </a:pPr>
            <a:r>
              <a:rPr lang="en-US" altLang="en-US" sz="2800"/>
              <a:t>Each Detail Sentence must:</a:t>
            </a:r>
          </a:p>
          <a:p>
            <a:pPr eaLnBrk="1" hangingPunct="1">
              <a:lnSpc>
                <a:spcPct val="90000"/>
              </a:lnSpc>
            </a:pPr>
            <a:r>
              <a:rPr lang="en-US" altLang="en-US" sz="2800"/>
              <a:t>Contain related information,</a:t>
            </a:r>
          </a:p>
          <a:p>
            <a:pPr eaLnBrk="1" hangingPunct="1">
              <a:lnSpc>
                <a:spcPct val="90000"/>
              </a:lnSpc>
            </a:pPr>
            <a:r>
              <a:rPr lang="en-US" altLang="en-US" sz="2800"/>
              <a:t>Be in a logical sequence with other sentences,</a:t>
            </a:r>
          </a:p>
          <a:p>
            <a:pPr eaLnBrk="1" hangingPunct="1">
              <a:lnSpc>
                <a:spcPct val="90000"/>
              </a:lnSpc>
            </a:pPr>
            <a:r>
              <a:rPr lang="en-US" altLang="en-US" sz="2800"/>
              <a:t>Include a transition if it introduces a new detail,</a:t>
            </a:r>
          </a:p>
          <a:p>
            <a:pPr eaLnBrk="1" hangingPunct="1">
              <a:lnSpc>
                <a:spcPct val="90000"/>
              </a:lnSpc>
            </a:pPr>
            <a:r>
              <a:rPr lang="en-US" altLang="en-US" sz="2800"/>
              <a:t>Be written from the same point of view as the other sentences, and</a:t>
            </a:r>
          </a:p>
          <a:p>
            <a:pPr eaLnBrk="1" hangingPunct="1">
              <a:lnSpc>
                <a:spcPct val="90000"/>
              </a:lnSpc>
            </a:pPr>
            <a:r>
              <a:rPr lang="en-US" altLang="en-US" sz="2800"/>
              <a:t>Be written in the same tense as the other sentences.</a:t>
            </a:r>
          </a:p>
        </p:txBody>
      </p:sp>
      <p:sp>
        <p:nvSpPr>
          <p:cNvPr id="75781" name="Text Box 5">
            <a:extLst>
              <a:ext uri="{FF2B5EF4-FFF2-40B4-BE49-F238E27FC236}">
                <a16:creationId xmlns:a16="http://schemas.microsoft.com/office/drawing/2014/main" id="{F3AE920B-6B62-B6EB-1346-8BD40CD65AAA}"/>
              </a:ext>
            </a:extLst>
          </p:cNvPr>
          <p:cNvSpPr txBox="1">
            <a:spLocks noChangeArrowheads="1"/>
          </p:cNvSpPr>
          <p:nvPr/>
        </p:nvSpPr>
        <p:spPr bwMode="auto">
          <a:xfrm>
            <a:off x="39624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#28</a:t>
            </a:r>
          </a:p>
        </p:txBody>
      </p:sp>
      <p:sp>
        <p:nvSpPr>
          <p:cNvPr id="65541" name="Footer Placeholder 1">
            <a:extLst>
              <a:ext uri="{FF2B5EF4-FFF2-40B4-BE49-F238E27FC236}">
                <a16:creationId xmlns:a16="http://schemas.microsoft.com/office/drawing/2014/main" id="{36672321-9B74-FB25-0408-A62582D97C2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29F1CE01-9C88-EFEA-4A29-7E13777EDEBF}"/>
              </a:ext>
            </a:extLst>
          </p:cNvPr>
          <p:cNvSpPr txBox="1">
            <a:spLocks noChangeArrowheads="1"/>
          </p:cNvSpPr>
          <p:nvPr/>
        </p:nvSpPr>
        <p:spPr bwMode="auto">
          <a:xfrm>
            <a:off x="1371600" y="1676400"/>
            <a:ext cx="72390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50000"/>
              </a:spcAft>
              <a:defRPr/>
            </a:pPr>
            <a:endParaRPr lang="en-US" sz="2800">
              <a:latin typeface="Times New Roman" charset="0"/>
              <a:ea typeface="ＭＳ Ｐゴシック" charset="0"/>
            </a:endParaRPr>
          </a:p>
        </p:txBody>
      </p:sp>
      <p:sp>
        <p:nvSpPr>
          <p:cNvPr id="66562" name="Rectangle 3">
            <a:extLst>
              <a:ext uri="{FF2B5EF4-FFF2-40B4-BE49-F238E27FC236}">
                <a16:creationId xmlns:a16="http://schemas.microsoft.com/office/drawing/2014/main" id="{88B677AF-0B3C-590F-F637-DC7B2634CF23}"/>
              </a:ext>
            </a:extLst>
          </p:cNvPr>
          <p:cNvSpPr>
            <a:spLocks noGrp="1" noChangeArrowheads="1"/>
          </p:cNvSpPr>
          <p:nvPr>
            <p:ph type="title"/>
          </p:nvPr>
        </p:nvSpPr>
        <p:spPr>
          <a:xfrm>
            <a:off x="228600" y="228600"/>
            <a:ext cx="8763000" cy="1143000"/>
          </a:xfrm>
        </p:spPr>
        <p:txBody>
          <a:bodyPr/>
          <a:lstStyle/>
          <a:p>
            <a:pPr eaLnBrk="1" hangingPunct="1"/>
            <a:r>
              <a:rPr lang="en-US" altLang="en-US" sz="4000"/>
              <a:t>Requirements for a Detail Sentence</a:t>
            </a:r>
          </a:p>
        </p:txBody>
      </p:sp>
      <p:sp>
        <p:nvSpPr>
          <p:cNvPr id="66563" name="Rectangle 4">
            <a:extLst>
              <a:ext uri="{FF2B5EF4-FFF2-40B4-BE49-F238E27FC236}">
                <a16:creationId xmlns:a16="http://schemas.microsoft.com/office/drawing/2014/main" id="{1F14D10D-1942-058E-2C2E-33449263944E}"/>
              </a:ext>
            </a:extLst>
          </p:cNvPr>
          <p:cNvSpPr>
            <a:spLocks noGrp="1" noChangeArrowheads="1"/>
          </p:cNvSpPr>
          <p:nvPr>
            <p:ph type="body" idx="1"/>
          </p:nvPr>
        </p:nvSpPr>
        <p:spPr>
          <a:xfrm>
            <a:off x="685800" y="1447800"/>
            <a:ext cx="7772400" cy="4114800"/>
          </a:xfrm>
        </p:spPr>
        <p:txBody>
          <a:bodyPr/>
          <a:lstStyle/>
          <a:p>
            <a:pPr eaLnBrk="1" hangingPunct="1">
              <a:lnSpc>
                <a:spcPct val="90000"/>
              </a:lnSpc>
              <a:buFontTx/>
              <a:buNone/>
            </a:pPr>
            <a:r>
              <a:rPr lang="en-US" altLang="en-US" sz="2800"/>
              <a:t>Each Detail Sentence must:</a:t>
            </a:r>
          </a:p>
          <a:p>
            <a:pPr eaLnBrk="1" hangingPunct="1">
              <a:lnSpc>
                <a:spcPct val="90000"/>
              </a:lnSpc>
            </a:pPr>
            <a:r>
              <a:rPr lang="en-US" altLang="en-US" sz="2800"/>
              <a:t>Contain related information,</a:t>
            </a:r>
          </a:p>
          <a:p>
            <a:pPr eaLnBrk="1" hangingPunct="1">
              <a:lnSpc>
                <a:spcPct val="90000"/>
              </a:lnSpc>
            </a:pPr>
            <a:r>
              <a:rPr lang="en-US" altLang="en-US" sz="2800">
                <a:solidFill>
                  <a:srgbClr val="800000"/>
                </a:solidFill>
              </a:rPr>
              <a:t>Be in a logical sequence with other sentences,</a:t>
            </a:r>
          </a:p>
          <a:p>
            <a:pPr eaLnBrk="1" hangingPunct="1">
              <a:lnSpc>
                <a:spcPct val="90000"/>
              </a:lnSpc>
            </a:pPr>
            <a:r>
              <a:rPr lang="en-US" altLang="en-US" sz="2800">
                <a:solidFill>
                  <a:srgbClr val="800000"/>
                </a:solidFill>
              </a:rPr>
              <a:t>Include a transition if it introduces a new detail,</a:t>
            </a:r>
          </a:p>
          <a:p>
            <a:pPr eaLnBrk="1" hangingPunct="1">
              <a:lnSpc>
                <a:spcPct val="90000"/>
              </a:lnSpc>
            </a:pPr>
            <a:r>
              <a:rPr lang="en-US" altLang="en-US" sz="2800"/>
              <a:t>Be written from the same point of view as the other sentences, and</a:t>
            </a:r>
          </a:p>
          <a:p>
            <a:pPr eaLnBrk="1" hangingPunct="1">
              <a:lnSpc>
                <a:spcPct val="90000"/>
              </a:lnSpc>
            </a:pPr>
            <a:r>
              <a:rPr lang="en-US" altLang="en-US" sz="2800"/>
              <a:t>Be written in the same tense as the other sentences.</a:t>
            </a:r>
          </a:p>
        </p:txBody>
      </p:sp>
      <p:sp>
        <p:nvSpPr>
          <p:cNvPr id="76805" name="Text Box 5">
            <a:extLst>
              <a:ext uri="{FF2B5EF4-FFF2-40B4-BE49-F238E27FC236}">
                <a16:creationId xmlns:a16="http://schemas.microsoft.com/office/drawing/2014/main" id="{82C4F5D5-713D-5FB3-9BF2-806F1EA4CD21}"/>
              </a:ext>
            </a:extLst>
          </p:cNvPr>
          <p:cNvSpPr txBox="1">
            <a:spLocks noChangeArrowheads="1"/>
          </p:cNvSpPr>
          <p:nvPr/>
        </p:nvSpPr>
        <p:spPr bwMode="auto">
          <a:xfrm>
            <a:off x="40386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#28</a:t>
            </a:r>
          </a:p>
        </p:txBody>
      </p:sp>
      <p:sp>
        <p:nvSpPr>
          <p:cNvPr id="66565" name="Footer Placeholder 1">
            <a:extLst>
              <a:ext uri="{FF2B5EF4-FFF2-40B4-BE49-F238E27FC236}">
                <a16:creationId xmlns:a16="http://schemas.microsoft.com/office/drawing/2014/main" id="{62A424D5-AF3F-EF57-C480-A0509E3B951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41F02708-BD86-8A68-74B8-388D6DBE93CC}"/>
              </a:ext>
            </a:extLst>
          </p:cNvPr>
          <p:cNvSpPr txBox="1">
            <a:spLocks noChangeArrowheads="1"/>
          </p:cNvSpPr>
          <p:nvPr/>
        </p:nvSpPr>
        <p:spPr bwMode="auto">
          <a:xfrm>
            <a:off x="1279525" y="1855788"/>
            <a:ext cx="1841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sz="2800">
              <a:latin typeface="Times New Roman" charset="0"/>
              <a:ea typeface="ＭＳ Ｐゴシック" charset="0"/>
            </a:endParaRPr>
          </a:p>
        </p:txBody>
      </p:sp>
      <p:sp>
        <p:nvSpPr>
          <p:cNvPr id="77827" name="Text Box 3">
            <a:extLst>
              <a:ext uri="{FF2B5EF4-FFF2-40B4-BE49-F238E27FC236}">
                <a16:creationId xmlns:a16="http://schemas.microsoft.com/office/drawing/2014/main" id="{7C011EA4-2C02-0799-B448-5AA5E2C863AC}"/>
              </a:ext>
            </a:extLst>
          </p:cNvPr>
          <p:cNvSpPr txBox="1">
            <a:spLocks noChangeArrowheads="1"/>
          </p:cNvSpPr>
          <p:nvPr/>
        </p:nvSpPr>
        <p:spPr bwMode="auto">
          <a:xfrm>
            <a:off x="2117725" y="234632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sz="2000">
              <a:solidFill>
                <a:srgbClr val="FF0000"/>
              </a:solidFill>
              <a:latin typeface="Times New Roman" charset="0"/>
              <a:ea typeface="ＭＳ Ｐゴシック" charset="0"/>
            </a:endParaRPr>
          </a:p>
        </p:txBody>
      </p:sp>
      <p:sp>
        <p:nvSpPr>
          <p:cNvPr id="77828" name="Text Box 4">
            <a:extLst>
              <a:ext uri="{FF2B5EF4-FFF2-40B4-BE49-F238E27FC236}">
                <a16:creationId xmlns:a16="http://schemas.microsoft.com/office/drawing/2014/main" id="{665D5145-E566-8059-AFA3-A68FD852BE1E}"/>
              </a:ext>
            </a:extLst>
          </p:cNvPr>
          <p:cNvSpPr txBox="1">
            <a:spLocks noChangeArrowheads="1"/>
          </p:cNvSpPr>
          <p:nvPr/>
        </p:nvSpPr>
        <p:spPr bwMode="auto">
          <a:xfrm>
            <a:off x="2133600" y="324961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sz="2000">
              <a:solidFill>
                <a:srgbClr val="FF0000"/>
              </a:solidFill>
              <a:latin typeface="Times New Roman" charset="0"/>
              <a:ea typeface="ＭＳ Ｐゴシック" charset="0"/>
            </a:endParaRPr>
          </a:p>
        </p:txBody>
      </p:sp>
      <p:sp>
        <p:nvSpPr>
          <p:cNvPr id="77829" name="Text Box 5">
            <a:extLst>
              <a:ext uri="{FF2B5EF4-FFF2-40B4-BE49-F238E27FC236}">
                <a16:creationId xmlns:a16="http://schemas.microsoft.com/office/drawing/2014/main" id="{0F5216CB-CEDF-56B7-C666-E55449F571A0}"/>
              </a:ext>
            </a:extLst>
          </p:cNvPr>
          <p:cNvSpPr txBox="1">
            <a:spLocks noChangeArrowheads="1"/>
          </p:cNvSpPr>
          <p:nvPr/>
        </p:nvSpPr>
        <p:spPr bwMode="auto">
          <a:xfrm>
            <a:off x="2133600" y="4000500"/>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defRPr/>
            </a:pPr>
            <a:endParaRPr lang="en-US" sz="2000">
              <a:solidFill>
                <a:srgbClr val="FF0000"/>
              </a:solidFill>
              <a:latin typeface="Times New Roman" charset="0"/>
              <a:ea typeface="ＭＳ Ｐゴシック" charset="0"/>
            </a:endParaRPr>
          </a:p>
        </p:txBody>
      </p:sp>
      <p:sp>
        <p:nvSpPr>
          <p:cNvPr id="77830" name="Text Box 6">
            <a:extLst>
              <a:ext uri="{FF2B5EF4-FFF2-40B4-BE49-F238E27FC236}">
                <a16:creationId xmlns:a16="http://schemas.microsoft.com/office/drawing/2014/main" id="{845AE2F6-4689-862A-8534-338959214B8D}"/>
              </a:ext>
            </a:extLst>
          </p:cNvPr>
          <p:cNvSpPr txBox="1">
            <a:spLocks noChangeArrowheads="1"/>
          </p:cNvSpPr>
          <p:nvPr/>
        </p:nvSpPr>
        <p:spPr bwMode="auto">
          <a:xfrm>
            <a:off x="2133600" y="4926013"/>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sz="2000">
              <a:solidFill>
                <a:srgbClr val="FF0000"/>
              </a:solidFill>
              <a:latin typeface="Times New Roman" charset="0"/>
              <a:ea typeface="ＭＳ Ｐゴシック" charset="0"/>
            </a:endParaRPr>
          </a:p>
        </p:txBody>
      </p:sp>
      <p:sp>
        <p:nvSpPr>
          <p:cNvPr id="77831" name="Text Box 7">
            <a:extLst>
              <a:ext uri="{FF2B5EF4-FFF2-40B4-BE49-F238E27FC236}">
                <a16:creationId xmlns:a16="http://schemas.microsoft.com/office/drawing/2014/main" id="{7053A907-BCC2-0E85-EB8C-1600AE57C606}"/>
              </a:ext>
            </a:extLst>
          </p:cNvPr>
          <p:cNvSpPr txBox="1">
            <a:spLocks noChangeArrowheads="1"/>
          </p:cNvSpPr>
          <p:nvPr/>
        </p:nvSpPr>
        <p:spPr bwMode="auto">
          <a:xfrm>
            <a:off x="2133600" y="5829300"/>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defRPr/>
            </a:pPr>
            <a:endParaRPr lang="en-US" sz="2000">
              <a:solidFill>
                <a:srgbClr val="FF0000"/>
              </a:solidFill>
              <a:latin typeface="Times New Roman" charset="0"/>
              <a:ea typeface="ＭＳ Ｐゴシック" charset="0"/>
            </a:endParaRPr>
          </a:p>
        </p:txBody>
      </p:sp>
      <p:sp>
        <p:nvSpPr>
          <p:cNvPr id="77832" name="Rectangle 8">
            <a:extLst>
              <a:ext uri="{FF2B5EF4-FFF2-40B4-BE49-F238E27FC236}">
                <a16:creationId xmlns:a16="http://schemas.microsoft.com/office/drawing/2014/main" id="{FD5915DD-80E5-A91C-A0C2-BFC119352BC7}"/>
              </a:ext>
            </a:extLst>
          </p:cNvPr>
          <p:cNvSpPr>
            <a:spLocks noChangeArrowheads="1"/>
          </p:cNvSpPr>
          <p:nvPr/>
        </p:nvSpPr>
        <p:spPr bwMode="auto">
          <a:xfrm>
            <a:off x="1749425" y="5624513"/>
            <a:ext cx="184150"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defRPr/>
            </a:pPr>
            <a:endParaRPr lang="en-US">
              <a:solidFill>
                <a:srgbClr val="FF0000"/>
              </a:solidFill>
              <a:latin typeface="Times New Roman" charset="0"/>
              <a:ea typeface="ＭＳ Ｐゴシック" charset="0"/>
            </a:endParaRPr>
          </a:p>
        </p:txBody>
      </p:sp>
      <p:sp>
        <p:nvSpPr>
          <p:cNvPr id="77833" name="Rectangle 9">
            <a:extLst>
              <a:ext uri="{FF2B5EF4-FFF2-40B4-BE49-F238E27FC236}">
                <a16:creationId xmlns:a16="http://schemas.microsoft.com/office/drawing/2014/main" id="{D0A73116-E790-7C6D-93A1-70EAB8D17033}"/>
              </a:ext>
            </a:extLst>
          </p:cNvPr>
          <p:cNvSpPr>
            <a:spLocks noChangeArrowheads="1"/>
          </p:cNvSpPr>
          <p:nvPr/>
        </p:nvSpPr>
        <p:spPr bwMode="auto">
          <a:xfrm>
            <a:off x="5889625" y="5688013"/>
            <a:ext cx="184150" cy="38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defRPr/>
            </a:pPr>
            <a:endParaRPr lang="en-US">
              <a:solidFill>
                <a:srgbClr val="FF0000"/>
              </a:solidFill>
              <a:latin typeface="Times New Roman" charset="0"/>
              <a:ea typeface="ＭＳ Ｐゴシック" charset="0"/>
            </a:endParaRPr>
          </a:p>
        </p:txBody>
      </p:sp>
      <p:sp>
        <p:nvSpPr>
          <p:cNvPr id="67593" name="Rectangle 10">
            <a:extLst>
              <a:ext uri="{FF2B5EF4-FFF2-40B4-BE49-F238E27FC236}">
                <a16:creationId xmlns:a16="http://schemas.microsoft.com/office/drawing/2014/main" id="{C2869154-6381-BB05-0788-D7629DB66599}"/>
              </a:ext>
            </a:extLst>
          </p:cNvPr>
          <p:cNvSpPr>
            <a:spLocks noGrp="1" noChangeArrowheads="1"/>
          </p:cNvSpPr>
          <p:nvPr>
            <p:ph type="title"/>
          </p:nvPr>
        </p:nvSpPr>
        <p:spPr>
          <a:xfrm>
            <a:off x="609600" y="304800"/>
            <a:ext cx="7772400" cy="1143000"/>
          </a:xfrm>
        </p:spPr>
        <p:txBody>
          <a:bodyPr/>
          <a:lstStyle/>
          <a:p>
            <a:pPr eaLnBrk="1" hangingPunct="1"/>
            <a:r>
              <a:rPr lang="en-US" altLang="en-US"/>
              <a:t>Detail Sentence Sequences</a:t>
            </a:r>
          </a:p>
        </p:txBody>
      </p:sp>
      <p:sp>
        <p:nvSpPr>
          <p:cNvPr id="67594" name="Rectangle 11">
            <a:extLst>
              <a:ext uri="{FF2B5EF4-FFF2-40B4-BE49-F238E27FC236}">
                <a16:creationId xmlns:a16="http://schemas.microsoft.com/office/drawing/2014/main" id="{A9354815-7406-44C7-F663-4C1CE0E14001}"/>
              </a:ext>
            </a:extLst>
          </p:cNvPr>
          <p:cNvSpPr>
            <a:spLocks noGrp="1" noChangeArrowheads="1"/>
          </p:cNvSpPr>
          <p:nvPr>
            <p:ph type="body" idx="1"/>
          </p:nvPr>
        </p:nvSpPr>
        <p:spPr>
          <a:xfrm>
            <a:off x="609600" y="1524000"/>
            <a:ext cx="7772400" cy="4114800"/>
          </a:xfrm>
        </p:spPr>
        <p:txBody>
          <a:bodyPr/>
          <a:lstStyle/>
          <a:p>
            <a:pPr eaLnBrk="1" hangingPunct="1">
              <a:lnSpc>
                <a:spcPct val="95000"/>
              </a:lnSpc>
            </a:pPr>
            <a:r>
              <a:rPr lang="en-US" altLang="en-US" sz="2200"/>
              <a:t>Size Sequence </a:t>
            </a:r>
          </a:p>
          <a:p>
            <a:pPr lvl="1" eaLnBrk="1" hangingPunct="1">
              <a:lnSpc>
                <a:spcPct val="95000"/>
              </a:lnSpc>
            </a:pPr>
            <a:r>
              <a:rPr lang="en-US" altLang="en-US" sz="2000">
                <a:solidFill>
                  <a:schemeClr val="tx2"/>
                </a:solidFill>
              </a:rPr>
              <a:t>When details are larger/smaller than each other</a:t>
            </a:r>
            <a:endParaRPr lang="en-US" altLang="en-US" sz="2000"/>
          </a:p>
          <a:p>
            <a:pPr eaLnBrk="1" hangingPunct="1">
              <a:lnSpc>
                <a:spcPct val="95000"/>
              </a:lnSpc>
              <a:spcBef>
                <a:spcPct val="50000"/>
              </a:spcBef>
            </a:pPr>
            <a:r>
              <a:rPr lang="en-US" altLang="en-US" sz="2200"/>
              <a:t>Time Sequence</a:t>
            </a:r>
          </a:p>
          <a:p>
            <a:pPr lvl="1" eaLnBrk="1" hangingPunct="1">
              <a:lnSpc>
                <a:spcPct val="95000"/>
              </a:lnSpc>
            </a:pPr>
            <a:r>
              <a:rPr lang="en-US" altLang="en-US" sz="2000">
                <a:solidFill>
                  <a:schemeClr val="tx2"/>
                </a:solidFill>
              </a:rPr>
              <a:t>When some details occur before others in time</a:t>
            </a:r>
            <a:endParaRPr lang="en-US" altLang="en-US" sz="2200"/>
          </a:p>
          <a:p>
            <a:pPr eaLnBrk="1" hangingPunct="1">
              <a:lnSpc>
                <a:spcPct val="95000"/>
              </a:lnSpc>
              <a:spcBef>
                <a:spcPct val="50000"/>
              </a:spcBef>
            </a:pPr>
            <a:r>
              <a:rPr lang="en-US" altLang="en-US" sz="2200"/>
              <a:t>Space Sequence</a:t>
            </a:r>
          </a:p>
          <a:p>
            <a:pPr lvl="1" eaLnBrk="1" hangingPunct="1">
              <a:lnSpc>
                <a:spcPct val="95000"/>
              </a:lnSpc>
            </a:pPr>
            <a:r>
              <a:rPr lang="en-US" altLang="en-US" sz="2000">
                <a:solidFill>
                  <a:schemeClr val="tx2"/>
                </a:solidFill>
              </a:rPr>
              <a:t>When details are arranged in space in relation to each other</a:t>
            </a:r>
          </a:p>
          <a:p>
            <a:pPr eaLnBrk="1" hangingPunct="1">
              <a:lnSpc>
                <a:spcPct val="95000"/>
              </a:lnSpc>
            </a:pPr>
            <a:r>
              <a:rPr lang="en-US" altLang="en-US" sz="2200"/>
              <a:t>Importance Sequence</a:t>
            </a:r>
          </a:p>
          <a:p>
            <a:pPr lvl="1" eaLnBrk="1" hangingPunct="1">
              <a:lnSpc>
                <a:spcPct val="95000"/>
              </a:lnSpc>
            </a:pPr>
            <a:r>
              <a:rPr lang="en-US" altLang="en-US" sz="2000">
                <a:solidFill>
                  <a:schemeClr val="tx2"/>
                </a:solidFill>
              </a:rPr>
              <a:t>When some details are more important than others</a:t>
            </a:r>
          </a:p>
          <a:p>
            <a:pPr eaLnBrk="1" hangingPunct="1">
              <a:lnSpc>
                <a:spcPct val="95000"/>
              </a:lnSpc>
              <a:spcBef>
                <a:spcPct val="50000"/>
              </a:spcBef>
            </a:pPr>
            <a:r>
              <a:rPr lang="en-US" altLang="en-US" sz="2200"/>
              <a:t>Chain-Link Sequence</a:t>
            </a:r>
          </a:p>
          <a:p>
            <a:pPr lvl="1" eaLnBrk="1" hangingPunct="1">
              <a:lnSpc>
                <a:spcPct val="95000"/>
              </a:lnSpc>
            </a:pPr>
            <a:r>
              <a:rPr lang="en-US" altLang="en-US" sz="2000">
                <a:solidFill>
                  <a:schemeClr val="tx2"/>
                </a:solidFill>
              </a:rPr>
              <a:t>When details are related in pairs or not related in any of the above sequences</a:t>
            </a:r>
            <a:endParaRPr lang="en-US" altLang="en-US" sz="2000"/>
          </a:p>
          <a:p>
            <a:pPr lvl="1" eaLnBrk="1" hangingPunct="1">
              <a:lnSpc>
                <a:spcPct val="95000"/>
              </a:lnSpc>
            </a:pPr>
            <a:endParaRPr lang="en-US" altLang="en-US" sz="2200"/>
          </a:p>
        </p:txBody>
      </p:sp>
      <p:sp>
        <p:nvSpPr>
          <p:cNvPr id="77836" name="Rectangle 12">
            <a:extLst>
              <a:ext uri="{FF2B5EF4-FFF2-40B4-BE49-F238E27FC236}">
                <a16:creationId xmlns:a16="http://schemas.microsoft.com/office/drawing/2014/main" id="{4C8C78F7-CEDA-3ECB-7354-06A112C9D086}"/>
              </a:ext>
            </a:extLst>
          </p:cNvPr>
          <p:cNvSpPr>
            <a:spLocks noChangeArrowheads="1"/>
          </p:cNvSpPr>
          <p:nvPr/>
        </p:nvSpPr>
        <p:spPr bwMode="auto">
          <a:xfrm>
            <a:off x="609600" y="3886200"/>
            <a:ext cx="777240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eaLnBrk="1" hangingPunct="1">
              <a:lnSpc>
                <a:spcPct val="95000"/>
              </a:lnSpc>
              <a:spcBef>
                <a:spcPct val="20000"/>
              </a:spcBef>
              <a:buFontTx/>
              <a:buChar char="•"/>
              <a:defRPr/>
            </a:pPr>
            <a:endParaRPr lang="en-US">
              <a:latin typeface="Arial" charset="0"/>
              <a:ea typeface="ＭＳ Ｐゴシック" charset="0"/>
            </a:endParaRPr>
          </a:p>
        </p:txBody>
      </p:sp>
      <p:sp>
        <p:nvSpPr>
          <p:cNvPr id="77837" name="Text Box 13">
            <a:extLst>
              <a:ext uri="{FF2B5EF4-FFF2-40B4-BE49-F238E27FC236}">
                <a16:creationId xmlns:a16="http://schemas.microsoft.com/office/drawing/2014/main" id="{4CCC0BF1-81DC-09CF-BA83-373049890C1D}"/>
              </a:ext>
            </a:extLst>
          </p:cNvPr>
          <p:cNvSpPr txBox="1">
            <a:spLocks noChangeArrowheads="1"/>
          </p:cNvSpPr>
          <p:nvPr/>
        </p:nvSpPr>
        <p:spPr bwMode="auto">
          <a:xfrm>
            <a:off x="41910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#29</a:t>
            </a:r>
          </a:p>
        </p:txBody>
      </p:sp>
      <p:sp>
        <p:nvSpPr>
          <p:cNvPr id="67597" name="Footer Placeholder 1">
            <a:extLst>
              <a:ext uri="{FF2B5EF4-FFF2-40B4-BE49-F238E27FC236}">
                <a16:creationId xmlns:a16="http://schemas.microsoft.com/office/drawing/2014/main" id="{A4B709DB-8FB5-4C81-878D-E8D14EBE866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2E306D8-78F9-6350-5A83-EBE43988689B}"/>
              </a:ext>
            </a:extLst>
          </p:cNvPr>
          <p:cNvSpPr>
            <a:spLocks noGrp="1" noChangeArrowheads="1"/>
          </p:cNvSpPr>
          <p:nvPr>
            <p:ph type="title"/>
          </p:nvPr>
        </p:nvSpPr>
        <p:spPr>
          <a:xfrm>
            <a:off x="609600" y="-381000"/>
            <a:ext cx="7848600" cy="6400800"/>
          </a:xfrm>
        </p:spPr>
        <p:txBody>
          <a:bodyPr/>
          <a:lstStyle/>
          <a:p>
            <a:pPr eaLnBrk="1" hangingPunct="1"/>
            <a:r>
              <a:rPr lang="en-US" altLang="en-US"/>
              <a:t>What does </a:t>
            </a:r>
            <a:r>
              <a:rPr lang="en-US" altLang="en-US" b="1"/>
              <a:t>direct instruction</a:t>
            </a:r>
            <a:r>
              <a:rPr lang="en-US" altLang="en-US"/>
              <a:t> look like?</a:t>
            </a:r>
            <a:br>
              <a:rPr lang="en-US" altLang="en-US" sz="3600"/>
            </a:br>
            <a:br>
              <a:rPr lang="en-US" altLang="en-US" sz="3600"/>
            </a:br>
            <a:r>
              <a:rPr lang="en-US" altLang="en-US" sz="3600"/>
              <a:t>It is </a:t>
            </a:r>
            <a:r>
              <a:rPr lang="en-US" altLang="en-US" sz="3600" b="1"/>
              <a:t>explicit, systematic</a:t>
            </a:r>
            <a:r>
              <a:rPr lang="en-US" altLang="en-US" sz="3600"/>
              <a:t>, and </a:t>
            </a:r>
            <a:r>
              <a:rPr lang="en-US" altLang="en-US" sz="3600" b="1"/>
              <a:t>structured</a:t>
            </a:r>
            <a:r>
              <a:rPr lang="en-US" altLang="en-US" sz="3600"/>
              <a:t>.</a:t>
            </a:r>
            <a:br>
              <a:rPr lang="en-US" altLang="en-US" sz="3600"/>
            </a:br>
            <a:br>
              <a:rPr lang="en-US" altLang="en-US" sz="3600"/>
            </a:br>
            <a:r>
              <a:rPr lang="en-US" altLang="en-US" sz="3600"/>
              <a:t>We call it:</a:t>
            </a:r>
            <a:br>
              <a:rPr lang="en-US" altLang="en-US" sz="3600"/>
            </a:br>
            <a:r>
              <a:rPr lang="en-US" altLang="en-US" sz="3600"/>
              <a:t>The Stages of Acquisition and Generalization</a:t>
            </a:r>
          </a:p>
        </p:txBody>
      </p:sp>
      <p:sp>
        <p:nvSpPr>
          <p:cNvPr id="22530" name="Footer Placeholder 1">
            <a:extLst>
              <a:ext uri="{FF2B5EF4-FFF2-40B4-BE49-F238E27FC236}">
                <a16:creationId xmlns:a16="http://schemas.microsoft.com/office/drawing/2014/main" id="{D27FF118-CC51-5115-E468-870E6A0E2E4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904F7865-F272-8C7C-C327-C979A872F632}"/>
              </a:ext>
            </a:extLst>
          </p:cNvPr>
          <p:cNvSpPr txBox="1">
            <a:spLocks noChangeArrowheads="1"/>
          </p:cNvSpPr>
          <p:nvPr/>
        </p:nvSpPr>
        <p:spPr bwMode="auto">
          <a:xfrm>
            <a:off x="187325" y="782638"/>
            <a:ext cx="8659813" cy="506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lnSpc>
                <a:spcPct val="110000"/>
              </a:lnSpc>
              <a:defRPr/>
            </a:pPr>
            <a:r>
              <a:rPr lang="en-US" sz="1600">
                <a:latin typeface="Kids" charset="0"/>
                <a:ea typeface="ＭＳ Ｐゴシック" charset="0"/>
              </a:rPr>
              <a:t>Size Transitions</a:t>
            </a:r>
            <a:endParaRPr lang="en-US" sz="1200">
              <a:latin typeface="Kids" charset="0"/>
              <a:ea typeface="ＭＳ Ｐゴシック" charset="0"/>
            </a:endParaRPr>
          </a:p>
          <a:p>
            <a:pPr algn="l">
              <a:lnSpc>
                <a:spcPct val="110000"/>
              </a:lnSpc>
              <a:defRPr/>
            </a:pPr>
            <a:endParaRPr lang="en-US" sz="1200">
              <a:latin typeface="Kids" charset="0"/>
              <a:ea typeface="ＭＳ Ｐゴシック" charset="0"/>
            </a:endParaRPr>
          </a:p>
          <a:p>
            <a:pPr algn="l">
              <a:lnSpc>
                <a:spcPct val="110000"/>
              </a:lnSpc>
              <a:defRPr/>
            </a:pPr>
            <a:r>
              <a:rPr lang="en-US" sz="1200">
                <a:latin typeface="Kids" charset="0"/>
                <a:ea typeface="ＭＳ Ｐゴシック" charset="0"/>
              </a:rPr>
              <a:t>The largest		Larger than		The smallest		The small-sized	The tallest</a:t>
            </a:r>
          </a:p>
          <a:p>
            <a:pPr algn="l">
              <a:lnSpc>
                <a:spcPct val="110000"/>
              </a:lnSpc>
              <a:defRPr/>
            </a:pPr>
            <a:r>
              <a:rPr lang="en-US" sz="1200">
                <a:latin typeface="Kids" charset="0"/>
                <a:ea typeface="ＭＳ Ｐゴシック" charset="0"/>
              </a:rPr>
              <a:t>The next largest	Equal to		The next smallest	The medium-sized	The shortest</a:t>
            </a:r>
          </a:p>
          <a:p>
            <a:pPr algn="l">
              <a:lnSpc>
                <a:spcPct val="110000"/>
              </a:lnSpc>
              <a:defRPr/>
            </a:pPr>
            <a:r>
              <a:rPr lang="en-US" sz="1200">
                <a:latin typeface="Kids" charset="0"/>
                <a:ea typeface="ＭＳ Ｐゴシック" charset="0"/>
              </a:rPr>
              <a:t>The smallest		Smaller than		The largest		The large-sized	</a:t>
            </a:r>
          </a:p>
          <a:p>
            <a:pPr algn="l">
              <a:lnSpc>
                <a:spcPct val="110000"/>
              </a:lnSpc>
              <a:defRPr/>
            </a:pPr>
            <a:endParaRPr lang="en-US" sz="1200">
              <a:latin typeface="Kids" charset="0"/>
              <a:ea typeface="ＭＳ Ｐゴシック" charset="0"/>
            </a:endParaRPr>
          </a:p>
          <a:p>
            <a:pPr algn="l">
              <a:lnSpc>
                <a:spcPct val="110000"/>
              </a:lnSpc>
              <a:defRPr/>
            </a:pPr>
            <a:endParaRPr lang="en-US" sz="1200">
              <a:latin typeface="Kids" charset="0"/>
              <a:ea typeface="ＭＳ Ｐゴシック" charset="0"/>
            </a:endParaRPr>
          </a:p>
          <a:p>
            <a:pPr algn="l">
              <a:lnSpc>
                <a:spcPct val="110000"/>
              </a:lnSpc>
              <a:defRPr/>
            </a:pPr>
            <a:endParaRPr lang="en-US" sz="1200">
              <a:latin typeface="Kids" charset="0"/>
              <a:ea typeface="ＭＳ Ｐゴシック" charset="0"/>
            </a:endParaRPr>
          </a:p>
          <a:p>
            <a:pPr algn="l">
              <a:lnSpc>
                <a:spcPct val="110000"/>
              </a:lnSpc>
              <a:defRPr/>
            </a:pPr>
            <a:r>
              <a:rPr lang="en-US" sz="1600">
                <a:latin typeface="Kids" charset="0"/>
                <a:ea typeface="ＭＳ Ｐゴシック" charset="0"/>
              </a:rPr>
              <a:t>Time Transitions</a:t>
            </a:r>
            <a:endParaRPr lang="en-US" sz="1200">
              <a:latin typeface="Kids" charset="0"/>
              <a:ea typeface="ＭＳ Ｐゴシック" charset="0"/>
            </a:endParaRPr>
          </a:p>
          <a:p>
            <a:pPr algn="l">
              <a:lnSpc>
                <a:spcPct val="110000"/>
              </a:lnSpc>
              <a:defRPr/>
            </a:pPr>
            <a:endParaRPr lang="en-US" sz="1200">
              <a:latin typeface="Kids" charset="0"/>
              <a:ea typeface="ＭＳ Ｐゴシック" charset="0"/>
            </a:endParaRPr>
          </a:p>
          <a:p>
            <a:pPr algn="l">
              <a:lnSpc>
                <a:spcPct val="110000"/>
              </a:lnSpc>
              <a:defRPr/>
            </a:pPr>
            <a:r>
              <a:rPr lang="en-US" sz="1200">
                <a:latin typeface="Kids" charset="0"/>
                <a:ea typeface="ＭＳ Ｐゴシック" charset="0"/>
              </a:rPr>
              <a:t>First,	Now	At the beginning of	Before		By this time		Thereafter,</a:t>
            </a:r>
          </a:p>
          <a:p>
            <a:pPr algn="l">
              <a:lnSpc>
                <a:spcPct val="110000"/>
              </a:lnSpc>
              <a:defRPr/>
            </a:pPr>
            <a:r>
              <a:rPr lang="en-US" sz="1200">
                <a:latin typeface="Kids" charset="0"/>
                <a:ea typeface="ＭＳ Ｐゴシック" charset="0"/>
              </a:rPr>
              <a:t>Then,	Soon	In the middle of	In the meantime	At the same time,	Presently</a:t>
            </a:r>
          </a:p>
          <a:p>
            <a:pPr algn="l">
              <a:lnSpc>
                <a:spcPct val="110000"/>
              </a:lnSpc>
              <a:defRPr/>
            </a:pPr>
            <a:r>
              <a:rPr lang="en-US" sz="1200">
                <a:latin typeface="Kids" charset="0"/>
                <a:ea typeface="ＭＳ Ｐゴシック" charset="0"/>
              </a:rPr>
              <a:t>Next,	Then	At the end of		During		At that instant,	After a short time</a:t>
            </a:r>
          </a:p>
          <a:p>
            <a:pPr algn="l">
              <a:lnSpc>
                <a:spcPct val="110000"/>
              </a:lnSpc>
              <a:defRPr/>
            </a:pPr>
            <a:r>
              <a:rPr lang="en-US" sz="1200">
                <a:latin typeface="Kids" charset="0"/>
                <a:ea typeface="ＭＳ Ｐゴシック" charset="0"/>
              </a:rPr>
              <a:t>At last,	Later	Meanwhile		After		Soon thereafter,	Immediately,</a:t>
            </a:r>
          </a:p>
          <a:p>
            <a:pPr algn="l">
              <a:lnSpc>
                <a:spcPct val="110000"/>
              </a:lnSpc>
              <a:defRPr/>
            </a:pPr>
            <a:r>
              <a:rPr lang="en-US" sz="1200">
                <a:latin typeface="Kids" charset="0"/>
                <a:ea typeface="ＭＳ Ｐゴシック" charset="0"/>
              </a:rPr>
              <a:t>				Afterwards		Simultaneously,	</a:t>
            </a:r>
          </a:p>
          <a:p>
            <a:pPr algn="l">
              <a:lnSpc>
                <a:spcPct val="110000"/>
              </a:lnSpc>
              <a:defRPr/>
            </a:pPr>
            <a:endParaRPr lang="en-US" sz="1200">
              <a:latin typeface="Kids" charset="0"/>
              <a:ea typeface="ＭＳ Ｐゴシック" charset="0"/>
            </a:endParaRPr>
          </a:p>
          <a:p>
            <a:pPr algn="l">
              <a:lnSpc>
                <a:spcPct val="110000"/>
              </a:lnSpc>
              <a:defRPr/>
            </a:pPr>
            <a:r>
              <a:rPr lang="en-US" sz="1200">
                <a:latin typeface="Kids" charset="0"/>
                <a:ea typeface="ＭＳ Ｐゴシック" charset="0"/>
              </a:rPr>
              <a:t>First,		In the morning,	Yesterday,				The first</a:t>
            </a:r>
          </a:p>
          <a:p>
            <a:pPr algn="l">
              <a:lnSpc>
                <a:spcPct val="110000"/>
              </a:lnSpc>
              <a:defRPr/>
            </a:pPr>
            <a:r>
              <a:rPr lang="en-US" sz="1200">
                <a:latin typeface="Kids" charset="0"/>
                <a:ea typeface="ＭＳ Ｐゴシック" charset="0"/>
              </a:rPr>
              <a:t>Second,		Before noon,		Today,				A more recent</a:t>
            </a:r>
          </a:p>
          <a:p>
            <a:pPr algn="l">
              <a:lnSpc>
                <a:spcPct val="110000"/>
              </a:lnSpc>
              <a:defRPr/>
            </a:pPr>
            <a:r>
              <a:rPr lang="en-US" sz="1200">
                <a:latin typeface="Kids" charset="0"/>
                <a:ea typeface="ＭＳ Ｐゴシック" charset="0"/>
              </a:rPr>
              <a:t>Third,		In the afternoon,	Tomorrow,				The most recent</a:t>
            </a:r>
          </a:p>
          <a:p>
            <a:pPr algn="l">
              <a:lnSpc>
                <a:spcPct val="110000"/>
              </a:lnSpc>
              <a:defRPr/>
            </a:pPr>
            <a:r>
              <a:rPr lang="en-US" sz="1200">
                <a:latin typeface="Kids" charset="0"/>
                <a:ea typeface="ＭＳ Ｐゴシック" charset="0"/>
              </a:rPr>
              <a:t>Finally,		In the evening,	The day after tomorrow,		</a:t>
            </a:r>
          </a:p>
          <a:p>
            <a:pPr algn="l">
              <a:lnSpc>
                <a:spcPct val="110000"/>
              </a:lnSpc>
              <a:defRPr/>
            </a:pPr>
            <a:endParaRPr lang="en-US" sz="1200">
              <a:latin typeface="Kids" charset="0"/>
              <a:ea typeface="ＭＳ Ｐゴシック" charset="0"/>
            </a:endParaRPr>
          </a:p>
          <a:p>
            <a:pPr algn="l">
              <a:lnSpc>
                <a:spcPct val="110000"/>
              </a:lnSpc>
              <a:defRPr/>
            </a:pPr>
            <a:r>
              <a:rPr lang="en-US" sz="1200">
                <a:latin typeface="Kids" charset="0"/>
                <a:ea typeface="ＭＳ Ｐゴシック" charset="0"/>
              </a:rPr>
              <a:t>In the past,		The next day,	This year,				The earliest</a:t>
            </a:r>
          </a:p>
          <a:p>
            <a:pPr algn="l">
              <a:lnSpc>
                <a:spcPct val="110000"/>
              </a:lnSpc>
              <a:defRPr/>
            </a:pPr>
            <a:r>
              <a:rPr lang="en-US" sz="1200">
                <a:latin typeface="Kids" charset="0"/>
                <a:ea typeface="ＭＳ Ｐゴシック" charset="0"/>
              </a:rPr>
              <a:t>In the present,	Two weeks later,	Next year,				The next earliest</a:t>
            </a:r>
          </a:p>
          <a:p>
            <a:pPr algn="l">
              <a:lnSpc>
                <a:spcPct val="110000"/>
              </a:lnSpc>
              <a:defRPr/>
            </a:pPr>
            <a:r>
              <a:rPr lang="en-US" sz="1200">
                <a:latin typeface="Kids" charset="0"/>
                <a:ea typeface="ＭＳ Ｐゴシック" charset="0"/>
              </a:rPr>
              <a:t>In the future,		Six months later,	In the next few years,			The most recent</a:t>
            </a:r>
          </a:p>
        </p:txBody>
      </p:sp>
      <p:sp>
        <p:nvSpPr>
          <p:cNvPr id="78851" name="Rectangle 3">
            <a:extLst>
              <a:ext uri="{FF2B5EF4-FFF2-40B4-BE49-F238E27FC236}">
                <a16:creationId xmlns:a16="http://schemas.microsoft.com/office/drawing/2014/main" id="{513D6E22-EC79-1AA4-BAD6-F333FE4E8DFD}"/>
              </a:ext>
            </a:extLst>
          </p:cNvPr>
          <p:cNvSpPr>
            <a:spLocks noChangeArrowheads="1"/>
          </p:cNvSpPr>
          <p:nvPr/>
        </p:nvSpPr>
        <p:spPr bwMode="auto">
          <a:xfrm>
            <a:off x="2914650" y="66675"/>
            <a:ext cx="33115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chemeClr val="tx2"/>
                </a:solidFill>
                <a:latin typeface="Times" charset="0"/>
                <a:ea typeface="ＭＳ Ｐゴシック" charset="0"/>
              </a:rPr>
              <a:t>Transitions Chart</a:t>
            </a:r>
          </a:p>
        </p:txBody>
      </p:sp>
      <p:sp>
        <p:nvSpPr>
          <p:cNvPr id="78852" name="Line 4">
            <a:extLst>
              <a:ext uri="{FF2B5EF4-FFF2-40B4-BE49-F238E27FC236}">
                <a16:creationId xmlns:a16="http://schemas.microsoft.com/office/drawing/2014/main" id="{7F541297-8301-5576-7BB2-0CFE4A788052}"/>
              </a:ext>
            </a:extLst>
          </p:cNvPr>
          <p:cNvSpPr>
            <a:spLocks noChangeShapeType="1"/>
          </p:cNvSpPr>
          <p:nvPr/>
        </p:nvSpPr>
        <p:spPr bwMode="auto">
          <a:xfrm>
            <a:off x="342900" y="2298700"/>
            <a:ext cx="8458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8853" name="Text Box 5">
            <a:extLst>
              <a:ext uri="{FF2B5EF4-FFF2-40B4-BE49-F238E27FC236}">
                <a16:creationId xmlns:a16="http://schemas.microsoft.com/office/drawing/2014/main" id="{93C84929-D816-596A-0A2F-A528DC2C6AE9}"/>
              </a:ext>
            </a:extLst>
          </p:cNvPr>
          <p:cNvSpPr txBox="1">
            <a:spLocks noChangeArrowheads="1"/>
          </p:cNvSpPr>
          <p:nvPr/>
        </p:nvSpPr>
        <p:spPr bwMode="auto">
          <a:xfrm>
            <a:off x="6248400" y="6096000"/>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#30</a:t>
            </a:r>
            <a:endParaRPr lang="en-US" b="1">
              <a:solidFill>
                <a:srgbClr val="800000"/>
              </a:solidFill>
              <a:latin typeface="Arial" charset="0"/>
              <a:ea typeface="ＭＳ Ｐゴシック" charset="0"/>
            </a:endParaRPr>
          </a:p>
        </p:txBody>
      </p:sp>
      <p:sp>
        <p:nvSpPr>
          <p:cNvPr id="68613" name="Footer Placeholder 1">
            <a:extLst>
              <a:ext uri="{FF2B5EF4-FFF2-40B4-BE49-F238E27FC236}">
                <a16:creationId xmlns:a16="http://schemas.microsoft.com/office/drawing/2014/main" id="{50A97307-8CB3-15FE-60CE-BC93B083F03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CD1DFC67-3285-1379-AF4A-FFB1478E872D}"/>
              </a:ext>
            </a:extLst>
          </p:cNvPr>
          <p:cNvSpPr txBox="1">
            <a:spLocks noChangeArrowheads="1"/>
          </p:cNvSpPr>
          <p:nvPr/>
        </p:nvSpPr>
        <p:spPr bwMode="auto">
          <a:xfrm>
            <a:off x="304800" y="762000"/>
            <a:ext cx="8482013" cy="5122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lgn="l">
              <a:tabLst>
                <a:tab pos="1490663" algn="l"/>
                <a:tab pos="3084513" algn="l"/>
                <a:tab pos="4575175" algn="l"/>
                <a:tab pos="6051550" algn="l"/>
                <a:tab pos="7373938" algn="l"/>
                <a:tab pos="7775575" algn="l"/>
              </a:tabLst>
              <a:defRPr sz="2400">
                <a:solidFill>
                  <a:schemeClr val="tx1"/>
                </a:solidFill>
                <a:latin typeface="Arial" charset="0"/>
                <a:ea typeface="ＭＳ Ｐゴシック" charset="0"/>
                <a:cs typeface="ＭＳ Ｐゴシック" charset="0"/>
              </a:defRPr>
            </a:lvl1pPr>
            <a:lvl2pPr algn="l">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2pPr>
            <a:lvl3pPr algn="l">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3pPr>
            <a:lvl4pPr algn="l">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4pPr>
            <a:lvl5pPr algn="l">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1490663" algn="l"/>
                <a:tab pos="3084513" algn="l"/>
                <a:tab pos="4575175" algn="l"/>
                <a:tab pos="6051550" algn="l"/>
                <a:tab pos="7373938" algn="l"/>
                <a:tab pos="7775575" algn="l"/>
              </a:tabLst>
              <a:defRPr sz="2400">
                <a:solidFill>
                  <a:schemeClr val="tx1"/>
                </a:solidFill>
                <a:latin typeface="Arial" charset="0"/>
                <a:ea typeface="ＭＳ Ｐゴシック" charset="0"/>
              </a:defRPr>
            </a:lvl9pPr>
          </a:lstStyle>
          <a:p>
            <a:pPr>
              <a:lnSpc>
                <a:spcPct val="140000"/>
              </a:lnSpc>
              <a:defRPr/>
            </a:pPr>
            <a:r>
              <a:rPr lang="en-US" sz="1600">
                <a:latin typeface="Kids" charset="0"/>
              </a:rPr>
              <a:t>Space Transitions</a:t>
            </a:r>
            <a:endParaRPr lang="en-US" sz="1200">
              <a:latin typeface="Kids" charset="0"/>
            </a:endParaRPr>
          </a:p>
          <a:p>
            <a:pPr>
              <a:lnSpc>
                <a:spcPct val="140000"/>
              </a:lnSpc>
              <a:defRPr/>
            </a:pPr>
            <a:endParaRPr lang="en-US" sz="1200">
              <a:latin typeface="Kids" charset="0"/>
            </a:endParaRPr>
          </a:p>
          <a:p>
            <a:pPr>
              <a:lnSpc>
                <a:spcPct val="140000"/>
              </a:lnSpc>
              <a:defRPr/>
            </a:pPr>
            <a:r>
              <a:rPr lang="en-US" sz="1200">
                <a:latin typeface="Kids" charset="0"/>
              </a:rPr>
              <a:t>Behind	On the edge of	Beside	In front	West of	High</a:t>
            </a:r>
          </a:p>
          <a:p>
            <a:pPr>
              <a:lnSpc>
                <a:spcPct val="140000"/>
              </a:lnSpc>
              <a:defRPr/>
            </a:pPr>
            <a:r>
              <a:rPr lang="en-US" sz="1200">
                <a:latin typeface="Kids" charset="0"/>
              </a:rPr>
              <a:t>Over	Toward	Around	Facing	East of	Against</a:t>
            </a:r>
          </a:p>
          <a:p>
            <a:pPr>
              <a:lnSpc>
                <a:spcPct val="140000"/>
              </a:lnSpc>
              <a:defRPr/>
            </a:pPr>
            <a:r>
              <a:rPr lang="en-US" sz="1200">
                <a:latin typeface="Kids" charset="0"/>
              </a:rPr>
              <a:t>Under	Throughout	Near	 back of	North of	Alongside</a:t>
            </a:r>
          </a:p>
          <a:p>
            <a:pPr>
              <a:lnSpc>
                <a:spcPct val="140000"/>
              </a:lnSpc>
              <a:defRPr/>
            </a:pPr>
            <a:r>
              <a:rPr lang="en-US" sz="1200">
                <a:latin typeface="Kids" charset="0"/>
              </a:rPr>
              <a:t>Below	To the right of	Side by side	In the center	South of	Ahead of</a:t>
            </a:r>
          </a:p>
          <a:p>
            <a:pPr>
              <a:lnSpc>
                <a:spcPct val="140000"/>
              </a:lnSpc>
              <a:defRPr/>
            </a:pPr>
            <a:r>
              <a:rPr lang="en-US" sz="1200">
                <a:latin typeface="Kids" charset="0"/>
              </a:rPr>
              <a:t>Beneath	To the left of	Close to	Inside	At the	Here</a:t>
            </a:r>
          </a:p>
          <a:p>
            <a:pPr>
              <a:lnSpc>
                <a:spcPct val="140000"/>
              </a:lnSpc>
              <a:defRPr/>
            </a:pPr>
            <a:r>
              <a:rPr lang="en-US" sz="1200">
                <a:latin typeface="Kids" charset="0"/>
              </a:rPr>
              <a:t>Low down	On top of	Next to	Outside	In	There</a:t>
            </a:r>
          </a:p>
          <a:p>
            <a:pPr>
              <a:lnSpc>
                <a:spcPct val="140000"/>
              </a:lnSpc>
              <a:defRPr/>
            </a:pPr>
            <a:r>
              <a:rPr lang="en-US" sz="1200">
                <a:latin typeface="Kids" charset="0"/>
              </a:rPr>
              <a:t>On the bottom	At the top	Down	At the end of	On	Beyond</a:t>
            </a:r>
          </a:p>
          <a:p>
            <a:pPr>
              <a:lnSpc>
                <a:spcPct val="140000"/>
              </a:lnSpc>
              <a:defRPr/>
            </a:pPr>
            <a:r>
              <a:rPr lang="en-US" sz="1200">
                <a:latin typeface="Kids" charset="0"/>
              </a:rPr>
              <a:t>On the corner	By	Up	Between	Above	Farther on</a:t>
            </a:r>
          </a:p>
          <a:p>
            <a:pPr>
              <a:lnSpc>
                <a:spcPct val="140000"/>
              </a:lnSpc>
              <a:defRPr/>
            </a:pPr>
            <a:endParaRPr lang="en-US" sz="1200">
              <a:latin typeface="Kids" charset="0"/>
            </a:endParaRPr>
          </a:p>
          <a:p>
            <a:pPr>
              <a:lnSpc>
                <a:spcPct val="140000"/>
              </a:lnSpc>
              <a:defRPr/>
            </a:pPr>
            <a:endParaRPr lang="en-US" sz="1200">
              <a:latin typeface="Kids" charset="0"/>
            </a:endParaRPr>
          </a:p>
          <a:p>
            <a:pPr>
              <a:lnSpc>
                <a:spcPct val="140000"/>
              </a:lnSpc>
              <a:defRPr/>
            </a:pPr>
            <a:endParaRPr lang="en-US" sz="1200">
              <a:latin typeface="Kids" charset="0"/>
            </a:endParaRPr>
          </a:p>
          <a:p>
            <a:pPr>
              <a:lnSpc>
                <a:spcPct val="140000"/>
              </a:lnSpc>
              <a:defRPr/>
            </a:pPr>
            <a:r>
              <a:rPr lang="en-US" sz="1600">
                <a:latin typeface="Kids" charset="0"/>
              </a:rPr>
              <a:t>Importance Transitions</a:t>
            </a:r>
            <a:endParaRPr lang="en-US" sz="1200">
              <a:latin typeface="Kids" charset="0"/>
            </a:endParaRPr>
          </a:p>
          <a:p>
            <a:pPr>
              <a:lnSpc>
                <a:spcPct val="140000"/>
              </a:lnSpc>
              <a:defRPr/>
            </a:pPr>
            <a:endParaRPr lang="en-US" sz="1200">
              <a:latin typeface="Kids" charset="0"/>
            </a:endParaRPr>
          </a:p>
          <a:p>
            <a:pPr>
              <a:lnSpc>
                <a:spcPct val="140000"/>
              </a:lnSpc>
              <a:defRPr/>
            </a:pPr>
            <a:r>
              <a:rPr lang="en-US" sz="1200">
                <a:latin typeface="Kids" charset="0"/>
              </a:rPr>
              <a:t>The best	The most important		The first		The best</a:t>
            </a:r>
          </a:p>
          <a:p>
            <a:pPr>
              <a:lnSpc>
                <a:spcPct val="140000"/>
              </a:lnSpc>
              <a:defRPr/>
            </a:pPr>
            <a:r>
              <a:rPr lang="en-US" sz="1200">
                <a:latin typeface="Kids" charset="0"/>
              </a:rPr>
              <a:t>The next best	Equally important		More important than		The next best</a:t>
            </a:r>
          </a:p>
          <a:p>
            <a:pPr>
              <a:lnSpc>
                <a:spcPct val="140000"/>
              </a:lnSpc>
              <a:defRPr/>
            </a:pPr>
            <a:r>
              <a:rPr lang="en-US" sz="1200">
                <a:latin typeface="Kids" charset="0"/>
              </a:rPr>
              <a:t>The least best	The next most important	Most important		The worst</a:t>
            </a:r>
          </a:p>
          <a:p>
            <a:pPr>
              <a:lnSpc>
                <a:spcPct val="140000"/>
              </a:lnSpc>
              <a:defRPr/>
            </a:pPr>
            <a:r>
              <a:rPr lang="en-US" sz="1200">
                <a:latin typeface="Kids" charset="0"/>
              </a:rPr>
              <a:t>	The least important</a:t>
            </a:r>
          </a:p>
        </p:txBody>
      </p:sp>
      <p:sp>
        <p:nvSpPr>
          <p:cNvPr id="79875" name="Line 3">
            <a:extLst>
              <a:ext uri="{FF2B5EF4-FFF2-40B4-BE49-F238E27FC236}">
                <a16:creationId xmlns:a16="http://schemas.microsoft.com/office/drawing/2014/main" id="{D20BA040-B725-BF57-DA9E-3F59359C22E2}"/>
              </a:ext>
            </a:extLst>
          </p:cNvPr>
          <p:cNvSpPr>
            <a:spLocks noChangeShapeType="1"/>
          </p:cNvSpPr>
          <p:nvPr/>
        </p:nvSpPr>
        <p:spPr bwMode="auto">
          <a:xfrm>
            <a:off x="342900" y="4038600"/>
            <a:ext cx="8458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9876" name="Text Box 4">
            <a:extLst>
              <a:ext uri="{FF2B5EF4-FFF2-40B4-BE49-F238E27FC236}">
                <a16:creationId xmlns:a16="http://schemas.microsoft.com/office/drawing/2014/main" id="{B13E96A0-D55C-CD63-9F22-A8F87E3BB9EC}"/>
              </a:ext>
            </a:extLst>
          </p:cNvPr>
          <p:cNvSpPr txBox="1">
            <a:spLocks noChangeArrowheads="1"/>
          </p:cNvSpPr>
          <p:nvPr/>
        </p:nvSpPr>
        <p:spPr bwMode="auto">
          <a:xfrm>
            <a:off x="2482850" y="84138"/>
            <a:ext cx="4233863"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chemeClr val="tx2"/>
                </a:solidFill>
                <a:latin typeface="Times" charset="0"/>
                <a:ea typeface="ＭＳ Ｐゴシック" charset="0"/>
              </a:rPr>
              <a:t>Transitions Chart </a:t>
            </a:r>
            <a:r>
              <a:rPr lang="en-US" b="1" i="1">
                <a:solidFill>
                  <a:schemeClr val="tx2"/>
                </a:solidFill>
                <a:latin typeface="Times" charset="0"/>
                <a:ea typeface="ＭＳ Ｐゴシック" charset="0"/>
              </a:rPr>
              <a:t>(cont.)</a:t>
            </a:r>
            <a:endParaRPr lang="en-US" sz="3200" b="1">
              <a:solidFill>
                <a:schemeClr val="tx2"/>
              </a:solidFill>
              <a:latin typeface="Times" charset="0"/>
              <a:ea typeface="ＭＳ Ｐゴシック" charset="0"/>
            </a:endParaRPr>
          </a:p>
        </p:txBody>
      </p:sp>
      <p:sp>
        <p:nvSpPr>
          <p:cNvPr id="69636" name="Footer Placeholder 1">
            <a:extLst>
              <a:ext uri="{FF2B5EF4-FFF2-40B4-BE49-F238E27FC236}">
                <a16:creationId xmlns:a16="http://schemas.microsoft.com/office/drawing/2014/main" id="{07044DAF-48B0-9192-3A4B-55A923783C7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6B8E3D07-8D52-8E21-8E67-46D190570B88}"/>
              </a:ext>
            </a:extLst>
          </p:cNvPr>
          <p:cNvSpPr txBox="1">
            <a:spLocks noChangeArrowheads="1"/>
          </p:cNvSpPr>
          <p:nvPr/>
        </p:nvSpPr>
        <p:spPr bwMode="auto">
          <a:xfrm>
            <a:off x="152400" y="838200"/>
            <a:ext cx="8667750" cy="532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a:latin typeface="Kids" charset="0"/>
                <a:ea typeface="ＭＳ Ｐゴシック" charset="0"/>
              </a:rPr>
              <a:t>Chain-Link Transitions</a:t>
            </a:r>
            <a:endParaRPr lang="en-US" sz="1200">
              <a:latin typeface="Kids" charset="0"/>
              <a:ea typeface="ＭＳ Ｐゴシック" charset="0"/>
            </a:endParaRPr>
          </a:p>
          <a:p>
            <a:pPr algn="l">
              <a:defRPr/>
            </a:pPr>
            <a:endParaRPr lang="en-US" sz="1200">
              <a:latin typeface="Kids" charset="0"/>
              <a:ea typeface="ＭＳ Ｐゴシック" charset="0"/>
            </a:endParaRPr>
          </a:p>
          <a:p>
            <a:pPr algn="l">
              <a:defRPr/>
            </a:pPr>
            <a:r>
              <a:rPr lang="en-US" sz="1200">
                <a:latin typeface="Kids" charset="0"/>
                <a:ea typeface="ＭＳ Ｐゴシック" charset="0"/>
              </a:rPr>
              <a:t>On the one hand,	One example of	In the first place,	In other words	The first</a:t>
            </a:r>
          </a:p>
          <a:p>
            <a:pPr algn="l">
              <a:defRPr/>
            </a:pPr>
            <a:r>
              <a:rPr lang="en-US" sz="1200">
                <a:latin typeface="Kids" charset="0"/>
                <a:ea typeface="ＭＳ Ｐゴシック" charset="0"/>
              </a:rPr>
              <a:t>On the other hand,	For instance,		In the second place,	In fact,		The second</a:t>
            </a:r>
          </a:p>
          <a:p>
            <a:pPr algn="l">
              <a:defRPr/>
            </a:pPr>
            <a:r>
              <a:rPr lang="en-US" sz="1200">
                <a:latin typeface="Kids" charset="0"/>
                <a:ea typeface="ＭＳ Ｐゴシック" charset="0"/>
              </a:rPr>
              <a:t>		Another example,	In the third place,	Also,		The third</a:t>
            </a:r>
          </a:p>
          <a:p>
            <a:pPr algn="l">
              <a:defRPr/>
            </a:pPr>
            <a:r>
              <a:rPr lang="en-US" sz="1200">
                <a:latin typeface="Kids" charset="0"/>
                <a:ea typeface="ＭＳ Ｐゴシック" charset="0"/>
              </a:rPr>
              <a:t>Again,		A further example,	</a:t>
            </a:r>
          </a:p>
          <a:p>
            <a:pPr algn="l">
              <a:defRPr/>
            </a:pPr>
            <a:r>
              <a:rPr lang="en-US" sz="1200">
                <a:latin typeface="Kids" charset="0"/>
                <a:ea typeface="ＭＳ Ｐゴシック" charset="0"/>
              </a:rPr>
              <a:t>Besides,		For example,</a:t>
            </a:r>
          </a:p>
          <a:p>
            <a:pPr algn="l">
              <a:defRPr/>
            </a:pPr>
            <a:r>
              <a:rPr lang="en-US" sz="1200">
                <a:latin typeface="Kids" charset="0"/>
                <a:ea typeface="ＭＳ Ｐゴシック" charset="0"/>
              </a:rPr>
              <a:t>Moreover,		For another example,	One		Because		First,</a:t>
            </a:r>
          </a:p>
          <a:p>
            <a:pPr algn="l">
              <a:defRPr/>
            </a:pPr>
            <a:r>
              <a:rPr lang="en-US" sz="1200">
                <a:latin typeface="Kids" charset="0"/>
                <a:ea typeface="ＭＳ Ｐゴシック" charset="0"/>
              </a:rPr>
              <a:t>				Another		Since		Second,</a:t>
            </a:r>
          </a:p>
          <a:p>
            <a:pPr algn="l">
              <a:defRPr/>
            </a:pPr>
            <a:r>
              <a:rPr lang="en-US" sz="1200">
                <a:latin typeface="Kids" charset="0"/>
                <a:ea typeface="ＭＳ Ｐゴシック" charset="0"/>
              </a:rPr>
              <a:t>		Still another		A further		As		third,</a:t>
            </a:r>
          </a:p>
          <a:p>
            <a:pPr algn="l">
              <a:defRPr/>
            </a:pPr>
            <a:r>
              <a:rPr lang="en-US" sz="1200">
                <a:latin typeface="Kids" charset="0"/>
                <a:ea typeface="ＭＳ Ｐゴシック" charset="0"/>
              </a:rPr>
              <a:t>		In addition,		Further,		Still,		Specifically,</a:t>
            </a:r>
          </a:p>
          <a:p>
            <a:pPr algn="l">
              <a:defRPr/>
            </a:pPr>
            <a:r>
              <a:rPr lang="en-US" sz="1200">
                <a:latin typeface="Kids" charset="0"/>
                <a:ea typeface="ＭＳ Ｐゴシック" charset="0"/>
              </a:rPr>
              <a:t>		In the same way,	Furthermore,		While		More specifically,</a:t>
            </a:r>
          </a:p>
          <a:p>
            <a:pPr algn="l">
              <a:defRPr/>
            </a:pPr>
            <a:r>
              <a:rPr lang="en-US" sz="1200">
                <a:latin typeface="Kids" charset="0"/>
                <a:ea typeface="ＭＳ Ｐゴシック" charset="0"/>
              </a:rPr>
              <a:t>		In fact,				Instead		In particular,</a:t>
            </a:r>
          </a:p>
          <a:p>
            <a:pPr algn="l">
              <a:defRPr/>
            </a:pPr>
            <a:r>
              <a:rPr lang="en-US" sz="1200">
                <a:latin typeface="Kids" charset="0"/>
                <a:ea typeface="ＭＳ Ｐゴシック" charset="0"/>
              </a:rPr>
              <a:t>The opposite of _ is_	Additionally,</a:t>
            </a:r>
          </a:p>
          <a:p>
            <a:pPr algn="l">
              <a:defRPr/>
            </a:pPr>
            <a:r>
              <a:rPr lang="en-US" sz="1200">
                <a:latin typeface="Kids" charset="0"/>
                <a:ea typeface="ＭＳ Ｐゴシック" charset="0"/>
              </a:rPr>
              <a:t>On the contrary side	Lastly,		The last		Indeed,		As a result,</a:t>
            </a:r>
          </a:p>
          <a:p>
            <a:pPr algn="l">
              <a:defRPr/>
            </a:pPr>
            <a:r>
              <a:rPr lang="en-US" sz="1200">
                <a:latin typeface="Kids" charset="0"/>
                <a:ea typeface="ＭＳ Ｐゴシック" charset="0"/>
              </a:rPr>
              <a:t>To the contrary,	Similar to _ is_	Last		Although		Consequently,</a:t>
            </a:r>
          </a:p>
          <a:p>
            <a:pPr algn="l">
              <a:defRPr/>
            </a:pPr>
            <a:r>
              <a:rPr lang="en-US" sz="1200">
                <a:latin typeface="Kids" charset="0"/>
                <a:ea typeface="ＭＳ Ｐゴシック" charset="0"/>
              </a:rPr>
              <a:t>In contrast,		Another similar _ is_			Even though		Naturally,</a:t>
            </a:r>
          </a:p>
          <a:p>
            <a:pPr algn="l">
              <a:defRPr/>
            </a:pPr>
            <a:r>
              <a:rPr lang="en-US" sz="1200">
                <a:latin typeface="Kids" charset="0"/>
                <a:ea typeface="ＭＳ Ｐゴシック" charset="0"/>
              </a:rPr>
              <a:t>In spite of		Likewise,		Nevertheless,	Even if		After all,</a:t>
            </a:r>
          </a:p>
          <a:p>
            <a:pPr algn="l">
              <a:defRPr/>
            </a:pPr>
            <a:r>
              <a:rPr lang="en-US" sz="1200">
                <a:latin typeface="Kids" charset="0"/>
                <a:ea typeface="ＭＳ Ｐゴシック" charset="0"/>
              </a:rPr>
              <a:t>Despite the		Similarly,		Nonetheless,</a:t>
            </a:r>
          </a:p>
          <a:p>
            <a:pPr algn="l">
              <a:defRPr/>
            </a:pPr>
            <a:r>
              <a:rPr lang="en-US" sz="1200">
                <a:latin typeface="Kids" charset="0"/>
                <a:ea typeface="ＭＳ Ｐゴシック" charset="0"/>
              </a:rPr>
              <a:t>		A dissimilar _ is_</a:t>
            </a:r>
          </a:p>
          <a:p>
            <a:pPr algn="l">
              <a:defRPr/>
            </a:pPr>
            <a:endParaRPr lang="en-US" sz="1200">
              <a:latin typeface="Kids" charset="0"/>
              <a:ea typeface="ＭＳ Ｐゴシック" charset="0"/>
            </a:endParaRPr>
          </a:p>
          <a:p>
            <a:pPr algn="l">
              <a:defRPr/>
            </a:pPr>
            <a:endParaRPr lang="en-US" sz="1200">
              <a:latin typeface="Kids" charset="0"/>
              <a:ea typeface="ＭＳ Ｐゴシック" charset="0"/>
            </a:endParaRPr>
          </a:p>
          <a:p>
            <a:pPr algn="l">
              <a:defRPr/>
            </a:pPr>
            <a:r>
              <a:rPr lang="en-US" sz="1600">
                <a:latin typeface="Kids" charset="0"/>
                <a:ea typeface="ＭＳ Ｐゴシック" charset="0"/>
              </a:rPr>
              <a:t>Concluding Transitions</a:t>
            </a:r>
            <a:endParaRPr lang="en-US" sz="1200">
              <a:latin typeface="Kids" charset="0"/>
              <a:ea typeface="ＭＳ Ｐゴシック" charset="0"/>
            </a:endParaRPr>
          </a:p>
          <a:p>
            <a:pPr algn="l">
              <a:defRPr/>
            </a:pPr>
            <a:endParaRPr lang="en-US" sz="1200">
              <a:latin typeface="Kids" charset="0"/>
              <a:ea typeface="ＭＳ Ｐゴシック" charset="0"/>
            </a:endParaRPr>
          </a:p>
          <a:p>
            <a:pPr algn="l">
              <a:defRPr/>
            </a:pPr>
            <a:r>
              <a:rPr lang="en-US" sz="1200">
                <a:latin typeface="Kids" charset="0"/>
                <a:ea typeface="ＭＳ Ｐゴシック" charset="0"/>
              </a:rPr>
              <a:t>To conclude,		In summary,		To sum up,		As you can see,</a:t>
            </a:r>
          </a:p>
          <a:p>
            <a:pPr algn="l">
              <a:defRPr/>
            </a:pPr>
            <a:r>
              <a:rPr lang="en-US" sz="1200">
                <a:latin typeface="Kids" charset="0"/>
                <a:ea typeface="ＭＳ Ｐゴシック" charset="0"/>
              </a:rPr>
              <a:t>In conclusion,	In sum,		To summarize,	As a result,</a:t>
            </a:r>
          </a:p>
          <a:p>
            <a:pPr algn="l">
              <a:defRPr/>
            </a:pPr>
            <a:r>
              <a:rPr lang="en-US" sz="1200">
                <a:latin typeface="Kids" charset="0"/>
                <a:ea typeface="ＭＳ Ｐゴシック" charset="0"/>
              </a:rPr>
              <a:t>		In brief,		Thus,		Finally,</a:t>
            </a:r>
          </a:p>
          <a:p>
            <a:pPr algn="l">
              <a:defRPr/>
            </a:pPr>
            <a:r>
              <a:rPr lang="en-US" sz="1200">
                <a:latin typeface="Kids" charset="0"/>
                <a:ea typeface="ＭＳ Ｐゴシック" charset="0"/>
              </a:rPr>
              <a:t>				In short,		Therefore,</a:t>
            </a:r>
          </a:p>
        </p:txBody>
      </p:sp>
      <p:sp>
        <p:nvSpPr>
          <p:cNvPr id="80899" name="Line 3">
            <a:extLst>
              <a:ext uri="{FF2B5EF4-FFF2-40B4-BE49-F238E27FC236}">
                <a16:creationId xmlns:a16="http://schemas.microsoft.com/office/drawing/2014/main" id="{70348DFE-5299-1BA4-20A0-337DF26564CB}"/>
              </a:ext>
            </a:extLst>
          </p:cNvPr>
          <p:cNvSpPr>
            <a:spLocks noChangeShapeType="1"/>
          </p:cNvSpPr>
          <p:nvPr/>
        </p:nvSpPr>
        <p:spPr bwMode="auto">
          <a:xfrm>
            <a:off x="342900" y="4787900"/>
            <a:ext cx="8458200"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0900" name="Text Box 4">
            <a:extLst>
              <a:ext uri="{FF2B5EF4-FFF2-40B4-BE49-F238E27FC236}">
                <a16:creationId xmlns:a16="http://schemas.microsoft.com/office/drawing/2014/main" id="{A439640F-1C16-71E4-25ED-4393490168C8}"/>
              </a:ext>
            </a:extLst>
          </p:cNvPr>
          <p:cNvSpPr txBox="1">
            <a:spLocks noChangeArrowheads="1"/>
          </p:cNvSpPr>
          <p:nvPr/>
        </p:nvSpPr>
        <p:spPr bwMode="auto">
          <a:xfrm>
            <a:off x="2455863" y="46038"/>
            <a:ext cx="4233862"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chemeClr val="tx2"/>
                </a:solidFill>
                <a:latin typeface="Times" charset="0"/>
                <a:ea typeface="ＭＳ Ｐゴシック" charset="0"/>
              </a:rPr>
              <a:t>Transitions Chart </a:t>
            </a:r>
            <a:r>
              <a:rPr lang="en-US" b="1" i="1">
                <a:solidFill>
                  <a:schemeClr val="tx2"/>
                </a:solidFill>
                <a:latin typeface="Times" charset="0"/>
                <a:ea typeface="ＭＳ Ｐゴシック" charset="0"/>
              </a:rPr>
              <a:t>(cont.)</a:t>
            </a:r>
            <a:endParaRPr lang="en-US" sz="3200" b="1">
              <a:solidFill>
                <a:schemeClr val="tx2"/>
              </a:solidFill>
              <a:latin typeface="Times" charset="0"/>
              <a:ea typeface="ＭＳ Ｐゴシック" charset="0"/>
            </a:endParaRPr>
          </a:p>
        </p:txBody>
      </p:sp>
      <p:sp>
        <p:nvSpPr>
          <p:cNvPr id="70660" name="Footer Placeholder 1">
            <a:extLst>
              <a:ext uri="{FF2B5EF4-FFF2-40B4-BE49-F238E27FC236}">
                <a16:creationId xmlns:a16="http://schemas.microsoft.com/office/drawing/2014/main" id="{A308C611-6420-AC58-0DE9-216896501AC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0CA2CB7-23CC-8360-DEDD-06A58FE22A1A}"/>
              </a:ext>
            </a:extLst>
          </p:cNvPr>
          <p:cNvSpPr>
            <a:spLocks noGrp="1" noChangeArrowheads="1"/>
          </p:cNvSpPr>
          <p:nvPr>
            <p:ph type="title"/>
          </p:nvPr>
        </p:nvSpPr>
        <p:spPr/>
        <p:txBody>
          <a:bodyPr/>
          <a:lstStyle/>
          <a:p>
            <a:pPr eaLnBrk="1" hangingPunct="1"/>
            <a:r>
              <a:rPr lang="en-US" altLang="en-US"/>
              <a:t>Student Lessons on Transitions</a:t>
            </a:r>
          </a:p>
        </p:txBody>
      </p:sp>
      <p:sp>
        <p:nvSpPr>
          <p:cNvPr id="71682" name="Rectangle 3">
            <a:extLst>
              <a:ext uri="{FF2B5EF4-FFF2-40B4-BE49-F238E27FC236}">
                <a16:creationId xmlns:a16="http://schemas.microsoft.com/office/drawing/2014/main" id="{9C5ED4C0-E57D-F430-D8C7-EF46A8EB97A3}"/>
              </a:ext>
            </a:extLst>
          </p:cNvPr>
          <p:cNvSpPr>
            <a:spLocks noGrp="1" noChangeArrowheads="1"/>
          </p:cNvSpPr>
          <p:nvPr>
            <p:ph type="body" idx="1"/>
          </p:nvPr>
        </p:nvSpPr>
        <p:spPr/>
        <p:txBody>
          <a:bodyPr/>
          <a:lstStyle/>
          <a:p>
            <a:pPr eaLnBrk="1" hangingPunct="1"/>
            <a:r>
              <a:rPr lang="en-US" altLang="en-US"/>
              <a:t>Pretest/Posttest, pages 93-96</a:t>
            </a:r>
          </a:p>
          <a:p>
            <a:pPr eaLnBrk="1" hangingPunct="1"/>
            <a:r>
              <a:rPr lang="en-US" altLang="en-US"/>
              <a:t>Lessons 1A-1D, pages 97-100</a:t>
            </a:r>
          </a:p>
          <a:p>
            <a:pPr eaLnBrk="1" hangingPunct="1"/>
            <a:r>
              <a:rPr lang="en-US" altLang="en-US"/>
              <a:t>Lessons 2A-2D, pages 101-104</a:t>
            </a:r>
          </a:p>
          <a:p>
            <a:pPr eaLnBrk="1" hangingPunct="1"/>
            <a:r>
              <a:rPr lang="en-US" altLang="en-US"/>
              <a:t>Lessons 3A-3D, page 105</a:t>
            </a:r>
          </a:p>
        </p:txBody>
      </p:sp>
      <p:sp>
        <p:nvSpPr>
          <p:cNvPr id="71683" name="Footer Placeholder 1">
            <a:extLst>
              <a:ext uri="{FF2B5EF4-FFF2-40B4-BE49-F238E27FC236}">
                <a16:creationId xmlns:a16="http://schemas.microsoft.com/office/drawing/2014/main" id="{779E1041-1B66-775D-A1F2-15D86F35503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A9533E5D-44AB-5CCD-3B79-3B9E41ED56F8}"/>
              </a:ext>
            </a:extLst>
          </p:cNvPr>
          <p:cNvSpPr>
            <a:spLocks noGrp="1" noChangeArrowheads="1"/>
          </p:cNvSpPr>
          <p:nvPr>
            <p:ph type="title"/>
          </p:nvPr>
        </p:nvSpPr>
        <p:spPr>
          <a:xfrm>
            <a:off x="685800" y="1295400"/>
            <a:ext cx="7772400" cy="1143000"/>
          </a:xfrm>
          <a:noFill/>
        </p:spPr>
        <p:txBody>
          <a:bodyPr/>
          <a:lstStyle/>
          <a:p>
            <a:pPr eaLnBrk="1" hangingPunct="1"/>
            <a:r>
              <a:rPr lang="en-US" altLang="en-US" sz="6000"/>
              <a:t>Lead-off Sentence</a:t>
            </a:r>
          </a:p>
        </p:txBody>
      </p:sp>
      <p:sp>
        <p:nvSpPr>
          <p:cNvPr id="72706" name="Rectangle 3">
            <a:extLst>
              <a:ext uri="{FF2B5EF4-FFF2-40B4-BE49-F238E27FC236}">
                <a16:creationId xmlns:a16="http://schemas.microsoft.com/office/drawing/2014/main" id="{49C6B5B5-EFA3-3D63-2D78-31283045DF4A}"/>
              </a:ext>
            </a:extLst>
          </p:cNvPr>
          <p:cNvSpPr>
            <a:spLocks noGrp="1" noChangeArrowheads="1"/>
          </p:cNvSpPr>
          <p:nvPr>
            <p:ph type="body" idx="1"/>
          </p:nvPr>
        </p:nvSpPr>
        <p:spPr>
          <a:xfrm>
            <a:off x="2209800" y="2209800"/>
            <a:ext cx="5029200" cy="1393825"/>
          </a:xfrm>
        </p:spPr>
        <p:txBody>
          <a:bodyPr/>
          <a:lstStyle/>
          <a:p>
            <a:pPr eaLnBrk="1" hangingPunct="1"/>
            <a:r>
              <a:rPr lang="en-US" altLang="en-US"/>
              <a:t>Introduces a new detail</a:t>
            </a:r>
          </a:p>
          <a:p>
            <a:pPr eaLnBrk="1" hangingPunct="1"/>
            <a:r>
              <a:rPr lang="en-US" altLang="en-US"/>
              <a:t>Contains a transition</a:t>
            </a:r>
          </a:p>
        </p:txBody>
      </p:sp>
      <p:sp>
        <p:nvSpPr>
          <p:cNvPr id="82948" name="Rectangle 4">
            <a:extLst>
              <a:ext uri="{FF2B5EF4-FFF2-40B4-BE49-F238E27FC236}">
                <a16:creationId xmlns:a16="http://schemas.microsoft.com/office/drawing/2014/main" id="{FE92C2B4-2012-C9E5-7919-2F7AA73AF399}"/>
              </a:ext>
            </a:extLst>
          </p:cNvPr>
          <p:cNvSpPr>
            <a:spLocks noChangeArrowheads="1"/>
          </p:cNvSpPr>
          <p:nvPr/>
        </p:nvSpPr>
        <p:spPr bwMode="auto">
          <a:xfrm>
            <a:off x="762000" y="3505200"/>
            <a:ext cx="7772400" cy="11430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5400">
                <a:solidFill>
                  <a:schemeClr val="tx2"/>
                </a:solidFill>
                <a:latin typeface="Arial" charset="0"/>
                <a:ea typeface="ＭＳ Ｐゴシック" charset="0"/>
              </a:rPr>
              <a:t>Follow-up Sentence</a:t>
            </a:r>
          </a:p>
        </p:txBody>
      </p:sp>
      <p:sp>
        <p:nvSpPr>
          <p:cNvPr id="82949" name="Rectangle 5">
            <a:extLst>
              <a:ext uri="{FF2B5EF4-FFF2-40B4-BE49-F238E27FC236}">
                <a16:creationId xmlns:a16="http://schemas.microsoft.com/office/drawing/2014/main" id="{934FFF87-8502-B481-9F9E-12FD22E1A7B2}"/>
              </a:ext>
            </a:extLst>
          </p:cNvPr>
          <p:cNvSpPr>
            <a:spLocks noChangeArrowheads="1"/>
          </p:cNvSpPr>
          <p:nvPr/>
        </p:nvSpPr>
        <p:spPr bwMode="auto">
          <a:xfrm>
            <a:off x="685800" y="4343400"/>
            <a:ext cx="77724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eaLnBrk="1" hangingPunct="1">
              <a:lnSpc>
                <a:spcPct val="80000"/>
              </a:lnSpc>
              <a:spcBef>
                <a:spcPct val="20000"/>
              </a:spcBef>
              <a:buFontTx/>
              <a:buChar char="•"/>
              <a:defRPr/>
            </a:pPr>
            <a:endParaRPr lang="en-US">
              <a:latin typeface="Arial" charset="0"/>
              <a:ea typeface="ＭＳ Ｐゴシック" charset="0"/>
            </a:endParaRPr>
          </a:p>
          <a:p>
            <a:pPr marL="342900" indent="-342900" eaLnBrk="1" hangingPunct="1">
              <a:lnSpc>
                <a:spcPct val="80000"/>
              </a:lnSpc>
              <a:spcBef>
                <a:spcPct val="20000"/>
              </a:spcBef>
              <a:defRPr/>
            </a:pPr>
            <a:r>
              <a:rPr lang="en-US">
                <a:latin typeface="Arial" charset="0"/>
                <a:ea typeface="ＭＳ Ｐゴシック" charset="0"/>
              </a:rPr>
              <a:t> </a:t>
            </a:r>
            <a:r>
              <a:rPr lang="en-US" sz="3200">
                <a:latin typeface="Arial" charset="0"/>
                <a:ea typeface="ＭＳ Ｐゴシック" charset="0"/>
              </a:rPr>
              <a:t>Provides more information </a:t>
            </a:r>
          </a:p>
          <a:p>
            <a:pPr marL="342900" indent="-342900" eaLnBrk="1" hangingPunct="1">
              <a:lnSpc>
                <a:spcPct val="80000"/>
              </a:lnSpc>
              <a:spcBef>
                <a:spcPct val="20000"/>
              </a:spcBef>
              <a:defRPr/>
            </a:pPr>
            <a:r>
              <a:rPr lang="en-US" sz="3200">
                <a:latin typeface="Arial" charset="0"/>
                <a:ea typeface="ＭＳ Ｐゴシック" charset="0"/>
              </a:rPr>
              <a:t>about the detail.</a:t>
            </a:r>
          </a:p>
          <a:p>
            <a:pPr marL="342900" indent="-342900" algn="l" eaLnBrk="1" hangingPunct="1">
              <a:lnSpc>
                <a:spcPct val="80000"/>
              </a:lnSpc>
              <a:spcBef>
                <a:spcPct val="20000"/>
              </a:spcBef>
              <a:buFontTx/>
              <a:buChar char="•"/>
              <a:defRPr/>
            </a:pPr>
            <a:endParaRPr lang="en-US" sz="3200">
              <a:latin typeface="Arial" charset="0"/>
              <a:ea typeface="ＭＳ Ｐゴシック" charset="0"/>
            </a:endParaRPr>
          </a:p>
        </p:txBody>
      </p:sp>
      <p:sp>
        <p:nvSpPr>
          <p:cNvPr id="72709" name="Footer Placeholder 1">
            <a:extLst>
              <a:ext uri="{FF2B5EF4-FFF2-40B4-BE49-F238E27FC236}">
                <a16:creationId xmlns:a16="http://schemas.microsoft.com/office/drawing/2014/main" id="{FC7C2290-BE86-CB23-5A9A-9D9180B250B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03F416DD-ACBC-117B-7565-34DB923EEFDD}"/>
              </a:ext>
            </a:extLst>
          </p:cNvPr>
          <p:cNvSpPr>
            <a:spLocks noGrp="1" noChangeArrowheads="1"/>
          </p:cNvSpPr>
          <p:nvPr>
            <p:ph type="ctrTitle"/>
          </p:nvPr>
        </p:nvSpPr>
        <p:spPr>
          <a:xfrm>
            <a:off x="685800" y="2286000"/>
            <a:ext cx="7772400" cy="1470025"/>
          </a:xfrm>
        </p:spPr>
        <p:txBody>
          <a:bodyPr/>
          <a:lstStyle/>
          <a:p>
            <a:pPr eaLnBrk="1" hangingPunct="1"/>
            <a:r>
              <a:rPr lang="en-US" altLang="en-US"/>
              <a:t>Initially…</a:t>
            </a:r>
          </a:p>
        </p:txBody>
      </p:sp>
      <p:sp>
        <p:nvSpPr>
          <p:cNvPr id="73730" name="Rectangle 3">
            <a:extLst>
              <a:ext uri="{FF2B5EF4-FFF2-40B4-BE49-F238E27FC236}">
                <a16:creationId xmlns:a16="http://schemas.microsoft.com/office/drawing/2014/main" id="{FD5941A5-ECE0-64F2-912D-B309A0E61264}"/>
              </a:ext>
            </a:extLst>
          </p:cNvPr>
          <p:cNvSpPr>
            <a:spLocks noGrp="1" noChangeArrowheads="1"/>
          </p:cNvSpPr>
          <p:nvPr>
            <p:ph type="subTitle" idx="1"/>
          </p:nvPr>
        </p:nvSpPr>
        <p:spPr>
          <a:xfrm>
            <a:off x="4038600" y="3962400"/>
            <a:ext cx="5105400" cy="2895600"/>
          </a:xfrm>
        </p:spPr>
        <p:txBody>
          <a:bodyPr/>
          <a:lstStyle/>
          <a:p>
            <a:pPr eaLnBrk="1" hangingPunct="1"/>
            <a:r>
              <a:rPr lang="en-US" altLang="en-US" sz="3200"/>
              <a:t>Eventually...</a:t>
            </a:r>
          </a:p>
        </p:txBody>
      </p:sp>
      <p:sp>
        <p:nvSpPr>
          <p:cNvPr id="73731" name="Footer Placeholder 1">
            <a:extLst>
              <a:ext uri="{FF2B5EF4-FFF2-40B4-BE49-F238E27FC236}">
                <a16:creationId xmlns:a16="http://schemas.microsoft.com/office/drawing/2014/main" id="{3FDAC4E0-B22A-7B89-E518-FFE3F7ED181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F4D2A3D9-A226-6561-4E8D-B63FE04B63BD}"/>
              </a:ext>
            </a:extLst>
          </p:cNvPr>
          <p:cNvSpPr txBox="1">
            <a:spLocks noChangeArrowheads="1"/>
          </p:cNvSpPr>
          <p:nvPr/>
        </p:nvSpPr>
        <p:spPr bwMode="auto">
          <a:xfrm>
            <a:off x="1371600" y="1676400"/>
            <a:ext cx="72390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50000"/>
              </a:spcAft>
              <a:defRPr/>
            </a:pPr>
            <a:endParaRPr lang="en-US" sz="2800">
              <a:latin typeface="Times New Roman" charset="0"/>
              <a:ea typeface="ＭＳ Ｐゴシック" charset="0"/>
            </a:endParaRPr>
          </a:p>
        </p:txBody>
      </p:sp>
      <p:sp>
        <p:nvSpPr>
          <p:cNvPr id="74754" name="Rectangle 3">
            <a:extLst>
              <a:ext uri="{FF2B5EF4-FFF2-40B4-BE49-F238E27FC236}">
                <a16:creationId xmlns:a16="http://schemas.microsoft.com/office/drawing/2014/main" id="{77912C17-93B7-FB53-BE8B-2836F269D84F}"/>
              </a:ext>
            </a:extLst>
          </p:cNvPr>
          <p:cNvSpPr>
            <a:spLocks noGrp="1" noChangeArrowheads="1"/>
          </p:cNvSpPr>
          <p:nvPr>
            <p:ph type="title"/>
          </p:nvPr>
        </p:nvSpPr>
        <p:spPr>
          <a:xfrm>
            <a:off x="228600" y="228600"/>
            <a:ext cx="8763000" cy="1143000"/>
          </a:xfrm>
        </p:spPr>
        <p:txBody>
          <a:bodyPr/>
          <a:lstStyle/>
          <a:p>
            <a:pPr eaLnBrk="1" hangingPunct="1"/>
            <a:r>
              <a:rPr lang="en-US" altLang="en-US" sz="4000"/>
              <a:t>Requirements for a Detail Sentence</a:t>
            </a:r>
          </a:p>
        </p:txBody>
      </p:sp>
      <p:sp>
        <p:nvSpPr>
          <p:cNvPr id="74755" name="Rectangle 4">
            <a:extLst>
              <a:ext uri="{FF2B5EF4-FFF2-40B4-BE49-F238E27FC236}">
                <a16:creationId xmlns:a16="http://schemas.microsoft.com/office/drawing/2014/main" id="{1017B202-CA34-4615-8617-D7DF2B86A029}"/>
              </a:ext>
            </a:extLst>
          </p:cNvPr>
          <p:cNvSpPr>
            <a:spLocks noGrp="1" noChangeArrowheads="1"/>
          </p:cNvSpPr>
          <p:nvPr>
            <p:ph type="body" idx="1"/>
          </p:nvPr>
        </p:nvSpPr>
        <p:spPr>
          <a:xfrm>
            <a:off x="609600" y="1905000"/>
            <a:ext cx="7848600" cy="4572000"/>
          </a:xfrm>
        </p:spPr>
        <p:txBody>
          <a:bodyPr/>
          <a:lstStyle/>
          <a:p>
            <a:pPr eaLnBrk="1" hangingPunct="1">
              <a:lnSpc>
                <a:spcPct val="90000"/>
              </a:lnSpc>
              <a:buFontTx/>
              <a:buNone/>
            </a:pPr>
            <a:r>
              <a:rPr lang="en-US" altLang="en-US" sz="2800"/>
              <a:t>Each Detail Sentence must:</a:t>
            </a:r>
          </a:p>
          <a:p>
            <a:pPr eaLnBrk="1" hangingPunct="1">
              <a:lnSpc>
                <a:spcPct val="90000"/>
              </a:lnSpc>
            </a:pPr>
            <a:r>
              <a:rPr lang="en-US" altLang="en-US" sz="2800"/>
              <a:t>Contain related information,</a:t>
            </a:r>
          </a:p>
          <a:p>
            <a:pPr eaLnBrk="1" hangingPunct="1">
              <a:lnSpc>
                <a:spcPct val="90000"/>
              </a:lnSpc>
            </a:pPr>
            <a:r>
              <a:rPr lang="en-US" altLang="en-US" sz="2800"/>
              <a:t>Be in a logical sequence with other sentences,</a:t>
            </a:r>
          </a:p>
          <a:p>
            <a:pPr eaLnBrk="1" hangingPunct="1">
              <a:lnSpc>
                <a:spcPct val="90000"/>
              </a:lnSpc>
            </a:pPr>
            <a:r>
              <a:rPr lang="en-US" altLang="en-US" sz="2800"/>
              <a:t>Include a transition if it introduces a new detail,</a:t>
            </a:r>
          </a:p>
          <a:p>
            <a:pPr eaLnBrk="1" hangingPunct="1">
              <a:lnSpc>
                <a:spcPct val="90000"/>
              </a:lnSpc>
            </a:pPr>
            <a:r>
              <a:rPr lang="en-US" altLang="en-US" sz="2800" b="1">
                <a:solidFill>
                  <a:srgbClr val="800000"/>
                </a:solidFill>
              </a:rPr>
              <a:t>Be written from the same point of view as the other sentences, and</a:t>
            </a:r>
          </a:p>
          <a:p>
            <a:pPr eaLnBrk="1" hangingPunct="1">
              <a:lnSpc>
                <a:spcPct val="90000"/>
              </a:lnSpc>
            </a:pPr>
            <a:r>
              <a:rPr lang="en-US" altLang="en-US" sz="2800"/>
              <a:t>Be written in the same tense as the other sentences.</a:t>
            </a:r>
          </a:p>
        </p:txBody>
      </p:sp>
      <p:sp>
        <p:nvSpPr>
          <p:cNvPr id="84997" name="Text Box 5">
            <a:extLst>
              <a:ext uri="{FF2B5EF4-FFF2-40B4-BE49-F238E27FC236}">
                <a16:creationId xmlns:a16="http://schemas.microsoft.com/office/drawing/2014/main" id="{87B2C582-9FDB-D76A-AC6F-A7530836ABF0}"/>
              </a:ext>
            </a:extLst>
          </p:cNvPr>
          <p:cNvSpPr txBox="1">
            <a:spLocks noChangeArrowheads="1"/>
          </p:cNvSpPr>
          <p:nvPr/>
        </p:nvSpPr>
        <p:spPr bwMode="auto">
          <a:xfrm>
            <a:off x="3810000" y="60198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#28</a:t>
            </a:r>
          </a:p>
        </p:txBody>
      </p:sp>
      <p:sp>
        <p:nvSpPr>
          <p:cNvPr id="74757" name="Footer Placeholder 1">
            <a:extLst>
              <a:ext uri="{FF2B5EF4-FFF2-40B4-BE49-F238E27FC236}">
                <a16:creationId xmlns:a16="http://schemas.microsoft.com/office/drawing/2014/main" id="{D23D3A3B-9DC3-3E17-44E4-97035F315EC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a:extLst>
              <a:ext uri="{FF2B5EF4-FFF2-40B4-BE49-F238E27FC236}">
                <a16:creationId xmlns:a16="http://schemas.microsoft.com/office/drawing/2014/main" id="{33E7B1B0-B91A-C625-80A3-9A2C50B0CBFC}"/>
              </a:ext>
            </a:extLst>
          </p:cNvPr>
          <p:cNvSpPr txBox="1">
            <a:spLocks noChangeArrowheads="1"/>
          </p:cNvSpPr>
          <p:nvPr/>
        </p:nvSpPr>
        <p:spPr bwMode="auto">
          <a:xfrm>
            <a:off x="1508125" y="1819275"/>
            <a:ext cx="184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sz="2800">
              <a:latin typeface="Times New Roman" charset="0"/>
              <a:ea typeface="ＭＳ Ｐゴシック" charset="0"/>
            </a:endParaRPr>
          </a:p>
        </p:txBody>
      </p:sp>
      <p:sp>
        <p:nvSpPr>
          <p:cNvPr id="75778" name="Rectangle 3">
            <a:extLst>
              <a:ext uri="{FF2B5EF4-FFF2-40B4-BE49-F238E27FC236}">
                <a16:creationId xmlns:a16="http://schemas.microsoft.com/office/drawing/2014/main" id="{A5B1620D-92CF-1660-912A-ADE1DA0541AB}"/>
              </a:ext>
            </a:extLst>
          </p:cNvPr>
          <p:cNvSpPr>
            <a:spLocks noGrp="1" noChangeArrowheads="1"/>
          </p:cNvSpPr>
          <p:nvPr>
            <p:ph type="title"/>
          </p:nvPr>
        </p:nvSpPr>
        <p:spPr>
          <a:xfrm>
            <a:off x="609600" y="152400"/>
            <a:ext cx="7772400" cy="1371600"/>
          </a:xfrm>
        </p:spPr>
        <p:txBody>
          <a:bodyPr/>
          <a:lstStyle/>
          <a:p>
            <a:pPr eaLnBrk="1" hangingPunct="1"/>
            <a:r>
              <a:rPr lang="en-US" altLang="en-US" b="1"/>
              <a:t>Example Sentences Written </a:t>
            </a:r>
            <a:br>
              <a:rPr lang="en-US" altLang="en-US" b="1"/>
            </a:br>
            <a:r>
              <a:rPr lang="en-US" altLang="en-US" b="1"/>
              <a:t>in First Person Point of View</a:t>
            </a:r>
          </a:p>
        </p:txBody>
      </p:sp>
      <p:sp>
        <p:nvSpPr>
          <p:cNvPr id="75779" name="Rectangle 4">
            <a:extLst>
              <a:ext uri="{FF2B5EF4-FFF2-40B4-BE49-F238E27FC236}">
                <a16:creationId xmlns:a16="http://schemas.microsoft.com/office/drawing/2014/main" id="{FAADDA95-3CA8-AC6F-FFE0-1F0E212FE7F6}"/>
              </a:ext>
            </a:extLst>
          </p:cNvPr>
          <p:cNvSpPr>
            <a:spLocks noGrp="1" noChangeArrowheads="1"/>
          </p:cNvSpPr>
          <p:nvPr>
            <p:ph type="body" sz="half" idx="1"/>
          </p:nvPr>
        </p:nvSpPr>
        <p:spPr>
          <a:xfrm>
            <a:off x="381001" y="1819275"/>
            <a:ext cx="3810000" cy="4114800"/>
          </a:xfrm>
        </p:spPr>
        <p:txBody>
          <a:bodyPr/>
          <a:lstStyle/>
          <a:p>
            <a:pPr eaLnBrk="1" hangingPunct="1">
              <a:lnSpc>
                <a:spcPct val="115000"/>
              </a:lnSpc>
              <a:spcBef>
                <a:spcPct val="50000"/>
              </a:spcBef>
            </a:pPr>
            <a:r>
              <a:rPr lang="en-US" altLang="en-US" sz="2000" dirty="0"/>
              <a:t>I went to the beach for a vacation with several friends.</a:t>
            </a:r>
          </a:p>
          <a:p>
            <a:pPr eaLnBrk="1" hangingPunct="1">
              <a:lnSpc>
                <a:spcPct val="115000"/>
              </a:lnSpc>
              <a:spcBef>
                <a:spcPct val="50000"/>
              </a:spcBef>
            </a:pPr>
            <a:r>
              <a:rPr lang="en-US" altLang="en-US" sz="2000" dirty="0"/>
              <a:t>We sunbathed, fished, watched the surfers, and swam.</a:t>
            </a:r>
          </a:p>
          <a:p>
            <a:pPr eaLnBrk="1" hangingPunct="1">
              <a:lnSpc>
                <a:spcPct val="115000"/>
              </a:lnSpc>
              <a:spcBef>
                <a:spcPct val="50000"/>
              </a:spcBef>
            </a:pPr>
            <a:r>
              <a:rPr lang="en-US" altLang="en-US" sz="2000" dirty="0"/>
              <a:t>I have solved a number of mysteries lately.</a:t>
            </a:r>
          </a:p>
          <a:p>
            <a:pPr eaLnBrk="1" hangingPunct="1">
              <a:lnSpc>
                <a:spcPct val="115000"/>
              </a:lnSpc>
              <a:spcBef>
                <a:spcPct val="50000"/>
              </a:spcBef>
            </a:pPr>
            <a:r>
              <a:rPr lang="en-US" altLang="en-US" sz="2000" dirty="0"/>
              <a:t>We recently moved to the country from the city; we love our new home.</a:t>
            </a:r>
          </a:p>
        </p:txBody>
      </p:sp>
      <p:sp>
        <p:nvSpPr>
          <p:cNvPr id="86022" name="Text Box 6">
            <a:extLst>
              <a:ext uri="{FF2B5EF4-FFF2-40B4-BE49-F238E27FC236}">
                <a16:creationId xmlns:a16="http://schemas.microsoft.com/office/drawing/2014/main" id="{29D73956-26E4-8EF6-2296-7FCE183D0AC0}"/>
              </a:ext>
            </a:extLst>
          </p:cNvPr>
          <p:cNvSpPr txBox="1">
            <a:spLocks noChangeArrowheads="1"/>
          </p:cNvSpPr>
          <p:nvPr/>
        </p:nvSpPr>
        <p:spPr bwMode="auto">
          <a:xfrm>
            <a:off x="4038600" y="6000750"/>
            <a:ext cx="3048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b="1" dirty="0">
                <a:solidFill>
                  <a:srgbClr val="800000"/>
                </a:solidFill>
                <a:latin typeface="Arial" charset="0"/>
                <a:ea typeface="ＭＳ Ｐゴシック" charset="0"/>
              </a:rPr>
              <a:t>Cue Cards #31 &amp; 32</a:t>
            </a:r>
          </a:p>
        </p:txBody>
      </p:sp>
      <p:sp>
        <p:nvSpPr>
          <p:cNvPr id="75782" name="Footer Placeholder 1">
            <a:extLst>
              <a:ext uri="{FF2B5EF4-FFF2-40B4-BE49-F238E27FC236}">
                <a16:creationId xmlns:a16="http://schemas.microsoft.com/office/drawing/2014/main" id="{ABE43AB0-A0B3-B678-4DA8-5ED73CA6871E}"/>
              </a:ext>
            </a:extLst>
          </p:cNvPr>
          <p:cNvSpPr>
            <a:spLocks noGrp="1"/>
          </p:cNvSpPr>
          <p:nvPr>
            <p:ph type="ftr" sz="quarter" idx="11"/>
          </p:nvPr>
        </p:nvSpPr>
        <p:spPr>
          <a:xfrm>
            <a:off x="-15240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8" name="Content Placeholder 7">
            <a:extLst>
              <a:ext uri="{FF2B5EF4-FFF2-40B4-BE49-F238E27FC236}">
                <a16:creationId xmlns:a16="http://schemas.microsoft.com/office/drawing/2014/main" id="{16D0D90F-CC18-A4D4-2CBC-9FFC872E8D8B}"/>
              </a:ext>
            </a:extLst>
          </p:cNvPr>
          <p:cNvPicPr>
            <a:picLocks noGrp="1" noChangeAspect="1"/>
          </p:cNvPicPr>
          <p:nvPr>
            <p:ph sz="half" idx="2"/>
          </p:nvPr>
        </p:nvPicPr>
        <p:blipFill>
          <a:blip r:embed="rId2"/>
          <a:stretch>
            <a:fillRect/>
          </a:stretch>
        </p:blipFill>
        <p:spPr>
          <a:xfrm>
            <a:off x="5318125" y="1786253"/>
            <a:ext cx="2835275" cy="3993012"/>
          </a:xfr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a:extLst>
              <a:ext uri="{FF2B5EF4-FFF2-40B4-BE49-F238E27FC236}">
                <a16:creationId xmlns:a16="http://schemas.microsoft.com/office/drawing/2014/main" id="{285BD4DD-4041-99C2-E1BA-87C3388249F2}"/>
              </a:ext>
            </a:extLst>
          </p:cNvPr>
          <p:cNvSpPr txBox="1">
            <a:spLocks noChangeArrowheads="1"/>
          </p:cNvSpPr>
          <p:nvPr/>
        </p:nvSpPr>
        <p:spPr bwMode="auto">
          <a:xfrm>
            <a:off x="1508125" y="2057400"/>
            <a:ext cx="6721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76802" name="Rectangle 3">
            <a:extLst>
              <a:ext uri="{FF2B5EF4-FFF2-40B4-BE49-F238E27FC236}">
                <a16:creationId xmlns:a16="http://schemas.microsoft.com/office/drawing/2014/main" id="{69181B6C-7F74-7858-5C55-C0509C21CACD}"/>
              </a:ext>
            </a:extLst>
          </p:cNvPr>
          <p:cNvSpPr>
            <a:spLocks noGrp="1" noChangeArrowheads="1"/>
          </p:cNvSpPr>
          <p:nvPr>
            <p:ph type="title"/>
          </p:nvPr>
        </p:nvSpPr>
        <p:spPr>
          <a:xfrm>
            <a:off x="228600" y="152400"/>
            <a:ext cx="8686800" cy="1371600"/>
          </a:xfrm>
        </p:spPr>
        <p:txBody>
          <a:bodyPr/>
          <a:lstStyle/>
          <a:p>
            <a:pPr eaLnBrk="1" hangingPunct="1"/>
            <a:r>
              <a:rPr lang="en-US" altLang="en-US"/>
              <a:t>Example Sentences Written </a:t>
            </a:r>
            <a:br>
              <a:rPr lang="en-US" altLang="en-US"/>
            </a:br>
            <a:r>
              <a:rPr lang="en-US" altLang="en-US"/>
              <a:t>in Second Person Point of View</a:t>
            </a:r>
          </a:p>
        </p:txBody>
      </p:sp>
      <p:sp>
        <p:nvSpPr>
          <p:cNvPr id="76803" name="Rectangle 4">
            <a:extLst>
              <a:ext uri="{FF2B5EF4-FFF2-40B4-BE49-F238E27FC236}">
                <a16:creationId xmlns:a16="http://schemas.microsoft.com/office/drawing/2014/main" id="{B71E6FB0-3BC0-D1C2-04DA-3AFBD1E38FE9}"/>
              </a:ext>
            </a:extLst>
          </p:cNvPr>
          <p:cNvSpPr>
            <a:spLocks noGrp="1" noChangeArrowheads="1"/>
          </p:cNvSpPr>
          <p:nvPr>
            <p:ph type="body" sz="half" idx="1"/>
          </p:nvPr>
        </p:nvSpPr>
        <p:spPr>
          <a:xfrm>
            <a:off x="533400" y="1600200"/>
            <a:ext cx="4495800" cy="4114800"/>
          </a:xfrm>
        </p:spPr>
        <p:txBody>
          <a:bodyPr/>
          <a:lstStyle/>
          <a:p>
            <a:pPr eaLnBrk="1" hangingPunct="1">
              <a:lnSpc>
                <a:spcPct val="115000"/>
              </a:lnSpc>
              <a:spcBef>
                <a:spcPct val="50000"/>
              </a:spcBef>
            </a:pPr>
            <a:r>
              <a:rPr lang="en-US" altLang="en-US" sz="2400" dirty="0"/>
              <a:t>You should be sure to pack light when you go backpacking.</a:t>
            </a:r>
          </a:p>
          <a:p>
            <a:pPr eaLnBrk="1" hangingPunct="1">
              <a:lnSpc>
                <a:spcPct val="115000"/>
              </a:lnSpc>
              <a:spcBef>
                <a:spcPct val="50000"/>
              </a:spcBef>
            </a:pPr>
            <a:r>
              <a:rPr lang="en-US" altLang="en-US" sz="2400" dirty="0"/>
              <a:t>You will have a good trip if you are aware of some safety tips.</a:t>
            </a:r>
          </a:p>
          <a:p>
            <a:pPr eaLnBrk="1" hangingPunct="1">
              <a:lnSpc>
                <a:spcPct val="115000"/>
              </a:lnSpc>
              <a:spcBef>
                <a:spcPct val="50000"/>
              </a:spcBef>
            </a:pPr>
            <a:r>
              <a:rPr lang="en-US" altLang="en-US" sz="2400" dirty="0"/>
              <a:t>Never take heavy objects like extra shoes or cast-iron fry pans on a backpacking trip.</a:t>
            </a:r>
          </a:p>
        </p:txBody>
      </p:sp>
      <p:sp>
        <p:nvSpPr>
          <p:cNvPr id="87046" name="Text Box 6">
            <a:extLst>
              <a:ext uri="{FF2B5EF4-FFF2-40B4-BE49-F238E27FC236}">
                <a16:creationId xmlns:a16="http://schemas.microsoft.com/office/drawing/2014/main" id="{F9885B5C-E679-F816-9156-5E3B0F663D00}"/>
              </a:ext>
            </a:extLst>
          </p:cNvPr>
          <p:cNvSpPr txBox="1">
            <a:spLocks noChangeArrowheads="1"/>
          </p:cNvSpPr>
          <p:nvPr/>
        </p:nvSpPr>
        <p:spPr bwMode="auto">
          <a:xfrm>
            <a:off x="4572000" y="6065043"/>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dirty="0">
                <a:solidFill>
                  <a:srgbClr val="800000"/>
                </a:solidFill>
                <a:latin typeface="Arial" charset="0"/>
                <a:ea typeface="ＭＳ Ｐゴシック" charset="0"/>
              </a:rPr>
              <a:t>Cue Cards #31 &amp; 33</a:t>
            </a:r>
          </a:p>
        </p:txBody>
      </p:sp>
      <p:sp>
        <p:nvSpPr>
          <p:cNvPr id="76806" name="Footer Placeholder 1">
            <a:extLst>
              <a:ext uri="{FF2B5EF4-FFF2-40B4-BE49-F238E27FC236}">
                <a16:creationId xmlns:a16="http://schemas.microsoft.com/office/drawing/2014/main" id="{3F0BEAED-1792-F615-15FA-7AF337966105}"/>
              </a:ext>
            </a:extLst>
          </p:cNvPr>
          <p:cNvSpPr>
            <a:spLocks noGrp="1"/>
          </p:cNvSpPr>
          <p:nvPr>
            <p:ph type="ftr" sz="quarter" idx="11"/>
          </p:nvPr>
        </p:nvSpPr>
        <p:spPr>
          <a:xfrm>
            <a:off x="-7620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5" name="Content Placeholder 4">
            <a:extLst>
              <a:ext uri="{FF2B5EF4-FFF2-40B4-BE49-F238E27FC236}">
                <a16:creationId xmlns:a16="http://schemas.microsoft.com/office/drawing/2014/main" id="{095913B3-59E1-4DE5-8DA5-90DB3BC13446}"/>
              </a:ext>
            </a:extLst>
          </p:cNvPr>
          <p:cNvPicPr>
            <a:picLocks noGrp="1" noChangeAspect="1"/>
          </p:cNvPicPr>
          <p:nvPr>
            <p:ph sz="half" idx="2"/>
          </p:nvPr>
        </p:nvPicPr>
        <p:blipFill>
          <a:blip r:embed="rId2"/>
          <a:stretch>
            <a:fillRect/>
          </a:stretch>
        </p:blipFill>
        <p:spPr>
          <a:xfrm>
            <a:off x="5318125" y="1539239"/>
            <a:ext cx="3063875" cy="4314957"/>
          </a:xfr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D77788D3-461E-71C9-2945-EA23E8BAABDF}"/>
              </a:ext>
            </a:extLst>
          </p:cNvPr>
          <p:cNvSpPr txBox="1">
            <a:spLocks noChangeArrowheads="1"/>
          </p:cNvSpPr>
          <p:nvPr/>
        </p:nvSpPr>
        <p:spPr bwMode="auto">
          <a:xfrm>
            <a:off x="1508125" y="1828800"/>
            <a:ext cx="6950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77826" name="Rectangle 3">
            <a:extLst>
              <a:ext uri="{FF2B5EF4-FFF2-40B4-BE49-F238E27FC236}">
                <a16:creationId xmlns:a16="http://schemas.microsoft.com/office/drawing/2014/main" id="{4D48AC2E-FC7B-E49C-45D1-655030A1A1BB}"/>
              </a:ext>
            </a:extLst>
          </p:cNvPr>
          <p:cNvSpPr>
            <a:spLocks noGrp="1" noChangeArrowheads="1"/>
          </p:cNvSpPr>
          <p:nvPr>
            <p:ph type="title"/>
          </p:nvPr>
        </p:nvSpPr>
        <p:spPr>
          <a:xfrm>
            <a:off x="685800" y="152400"/>
            <a:ext cx="7848600" cy="1371600"/>
          </a:xfrm>
        </p:spPr>
        <p:txBody>
          <a:bodyPr/>
          <a:lstStyle/>
          <a:p>
            <a:pPr eaLnBrk="1" hangingPunct="1"/>
            <a:r>
              <a:rPr lang="en-US" altLang="en-US"/>
              <a:t>Example Sentences Written </a:t>
            </a:r>
            <a:br>
              <a:rPr lang="en-US" altLang="en-US"/>
            </a:br>
            <a:r>
              <a:rPr lang="en-US" altLang="en-US"/>
              <a:t>in Third Person Point of View</a:t>
            </a:r>
          </a:p>
        </p:txBody>
      </p:sp>
      <p:sp>
        <p:nvSpPr>
          <p:cNvPr id="77827" name="Rectangle 4">
            <a:extLst>
              <a:ext uri="{FF2B5EF4-FFF2-40B4-BE49-F238E27FC236}">
                <a16:creationId xmlns:a16="http://schemas.microsoft.com/office/drawing/2014/main" id="{5AE0BA59-1AE1-5683-612F-E67F5477B313}"/>
              </a:ext>
            </a:extLst>
          </p:cNvPr>
          <p:cNvSpPr>
            <a:spLocks noGrp="1" noChangeArrowheads="1"/>
          </p:cNvSpPr>
          <p:nvPr>
            <p:ph type="body" sz="half" idx="1"/>
          </p:nvPr>
        </p:nvSpPr>
        <p:spPr>
          <a:xfrm>
            <a:off x="228600" y="1676400"/>
            <a:ext cx="3429000" cy="3276600"/>
          </a:xfrm>
        </p:spPr>
        <p:txBody>
          <a:bodyPr/>
          <a:lstStyle/>
          <a:p>
            <a:pPr eaLnBrk="1" hangingPunct="1">
              <a:lnSpc>
                <a:spcPct val="115000"/>
              </a:lnSpc>
              <a:spcBef>
                <a:spcPct val="50000"/>
              </a:spcBef>
            </a:pPr>
            <a:r>
              <a:rPr lang="en-US" altLang="en-US" sz="2400" dirty="0"/>
              <a:t>The boys went to a movie and then to a dance; they enjoyed themselves. </a:t>
            </a:r>
          </a:p>
          <a:p>
            <a:pPr eaLnBrk="1" hangingPunct="1">
              <a:lnSpc>
                <a:spcPct val="115000"/>
              </a:lnSpc>
              <a:spcBef>
                <a:spcPct val="50000"/>
              </a:spcBef>
            </a:pPr>
            <a:r>
              <a:rPr lang="en-US" altLang="en-US" sz="2400" dirty="0"/>
              <a:t>Scott, Chris, and Wallis became the best of friends.</a:t>
            </a:r>
          </a:p>
        </p:txBody>
      </p:sp>
      <p:sp>
        <p:nvSpPr>
          <p:cNvPr id="88069" name="Rectangle 5">
            <a:extLst>
              <a:ext uri="{FF2B5EF4-FFF2-40B4-BE49-F238E27FC236}">
                <a16:creationId xmlns:a16="http://schemas.microsoft.com/office/drawing/2014/main" id="{B414E069-4C7A-5E3C-5863-D731FCF28661}"/>
              </a:ext>
            </a:extLst>
          </p:cNvPr>
          <p:cNvSpPr>
            <a:spLocks noChangeArrowheads="1"/>
          </p:cNvSpPr>
          <p:nvPr/>
        </p:nvSpPr>
        <p:spPr bwMode="auto">
          <a:xfrm>
            <a:off x="8305800" y="2438400"/>
            <a:ext cx="3429000"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8071" name="Text Box 7">
            <a:extLst>
              <a:ext uri="{FF2B5EF4-FFF2-40B4-BE49-F238E27FC236}">
                <a16:creationId xmlns:a16="http://schemas.microsoft.com/office/drawing/2014/main" id="{E1833B2B-12B7-653A-14C5-861251497DEE}"/>
              </a:ext>
            </a:extLst>
          </p:cNvPr>
          <p:cNvSpPr txBox="1">
            <a:spLocks noChangeArrowheads="1"/>
          </p:cNvSpPr>
          <p:nvPr/>
        </p:nvSpPr>
        <p:spPr bwMode="auto">
          <a:xfrm>
            <a:off x="4800600" y="6065043"/>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dirty="0">
                <a:solidFill>
                  <a:srgbClr val="800000"/>
                </a:solidFill>
                <a:latin typeface="Arial" charset="0"/>
                <a:ea typeface="ＭＳ Ｐゴシック" charset="0"/>
              </a:rPr>
              <a:t>Cue Cards #31 &amp; 34</a:t>
            </a:r>
          </a:p>
        </p:txBody>
      </p:sp>
      <p:sp>
        <p:nvSpPr>
          <p:cNvPr id="77831" name="Footer Placeholder 1">
            <a:extLst>
              <a:ext uri="{FF2B5EF4-FFF2-40B4-BE49-F238E27FC236}">
                <a16:creationId xmlns:a16="http://schemas.microsoft.com/office/drawing/2014/main" id="{5D5EC6DA-4B59-364B-674D-CA0AA13C65E2}"/>
              </a:ext>
            </a:extLst>
          </p:cNvPr>
          <p:cNvSpPr>
            <a:spLocks noGrp="1"/>
          </p:cNvSpPr>
          <p:nvPr>
            <p:ph type="ftr" sz="quarter" idx="11"/>
          </p:nvPr>
        </p:nvSpPr>
        <p:spPr>
          <a:xfrm>
            <a:off x="-459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4" name="Content Placeholder 3">
            <a:extLst>
              <a:ext uri="{FF2B5EF4-FFF2-40B4-BE49-F238E27FC236}">
                <a16:creationId xmlns:a16="http://schemas.microsoft.com/office/drawing/2014/main" id="{D5B71790-9968-A703-7AEC-B2761E972490}"/>
              </a:ext>
            </a:extLst>
          </p:cNvPr>
          <p:cNvPicPr>
            <a:picLocks noGrp="1" noChangeAspect="1"/>
          </p:cNvPicPr>
          <p:nvPr>
            <p:ph sz="half" idx="2"/>
          </p:nvPr>
        </p:nvPicPr>
        <p:blipFill>
          <a:blip r:embed="rId2"/>
          <a:stretch>
            <a:fillRect/>
          </a:stretch>
        </p:blipFill>
        <p:spPr>
          <a:xfrm>
            <a:off x="3637402" y="1671137"/>
            <a:ext cx="5193535" cy="2989699"/>
          </a:xfrm>
        </p:spPr>
      </p:pic>
      <p:sp>
        <p:nvSpPr>
          <p:cNvPr id="5" name="Rectangle 4">
            <a:extLst>
              <a:ext uri="{FF2B5EF4-FFF2-40B4-BE49-F238E27FC236}">
                <a16:creationId xmlns:a16="http://schemas.microsoft.com/office/drawing/2014/main" id="{DF0CC514-30A5-6AB3-56B4-E1361266E899}"/>
              </a:ext>
            </a:extLst>
          </p:cNvPr>
          <p:cNvSpPr txBox="1">
            <a:spLocks noChangeArrowheads="1"/>
          </p:cNvSpPr>
          <p:nvPr/>
        </p:nvSpPr>
        <p:spPr bwMode="auto">
          <a:xfrm>
            <a:off x="240535" y="5005303"/>
            <a:ext cx="7853190" cy="95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115000"/>
              </a:lnSpc>
              <a:spcBef>
                <a:spcPct val="50000"/>
              </a:spcBef>
            </a:pPr>
            <a:r>
              <a:rPr lang="en-US" altLang="en-US" sz="2400" kern="0" dirty="0"/>
              <a:t>The garden was filled with many fragrant and colorful flowers.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E3727BEB-670E-ED0E-5785-4A99DEF3DEDA}"/>
              </a:ext>
            </a:extLst>
          </p:cNvPr>
          <p:cNvSpPr>
            <a:spLocks noGrp="1" noChangeArrowheads="1"/>
          </p:cNvSpPr>
          <p:nvPr>
            <p:ph type="title"/>
          </p:nvPr>
        </p:nvSpPr>
        <p:spPr/>
        <p:txBody>
          <a:bodyPr/>
          <a:lstStyle/>
          <a:p>
            <a:pPr eaLnBrk="1" hangingPunct="1"/>
            <a:r>
              <a:rPr lang="en-US" altLang="en-US" sz="3600" b="1"/>
              <a:t>Stages of Acquisition and Generalization</a:t>
            </a:r>
          </a:p>
        </p:txBody>
      </p:sp>
      <p:sp>
        <p:nvSpPr>
          <p:cNvPr id="23554" name="Rectangle 3">
            <a:extLst>
              <a:ext uri="{FF2B5EF4-FFF2-40B4-BE49-F238E27FC236}">
                <a16:creationId xmlns:a16="http://schemas.microsoft.com/office/drawing/2014/main" id="{DAB36ECB-654A-647A-ECBA-7DB23727B140}"/>
              </a:ext>
            </a:extLst>
          </p:cNvPr>
          <p:cNvSpPr>
            <a:spLocks noGrp="1" noChangeArrowheads="1"/>
          </p:cNvSpPr>
          <p:nvPr>
            <p:ph type="body" idx="1"/>
          </p:nvPr>
        </p:nvSpPr>
        <p:spPr>
          <a:xfrm>
            <a:off x="762000" y="1752600"/>
            <a:ext cx="7772400" cy="3962400"/>
          </a:xfrm>
        </p:spPr>
        <p:txBody>
          <a:bodyPr/>
          <a:lstStyle/>
          <a:p>
            <a:pPr eaLnBrk="1" hangingPunct="1">
              <a:lnSpc>
                <a:spcPct val="90000"/>
              </a:lnSpc>
              <a:buFontTx/>
              <a:buNone/>
            </a:pPr>
            <a:r>
              <a:rPr lang="en-US" altLang="en-US" sz="2800"/>
              <a:t>1 – Pretest and make commitments</a:t>
            </a:r>
          </a:p>
          <a:p>
            <a:pPr eaLnBrk="1" hangingPunct="1">
              <a:lnSpc>
                <a:spcPct val="90000"/>
              </a:lnSpc>
              <a:buFontTx/>
              <a:buNone/>
            </a:pPr>
            <a:r>
              <a:rPr lang="en-US" altLang="en-US" sz="2800"/>
              <a:t>2 – Describe the strategy</a:t>
            </a:r>
          </a:p>
          <a:p>
            <a:pPr eaLnBrk="1" hangingPunct="1">
              <a:lnSpc>
                <a:spcPct val="90000"/>
              </a:lnSpc>
              <a:buFontTx/>
              <a:buNone/>
            </a:pPr>
            <a:r>
              <a:rPr lang="en-US" altLang="en-US" sz="2800"/>
              <a:t>3 – Model </a:t>
            </a:r>
          </a:p>
          <a:p>
            <a:pPr eaLnBrk="1" hangingPunct="1">
              <a:lnSpc>
                <a:spcPct val="90000"/>
              </a:lnSpc>
              <a:buFontTx/>
              <a:buNone/>
            </a:pPr>
            <a:r>
              <a:rPr lang="en-US" altLang="en-US" sz="2800"/>
              <a:t>4 – Verbal Rehearsal</a:t>
            </a:r>
          </a:p>
          <a:p>
            <a:pPr eaLnBrk="1" hangingPunct="1">
              <a:lnSpc>
                <a:spcPct val="90000"/>
              </a:lnSpc>
              <a:buFontTx/>
              <a:buNone/>
            </a:pPr>
            <a:r>
              <a:rPr lang="en-US" altLang="en-US" sz="2800"/>
              <a:t>5 – Controlled Practice and Feedback</a:t>
            </a:r>
          </a:p>
          <a:p>
            <a:pPr eaLnBrk="1" hangingPunct="1">
              <a:lnSpc>
                <a:spcPct val="90000"/>
              </a:lnSpc>
              <a:buFontTx/>
              <a:buNone/>
            </a:pPr>
            <a:r>
              <a:rPr lang="en-US" altLang="en-US" sz="2800"/>
              <a:t>6 – Advanced Practice and Feedback</a:t>
            </a:r>
          </a:p>
          <a:p>
            <a:pPr eaLnBrk="1" hangingPunct="1">
              <a:lnSpc>
                <a:spcPct val="90000"/>
              </a:lnSpc>
              <a:buFontTx/>
              <a:buNone/>
            </a:pPr>
            <a:r>
              <a:rPr lang="en-US" altLang="en-US" sz="2800"/>
              <a:t>7 – Posttest and make commitments</a:t>
            </a:r>
          </a:p>
          <a:p>
            <a:pPr eaLnBrk="1" hangingPunct="1">
              <a:lnSpc>
                <a:spcPct val="90000"/>
              </a:lnSpc>
              <a:buFontTx/>
              <a:buNone/>
            </a:pPr>
            <a:r>
              <a:rPr lang="en-US" altLang="en-US" sz="2800"/>
              <a:t>8 – Generalization</a:t>
            </a:r>
          </a:p>
          <a:p>
            <a:pPr eaLnBrk="1" hangingPunct="1">
              <a:lnSpc>
                <a:spcPct val="90000"/>
              </a:lnSpc>
              <a:buFontTx/>
              <a:buNone/>
            </a:pPr>
            <a:endParaRPr lang="en-US" altLang="en-US" sz="2800"/>
          </a:p>
        </p:txBody>
      </p:sp>
      <p:sp>
        <p:nvSpPr>
          <p:cNvPr id="23555" name="Footer Placeholder 1">
            <a:extLst>
              <a:ext uri="{FF2B5EF4-FFF2-40B4-BE49-F238E27FC236}">
                <a16:creationId xmlns:a16="http://schemas.microsoft.com/office/drawing/2014/main" id="{6DD84C99-40A4-B765-FE3C-2506EF17018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a:extLst>
              <a:ext uri="{FF2B5EF4-FFF2-40B4-BE49-F238E27FC236}">
                <a16:creationId xmlns:a16="http://schemas.microsoft.com/office/drawing/2014/main" id="{0307AEC4-4BC6-4DB7-030E-C62B5AEBF71F}"/>
              </a:ext>
            </a:extLst>
          </p:cNvPr>
          <p:cNvSpPr>
            <a:spLocks noChangeShapeType="1"/>
          </p:cNvSpPr>
          <p:nvPr/>
        </p:nvSpPr>
        <p:spPr bwMode="auto">
          <a:xfrm>
            <a:off x="6096000" y="1816100"/>
            <a:ext cx="0" cy="17399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9091" name="Line 3">
            <a:extLst>
              <a:ext uri="{FF2B5EF4-FFF2-40B4-BE49-F238E27FC236}">
                <a16:creationId xmlns:a16="http://schemas.microsoft.com/office/drawing/2014/main" id="{0EFFC28D-F48E-8F33-3657-C637B0D43727}"/>
              </a:ext>
            </a:extLst>
          </p:cNvPr>
          <p:cNvSpPr>
            <a:spLocks noChangeShapeType="1"/>
          </p:cNvSpPr>
          <p:nvPr/>
        </p:nvSpPr>
        <p:spPr bwMode="auto">
          <a:xfrm>
            <a:off x="1600200" y="3556000"/>
            <a:ext cx="70739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78851" name="Group 4">
            <a:extLst>
              <a:ext uri="{FF2B5EF4-FFF2-40B4-BE49-F238E27FC236}">
                <a16:creationId xmlns:a16="http://schemas.microsoft.com/office/drawing/2014/main" id="{D88E4908-B4C1-887B-BF35-4A94A5717BDE}"/>
              </a:ext>
            </a:extLst>
          </p:cNvPr>
          <p:cNvGrpSpPr>
            <a:grpSpLocks/>
          </p:cNvGrpSpPr>
          <p:nvPr/>
        </p:nvGrpSpPr>
        <p:grpSpPr bwMode="auto">
          <a:xfrm>
            <a:off x="3175" y="1752600"/>
            <a:ext cx="8620125" cy="3846513"/>
            <a:chOff x="50" y="920"/>
            <a:chExt cx="5430" cy="2423"/>
          </a:xfrm>
        </p:grpSpPr>
        <p:sp>
          <p:nvSpPr>
            <p:cNvPr id="89093" name="Text Box 5">
              <a:extLst>
                <a:ext uri="{FF2B5EF4-FFF2-40B4-BE49-F238E27FC236}">
                  <a16:creationId xmlns:a16="http://schemas.microsoft.com/office/drawing/2014/main" id="{D6C64F94-9646-E304-D60D-9CA8E9639A1E}"/>
                </a:ext>
              </a:extLst>
            </p:cNvPr>
            <p:cNvSpPr txBox="1">
              <a:spLocks noChangeArrowheads="1"/>
            </p:cNvSpPr>
            <p:nvPr/>
          </p:nvSpPr>
          <p:spPr bwMode="auto">
            <a:xfrm>
              <a:off x="3909" y="1326"/>
              <a:ext cx="1524" cy="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ea typeface="ＭＳ Ｐゴシック" charset="0"/>
                </a:rPr>
                <a:t>He   	 The house</a:t>
              </a:r>
            </a:p>
            <a:p>
              <a:pPr algn="l">
                <a:defRPr/>
              </a:pPr>
              <a:r>
                <a:rPr lang="en-US" sz="1800" b="1">
                  <a:latin typeface="Arial" charset="0"/>
                  <a:ea typeface="ＭＳ Ｐゴシック" charset="0"/>
                </a:rPr>
                <a:t>She  	 One idea</a:t>
              </a:r>
            </a:p>
            <a:p>
              <a:pPr algn="l">
                <a:defRPr/>
              </a:pPr>
              <a:r>
                <a:rPr lang="en-US" sz="1800" b="1">
                  <a:latin typeface="Arial" charset="0"/>
                  <a:ea typeface="ＭＳ Ｐゴシック" charset="0"/>
                </a:rPr>
                <a:t>It     	 Mimi, Tom, </a:t>
              </a:r>
            </a:p>
            <a:p>
              <a:pPr algn="l">
                <a:defRPr/>
              </a:pPr>
              <a:r>
                <a:rPr lang="en-US" sz="1800" b="1">
                  <a:latin typeface="Arial" charset="0"/>
                  <a:ea typeface="ＭＳ Ｐゴシック" charset="0"/>
                </a:rPr>
                <a:t>They   	 Joe</a:t>
              </a:r>
              <a:endParaRPr lang="en-US" sz="1800">
                <a:latin typeface="Arial" charset="0"/>
                <a:ea typeface="ＭＳ Ｐゴシック" charset="0"/>
              </a:endParaRPr>
            </a:p>
          </p:txBody>
        </p:sp>
        <p:sp>
          <p:nvSpPr>
            <p:cNvPr id="89094" name="Text Box 6">
              <a:extLst>
                <a:ext uri="{FF2B5EF4-FFF2-40B4-BE49-F238E27FC236}">
                  <a16:creationId xmlns:a16="http://schemas.microsoft.com/office/drawing/2014/main" id="{9F5E2C85-F26D-B6B0-77E3-90B89CB55CBA}"/>
                </a:ext>
              </a:extLst>
            </p:cNvPr>
            <p:cNvSpPr txBox="1">
              <a:spLocks noChangeArrowheads="1"/>
            </p:cNvSpPr>
            <p:nvPr/>
          </p:nvSpPr>
          <p:spPr bwMode="auto">
            <a:xfrm>
              <a:off x="2733" y="2350"/>
              <a:ext cx="884" cy="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ea typeface="ＭＳ Ｐゴシック" charset="0"/>
                </a:rPr>
                <a:t>Your </a:t>
              </a:r>
            </a:p>
            <a:p>
              <a:pPr algn="l">
                <a:defRPr/>
              </a:pPr>
              <a:r>
                <a:rPr lang="en-US" sz="1800" b="1">
                  <a:latin typeface="Arial" charset="0"/>
                  <a:ea typeface="ＭＳ Ｐゴシック" charset="0"/>
                </a:rPr>
                <a:t>Yours</a:t>
              </a:r>
            </a:p>
            <a:p>
              <a:pPr algn="l">
                <a:defRPr/>
              </a:pPr>
              <a:r>
                <a:rPr lang="en-US" sz="1800" b="1">
                  <a:latin typeface="Arial" charset="0"/>
                  <a:ea typeface="ＭＳ Ｐゴシック" charset="0"/>
                </a:rPr>
                <a:t>Yourself</a:t>
              </a:r>
            </a:p>
            <a:p>
              <a:pPr algn="l">
                <a:defRPr/>
              </a:pPr>
              <a:r>
                <a:rPr lang="en-US" sz="1800" b="1">
                  <a:latin typeface="Arial" charset="0"/>
                  <a:ea typeface="ＭＳ Ｐゴシック" charset="0"/>
                </a:rPr>
                <a:t>Yourselves</a:t>
              </a:r>
              <a:endParaRPr lang="en-US" sz="1800">
                <a:latin typeface="Arial" charset="0"/>
                <a:ea typeface="ＭＳ Ｐゴシック" charset="0"/>
              </a:endParaRPr>
            </a:p>
          </p:txBody>
        </p:sp>
        <p:sp>
          <p:nvSpPr>
            <p:cNvPr id="89095" name="Text Box 7">
              <a:extLst>
                <a:ext uri="{FF2B5EF4-FFF2-40B4-BE49-F238E27FC236}">
                  <a16:creationId xmlns:a16="http://schemas.microsoft.com/office/drawing/2014/main" id="{68E82DFB-7BAF-99AE-8615-96EC1589E52B}"/>
                </a:ext>
              </a:extLst>
            </p:cNvPr>
            <p:cNvSpPr txBox="1">
              <a:spLocks noChangeArrowheads="1"/>
            </p:cNvSpPr>
            <p:nvPr/>
          </p:nvSpPr>
          <p:spPr bwMode="auto">
            <a:xfrm>
              <a:off x="3932" y="2247"/>
              <a:ext cx="1517" cy="1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ea typeface="ＭＳ Ｐゴシック" charset="0"/>
                </a:rPr>
                <a:t>Him    	Themselves</a:t>
              </a:r>
            </a:p>
            <a:p>
              <a:pPr algn="l">
                <a:defRPr/>
              </a:pPr>
              <a:r>
                <a:rPr lang="en-US" sz="1800" b="1">
                  <a:latin typeface="Arial" charset="0"/>
                  <a:ea typeface="ＭＳ Ｐゴシック" charset="0"/>
                </a:rPr>
                <a:t>Her     	Itself</a:t>
              </a:r>
            </a:p>
            <a:p>
              <a:pPr algn="l">
                <a:defRPr/>
              </a:pPr>
              <a:r>
                <a:rPr lang="en-US" sz="1800" b="1">
                  <a:latin typeface="Arial" charset="0"/>
                  <a:ea typeface="ＭＳ Ｐゴシック" charset="0"/>
                </a:rPr>
                <a:t>Them  	His</a:t>
              </a:r>
            </a:p>
            <a:p>
              <a:pPr algn="l">
                <a:defRPr/>
              </a:pPr>
              <a:r>
                <a:rPr lang="en-US" sz="1800" b="1">
                  <a:latin typeface="Arial" charset="0"/>
                  <a:ea typeface="ＭＳ Ｐゴシック" charset="0"/>
                </a:rPr>
                <a:t>Himself 	Hers</a:t>
              </a:r>
            </a:p>
            <a:p>
              <a:pPr algn="l">
                <a:defRPr/>
              </a:pPr>
              <a:r>
                <a:rPr lang="en-US" sz="1800" b="1">
                  <a:latin typeface="Arial" charset="0"/>
                  <a:ea typeface="ＭＳ Ｐゴシック" charset="0"/>
                </a:rPr>
                <a:t>Herself 	Their</a:t>
              </a:r>
            </a:p>
            <a:p>
              <a:pPr algn="l">
                <a:defRPr/>
              </a:pPr>
              <a:r>
                <a:rPr lang="en-US" sz="1800" b="1">
                  <a:latin typeface="Arial" charset="0"/>
                  <a:ea typeface="ＭＳ Ｐゴシック" charset="0"/>
                </a:rPr>
                <a:t>	Theirs</a:t>
              </a:r>
            </a:p>
          </p:txBody>
        </p:sp>
        <p:sp>
          <p:nvSpPr>
            <p:cNvPr id="89096" name="Rectangle 8">
              <a:extLst>
                <a:ext uri="{FF2B5EF4-FFF2-40B4-BE49-F238E27FC236}">
                  <a16:creationId xmlns:a16="http://schemas.microsoft.com/office/drawing/2014/main" id="{98C642FF-FC0D-29D4-485D-B1F005269619}"/>
                </a:ext>
              </a:extLst>
            </p:cNvPr>
            <p:cNvSpPr>
              <a:spLocks noChangeArrowheads="1"/>
            </p:cNvSpPr>
            <p:nvPr/>
          </p:nvSpPr>
          <p:spPr bwMode="auto">
            <a:xfrm>
              <a:off x="1008" y="1144"/>
              <a:ext cx="4472" cy="2192"/>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3600">
                <a:latin typeface="Arial" charset="0"/>
                <a:ea typeface="ＭＳ Ｐゴシック" charset="0"/>
              </a:endParaRPr>
            </a:p>
          </p:txBody>
        </p:sp>
        <p:sp>
          <p:nvSpPr>
            <p:cNvPr id="89097" name="Text Box 9">
              <a:extLst>
                <a:ext uri="{FF2B5EF4-FFF2-40B4-BE49-F238E27FC236}">
                  <a16:creationId xmlns:a16="http://schemas.microsoft.com/office/drawing/2014/main" id="{47F04835-7A92-B411-CDBA-5A2882ADAEF2}"/>
                </a:ext>
              </a:extLst>
            </p:cNvPr>
            <p:cNvSpPr txBox="1">
              <a:spLocks noChangeArrowheads="1"/>
            </p:cNvSpPr>
            <p:nvPr/>
          </p:nvSpPr>
          <p:spPr bwMode="auto">
            <a:xfrm>
              <a:off x="1176" y="920"/>
              <a:ext cx="105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a:latin typeface="Arial" charset="0"/>
                  <a:ea typeface="ＭＳ Ｐゴシック" charset="0"/>
                </a:rPr>
                <a:t>First Person</a:t>
              </a:r>
            </a:p>
          </p:txBody>
        </p:sp>
        <p:sp>
          <p:nvSpPr>
            <p:cNvPr id="89098" name="Text Box 10">
              <a:extLst>
                <a:ext uri="{FF2B5EF4-FFF2-40B4-BE49-F238E27FC236}">
                  <a16:creationId xmlns:a16="http://schemas.microsoft.com/office/drawing/2014/main" id="{5BE3F1AE-9132-B976-03EB-289ABAE1B164}"/>
                </a:ext>
              </a:extLst>
            </p:cNvPr>
            <p:cNvSpPr txBox="1">
              <a:spLocks noChangeArrowheads="1"/>
            </p:cNvSpPr>
            <p:nvPr/>
          </p:nvSpPr>
          <p:spPr bwMode="auto">
            <a:xfrm>
              <a:off x="4078" y="920"/>
              <a:ext cx="110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a:latin typeface="Arial" charset="0"/>
                  <a:ea typeface="ＭＳ Ｐゴシック" charset="0"/>
                </a:rPr>
                <a:t>Third Person</a:t>
              </a:r>
            </a:p>
          </p:txBody>
        </p:sp>
        <p:sp>
          <p:nvSpPr>
            <p:cNvPr id="89099" name="Text Box 11">
              <a:extLst>
                <a:ext uri="{FF2B5EF4-FFF2-40B4-BE49-F238E27FC236}">
                  <a16:creationId xmlns:a16="http://schemas.microsoft.com/office/drawing/2014/main" id="{DA2EDBEB-0000-614F-4582-87A2188B4C20}"/>
                </a:ext>
              </a:extLst>
            </p:cNvPr>
            <p:cNvSpPr txBox="1">
              <a:spLocks noChangeArrowheads="1"/>
            </p:cNvSpPr>
            <p:nvPr/>
          </p:nvSpPr>
          <p:spPr bwMode="auto">
            <a:xfrm>
              <a:off x="2472" y="920"/>
              <a:ext cx="128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a:latin typeface="Arial" charset="0"/>
                  <a:ea typeface="ＭＳ Ｐゴシック" charset="0"/>
                </a:rPr>
                <a:t>Second Person</a:t>
              </a:r>
            </a:p>
          </p:txBody>
        </p:sp>
        <p:sp>
          <p:nvSpPr>
            <p:cNvPr id="89100" name="Text Box 12">
              <a:extLst>
                <a:ext uri="{FF2B5EF4-FFF2-40B4-BE49-F238E27FC236}">
                  <a16:creationId xmlns:a16="http://schemas.microsoft.com/office/drawing/2014/main" id="{A69A76EB-C50E-4FCE-78E7-B78BE7246781}"/>
                </a:ext>
              </a:extLst>
            </p:cNvPr>
            <p:cNvSpPr txBox="1">
              <a:spLocks noChangeArrowheads="1"/>
            </p:cNvSpPr>
            <p:nvPr/>
          </p:nvSpPr>
          <p:spPr bwMode="auto">
            <a:xfrm>
              <a:off x="237" y="1532"/>
              <a:ext cx="78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b="1">
                  <a:latin typeface="Arial" charset="0"/>
                  <a:ea typeface="ＭＳ Ｐゴシック" charset="0"/>
                </a:rPr>
                <a:t>Subjects</a:t>
              </a:r>
            </a:p>
          </p:txBody>
        </p:sp>
        <p:sp>
          <p:nvSpPr>
            <p:cNvPr id="89101" name="Text Box 13">
              <a:extLst>
                <a:ext uri="{FF2B5EF4-FFF2-40B4-BE49-F238E27FC236}">
                  <a16:creationId xmlns:a16="http://schemas.microsoft.com/office/drawing/2014/main" id="{68730027-929A-FB8C-9417-A411D8DEE476}"/>
                </a:ext>
              </a:extLst>
            </p:cNvPr>
            <p:cNvSpPr txBox="1">
              <a:spLocks noChangeArrowheads="1"/>
            </p:cNvSpPr>
            <p:nvPr/>
          </p:nvSpPr>
          <p:spPr bwMode="auto">
            <a:xfrm>
              <a:off x="50" y="2300"/>
              <a:ext cx="970" cy="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sz="2000" b="1">
                  <a:latin typeface="Arial" charset="0"/>
                  <a:ea typeface="ＭＳ Ｐゴシック" charset="0"/>
                </a:rPr>
                <a:t>Sometimes</a:t>
              </a:r>
            </a:p>
            <a:p>
              <a:pPr algn="r">
                <a:defRPr/>
              </a:pPr>
              <a:r>
                <a:rPr lang="en-US" sz="2000" b="1">
                  <a:latin typeface="Arial" charset="0"/>
                  <a:ea typeface="ＭＳ Ｐゴシック" charset="0"/>
                </a:rPr>
                <a:t>in rest of</a:t>
              </a:r>
            </a:p>
            <a:p>
              <a:pPr algn="r">
                <a:defRPr/>
              </a:pPr>
              <a:r>
                <a:rPr lang="en-US" sz="2000" b="1">
                  <a:latin typeface="Arial" charset="0"/>
                  <a:ea typeface="ＭＳ Ｐゴシック" charset="0"/>
                </a:rPr>
                <a:t>sentence</a:t>
              </a:r>
            </a:p>
          </p:txBody>
        </p:sp>
        <p:sp>
          <p:nvSpPr>
            <p:cNvPr id="89102" name="Text Box 14">
              <a:extLst>
                <a:ext uri="{FF2B5EF4-FFF2-40B4-BE49-F238E27FC236}">
                  <a16:creationId xmlns:a16="http://schemas.microsoft.com/office/drawing/2014/main" id="{697C6C09-B8FB-E5C3-D055-C4D695BE6DC0}"/>
                </a:ext>
              </a:extLst>
            </p:cNvPr>
            <p:cNvSpPr txBox="1">
              <a:spLocks noChangeArrowheads="1"/>
            </p:cNvSpPr>
            <p:nvPr/>
          </p:nvSpPr>
          <p:spPr bwMode="auto">
            <a:xfrm>
              <a:off x="1504" y="1366"/>
              <a:ext cx="332"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Arial" charset="0"/>
                  <a:ea typeface="ＭＳ Ｐゴシック" charset="0"/>
                </a:rPr>
                <a:t>I</a:t>
              </a:r>
            </a:p>
            <a:p>
              <a:pPr>
                <a:defRPr/>
              </a:pPr>
              <a:endParaRPr lang="en-US" sz="1800" b="1">
                <a:latin typeface="Arial" charset="0"/>
                <a:ea typeface="ＭＳ Ｐゴシック" charset="0"/>
              </a:endParaRPr>
            </a:p>
            <a:p>
              <a:pPr>
                <a:defRPr/>
              </a:pPr>
              <a:r>
                <a:rPr lang="en-US" sz="1800" b="1">
                  <a:latin typeface="Arial" charset="0"/>
                  <a:ea typeface="ＭＳ Ｐゴシック" charset="0"/>
                </a:rPr>
                <a:t>We</a:t>
              </a:r>
              <a:endParaRPr lang="en-US" sz="1800">
                <a:latin typeface="Arial" charset="0"/>
                <a:ea typeface="ＭＳ Ｐゴシック" charset="0"/>
              </a:endParaRPr>
            </a:p>
          </p:txBody>
        </p:sp>
        <p:sp>
          <p:nvSpPr>
            <p:cNvPr id="89103" name="Text Box 15">
              <a:extLst>
                <a:ext uri="{FF2B5EF4-FFF2-40B4-BE49-F238E27FC236}">
                  <a16:creationId xmlns:a16="http://schemas.microsoft.com/office/drawing/2014/main" id="{208DE9FB-DF68-B5FE-1663-4DED8C83E85D}"/>
                </a:ext>
              </a:extLst>
            </p:cNvPr>
            <p:cNvSpPr txBox="1">
              <a:spLocks noChangeArrowheads="1"/>
            </p:cNvSpPr>
            <p:nvPr/>
          </p:nvSpPr>
          <p:spPr bwMode="auto">
            <a:xfrm>
              <a:off x="2489" y="1423"/>
              <a:ext cx="1316"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Arial" charset="0"/>
                  <a:ea typeface="ＭＳ Ｐゴシック" charset="0"/>
                </a:rPr>
                <a:t>You</a:t>
              </a:r>
            </a:p>
            <a:p>
              <a:pPr>
                <a:defRPr/>
              </a:pPr>
              <a:endParaRPr lang="en-US" sz="1800" b="1">
                <a:latin typeface="Arial" charset="0"/>
                <a:ea typeface="ＭＳ Ｐゴシック" charset="0"/>
              </a:endParaRPr>
            </a:p>
            <a:p>
              <a:pPr>
                <a:defRPr/>
              </a:pPr>
              <a:r>
                <a:rPr lang="en-US" sz="1800" b="1">
                  <a:latin typeface="Arial" charset="0"/>
                  <a:ea typeface="ＭＳ Ｐゴシック" charset="0"/>
                </a:rPr>
                <a:t>You (understood)</a:t>
              </a:r>
              <a:endParaRPr lang="en-US" sz="1800">
                <a:latin typeface="Arial" charset="0"/>
                <a:ea typeface="ＭＳ Ｐゴシック" charset="0"/>
              </a:endParaRPr>
            </a:p>
          </p:txBody>
        </p:sp>
        <p:sp>
          <p:nvSpPr>
            <p:cNvPr id="89104" name="Text Box 16">
              <a:extLst>
                <a:ext uri="{FF2B5EF4-FFF2-40B4-BE49-F238E27FC236}">
                  <a16:creationId xmlns:a16="http://schemas.microsoft.com/office/drawing/2014/main" id="{94F26642-410F-F4A8-011A-190248B67998}"/>
                </a:ext>
              </a:extLst>
            </p:cNvPr>
            <p:cNvSpPr txBox="1">
              <a:spLocks noChangeArrowheads="1"/>
            </p:cNvSpPr>
            <p:nvPr/>
          </p:nvSpPr>
          <p:spPr bwMode="auto">
            <a:xfrm>
              <a:off x="1048" y="2356"/>
              <a:ext cx="1389" cy="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ea typeface="ＭＳ Ｐゴシック" charset="0"/>
                </a:rPr>
                <a:t>Me	Us</a:t>
              </a:r>
            </a:p>
            <a:p>
              <a:pPr algn="l">
                <a:defRPr/>
              </a:pPr>
              <a:r>
                <a:rPr lang="en-US" sz="1800" b="1">
                  <a:latin typeface="Arial" charset="0"/>
                  <a:ea typeface="ＭＳ Ｐゴシック" charset="0"/>
                </a:rPr>
                <a:t>My	Our</a:t>
              </a:r>
            </a:p>
            <a:p>
              <a:pPr algn="l">
                <a:defRPr/>
              </a:pPr>
              <a:r>
                <a:rPr lang="en-US" sz="1800" b="1">
                  <a:latin typeface="Arial" charset="0"/>
                  <a:ea typeface="ＭＳ Ｐゴシック" charset="0"/>
                </a:rPr>
                <a:t>Mine	Ours</a:t>
              </a:r>
            </a:p>
            <a:p>
              <a:pPr algn="l">
                <a:defRPr/>
              </a:pPr>
              <a:r>
                <a:rPr lang="en-US" sz="1800" b="1">
                  <a:latin typeface="Arial" charset="0"/>
                  <a:ea typeface="ＭＳ Ｐゴシック" charset="0"/>
                </a:rPr>
                <a:t>Myself	Ourselves</a:t>
              </a:r>
              <a:endParaRPr lang="en-US" sz="1800">
                <a:latin typeface="Arial" charset="0"/>
                <a:ea typeface="ＭＳ Ｐゴシック" charset="0"/>
              </a:endParaRPr>
            </a:p>
          </p:txBody>
        </p:sp>
      </p:grpSp>
      <p:sp>
        <p:nvSpPr>
          <p:cNvPr id="89105" name="Line 17">
            <a:extLst>
              <a:ext uri="{FF2B5EF4-FFF2-40B4-BE49-F238E27FC236}">
                <a16:creationId xmlns:a16="http://schemas.microsoft.com/office/drawing/2014/main" id="{DF806583-E21C-67DB-9F4A-A8BE4E26C8C3}"/>
              </a:ext>
            </a:extLst>
          </p:cNvPr>
          <p:cNvSpPr>
            <a:spLocks noChangeShapeType="1"/>
          </p:cNvSpPr>
          <p:nvPr/>
        </p:nvSpPr>
        <p:spPr bwMode="auto">
          <a:xfrm>
            <a:off x="3657600" y="5410200"/>
            <a:ext cx="457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9106" name="Line 18">
            <a:extLst>
              <a:ext uri="{FF2B5EF4-FFF2-40B4-BE49-F238E27FC236}">
                <a16:creationId xmlns:a16="http://schemas.microsoft.com/office/drawing/2014/main" id="{4267B974-2AA5-F61B-E2C5-A0A567CC2EA9}"/>
              </a:ext>
            </a:extLst>
          </p:cNvPr>
          <p:cNvSpPr>
            <a:spLocks noChangeShapeType="1"/>
          </p:cNvSpPr>
          <p:nvPr/>
        </p:nvSpPr>
        <p:spPr bwMode="auto">
          <a:xfrm>
            <a:off x="5867400" y="5410200"/>
            <a:ext cx="4572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9107" name="Line 19">
            <a:extLst>
              <a:ext uri="{FF2B5EF4-FFF2-40B4-BE49-F238E27FC236}">
                <a16:creationId xmlns:a16="http://schemas.microsoft.com/office/drawing/2014/main" id="{6D53132D-6FF6-8606-A638-814B261D7538}"/>
              </a:ext>
            </a:extLst>
          </p:cNvPr>
          <p:cNvSpPr>
            <a:spLocks noChangeShapeType="1"/>
          </p:cNvSpPr>
          <p:nvPr/>
        </p:nvSpPr>
        <p:spPr bwMode="auto">
          <a:xfrm>
            <a:off x="3886200" y="1816100"/>
            <a:ext cx="0" cy="17399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8855" name="Rectangle 20">
            <a:extLst>
              <a:ext uri="{FF2B5EF4-FFF2-40B4-BE49-F238E27FC236}">
                <a16:creationId xmlns:a16="http://schemas.microsoft.com/office/drawing/2014/main" id="{9BD54D49-3509-7B6B-38E9-869AA8D5F205}"/>
              </a:ext>
            </a:extLst>
          </p:cNvPr>
          <p:cNvSpPr>
            <a:spLocks noGrp="1" noChangeArrowheads="1"/>
          </p:cNvSpPr>
          <p:nvPr>
            <p:ph type="title"/>
          </p:nvPr>
        </p:nvSpPr>
        <p:spPr>
          <a:xfrm>
            <a:off x="914400" y="228600"/>
            <a:ext cx="7315200" cy="1295400"/>
          </a:xfrm>
        </p:spPr>
        <p:txBody>
          <a:bodyPr/>
          <a:lstStyle/>
          <a:p>
            <a:pPr eaLnBrk="1" hangingPunct="1"/>
            <a:r>
              <a:rPr lang="en-US" altLang="en-US" sz="4800"/>
              <a:t>Point of View Chart</a:t>
            </a:r>
          </a:p>
        </p:txBody>
      </p:sp>
      <p:sp>
        <p:nvSpPr>
          <p:cNvPr id="89109" name="Line 21">
            <a:extLst>
              <a:ext uri="{FF2B5EF4-FFF2-40B4-BE49-F238E27FC236}">
                <a16:creationId xmlns:a16="http://schemas.microsoft.com/office/drawing/2014/main" id="{995E0F33-1823-0B85-E6E0-9A636F01E742}"/>
              </a:ext>
            </a:extLst>
          </p:cNvPr>
          <p:cNvSpPr>
            <a:spLocks noChangeShapeType="1"/>
          </p:cNvSpPr>
          <p:nvPr/>
        </p:nvSpPr>
        <p:spPr bwMode="auto">
          <a:xfrm>
            <a:off x="3886200" y="3530600"/>
            <a:ext cx="0" cy="176530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9110" name="Line 22">
            <a:extLst>
              <a:ext uri="{FF2B5EF4-FFF2-40B4-BE49-F238E27FC236}">
                <a16:creationId xmlns:a16="http://schemas.microsoft.com/office/drawing/2014/main" id="{85DDE31D-74BD-6D7E-E6AB-5483CD0CA11D}"/>
              </a:ext>
            </a:extLst>
          </p:cNvPr>
          <p:cNvSpPr>
            <a:spLocks noChangeShapeType="1"/>
          </p:cNvSpPr>
          <p:nvPr/>
        </p:nvSpPr>
        <p:spPr bwMode="auto">
          <a:xfrm>
            <a:off x="6096000" y="3530600"/>
            <a:ext cx="0" cy="1765300"/>
          </a:xfrm>
          <a:prstGeom prst="line">
            <a:avLst/>
          </a:prstGeom>
          <a:noFill/>
          <a:ln w="19050">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9111" name="Text Box 23">
            <a:extLst>
              <a:ext uri="{FF2B5EF4-FFF2-40B4-BE49-F238E27FC236}">
                <a16:creationId xmlns:a16="http://schemas.microsoft.com/office/drawing/2014/main" id="{68ACF2F6-9311-9A08-D884-4242AACD80A9}"/>
              </a:ext>
            </a:extLst>
          </p:cNvPr>
          <p:cNvSpPr txBox="1">
            <a:spLocks noChangeArrowheads="1"/>
          </p:cNvSpPr>
          <p:nvPr/>
        </p:nvSpPr>
        <p:spPr bwMode="auto">
          <a:xfrm>
            <a:off x="7086600" y="5638800"/>
            <a:ext cx="2362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#35</a:t>
            </a:r>
            <a:endParaRPr lang="en-US" sz="3200" b="1">
              <a:solidFill>
                <a:srgbClr val="800000"/>
              </a:solidFill>
              <a:latin typeface="Arial" charset="0"/>
              <a:ea typeface="ＭＳ Ｐゴシック" charset="0"/>
            </a:endParaRPr>
          </a:p>
        </p:txBody>
      </p:sp>
      <p:sp>
        <p:nvSpPr>
          <p:cNvPr id="78859" name="Footer Placeholder 1">
            <a:extLst>
              <a:ext uri="{FF2B5EF4-FFF2-40B4-BE49-F238E27FC236}">
                <a16:creationId xmlns:a16="http://schemas.microsoft.com/office/drawing/2014/main" id="{290F9299-EA1E-E395-1CE1-92EC294677B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85EAFDCF-0E79-F4F8-9C2D-1B0534745EDD}"/>
              </a:ext>
            </a:extLst>
          </p:cNvPr>
          <p:cNvSpPr txBox="1">
            <a:spLocks noChangeArrowheads="1"/>
          </p:cNvSpPr>
          <p:nvPr/>
        </p:nvSpPr>
        <p:spPr bwMode="auto">
          <a:xfrm>
            <a:off x="1508125" y="1600200"/>
            <a:ext cx="6950075"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50000"/>
              </a:spcAft>
              <a:defRPr/>
            </a:pPr>
            <a:endParaRPr lang="en-US" sz="2800">
              <a:latin typeface="Times New Roman" charset="0"/>
              <a:ea typeface="ＭＳ Ｐゴシック" charset="0"/>
            </a:endParaRPr>
          </a:p>
        </p:txBody>
      </p:sp>
      <p:sp>
        <p:nvSpPr>
          <p:cNvPr id="79874" name="Rectangle 3">
            <a:extLst>
              <a:ext uri="{FF2B5EF4-FFF2-40B4-BE49-F238E27FC236}">
                <a16:creationId xmlns:a16="http://schemas.microsoft.com/office/drawing/2014/main" id="{6B1D0A3A-C547-C3C4-A9EB-2FA4789DD8FF}"/>
              </a:ext>
            </a:extLst>
          </p:cNvPr>
          <p:cNvSpPr>
            <a:spLocks noGrp="1" noChangeArrowheads="1"/>
          </p:cNvSpPr>
          <p:nvPr>
            <p:ph type="title"/>
          </p:nvPr>
        </p:nvSpPr>
        <p:spPr>
          <a:xfrm>
            <a:off x="609600" y="381000"/>
            <a:ext cx="7772400" cy="1143000"/>
          </a:xfrm>
        </p:spPr>
        <p:txBody>
          <a:bodyPr/>
          <a:lstStyle/>
          <a:p>
            <a:pPr eaLnBrk="1" hangingPunct="1"/>
            <a:r>
              <a:rPr lang="en-US" altLang="en-US" sz="4800"/>
              <a:t>What Point of View?</a:t>
            </a:r>
          </a:p>
        </p:txBody>
      </p:sp>
      <p:sp>
        <p:nvSpPr>
          <p:cNvPr id="79875" name="Rectangle 4">
            <a:extLst>
              <a:ext uri="{FF2B5EF4-FFF2-40B4-BE49-F238E27FC236}">
                <a16:creationId xmlns:a16="http://schemas.microsoft.com/office/drawing/2014/main" id="{D6F933CF-F354-86B6-45A5-14FD4BCAC01E}"/>
              </a:ext>
            </a:extLst>
          </p:cNvPr>
          <p:cNvSpPr>
            <a:spLocks noGrp="1" noChangeArrowheads="1"/>
          </p:cNvSpPr>
          <p:nvPr>
            <p:ph type="body" idx="1"/>
          </p:nvPr>
        </p:nvSpPr>
        <p:spPr>
          <a:xfrm>
            <a:off x="457200" y="1676400"/>
            <a:ext cx="8077200" cy="4114800"/>
          </a:xfrm>
        </p:spPr>
        <p:txBody>
          <a:bodyPr/>
          <a:lstStyle/>
          <a:p>
            <a:pPr eaLnBrk="1" hangingPunct="1">
              <a:lnSpc>
                <a:spcPct val="110000"/>
              </a:lnSpc>
            </a:pPr>
            <a:r>
              <a:rPr lang="en-US" altLang="en-US" sz="2400"/>
              <a:t>My house is brown and white, and it has a big porch on the front.</a:t>
            </a:r>
          </a:p>
          <a:p>
            <a:pPr eaLnBrk="1" hangingPunct="1">
              <a:lnSpc>
                <a:spcPct val="110000"/>
              </a:lnSpc>
            </a:pPr>
            <a:r>
              <a:rPr lang="en-US" altLang="en-US" sz="2400"/>
              <a:t>Your photograph of the mountains is beautiful.</a:t>
            </a:r>
          </a:p>
          <a:p>
            <a:pPr eaLnBrk="1" hangingPunct="1">
              <a:lnSpc>
                <a:spcPct val="110000"/>
              </a:lnSpc>
            </a:pPr>
            <a:r>
              <a:rPr lang="en-US" altLang="en-US" sz="2400"/>
              <a:t>You can come over to my house tomorrow night.</a:t>
            </a:r>
          </a:p>
          <a:p>
            <a:pPr eaLnBrk="1" hangingPunct="1">
              <a:lnSpc>
                <a:spcPct val="110000"/>
              </a:lnSpc>
            </a:pPr>
            <a:r>
              <a:rPr lang="en-US" altLang="en-US" sz="2400"/>
              <a:t>Yesterday, I visited my best friend and his brother.</a:t>
            </a:r>
          </a:p>
          <a:p>
            <a:pPr eaLnBrk="1" hangingPunct="1">
              <a:lnSpc>
                <a:spcPct val="110000"/>
              </a:lnSpc>
            </a:pPr>
            <a:r>
              <a:rPr lang="en-US" altLang="en-US" sz="2400"/>
              <a:t>My sister</a:t>
            </a:r>
            <a:r>
              <a:rPr lang="ja-JP" altLang="en-US" sz="2400"/>
              <a:t>’</a:t>
            </a:r>
            <a:r>
              <a:rPr lang="en-US" altLang="ja-JP" sz="2400"/>
              <a:t>s family includes her husband, her daughter, and her two sons.</a:t>
            </a:r>
            <a:endParaRPr lang="en-US" altLang="en-US" sz="2400"/>
          </a:p>
        </p:txBody>
      </p:sp>
      <p:sp>
        <p:nvSpPr>
          <p:cNvPr id="90117" name="Text Box 5">
            <a:extLst>
              <a:ext uri="{FF2B5EF4-FFF2-40B4-BE49-F238E27FC236}">
                <a16:creationId xmlns:a16="http://schemas.microsoft.com/office/drawing/2014/main" id="{E9184E76-5CA0-6792-FC18-EC8CDDAF4227}"/>
              </a:ext>
            </a:extLst>
          </p:cNvPr>
          <p:cNvSpPr txBox="1">
            <a:spLocks noChangeArrowheads="1"/>
          </p:cNvSpPr>
          <p:nvPr/>
        </p:nvSpPr>
        <p:spPr bwMode="auto">
          <a:xfrm>
            <a:off x="7162800" y="5562600"/>
            <a:ext cx="2209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a:solidFill>
                  <a:srgbClr val="800000"/>
                </a:solidFill>
                <a:latin typeface="Arial" charset="0"/>
                <a:ea typeface="ＭＳ Ｐゴシック" charset="0"/>
              </a:rPr>
              <a:t>Cue Card #36</a:t>
            </a:r>
          </a:p>
        </p:txBody>
      </p:sp>
      <p:sp>
        <p:nvSpPr>
          <p:cNvPr id="79877" name="Footer Placeholder 1">
            <a:extLst>
              <a:ext uri="{FF2B5EF4-FFF2-40B4-BE49-F238E27FC236}">
                <a16:creationId xmlns:a16="http://schemas.microsoft.com/office/drawing/2014/main" id="{FBC4D2C7-143E-A499-1210-A02A4C51F00B}"/>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4377760-AABE-7A3E-AEDE-A7B27B5ABDD3}"/>
              </a:ext>
            </a:extLst>
          </p:cNvPr>
          <p:cNvSpPr>
            <a:spLocks noGrp="1" noChangeArrowheads="1"/>
          </p:cNvSpPr>
          <p:nvPr>
            <p:ph type="title"/>
          </p:nvPr>
        </p:nvSpPr>
        <p:spPr/>
        <p:txBody>
          <a:bodyPr/>
          <a:lstStyle/>
          <a:p>
            <a:pPr eaLnBrk="1" hangingPunct="1"/>
            <a:r>
              <a:rPr lang="en-US" altLang="en-US" sz="4000"/>
              <a:t>Student Lessons on Point of View</a:t>
            </a:r>
          </a:p>
        </p:txBody>
      </p:sp>
      <p:sp>
        <p:nvSpPr>
          <p:cNvPr id="80898" name="Rectangle 3">
            <a:extLst>
              <a:ext uri="{FF2B5EF4-FFF2-40B4-BE49-F238E27FC236}">
                <a16:creationId xmlns:a16="http://schemas.microsoft.com/office/drawing/2014/main" id="{8A6A8CCA-CC9B-56C6-675D-352B72E3F831}"/>
              </a:ext>
            </a:extLst>
          </p:cNvPr>
          <p:cNvSpPr>
            <a:spLocks noGrp="1" noChangeArrowheads="1"/>
          </p:cNvSpPr>
          <p:nvPr>
            <p:ph type="body" idx="1"/>
          </p:nvPr>
        </p:nvSpPr>
        <p:spPr/>
        <p:txBody>
          <a:bodyPr/>
          <a:lstStyle/>
          <a:p>
            <a:pPr eaLnBrk="1" hangingPunct="1"/>
            <a:r>
              <a:rPr lang="en-US" altLang="en-US"/>
              <a:t>Pretest/Posttest, pages 65-68</a:t>
            </a:r>
          </a:p>
          <a:p>
            <a:pPr eaLnBrk="1" hangingPunct="1"/>
            <a:r>
              <a:rPr lang="en-US" altLang="en-US"/>
              <a:t>Lessons 1A-1D, pages 69-72</a:t>
            </a:r>
          </a:p>
          <a:p>
            <a:pPr eaLnBrk="1" hangingPunct="1"/>
            <a:r>
              <a:rPr lang="en-US" altLang="en-US"/>
              <a:t>Lessons 2A-2D, pages 73-76</a:t>
            </a:r>
          </a:p>
          <a:p>
            <a:pPr eaLnBrk="1" hangingPunct="1"/>
            <a:r>
              <a:rPr lang="en-US" altLang="en-US"/>
              <a:t>Lessons 3A-3D, page 77</a:t>
            </a:r>
          </a:p>
        </p:txBody>
      </p:sp>
      <p:sp>
        <p:nvSpPr>
          <p:cNvPr id="80899" name="Footer Placeholder 1">
            <a:extLst>
              <a:ext uri="{FF2B5EF4-FFF2-40B4-BE49-F238E27FC236}">
                <a16:creationId xmlns:a16="http://schemas.microsoft.com/office/drawing/2014/main" id="{1505FDEF-553C-14EC-0A23-2E989CDD75F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B741127E-6060-0B9E-48D3-0670EB16CD05}"/>
              </a:ext>
            </a:extLst>
          </p:cNvPr>
          <p:cNvSpPr txBox="1">
            <a:spLocks noChangeArrowheads="1"/>
          </p:cNvSpPr>
          <p:nvPr/>
        </p:nvSpPr>
        <p:spPr bwMode="auto">
          <a:xfrm>
            <a:off x="1371600" y="1676400"/>
            <a:ext cx="72390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50000"/>
              </a:spcAft>
              <a:defRPr/>
            </a:pPr>
            <a:endParaRPr lang="en-US" sz="2800">
              <a:latin typeface="Times New Roman" charset="0"/>
              <a:ea typeface="ＭＳ Ｐゴシック" charset="0"/>
            </a:endParaRPr>
          </a:p>
        </p:txBody>
      </p:sp>
      <p:sp>
        <p:nvSpPr>
          <p:cNvPr id="81922" name="Rectangle 3">
            <a:extLst>
              <a:ext uri="{FF2B5EF4-FFF2-40B4-BE49-F238E27FC236}">
                <a16:creationId xmlns:a16="http://schemas.microsoft.com/office/drawing/2014/main" id="{450E1E05-C78A-9E22-6238-77520CB9B4ED}"/>
              </a:ext>
            </a:extLst>
          </p:cNvPr>
          <p:cNvSpPr>
            <a:spLocks noGrp="1" noChangeArrowheads="1"/>
          </p:cNvSpPr>
          <p:nvPr>
            <p:ph type="title"/>
          </p:nvPr>
        </p:nvSpPr>
        <p:spPr>
          <a:xfrm>
            <a:off x="228600" y="228600"/>
            <a:ext cx="8763000" cy="1143000"/>
          </a:xfrm>
        </p:spPr>
        <p:txBody>
          <a:bodyPr/>
          <a:lstStyle/>
          <a:p>
            <a:pPr eaLnBrk="1" hangingPunct="1"/>
            <a:r>
              <a:rPr lang="en-US" altLang="en-US" sz="4000"/>
              <a:t>Requirements for a Detail Sentence</a:t>
            </a:r>
          </a:p>
        </p:txBody>
      </p:sp>
      <p:sp>
        <p:nvSpPr>
          <p:cNvPr id="81923" name="Rectangle 4">
            <a:extLst>
              <a:ext uri="{FF2B5EF4-FFF2-40B4-BE49-F238E27FC236}">
                <a16:creationId xmlns:a16="http://schemas.microsoft.com/office/drawing/2014/main" id="{1AE6BDBB-11C5-4018-9195-90E7C6564E5B}"/>
              </a:ext>
            </a:extLst>
          </p:cNvPr>
          <p:cNvSpPr>
            <a:spLocks noGrp="1" noChangeArrowheads="1"/>
          </p:cNvSpPr>
          <p:nvPr>
            <p:ph type="body" idx="1"/>
          </p:nvPr>
        </p:nvSpPr>
        <p:spPr>
          <a:xfrm>
            <a:off x="685800" y="1676400"/>
            <a:ext cx="7772400" cy="4114800"/>
          </a:xfrm>
        </p:spPr>
        <p:txBody>
          <a:bodyPr/>
          <a:lstStyle/>
          <a:p>
            <a:pPr eaLnBrk="1" hangingPunct="1">
              <a:buFontTx/>
              <a:buNone/>
            </a:pPr>
            <a:r>
              <a:rPr lang="en-US" altLang="en-US" sz="2400"/>
              <a:t>Each Detail Sentence must:</a:t>
            </a:r>
          </a:p>
          <a:p>
            <a:pPr eaLnBrk="1" hangingPunct="1"/>
            <a:r>
              <a:rPr lang="en-US" altLang="en-US" sz="2400"/>
              <a:t>Contain related information,</a:t>
            </a:r>
          </a:p>
          <a:p>
            <a:pPr eaLnBrk="1" hangingPunct="1"/>
            <a:r>
              <a:rPr lang="en-US" altLang="en-US" sz="2400"/>
              <a:t>Be in a logical sequence with other sentences,</a:t>
            </a:r>
          </a:p>
          <a:p>
            <a:pPr eaLnBrk="1" hangingPunct="1"/>
            <a:r>
              <a:rPr lang="en-US" altLang="en-US" sz="2400"/>
              <a:t>Include a transition if it introduces a new detail,</a:t>
            </a:r>
          </a:p>
          <a:p>
            <a:pPr eaLnBrk="1" hangingPunct="1"/>
            <a:r>
              <a:rPr lang="en-US" altLang="en-US" sz="2400"/>
              <a:t>Be written from the same point of view as the other sentences, and</a:t>
            </a:r>
          </a:p>
          <a:p>
            <a:pPr eaLnBrk="1" hangingPunct="1"/>
            <a:r>
              <a:rPr lang="en-US" altLang="en-US" sz="2400" b="1">
                <a:solidFill>
                  <a:srgbClr val="800000"/>
                </a:solidFill>
              </a:rPr>
              <a:t>Be written in the same tense as the other sentences.</a:t>
            </a:r>
          </a:p>
        </p:txBody>
      </p:sp>
      <p:sp>
        <p:nvSpPr>
          <p:cNvPr id="92165" name="Text Box 5">
            <a:extLst>
              <a:ext uri="{FF2B5EF4-FFF2-40B4-BE49-F238E27FC236}">
                <a16:creationId xmlns:a16="http://schemas.microsoft.com/office/drawing/2014/main" id="{E1A05EBA-ADA4-27AE-BB74-BA860AE39BDE}"/>
              </a:ext>
            </a:extLst>
          </p:cNvPr>
          <p:cNvSpPr txBox="1">
            <a:spLocks noChangeArrowheads="1"/>
          </p:cNvSpPr>
          <p:nvPr/>
        </p:nvSpPr>
        <p:spPr bwMode="auto">
          <a:xfrm>
            <a:off x="6934200" y="5562600"/>
            <a:ext cx="2514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#28</a:t>
            </a:r>
          </a:p>
        </p:txBody>
      </p:sp>
      <p:sp>
        <p:nvSpPr>
          <p:cNvPr id="81925" name="Footer Placeholder 1">
            <a:extLst>
              <a:ext uri="{FF2B5EF4-FFF2-40B4-BE49-F238E27FC236}">
                <a16:creationId xmlns:a16="http://schemas.microsoft.com/office/drawing/2014/main" id="{3A224540-6F65-2AC2-6ACB-0991FDC739A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7D2FFA56-2155-F514-17DC-89D63E3817BB}"/>
              </a:ext>
            </a:extLst>
          </p:cNvPr>
          <p:cNvSpPr>
            <a:spLocks noChangeArrowheads="1"/>
          </p:cNvSpPr>
          <p:nvPr/>
        </p:nvSpPr>
        <p:spPr bwMode="auto">
          <a:xfrm>
            <a:off x="0" y="1447800"/>
            <a:ext cx="6019800"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eaLnBrk="1" hangingPunct="1">
              <a:spcBef>
                <a:spcPct val="20000"/>
              </a:spcBef>
              <a:defRPr/>
            </a:pPr>
            <a:r>
              <a:rPr lang="en-US" sz="3200" b="1">
                <a:latin typeface="Arial" charset="0"/>
                <a:ea typeface="ＭＳ Ｐゴシック" charset="0"/>
              </a:rPr>
              <a:t>         </a:t>
            </a:r>
            <a:r>
              <a:rPr lang="en-US" sz="3600" b="1" u="sng">
                <a:latin typeface="Arial" charset="0"/>
                <a:ea typeface="ＭＳ Ｐゴシック" charset="0"/>
              </a:rPr>
              <a:t>Tense</a:t>
            </a:r>
            <a:r>
              <a:rPr lang="en-US" sz="3600">
                <a:latin typeface="Arial" charset="0"/>
                <a:ea typeface="ＭＳ Ｐゴシック" charset="0"/>
              </a:rPr>
              <a:t>	  </a:t>
            </a:r>
            <a:r>
              <a:rPr lang="en-US" sz="3600" b="1" u="sng">
                <a:latin typeface="Arial" charset="0"/>
                <a:ea typeface="ＭＳ Ｐゴシック" charset="0"/>
              </a:rPr>
              <a:t>Verb</a:t>
            </a:r>
            <a:endParaRPr lang="en-US" sz="3600" u="sng">
              <a:latin typeface="Arial" charset="0"/>
              <a:ea typeface="ＭＳ Ｐゴシック" charset="0"/>
            </a:endParaRPr>
          </a:p>
          <a:p>
            <a:pPr marL="342900" indent="-342900" algn="l" eaLnBrk="1" hangingPunct="1">
              <a:spcBef>
                <a:spcPct val="20000"/>
              </a:spcBef>
              <a:defRPr/>
            </a:pPr>
            <a:r>
              <a:rPr lang="en-US" sz="3200">
                <a:latin typeface="Arial" charset="0"/>
                <a:ea typeface="ＭＳ Ｐゴシック" charset="0"/>
              </a:rPr>
              <a:t>		</a:t>
            </a:r>
            <a:r>
              <a:rPr lang="en-US" b="1" i="1">
                <a:latin typeface="Arial" charset="0"/>
                <a:ea typeface="ＭＳ Ｐゴシック" charset="0"/>
              </a:rPr>
              <a:t>Past	</a:t>
            </a:r>
            <a:r>
              <a:rPr lang="en-US">
                <a:latin typeface="Arial" charset="0"/>
                <a:ea typeface="ＭＳ Ｐゴシック" charset="0"/>
              </a:rPr>
              <a:t>	   </a:t>
            </a:r>
            <a:r>
              <a:rPr lang="en-US" i="1">
                <a:latin typeface="Arial" charset="0"/>
                <a:ea typeface="ＭＳ Ｐゴシック" charset="0"/>
              </a:rPr>
              <a:t>painted</a:t>
            </a:r>
          </a:p>
          <a:p>
            <a:pPr marL="342900" indent="-342900" algn="l" eaLnBrk="1" hangingPunct="1">
              <a:spcBef>
                <a:spcPct val="20000"/>
              </a:spcBef>
              <a:defRPr/>
            </a:pPr>
            <a:r>
              <a:rPr lang="en-US" i="1">
                <a:latin typeface="Arial" charset="0"/>
                <a:ea typeface="ＭＳ Ｐゴシック" charset="0"/>
              </a:rPr>
              <a:t>				   was painting</a:t>
            </a:r>
          </a:p>
          <a:p>
            <a:pPr marL="342900" indent="-342900" algn="l" eaLnBrk="1" hangingPunct="1">
              <a:spcBef>
                <a:spcPct val="20000"/>
              </a:spcBef>
              <a:defRPr/>
            </a:pPr>
            <a:r>
              <a:rPr lang="en-US" i="1">
                <a:latin typeface="Arial" charset="0"/>
                <a:ea typeface="ＭＳ Ｐゴシック" charset="0"/>
              </a:rPr>
              <a:t>				   had painted</a:t>
            </a:r>
          </a:p>
          <a:p>
            <a:pPr marL="342900" indent="-342900" algn="l" eaLnBrk="1" hangingPunct="1">
              <a:spcBef>
                <a:spcPct val="20000"/>
              </a:spcBef>
              <a:defRPr/>
            </a:pPr>
            <a:endParaRPr lang="en-US" i="1">
              <a:latin typeface="Arial" charset="0"/>
              <a:ea typeface="ＭＳ Ｐゴシック" charset="0"/>
            </a:endParaRPr>
          </a:p>
          <a:p>
            <a:pPr marL="342900" indent="-342900" algn="l" eaLnBrk="1" hangingPunct="1">
              <a:spcBef>
                <a:spcPct val="20000"/>
              </a:spcBef>
              <a:defRPr/>
            </a:pPr>
            <a:r>
              <a:rPr lang="en-US">
                <a:latin typeface="Arial" charset="0"/>
                <a:ea typeface="ＭＳ Ｐゴシック" charset="0"/>
              </a:rPr>
              <a:t>		</a:t>
            </a:r>
            <a:r>
              <a:rPr lang="en-US" b="1" i="1">
                <a:latin typeface="Arial" charset="0"/>
                <a:ea typeface="ＭＳ Ｐゴシック" charset="0"/>
              </a:rPr>
              <a:t>Present</a:t>
            </a:r>
            <a:r>
              <a:rPr lang="en-US">
                <a:latin typeface="Arial" charset="0"/>
                <a:ea typeface="ＭＳ Ｐゴシック" charset="0"/>
              </a:rPr>
              <a:t>	   </a:t>
            </a:r>
            <a:r>
              <a:rPr lang="en-US" i="1">
                <a:latin typeface="Arial" charset="0"/>
                <a:ea typeface="ＭＳ Ｐゴシック" charset="0"/>
              </a:rPr>
              <a:t>is painting</a:t>
            </a:r>
          </a:p>
          <a:p>
            <a:pPr marL="342900" indent="-342900" algn="l" eaLnBrk="1" hangingPunct="1">
              <a:spcBef>
                <a:spcPct val="20000"/>
              </a:spcBef>
              <a:defRPr/>
            </a:pPr>
            <a:r>
              <a:rPr lang="en-US" i="1">
                <a:latin typeface="Arial" charset="0"/>
                <a:ea typeface="ＭＳ Ｐゴシック" charset="0"/>
              </a:rPr>
              <a:t>				   paints</a:t>
            </a:r>
          </a:p>
          <a:p>
            <a:pPr marL="342900" indent="-342900" algn="l" eaLnBrk="1" hangingPunct="1">
              <a:spcBef>
                <a:spcPct val="20000"/>
              </a:spcBef>
              <a:defRPr/>
            </a:pPr>
            <a:r>
              <a:rPr lang="en-US">
                <a:latin typeface="Arial" charset="0"/>
                <a:ea typeface="ＭＳ Ｐゴシック" charset="0"/>
              </a:rPr>
              <a:t>	</a:t>
            </a:r>
          </a:p>
          <a:p>
            <a:pPr marL="342900" indent="-342900" algn="l" eaLnBrk="1" hangingPunct="1">
              <a:spcBef>
                <a:spcPct val="20000"/>
              </a:spcBef>
              <a:defRPr/>
            </a:pPr>
            <a:r>
              <a:rPr lang="en-US">
                <a:latin typeface="Arial" charset="0"/>
                <a:ea typeface="ＭＳ Ｐゴシック" charset="0"/>
              </a:rPr>
              <a:t>		</a:t>
            </a:r>
            <a:r>
              <a:rPr lang="en-US" b="1" i="1">
                <a:latin typeface="Arial" charset="0"/>
                <a:ea typeface="ＭＳ Ｐゴシック" charset="0"/>
              </a:rPr>
              <a:t>Future</a:t>
            </a:r>
            <a:r>
              <a:rPr lang="en-US">
                <a:latin typeface="Arial" charset="0"/>
                <a:ea typeface="ＭＳ Ｐゴシック" charset="0"/>
              </a:rPr>
              <a:t>	   </a:t>
            </a:r>
            <a:r>
              <a:rPr lang="en-US" i="1">
                <a:latin typeface="Arial" charset="0"/>
                <a:ea typeface="ＭＳ Ｐゴシック" charset="0"/>
              </a:rPr>
              <a:t>will paint</a:t>
            </a:r>
          </a:p>
          <a:p>
            <a:pPr marL="342900" indent="-342900" algn="l" eaLnBrk="1" hangingPunct="1">
              <a:spcBef>
                <a:spcPct val="20000"/>
              </a:spcBef>
              <a:defRPr/>
            </a:pPr>
            <a:r>
              <a:rPr lang="en-US" i="1">
                <a:latin typeface="Arial" charset="0"/>
                <a:ea typeface="ＭＳ Ｐゴシック" charset="0"/>
              </a:rPr>
              <a:t>				   shall paint</a:t>
            </a:r>
          </a:p>
        </p:txBody>
      </p:sp>
      <p:sp>
        <p:nvSpPr>
          <p:cNvPr id="93188" name="Rectangle 4">
            <a:extLst>
              <a:ext uri="{FF2B5EF4-FFF2-40B4-BE49-F238E27FC236}">
                <a16:creationId xmlns:a16="http://schemas.microsoft.com/office/drawing/2014/main" id="{FE1C46C9-0B11-CE38-607C-016491291A3F}"/>
              </a:ext>
            </a:extLst>
          </p:cNvPr>
          <p:cNvSpPr>
            <a:spLocks noChangeArrowheads="1"/>
          </p:cNvSpPr>
          <p:nvPr/>
        </p:nvSpPr>
        <p:spPr bwMode="auto">
          <a:xfrm>
            <a:off x="762000" y="381000"/>
            <a:ext cx="7772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4800">
                <a:solidFill>
                  <a:schemeClr val="tx2"/>
                </a:solidFill>
                <a:latin typeface="Arial" charset="0"/>
                <a:ea typeface="ＭＳ Ｐゴシック" charset="0"/>
              </a:rPr>
              <a:t>Tense Chart</a:t>
            </a:r>
          </a:p>
        </p:txBody>
      </p:sp>
      <p:sp>
        <p:nvSpPr>
          <p:cNvPr id="93189" name="Text Box 5">
            <a:extLst>
              <a:ext uri="{FF2B5EF4-FFF2-40B4-BE49-F238E27FC236}">
                <a16:creationId xmlns:a16="http://schemas.microsoft.com/office/drawing/2014/main" id="{28312EDF-8EAD-5C78-B730-0F238D752CF3}"/>
              </a:ext>
            </a:extLst>
          </p:cNvPr>
          <p:cNvSpPr txBox="1">
            <a:spLocks noChangeArrowheads="1"/>
          </p:cNvSpPr>
          <p:nvPr/>
        </p:nvSpPr>
        <p:spPr bwMode="auto">
          <a:xfrm>
            <a:off x="4800600" y="6055203"/>
            <a:ext cx="2438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dirty="0">
                <a:solidFill>
                  <a:srgbClr val="800000"/>
                </a:solidFill>
                <a:latin typeface="Arial" charset="0"/>
                <a:ea typeface="ＭＳ Ｐゴシック" charset="0"/>
              </a:rPr>
              <a:t>Cue Card #37/8</a:t>
            </a:r>
            <a:endParaRPr lang="en-US" sz="3200" b="1" dirty="0">
              <a:solidFill>
                <a:srgbClr val="800000"/>
              </a:solidFill>
              <a:latin typeface="Arial" charset="0"/>
              <a:ea typeface="ＭＳ Ｐゴシック" charset="0"/>
            </a:endParaRPr>
          </a:p>
        </p:txBody>
      </p:sp>
      <p:sp>
        <p:nvSpPr>
          <p:cNvPr id="82949" name="Footer Placeholder 1">
            <a:extLst>
              <a:ext uri="{FF2B5EF4-FFF2-40B4-BE49-F238E27FC236}">
                <a16:creationId xmlns:a16="http://schemas.microsoft.com/office/drawing/2014/main" id="{DC1F37A9-6231-E5CB-1515-9C41D6F4F1F1}"/>
              </a:ext>
            </a:extLst>
          </p:cNvPr>
          <p:cNvSpPr>
            <a:spLocks noGrp="1"/>
          </p:cNvSpPr>
          <p:nvPr>
            <p:ph type="ftr" sz="quarter" idx="11"/>
          </p:nvPr>
        </p:nvSpPr>
        <p:spPr>
          <a:xfrm>
            <a:off x="0" y="62484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3" name="Picture 2">
            <a:extLst>
              <a:ext uri="{FF2B5EF4-FFF2-40B4-BE49-F238E27FC236}">
                <a16:creationId xmlns:a16="http://schemas.microsoft.com/office/drawing/2014/main" id="{90D75506-4DC3-AA6B-CADB-97E9AB51A6B7}"/>
              </a:ext>
            </a:extLst>
          </p:cNvPr>
          <p:cNvPicPr>
            <a:picLocks noChangeAspect="1"/>
          </p:cNvPicPr>
          <p:nvPr/>
        </p:nvPicPr>
        <p:blipFill>
          <a:blip r:embed="rId2"/>
          <a:stretch>
            <a:fillRect/>
          </a:stretch>
        </p:blipFill>
        <p:spPr>
          <a:xfrm>
            <a:off x="5410200" y="1797050"/>
            <a:ext cx="2819400" cy="408952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824B12C-E61D-81F3-5341-0804C7588DB1}"/>
              </a:ext>
            </a:extLst>
          </p:cNvPr>
          <p:cNvSpPr>
            <a:spLocks noGrp="1" noChangeArrowheads="1"/>
          </p:cNvSpPr>
          <p:nvPr>
            <p:ph type="body" idx="1"/>
          </p:nvPr>
        </p:nvSpPr>
        <p:spPr>
          <a:xfrm>
            <a:off x="381000" y="1447800"/>
            <a:ext cx="7772400" cy="6172200"/>
          </a:xfrm>
        </p:spPr>
        <p:txBody>
          <a:bodyPr/>
          <a:lstStyle/>
          <a:p>
            <a:pPr eaLnBrk="1" hangingPunct="1">
              <a:lnSpc>
                <a:spcPct val="110000"/>
              </a:lnSpc>
              <a:buFontTx/>
              <a:buNone/>
            </a:pPr>
            <a:r>
              <a:rPr lang="en-US" altLang="en-US" sz="2000" b="1"/>
              <a:t>Past</a:t>
            </a:r>
            <a:endParaRPr lang="en-US" altLang="en-US" sz="2000"/>
          </a:p>
          <a:p>
            <a:pPr eaLnBrk="1" hangingPunct="1">
              <a:lnSpc>
                <a:spcPct val="110000"/>
              </a:lnSpc>
            </a:pPr>
            <a:r>
              <a:rPr lang="en-US" altLang="en-US" sz="2000"/>
              <a:t>Yesterday, the sun rose at 5:30 a.m.</a:t>
            </a:r>
          </a:p>
          <a:p>
            <a:pPr eaLnBrk="1" hangingPunct="1">
              <a:lnSpc>
                <a:spcPct val="110000"/>
              </a:lnSpc>
            </a:pPr>
            <a:r>
              <a:rPr lang="en-US" altLang="en-US" sz="2000"/>
              <a:t>On her vacation, Kathy swam in the ocean every day, and she ran along the beach each evening.</a:t>
            </a:r>
          </a:p>
          <a:p>
            <a:pPr eaLnBrk="1" hangingPunct="1">
              <a:lnSpc>
                <a:spcPct val="110000"/>
              </a:lnSpc>
              <a:buFontTx/>
              <a:buNone/>
            </a:pPr>
            <a:r>
              <a:rPr lang="en-US" altLang="en-US" sz="2000" b="1"/>
              <a:t>Present</a:t>
            </a:r>
            <a:endParaRPr lang="en-US" altLang="en-US" sz="2000"/>
          </a:p>
          <a:p>
            <a:pPr eaLnBrk="1" hangingPunct="1">
              <a:lnSpc>
                <a:spcPct val="110000"/>
              </a:lnSpc>
            </a:pPr>
            <a:r>
              <a:rPr lang="en-US" altLang="en-US" sz="2000"/>
              <a:t>The sun is rising early this morning.</a:t>
            </a:r>
          </a:p>
          <a:p>
            <a:pPr eaLnBrk="1" hangingPunct="1">
              <a:lnSpc>
                <a:spcPct val="110000"/>
              </a:lnSpc>
            </a:pPr>
            <a:r>
              <a:rPr lang="en-US" altLang="en-US" sz="2000"/>
              <a:t>Kathy loves to swim in the ocean.</a:t>
            </a:r>
          </a:p>
          <a:p>
            <a:pPr eaLnBrk="1" hangingPunct="1">
              <a:lnSpc>
                <a:spcPct val="110000"/>
              </a:lnSpc>
              <a:buFontTx/>
              <a:buNone/>
            </a:pPr>
            <a:r>
              <a:rPr lang="en-US" altLang="en-US" sz="2000" b="1"/>
              <a:t>Future</a:t>
            </a:r>
            <a:endParaRPr lang="en-US" altLang="en-US" sz="2000"/>
          </a:p>
          <a:p>
            <a:pPr eaLnBrk="1" hangingPunct="1">
              <a:lnSpc>
                <a:spcPct val="110000"/>
              </a:lnSpc>
            </a:pPr>
            <a:r>
              <a:rPr lang="en-US" altLang="en-US" sz="2000"/>
              <a:t>Tomorrow, we will watch the sun rise.</a:t>
            </a:r>
          </a:p>
          <a:p>
            <a:pPr eaLnBrk="1" hangingPunct="1">
              <a:lnSpc>
                <a:spcPct val="110000"/>
              </a:lnSpc>
            </a:pPr>
            <a:r>
              <a:rPr lang="en-US" altLang="en-US" sz="2000"/>
              <a:t>Next summer, Kathy will swim in the ocean again, and she will stay fit.</a:t>
            </a:r>
          </a:p>
        </p:txBody>
      </p:sp>
      <p:sp>
        <p:nvSpPr>
          <p:cNvPr id="94211" name="Text Box 3">
            <a:extLst>
              <a:ext uri="{FF2B5EF4-FFF2-40B4-BE49-F238E27FC236}">
                <a16:creationId xmlns:a16="http://schemas.microsoft.com/office/drawing/2014/main" id="{7CE98A4F-5DF1-ED74-2571-0D0D1F104B3D}"/>
              </a:ext>
            </a:extLst>
          </p:cNvPr>
          <p:cNvSpPr txBox="1">
            <a:spLocks noChangeArrowheads="1"/>
          </p:cNvSpPr>
          <p:nvPr/>
        </p:nvSpPr>
        <p:spPr bwMode="auto">
          <a:xfrm>
            <a:off x="1447800" y="533400"/>
            <a:ext cx="6721475" cy="62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25000"/>
              </a:spcAft>
              <a:defRPr/>
            </a:pPr>
            <a:endParaRPr lang="en-US" sz="2800" u="sng">
              <a:latin typeface="Times New Roman" charset="0"/>
              <a:ea typeface="ＭＳ Ｐゴシック" charset="0"/>
            </a:endParaRPr>
          </a:p>
        </p:txBody>
      </p:sp>
      <p:sp>
        <p:nvSpPr>
          <p:cNvPr id="94212" name="Text Box 4">
            <a:extLst>
              <a:ext uri="{FF2B5EF4-FFF2-40B4-BE49-F238E27FC236}">
                <a16:creationId xmlns:a16="http://schemas.microsoft.com/office/drawing/2014/main" id="{2727A704-372F-23FE-A004-78214ADCB673}"/>
              </a:ext>
            </a:extLst>
          </p:cNvPr>
          <p:cNvSpPr txBox="1">
            <a:spLocks noChangeArrowheads="1"/>
          </p:cNvSpPr>
          <p:nvPr/>
        </p:nvSpPr>
        <p:spPr bwMode="auto">
          <a:xfrm>
            <a:off x="1508125" y="3200400"/>
            <a:ext cx="6721475" cy="62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Aft>
                <a:spcPct val="25000"/>
              </a:spcAft>
              <a:defRPr/>
            </a:pPr>
            <a:endParaRPr lang="en-US" sz="2800" u="sng">
              <a:latin typeface="Times New Roman" charset="0"/>
              <a:ea typeface="ＭＳ Ｐゴシック" charset="0"/>
            </a:endParaRPr>
          </a:p>
        </p:txBody>
      </p:sp>
      <p:sp>
        <p:nvSpPr>
          <p:cNvPr id="83972" name="Rectangle 5">
            <a:extLst>
              <a:ext uri="{FF2B5EF4-FFF2-40B4-BE49-F238E27FC236}">
                <a16:creationId xmlns:a16="http://schemas.microsoft.com/office/drawing/2014/main" id="{7A570675-7E82-7545-E6E2-96436BD121BC}"/>
              </a:ext>
            </a:extLst>
          </p:cNvPr>
          <p:cNvSpPr>
            <a:spLocks noGrp="1" noChangeArrowheads="1"/>
          </p:cNvSpPr>
          <p:nvPr>
            <p:ph type="title"/>
          </p:nvPr>
        </p:nvSpPr>
        <p:spPr>
          <a:xfrm>
            <a:off x="685800" y="304800"/>
            <a:ext cx="7772400" cy="990600"/>
          </a:xfrm>
        </p:spPr>
        <p:txBody>
          <a:bodyPr/>
          <a:lstStyle/>
          <a:p>
            <a:pPr eaLnBrk="1" hangingPunct="1"/>
            <a:r>
              <a:rPr lang="en-US" altLang="en-US"/>
              <a:t>Example Sentences for Tense</a:t>
            </a:r>
          </a:p>
        </p:txBody>
      </p:sp>
      <p:sp>
        <p:nvSpPr>
          <p:cNvPr id="94214" name="Text Box 6">
            <a:extLst>
              <a:ext uri="{FF2B5EF4-FFF2-40B4-BE49-F238E27FC236}">
                <a16:creationId xmlns:a16="http://schemas.microsoft.com/office/drawing/2014/main" id="{5869FEC7-DD90-0D37-EACA-0085284D3B13}"/>
              </a:ext>
            </a:extLst>
          </p:cNvPr>
          <p:cNvSpPr txBox="1">
            <a:spLocks noChangeArrowheads="1"/>
          </p:cNvSpPr>
          <p:nvPr/>
        </p:nvSpPr>
        <p:spPr bwMode="auto">
          <a:xfrm>
            <a:off x="7086600" y="5562600"/>
            <a:ext cx="2209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#39</a:t>
            </a:r>
          </a:p>
        </p:txBody>
      </p:sp>
      <p:sp>
        <p:nvSpPr>
          <p:cNvPr id="83974" name="Footer Placeholder 1">
            <a:extLst>
              <a:ext uri="{FF2B5EF4-FFF2-40B4-BE49-F238E27FC236}">
                <a16:creationId xmlns:a16="http://schemas.microsoft.com/office/drawing/2014/main" id="{B6E46F81-A54A-9612-286A-A97602B248F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4211"/>
                                        </p:tgtEl>
                                        <p:attrNameLst>
                                          <p:attrName>style.visibility</p:attrName>
                                        </p:attrNameLst>
                                      </p:cBhvr>
                                      <p:to>
                                        <p:strVal val="visible"/>
                                      </p:to>
                                    </p:set>
                                    <p:animEffect transition="in" filter="dissolve">
                                      <p:cBhvr>
                                        <p:cTn id="7" dur="500"/>
                                        <p:tgtEl>
                                          <p:spTgt spid="94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94212"/>
                                        </p:tgtEl>
                                        <p:attrNameLst>
                                          <p:attrName>style.visibility</p:attrName>
                                        </p:attrNameLst>
                                      </p:cBhvr>
                                      <p:to>
                                        <p:strVal val="visible"/>
                                      </p:to>
                                    </p:set>
                                    <p:animEffect transition="in" filter="dissolve">
                                      <p:cBhvr>
                                        <p:cTn id="1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2"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0B3106EC-C82C-A16B-F0BD-06D63F4C5212}"/>
              </a:ext>
            </a:extLst>
          </p:cNvPr>
          <p:cNvSpPr>
            <a:spLocks noGrp="1" noChangeArrowheads="1"/>
          </p:cNvSpPr>
          <p:nvPr>
            <p:ph type="title"/>
          </p:nvPr>
        </p:nvSpPr>
        <p:spPr/>
        <p:txBody>
          <a:bodyPr/>
          <a:lstStyle/>
          <a:p>
            <a:pPr eaLnBrk="1" hangingPunct="1"/>
            <a:r>
              <a:rPr lang="en-US" altLang="en-US"/>
              <a:t>Student Lessons on Tense</a:t>
            </a:r>
          </a:p>
        </p:txBody>
      </p:sp>
      <p:sp>
        <p:nvSpPr>
          <p:cNvPr id="84994" name="Rectangle 3">
            <a:extLst>
              <a:ext uri="{FF2B5EF4-FFF2-40B4-BE49-F238E27FC236}">
                <a16:creationId xmlns:a16="http://schemas.microsoft.com/office/drawing/2014/main" id="{615055A0-BE86-B65A-5F16-A023AD4273B9}"/>
              </a:ext>
            </a:extLst>
          </p:cNvPr>
          <p:cNvSpPr>
            <a:spLocks noGrp="1" noChangeArrowheads="1"/>
          </p:cNvSpPr>
          <p:nvPr>
            <p:ph type="body" idx="1"/>
          </p:nvPr>
        </p:nvSpPr>
        <p:spPr/>
        <p:txBody>
          <a:bodyPr/>
          <a:lstStyle/>
          <a:p>
            <a:pPr eaLnBrk="1" hangingPunct="1"/>
            <a:r>
              <a:rPr lang="en-US" altLang="en-US"/>
              <a:t>Pretest/Posttest, pages 79-82</a:t>
            </a:r>
          </a:p>
          <a:p>
            <a:pPr eaLnBrk="1" hangingPunct="1"/>
            <a:r>
              <a:rPr lang="en-US" altLang="en-US"/>
              <a:t>Lessons 1A-1D, pages 83-86</a:t>
            </a:r>
          </a:p>
          <a:p>
            <a:pPr eaLnBrk="1" hangingPunct="1"/>
            <a:r>
              <a:rPr lang="en-US" altLang="en-US"/>
              <a:t>Lessons 2A-2D, pages 87-90</a:t>
            </a:r>
          </a:p>
          <a:p>
            <a:pPr eaLnBrk="1" hangingPunct="1"/>
            <a:r>
              <a:rPr lang="en-US" altLang="en-US"/>
              <a:t>Lessons 3A-3D, page 91</a:t>
            </a:r>
          </a:p>
        </p:txBody>
      </p:sp>
      <p:sp>
        <p:nvSpPr>
          <p:cNvPr id="84995" name="Footer Placeholder 1">
            <a:extLst>
              <a:ext uri="{FF2B5EF4-FFF2-40B4-BE49-F238E27FC236}">
                <a16:creationId xmlns:a16="http://schemas.microsoft.com/office/drawing/2014/main" id="{AB087B1C-4946-6CAD-BB9A-CC9AC2FB075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2">
            <a:extLst>
              <a:ext uri="{FF2B5EF4-FFF2-40B4-BE49-F238E27FC236}">
                <a16:creationId xmlns:a16="http://schemas.microsoft.com/office/drawing/2014/main" id="{B2B529E3-F76A-AE0C-C3E0-3B42CC75AFA5}"/>
              </a:ext>
            </a:extLst>
          </p:cNvPr>
          <p:cNvGrpSpPr>
            <a:grpSpLocks/>
          </p:cNvGrpSpPr>
          <p:nvPr/>
        </p:nvGrpSpPr>
        <p:grpSpPr bwMode="auto">
          <a:xfrm>
            <a:off x="685800" y="1295400"/>
            <a:ext cx="8013700" cy="4419600"/>
            <a:chOff x="912" y="1152"/>
            <a:chExt cx="4512" cy="2736"/>
          </a:xfrm>
        </p:grpSpPr>
        <p:sp>
          <p:nvSpPr>
            <p:cNvPr id="172035" name="Rectangle 3">
              <a:extLst>
                <a:ext uri="{FF2B5EF4-FFF2-40B4-BE49-F238E27FC236}">
                  <a16:creationId xmlns:a16="http://schemas.microsoft.com/office/drawing/2014/main" id="{FAF2949E-CDA0-DF55-8049-97B890051F07}"/>
                </a:ext>
              </a:extLst>
            </p:cNvPr>
            <p:cNvSpPr>
              <a:spLocks noChangeArrowheads="1"/>
            </p:cNvSpPr>
            <p:nvPr/>
          </p:nvSpPr>
          <p:spPr bwMode="auto">
            <a:xfrm>
              <a:off x="912" y="1152"/>
              <a:ext cx="4512" cy="2736"/>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86022" name="Picture 4" descr="1">
              <a:extLst>
                <a:ext uri="{FF2B5EF4-FFF2-40B4-BE49-F238E27FC236}">
                  <a16:creationId xmlns:a16="http://schemas.microsoft.com/office/drawing/2014/main" id="{B5AD9A76-CEA2-780A-3B92-3D7FE9C6C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1392"/>
              <a:ext cx="4368" cy="2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86018" name="Rectangle 5">
            <a:extLst>
              <a:ext uri="{FF2B5EF4-FFF2-40B4-BE49-F238E27FC236}">
                <a16:creationId xmlns:a16="http://schemas.microsoft.com/office/drawing/2014/main" id="{35DF48A2-2F70-E0FF-5B3C-E4665B86D1D0}"/>
              </a:ext>
            </a:extLst>
          </p:cNvPr>
          <p:cNvSpPr>
            <a:spLocks noGrp="1" noChangeArrowheads="1"/>
          </p:cNvSpPr>
          <p:nvPr>
            <p:ph type="title"/>
          </p:nvPr>
        </p:nvSpPr>
        <p:spPr>
          <a:xfrm>
            <a:off x="457200" y="304800"/>
            <a:ext cx="8686800" cy="1143000"/>
          </a:xfrm>
        </p:spPr>
        <p:txBody>
          <a:bodyPr/>
          <a:lstStyle/>
          <a:p>
            <a:pPr eaLnBrk="1" hangingPunct="1"/>
            <a:r>
              <a:rPr lang="en-US" altLang="en-US"/>
              <a:t>A Finished Paragraph Diagram</a:t>
            </a:r>
          </a:p>
        </p:txBody>
      </p:sp>
      <p:sp>
        <p:nvSpPr>
          <p:cNvPr id="172038" name="Text Box 6">
            <a:extLst>
              <a:ext uri="{FF2B5EF4-FFF2-40B4-BE49-F238E27FC236}">
                <a16:creationId xmlns:a16="http://schemas.microsoft.com/office/drawing/2014/main" id="{C8581607-7DCC-C779-E6BB-4DB5BD939DE5}"/>
              </a:ext>
            </a:extLst>
          </p:cNvPr>
          <p:cNvSpPr txBox="1">
            <a:spLocks noChangeArrowheads="1"/>
          </p:cNvSpPr>
          <p:nvPr/>
        </p:nvSpPr>
        <p:spPr bwMode="auto">
          <a:xfrm>
            <a:off x="7315200" y="5638800"/>
            <a:ext cx="2057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#40</a:t>
            </a:r>
          </a:p>
        </p:txBody>
      </p:sp>
      <p:sp>
        <p:nvSpPr>
          <p:cNvPr id="86020" name="Footer Placeholder 1">
            <a:extLst>
              <a:ext uri="{FF2B5EF4-FFF2-40B4-BE49-F238E27FC236}">
                <a16:creationId xmlns:a16="http://schemas.microsoft.com/office/drawing/2014/main" id="{44FECC0F-DDDB-DD1B-F97A-08A01DDB6BC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56F8E23D-ED4E-AEB4-4B96-250D0C8231C1}"/>
              </a:ext>
            </a:extLst>
          </p:cNvPr>
          <p:cNvSpPr>
            <a:spLocks noGrp="1" noChangeArrowheads="1"/>
          </p:cNvSpPr>
          <p:nvPr>
            <p:ph type="title"/>
          </p:nvPr>
        </p:nvSpPr>
        <p:spPr>
          <a:xfrm>
            <a:off x="533400" y="0"/>
            <a:ext cx="7924800" cy="1524000"/>
          </a:xfrm>
        </p:spPr>
        <p:txBody>
          <a:bodyPr/>
          <a:lstStyle/>
          <a:p>
            <a:pPr eaLnBrk="1" hangingPunct="1"/>
            <a:r>
              <a:rPr lang="en-US" altLang="en-US" sz="4800"/>
              <a:t>Steps for Writing a Detail Sentence</a:t>
            </a:r>
          </a:p>
        </p:txBody>
      </p:sp>
      <p:sp>
        <p:nvSpPr>
          <p:cNvPr id="87042" name="Rectangle 3">
            <a:extLst>
              <a:ext uri="{FF2B5EF4-FFF2-40B4-BE49-F238E27FC236}">
                <a16:creationId xmlns:a16="http://schemas.microsoft.com/office/drawing/2014/main" id="{193031BE-F033-2B1B-AF45-9016AA9E9B9B}"/>
              </a:ext>
            </a:extLst>
          </p:cNvPr>
          <p:cNvSpPr>
            <a:spLocks noGrp="1" noChangeArrowheads="1"/>
          </p:cNvSpPr>
          <p:nvPr>
            <p:ph type="body" idx="1"/>
          </p:nvPr>
        </p:nvSpPr>
        <p:spPr>
          <a:xfrm>
            <a:off x="685800" y="1752600"/>
            <a:ext cx="7772400" cy="3429000"/>
          </a:xfrm>
        </p:spPr>
        <p:txBody>
          <a:bodyPr/>
          <a:lstStyle/>
          <a:p>
            <a:pPr marL="635000" indent="-457200" eaLnBrk="1" hangingPunct="1">
              <a:buFontTx/>
              <a:buNone/>
            </a:pPr>
            <a:r>
              <a:rPr lang="en-US" altLang="en-US" sz="4400" b="1">
                <a:solidFill>
                  <a:schemeClr val="tx2"/>
                </a:solidFill>
              </a:rPr>
              <a:t>P</a:t>
            </a:r>
            <a:r>
              <a:rPr lang="en-US" altLang="en-US"/>
              <a:t>ick a sentence type</a:t>
            </a:r>
          </a:p>
          <a:p>
            <a:pPr marL="635000" indent="-457200" eaLnBrk="1" hangingPunct="1">
              <a:buFontTx/>
              <a:buNone/>
            </a:pPr>
            <a:r>
              <a:rPr lang="en-US" altLang="en-US" sz="4400" b="1">
                <a:solidFill>
                  <a:schemeClr val="tx2"/>
                </a:solidFill>
              </a:rPr>
              <a:t>E</a:t>
            </a:r>
            <a:r>
              <a:rPr lang="en-US" altLang="en-US"/>
              <a:t>xplore words to fit the sentence type</a:t>
            </a:r>
          </a:p>
          <a:p>
            <a:pPr marL="635000" indent="-457200" eaLnBrk="1" hangingPunct="1">
              <a:buFontTx/>
              <a:buNone/>
            </a:pPr>
            <a:r>
              <a:rPr lang="en-US" altLang="en-US" sz="4400" b="1">
                <a:solidFill>
                  <a:schemeClr val="tx2"/>
                </a:solidFill>
              </a:rPr>
              <a:t>N</a:t>
            </a:r>
            <a:r>
              <a:rPr lang="en-US" altLang="en-US"/>
              <a:t>ote the words</a:t>
            </a:r>
          </a:p>
          <a:p>
            <a:pPr marL="635000" indent="-457200" eaLnBrk="1" hangingPunct="1">
              <a:buFontTx/>
              <a:buNone/>
            </a:pPr>
            <a:r>
              <a:rPr lang="en-US" altLang="en-US" sz="4400" b="1">
                <a:solidFill>
                  <a:schemeClr val="tx2"/>
                </a:solidFill>
              </a:rPr>
              <a:t>S</a:t>
            </a:r>
            <a:r>
              <a:rPr lang="en-US" altLang="en-US"/>
              <a:t>earch and check</a:t>
            </a:r>
          </a:p>
        </p:txBody>
      </p:sp>
      <p:sp>
        <p:nvSpPr>
          <p:cNvPr id="173060" name="Text Box 4">
            <a:extLst>
              <a:ext uri="{FF2B5EF4-FFF2-40B4-BE49-F238E27FC236}">
                <a16:creationId xmlns:a16="http://schemas.microsoft.com/office/drawing/2014/main" id="{A1B977E1-AAA5-4425-19FD-258817A6A304}"/>
              </a:ext>
            </a:extLst>
          </p:cNvPr>
          <p:cNvSpPr txBox="1">
            <a:spLocks noChangeArrowheads="1"/>
          </p:cNvSpPr>
          <p:nvPr/>
        </p:nvSpPr>
        <p:spPr bwMode="auto">
          <a:xfrm>
            <a:off x="41148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#41</a:t>
            </a:r>
          </a:p>
        </p:txBody>
      </p:sp>
      <p:sp>
        <p:nvSpPr>
          <p:cNvPr id="87044" name="Footer Placeholder 1">
            <a:extLst>
              <a:ext uri="{FF2B5EF4-FFF2-40B4-BE49-F238E27FC236}">
                <a16:creationId xmlns:a16="http://schemas.microsoft.com/office/drawing/2014/main" id="{161A62E2-E71A-5BBE-6886-4D10F1D2CCA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39FE3C9A-BB36-58EF-1D3B-5DC772047BDB}"/>
              </a:ext>
            </a:extLst>
          </p:cNvPr>
          <p:cNvSpPr>
            <a:spLocks noGrp="1" noChangeArrowheads="1"/>
          </p:cNvSpPr>
          <p:nvPr>
            <p:ph type="title"/>
          </p:nvPr>
        </p:nvSpPr>
        <p:spPr/>
        <p:txBody>
          <a:bodyPr/>
          <a:lstStyle/>
          <a:p>
            <a:pPr eaLnBrk="1" hangingPunct="1"/>
            <a:r>
              <a:rPr lang="en-US" altLang="en-US"/>
              <a:t>Let me model the strategy</a:t>
            </a:r>
          </a:p>
        </p:txBody>
      </p:sp>
      <p:pic>
        <p:nvPicPr>
          <p:cNvPr id="88066" name="Picture 3" descr="j0162976">
            <a:extLst>
              <a:ext uri="{FF2B5EF4-FFF2-40B4-BE49-F238E27FC236}">
                <a16:creationId xmlns:a16="http://schemas.microsoft.com/office/drawing/2014/main" id="{4F11F5CC-6471-A5DA-FF23-9B5EAE0D1A3A}"/>
              </a:ext>
            </a:extLst>
          </p:cNvPr>
          <p:cNvPicPr>
            <a:picLocks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2057400"/>
            <a:ext cx="3125788"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Footer Placeholder 1">
            <a:extLst>
              <a:ext uri="{FF2B5EF4-FFF2-40B4-BE49-F238E27FC236}">
                <a16:creationId xmlns:a16="http://schemas.microsoft.com/office/drawing/2014/main" id="{A77222B1-1710-1F4C-33F9-D18C8B2E94D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9">
            <a:extLst>
              <a:ext uri="{FF2B5EF4-FFF2-40B4-BE49-F238E27FC236}">
                <a16:creationId xmlns:a16="http://schemas.microsoft.com/office/drawing/2014/main" id="{3DF38E8A-2159-F789-D723-6525E67137F5}"/>
              </a:ext>
            </a:extLst>
          </p:cNvPr>
          <p:cNvSpPr>
            <a:spLocks noGrp="1" noChangeArrowheads="1"/>
          </p:cNvSpPr>
          <p:nvPr>
            <p:ph type="title"/>
          </p:nvPr>
        </p:nvSpPr>
        <p:spPr/>
        <p:txBody>
          <a:bodyPr/>
          <a:lstStyle/>
          <a:p>
            <a:pPr eaLnBrk="1" hangingPunct="1"/>
            <a:r>
              <a:rPr lang="en-US" altLang="en-US" sz="4000"/>
              <a:t>The Art and Science of Teaching</a:t>
            </a:r>
          </a:p>
        </p:txBody>
      </p:sp>
      <p:sp>
        <p:nvSpPr>
          <p:cNvPr id="161802" name="Text Box 10">
            <a:extLst>
              <a:ext uri="{FF2B5EF4-FFF2-40B4-BE49-F238E27FC236}">
                <a16:creationId xmlns:a16="http://schemas.microsoft.com/office/drawing/2014/main" id="{32545542-ECE4-4FC6-7CFA-68F5C2B6F142}"/>
              </a:ext>
            </a:extLst>
          </p:cNvPr>
          <p:cNvSpPr txBox="1">
            <a:spLocks noChangeArrowheads="1"/>
          </p:cNvSpPr>
          <p:nvPr/>
        </p:nvSpPr>
        <p:spPr bwMode="auto">
          <a:xfrm>
            <a:off x="533400" y="1752600"/>
            <a:ext cx="8077200" cy="435927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en-US" sz="4000">
                <a:latin typeface="Arial" charset="0"/>
                <a:ea typeface="ＭＳ Ｐゴシック" charset="0"/>
              </a:rPr>
              <a:t>The Center for Research on Learning at The University of Kansas has given you the </a:t>
            </a:r>
            <a:r>
              <a:rPr lang="en-US" sz="4000" b="1">
                <a:latin typeface="Arial" charset="0"/>
                <a:ea typeface="ＭＳ Ｐゴシック" charset="0"/>
              </a:rPr>
              <a:t>science</a:t>
            </a:r>
            <a:r>
              <a:rPr lang="en-US" sz="4000">
                <a:latin typeface="Arial" charset="0"/>
                <a:ea typeface="ＭＳ Ｐゴシック" charset="0"/>
              </a:rPr>
              <a:t>,</a:t>
            </a:r>
          </a:p>
          <a:p>
            <a:pPr>
              <a:spcBef>
                <a:spcPct val="50000"/>
              </a:spcBef>
              <a:defRPr/>
            </a:pPr>
            <a:r>
              <a:rPr lang="en-US" sz="4000">
                <a:latin typeface="Arial" charset="0"/>
                <a:ea typeface="ＭＳ Ｐゴシック" charset="0"/>
              </a:rPr>
              <a:t>You </a:t>
            </a:r>
          </a:p>
          <a:p>
            <a:pPr>
              <a:spcBef>
                <a:spcPct val="50000"/>
              </a:spcBef>
              <a:defRPr/>
            </a:pPr>
            <a:r>
              <a:rPr lang="en-US" sz="4000">
                <a:latin typeface="Arial" charset="0"/>
                <a:ea typeface="ＭＳ Ｐゴシック" charset="0"/>
              </a:rPr>
              <a:t>must create the </a:t>
            </a:r>
            <a:r>
              <a:rPr lang="en-US" sz="4000" b="1">
                <a:latin typeface="Arial" charset="0"/>
                <a:ea typeface="ＭＳ Ｐゴシック" charset="0"/>
              </a:rPr>
              <a:t>art</a:t>
            </a:r>
            <a:r>
              <a:rPr lang="en-US" sz="4000">
                <a:latin typeface="Arial" charset="0"/>
                <a:ea typeface="ＭＳ Ｐゴシック" charset="0"/>
              </a:rPr>
              <a:t>!</a:t>
            </a:r>
          </a:p>
        </p:txBody>
      </p:sp>
      <p:sp>
        <p:nvSpPr>
          <p:cNvPr id="24579" name="Footer Placeholder 1">
            <a:extLst>
              <a:ext uri="{FF2B5EF4-FFF2-40B4-BE49-F238E27FC236}">
                <a16:creationId xmlns:a16="http://schemas.microsoft.com/office/drawing/2014/main" id="{62CB55B4-C90E-A3A0-B8E6-B4AF39A8681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D87B0C60-80B1-32E9-554A-899B7855E29F}"/>
              </a:ext>
            </a:extLst>
          </p:cNvPr>
          <p:cNvSpPr>
            <a:spLocks noGrp="1" noChangeArrowheads="1"/>
          </p:cNvSpPr>
          <p:nvPr>
            <p:ph type="title"/>
          </p:nvPr>
        </p:nvSpPr>
        <p:spPr>
          <a:xfrm>
            <a:off x="685800" y="1066800"/>
            <a:ext cx="7772400" cy="4495800"/>
          </a:xfrm>
          <a:noFill/>
          <a:ln w="38100">
            <a:solidFill>
              <a:schemeClr val="tx1"/>
            </a:solidFill>
            <a:miter lim="800000"/>
            <a:headEnd/>
            <a:tailEnd/>
          </a:ln>
        </p:spPr>
        <p:txBody>
          <a:bodyPr/>
          <a:lstStyle/>
          <a:p>
            <a:pPr eaLnBrk="1" hangingPunct="1"/>
            <a:r>
              <a:rPr lang="en-US" altLang="en-US" sz="5400"/>
              <a:t>How do we teach students to write a Detail Sentence?</a:t>
            </a:r>
          </a:p>
        </p:txBody>
      </p:sp>
      <p:sp>
        <p:nvSpPr>
          <p:cNvPr id="89090" name="Footer Placeholder 1">
            <a:extLst>
              <a:ext uri="{FF2B5EF4-FFF2-40B4-BE49-F238E27FC236}">
                <a16:creationId xmlns:a16="http://schemas.microsoft.com/office/drawing/2014/main" id="{A52BA5A3-5616-4A5C-227B-0913D73F4CC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Group 2">
            <a:extLst>
              <a:ext uri="{FF2B5EF4-FFF2-40B4-BE49-F238E27FC236}">
                <a16:creationId xmlns:a16="http://schemas.microsoft.com/office/drawing/2014/main" id="{339861C5-BD32-8482-1786-D9130B3849DE}"/>
              </a:ext>
            </a:extLst>
          </p:cNvPr>
          <p:cNvGraphicFramePr>
            <a:graphicFrameLocks noGrp="1"/>
          </p:cNvGraphicFramePr>
          <p:nvPr>
            <p:ph idx="1"/>
          </p:nvPr>
        </p:nvGraphicFramePr>
        <p:xfrm>
          <a:off x="762000" y="2667000"/>
          <a:ext cx="7696200" cy="3429000"/>
        </p:xfrm>
        <a:graphic>
          <a:graphicData uri="http://schemas.openxmlformats.org/drawingml/2006/table">
            <a:tbl>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Describe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Model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Verbal Rehearsal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Controlled Practice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5133" name="Rectangle 29">
            <a:extLst>
              <a:ext uri="{FF2B5EF4-FFF2-40B4-BE49-F238E27FC236}">
                <a16:creationId xmlns:a16="http://schemas.microsoft.com/office/drawing/2014/main" id="{5A5E517D-0F4D-D4F0-0169-E3B95E7333A5}"/>
              </a:ext>
            </a:extLst>
          </p:cNvPr>
          <p:cNvSpPr>
            <a:spLocks noChangeArrowheads="1"/>
          </p:cNvSpPr>
          <p:nvPr/>
        </p:nvSpPr>
        <p:spPr bwMode="auto">
          <a:xfrm>
            <a:off x="152400" y="152400"/>
            <a:ext cx="8288338" cy="253365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lvl1pPr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u="sng"/>
              <a:t>Teaching Detail Sentences</a:t>
            </a:r>
            <a:endParaRPr lang="en-US" altLang="en-US" sz="1800"/>
          </a:p>
          <a:p>
            <a:pPr algn="l"/>
            <a:r>
              <a:rPr lang="en-US" altLang="en-US" sz="1800"/>
              <a:t>PWS Student Lessons: pages_____________.  </a:t>
            </a:r>
          </a:p>
          <a:p>
            <a:pPr algn="l"/>
            <a:r>
              <a:rPr lang="en-US" altLang="en-US" sz="1800"/>
              <a:t>The worksheets are _________. </a:t>
            </a:r>
          </a:p>
          <a:p>
            <a:pPr algn="l"/>
            <a:r>
              <a:rPr lang="en-US" altLang="en-US" sz="1800"/>
              <a:t>There are ____ worksheets for each type of worksheet. They are labeled </a:t>
            </a:r>
          </a:p>
          <a:p>
            <a:pPr algn="l"/>
            <a:r>
              <a:rPr lang="en-US" altLang="en-US" sz="1800"/>
              <a:t>___________. Mastery is ____%. Once students master a worksheet, do </a:t>
            </a:r>
          </a:p>
          <a:p>
            <a:pPr algn="l"/>
            <a:r>
              <a:rPr lang="en-US" altLang="en-US" sz="1800"/>
              <a:t>______ have the students continue at that level.  It is ______________.</a:t>
            </a:r>
          </a:p>
          <a:p>
            <a:pPr algn="l"/>
            <a:r>
              <a:rPr lang="en-US" altLang="en-US" sz="1800"/>
              <a:t>PWS Instructor</a:t>
            </a:r>
            <a:r>
              <a:rPr lang="ja-JP" altLang="en-US" sz="1800"/>
              <a:t>’</a:t>
            </a:r>
            <a:r>
              <a:rPr lang="en-US" altLang="ja-JP" sz="1800"/>
              <a:t>s Manual: Pages___________ Cue Cards______________</a:t>
            </a:r>
          </a:p>
          <a:p>
            <a:pPr algn="l"/>
            <a:endParaRPr lang="en-US" altLang="en-US" sz="1800"/>
          </a:p>
          <a:p>
            <a:pPr algn="l"/>
            <a:r>
              <a:rPr lang="en-US" altLang="en-US" sz="1600"/>
              <a:t>Stage		Purpose	            Teacher</a:t>
            </a:r>
            <a:r>
              <a:rPr lang="ja-JP" altLang="en-US" sz="1600"/>
              <a:t>’</a:t>
            </a:r>
            <a:r>
              <a:rPr lang="en-US" altLang="ja-JP" sz="1600"/>
              <a:t>s Behavior	Student Behavior</a:t>
            </a:r>
            <a:endParaRPr lang="en-US" altLang="en-US" sz="1600"/>
          </a:p>
        </p:txBody>
      </p:sp>
      <p:sp>
        <p:nvSpPr>
          <p:cNvPr id="90141" name="Footer Placeholder 1">
            <a:extLst>
              <a:ext uri="{FF2B5EF4-FFF2-40B4-BE49-F238E27FC236}">
                <a16:creationId xmlns:a16="http://schemas.microsoft.com/office/drawing/2014/main" id="{39FC2D4C-F81A-FA99-3E74-06071D07FA9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1137" name="Object 2">
            <a:extLst>
              <a:ext uri="{FF2B5EF4-FFF2-40B4-BE49-F238E27FC236}">
                <a16:creationId xmlns:a16="http://schemas.microsoft.com/office/drawing/2014/main" id="{21F2054A-5AC5-748A-8F99-FA93971391F4}"/>
              </a:ext>
            </a:extLst>
          </p:cNvPr>
          <p:cNvGraphicFramePr>
            <a:graphicFrameLocks noChangeAspect="1"/>
          </p:cNvGraphicFramePr>
          <p:nvPr/>
        </p:nvGraphicFramePr>
        <p:xfrm>
          <a:off x="458788" y="-257175"/>
          <a:ext cx="8394700" cy="7373938"/>
        </p:xfrm>
        <a:graphic>
          <a:graphicData uri="http://schemas.openxmlformats.org/presentationml/2006/ole">
            <mc:AlternateContent xmlns:mc="http://schemas.openxmlformats.org/markup-compatibility/2006">
              <mc:Choice xmlns:v="urn:schemas-microsoft-com:vml" Requires="v">
                <p:oleObj name="Document" r:id="rId2" imgW="34290000" imgH="29502100" progId="Word.Document.8">
                  <p:embed/>
                </p:oleObj>
              </mc:Choice>
              <mc:Fallback>
                <p:oleObj name="Document" r:id="rId2" imgW="34290000" imgH="295021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57175"/>
                        <a:ext cx="8394700" cy="737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1138" name="Footer Placeholder 1">
            <a:extLst>
              <a:ext uri="{FF2B5EF4-FFF2-40B4-BE49-F238E27FC236}">
                <a16:creationId xmlns:a16="http://schemas.microsoft.com/office/drawing/2014/main" id="{1563F9A8-9D7E-99C2-48EA-9A74EE99387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Detail Sentences 1A">
            <a:extLst>
              <a:ext uri="{FF2B5EF4-FFF2-40B4-BE49-F238E27FC236}">
                <a16:creationId xmlns:a16="http://schemas.microsoft.com/office/drawing/2014/main" id="{111BA6FE-BEFB-223A-492A-2B224277EC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0355" name="Text Box 3">
            <a:extLst>
              <a:ext uri="{FF2B5EF4-FFF2-40B4-BE49-F238E27FC236}">
                <a16:creationId xmlns:a16="http://schemas.microsoft.com/office/drawing/2014/main" id="{23E094CD-406D-F135-876B-C566DA03BEAE}"/>
              </a:ext>
            </a:extLst>
          </p:cNvPr>
          <p:cNvSpPr txBox="1">
            <a:spLocks noChangeArrowheads="1"/>
          </p:cNvSpPr>
          <p:nvPr/>
        </p:nvSpPr>
        <p:spPr bwMode="auto">
          <a:xfrm>
            <a:off x="914400" y="2362200"/>
            <a:ext cx="2514600"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Detail Sentences </a:t>
            </a:r>
          </a:p>
          <a:p>
            <a:pPr>
              <a:spcBef>
                <a:spcPct val="50000"/>
              </a:spcBef>
              <a:defRPr/>
            </a:pPr>
            <a:r>
              <a:rPr lang="en-US" sz="2800">
                <a:solidFill>
                  <a:schemeClr val="tx2"/>
                </a:solidFill>
                <a:latin typeface="Arial" charset="0"/>
                <a:ea typeface="ＭＳ Ｐゴシック" charset="0"/>
              </a:rPr>
              <a:t>Lesson 1A</a:t>
            </a:r>
          </a:p>
        </p:txBody>
      </p:sp>
      <p:sp>
        <p:nvSpPr>
          <p:cNvPr id="100356" name="Text Box 4">
            <a:extLst>
              <a:ext uri="{FF2B5EF4-FFF2-40B4-BE49-F238E27FC236}">
                <a16:creationId xmlns:a16="http://schemas.microsoft.com/office/drawing/2014/main" id="{8B07B59C-30C1-F1EB-8435-5DB313958E4A}"/>
              </a:ext>
            </a:extLst>
          </p:cNvPr>
          <p:cNvSpPr txBox="1">
            <a:spLocks noChangeArrowheads="1"/>
          </p:cNvSpPr>
          <p:nvPr/>
        </p:nvSpPr>
        <p:spPr bwMode="auto">
          <a:xfrm>
            <a:off x="0" y="6400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800000"/>
                </a:solidFill>
                <a:latin typeface="Arial" charset="0"/>
                <a:ea typeface="ＭＳ Ｐゴシック" charset="0"/>
              </a:rPr>
              <a:t>SL p.19</a:t>
            </a:r>
            <a:endParaRPr lang="en-US" sz="2800">
              <a:solidFill>
                <a:srgbClr val="800000"/>
              </a:solidFill>
              <a:latin typeface="Arial" charset="0"/>
              <a:ea typeface="ＭＳ Ｐゴシック" charset="0"/>
            </a:endParaRPr>
          </a:p>
        </p:txBody>
      </p:sp>
      <p:sp>
        <p:nvSpPr>
          <p:cNvPr id="92164" name="Footer Placeholder 1">
            <a:extLst>
              <a:ext uri="{FF2B5EF4-FFF2-40B4-BE49-F238E27FC236}">
                <a16:creationId xmlns:a16="http://schemas.microsoft.com/office/drawing/2014/main" id="{0D56A41C-D3C3-535E-D9D2-55E28BFFE41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scan0002">
            <a:extLst>
              <a:ext uri="{FF2B5EF4-FFF2-40B4-BE49-F238E27FC236}">
                <a16:creationId xmlns:a16="http://schemas.microsoft.com/office/drawing/2014/main" id="{6C045462-3420-FFE3-CC86-A93688024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Text Box 3">
            <a:extLst>
              <a:ext uri="{FF2B5EF4-FFF2-40B4-BE49-F238E27FC236}">
                <a16:creationId xmlns:a16="http://schemas.microsoft.com/office/drawing/2014/main" id="{C0BBB0B6-82AD-CB30-7CEF-6DFFFF33E402}"/>
              </a:ext>
            </a:extLst>
          </p:cNvPr>
          <p:cNvSpPr txBox="1">
            <a:spLocks noChangeArrowheads="1"/>
          </p:cNvSpPr>
          <p:nvPr/>
        </p:nvSpPr>
        <p:spPr bwMode="auto">
          <a:xfrm>
            <a:off x="1066800" y="2057400"/>
            <a:ext cx="2362200"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Detail Sentences </a:t>
            </a:r>
          </a:p>
          <a:p>
            <a:pPr>
              <a:spcBef>
                <a:spcPct val="50000"/>
              </a:spcBef>
              <a:defRPr/>
            </a:pPr>
            <a:r>
              <a:rPr lang="en-US" sz="2800">
                <a:solidFill>
                  <a:schemeClr val="tx2"/>
                </a:solidFill>
                <a:latin typeface="Arial" charset="0"/>
                <a:ea typeface="ＭＳ Ｐゴシック" charset="0"/>
              </a:rPr>
              <a:t>Lesson 2A</a:t>
            </a:r>
          </a:p>
        </p:txBody>
      </p:sp>
      <p:sp>
        <p:nvSpPr>
          <p:cNvPr id="101380" name="Text Box 4">
            <a:extLst>
              <a:ext uri="{FF2B5EF4-FFF2-40B4-BE49-F238E27FC236}">
                <a16:creationId xmlns:a16="http://schemas.microsoft.com/office/drawing/2014/main" id="{86187238-8E85-3F07-1557-600A1A0F72A6}"/>
              </a:ext>
            </a:extLst>
          </p:cNvPr>
          <p:cNvSpPr txBox="1">
            <a:spLocks noChangeArrowheads="1"/>
          </p:cNvSpPr>
          <p:nvPr/>
        </p:nvSpPr>
        <p:spPr bwMode="auto">
          <a:xfrm>
            <a:off x="0" y="6400800"/>
            <a:ext cx="1600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800000"/>
                </a:solidFill>
                <a:latin typeface="Arial" charset="0"/>
                <a:ea typeface="ＭＳ Ｐゴシック" charset="0"/>
              </a:rPr>
              <a:t>SL p.23</a:t>
            </a:r>
            <a:endParaRPr lang="en-US" sz="2800">
              <a:solidFill>
                <a:srgbClr val="800000"/>
              </a:solidFill>
              <a:latin typeface="Arial" charset="0"/>
              <a:ea typeface="ＭＳ Ｐゴシック" charset="0"/>
            </a:endParaRPr>
          </a:p>
        </p:txBody>
      </p:sp>
      <p:sp>
        <p:nvSpPr>
          <p:cNvPr id="93188" name="Footer Placeholder 1">
            <a:extLst>
              <a:ext uri="{FF2B5EF4-FFF2-40B4-BE49-F238E27FC236}">
                <a16:creationId xmlns:a16="http://schemas.microsoft.com/office/drawing/2014/main" id="{76B1D395-49B6-0D91-07A9-468713582FB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scan0003">
            <a:extLst>
              <a:ext uri="{FF2B5EF4-FFF2-40B4-BE49-F238E27FC236}">
                <a16:creationId xmlns:a16="http://schemas.microsoft.com/office/drawing/2014/main" id="{2E156C5E-C135-60AE-9841-16633CF64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 Box 3">
            <a:extLst>
              <a:ext uri="{FF2B5EF4-FFF2-40B4-BE49-F238E27FC236}">
                <a16:creationId xmlns:a16="http://schemas.microsoft.com/office/drawing/2014/main" id="{BCC69E93-262B-377F-399F-D087A078CB65}"/>
              </a:ext>
            </a:extLst>
          </p:cNvPr>
          <p:cNvSpPr txBox="1">
            <a:spLocks noChangeArrowheads="1"/>
          </p:cNvSpPr>
          <p:nvPr/>
        </p:nvSpPr>
        <p:spPr bwMode="auto">
          <a:xfrm>
            <a:off x="838200" y="2286000"/>
            <a:ext cx="2873375"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Detail Sentences</a:t>
            </a:r>
          </a:p>
          <a:p>
            <a:pPr>
              <a:spcBef>
                <a:spcPct val="50000"/>
              </a:spcBef>
              <a:defRPr/>
            </a:pPr>
            <a:r>
              <a:rPr lang="en-US" sz="2800">
                <a:solidFill>
                  <a:schemeClr val="tx2"/>
                </a:solidFill>
                <a:latin typeface="Arial" charset="0"/>
                <a:ea typeface="ＭＳ Ｐゴシック" charset="0"/>
              </a:rPr>
              <a:t>Lesson 3A</a:t>
            </a:r>
          </a:p>
        </p:txBody>
      </p:sp>
      <p:sp>
        <p:nvSpPr>
          <p:cNvPr id="102404" name="Text Box 4">
            <a:extLst>
              <a:ext uri="{FF2B5EF4-FFF2-40B4-BE49-F238E27FC236}">
                <a16:creationId xmlns:a16="http://schemas.microsoft.com/office/drawing/2014/main" id="{A8EB363F-FF4B-F93C-946F-C3E816C988B0}"/>
              </a:ext>
            </a:extLst>
          </p:cNvPr>
          <p:cNvSpPr txBox="1">
            <a:spLocks noChangeArrowheads="1"/>
          </p:cNvSpPr>
          <p:nvPr/>
        </p:nvSpPr>
        <p:spPr bwMode="auto">
          <a:xfrm>
            <a:off x="0" y="6400800"/>
            <a:ext cx="1235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800000"/>
                </a:solidFill>
                <a:latin typeface="Arial" charset="0"/>
                <a:ea typeface="ＭＳ Ｐゴシック" charset="0"/>
              </a:rPr>
              <a:t>SL p.27</a:t>
            </a:r>
          </a:p>
        </p:txBody>
      </p:sp>
      <p:sp>
        <p:nvSpPr>
          <p:cNvPr id="94212" name="Footer Placeholder 1">
            <a:extLst>
              <a:ext uri="{FF2B5EF4-FFF2-40B4-BE49-F238E27FC236}">
                <a16:creationId xmlns:a16="http://schemas.microsoft.com/office/drawing/2014/main" id="{CB771057-C744-62C6-328F-07B416B9A08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scan0003">
            <a:extLst>
              <a:ext uri="{FF2B5EF4-FFF2-40B4-BE49-F238E27FC236}">
                <a16:creationId xmlns:a16="http://schemas.microsoft.com/office/drawing/2014/main" id="{EC487C22-C63B-0875-0635-40512A4B8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140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3">
            <a:extLst>
              <a:ext uri="{FF2B5EF4-FFF2-40B4-BE49-F238E27FC236}">
                <a16:creationId xmlns:a16="http://schemas.microsoft.com/office/drawing/2014/main" id="{E2C4DF52-7555-F9B6-EA18-D55E9A38CCB2}"/>
              </a:ext>
            </a:extLst>
          </p:cNvPr>
          <p:cNvSpPr txBox="1">
            <a:spLocks noChangeArrowheads="1"/>
          </p:cNvSpPr>
          <p:nvPr/>
        </p:nvSpPr>
        <p:spPr bwMode="auto">
          <a:xfrm>
            <a:off x="3200400" y="4724400"/>
            <a:ext cx="2743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sofa</a:t>
            </a:r>
          </a:p>
        </p:txBody>
      </p:sp>
      <p:sp>
        <p:nvSpPr>
          <p:cNvPr id="103428" name="Text Box 4">
            <a:extLst>
              <a:ext uri="{FF2B5EF4-FFF2-40B4-BE49-F238E27FC236}">
                <a16:creationId xmlns:a16="http://schemas.microsoft.com/office/drawing/2014/main" id="{9A42BCF6-F410-76F8-FFCE-DE1EA8626466}"/>
              </a:ext>
            </a:extLst>
          </p:cNvPr>
          <p:cNvSpPr txBox="1">
            <a:spLocks noChangeArrowheads="1"/>
          </p:cNvSpPr>
          <p:nvPr/>
        </p:nvSpPr>
        <p:spPr bwMode="auto">
          <a:xfrm>
            <a:off x="3962400" y="5181600"/>
            <a:ext cx="990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rug</a:t>
            </a:r>
          </a:p>
        </p:txBody>
      </p:sp>
      <p:sp>
        <p:nvSpPr>
          <p:cNvPr id="103429" name="Text Box 5">
            <a:extLst>
              <a:ext uri="{FF2B5EF4-FFF2-40B4-BE49-F238E27FC236}">
                <a16:creationId xmlns:a16="http://schemas.microsoft.com/office/drawing/2014/main" id="{6153BF7D-D876-DEE3-DEAF-F9A323740B6A}"/>
              </a:ext>
            </a:extLst>
          </p:cNvPr>
          <p:cNvSpPr txBox="1">
            <a:spLocks noChangeArrowheads="1"/>
          </p:cNvSpPr>
          <p:nvPr/>
        </p:nvSpPr>
        <p:spPr bwMode="auto">
          <a:xfrm>
            <a:off x="3657600" y="5791200"/>
            <a:ext cx="2438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fireplace</a:t>
            </a:r>
          </a:p>
        </p:txBody>
      </p:sp>
      <p:sp>
        <p:nvSpPr>
          <p:cNvPr id="103430" name="Text Box 6">
            <a:extLst>
              <a:ext uri="{FF2B5EF4-FFF2-40B4-BE49-F238E27FC236}">
                <a16:creationId xmlns:a16="http://schemas.microsoft.com/office/drawing/2014/main" id="{8E1CFA2B-8CC7-DDC9-615C-079A237E7D70}"/>
              </a:ext>
            </a:extLst>
          </p:cNvPr>
          <p:cNvSpPr txBox="1">
            <a:spLocks noChangeArrowheads="1"/>
          </p:cNvSpPr>
          <p:nvPr/>
        </p:nvSpPr>
        <p:spPr bwMode="auto">
          <a:xfrm>
            <a:off x="3733800" y="6338888"/>
            <a:ext cx="1981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hutch</a:t>
            </a:r>
          </a:p>
        </p:txBody>
      </p:sp>
      <p:sp>
        <p:nvSpPr>
          <p:cNvPr id="103431" name="Text Box 7">
            <a:extLst>
              <a:ext uri="{FF2B5EF4-FFF2-40B4-BE49-F238E27FC236}">
                <a16:creationId xmlns:a16="http://schemas.microsoft.com/office/drawing/2014/main" id="{04DF04C7-3F5A-70E6-AFA3-6828E87548B3}"/>
              </a:ext>
            </a:extLst>
          </p:cNvPr>
          <p:cNvSpPr txBox="1">
            <a:spLocks noChangeArrowheads="1"/>
          </p:cNvSpPr>
          <p:nvPr/>
        </p:nvSpPr>
        <p:spPr bwMode="auto">
          <a:xfrm>
            <a:off x="6934200" y="4114800"/>
            <a:ext cx="1676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space</a:t>
            </a:r>
          </a:p>
        </p:txBody>
      </p:sp>
      <p:sp>
        <p:nvSpPr>
          <p:cNvPr id="103432" name="Text Box 8">
            <a:extLst>
              <a:ext uri="{FF2B5EF4-FFF2-40B4-BE49-F238E27FC236}">
                <a16:creationId xmlns:a16="http://schemas.microsoft.com/office/drawing/2014/main" id="{BB538062-E243-8C0F-8695-EEC27412993B}"/>
              </a:ext>
            </a:extLst>
          </p:cNvPr>
          <p:cNvSpPr txBox="1">
            <a:spLocks noChangeArrowheads="1"/>
          </p:cNvSpPr>
          <p:nvPr/>
        </p:nvSpPr>
        <p:spPr bwMode="auto">
          <a:xfrm>
            <a:off x="3124200" y="5791200"/>
            <a:ext cx="3365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1</a:t>
            </a:r>
          </a:p>
        </p:txBody>
      </p:sp>
      <p:sp>
        <p:nvSpPr>
          <p:cNvPr id="103433" name="Text Box 9">
            <a:extLst>
              <a:ext uri="{FF2B5EF4-FFF2-40B4-BE49-F238E27FC236}">
                <a16:creationId xmlns:a16="http://schemas.microsoft.com/office/drawing/2014/main" id="{2DDCE4C0-602A-B3DD-8903-974A1981C859}"/>
              </a:ext>
            </a:extLst>
          </p:cNvPr>
          <p:cNvSpPr txBox="1">
            <a:spLocks noChangeArrowheads="1"/>
          </p:cNvSpPr>
          <p:nvPr/>
        </p:nvSpPr>
        <p:spPr bwMode="auto">
          <a:xfrm>
            <a:off x="3048000" y="4800600"/>
            <a:ext cx="53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2</a:t>
            </a:r>
          </a:p>
        </p:txBody>
      </p:sp>
      <p:sp>
        <p:nvSpPr>
          <p:cNvPr id="103434" name="Text Box 10">
            <a:extLst>
              <a:ext uri="{FF2B5EF4-FFF2-40B4-BE49-F238E27FC236}">
                <a16:creationId xmlns:a16="http://schemas.microsoft.com/office/drawing/2014/main" id="{A35C6A78-CF3D-48C8-62B6-3892D97DC18E}"/>
              </a:ext>
            </a:extLst>
          </p:cNvPr>
          <p:cNvSpPr txBox="1">
            <a:spLocks noChangeArrowheads="1"/>
          </p:cNvSpPr>
          <p:nvPr/>
        </p:nvSpPr>
        <p:spPr bwMode="auto">
          <a:xfrm>
            <a:off x="3124200" y="5257800"/>
            <a:ext cx="3365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3</a:t>
            </a:r>
          </a:p>
        </p:txBody>
      </p:sp>
      <p:sp>
        <p:nvSpPr>
          <p:cNvPr id="103435" name="Text Box 11">
            <a:extLst>
              <a:ext uri="{FF2B5EF4-FFF2-40B4-BE49-F238E27FC236}">
                <a16:creationId xmlns:a16="http://schemas.microsoft.com/office/drawing/2014/main" id="{38254D1D-1F6B-C184-6224-2B4154720ED0}"/>
              </a:ext>
            </a:extLst>
          </p:cNvPr>
          <p:cNvSpPr txBox="1">
            <a:spLocks noChangeArrowheads="1"/>
          </p:cNvSpPr>
          <p:nvPr/>
        </p:nvSpPr>
        <p:spPr bwMode="auto">
          <a:xfrm>
            <a:off x="3124200" y="6338888"/>
            <a:ext cx="4572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rgbClr val="FF0000"/>
                </a:solidFill>
                <a:latin typeface="Arial" charset="0"/>
                <a:ea typeface="ＭＳ Ｐゴシック" charset="0"/>
              </a:rPr>
              <a:t>4</a:t>
            </a:r>
          </a:p>
        </p:txBody>
      </p:sp>
      <p:sp>
        <p:nvSpPr>
          <p:cNvPr id="103436" name="Text Box 12">
            <a:extLst>
              <a:ext uri="{FF2B5EF4-FFF2-40B4-BE49-F238E27FC236}">
                <a16:creationId xmlns:a16="http://schemas.microsoft.com/office/drawing/2014/main" id="{FFAC17A8-0084-2C31-7F8B-DF50C21E588B}"/>
              </a:ext>
            </a:extLst>
          </p:cNvPr>
          <p:cNvSpPr txBox="1">
            <a:spLocks noChangeArrowheads="1"/>
          </p:cNvSpPr>
          <p:nvPr/>
        </p:nvSpPr>
        <p:spPr bwMode="auto">
          <a:xfrm>
            <a:off x="6400800" y="5715000"/>
            <a:ext cx="2590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FF0000"/>
                </a:solidFill>
                <a:latin typeface="Arial" charset="0"/>
                <a:ea typeface="ＭＳ Ｐゴシック" charset="0"/>
              </a:rPr>
              <a:t>on the North wall</a:t>
            </a:r>
          </a:p>
        </p:txBody>
      </p:sp>
      <p:sp>
        <p:nvSpPr>
          <p:cNvPr id="103437" name="Text Box 13">
            <a:extLst>
              <a:ext uri="{FF2B5EF4-FFF2-40B4-BE49-F238E27FC236}">
                <a16:creationId xmlns:a16="http://schemas.microsoft.com/office/drawing/2014/main" id="{08ADA6C9-5AA8-246D-3F18-595B620D3495}"/>
              </a:ext>
            </a:extLst>
          </p:cNvPr>
          <p:cNvSpPr txBox="1">
            <a:spLocks noChangeArrowheads="1"/>
          </p:cNvSpPr>
          <p:nvPr/>
        </p:nvSpPr>
        <p:spPr bwMode="auto">
          <a:xfrm>
            <a:off x="7239000" y="4800600"/>
            <a:ext cx="9318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FF0000"/>
                </a:solidFill>
                <a:latin typeface="Arial" charset="0"/>
                <a:ea typeface="ＭＳ Ｐゴシック" charset="0"/>
              </a:rPr>
              <a:t>across</a:t>
            </a:r>
          </a:p>
        </p:txBody>
      </p:sp>
      <p:sp>
        <p:nvSpPr>
          <p:cNvPr id="103438" name="Text Box 14">
            <a:extLst>
              <a:ext uri="{FF2B5EF4-FFF2-40B4-BE49-F238E27FC236}">
                <a16:creationId xmlns:a16="http://schemas.microsoft.com/office/drawing/2014/main" id="{FDD19327-AE6A-DB47-8D31-E7C319C17ADA}"/>
              </a:ext>
            </a:extLst>
          </p:cNvPr>
          <p:cNvSpPr txBox="1">
            <a:spLocks noChangeArrowheads="1"/>
          </p:cNvSpPr>
          <p:nvPr/>
        </p:nvSpPr>
        <p:spPr bwMode="auto">
          <a:xfrm>
            <a:off x="7239000" y="5181600"/>
            <a:ext cx="833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FF0000"/>
                </a:solidFill>
                <a:latin typeface="Arial" charset="0"/>
                <a:ea typeface="ＭＳ Ｐゴシック" charset="0"/>
              </a:rPr>
              <a:t>under</a:t>
            </a:r>
          </a:p>
        </p:txBody>
      </p:sp>
      <p:sp>
        <p:nvSpPr>
          <p:cNvPr id="103439" name="Text Box 15">
            <a:extLst>
              <a:ext uri="{FF2B5EF4-FFF2-40B4-BE49-F238E27FC236}">
                <a16:creationId xmlns:a16="http://schemas.microsoft.com/office/drawing/2014/main" id="{FE399A86-4E69-FC6A-863E-EF6E62FA524A}"/>
              </a:ext>
            </a:extLst>
          </p:cNvPr>
          <p:cNvSpPr txBox="1">
            <a:spLocks noChangeArrowheads="1"/>
          </p:cNvSpPr>
          <p:nvPr/>
        </p:nvSpPr>
        <p:spPr bwMode="auto">
          <a:xfrm>
            <a:off x="6781800" y="6248400"/>
            <a:ext cx="2362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rgbClr val="FF0000"/>
                </a:solidFill>
                <a:latin typeface="Arial" charset="0"/>
                <a:ea typeface="ＭＳ Ｐゴシック" charset="0"/>
              </a:rPr>
              <a:t>on the back wall</a:t>
            </a:r>
          </a:p>
        </p:txBody>
      </p:sp>
      <p:sp>
        <p:nvSpPr>
          <p:cNvPr id="95247" name="Footer Placeholder 1">
            <a:extLst>
              <a:ext uri="{FF2B5EF4-FFF2-40B4-BE49-F238E27FC236}">
                <a16:creationId xmlns:a16="http://schemas.microsoft.com/office/drawing/2014/main" id="{DF44262E-AE76-6A88-9B7C-323E04E9378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scan0004">
            <a:extLst>
              <a:ext uri="{FF2B5EF4-FFF2-40B4-BE49-F238E27FC236}">
                <a16:creationId xmlns:a16="http://schemas.microsoft.com/office/drawing/2014/main" id="{BBBA95C4-DCEE-0E87-F35B-4ED60931B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3">
            <a:extLst>
              <a:ext uri="{FF2B5EF4-FFF2-40B4-BE49-F238E27FC236}">
                <a16:creationId xmlns:a16="http://schemas.microsoft.com/office/drawing/2014/main" id="{16815D00-BAD6-334B-D857-A61FD21BCF94}"/>
              </a:ext>
            </a:extLst>
          </p:cNvPr>
          <p:cNvSpPr txBox="1">
            <a:spLocks noChangeArrowheads="1"/>
          </p:cNvSpPr>
          <p:nvPr/>
        </p:nvSpPr>
        <p:spPr bwMode="auto">
          <a:xfrm>
            <a:off x="860425" y="2506663"/>
            <a:ext cx="2492375"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Detail Sentences</a:t>
            </a:r>
          </a:p>
          <a:p>
            <a:pPr>
              <a:spcBef>
                <a:spcPct val="50000"/>
              </a:spcBef>
              <a:defRPr/>
            </a:pPr>
            <a:r>
              <a:rPr lang="en-US" sz="2800">
                <a:solidFill>
                  <a:schemeClr val="tx2"/>
                </a:solidFill>
                <a:latin typeface="Arial" charset="0"/>
                <a:ea typeface="ＭＳ Ｐゴシック" charset="0"/>
              </a:rPr>
              <a:t>Lesson 4A</a:t>
            </a:r>
          </a:p>
        </p:txBody>
      </p:sp>
      <p:sp>
        <p:nvSpPr>
          <p:cNvPr id="104452" name="Text Box 4">
            <a:extLst>
              <a:ext uri="{FF2B5EF4-FFF2-40B4-BE49-F238E27FC236}">
                <a16:creationId xmlns:a16="http://schemas.microsoft.com/office/drawing/2014/main" id="{E2617B0F-210E-BAB5-4C5A-3B0C57281B0C}"/>
              </a:ext>
            </a:extLst>
          </p:cNvPr>
          <p:cNvSpPr txBox="1">
            <a:spLocks noChangeArrowheads="1"/>
          </p:cNvSpPr>
          <p:nvPr/>
        </p:nvSpPr>
        <p:spPr bwMode="auto">
          <a:xfrm>
            <a:off x="0" y="6400800"/>
            <a:ext cx="1235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800000"/>
                </a:solidFill>
                <a:latin typeface="Arial" charset="0"/>
                <a:ea typeface="ＭＳ Ｐゴシック" charset="0"/>
              </a:rPr>
              <a:t>SL p.31</a:t>
            </a:r>
            <a:endParaRPr lang="en-US" sz="2800">
              <a:solidFill>
                <a:srgbClr val="FF0000"/>
              </a:solidFill>
              <a:latin typeface="Arial" charset="0"/>
              <a:ea typeface="ＭＳ Ｐゴシック" charset="0"/>
            </a:endParaRPr>
          </a:p>
        </p:txBody>
      </p:sp>
      <p:sp>
        <p:nvSpPr>
          <p:cNvPr id="96260" name="Footer Placeholder 1">
            <a:extLst>
              <a:ext uri="{FF2B5EF4-FFF2-40B4-BE49-F238E27FC236}">
                <a16:creationId xmlns:a16="http://schemas.microsoft.com/office/drawing/2014/main" id="{BD01D07E-E77E-F794-7AF7-4CB96A70AFD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scan0005">
            <a:extLst>
              <a:ext uri="{FF2B5EF4-FFF2-40B4-BE49-F238E27FC236}">
                <a16:creationId xmlns:a16="http://schemas.microsoft.com/office/drawing/2014/main" id="{BF1B628F-610D-3900-D4B7-C7E1BF15B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3">
            <a:extLst>
              <a:ext uri="{FF2B5EF4-FFF2-40B4-BE49-F238E27FC236}">
                <a16:creationId xmlns:a16="http://schemas.microsoft.com/office/drawing/2014/main" id="{6E4C810A-6EFA-D9EA-893A-350845B86272}"/>
              </a:ext>
            </a:extLst>
          </p:cNvPr>
          <p:cNvSpPr txBox="1">
            <a:spLocks noChangeArrowheads="1"/>
          </p:cNvSpPr>
          <p:nvPr/>
        </p:nvSpPr>
        <p:spPr bwMode="auto">
          <a:xfrm>
            <a:off x="1066800" y="2209800"/>
            <a:ext cx="2286000" cy="1587500"/>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2"/>
                </a:solidFill>
                <a:latin typeface="Arial" charset="0"/>
                <a:ea typeface="ＭＳ Ｐゴシック" charset="0"/>
              </a:rPr>
              <a:t>Detail Sentences </a:t>
            </a:r>
          </a:p>
          <a:p>
            <a:pPr>
              <a:spcBef>
                <a:spcPct val="50000"/>
              </a:spcBef>
              <a:defRPr/>
            </a:pPr>
            <a:r>
              <a:rPr lang="en-US" sz="2800">
                <a:solidFill>
                  <a:schemeClr val="tx2"/>
                </a:solidFill>
                <a:latin typeface="Arial" charset="0"/>
                <a:ea typeface="ＭＳ Ｐゴシック" charset="0"/>
              </a:rPr>
              <a:t>Lesson 5A</a:t>
            </a:r>
          </a:p>
        </p:txBody>
      </p:sp>
      <p:sp>
        <p:nvSpPr>
          <p:cNvPr id="105476" name="Text Box 4">
            <a:extLst>
              <a:ext uri="{FF2B5EF4-FFF2-40B4-BE49-F238E27FC236}">
                <a16:creationId xmlns:a16="http://schemas.microsoft.com/office/drawing/2014/main" id="{558D7382-5E0B-A9E7-3138-6DB0A8026766}"/>
              </a:ext>
            </a:extLst>
          </p:cNvPr>
          <p:cNvSpPr txBox="1">
            <a:spLocks noChangeArrowheads="1"/>
          </p:cNvSpPr>
          <p:nvPr/>
        </p:nvSpPr>
        <p:spPr bwMode="auto">
          <a:xfrm>
            <a:off x="0" y="6400800"/>
            <a:ext cx="144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800000"/>
                </a:solidFill>
                <a:latin typeface="Arial" charset="0"/>
                <a:ea typeface="ＭＳ Ｐゴシック" charset="0"/>
              </a:rPr>
              <a:t>SL p.35</a:t>
            </a:r>
          </a:p>
        </p:txBody>
      </p:sp>
      <p:sp>
        <p:nvSpPr>
          <p:cNvPr id="97284" name="Footer Placeholder 1">
            <a:extLst>
              <a:ext uri="{FF2B5EF4-FFF2-40B4-BE49-F238E27FC236}">
                <a16:creationId xmlns:a16="http://schemas.microsoft.com/office/drawing/2014/main" id="{169B3C5A-B95E-94A7-A6BF-98E3A91994B9}"/>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a:extLst>
              <a:ext uri="{FF2B5EF4-FFF2-40B4-BE49-F238E27FC236}">
                <a16:creationId xmlns:a16="http://schemas.microsoft.com/office/drawing/2014/main" id="{69F2AA86-47E4-320D-DA15-5125E70A6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3657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a:extLst>
              <a:ext uri="{FF2B5EF4-FFF2-40B4-BE49-F238E27FC236}">
                <a16:creationId xmlns:a16="http://schemas.microsoft.com/office/drawing/2014/main" id="{DE338E13-AAA2-BAE2-4730-64A4B290F4F9}"/>
              </a:ext>
            </a:extLst>
          </p:cNvPr>
          <p:cNvSpPr>
            <a:spLocks noGrp="1" noChangeArrowheads="1"/>
          </p:cNvSpPr>
          <p:nvPr>
            <p:ph type="body" idx="1"/>
          </p:nvPr>
        </p:nvSpPr>
        <p:spPr>
          <a:xfrm>
            <a:off x="381000" y="1905000"/>
            <a:ext cx="5257800" cy="4495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sz="2800"/>
              <a:t>Is the last sentence in the paragraph</a:t>
            </a:r>
          </a:p>
          <a:p>
            <a:pPr eaLnBrk="1" hangingPunct="1">
              <a:lnSpc>
                <a:spcPct val="90000"/>
              </a:lnSpc>
              <a:defRPr/>
            </a:pPr>
            <a:r>
              <a:rPr lang="en-US" sz="2800"/>
              <a:t>Closes the paragraph</a:t>
            </a:r>
          </a:p>
          <a:p>
            <a:pPr eaLnBrk="1" hangingPunct="1">
              <a:lnSpc>
                <a:spcPct val="90000"/>
              </a:lnSpc>
              <a:defRPr/>
            </a:pPr>
            <a:r>
              <a:rPr lang="en-US" sz="2800"/>
              <a:t>Names the main idea of the paragraph</a:t>
            </a:r>
          </a:p>
          <a:p>
            <a:pPr eaLnBrk="1" hangingPunct="1">
              <a:lnSpc>
                <a:spcPct val="90000"/>
              </a:lnSpc>
              <a:defRPr/>
            </a:pPr>
            <a:r>
              <a:rPr lang="en-US" sz="2800"/>
              <a:t>Sometimes summarizes or names the details of the paragraph</a:t>
            </a:r>
          </a:p>
          <a:p>
            <a:pPr eaLnBrk="1" hangingPunct="1">
              <a:lnSpc>
                <a:spcPct val="90000"/>
              </a:lnSpc>
              <a:defRPr/>
            </a:pPr>
            <a:r>
              <a:rPr lang="en-US" sz="2800"/>
              <a:t>Is </a:t>
            </a:r>
            <a:r>
              <a:rPr lang="en-US" sz="2800" b="1">
                <a:solidFill>
                  <a:srgbClr val="800000"/>
                </a:solidFill>
              </a:rPr>
              <a:t>different</a:t>
            </a:r>
            <a:r>
              <a:rPr lang="en-US" sz="2800">
                <a:solidFill>
                  <a:srgbClr val="800000"/>
                </a:solidFill>
              </a:rPr>
              <a:t> </a:t>
            </a:r>
            <a:r>
              <a:rPr lang="en-US" sz="2800"/>
              <a:t>from the Topic Sentence</a:t>
            </a:r>
          </a:p>
        </p:txBody>
      </p:sp>
      <p:sp>
        <p:nvSpPr>
          <p:cNvPr id="106500" name="Rectangle 4">
            <a:extLst>
              <a:ext uri="{FF2B5EF4-FFF2-40B4-BE49-F238E27FC236}">
                <a16:creationId xmlns:a16="http://schemas.microsoft.com/office/drawing/2014/main" id="{5A08DFC8-3DA0-7186-80B5-A5B135B85CD5}"/>
              </a:ext>
            </a:extLst>
          </p:cNvPr>
          <p:cNvSpPr>
            <a:spLocks noGrp="1" noChangeArrowheads="1"/>
          </p:cNvSpPr>
          <p:nvPr>
            <p:ph type="title"/>
          </p:nvPr>
        </p:nvSpPr>
        <p:spPr>
          <a:xfrm>
            <a:off x="685800" y="533400"/>
            <a:ext cx="7772400" cy="609600"/>
          </a:xfrm>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solidFill>
                  <a:srgbClr val="800000"/>
                </a:solidFill>
              </a:rPr>
              <a:t>Clincher Sentence</a:t>
            </a:r>
          </a:p>
        </p:txBody>
      </p:sp>
      <p:sp>
        <p:nvSpPr>
          <p:cNvPr id="106501" name="Text Box 5">
            <a:extLst>
              <a:ext uri="{FF2B5EF4-FFF2-40B4-BE49-F238E27FC236}">
                <a16:creationId xmlns:a16="http://schemas.microsoft.com/office/drawing/2014/main" id="{58710B56-AB42-E25E-764D-3CA1EAB8D146}"/>
              </a:ext>
            </a:extLst>
          </p:cNvPr>
          <p:cNvSpPr txBox="1">
            <a:spLocks noChangeArrowheads="1"/>
          </p:cNvSpPr>
          <p:nvPr/>
        </p:nvSpPr>
        <p:spPr bwMode="auto">
          <a:xfrm>
            <a:off x="7315200" y="5486400"/>
            <a:ext cx="1981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#43</a:t>
            </a:r>
          </a:p>
        </p:txBody>
      </p:sp>
      <p:sp>
        <p:nvSpPr>
          <p:cNvPr id="98309" name="Footer Placeholder 1">
            <a:extLst>
              <a:ext uri="{FF2B5EF4-FFF2-40B4-BE49-F238E27FC236}">
                <a16:creationId xmlns:a16="http://schemas.microsoft.com/office/drawing/2014/main" id="{DFC93262-FE8C-4E7E-115F-AC97E82F0D9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B983EE36-0FA4-6DB4-5CCF-B18F57E3C1C7}"/>
              </a:ext>
            </a:extLst>
          </p:cNvPr>
          <p:cNvSpPr>
            <a:spLocks noGrp="1" noChangeArrowheads="1"/>
          </p:cNvSpPr>
          <p:nvPr>
            <p:ph type="title"/>
          </p:nvPr>
        </p:nvSpPr>
        <p:spPr>
          <a:xfrm>
            <a:off x="609600" y="457200"/>
            <a:ext cx="7772400" cy="914400"/>
          </a:xfrm>
        </p:spPr>
        <p:txBody>
          <a:bodyPr/>
          <a:lstStyle/>
          <a:p>
            <a:pPr eaLnBrk="1" hangingPunct="1"/>
            <a:r>
              <a:rPr lang="en-US" altLang="en-US" b="1"/>
              <a:t>Pretest Sample</a:t>
            </a:r>
          </a:p>
        </p:txBody>
      </p:sp>
      <p:sp>
        <p:nvSpPr>
          <p:cNvPr id="25602" name="Rectangle 3">
            <a:extLst>
              <a:ext uri="{FF2B5EF4-FFF2-40B4-BE49-F238E27FC236}">
                <a16:creationId xmlns:a16="http://schemas.microsoft.com/office/drawing/2014/main" id="{CFE9173C-FC71-38FC-35E6-0584FFDF6FDB}"/>
              </a:ext>
            </a:extLst>
          </p:cNvPr>
          <p:cNvSpPr>
            <a:spLocks noGrp="1" noChangeArrowheads="1"/>
          </p:cNvSpPr>
          <p:nvPr>
            <p:ph type="body" idx="1"/>
          </p:nvPr>
        </p:nvSpPr>
        <p:spPr>
          <a:xfrm>
            <a:off x="457200" y="1447800"/>
            <a:ext cx="7772400" cy="5410200"/>
          </a:xfrm>
        </p:spPr>
        <p:txBody>
          <a:bodyPr/>
          <a:lstStyle/>
          <a:p>
            <a:pPr eaLnBrk="1" hangingPunct="1">
              <a:lnSpc>
                <a:spcPct val="120000"/>
              </a:lnSpc>
              <a:buFontTx/>
              <a:buNone/>
            </a:pPr>
            <a:r>
              <a:rPr lang="en-US" altLang="en-US" sz="4000"/>
              <a:t>Assignment: Describe someone.</a:t>
            </a:r>
            <a:endParaRPr lang="en-US" altLang="en-US" sz="1600"/>
          </a:p>
          <a:p>
            <a:pPr eaLnBrk="1" hangingPunct="1">
              <a:lnSpc>
                <a:spcPct val="120000"/>
              </a:lnSpc>
              <a:buFontTx/>
              <a:buNone/>
            </a:pPr>
            <a:endParaRPr lang="en-US" altLang="en-US" sz="1600"/>
          </a:p>
        </p:txBody>
      </p:sp>
      <p:sp>
        <p:nvSpPr>
          <p:cNvPr id="37892" name="Rectangle 4">
            <a:extLst>
              <a:ext uri="{FF2B5EF4-FFF2-40B4-BE49-F238E27FC236}">
                <a16:creationId xmlns:a16="http://schemas.microsoft.com/office/drawing/2014/main" id="{75D3AABD-358B-05CF-356A-67D13427F82D}"/>
              </a:ext>
            </a:extLst>
          </p:cNvPr>
          <p:cNvSpPr>
            <a:spLocks noChangeArrowheads="1"/>
          </p:cNvSpPr>
          <p:nvPr/>
        </p:nvSpPr>
        <p:spPr bwMode="auto">
          <a:xfrm>
            <a:off x="609600" y="2057400"/>
            <a:ext cx="7540625" cy="423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200"/>
              <a:t>	</a:t>
            </a:r>
            <a:r>
              <a:rPr lang="en-US" altLang="en-US" sz="3000"/>
              <a:t>Eric is very special to me.  One reason he is special is that he makes me laugh. You can always trust him. I have known Eric since I was six years old.  We lived down the block and played together. His grandma was friends with my grandma. I can</a:t>
            </a:r>
            <a:r>
              <a:rPr lang="ja-JP" altLang="en-US" sz="3000"/>
              <a:t>’</a:t>
            </a:r>
            <a:r>
              <a:rPr lang="en-US" altLang="ja-JP" sz="3000"/>
              <a:t>t wait until Saturday because we are going to Great Adventure together. We are going to go on a million rides.</a:t>
            </a:r>
            <a:endParaRPr lang="en-US" altLang="en-US" sz="3000"/>
          </a:p>
        </p:txBody>
      </p:sp>
      <p:sp>
        <p:nvSpPr>
          <p:cNvPr id="25604" name="Footer Placeholder 1">
            <a:extLst>
              <a:ext uri="{FF2B5EF4-FFF2-40B4-BE49-F238E27FC236}">
                <a16:creationId xmlns:a16="http://schemas.microsoft.com/office/drawing/2014/main" id="{5FE56412-5AA2-F2F9-E2B0-1FABCD385DA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a:extLst>
              <a:ext uri="{FF2B5EF4-FFF2-40B4-BE49-F238E27FC236}">
                <a16:creationId xmlns:a16="http://schemas.microsoft.com/office/drawing/2014/main" id="{F9250953-7D88-11C3-6E6D-BF1A98B9A7A1}"/>
              </a:ext>
            </a:extLst>
          </p:cNvPr>
          <p:cNvSpPr txBox="1">
            <a:spLocks noChangeArrowheads="1"/>
          </p:cNvSpPr>
          <p:nvPr/>
        </p:nvSpPr>
        <p:spPr bwMode="auto">
          <a:xfrm>
            <a:off x="2133600" y="2452688"/>
            <a:ext cx="5041900" cy="57943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sz="3200">
              <a:latin typeface="Times New Roman" charset="0"/>
              <a:ea typeface="ＭＳ Ｐゴシック" charset="0"/>
            </a:endParaRPr>
          </a:p>
        </p:txBody>
      </p:sp>
      <p:sp>
        <p:nvSpPr>
          <p:cNvPr id="100354" name="Rectangle 3">
            <a:extLst>
              <a:ext uri="{FF2B5EF4-FFF2-40B4-BE49-F238E27FC236}">
                <a16:creationId xmlns:a16="http://schemas.microsoft.com/office/drawing/2014/main" id="{C3C84B41-1CAE-7B19-DD66-5E04887E79D8}"/>
              </a:ext>
            </a:extLst>
          </p:cNvPr>
          <p:cNvSpPr>
            <a:spLocks noGrp="1" noChangeArrowheads="1"/>
          </p:cNvSpPr>
          <p:nvPr>
            <p:ph type="title"/>
          </p:nvPr>
        </p:nvSpPr>
        <p:spPr>
          <a:xfrm>
            <a:off x="685800" y="228600"/>
            <a:ext cx="8001000" cy="1371600"/>
          </a:xfrm>
        </p:spPr>
        <p:txBody>
          <a:bodyPr/>
          <a:lstStyle/>
          <a:p>
            <a:pPr eaLnBrk="1" hangingPunct="1"/>
            <a:r>
              <a:rPr lang="en-US" altLang="en-US"/>
              <a:t>Concluding Transitions</a:t>
            </a:r>
          </a:p>
        </p:txBody>
      </p:sp>
      <p:sp>
        <p:nvSpPr>
          <p:cNvPr id="100355" name="Rectangle 4">
            <a:extLst>
              <a:ext uri="{FF2B5EF4-FFF2-40B4-BE49-F238E27FC236}">
                <a16:creationId xmlns:a16="http://schemas.microsoft.com/office/drawing/2014/main" id="{7DE87B6A-1E16-F57C-63A1-53E2F7A4252D}"/>
              </a:ext>
            </a:extLst>
          </p:cNvPr>
          <p:cNvSpPr>
            <a:spLocks noGrp="1" noChangeArrowheads="1"/>
          </p:cNvSpPr>
          <p:nvPr>
            <p:ph type="body" idx="1"/>
          </p:nvPr>
        </p:nvSpPr>
        <p:spPr>
          <a:xfrm>
            <a:off x="685800" y="1219200"/>
            <a:ext cx="7772400" cy="2935288"/>
          </a:xfrm>
        </p:spPr>
        <p:txBody>
          <a:bodyPr/>
          <a:lstStyle/>
          <a:p>
            <a:pPr algn="ctr" eaLnBrk="1" hangingPunct="1">
              <a:buFontTx/>
              <a:buNone/>
            </a:pPr>
            <a:endParaRPr lang="en-US" altLang="en-US" sz="3600"/>
          </a:p>
          <a:p>
            <a:pPr algn="ctr" eaLnBrk="1" hangingPunct="1">
              <a:buFontTx/>
              <a:buNone/>
            </a:pPr>
            <a:r>
              <a:rPr lang="en-US" altLang="en-US" sz="4400"/>
              <a:t>Words that tell the reader </a:t>
            </a:r>
          </a:p>
          <a:p>
            <a:pPr algn="ctr" eaLnBrk="1" hangingPunct="1">
              <a:buFontTx/>
              <a:buNone/>
            </a:pPr>
            <a:r>
              <a:rPr lang="en-US" altLang="en-US" sz="4400"/>
              <a:t>that the paragraph is finished.</a:t>
            </a:r>
          </a:p>
        </p:txBody>
      </p:sp>
      <p:sp>
        <p:nvSpPr>
          <p:cNvPr id="108549" name="Text Box 5">
            <a:extLst>
              <a:ext uri="{FF2B5EF4-FFF2-40B4-BE49-F238E27FC236}">
                <a16:creationId xmlns:a16="http://schemas.microsoft.com/office/drawing/2014/main" id="{7F26F550-B610-839B-7E42-0A50E69C4402}"/>
              </a:ext>
            </a:extLst>
          </p:cNvPr>
          <p:cNvSpPr txBox="1">
            <a:spLocks noChangeArrowheads="1"/>
          </p:cNvSpPr>
          <p:nvPr/>
        </p:nvSpPr>
        <p:spPr bwMode="auto">
          <a:xfrm>
            <a:off x="7162800" y="5638800"/>
            <a:ext cx="2133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solidFill>
                  <a:srgbClr val="800000"/>
                </a:solidFill>
                <a:latin typeface="Arial" charset="0"/>
                <a:ea typeface="ＭＳ Ｐゴシック" charset="0"/>
              </a:rPr>
              <a:t>Cue Card #46</a:t>
            </a:r>
          </a:p>
        </p:txBody>
      </p:sp>
      <p:sp>
        <p:nvSpPr>
          <p:cNvPr id="100357" name="Footer Placeholder 1">
            <a:extLst>
              <a:ext uri="{FF2B5EF4-FFF2-40B4-BE49-F238E27FC236}">
                <a16:creationId xmlns:a16="http://schemas.microsoft.com/office/drawing/2014/main" id="{BC159F90-4891-71A4-A709-0953F5766E1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95695EAE-EFDE-AD81-5230-D9FA1D3484F6}"/>
              </a:ext>
            </a:extLst>
          </p:cNvPr>
          <p:cNvSpPr txBox="1">
            <a:spLocks noChangeArrowheads="1"/>
          </p:cNvSpPr>
          <p:nvPr/>
        </p:nvSpPr>
        <p:spPr bwMode="auto">
          <a:xfrm>
            <a:off x="2133600" y="2859088"/>
            <a:ext cx="5041900" cy="96996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nSpc>
                <a:spcPct val="180000"/>
              </a:lnSpc>
              <a:defRPr/>
            </a:pPr>
            <a:endParaRPr lang="en-US" sz="3200">
              <a:latin typeface="Times New Roman" charset="0"/>
              <a:ea typeface="ＭＳ Ｐゴシック" charset="0"/>
            </a:endParaRPr>
          </a:p>
        </p:txBody>
      </p:sp>
      <p:sp>
        <p:nvSpPr>
          <p:cNvPr id="101378" name="Rectangle 3">
            <a:extLst>
              <a:ext uri="{FF2B5EF4-FFF2-40B4-BE49-F238E27FC236}">
                <a16:creationId xmlns:a16="http://schemas.microsoft.com/office/drawing/2014/main" id="{7626919B-1FB9-1FEF-5F10-5493E4FA6AD3}"/>
              </a:ext>
            </a:extLst>
          </p:cNvPr>
          <p:cNvSpPr>
            <a:spLocks noGrp="1" noChangeArrowheads="1"/>
          </p:cNvSpPr>
          <p:nvPr>
            <p:ph type="title"/>
          </p:nvPr>
        </p:nvSpPr>
        <p:spPr>
          <a:xfrm>
            <a:off x="685800" y="0"/>
            <a:ext cx="7772400" cy="1447800"/>
          </a:xfrm>
        </p:spPr>
        <p:txBody>
          <a:bodyPr/>
          <a:lstStyle/>
          <a:p>
            <a:pPr eaLnBrk="1" hangingPunct="1"/>
            <a:r>
              <a:rPr lang="en-US" altLang="en-US"/>
              <a:t>Types of Clincher Sentences</a:t>
            </a:r>
          </a:p>
        </p:txBody>
      </p:sp>
      <p:sp>
        <p:nvSpPr>
          <p:cNvPr id="101379" name="Rectangle 4">
            <a:extLst>
              <a:ext uri="{FF2B5EF4-FFF2-40B4-BE49-F238E27FC236}">
                <a16:creationId xmlns:a16="http://schemas.microsoft.com/office/drawing/2014/main" id="{154BC7D3-50CF-AC0D-82E3-755C9B0F55DB}"/>
              </a:ext>
            </a:extLst>
          </p:cNvPr>
          <p:cNvSpPr>
            <a:spLocks noGrp="1" noChangeArrowheads="1"/>
          </p:cNvSpPr>
          <p:nvPr>
            <p:ph type="body" idx="1"/>
          </p:nvPr>
        </p:nvSpPr>
        <p:spPr>
          <a:xfrm>
            <a:off x="533400" y="1600200"/>
            <a:ext cx="7772400" cy="4114800"/>
          </a:xfrm>
        </p:spPr>
        <p:txBody>
          <a:bodyPr/>
          <a:lstStyle/>
          <a:p>
            <a:pPr algn="ctr" eaLnBrk="1" hangingPunct="1">
              <a:buFontTx/>
              <a:buNone/>
            </a:pPr>
            <a:endParaRPr lang="en-US" altLang="en-US" sz="3600"/>
          </a:p>
          <a:p>
            <a:pPr algn="ctr" eaLnBrk="1" hangingPunct="1">
              <a:buFontTx/>
              <a:buNone/>
            </a:pPr>
            <a:r>
              <a:rPr lang="en-US" altLang="en-US" sz="3600"/>
              <a:t>General Clincher Sentence</a:t>
            </a:r>
          </a:p>
          <a:p>
            <a:pPr algn="ctr" eaLnBrk="1" hangingPunct="1">
              <a:buFontTx/>
              <a:buNone/>
            </a:pPr>
            <a:endParaRPr lang="en-US" altLang="en-US" sz="1400"/>
          </a:p>
          <a:p>
            <a:pPr algn="ctr" eaLnBrk="1" hangingPunct="1">
              <a:buFontTx/>
              <a:buNone/>
            </a:pPr>
            <a:r>
              <a:rPr lang="en-US" altLang="en-US" sz="3600"/>
              <a:t>Clueing Clincher Sentence</a:t>
            </a:r>
          </a:p>
          <a:p>
            <a:pPr algn="ctr" eaLnBrk="1" hangingPunct="1">
              <a:buFontTx/>
              <a:buNone/>
            </a:pPr>
            <a:endParaRPr lang="en-US" altLang="en-US" sz="1400"/>
          </a:p>
          <a:p>
            <a:pPr algn="ctr" eaLnBrk="1" hangingPunct="1">
              <a:buFontTx/>
              <a:buNone/>
            </a:pPr>
            <a:r>
              <a:rPr lang="en-US" altLang="en-US" sz="3600"/>
              <a:t>Specific Clincher Sentence </a:t>
            </a:r>
          </a:p>
        </p:txBody>
      </p:sp>
      <p:sp>
        <p:nvSpPr>
          <p:cNvPr id="109573" name="Text Box 5">
            <a:extLst>
              <a:ext uri="{FF2B5EF4-FFF2-40B4-BE49-F238E27FC236}">
                <a16:creationId xmlns:a16="http://schemas.microsoft.com/office/drawing/2014/main" id="{5728245D-FF7A-0D44-4851-9DAAE073759B}"/>
              </a:ext>
            </a:extLst>
          </p:cNvPr>
          <p:cNvSpPr txBox="1">
            <a:spLocks noChangeArrowheads="1"/>
          </p:cNvSpPr>
          <p:nvPr/>
        </p:nvSpPr>
        <p:spPr bwMode="auto">
          <a:xfrm>
            <a:off x="40386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#47</a:t>
            </a:r>
          </a:p>
        </p:txBody>
      </p:sp>
      <p:sp>
        <p:nvSpPr>
          <p:cNvPr id="101381" name="Footer Placeholder 1">
            <a:extLst>
              <a:ext uri="{FF2B5EF4-FFF2-40B4-BE49-F238E27FC236}">
                <a16:creationId xmlns:a16="http://schemas.microsoft.com/office/drawing/2014/main" id="{49067851-A9DD-90E2-37F4-E525E6A6001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dissolve">
                                      <p:cBhvr>
                                        <p:cTn id="7" dur="500"/>
                                        <p:tgtEl>
                                          <p:spTgt spid="1095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a:extLst>
              <a:ext uri="{FF2B5EF4-FFF2-40B4-BE49-F238E27FC236}">
                <a16:creationId xmlns:a16="http://schemas.microsoft.com/office/drawing/2014/main" id="{1B74C596-9C60-6EBF-8AE4-245CE4E0291A}"/>
              </a:ext>
            </a:extLst>
          </p:cNvPr>
          <p:cNvSpPr txBox="1">
            <a:spLocks noChangeArrowheads="1"/>
          </p:cNvSpPr>
          <p:nvPr/>
        </p:nvSpPr>
        <p:spPr bwMode="auto">
          <a:xfrm>
            <a:off x="1752600" y="2957513"/>
            <a:ext cx="6553200" cy="101758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lnSpc>
                <a:spcPct val="90000"/>
              </a:lnSpc>
              <a:spcAft>
                <a:spcPct val="100000"/>
              </a:spcAft>
              <a:buFontTx/>
              <a:buChar char="•"/>
              <a:defRPr/>
            </a:pPr>
            <a:endParaRPr lang="en-US" sz="3200">
              <a:latin typeface="Times New Roman" charset="0"/>
              <a:ea typeface="ＭＳ Ｐゴシック" charset="0"/>
            </a:endParaRPr>
          </a:p>
        </p:txBody>
      </p:sp>
      <p:sp>
        <p:nvSpPr>
          <p:cNvPr id="102402" name="Rectangle 3">
            <a:extLst>
              <a:ext uri="{FF2B5EF4-FFF2-40B4-BE49-F238E27FC236}">
                <a16:creationId xmlns:a16="http://schemas.microsoft.com/office/drawing/2014/main" id="{DEE777A6-6369-04B4-0E7E-9C868C225341}"/>
              </a:ext>
            </a:extLst>
          </p:cNvPr>
          <p:cNvSpPr>
            <a:spLocks noGrp="1" noChangeArrowheads="1"/>
          </p:cNvSpPr>
          <p:nvPr>
            <p:ph type="title"/>
          </p:nvPr>
        </p:nvSpPr>
        <p:spPr/>
        <p:txBody>
          <a:bodyPr/>
          <a:lstStyle/>
          <a:p>
            <a:pPr eaLnBrk="1" hangingPunct="1"/>
            <a:r>
              <a:rPr lang="en-US" altLang="en-US"/>
              <a:t>General Clincher Sentence</a:t>
            </a:r>
          </a:p>
        </p:txBody>
      </p:sp>
      <p:sp>
        <p:nvSpPr>
          <p:cNvPr id="102403" name="Rectangle 4">
            <a:extLst>
              <a:ext uri="{FF2B5EF4-FFF2-40B4-BE49-F238E27FC236}">
                <a16:creationId xmlns:a16="http://schemas.microsoft.com/office/drawing/2014/main" id="{786389BD-1F33-8D08-6C9C-1F6A22B25428}"/>
              </a:ext>
            </a:extLst>
          </p:cNvPr>
          <p:cNvSpPr>
            <a:spLocks noGrp="1" noChangeArrowheads="1"/>
          </p:cNvSpPr>
          <p:nvPr>
            <p:ph type="body" idx="1"/>
          </p:nvPr>
        </p:nvSpPr>
        <p:spPr>
          <a:xfrm>
            <a:off x="533400" y="1295400"/>
            <a:ext cx="7772400" cy="4114800"/>
          </a:xfrm>
        </p:spPr>
        <p:txBody>
          <a:bodyPr/>
          <a:lstStyle/>
          <a:p>
            <a:pPr algn="ctr" eaLnBrk="1" hangingPunct="1">
              <a:buFontTx/>
              <a:buNone/>
            </a:pPr>
            <a:endParaRPr lang="en-US" altLang="en-US" sz="3600"/>
          </a:p>
          <a:p>
            <a:pPr algn="ctr" eaLnBrk="1" hangingPunct="1">
              <a:buFontTx/>
              <a:buNone/>
            </a:pPr>
            <a:r>
              <a:rPr lang="en-US" altLang="en-US" sz="3600"/>
              <a:t> Summarizes the main idea </a:t>
            </a:r>
          </a:p>
          <a:p>
            <a:pPr algn="ctr" eaLnBrk="1" hangingPunct="1">
              <a:spcBef>
                <a:spcPct val="0"/>
              </a:spcBef>
              <a:buFontTx/>
              <a:buNone/>
            </a:pPr>
            <a:r>
              <a:rPr lang="en-US" altLang="en-US" sz="3600"/>
              <a:t>of the paragraph.</a:t>
            </a:r>
          </a:p>
          <a:p>
            <a:pPr algn="ctr" eaLnBrk="1" hangingPunct="1">
              <a:buFontTx/>
              <a:buNone/>
            </a:pPr>
            <a:endParaRPr lang="en-US" altLang="en-US" sz="3600"/>
          </a:p>
          <a:p>
            <a:pPr algn="ctr" eaLnBrk="1" hangingPunct="1">
              <a:buFontTx/>
              <a:buNone/>
            </a:pPr>
            <a:r>
              <a:rPr lang="en-US" altLang="en-US" sz="3600"/>
              <a:t> Makes the reader think more </a:t>
            </a:r>
          </a:p>
          <a:p>
            <a:pPr algn="ctr" eaLnBrk="1" hangingPunct="1">
              <a:spcBef>
                <a:spcPct val="0"/>
              </a:spcBef>
              <a:buFontTx/>
              <a:buNone/>
            </a:pPr>
            <a:r>
              <a:rPr lang="en-US" altLang="en-US" sz="3600"/>
              <a:t>about the topic</a:t>
            </a:r>
          </a:p>
        </p:txBody>
      </p:sp>
      <p:sp>
        <p:nvSpPr>
          <p:cNvPr id="110597" name="Text Box 5">
            <a:extLst>
              <a:ext uri="{FF2B5EF4-FFF2-40B4-BE49-F238E27FC236}">
                <a16:creationId xmlns:a16="http://schemas.microsoft.com/office/drawing/2014/main" id="{72580C7F-8328-02AF-421F-3790C49C98B0}"/>
              </a:ext>
            </a:extLst>
          </p:cNvPr>
          <p:cNvSpPr txBox="1">
            <a:spLocks noChangeArrowheads="1"/>
          </p:cNvSpPr>
          <p:nvPr/>
        </p:nvSpPr>
        <p:spPr bwMode="auto">
          <a:xfrm>
            <a:off x="4114800" y="61722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#48</a:t>
            </a:r>
          </a:p>
        </p:txBody>
      </p:sp>
      <p:sp>
        <p:nvSpPr>
          <p:cNvPr id="102405" name="Footer Placeholder 1">
            <a:extLst>
              <a:ext uri="{FF2B5EF4-FFF2-40B4-BE49-F238E27FC236}">
                <a16:creationId xmlns:a16="http://schemas.microsoft.com/office/drawing/2014/main" id="{B35540FA-F525-1955-19EB-735D1618C56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0594">
                                            <p:txEl>
                                              <p:pRg st="0" end="0"/>
                                            </p:txEl>
                                          </p:spTgt>
                                        </p:tgtEl>
                                        <p:attrNameLst>
                                          <p:attrName>style.visibility</p:attrName>
                                        </p:attrNameLst>
                                      </p:cBhvr>
                                      <p:to>
                                        <p:strVal val="visible"/>
                                      </p:to>
                                    </p:set>
                                    <p:animEffect transition="in" filter="dissolve">
                                      <p:cBhvr>
                                        <p:cTn id="7" dur="500"/>
                                        <p:tgtEl>
                                          <p:spTgt spid="110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536853E8-023E-08FD-4ABF-F40E85CCF5B5}"/>
              </a:ext>
            </a:extLst>
          </p:cNvPr>
          <p:cNvSpPr txBox="1">
            <a:spLocks noChangeArrowheads="1"/>
          </p:cNvSpPr>
          <p:nvPr/>
        </p:nvSpPr>
        <p:spPr bwMode="auto">
          <a:xfrm>
            <a:off x="1371600" y="1600200"/>
            <a:ext cx="7315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11619" name="Text Box 3">
            <a:extLst>
              <a:ext uri="{FF2B5EF4-FFF2-40B4-BE49-F238E27FC236}">
                <a16:creationId xmlns:a16="http://schemas.microsoft.com/office/drawing/2014/main" id="{9187437F-4123-9318-C48C-62446196208E}"/>
              </a:ext>
            </a:extLst>
          </p:cNvPr>
          <p:cNvSpPr txBox="1">
            <a:spLocks noChangeArrowheads="1"/>
          </p:cNvSpPr>
          <p:nvPr/>
        </p:nvSpPr>
        <p:spPr bwMode="auto">
          <a:xfrm>
            <a:off x="1295400" y="2330450"/>
            <a:ext cx="73310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11620" name="Text Box 4">
            <a:extLst>
              <a:ext uri="{FF2B5EF4-FFF2-40B4-BE49-F238E27FC236}">
                <a16:creationId xmlns:a16="http://schemas.microsoft.com/office/drawing/2014/main" id="{FD2E64BC-CC43-3320-8845-74586302D344}"/>
              </a:ext>
            </a:extLst>
          </p:cNvPr>
          <p:cNvSpPr txBox="1">
            <a:spLocks noChangeArrowheads="1"/>
          </p:cNvSpPr>
          <p:nvPr/>
        </p:nvSpPr>
        <p:spPr bwMode="auto">
          <a:xfrm>
            <a:off x="1295400" y="3429000"/>
            <a:ext cx="7467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11621" name="Text Box 5">
            <a:extLst>
              <a:ext uri="{FF2B5EF4-FFF2-40B4-BE49-F238E27FC236}">
                <a16:creationId xmlns:a16="http://schemas.microsoft.com/office/drawing/2014/main" id="{4B2E32F4-9BC1-6F1F-8B70-8FB23199E367}"/>
              </a:ext>
            </a:extLst>
          </p:cNvPr>
          <p:cNvSpPr txBox="1">
            <a:spLocks noChangeArrowheads="1"/>
          </p:cNvSpPr>
          <p:nvPr/>
        </p:nvSpPr>
        <p:spPr bwMode="auto">
          <a:xfrm>
            <a:off x="1295400" y="4616450"/>
            <a:ext cx="7483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11622" name="Text Box 6">
            <a:extLst>
              <a:ext uri="{FF2B5EF4-FFF2-40B4-BE49-F238E27FC236}">
                <a16:creationId xmlns:a16="http://schemas.microsoft.com/office/drawing/2014/main" id="{2346F14B-72E7-540A-9CEA-CDEF93ED75EC}"/>
              </a:ext>
            </a:extLst>
          </p:cNvPr>
          <p:cNvSpPr txBox="1">
            <a:spLocks noChangeArrowheads="1"/>
          </p:cNvSpPr>
          <p:nvPr/>
        </p:nvSpPr>
        <p:spPr bwMode="auto">
          <a:xfrm>
            <a:off x="1295400" y="5759450"/>
            <a:ext cx="7483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03430" name="Rectangle 7">
            <a:extLst>
              <a:ext uri="{FF2B5EF4-FFF2-40B4-BE49-F238E27FC236}">
                <a16:creationId xmlns:a16="http://schemas.microsoft.com/office/drawing/2014/main" id="{07E50D43-5CBE-8AB6-8BB4-C654AC4F4D7C}"/>
              </a:ext>
            </a:extLst>
          </p:cNvPr>
          <p:cNvSpPr>
            <a:spLocks noGrp="1" noChangeArrowheads="1"/>
          </p:cNvSpPr>
          <p:nvPr>
            <p:ph type="title"/>
          </p:nvPr>
        </p:nvSpPr>
        <p:spPr>
          <a:xfrm>
            <a:off x="457200" y="381000"/>
            <a:ext cx="8305800" cy="762000"/>
          </a:xfrm>
        </p:spPr>
        <p:txBody>
          <a:bodyPr/>
          <a:lstStyle/>
          <a:p>
            <a:pPr eaLnBrk="1" hangingPunct="1"/>
            <a:r>
              <a:rPr lang="en-US" altLang="en-US" sz="4000"/>
              <a:t>Example General Clincher Sentences</a:t>
            </a:r>
          </a:p>
        </p:txBody>
      </p:sp>
      <p:sp>
        <p:nvSpPr>
          <p:cNvPr id="103431" name="Rectangle 8">
            <a:extLst>
              <a:ext uri="{FF2B5EF4-FFF2-40B4-BE49-F238E27FC236}">
                <a16:creationId xmlns:a16="http://schemas.microsoft.com/office/drawing/2014/main" id="{3FE6CEB9-E6EE-96A8-54D4-8B5A847C6E86}"/>
              </a:ext>
            </a:extLst>
          </p:cNvPr>
          <p:cNvSpPr>
            <a:spLocks noGrp="1" noChangeArrowheads="1"/>
          </p:cNvSpPr>
          <p:nvPr>
            <p:ph type="body" idx="1"/>
          </p:nvPr>
        </p:nvSpPr>
        <p:spPr>
          <a:xfrm>
            <a:off x="609600" y="1676400"/>
            <a:ext cx="7772400" cy="4114800"/>
          </a:xfrm>
        </p:spPr>
        <p:txBody>
          <a:bodyPr/>
          <a:lstStyle/>
          <a:p>
            <a:pPr eaLnBrk="1" hangingPunct="1">
              <a:lnSpc>
                <a:spcPct val="90000"/>
              </a:lnSpc>
              <a:spcBef>
                <a:spcPct val="40000"/>
              </a:spcBef>
            </a:pPr>
            <a:r>
              <a:rPr lang="en-US" altLang="en-US" sz="2400"/>
              <a:t>In summary, these car models are my favorites.</a:t>
            </a:r>
          </a:p>
          <a:p>
            <a:pPr eaLnBrk="1" hangingPunct="1">
              <a:lnSpc>
                <a:spcPct val="90000"/>
              </a:lnSpc>
              <a:spcBef>
                <a:spcPct val="40000"/>
              </a:spcBef>
            </a:pPr>
            <a:r>
              <a:rPr lang="en-US" altLang="en-US" sz="2400"/>
              <a:t>To summarize, these are my favorite car models; what are yours?</a:t>
            </a:r>
          </a:p>
          <a:p>
            <a:pPr eaLnBrk="1" hangingPunct="1">
              <a:lnSpc>
                <a:spcPct val="90000"/>
              </a:lnSpc>
              <a:spcBef>
                <a:spcPct val="40000"/>
              </a:spcBef>
            </a:pPr>
            <a:r>
              <a:rPr lang="en-US" altLang="en-US" sz="2400"/>
              <a:t>In conclusion, when life gives you lemons, make lemonade.</a:t>
            </a:r>
          </a:p>
          <a:p>
            <a:pPr eaLnBrk="1" hangingPunct="1">
              <a:lnSpc>
                <a:spcPct val="90000"/>
              </a:lnSpc>
              <a:spcBef>
                <a:spcPct val="40000"/>
              </a:spcBef>
            </a:pPr>
            <a:r>
              <a:rPr lang="en-US" altLang="en-US" sz="2400"/>
              <a:t>Thus, if a person has approval from others, he may be less happy than if he has his own approval.</a:t>
            </a:r>
          </a:p>
          <a:p>
            <a:pPr eaLnBrk="1" hangingPunct="1">
              <a:lnSpc>
                <a:spcPct val="90000"/>
              </a:lnSpc>
              <a:spcBef>
                <a:spcPct val="40000"/>
              </a:spcBef>
            </a:pPr>
            <a:r>
              <a:rPr lang="en-US" altLang="en-US" sz="2400"/>
              <a:t>To conclude, this woman had many qualities that people should imitate daily.</a:t>
            </a:r>
          </a:p>
        </p:txBody>
      </p:sp>
      <p:sp>
        <p:nvSpPr>
          <p:cNvPr id="111625" name="Text Box 9">
            <a:extLst>
              <a:ext uri="{FF2B5EF4-FFF2-40B4-BE49-F238E27FC236}">
                <a16:creationId xmlns:a16="http://schemas.microsoft.com/office/drawing/2014/main" id="{07E76F6D-392A-285A-7931-1686F5C75864}"/>
              </a:ext>
            </a:extLst>
          </p:cNvPr>
          <p:cNvSpPr txBox="1">
            <a:spLocks noChangeArrowheads="1"/>
          </p:cNvSpPr>
          <p:nvPr/>
        </p:nvSpPr>
        <p:spPr bwMode="auto">
          <a:xfrm>
            <a:off x="4114800" y="61722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#49</a:t>
            </a:r>
          </a:p>
        </p:txBody>
      </p:sp>
      <p:sp>
        <p:nvSpPr>
          <p:cNvPr id="103433" name="Footer Placeholder 1">
            <a:extLst>
              <a:ext uri="{FF2B5EF4-FFF2-40B4-BE49-F238E27FC236}">
                <a16:creationId xmlns:a16="http://schemas.microsoft.com/office/drawing/2014/main" id="{57945E68-3298-A3F3-3281-F5BE0825A89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1618"/>
                                        </p:tgtEl>
                                        <p:attrNameLst>
                                          <p:attrName>style.visibility</p:attrName>
                                        </p:attrNameLst>
                                      </p:cBhvr>
                                      <p:to>
                                        <p:strVal val="visible"/>
                                      </p:to>
                                    </p:set>
                                    <p:animEffect transition="in" filter="dissolve">
                                      <p:cBhvr>
                                        <p:cTn id="7" dur="5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11619"/>
                                        </p:tgtEl>
                                        <p:attrNameLst>
                                          <p:attrName>style.visibility</p:attrName>
                                        </p:attrNameLst>
                                      </p:cBhvr>
                                      <p:to>
                                        <p:strVal val="visible"/>
                                      </p:to>
                                    </p:set>
                                    <p:animEffect transition="in" filter="dissolve">
                                      <p:cBhvr>
                                        <p:cTn id="12" dur="500"/>
                                        <p:tgtEl>
                                          <p:spTgt spid="1116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11620"/>
                                        </p:tgtEl>
                                        <p:attrNameLst>
                                          <p:attrName>style.visibility</p:attrName>
                                        </p:attrNameLst>
                                      </p:cBhvr>
                                      <p:to>
                                        <p:strVal val="visible"/>
                                      </p:to>
                                    </p:set>
                                    <p:animEffect transition="in" filter="dissolve">
                                      <p:cBhvr>
                                        <p:cTn id="17" dur="500"/>
                                        <p:tgtEl>
                                          <p:spTgt spid="1116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11621"/>
                                        </p:tgtEl>
                                        <p:attrNameLst>
                                          <p:attrName>style.visibility</p:attrName>
                                        </p:attrNameLst>
                                      </p:cBhvr>
                                      <p:to>
                                        <p:strVal val="visible"/>
                                      </p:to>
                                    </p:set>
                                    <p:animEffect transition="in" filter="dissolve">
                                      <p:cBhvr>
                                        <p:cTn id="22" dur="500"/>
                                        <p:tgtEl>
                                          <p:spTgt spid="1116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11622"/>
                                        </p:tgtEl>
                                        <p:attrNameLst>
                                          <p:attrName>style.visibility</p:attrName>
                                        </p:attrNameLst>
                                      </p:cBhvr>
                                      <p:to>
                                        <p:strVal val="visible"/>
                                      </p:to>
                                    </p:set>
                                    <p:animEffect transition="in" filter="dissolve">
                                      <p:cBhvr>
                                        <p:cTn id="27" dur="500"/>
                                        <p:tgtEl>
                                          <p:spTgt spid="11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autoUpdateAnimBg="0"/>
      <p:bldP spid="111620" grpId="0" autoUpdateAnimBg="0"/>
      <p:bldP spid="111621" grpId="0" autoUpdateAnimBg="0"/>
      <p:bldP spid="111622"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a:extLst>
              <a:ext uri="{FF2B5EF4-FFF2-40B4-BE49-F238E27FC236}">
                <a16:creationId xmlns:a16="http://schemas.microsoft.com/office/drawing/2014/main" id="{48C16024-3E30-9E06-1689-3A8641D16364}"/>
              </a:ext>
            </a:extLst>
          </p:cNvPr>
          <p:cNvSpPr txBox="1">
            <a:spLocks noChangeArrowheads="1"/>
          </p:cNvSpPr>
          <p:nvPr/>
        </p:nvSpPr>
        <p:spPr bwMode="auto">
          <a:xfrm>
            <a:off x="1752600" y="2947988"/>
            <a:ext cx="6553200" cy="101758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lnSpc>
                <a:spcPct val="90000"/>
              </a:lnSpc>
              <a:spcAft>
                <a:spcPct val="100000"/>
              </a:spcAft>
              <a:buFontTx/>
              <a:buChar char="•"/>
              <a:defRPr/>
            </a:pPr>
            <a:endParaRPr lang="en-US" sz="3200">
              <a:latin typeface="Times New Roman" charset="0"/>
              <a:ea typeface="ＭＳ Ｐゴシック" charset="0"/>
            </a:endParaRPr>
          </a:p>
        </p:txBody>
      </p:sp>
      <p:sp>
        <p:nvSpPr>
          <p:cNvPr id="112643" name="Rectangle 3">
            <a:extLst>
              <a:ext uri="{FF2B5EF4-FFF2-40B4-BE49-F238E27FC236}">
                <a16:creationId xmlns:a16="http://schemas.microsoft.com/office/drawing/2014/main" id="{52FE7F14-91FE-B9FC-36A2-2B88D119196B}"/>
              </a:ext>
            </a:extLst>
          </p:cNvPr>
          <p:cNvSpPr>
            <a:spLocks noChangeArrowheads="1"/>
          </p:cNvSpPr>
          <p:nvPr/>
        </p:nvSpPr>
        <p:spPr bwMode="auto">
          <a:xfrm>
            <a:off x="2473325" y="1798638"/>
            <a:ext cx="327025"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90000"/>
              </a:lnSpc>
              <a:spcAft>
                <a:spcPct val="100000"/>
              </a:spcAft>
              <a:buFontTx/>
              <a:buChar char="•"/>
              <a:defRPr/>
            </a:pPr>
            <a:endParaRPr lang="en-US" sz="3200">
              <a:latin typeface="Times New Roman" charset="0"/>
              <a:ea typeface="ＭＳ Ｐゴシック" charset="0"/>
            </a:endParaRPr>
          </a:p>
        </p:txBody>
      </p:sp>
      <p:sp>
        <p:nvSpPr>
          <p:cNvPr id="104451" name="Rectangle 4">
            <a:extLst>
              <a:ext uri="{FF2B5EF4-FFF2-40B4-BE49-F238E27FC236}">
                <a16:creationId xmlns:a16="http://schemas.microsoft.com/office/drawing/2014/main" id="{D3FD004D-56A5-79C7-2065-D0899AF05C71}"/>
              </a:ext>
            </a:extLst>
          </p:cNvPr>
          <p:cNvSpPr>
            <a:spLocks noGrp="1" noChangeArrowheads="1"/>
          </p:cNvSpPr>
          <p:nvPr>
            <p:ph type="title"/>
          </p:nvPr>
        </p:nvSpPr>
        <p:spPr>
          <a:xfrm>
            <a:off x="685800" y="0"/>
            <a:ext cx="7924800" cy="1752600"/>
          </a:xfrm>
        </p:spPr>
        <p:txBody>
          <a:bodyPr/>
          <a:lstStyle/>
          <a:p>
            <a:pPr eaLnBrk="1" hangingPunct="1"/>
            <a:r>
              <a:rPr lang="en-US" altLang="en-US"/>
              <a:t>Clueing Clincher Sentence</a:t>
            </a:r>
          </a:p>
        </p:txBody>
      </p:sp>
      <p:sp>
        <p:nvSpPr>
          <p:cNvPr id="104452" name="Rectangle 5">
            <a:extLst>
              <a:ext uri="{FF2B5EF4-FFF2-40B4-BE49-F238E27FC236}">
                <a16:creationId xmlns:a16="http://schemas.microsoft.com/office/drawing/2014/main" id="{21424A5A-01DF-44F2-31A6-8D7B2DFF2949}"/>
              </a:ext>
            </a:extLst>
          </p:cNvPr>
          <p:cNvSpPr>
            <a:spLocks noGrp="1" noChangeArrowheads="1"/>
          </p:cNvSpPr>
          <p:nvPr>
            <p:ph type="body" idx="1"/>
          </p:nvPr>
        </p:nvSpPr>
        <p:spPr>
          <a:xfrm>
            <a:off x="685800" y="1828800"/>
            <a:ext cx="7772400" cy="3733800"/>
          </a:xfrm>
        </p:spPr>
        <p:txBody>
          <a:bodyPr/>
          <a:lstStyle/>
          <a:p>
            <a:pPr eaLnBrk="1" hangingPunct="1"/>
            <a:r>
              <a:rPr lang="en-US" altLang="en-US" sz="4800"/>
              <a:t>Names the main idea</a:t>
            </a:r>
          </a:p>
          <a:p>
            <a:pPr eaLnBrk="1" hangingPunct="1"/>
            <a:r>
              <a:rPr lang="en-US" altLang="en-US" sz="4800"/>
              <a:t>Ties the details together with a clue word</a:t>
            </a:r>
          </a:p>
          <a:p>
            <a:pPr eaLnBrk="1" hangingPunct="1"/>
            <a:endParaRPr lang="en-US" altLang="en-US" sz="1000"/>
          </a:p>
        </p:txBody>
      </p:sp>
      <p:sp>
        <p:nvSpPr>
          <p:cNvPr id="112646" name="Text Box 6">
            <a:extLst>
              <a:ext uri="{FF2B5EF4-FFF2-40B4-BE49-F238E27FC236}">
                <a16:creationId xmlns:a16="http://schemas.microsoft.com/office/drawing/2014/main" id="{50BA1A5F-D2CB-3398-24B7-27822A53AC32}"/>
              </a:ext>
            </a:extLst>
          </p:cNvPr>
          <p:cNvSpPr txBox="1">
            <a:spLocks noChangeArrowheads="1"/>
          </p:cNvSpPr>
          <p:nvPr/>
        </p:nvSpPr>
        <p:spPr bwMode="auto">
          <a:xfrm>
            <a:off x="3886200" y="60960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#51</a:t>
            </a:r>
          </a:p>
        </p:txBody>
      </p:sp>
      <p:sp>
        <p:nvSpPr>
          <p:cNvPr id="104454" name="Footer Placeholder 1">
            <a:extLst>
              <a:ext uri="{FF2B5EF4-FFF2-40B4-BE49-F238E27FC236}">
                <a16:creationId xmlns:a16="http://schemas.microsoft.com/office/drawing/2014/main" id="{DCFC4D7D-6C6D-6EA0-7911-7EEB753AE61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dissolve">
                                      <p:cBhvr>
                                        <p:cTn id="7" dur="500"/>
                                        <p:tgtEl>
                                          <p:spTgt spid="1126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a:extLst>
              <a:ext uri="{FF2B5EF4-FFF2-40B4-BE49-F238E27FC236}">
                <a16:creationId xmlns:a16="http://schemas.microsoft.com/office/drawing/2014/main" id="{E76E1716-D51F-4288-B8FF-3F5535ADBC33}"/>
              </a:ext>
            </a:extLst>
          </p:cNvPr>
          <p:cNvSpPr txBox="1">
            <a:spLocks noChangeArrowheads="1"/>
          </p:cNvSpPr>
          <p:nvPr/>
        </p:nvSpPr>
        <p:spPr bwMode="auto">
          <a:xfrm>
            <a:off x="1371600" y="1600200"/>
            <a:ext cx="7315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13667" name="Text Box 3">
            <a:extLst>
              <a:ext uri="{FF2B5EF4-FFF2-40B4-BE49-F238E27FC236}">
                <a16:creationId xmlns:a16="http://schemas.microsoft.com/office/drawing/2014/main" id="{38B71981-B2B8-72CF-1C60-CAF4D693D7D9}"/>
              </a:ext>
            </a:extLst>
          </p:cNvPr>
          <p:cNvSpPr txBox="1">
            <a:spLocks noChangeArrowheads="1"/>
          </p:cNvSpPr>
          <p:nvPr/>
        </p:nvSpPr>
        <p:spPr bwMode="auto">
          <a:xfrm>
            <a:off x="1371600" y="2819400"/>
            <a:ext cx="7467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13668" name="Text Box 4">
            <a:extLst>
              <a:ext uri="{FF2B5EF4-FFF2-40B4-BE49-F238E27FC236}">
                <a16:creationId xmlns:a16="http://schemas.microsoft.com/office/drawing/2014/main" id="{C5A9203B-6922-D4F3-A96B-B1654950BBC4}"/>
              </a:ext>
            </a:extLst>
          </p:cNvPr>
          <p:cNvSpPr txBox="1">
            <a:spLocks noChangeArrowheads="1"/>
          </p:cNvSpPr>
          <p:nvPr/>
        </p:nvSpPr>
        <p:spPr bwMode="auto">
          <a:xfrm>
            <a:off x="1355725" y="3886200"/>
            <a:ext cx="7483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13669" name="Text Box 5">
            <a:extLst>
              <a:ext uri="{FF2B5EF4-FFF2-40B4-BE49-F238E27FC236}">
                <a16:creationId xmlns:a16="http://schemas.microsoft.com/office/drawing/2014/main" id="{0638346C-7341-09B7-F30D-75EF9C0F2A2C}"/>
              </a:ext>
            </a:extLst>
          </p:cNvPr>
          <p:cNvSpPr txBox="1">
            <a:spLocks noChangeArrowheads="1"/>
          </p:cNvSpPr>
          <p:nvPr/>
        </p:nvSpPr>
        <p:spPr bwMode="auto">
          <a:xfrm>
            <a:off x="1355725" y="5029200"/>
            <a:ext cx="7483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2800">
              <a:latin typeface="Times New Roman" charset="0"/>
              <a:ea typeface="ＭＳ Ｐゴシック" charset="0"/>
            </a:endParaRPr>
          </a:p>
        </p:txBody>
      </p:sp>
      <p:sp>
        <p:nvSpPr>
          <p:cNvPr id="105477" name="Rectangle 6">
            <a:extLst>
              <a:ext uri="{FF2B5EF4-FFF2-40B4-BE49-F238E27FC236}">
                <a16:creationId xmlns:a16="http://schemas.microsoft.com/office/drawing/2014/main" id="{78F7E600-3E20-D1F5-6118-F792BF7E0706}"/>
              </a:ext>
            </a:extLst>
          </p:cNvPr>
          <p:cNvSpPr>
            <a:spLocks noGrp="1" noChangeArrowheads="1"/>
          </p:cNvSpPr>
          <p:nvPr>
            <p:ph type="title"/>
          </p:nvPr>
        </p:nvSpPr>
        <p:spPr>
          <a:xfrm>
            <a:off x="457200" y="533400"/>
            <a:ext cx="8077200" cy="762000"/>
          </a:xfrm>
        </p:spPr>
        <p:txBody>
          <a:bodyPr/>
          <a:lstStyle/>
          <a:p>
            <a:pPr eaLnBrk="1" hangingPunct="1"/>
            <a:r>
              <a:rPr lang="en-US" altLang="en-US" sz="4000"/>
              <a:t>Example Clueing Clincher Sentences</a:t>
            </a:r>
          </a:p>
        </p:txBody>
      </p:sp>
      <p:sp>
        <p:nvSpPr>
          <p:cNvPr id="105478" name="Rectangle 7">
            <a:extLst>
              <a:ext uri="{FF2B5EF4-FFF2-40B4-BE49-F238E27FC236}">
                <a16:creationId xmlns:a16="http://schemas.microsoft.com/office/drawing/2014/main" id="{1D25A1C7-349B-A17A-79A6-30735783217E}"/>
              </a:ext>
            </a:extLst>
          </p:cNvPr>
          <p:cNvSpPr>
            <a:spLocks noGrp="1" noChangeArrowheads="1"/>
          </p:cNvSpPr>
          <p:nvPr>
            <p:ph type="body" idx="1"/>
          </p:nvPr>
        </p:nvSpPr>
        <p:spPr>
          <a:xfrm>
            <a:off x="533400" y="1600200"/>
            <a:ext cx="7772400" cy="4114800"/>
          </a:xfrm>
        </p:spPr>
        <p:txBody>
          <a:bodyPr/>
          <a:lstStyle/>
          <a:p>
            <a:pPr eaLnBrk="1" hangingPunct="1">
              <a:lnSpc>
                <a:spcPct val="95000"/>
              </a:lnSpc>
              <a:spcBef>
                <a:spcPct val="40000"/>
              </a:spcBef>
            </a:pPr>
            <a:r>
              <a:rPr lang="en-US" altLang="en-US" sz="2400"/>
              <a:t>In sum, these four events served as the spark that ignited the war.</a:t>
            </a:r>
          </a:p>
          <a:p>
            <a:pPr eaLnBrk="1" hangingPunct="1">
              <a:lnSpc>
                <a:spcPct val="95000"/>
              </a:lnSpc>
              <a:spcBef>
                <a:spcPct val="40000"/>
              </a:spcBef>
            </a:pPr>
            <a:r>
              <a:rPr lang="en-US" altLang="en-US" sz="2400"/>
              <a:t>To conclude, life can deal you many cards; it</a:t>
            </a:r>
            <a:r>
              <a:rPr lang="ja-JP" altLang="en-US" sz="2400"/>
              <a:t>’</a:t>
            </a:r>
            <a:r>
              <a:rPr lang="en-US" altLang="ja-JP" sz="2400"/>
              <a:t>s how you play them that counts.</a:t>
            </a:r>
          </a:p>
          <a:p>
            <a:pPr eaLnBrk="1" hangingPunct="1">
              <a:lnSpc>
                <a:spcPct val="95000"/>
              </a:lnSpc>
              <a:spcBef>
                <a:spcPct val="40000"/>
              </a:spcBef>
            </a:pPr>
            <a:r>
              <a:rPr lang="en-US" altLang="en-US" sz="2400"/>
              <a:t>In other words, several issues need to be considered before a person accepts a job offer.</a:t>
            </a:r>
          </a:p>
          <a:p>
            <a:pPr eaLnBrk="1" hangingPunct="1">
              <a:lnSpc>
                <a:spcPct val="95000"/>
              </a:lnSpc>
              <a:spcBef>
                <a:spcPct val="40000"/>
              </a:spcBef>
            </a:pPr>
            <a:r>
              <a:rPr lang="en-US" altLang="en-US" sz="2400"/>
              <a:t>In conclusion, plenty of serious reasons exist for staying away from drugs; ignoring them can endanger one</a:t>
            </a:r>
            <a:r>
              <a:rPr lang="ja-JP" altLang="en-US" sz="2400"/>
              <a:t>’</a:t>
            </a:r>
            <a:r>
              <a:rPr lang="en-US" altLang="ja-JP" sz="2400"/>
              <a:t>s health and life.</a:t>
            </a:r>
            <a:endParaRPr lang="en-US" altLang="en-US" sz="2400"/>
          </a:p>
        </p:txBody>
      </p:sp>
      <p:sp>
        <p:nvSpPr>
          <p:cNvPr id="113672" name="Text Box 8">
            <a:extLst>
              <a:ext uri="{FF2B5EF4-FFF2-40B4-BE49-F238E27FC236}">
                <a16:creationId xmlns:a16="http://schemas.microsoft.com/office/drawing/2014/main" id="{143B12D8-F467-E877-2142-2EBFFA2C9E23}"/>
              </a:ext>
            </a:extLst>
          </p:cNvPr>
          <p:cNvSpPr txBox="1">
            <a:spLocks noChangeArrowheads="1"/>
          </p:cNvSpPr>
          <p:nvPr/>
        </p:nvSpPr>
        <p:spPr bwMode="auto">
          <a:xfrm>
            <a:off x="4038600" y="61722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#53</a:t>
            </a:r>
          </a:p>
        </p:txBody>
      </p:sp>
      <p:sp>
        <p:nvSpPr>
          <p:cNvPr id="105480" name="Footer Placeholder 1">
            <a:extLst>
              <a:ext uri="{FF2B5EF4-FFF2-40B4-BE49-F238E27FC236}">
                <a16:creationId xmlns:a16="http://schemas.microsoft.com/office/drawing/2014/main" id="{D74CF565-8A0E-167A-99E3-5190E2D6040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3666"/>
                                        </p:tgtEl>
                                        <p:attrNameLst>
                                          <p:attrName>style.visibility</p:attrName>
                                        </p:attrNameLst>
                                      </p:cBhvr>
                                      <p:to>
                                        <p:strVal val="visible"/>
                                      </p:to>
                                    </p:set>
                                    <p:animEffect transition="in" filter="dissolve">
                                      <p:cBhvr>
                                        <p:cTn id="7" dur="500"/>
                                        <p:tgtEl>
                                          <p:spTgt spid="113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13667"/>
                                        </p:tgtEl>
                                        <p:attrNameLst>
                                          <p:attrName>style.visibility</p:attrName>
                                        </p:attrNameLst>
                                      </p:cBhvr>
                                      <p:to>
                                        <p:strVal val="visible"/>
                                      </p:to>
                                    </p:set>
                                    <p:animEffect transition="in" filter="dissolve">
                                      <p:cBhvr>
                                        <p:cTn id="12" dur="500"/>
                                        <p:tgtEl>
                                          <p:spTgt spid="113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13668"/>
                                        </p:tgtEl>
                                        <p:attrNameLst>
                                          <p:attrName>style.visibility</p:attrName>
                                        </p:attrNameLst>
                                      </p:cBhvr>
                                      <p:to>
                                        <p:strVal val="visible"/>
                                      </p:to>
                                    </p:set>
                                    <p:animEffect transition="in" filter="dissolve">
                                      <p:cBhvr>
                                        <p:cTn id="17" dur="500"/>
                                        <p:tgtEl>
                                          <p:spTgt spid="1136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nodePh="1">
                                  <p:stCondLst>
                                    <p:cond delay="0"/>
                                  </p:stCondLst>
                                  <p:endCondLst>
                                    <p:cond evt="begin" delay="0">
                                      <p:tn val="20"/>
                                    </p:cond>
                                  </p:endCondLst>
                                  <p:childTnLst>
                                    <p:set>
                                      <p:cBhvr>
                                        <p:cTn id="21" dur="1" fill="hold">
                                          <p:stCondLst>
                                            <p:cond delay="0"/>
                                          </p:stCondLst>
                                        </p:cTn>
                                        <p:tgtEl>
                                          <p:spTgt spid="113669"/>
                                        </p:tgtEl>
                                        <p:attrNameLst>
                                          <p:attrName>style.visibility</p:attrName>
                                        </p:attrNameLst>
                                      </p:cBhvr>
                                      <p:to>
                                        <p:strVal val="visible"/>
                                      </p:to>
                                    </p:set>
                                    <p:animEffect transition="in" filter="dissolve">
                                      <p:cBhvr>
                                        <p:cTn id="22"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autoUpdateAnimBg="0"/>
      <p:bldP spid="113668" grpId="0" autoUpdateAnimBg="0"/>
      <p:bldP spid="113669"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a:extLst>
              <a:ext uri="{FF2B5EF4-FFF2-40B4-BE49-F238E27FC236}">
                <a16:creationId xmlns:a16="http://schemas.microsoft.com/office/drawing/2014/main" id="{7E2B5882-4CA8-CB65-2F2A-0DB9ACB16D35}"/>
              </a:ext>
            </a:extLst>
          </p:cNvPr>
          <p:cNvSpPr txBox="1">
            <a:spLocks noChangeArrowheads="1"/>
          </p:cNvSpPr>
          <p:nvPr/>
        </p:nvSpPr>
        <p:spPr bwMode="auto">
          <a:xfrm>
            <a:off x="1752600" y="3438525"/>
            <a:ext cx="6553200" cy="10175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lnSpc>
                <a:spcPct val="90000"/>
              </a:lnSpc>
              <a:spcAft>
                <a:spcPct val="100000"/>
              </a:spcAft>
              <a:buFontTx/>
              <a:buChar char="•"/>
              <a:defRPr/>
            </a:pPr>
            <a:endParaRPr lang="en-US" sz="3200">
              <a:latin typeface="Times New Roman" charset="0"/>
              <a:ea typeface="ＭＳ Ｐゴシック" charset="0"/>
            </a:endParaRPr>
          </a:p>
        </p:txBody>
      </p:sp>
      <p:sp>
        <p:nvSpPr>
          <p:cNvPr id="106498" name="Rectangle 3">
            <a:extLst>
              <a:ext uri="{FF2B5EF4-FFF2-40B4-BE49-F238E27FC236}">
                <a16:creationId xmlns:a16="http://schemas.microsoft.com/office/drawing/2014/main" id="{53E87B7B-CBC2-DC5B-04AA-21D25AD17295}"/>
              </a:ext>
            </a:extLst>
          </p:cNvPr>
          <p:cNvSpPr>
            <a:spLocks noGrp="1" noChangeArrowheads="1"/>
          </p:cNvSpPr>
          <p:nvPr>
            <p:ph type="title"/>
          </p:nvPr>
        </p:nvSpPr>
        <p:spPr/>
        <p:txBody>
          <a:bodyPr/>
          <a:lstStyle/>
          <a:p>
            <a:pPr eaLnBrk="1" hangingPunct="1"/>
            <a:r>
              <a:rPr lang="en-US" altLang="en-US" sz="4800"/>
              <a:t>Specific Clincher Sentence</a:t>
            </a:r>
          </a:p>
        </p:txBody>
      </p:sp>
      <p:sp>
        <p:nvSpPr>
          <p:cNvPr id="106499" name="Rectangle 4">
            <a:extLst>
              <a:ext uri="{FF2B5EF4-FFF2-40B4-BE49-F238E27FC236}">
                <a16:creationId xmlns:a16="http://schemas.microsoft.com/office/drawing/2014/main" id="{94EC333C-3670-718B-1BF7-226E78EF13F1}"/>
              </a:ext>
            </a:extLst>
          </p:cNvPr>
          <p:cNvSpPr>
            <a:spLocks noGrp="1" noChangeArrowheads="1"/>
          </p:cNvSpPr>
          <p:nvPr>
            <p:ph type="body" idx="1"/>
          </p:nvPr>
        </p:nvSpPr>
        <p:spPr>
          <a:xfrm>
            <a:off x="609600" y="1752600"/>
            <a:ext cx="7772400" cy="4114800"/>
          </a:xfrm>
        </p:spPr>
        <p:txBody>
          <a:bodyPr/>
          <a:lstStyle/>
          <a:p>
            <a:pPr eaLnBrk="1" hangingPunct="1">
              <a:lnSpc>
                <a:spcPct val="110000"/>
              </a:lnSpc>
            </a:pPr>
            <a:r>
              <a:rPr lang="en-US" altLang="en-US" sz="2400"/>
              <a:t>Names the main idea</a:t>
            </a:r>
          </a:p>
          <a:p>
            <a:pPr eaLnBrk="1" hangingPunct="1">
              <a:lnSpc>
                <a:spcPct val="110000"/>
              </a:lnSpc>
            </a:pPr>
            <a:r>
              <a:rPr lang="en-US" altLang="en-US" sz="2400"/>
              <a:t>Names the specific details that were covered in the paragraph</a:t>
            </a:r>
          </a:p>
          <a:p>
            <a:pPr eaLnBrk="1" hangingPunct="1">
              <a:lnSpc>
                <a:spcPct val="110000"/>
              </a:lnSpc>
            </a:pPr>
            <a:r>
              <a:rPr lang="en-US" altLang="en-US" sz="2400"/>
              <a:t>Names the details in the order in which they were discussed</a:t>
            </a:r>
          </a:p>
          <a:p>
            <a:pPr algn="ctr" eaLnBrk="1" hangingPunct="1">
              <a:buFontTx/>
              <a:buNone/>
            </a:pPr>
            <a:r>
              <a:rPr lang="en-US" altLang="en-US" sz="2800"/>
              <a:t> </a:t>
            </a:r>
          </a:p>
        </p:txBody>
      </p:sp>
      <p:sp>
        <p:nvSpPr>
          <p:cNvPr id="114693" name="Text Box 5">
            <a:extLst>
              <a:ext uri="{FF2B5EF4-FFF2-40B4-BE49-F238E27FC236}">
                <a16:creationId xmlns:a16="http://schemas.microsoft.com/office/drawing/2014/main" id="{5F11ADCA-B8C3-6F23-8CDF-13707248AD06}"/>
              </a:ext>
            </a:extLst>
          </p:cNvPr>
          <p:cNvSpPr txBox="1">
            <a:spLocks noChangeArrowheads="1"/>
          </p:cNvSpPr>
          <p:nvPr/>
        </p:nvSpPr>
        <p:spPr bwMode="auto">
          <a:xfrm>
            <a:off x="3962400" y="61722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#54</a:t>
            </a:r>
          </a:p>
        </p:txBody>
      </p:sp>
      <p:sp>
        <p:nvSpPr>
          <p:cNvPr id="106501" name="Footer Placeholder 1">
            <a:extLst>
              <a:ext uri="{FF2B5EF4-FFF2-40B4-BE49-F238E27FC236}">
                <a16:creationId xmlns:a16="http://schemas.microsoft.com/office/drawing/2014/main" id="{B6EE5645-ABD1-F6A2-AD22-CF0EF43A205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4690">
                                            <p:txEl>
                                              <p:pRg st="0" end="0"/>
                                            </p:txEl>
                                          </p:spTgt>
                                        </p:tgtEl>
                                        <p:attrNameLst>
                                          <p:attrName>style.visibility</p:attrName>
                                        </p:attrNameLst>
                                      </p:cBhvr>
                                      <p:to>
                                        <p:strVal val="visible"/>
                                      </p:to>
                                    </p:set>
                                    <p:animEffect transition="in" filter="dissolve">
                                      <p:cBhvr>
                                        <p:cTn id="7" dur="500"/>
                                        <p:tgtEl>
                                          <p:spTgt spid="1146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a:extLst>
              <a:ext uri="{FF2B5EF4-FFF2-40B4-BE49-F238E27FC236}">
                <a16:creationId xmlns:a16="http://schemas.microsoft.com/office/drawing/2014/main" id="{0E3D6AC6-04D9-E32F-3600-CDDE4306F489}"/>
              </a:ext>
            </a:extLst>
          </p:cNvPr>
          <p:cNvSpPr txBox="1">
            <a:spLocks noChangeArrowheads="1"/>
          </p:cNvSpPr>
          <p:nvPr/>
        </p:nvSpPr>
        <p:spPr bwMode="auto">
          <a:xfrm>
            <a:off x="1371600" y="2133600"/>
            <a:ext cx="7315200" cy="41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100000"/>
              </a:spcBef>
              <a:defRPr/>
            </a:pPr>
            <a:endParaRPr lang="en-US" sz="2800">
              <a:latin typeface="Times New Roman" charset="0"/>
              <a:ea typeface="ＭＳ Ｐゴシック" charset="0"/>
            </a:endParaRPr>
          </a:p>
        </p:txBody>
      </p:sp>
      <p:sp>
        <p:nvSpPr>
          <p:cNvPr id="107522" name="Rectangle 3">
            <a:extLst>
              <a:ext uri="{FF2B5EF4-FFF2-40B4-BE49-F238E27FC236}">
                <a16:creationId xmlns:a16="http://schemas.microsoft.com/office/drawing/2014/main" id="{5C199DBF-FBA9-C7B5-440B-C90964F8CB41}"/>
              </a:ext>
            </a:extLst>
          </p:cNvPr>
          <p:cNvSpPr>
            <a:spLocks noGrp="1" noChangeArrowheads="1"/>
          </p:cNvSpPr>
          <p:nvPr>
            <p:ph type="title"/>
          </p:nvPr>
        </p:nvSpPr>
        <p:spPr>
          <a:xfrm>
            <a:off x="381000" y="304800"/>
            <a:ext cx="8153400" cy="1143000"/>
          </a:xfrm>
        </p:spPr>
        <p:txBody>
          <a:bodyPr/>
          <a:lstStyle/>
          <a:p>
            <a:pPr eaLnBrk="1" hangingPunct="1"/>
            <a:r>
              <a:rPr lang="en-US" altLang="en-US" sz="4000"/>
              <a:t>Example Specific Clincher Sentences</a:t>
            </a:r>
          </a:p>
        </p:txBody>
      </p:sp>
      <p:sp>
        <p:nvSpPr>
          <p:cNvPr id="107523" name="Rectangle 4">
            <a:extLst>
              <a:ext uri="{FF2B5EF4-FFF2-40B4-BE49-F238E27FC236}">
                <a16:creationId xmlns:a16="http://schemas.microsoft.com/office/drawing/2014/main" id="{EB918A96-9037-BD89-62EE-3F5CF72291EA}"/>
              </a:ext>
            </a:extLst>
          </p:cNvPr>
          <p:cNvSpPr>
            <a:spLocks noGrp="1" noChangeArrowheads="1"/>
          </p:cNvSpPr>
          <p:nvPr>
            <p:ph type="body" idx="1"/>
          </p:nvPr>
        </p:nvSpPr>
        <p:spPr>
          <a:xfrm>
            <a:off x="228600" y="1524000"/>
            <a:ext cx="8458200" cy="4114800"/>
          </a:xfrm>
        </p:spPr>
        <p:txBody>
          <a:bodyPr/>
          <a:lstStyle/>
          <a:p>
            <a:pPr eaLnBrk="1" hangingPunct="1">
              <a:lnSpc>
                <a:spcPct val="105000"/>
              </a:lnSpc>
              <a:spcBef>
                <a:spcPct val="40000"/>
              </a:spcBef>
            </a:pPr>
            <a:r>
              <a:rPr lang="en-US" altLang="en-US" sz="2400"/>
              <a:t>As you can see, making a snowman involves rolling the parts of his body, stacking the parts, and creating his face and clothes.</a:t>
            </a:r>
          </a:p>
          <a:p>
            <a:pPr eaLnBrk="1" hangingPunct="1">
              <a:lnSpc>
                <a:spcPct val="105000"/>
              </a:lnSpc>
              <a:spcBef>
                <a:spcPct val="40000"/>
              </a:spcBef>
            </a:pPr>
            <a:r>
              <a:rPr lang="en-US" altLang="en-US" sz="2400"/>
              <a:t>In effect, the people followed a clear course: they wrote a petition, held rallies, demanded a vote, and caused the law to be changed.</a:t>
            </a:r>
          </a:p>
          <a:p>
            <a:pPr eaLnBrk="1" hangingPunct="1">
              <a:lnSpc>
                <a:spcPct val="105000"/>
              </a:lnSpc>
              <a:spcBef>
                <a:spcPct val="40000"/>
              </a:spcBef>
            </a:pPr>
            <a:r>
              <a:rPr lang="en-US" altLang="en-US" sz="2400"/>
              <a:t>In summary, the environment is in danger because of our vehicles, our mountains of waste, and our lack of attention to nature</a:t>
            </a:r>
            <a:r>
              <a:rPr lang="ja-JP" altLang="en-US" sz="2400"/>
              <a:t>’</a:t>
            </a:r>
            <a:r>
              <a:rPr lang="en-US" altLang="ja-JP" sz="2400"/>
              <a:t>s need to replenish itself.</a:t>
            </a:r>
            <a:endParaRPr lang="en-US" altLang="en-US" sz="2400"/>
          </a:p>
        </p:txBody>
      </p:sp>
      <p:sp>
        <p:nvSpPr>
          <p:cNvPr id="115717" name="Text Box 5">
            <a:extLst>
              <a:ext uri="{FF2B5EF4-FFF2-40B4-BE49-F238E27FC236}">
                <a16:creationId xmlns:a16="http://schemas.microsoft.com/office/drawing/2014/main" id="{5929D043-6C2A-915F-5824-F8C8AA9622F6}"/>
              </a:ext>
            </a:extLst>
          </p:cNvPr>
          <p:cNvSpPr txBox="1">
            <a:spLocks noChangeArrowheads="1"/>
          </p:cNvSpPr>
          <p:nvPr/>
        </p:nvSpPr>
        <p:spPr bwMode="auto">
          <a:xfrm>
            <a:off x="4114800" y="61722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#56</a:t>
            </a:r>
          </a:p>
        </p:txBody>
      </p:sp>
      <p:sp>
        <p:nvSpPr>
          <p:cNvPr id="107525" name="Footer Placeholder 1">
            <a:extLst>
              <a:ext uri="{FF2B5EF4-FFF2-40B4-BE49-F238E27FC236}">
                <a16:creationId xmlns:a16="http://schemas.microsoft.com/office/drawing/2014/main" id="{32548823-F804-2A7F-152A-B7B009B59A8D}"/>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dissolve">
                                      <p:cBhvr>
                                        <p:cTn id="7" dur="500"/>
                                        <p:tgtEl>
                                          <p:spTgt spid="1157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8B7B211A-C693-18E3-1296-DFCF9CBA2F50}"/>
              </a:ext>
            </a:extLst>
          </p:cNvPr>
          <p:cNvSpPr>
            <a:spLocks noGrp="1" noChangeArrowheads="1"/>
          </p:cNvSpPr>
          <p:nvPr>
            <p:ph type="title"/>
          </p:nvPr>
        </p:nvSpPr>
        <p:spPr>
          <a:xfrm>
            <a:off x="609600" y="152400"/>
            <a:ext cx="7924800" cy="1524000"/>
          </a:xfrm>
        </p:spPr>
        <p:txBody>
          <a:bodyPr/>
          <a:lstStyle/>
          <a:p>
            <a:pPr eaLnBrk="1" hangingPunct="1"/>
            <a:r>
              <a:rPr lang="en-US" altLang="en-US" sz="4000"/>
              <a:t>Steps for Writing a Clincher Sentence</a:t>
            </a:r>
          </a:p>
        </p:txBody>
      </p:sp>
      <p:sp>
        <p:nvSpPr>
          <p:cNvPr id="108546" name="Rectangle 3">
            <a:extLst>
              <a:ext uri="{FF2B5EF4-FFF2-40B4-BE49-F238E27FC236}">
                <a16:creationId xmlns:a16="http://schemas.microsoft.com/office/drawing/2014/main" id="{21D083AE-C2D3-ECA9-7109-3BAE040B0630}"/>
              </a:ext>
            </a:extLst>
          </p:cNvPr>
          <p:cNvSpPr>
            <a:spLocks noGrp="1" noChangeArrowheads="1"/>
          </p:cNvSpPr>
          <p:nvPr>
            <p:ph type="body" idx="1"/>
          </p:nvPr>
        </p:nvSpPr>
        <p:spPr>
          <a:xfrm>
            <a:off x="381000" y="1676400"/>
            <a:ext cx="8001000" cy="3581400"/>
          </a:xfrm>
        </p:spPr>
        <p:txBody>
          <a:bodyPr/>
          <a:lstStyle/>
          <a:p>
            <a:pPr marL="635000" indent="-457200" eaLnBrk="1" hangingPunct="1">
              <a:buFontTx/>
              <a:buNone/>
            </a:pPr>
            <a:r>
              <a:rPr lang="en-US" altLang="en-US" sz="4000" b="1">
                <a:solidFill>
                  <a:schemeClr val="tx2"/>
                </a:solidFill>
              </a:rPr>
              <a:t>P</a:t>
            </a:r>
            <a:r>
              <a:rPr lang="en-US" altLang="en-US" sz="4000"/>
              <a:t>ick a sentence type.</a:t>
            </a:r>
          </a:p>
          <a:p>
            <a:pPr marL="635000" indent="-457200" eaLnBrk="1" hangingPunct="1">
              <a:buFontTx/>
              <a:buNone/>
            </a:pPr>
            <a:r>
              <a:rPr lang="en-US" altLang="en-US" sz="4000" b="1">
                <a:solidFill>
                  <a:schemeClr val="tx2"/>
                </a:solidFill>
              </a:rPr>
              <a:t>E</a:t>
            </a:r>
            <a:r>
              <a:rPr lang="en-US" altLang="en-US" sz="4000"/>
              <a:t>xplore words to fit the sentence type.</a:t>
            </a:r>
          </a:p>
          <a:p>
            <a:pPr marL="635000" indent="-457200" eaLnBrk="1" hangingPunct="1">
              <a:buFontTx/>
              <a:buNone/>
            </a:pPr>
            <a:r>
              <a:rPr lang="en-US" altLang="en-US" sz="4000" b="1">
                <a:solidFill>
                  <a:schemeClr val="tx2"/>
                </a:solidFill>
              </a:rPr>
              <a:t>N</a:t>
            </a:r>
            <a:r>
              <a:rPr lang="en-US" altLang="en-US" sz="4000"/>
              <a:t>ote the words.</a:t>
            </a:r>
          </a:p>
          <a:p>
            <a:pPr marL="635000" indent="-457200" eaLnBrk="1" hangingPunct="1">
              <a:buFontTx/>
              <a:buNone/>
            </a:pPr>
            <a:r>
              <a:rPr lang="en-US" altLang="en-US" sz="4000" b="1">
                <a:solidFill>
                  <a:schemeClr val="tx2"/>
                </a:solidFill>
              </a:rPr>
              <a:t>S</a:t>
            </a:r>
            <a:r>
              <a:rPr lang="en-US" altLang="en-US" sz="4000"/>
              <a:t>earch and check.</a:t>
            </a:r>
          </a:p>
        </p:txBody>
      </p:sp>
      <p:sp>
        <p:nvSpPr>
          <p:cNvPr id="116741" name="Text Box 5">
            <a:extLst>
              <a:ext uri="{FF2B5EF4-FFF2-40B4-BE49-F238E27FC236}">
                <a16:creationId xmlns:a16="http://schemas.microsoft.com/office/drawing/2014/main" id="{5B67F59A-E1C5-B436-1B94-99026F93D4A6}"/>
              </a:ext>
            </a:extLst>
          </p:cNvPr>
          <p:cNvSpPr txBox="1">
            <a:spLocks noChangeArrowheads="1"/>
          </p:cNvSpPr>
          <p:nvPr/>
        </p:nvSpPr>
        <p:spPr bwMode="auto">
          <a:xfrm>
            <a:off x="4038600" y="617220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800000"/>
                </a:solidFill>
                <a:latin typeface="Arial" charset="0"/>
                <a:ea typeface="ＭＳ Ｐゴシック" charset="0"/>
              </a:rPr>
              <a:t>Cue Card #57</a:t>
            </a:r>
          </a:p>
        </p:txBody>
      </p:sp>
      <p:sp>
        <p:nvSpPr>
          <p:cNvPr id="108548" name="Footer Placeholder 1">
            <a:extLst>
              <a:ext uri="{FF2B5EF4-FFF2-40B4-BE49-F238E27FC236}">
                <a16:creationId xmlns:a16="http://schemas.microsoft.com/office/drawing/2014/main" id="{B9D2DD21-90C0-3E19-7194-3623FA0823C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D2C7062C-0162-B4CE-0FBC-ABE116B3AF2D}"/>
              </a:ext>
            </a:extLst>
          </p:cNvPr>
          <p:cNvSpPr>
            <a:spLocks noGrp="1" noChangeArrowheads="1"/>
          </p:cNvSpPr>
          <p:nvPr>
            <p:ph type="title"/>
          </p:nvPr>
        </p:nvSpPr>
        <p:spPr>
          <a:xfrm>
            <a:off x="685800" y="1066800"/>
            <a:ext cx="7772400" cy="4495800"/>
          </a:xfrm>
          <a:noFill/>
          <a:ln w="38100">
            <a:solidFill>
              <a:schemeClr val="tx1"/>
            </a:solidFill>
            <a:miter lim="800000"/>
            <a:headEnd/>
            <a:tailEnd/>
          </a:ln>
        </p:spPr>
        <p:txBody>
          <a:bodyPr/>
          <a:lstStyle/>
          <a:p>
            <a:pPr eaLnBrk="1" hangingPunct="1"/>
            <a:r>
              <a:rPr lang="en-US" altLang="en-US" sz="5400"/>
              <a:t>How do we teach students to write Clincher Sentences? </a:t>
            </a:r>
          </a:p>
        </p:txBody>
      </p:sp>
      <p:sp>
        <p:nvSpPr>
          <p:cNvPr id="109570" name="Footer Placeholder 1">
            <a:extLst>
              <a:ext uri="{FF2B5EF4-FFF2-40B4-BE49-F238E27FC236}">
                <a16:creationId xmlns:a16="http://schemas.microsoft.com/office/drawing/2014/main" id="{B3E2354D-CF40-1509-B087-4916D266D6A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1FDF8A3-C0C6-B10A-9173-223F6A6BE280}"/>
              </a:ext>
            </a:extLst>
          </p:cNvPr>
          <p:cNvSpPr>
            <a:spLocks noGrp="1" noChangeArrowheads="1"/>
          </p:cNvSpPr>
          <p:nvPr>
            <p:ph type="title"/>
          </p:nvPr>
        </p:nvSpPr>
        <p:spPr>
          <a:xfrm>
            <a:off x="609600" y="457200"/>
            <a:ext cx="7772400" cy="990600"/>
          </a:xfrm>
        </p:spPr>
        <p:txBody>
          <a:bodyPr/>
          <a:lstStyle/>
          <a:p>
            <a:pPr eaLnBrk="1" hangingPunct="1"/>
            <a:r>
              <a:rPr lang="en-US" altLang="en-US" b="1"/>
              <a:t>Posttest Sample</a:t>
            </a:r>
          </a:p>
        </p:txBody>
      </p:sp>
      <p:sp>
        <p:nvSpPr>
          <p:cNvPr id="26626" name="Rectangle 3">
            <a:extLst>
              <a:ext uri="{FF2B5EF4-FFF2-40B4-BE49-F238E27FC236}">
                <a16:creationId xmlns:a16="http://schemas.microsoft.com/office/drawing/2014/main" id="{83F6484E-C4EA-7B11-C504-05CFBE649130}"/>
              </a:ext>
            </a:extLst>
          </p:cNvPr>
          <p:cNvSpPr>
            <a:spLocks noGrp="1" noChangeArrowheads="1"/>
          </p:cNvSpPr>
          <p:nvPr>
            <p:ph type="body" idx="1"/>
          </p:nvPr>
        </p:nvSpPr>
        <p:spPr>
          <a:xfrm>
            <a:off x="457200" y="1447800"/>
            <a:ext cx="7772400" cy="4648200"/>
          </a:xfrm>
        </p:spPr>
        <p:txBody>
          <a:bodyPr/>
          <a:lstStyle/>
          <a:p>
            <a:pPr eaLnBrk="1" hangingPunct="1">
              <a:lnSpc>
                <a:spcPct val="120000"/>
              </a:lnSpc>
              <a:buFontTx/>
              <a:buNone/>
            </a:pPr>
            <a:r>
              <a:rPr lang="en-US" altLang="en-US" sz="2800"/>
              <a:t>Assignment: Describe someone.</a:t>
            </a:r>
            <a:endParaRPr lang="en-US" altLang="en-US" sz="1000"/>
          </a:p>
          <a:p>
            <a:pPr algn="ctr" eaLnBrk="1" hangingPunct="1">
              <a:lnSpc>
                <a:spcPct val="120000"/>
              </a:lnSpc>
              <a:buFontTx/>
              <a:buNone/>
            </a:pPr>
            <a:r>
              <a:rPr lang="en-US" altLang="en-US" sz="2800"/>
              <a:t>My Special Friend</a:t>
            </a:r>
          </a:p>
          <a:p>
            <a:pPr eaLnBrk="1" hangingPunct="1">
              <a:lnSpc>
                <a:spcPct val="120000"/>
              </a:lnSpc>
              <a:buFontTx/>
              <a:buNone/>
            </a:pPr>
            <a:endParaRPr lang="en-US" altLang="en-US" sz="500"/>
          </a:p>
          <a:p>
            <a:pPr eaLnBrk="1" hangingPunct="1">
              <a:lnSpc>
                <a:spcPct val="120000"/>
              </a:lnSpc>
              <a:spcBef>
                <a:spcPct val="0"/>
              </a:spcBef>
              <a:buFontTx/>
              <a:buNone/>
            </a:pPr>
            <a:r>
              <a:rPr lang="en-US" altLang="en-US" sz="2000"/>
              <a:t>		</a:t>
            </a:r>
            <a:r>
              <a:rPr lang="en-US" altLang="en-US" sz="1800"/>
              <a:t>Eric is very special to me. One reason Eric is special is that he is my best friend; he is always there for me. When I am upset, he listens and helps me solve my problems. In fact, Eric can always find a way to make me smile; he lifts my spirits when I am down. Another reason he is special is that he always shows me respect. He never forgets my feelings, and he often puts my feelings first. A third reason Eric is special is that he is a very kind person, and he spreads his kindness generously. He is always doing favors for people without being asked. To summarize, Eric is special because he is always there for me, respects my feelings, and is very kind.</a:t>
            </a:r>
            <a:endParaRPr lang="en-US" altLang="en-US"/>
          </a:p>
        </p:txBody>
      </p:sp>
      <p:sp>
        <p:nvSpPr>
          <p:cNvPr id="26627" name="Footer Placeholder 1">
            <a:extLst>
              <a:ext uri="{FF2B5EF4-FFF2-40B4-BE49-F238E27FC236}">
                <a16:creationId xmlns:a16="http://schemas.microsoft.com/office/drawing/2014/main" id="{953BF5EB-C78C-D236-C125-F469E174741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Group 2">
            <a:extLst>
              <a:ext uri="{FF2B5EF4-FFF2-40B4-BE49-F238E27FC236}">
                <a16:creationId xmlns:a16="http://schemas.microsoft.com/office/drawing/2014/main" id="{A86A69D1-1D57-B00A-ED98-E0F6957AB880}"/>
              </a:ext>
            </a:extLst>
          </p:cNvPr>
          <p:cNvGraphicFramePr>
            <a:graphicFrameLocks noGrp="1"/>
          </p:cNvGraphicFramePr>
          <p:nvPr>
            <p:ph idx="1"/>
          </p:nvPr>
        </p:nvGraphicFramePr>
        <p:xfrm>
          <a:off x="762000" y="2743200"/>
          <a:ext cx="7696200" cy="3429000"/>
        </p:xfrm>
        <a:graphic>
          <a:graphicData uri="http://schemas.openxmlformats.org/drawingml/2006/table">
            <a:tbl>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Describe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   </a:t>
                      </a:r>
                      <a:endParaRPr kumimoji="0" lang="en-US" sz="24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Model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Verbal Rehearsal</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ＭＳ Ｐゴシック" charset="0"/>
                          <a:cs typeface="Times New Roman" charset="0"/>
                        </a:rPr>
                        <a:t>Controlled Practice</a:t>
                      </a:r>
                      <a:endParaRPr kumimoji="0" lang="en-US" sz="1000" b="0" i="0" u="none" strike="noStrike" cap="none" normalizeH="0" baseline="0">
                        <a:ln>
                          <a:noFill/>
                        </a:ln>
                        <a:solidFill>
                          <a:schemeClr val="tx1"/>
                        </a:solidFill>
                        <a:effectLst/>
                        <a:latin typeface="Times New Roman"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6157" name="Rectangle 29">
            <a:extLst>
              <a:ext uri="{FF2B5EF4-FFF2-40B4-BE49-F238E27FC236}">
                <a16:creationId xmlns:a16="http://schemas.microsoft.com/office/drawing/2014/main" id="{8AF58FC6-0B62-777C-6FA2-81AC62AD0B80}"/>
              </a:ext>
            </a:extLst>
          </p:cNvPr>
          <p:cNvSpPr>
            <a:spLocks noChangeArrowheads="1"/>
          </p:cNvSpPr>
          <p:nvPr/>
        </p:nvSpPr>
        <p:spPr bwMode="auto">
          <a:xfrm>
            <a:off x="228600" y="152400"/>
            <a:ext cx="8288338" cy="2563813"/>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spAutoFit/>
          </a:bodyPr>
          <a:lstStyle>
            <a:lvl1pPr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u="sng"/>
              <a:t>Teaching Clincher Sentences</a:t>
            </a:r>
            <a:endParaRPr lang="en-US" altLang="en-US" sz="1800"/>
          </a:p>
          <a:p>
            <a:pPr algn="l"/>
            <a:r>
              <a:rPr lang="en-US" altLang="en-US" sz="1800"/>
              <a:t>PWS Student Lesson: pages_____________.  </a:t>
            </a:r>
          </a:p>
          <a:p>
            <a:pPr algn="l"/>
            <a:r>
              <a:rPr lang="en-US" altLang="en-US" sz="1800"/>
              <a:t>The worksheets are _________. </a:t>
            </a:r>
          </a:p>
          <a:p>
            <a:pPr algn="l"/>
            <a:r>
              <a:rPr lang="en-US" altLang="en-US" sz="1800"/>
              <a:t>There are ____ worksheets for each type of worksheet. They are labeled </a:t>
            </a:r>
          </a:p>
          <a:p>
            <a:pPr algn="l"/>
            <a:r>
              <a:rPr lang="en-US" altLang="en-US" sz="1800"/>
              <a:t>___________. Mastery is ____%. Once students master a worksheet, do </a:t>
            </a:r>
          </a:p>
          <a:p>
            <a:pPr algn="l"/>
            <a:r>
              <a:rPr lang="en-US" altLang="en-US" sz="1800"/>
              <a:t>______ have the students continue at that level.  It is ______________.</a:t>
            </a:r>
          </a:p>
          <a:p>
            <a:pPr algn="l"/>
            <a:r>
              <a:rPr lang="en-US" altLang="en-US" sz="1800"/>
              <a:t>PWS Instructor</a:t>
            </a:r>
            <a:r>
              <a:rPr lang="ja-JP" altLang="en-US" sz="1800"/>
              <a:t>’</a:t>
            </a:r>
            <a:r>
              <a:rPr lang="en-US" altLang="ja-JP" sz="1800"/>
              <a:t>s Manual: Pages___________ Cue Cards______________</a:t>
            </a:r>
          </a:p>
          <a:p>
            <a:pPr algn="l"/>
            <a:endParaRPr lang="en-US" altLang="en-US" sz="1800"/>
          </a:p>
          <a:p>
            <a:pPr algn="l"/>
            <a:r>
              <a:rPr lang="en-US" altLang="en-US" sz="1800"/>
              <a:t>	</a:t>
            </a:r>
            <a:r>
              <a:rPr lang="en-US" altLang="en-US" sz="1600"/>
              <a:t>Stage		Purpose	          Teacher</a:t>
            </a:r>
            <a:r>
              <a:rPr lang="ja-JP" altLang="en-US" sz="1600"/>
              <a:t>’</a:t>
            </a:r>
            <a:r>
              <a:rPr lang="en-US" altLang="ja-JP" sz="1600"/>
              <a:t>s Behavior	Student Behavior</a:t>
            </a:r>
            <a:endParaRPr lang="en-US" altLang="en-US" sz="1600"/>
          </a:p>
        </p:txBody>
      </p:sp>
      <p:sp>
        <p:nvSpPr>
          <p:cNvPr id="110621" name="Footer Placeholder 1">
            <a:extLst>
              <a:ext uri="{FF2B5EF4-FFF2-40B4-BE49-F238E27FC236}">
                <a16:creationId xmlns:a16="http://schemas.microsoft.com/office/drawing/2014/main" id="{95E4ED98-D4F3-0341-212A-13916D99705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7" name="Object 2">
            <a:extLst>
              <a:ext uri="{FF2B5EF4-FFF2-40B4-BE49-F238E27FC236}">
                <a16:creationId xmlns:a16="http://schemas.microsoft.com/office/drawing/2014/main" id="{32091A75-DEEF-61CF-0BDE-DCB2B9B5BA13}"/>
              </a:ext>
            </a:extLst>
          </p:cNvPr>
          <p:cNvGraphicFramePr>
            <a:graphicFrameLocks noChangeAspect="1"/>
          </p:cNvGraphicFramePr>
          <p:nvPr/>
        </p:nvGraphicFramePr>
        <p:xfrm>
          <a:off x="384175" y="390525"/>
          <a:ext cx="8228013" cy="5586413"/>
        </p:xfrm>
        <a:graphic>
          <a:graphicData uri="http://schemas.openxmlformats.org/presentationml/2006/ole">
            <mc:AlternateContent xmlns:mc="http://schemas.openxmlformats.org/markup-compatibility/2006">
              <mc:Choice xmlns:v="urn:schemas-microsoft-com:vml" Requires="v">
                <p:oleObj name="Document" r:id="rId2" imgW="8229600" imgH="6159500" progId="Word.Document.8">
                  <p:embed/>
                </p:oleObj>
              </mc:Choice>
              <mc:Fallback>
                <p:oleObj name="Document" r:id="rId2" imgW="8229600" imgH="61595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390525"/>
                        <a:ext cx="8228013" cy="558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1618" name="Footer Placeholder 1">
            <a:extLst>
              <a:ext uri="{FF2B5EF4-FFF2-40B4-BE49-F238E27FC236}">
                <a16:creationId xmlns:a16="http://schemas.microsoft.com/office/drawing/2014/main" id="{BE0214AA-E43B-4323-236C-CB2FF145ADE2}"/>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descr="scan0007">
            <a:extLst>
              <a:ext uri="{FF2B5EF4-FFF2-40B4-BE49-F238E27FC236}">
                <a16:creationId xmlns:a16="http://schemas.microsoft.com/office/drawing/2014/main" id="{728CC210-EC3B-913E-941C-841D4D055E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0" y="0"/>
            <a:ext cx="50292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19812" name="Rectangle 4">
            <a:extLst>
              <a:ext uri="{FF2B5EF4-FFF2-40B4-BE49-F238E27FC236}">
                <a16:creationId xmlns:a16="http://schemas.microsoft.com/office/drawing/2014/main" id="{1C7EC258-2C3F-FFC0-770B-E95025E64F04}"/>
              </a:ext>
            </a:extLst>
          </p:cNvPr>
          <p:cNvSpPr>
            <a:spLocks noChangeArrowheads="1"/>
          </p:cNvSpPr>
          <p:nvPr/>
        </p:nvSpPr>
        <p:spPr bwMode="auto">
          <a:xfrm>
            <a:off x="0" y="6400800"/>
            <a:ext cx="1411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800000"/>
                </a:solidFill>
                <a:latin typeface="Arial" charset="0"/>
                <a:ea typeface="ＭＳ Ｐゴシック" charset="0"/>
              </a:rPr>
              <a:t>SL p.41</a:t>
            </a:r>
          </a:p>
        </p:txBody>
      </p:sp>
      <p:sp>
        <p:nvSpPr>
          <p:cNvPr id="119813" name="Rectangle 5">
            <a:extLst>
              <a:ext uri="{FF2B5EF4-FFF2-40B4-BE49-F238E27FC236}">
                <a16:creationId xmlns:a16="http://schemas.microsoft.com/office/drawing/2014/main" id="{BDC08317-73C0-DC78-613A-1E43C0E27D12}"/>
              </a:ext>
            </a:extLst>
          </p:cNvPr>
          <p:cNvSpPr>
            <a:spLocks noChangeArrowheads="1"/>
          </p:cNvSpPr>
          <p:nvPr/>
        </p:nvSpPr>
        <p:spPr bwMode="auto">
          <a:xfrm>
            <a:off x="457200" y="2133600"/>
            <a:ext cx="3048000" cy="3124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4400">
                <a:solidFill>
                  <a:schemeClr val="tx2"/>
                </a:solidFill>
                <a:latin typeface="Arial" charset="0"/>
                <a:ea typeface="ＭＳ Ｐゴシック" charset="0"/>
              </a:rPr>
              <a:t>Clincher </a:t>
            </a:r>
            <a:br>
              <a:rPr lang="en-US" sz="4400">
                <a:solidFill>
                  <a:schemeClr val="tx2"/>
                </a:solidFill>
                <a:latin typeface="Arial" charset="0"/>
                <a:ea typeface="ＭＳ Ｐゴシック" charset="0"/>
              </a:rPr>
            </a:br>
            <a:r>
              <a:rPr lang="en-US" sz="4400">
                <a:solidFill>
                  <a:schemeClr val="tx2"/>
                </a:solidFill>
                <a:latin typeface="Arial" charset="0"/>
                <a:ea typeface="ＭＳ Ｐゴシック" charset="0"/>
              </a:rPr>
              <a:t>Sentences Lesson 1A</a:t>
            </a:r>
          </a:p>
        </p:txBody>
      </p:sp>
      <p:sp>
        <p:nvSpPr>
          <p:cNvPr id="112644" name="Footer Placeholder 1">
            <a:extLst>
              <a:ext uri="{FF2B5EF4-FFF2-40B4-BE49-F238E27FC236}">
                <a16:creationId xmlns:a16="http://schemas.microsoft.com/office/drawing/2014/main" id="{59D87618-CB2A-C202-FFB5-57E0156A14F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55DA4ABD-1FE1-4A99-5FDF-27CA1A87578A}"/>
              </a:ext>
            </a:extLst>
          </p:cNvPr>
          <p:cNvSpPr>
            <a:spLocks noGrp="1" noChangeArrowheads="1"/>
          </p:cNvSpPr>
          <p:nvPr>
            <p:ph type="title"/>
          </p:nvPr>
        </p:nvSpPr>
        <p:spPr>
          <a:xfrm>
            <a:off x="304800" y="1981200"/>
            <a:ext cx="3429000" cy="3505200"/>
          </a:xfrm>
        </p:spPr>
        <p:txBody>
          <a:bodyPr/>
          <a:lstStyle/>
          <a:p>
            <a:pPr eaLnBrk="1" hangingPunct="1"/>
            <a:r>
              <a:rPr lang="en-US" altLang="en-US"/>
              <a:t>Clincher</a:t>
            </a:r>
            <a:br>
              <a:rPr lang="en-US" altLang="en-US"/>
            </a:br>
            <a:r>
              <a:rPr lang="en-US" altLang="en-US"/>
              <a:t> Sentences Lesson 2A</a:t>
            </a:r>
          </a:p>
        </p:txBody>
      </p:sp>
      <p:pic>
        <p:nvPicPr>
          <p:cNvPr id="120835" name="Picture 3" descr="scan0008">
            <a:extLst>
              <a:ext uri="{FF2B5EF4-FFF2-40B4-BE49-F238E27FC236}">
                <a16:creationId xmlns:a16="http://schemas.microsoft.com/office/drawing/2014/main" id="{E4A46BD7-3B8E-BD73-16DC-3939CC8F29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7200" y="0"/>
            <a:ext cx="48768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20836" name="Rectangle 4">
            <a:extLst>
              <a:ext uri="{FF2B5EF4-FFF2-40B4-BE49-F238E27FC236}">
                <a16:creationId xmlns:a16="http://schemas.microsoft.com/office/drawing/2014/main" id="{6C89DC3F-35BB-3A25-ACD2-5FDEC4C22EBD}"/>
              </a:ext>
            </a:extLst>
          </p:cNvPr>
          <p:cNvSpPr>
            <a:spLocks noChangeArrowheads="1"/>
          </p:cNvSpPr>
          <p:nvPr/>
        </p:nvSpPr>
        <p:spPr bwMode="auto">
          <a:xfrm>
            <a:off x="0" y="6400800"/>
            <a:ext cx="1411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solidFill>
                  <a:srgbClr val="800000"/>
                </a:solidFill>
                <a:latin typeface="Arial" charset="0"/>
                <a:ea typeface="ＭＳ Ｐゴシック" charset="0"/>
              </a:rPr>
              <a:t>SL p.45</a:t>
            </a:r>
          </a:p>
        </p:txBody>
      </p:sp>
      <p:sp>
        <p:nvSpPr>
          <p:cNvPr id="113668" name="Footer Placeholder 1">
            <a:extLst>
              <a:ext uri="{FF2B5EF4-FFF2-40B4-BE49-F238E27FC236}">
                <a16:creationId xmlns:a16="http://schemas.microsoft.com/office/drawing/2014/main" id="{B4860897-F914-2B3A-00EB-DCA5E76B7E78}"/>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A8B4D35F-EEC2-0F8F-676C-1747BE75DB0B}"/>
              </a:ext>
            </a:extLst>
          </p:cNvPr>
          <p:cNvSpPr>
            <a:spLocks noGrp="1" noChangeArrowheads="1"/>
          </p:cNvSpPr>
          <p:nvPr>
            <p:ph type="title"/>
          </p:nvPr>
        </p:nvSpPr>
        <p:spPr>
          <a:xfrm>
            <a:off x="685800" y="609600"/>
            <a:ext cx="3733800" cy="4191000"/>
          </a:xfrm>
        </p:spPr>
        <p:txBody>
          <a:bodyPr/>
          <a:lstStyle/>
          <a:p>
            <a:pPr eaLnBrk="1" hangingPunct="1"/>
            <a:r>
              <a:rPr lang="en-US" altLang="en-US"/>
              <a:t>Clincher</a:t>
            </a:r>
            <a:br>
              <a:rPr lang="en-US" altLang="en-US"/>
            </a:br>
            <a:r>
              <a:rPr lang="en-US" altLang="en-US"/>
              <a:t>Sentences Lesson 3A</a:t>
            </a:r>
          </a:p>
        </p:txBody>
      </p:sp>
      <p:pic>
        <p:nvPicPr>
          <p:cNvPr id="121859" name="Picture 3" descr="scan0009">
            <a:extLst>
              <a:ext uri="{FF2B5EF4-FFF2-40B4-BE49-F238E27FC236}">
                <a16:creationId xmlns:a16="http://schemas.microsoft.com/office/drawing/2014/main" id="{A28D9605-49C5-2802-9FBF-56A1F97209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0"/>
            <a:ext cx="47244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21860" name="Rectangle 4">
            <a:extLst>
              <a:ext uri="{FF2B5EF4-FFF2-40B4-BE49-F238E27FC236}">
                <a16:creationId xmlns:a16="http://schemas.microsoft.com/office/drawing/2014/main" id="{742C295D-2CB7-AF24-3606-DBBC1A1B1C8C}"/>
              </a:ext>
            </a:extLst>
          </p:cNvPr>
          <p:cNvSpPr>
            <a:spLocks noChangeArrowheads="1"/>
          </p:cNvSpPr>
          <p:nvPr/>
        </p:nvSpPr>
        <p:spPr bwMode="auto">
          <a:xfrm>
            <a:off x="0" y="6400800"/>
            <a:ext cx="1235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800000"/>
                </a:solidFill>
                <a:latin typeface="Arial" charset="0"/>
                <a:ea typeface="ＭＳ Ｐゴシック" charset="0"/>
              </a:rPr>
              <a:t>SL p.49</a:t>
            </a:r>
          </a:p>
        </p:txBody>
      </p:sp>
      <p:sp>
        <p:nvSpPr>
          <p:cNvPr id="114692" name="Footer Placeholder 1">
            <a:extLst>
              <a:ext uri="{FF2B5EF4-FFF2-40B4-BE49-F238E27FC236}">
                <a16:creationId xmlns:a16="http://schemas.microsoft.com/office/drawing/2014/main" id="{815BB9DB-5B80-D0A3-508B-49524A83297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id="{AD940569-6F32-2B0A-981B-B3B6B2EE37FE}"/>
              </a:ext>
            </a:extLst>
          </p:cNvPr>
          <p:cNvSpPr txBox="1">
            <a:spLocks noChangeArrowheads="1"/>
          </p:cNvSpPr>
          <p:nvPr/>
        </p:nvSpPr>
        <p:spPr bwMode="auto">
          <a:xfrm>
            <a:off x="762000" y="3427413"/>
            <a:ext cx="7620000" cy="35083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lnSpc>
                <a:spcPct val="85000"/>
              </a:lnSpc>
              <a:defRPr/>
            </a:pPr>
            <a:endParaRPr lang="en-US" sz="2000" b="1">
              <a:latin typeface="Times New Roman" charset="0"/>
              <a:ea typeface="ＭＳ Ｐゴシック" charset="0"/>
            </a:endParaRPr>
          </a:p>
        </p:txBody>
      </p:sp>
      <p:sp>
        <p:nvSpPr>
          <p:cNvPr id="122883" name="Text Box 3">
            <a:extLst>
              <a:ext uri="{FF2B5EF4-FFF2-40B4-BE49-F238E27FC236}">
                <a16:creationId xmlns:a16="http://schemas.microsoft.com/office/drawing/2014/main" id="{24344CEA-6D2F-0ACE-9597-E0A9C8EA2B0E}"/>
              </a:ext>
            </a:extLst>
          </p:cNvPr>
          <p:cNvSpPr txBox="1">
            <a:spLocks noChangeArrowheads="1"/>
          </p:cNvSpPr>
          <p:nvPr/>
        </p:nvSpPr>
        <p:spPr bwMode="auto">
          <a:xfrm>
            <a:off x="925513" y="5508625"/>
            <a:ext cx="7292975" cy="35083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lnSpc>
                <a:spcPct val="85000"/>
              </a:lnSpc>
              <a:defRPr/>
            </a:pPr>
            <a:endParaRPr lang="en-US" sz="2000" b="1">
              <a:solidFill>
                <a:srgbClr val="DC002A"/>
              </a:solidFill>
              <a:latin typeface="Comic Sans MS" charset="0"/>
              <a:ea typeface="ＭＳ Ｐゴシック" charset="0"/>
            </a:endParaRPr>
          </a:p>
        </p:txBody>
      </p:sp>
      <p:sp>
        <p:nvSpPr>
          <p:cNvPr id="115715" name="Rectangle 4">
            <a:extLst>
              <a:ext uri="{FF2B5EF4-FFF2-40B4-BE49-F238E27FC236}">
                <a16:creationId xmlns:a16="http://schemas.microsoft.com/office/drawing/2014/main" id="{BF3F5C57-E44F-C224-EEE3-7DD87E18D1CE}"/>
              </a:ext>
            </a:extLst>
          </p:cNvPr>
          <p:cNvSpPr>
            <a:spLocks noGrp="1" noChangeArrowheads="1"/>
          </p:cNvSpPr>
          <p:nvPr>
            <p:ph type="title"/>
          </p:nvPr>
        </p:nvSpPr>
        <p:spPr>
          <a:xfrm>
            <a:off x="609600" y="76200"/>
            <a:ext cx="7924800" cy="762000"/>
          </a:xfrm>
        </p:spPr>
        <p:txBody>
          <a:bodyPr/>
          <a:lstStyle/>
          <a:p>
            <a:pPr eaLnBrk="1" hangingPunct="1"/>
            <a:r>
              <a:rPr lang="en-US" altLang="en-US"/>
              <a:t>Clincher Sentences</a:t>
            </a:r>
          </a:p>
        </p:txBody>
      </p:sp>
      <p:sp>
        <p:nvSpPr>
          <p:cNvPr id="115716" name="Rectangle 5">
            <a:extLst>
              <a:ext uri="{FF2B5EF4-FFF2-40B4-BE49-F238E27FC236}">
                <a16:creationId xmlns:a16="http://schemas.microsoft.com/office/drawing/2014/main" id="{7F52C3DD-0FEA-6617-84B0-E0C7C3A62425}"/>
              </a:ext>
            </a:extLst>
          </p:cNvPr>
          <p:cNvSpPr>
            <a:spLocks noGrp="1" noChangeArrowheads="1"/>
          </p:cNvSpPr>
          <p:nvPr>
            <p:ph type="body" idx="1"/>
          </p:nvPr>
        </p:nvSpPr>
        <p:spPr>
          <a:xfrm>
            <a:off x="457200" y="1143000"/>
            <a:ext cx="8356600" cy="4953000"/>
          </a:xfrm>
        </p:spPr>
        <p:txBody>
          <a:bodyPr/>
          <a:lstStyle/>
          <a:p>
            <a:pPr marL="0" indent="0" algn="ctr" eaLnBrk="1" hangingPunct="1">
              <a:buFontTx/>
              <a:buNone/>
            </a:pPr>
            <a:r>
              <a:rPr lang="en-US" altLang="en-US" sz="2000"/>
              <a:t>Model Paragraph 3</a:t>
            </a:r>
          </a:p>
          <a:p>
            <a:pPr marL="0" indent="0" eaLnBrk="1" hangingPunct="1">
              <a:buFontTx/>
              <a:buNone/>
            </a:pPr>
            <a:r>
              <a:rPr lang="en-US" altLang="en-US" sz="2000"/>
              <a:t>	How the dinosaurs died out is one of the greatest mysteries of all time. Some scientists think that a giant meteor from outer space hit the earth about 65 million years ago. Its impact could have caused many changes on the earth that might have killed the dinosaurs. For example, the meteor</a:t>
            </a:r>
            <a:r>
              <a:rPr lang="ja-JP" altLang="en-US" sz="2000"/>
              <a:t>’</a:t>
            </a:r>
            <a:r>
              <a:rPr lang="en-US" altLang="ja-JP" sz="2000"/>
              <a:t>s impact might have raised tons of dirt and dust into the atmosphere so that sunlight could not reach the earth, or it might have started the eruptions of many volcanoes or created tidal waves. Other scientists theorize that when flowering plants appeared in the world, the plant-eating dinosaurs could not digest these plants and died. In turn, the meat-eating dinosaurs also starved because there were no plant-eating dinosaurs left to eat. Still other scientists propose that a strange disease wiped out the dinosaurs. Finally, other scientists think that the climate of the world became too cold for the dinosaurs</a:t>
            </a:r>
            <a:r>
              <a:rPr lang="ja-JP" altLang="en-US" sz="2000"/>
              <a:t>’</a:t>
            </a:r>
            <a:r>
              <a:rPr lang="en-US" altLang="ja-JP" sz="2000"/>
              <a:t> survival.</a:t>
            </a:r>
            <a:endParaRPr lang="en-US" altLang="en-US" sz="2000" b="1">
              <a:solidFill>
                <a:srgbClr val="DC002A"/>
              </a:solidFill>
            </a:endParaRPr>
          </a:p>
        </p:txBody>
      </p:sp>
      <p:sp>
        <p:nvSpPr>
          <p:cNvPr id="115717" name="Footer Placeholder 1">
            <a:extLst>
              <a:ext uri="{FF2B5EF4-FFF2-40B4-BE49-F238E27FC236}">
                <a16:creationId xmlns:a16="http://schemas.microsoft.com/office/drawing/2014/main" id="{4DE3A2EC-9DB8-FECF-CAD1-C6A3DBF039A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iterate type="wd">
                                    <p:tmPct val="100000"/>
                                  </p:iterate>
                                  <p:childTnLst>
                                    <p:set>
                                      <p:cBhvr>
                                        <p:cTn id="6" dur="1" fill="hold">
                                          <p:stCondLst>
                                            <p:cond delay="0"/>
                                          </p:stCondLst>
                                        </p:cTn>
                                        <p:tgtEl>
                                          <p:spTgt spid="122883"/>
                                        </p:tgtEl>
                                        <p:attrNameLst>
                                          <p:attrName>style.visibility</p:attrName>
                                        </p:attrNameLst>
                                      </p:cBhvr>
                                      <p:to>
                                        <p:strVal val="visible"/>
                                      </p:to>
                                    </p:set>
                                    <p:animEffect transition="in" filter="dissolve">
                                      <p:cBhvr>
                                        <p:cTn id="7" dur="3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2E119087-0D22-B204-A251-D3EA67C57EC8}"/>
              </a:ext>
            </a:extLst>
          </p:cNvPr>
          <p:cNvSpPr>
            <a:spLocks noGrp="1" noChangeArrowheads="1"/>
          </p:cNvSpPr>
          <p:nvPr>
            <p:ph type="title"/>
          </p:nvPr>
        </p:nvSpPr>
        <p:spPr/>
        <p:txBody>
          <a:bodyPr/>
          <a:lstStyle/>
          <a:p>
            <a:pPr eaLnBrk="1" hangingPunct="1"/>
            <a:r>
              <a:rPr lang="en-US" altLang="en-US" b="1"/>
              <a:t>The Paragraph Express</a:t>
            </a:r>
          </a:p>
        </p:txBody>
      </p:sp>
      <p:sp>
        <p:nvSpPr>
          <p:cNvPr id="116739" name="Footer Placeholder 1">
            <a:extLst>
              <a:ext uri="{FF2B5EF4-FFF2-40B4-BE49-F238E27FC236}">
                <a16:creationId xmlns:a16="http://schemas.microsoft.com/office/drawing/2014/main" id="{C6641268-1370-5DDC-51BF-37DF810D892D}"/>
              </a:ext>
            </a:extLst>
          </p:cNvPr>
          <p:cNvSpPr>
            <a:spLocks noGrp="1"/>
          </p:cNvSpPr>
          <p:nvPr>
            <p:ph type="ftr" sz="quarter" idx="11"/>
          </p:nvPr>
        </p:nvSpPr>
        <p:spPr>
          <a:xfrm>
            <a:off x="-76200" y="6235700"/>
            <a:ext cx="28956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chemeClr val="bg1"/>
                </a:solidFill>
              </a:rPr>
              <a:t>University of Kansas Center for Researching on Learning 2014</a:t>
            </a:r>
          </a:p>
        </p:txBody>
      </p:sp>
      <p:pic>
        <p:nvPicPr>
          <p:cNvPr id="2" name="Picture 1">
            <a:extLst>
              <a:ext uri="{FF2B5EF4-FFF2-40B4-BE49-F238E27FC236}">
                <a16:creationId xmlns:a16="http://schemas.microsoft.com/office/drawing/2014/main" id="{1B55E19C-464D-6A09-30A5-CCF689C20687}"/>
              </a:ext>
            </a:extLst>
          </p:cNvPr>
          <p:cNvPicPr>
            <a:picLocks noChangeAspect="1"/>
          </p:cNvPicPr>
          <p:nvPr/>
        </p:nvPicPr>
        <p:blipFill>
          <a:blip r:embed="rId2"/>
          <a:stretch>
            <a:fillRect/>
          </a:stretch>
        </p:blipFill>
        <p:spPr>
          <a:xfrm>
            <a:off x="685800" y="1447800"/>
            <a:ext cx="7772400" cy="4213256"/>
          </a:xfrm>
          <a:prstGeom prst="rect">
            <a:avLst/>
          </a:prstGeom>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1F3090FC-7515-5249-D62A-EB678EBFE19D}"/>
              </a:ext>
            </a:extLst>
          </p:cNvPr>
          <p:cNvSpPr>
            <a:spLocks noGrp="1" noChangeArrowheads="1"/>
          </p:cNvSpPr>
          <p:nvPr>
            <p:ph type="title"/>
          </p:nvPr>
        </p:nvSpPr>
        <p:spPr/>
        <p:txBody>
          <a:bodyPr/>
          <a:lstStyle/>
          <a:p>
            <a:pPr eaLnBrk="1" hangingPunct="1"/>
            <a:r>
              <a:rPr lang="en-US" altLang="en-US"/>
              <a:t>Putting it all together…</a:t>
            </a:r>
          </a:p>
        </p:txBody>
      </p:sp>
      <p:pic>
        <p:nvPicPr>
          <p:cNvPr id="124931" name="Picture 3">
            <a:extLst>
              <a:ext uri="{FF2B5EF4-FFF2-40B4-BE49-F238E27FC236}">
                <a16:creationId xmlns:a16="http://schemas.microsoft.com/office/drawing/2014/main" id="{28A0673D-953C-A10C-A69B-9DB69FBCD2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8063" y="2133600"/>
            <a:ext cx="4587875"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17763" name="Footer Placeholder 1">
            <a:extLst>
              <a:ext uri="{FF2B5EF4-FFF2-40B4-BE49-F238E27FC236}">
                <a16:creationId xmlns:a16="http://schemas.microsoft.com/office/drawing/2014/main" id="{A94AC7C9-0047-3EB3-B596-FA88B19BCA7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a:extLst>
              <a:ext uri="{FF2B5EF4-FFF2-40B4-BE49-F238E27FC236}">
                <a16:creationId xmlns:a16="http://schemas.microsoft.com/office/drawing/2014/main" id="{080E92CE-8E5C-E9AB-260D-516FE1D03494}"/>
              </a:ext>
            </a:extLst>
          </p:cNvPr>
          <p:cNvSpPr txBox="1">
            <a:spLocks noChangeArrowheads="1"/>
          </p:cNvSpPr>
          <p:nvPr/>
        </p:nvSpPr>
        <p:spPr bwMode="auto">
          <a:xfrm>
            <a:off x="1219200" y="3829050"/>
            <a:ext cx="7620000" cy="4572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defRPr/>
            </a:pPr>
            <a:endParaRPr lang="en-US">
              <a:latin typeface="Times New Roman" charset="0"/>
              <a:ea typeface="ＭＳ Ｐゴシック" charset="0"/>
            </a:endParaRPr>
          </a:p>
        </p:txBody>
      </p:sp>
      <p:sp>
        <p:nvSpPr>
          <p:cNvPr id="118786" name="Rectangle 3">
            <a:extLst>
              <a:ext uri="{FF2B5EF4-FFF2-40B4-BE49-F238E27FC236}">
                <a16:creationId xmlns:a16="http://schemas.microsoft.com/office/drawing/2014/main" id="{D0798279-681A-C064-A35E-987F8BF8D1F3}"/>
              </a:ext>
            </a:extLst>
          </p:cNvPr>
          <p:cNvSpPr>
            <a:spLocks noGrp="1" noChangeArrowheads="1"/>
          </p:cNvSpPr>
          <p:nvPr>
            <p:ph type="title"/>
          </p:nvPr>
        </p:nvSpPr>
        <p:spPr>
          <a:xfrm>
            <a:off x="609600" y="228600"/>
            <a:ext cx="7772400" cy="762000"/>
          </a:xfrm>
        </p:spPr>
        <p:txBody>
          <a:bodyPr/>
          <a:lstStyle/>
          <a:p>
            <a:pPr eaLnBrk="1" hangingPunct="1"/>
            <a:r>
              <a:rPr lang="en-US" altLang="en-US" b="1"/>
              <a:t>Example Paragraph</a:t>
            </a:r>
          </a:p>
        </p:txBody>
      </p:sp>
      <p:sp>
        <p:nvSpPr>
          <p:cNvPr id="118787" name="Rectangle 4">
            <a:extLst>
              <a:ext uri="{FF2B5EF4-FFF2-40B4-BE49-F238E27FC236}">
                <a16:creationId xmlns:a16="http://schemas.microsoft.com/office/drawing/2014/main" id="{C8E619A4-AF2A-0634-7FEA-D900C492802C}"/>
              </a:ext>
            </a:extLst>
          </p:cNvPr>
          <p:cNvSpPr>
            <a:spLocks noGrp="1" noChangeArrowheads="1"/>
          </p:cNvSpPr>
          <p:nvPr>
            <p:ph type="body" idx="1"/>
          </p:nvPr>
        </p:nvSpPr>
        <p:spPr>
          <a:xfrm>
            <a:off x="0" y="1676400"/>
            <a:ext cx="8915400" cy="4114800"/>
          </a:xfrm>
        </p:spPr>
        <p:txBody>
          <a:bodyPr/>
          <a:lstStyle/>
          <a:p>
            <a:pPr eaLnBrk="1" hangingPunct="1">
              <a:lnSpc>
                <a:spcPct val="120000"/>
              </a:lnSpc>
              <a:buFontTx/>
              <a:buNone/>
            </a:pPr>
            <a:r>
              <a:rPr lang="en-US" altLang="en-US" sz="2000"/>
              <a:t> 		Nonviolent protest has been a major force in the world. In the late 1940s and early 1950s, Mahatma Ghandi and his followers used nonviolent protest to gain independence for India from Britain. For the first time in decades, Indians had their own country. In the 1960s, Martin Luther King and his followers used nonviolent protest to gain rights for Blacks in America. Through nonviolent protest, they obtained rights that had been denied to them since the slaves had been freed, such as the right to sit anywhere on a bus, eat in any restaurant, and vote in elections. Thus, nonviolent protest has been successfully used by oppressed people to gain independence from other nations; it has also been used to gain personal rights and freedoms. </a:t>
            </a:r>
          </a:p>
        </p:txBody>
      </p:sp>
      <p:sp>
        <p:nvSpPr>
          <p:cNvPr id="118788" name="Footer Placeholder 1">
            <a:extLst>
              <a:ext uri="{FF2B5EF4-FFF2-40B4-BE49-F238E27FC236}">
                <a16:creationId xmlns:a16="http://schemas.microsoft.com/office/drawing/2014/main" id="{4A8B3637-A32E-27B9-E91D-EC5ED9D0EF94}"/>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26F90654-BDB7-6FAF-28CB-649967420ADB}"/>
              </a:ext>
            </a:extLst>
          </p:cNvPr>
          <p:cNvSpPr>
            <a:spLocks noGrp="1" noChangeArrowheads="1"/>
          </p:cNvSpPr>
          <p:nvPr>
            <p:ph type="title"/>
          </p:nvPr>
        </p:nvSpPr>
        <p:spPr/>
        <p:txBody>
          <a:bodyPr/>
          <a:lstStyle/>
          <a:p>
            <a:pPr eaLnBrk="1" hangingPunct="1"/>
            <a:r>
              <a:rPr lang="en-US" altLang="en-US" b="1"/>
              <a:t>In the example paragraph…</a:t>
            </a:r>
          </a:p>
        </p:txBody>
      </p:sp>
      <p:sp>
        <p:nvSpPr>
          <p:cNvPr id="119810" name="Rectangle 3">
            <a:extLst>
              <a:ext uri="{FF2B5EF4-FFF2-40B4-BE49-F238E27FC236}">
                <a16:creationId xmlns:a16="http://schemas.microsoft.com/office/drawing/2014/main" id="{EB050D9A-FA3E-EF58-69E7-2AD1D93A0D39}"/>
              </a:ext>
            </a:extLst>
          </p:cNvPr>
          <p:cNvSpPr>
            <a:spLocks noGrp="1" noChangeArrowheads="1"/>
          </p:cNvSpPr>
          <p:nvPr>
            <p:ph type="body" idx="1"/>
          </p:nvPr>
        </p:nvSpPr>
        <p:spPr>
          <a:xfrm>
            <a:off x="685800" y="1676400"/>
            <a:ext cx="7772400" cy="3962400"/>
          </a:xfrm>
        </p:spPr>
        <p:txBody>
          <a:bodyPr/>
          <a:lstStyle/>
          <a:p>
            <a:pPr eaLnBrk="1" hangingPunct="1">
              <a:lnSpc>
                <a:spcPct val="80000"/>
              </a:lnSpc>
              <a:buFontTx/>
              <a:buNone/>
            </a:pPr>
            <a:r>
              <a:rPr lang="en-US" altLang="en-US" sz="2800"/>
              <a:t>1. Is the Topic Sentence a General, Specific, or Clueing Topic Sentence?</a:t>
            </a:r>
          </a:p>
          <a:p>
            <a:pPr eaLnBrk="1" hangingPunct="1">
              <a:lnSpc>
                <a:spcPct val="80000"/>
              </a:lnSpc>
              <a:buFontTx/>
              <a:buNone/>
            </a:pPr>
            <a:r>
              <a:rPr lang="en-US" altLang="en-US" sz="2800"/>
              <a:t>2. What are the two Lead-off Detail Sentences?</a:t>
            </a:r>
          </a:p>
          <a:p>
            <a:pPr eaLnBrk="1" hangingPunct="1">
              <a:lnSpc>
                <a:spcPct val="80000"/>
              </a:lnSpc>
              <a:buFontTx/>
              <a:buNone/>
            </a:pPr>
            <a:r>
              <a:rPr lang="en-US" altLang="en-US" sz="2800"/>
              <a:t>3. What are the two transitions that begin those two Detail Sentences?</a:t>
            </a:r>
          </a:p>
          <a:p>
            <a:pPr eaLnBrk="1" hangingPunct="1">
              <a:lnSpc>
                <a:spcPct val="80000"/>
              </a:lnSpc>
              <a:buFontTx/>
              <a:buNone/>
            </a:pPr>
            <a:r>
              <a:rPr lang="en-US" altLang="en-US" sz="2800"/>
              <a:t>4. Is the Clincher Sentence a General, Clueing, or Specific Topic Sentence?</a:t>
            </a:r>
          </a:p>
          <a:p>
            <a:pPr eaLnBrk="1" hangingPunct="1">
              <a:lnSpc>
                <a:spcPct val="80000"/>
              </a:lnSpc>
              <a:buFontTx/>
              <a:buNone/>
            </a:pPr>
            <a:r>
              <a:rPr lang="en-US" altLang="en-US" sz="2800"/>
              <a:t>5. What is the concluding transition?</a:t>
            </a:r>
          </a:p>
          <a:p>
            <a:pPr eaLnBrk="1" hangingPunct="1">
              <a:lnSpc>
                <a:spcPct val="80000"/>
              </a:lnSpc>
              <a:buFontTx/>
              <a:buNone/>
            </a:pPr>
            <a:r>
              <a:rPr lang="en-US" altLang="en-US" sz="2800"/>
              <a:t>6. What is the tense?</a:t>
            </a:r>
          </a:p>
          <a:p>
            <a:pPr eaLnBrk="1" hangingPunct="1">
              <a:lnSpc>
                <a:spcPct val="80000"/>
              </a:lnSpc>
              <a:buFontTx/>
              <a:buNone/>
            </a:pPr>
            <a:r>
              <a:rPr lang="en-US" altLang="en-US" sz="2800"/>
              <a:t>7. What is the point of view?</a:t>
            </a:r>
          </a:p>
        </p:txBody>
      </p:sp>
      <p:sp>
        <p:nvSpPr>
          <p:cNvPr id="119811" name="Footer Placeholder 1">
            <a:extLst>
              <a:ext uri="{FF2B5EF4-FFF2-40B4-BE49-F238E27FC236}">
                <a16:creationId xmlns:a16="http://schemas.microsoft.com/office/drawing/2014/main" id="{963C30ED-6FB4-EA65-0B31-98FD98C4C84E}"/>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University of Kansas Center for Researching on Learning 2014</a:t>
            </a: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TotalTime>
  <Words>6473</Words>
  <Application>Microsoft Macintosh PowerPoint</Application>
  <PresentationFormat>On-screen Show (4:3)</PresentationFormat>
  <Paragraphs>853</Paragraphs>
  <Slides>130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39" baseType="lpstr">
      <vt:lpstr>Arial</vt:lpstr>
      <vt:lpstr>ＭＳ Ｐゴシック</vt:lpstr>
      <vt:lpstr>Tahoma</vt:lpstr>
      <vt:lpstr>Times New Roman</vt:lpstr>
      <vt:lpstr>Kids</vt:lpstr>
      <vt:lpstr>Times</vt:lpstr>
      <vt:lpstr>Comic Sans MS</vt:lpstr>
      <vt:lpstr>Blank Presentation</vt:lpstr>
      <vt:lpstr>Microsoft Word Document</vt:lpstr>
      <vt:lpstr>The Paragraph Writing Strategy</vt:lpstr>
      <vt:lpstr>PowerPoint Presentation</vt:lpstr>
      <vt:lpstr>The purpose of the strategy instruction</vt:lpstr>
      <vt:lpstr>PowerPoint Presentation</vt:lpstr>
      <vt:lpstr>What does direct instruction look like?  It is explicit, systematic, and structured.  We call it: The Stages of Acquisition and Generalization</vt:lpstr>
      <vt:lpstr>Stages of Acquisition and Generalization</vt:lpstr>
      <vt:lpstr>The Art and Science of Teaching</vt:lpstr>
      <vt:lpstr>Pretest Sample</vt:lpstr>
      <vt:lpstr>Posttest Sample</vt:lpstr>
      <vt:lpstr>Steps for Writing a Paragraph</vt:lpstr>
      <vt:lpstr>Steps for Writing a Topic, Detail, and Clincher Sentence</vt:lpstr>
      <vt:lpstr>PowerPoint Presentation</vt:lpstr>
      <vt:lpstr>PowerPoint Presentation</vt:lpstr>
      <vt:lpstr>Sentence Types  Used in Paragraphs</vt:lpstr>
      <vt:lpstr>The Paragraph Writing Strategy</vt:lpstr>
      <vt:lpstr>Topic Sentence</vt:lpstr>
      <vt:lpstr>Types of Topic Sentences</vt:lpstr>
      <vt:lpstr>General Topic Sentence</vt:lpstr>
      <vt:lpstr>General Topic Sentence</vt:lpstr>
      <vt:lpstr>Examples of General Topic Sentences</vt:lpstr>
      <vt:lpstr>Examples of General Topic Sentences</vt:lpstr>
      <vt:lpstr>Clueing Topic Sentence</vt:lpstr>
      <vt:lpstr>Clue Words</vt:lpstr>
      <vt:lpstr>Examples of Clueing Topic Sentences</vt:lpstr>
      <vt:lpstr>Examples of Clueing Topic Sentences</vt:lpstr>
      <vt:lpstr>Clueing Topic Sentence</vt:lpstr>
      <vt:lpstr>Specific Topic Sentence</vt:lpstr>
      <vt:lpstr>Specific Topic Sentence</vt:lpstr>
      <vt:lpstr>Examples of Specific Topic Sentences</vt:lpstr>
      <vt:lpstr>Examples of Specific Topic Sentences</vt:lpstr>
      <vt:lpstr>Steps for Writing a Topic Sentence</vt:lpstr>
      <vt:lpstr>Let me model the strategy for  writing Topic Sentences</vt:lpstr>
      <vt:lpstr>How can we teach students to write a Topic Sentence? </vt:lpstr>
      <vt:lpstr>PowerPoint Presentation</vt:lpstr>
      <vt:lpstr>PowerPoint Presentation</vt:lpstr>
      <vt:lpstr>PowerPoint Presentation</vt:lpstr>
      <vt:lpstr>PowerPoint Presentation</vt:lpstr>
      <vt:lpstr>PowerPoint Presentation</vt:lpstr>
      <vt:lpstr>PowerPoint Presentation</vt:lpstr>
      <vt:lpstr>Detail Sentence</vt:lpstr>
      <vt:lpstr>The Paragraph Express</vt:lpstr>
      <vt:lpstr>Transition</vt:lpstr>
      <vt:lpstr>Types of Detail Sentences</vt:lpstr>
      <vt:lpstr>Lead-off Sentence</vt:lpstr>
      <vt:lpstr>The Paragraph Express</vt:lpstr>
      <vt:lpstr>Example Detail Sentences</vt:lpstr>
      <vt:lpstr>Requirements for a Detail Sentence</vt:lpstr>
      <vt:lpstr>Requirements for a Detail Sentence</vt:lpstr>
      <vt:lpstr>Detail Sentence Sequences</vt:lpstr>
      <vt:lpstr>PowerPoint Presentation</vt:lpstr>
      <vt:lpstr>PowerPoint Presentation</vt:lpstr>
      <vt:lpstr>PowerPoint Presentation</vt:lpstr>
      <vt:lpstr>Student Lessons on Transitions</vt:lpstr>
      <vt:lpstr>Lead-off Sentence</vt:lpstr>
      <vt:lpstr>Initially…</vt:lpstr>
      <vt:lpstr>Requirements for a Detail Sentence</vt:lpstr>
      <vt:lpstr>Example Sentences Written  in First Person Point of View</vt:lpstr>
      <vt:lpstr>Example Sentences Written  in Second Person Point of View</vt:lpstr>
      <vt:lpstr>Example Sentences Written  in Third Person Point of View</vt:lpstr>
      <vt:lpstr>Point of View Chart</vt:lpstr>
      <vt:lpstr>What Point of View?</vt:lpstr>
      <vt:lpstr>Student Lessons on Point of View</vt:lpstr>
      <vt:lpstr>Requirements for a Detail Sentence</vt:lpstr>
      <vt:lpstr>PowerPoint Presentation</vt:lpstr>
      <vt:lpstr>Example Sentences for Tense</vt:lpstr>
      <vt:lpstr>Student Lessons on Tense</vt:lpstr>
      <vt:lpstr>A Finished Paragraph Diagram</vt:lpstr>
      <vt:lpstr>Steps for Writing a Detail Sentence</vt:lpstr>
      <vt:lpstr>Let me model the strategy</vt:lpstr>
      <vt:lpstr>How do we teach students to write a Detail Sentence?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Clincher Sentence</vt:lpstr>
      <vt:lpstr>Concluding Transitions</vt:lpstr>
      <vt:lpstr>Types of Clincher Sentences</vt:lpstr>
      <vt:lpstr>General Clincher Sentence</vt:lpstr>
      <vt:lpstr>Example General Clincher Sentences</vt:lpstr>
      <vt:lpstr>Clueing Clincher Sentence</vt:lpstr>
      <vt:lpstr>Example Clueing Clincher Sentences</vt:lpstr>
      <vt:lpstr>Specific Clincher Sentence</vt:lpstr>
      <vt:lpstr>Example Specific Clincher Sentences</vt:lpstr>
      <vt:lpstr>Steps for Writing a Clincher Sentence</vt:lpstr>
      <vt:lpstr>How do we teach students to write Clincher Sentences? </vt:lpstr>
      <vt:lpstr>PowerPoint Presentation</vt:lpstr>
      <vt:lpstr>PowerPoint Presentation</vt:lpstr>
      <vt:lpstr>PowerPoint Presentation</vt:lpstr>
      <vt:lpstr>Clincher  Sentences Lesson 2A</vt:lpstr>
      <vt:lpstr>Clincher Sentences Lesson 3A</vt:lpstr>
      <vt:lpstr>Clincher Sentences</vt:lpstr>
      <vt:lpstr>The Paragraph Express</vt:lpstr>
      <vt:lpstr>Putting it all together…</vt:lpstr>
      <vt:lpstr>Example Paragraph</vt:lpstr>
      <vt:lpstr>In the example paragraph…</vt:lpstr>
      <vt:lpstr>Steps for Writing a Paragraph</vt:lpstr>
      <vt:lpstr>A Finished Paragraph Diagram</vt:lpstr>
      <vt:lpstr>Steps for Writing a Paragraph</vt:lpstr>
      <vt:lpstr>Paragraph Checklist</vt:lpstr>
      <vt:lpstr>The Paragraph Writing Strategy </vt:lpstr>
      <vt:lpstr>PowerPoint Presentation</vt:lpstr>
      <vt:lpstr>Types of Paragraphs</vt:lpstr>
      <vt:lpstr>Book Walk</vt:lpstr>
      <vt:lpstr>The Paragraph Writing Strategy Instructor’s Manual</vt:lpstr>
      <vt:lpstr>Stages of Acquisition and Generalization</vt:lpstr>
      <vt:lpstr>Organization of each chapter</vt:lpstr>
      <vt:lpstr>Paragraph Topic List</vt:lpstr>
      <vt:lpstr>Scoring Guidelines</vt:lpstr>
      <vt:lpstr>Paragraph Topic List</vt:lpstr>
      <vt:lpstr>Paragraph Score Sheet</vt:lpstr>
      <vt:lpstr>PowerPoint Presentation</vt:lpstr>
      <vt:lpstr>How can we use the Paragraph Writing Strategy to write an essay?</vt:lpstr>
      <vt:lpstr>Example #1: Social Studies Document Based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#3: Essay for English Grade 11 NYS Assessment (See Handout)</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Disabilities and Research, Learning Disabilities and Research</dc:title>
  <cp:lastModifiedBy>Allen, Peony L.</cp:lastModifiedBy>
  <cp:revision>65</cp:revision>
  <dcterms:modified xsi:type="dcterms:W3CDTF">2026-04-20T16:56:13Z</dcterms:modified>
</cp:coreProperties>
</file>