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42"/>
  </p:notesMasterIdLst>
  <p:sldIdLst>
    <p:sldId id="256" r:id="rId2"/>
    <p:sldId id="489" r:id="rId3"/>
    <p:sldId id="490" r:id="rId4"/>
    <p:sldId id="491" r:id="rId5"/>
    <p:sldId id="492" r:id="rId6"/>
    <p:sldId id="493" r:id="rId7"/>
    <p:sldId id="495" r:id="rId8"/>
    <p:sldId id="494" r:id="rId9"/>
    <p:sldId id="496" r:id="rId10"/>
    <p:sldId id="518" r:id="rId11"/>
    <p:sldId id="497" r:id="rId12"/>
    <p:sldId id="498" r:id="rId13"/>
    <p:sldId id="501" r:id="rId14"/>
    <p:sldId id="500" r:id="rId15"/>
    <p:sldId id="502" r:id="rId16"/>
    <p:sldId id="503" r:id="rId17"/>
    <p:sldId id="504" r:id="rId18"/>
    <p:sldId id="519" r:id="rId19"/>
    <p:sldId id="505" r:id="rId20"/>
    <p:sldId id="506" r:id="rId21"/>
    <p:sldId id="508" r:id="rId22"/>
    <p:sldId id="507" r:id="rId23"/>
    <p:sldId id="532" r:id="rId24"/>
    <p:sldId id="509" r:id="rId25"/>
    <p:sldId id="510" r:id="rId26"/>
    <p:sldId id="511" r:id="rId27"/>
    <p:sldId id="520" r:id="rId28"/>
    <p:sldId id="522" r:id="rId29"/>
    <p:sldId id="523" r:id="rId30"/>
    <p:sldId id="525" r:id="rId31"/>
    <p:sldId id="526" r:id="rId32"/>
    <p:sldId id="524" r:id="rId33"/>
    <p:sldId id="527" r:id="rId34"/>
    <p:sldId id="528" r:id="rId35"/>
    <p:sldId id="529" r:id="rId36"/>
    <p:sldId id="533" r:id="rId37"/>
    <p:sldId id="530" r:id="rId38"/>
    <p:sldId id="534" r:id="rId39"/>
    <p:sldId id="531" r:id="rId40"/>
    <p:sldId id="535" r:id="rId4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11"/>
    <p:restoredTop sz="96405"/>
  </p:normalViewPr>
  <p:slideViewPr>
    <p:cSldViewPr snapToGrid="0" snapToObjects="1">
      <p:cViewPr varScale="1">
        <p:scale>
          <a:sx n="126" d="100"/>
          <a:sy n="126" d="100"/>
        </p:scale>
        <p:origin x="17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F1545-7EA1-6044-93E1-424C6F594132}" type="datetimeFigureOut">
              <a:rPr lang="en-US" smtClean="0"/>
              <a:t>2/25/21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C152E-78F1-044B-A42E-1C7B1E85E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117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***Please note, this presentation is intentionally very plain, so that teachers can add their own design to the slides.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3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26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3714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64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934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545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1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584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709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1599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0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6468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6584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5814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317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5455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978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8707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538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079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338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218 Instructor Manual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95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9885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6283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79792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222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1315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8966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720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224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648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292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590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92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059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20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Pg. 204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3C152E-78F1-044B-A42E-1C7B1E85E50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48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58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41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5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675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8614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2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8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546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17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496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732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1DCAB-D928-1B43-BBE6-13BAABFF7696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59044-837E-FF49-83C4-D7A8E39F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75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Document.docx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5814B-F718-884B-A24D-A65F0A891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Paragraph Writing Strategy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72B663-6BC1-6E4B-A2D4-7CE3F3514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16117" y="4807706"/>
            <a:ext cx="3966114" cy="1160213"/>
          </a:xfrm>
        </p:spPr>
        <p:txBody>
          <a:bodyPr/>
          <a:lstStyle/>
          <a:p>
            <a:r>
              <a:rPr lang="en-US" dirty="0"/>
              <a:t>By Jean B. </a:t>
            </a:r>
            <a:r>
              <a:rPr lang="en-US" dirty="0" err="1"/>
              <a:t>Schumaker</a:t>
            </a:r>
            <a:r>
              <a:rPr lang="en-US" dirty="0"/>
              <a:t> and Karen Lyerla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692847-AC32-4B45-BB5A-6A89C9C4735F}"/>
              </a:ext>
            </a:extLst>
          </p:cNvPr>
          <p:cNvSpPr txBox="1"/>
          <p:nvPr/>
        </p:nvSpPr>
        <p:spPr>
          <a:xfrm>
            <a:off x="157480" y="6085840"/>
            <a:ext cx="764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Teaching </a:t>
            </a:r>
            <a:r>
              <a:rPr lang="en-US" dirty="0" err="1"/>
              <a:t>powerpoint</a:t>
            </a:r>
            <a:r>
              <a:rPr lang="en-US" dirty="0"/>
              <a:t> developed by FL SPDG SIM Project to support teachers in implementing The Paragraph Writing Strategy</a:t>
            </a:r>
          </a:p>
        </p:txBody>
      </p:sp>
    </p:spTree>
    <p:extLst>
      <p:ext uri="{BB962C8B-B14F-4D97-AF65-F5344CB8AC3E}">
        <p14:creationId xmlns:p14="http://schemas.microsoft.com/office/powerpoint/2010/main" val="32175364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8E93DA-1606-D44B-AC76-4385C207B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6457" y="-2035694"/>
            <a:ext cx="7631086" cy="98755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0B06E3-5A87-1D4C-95BC-2EEB4A98FB13}"/>
              </a:ext>
            </a:extLst>
          </p:cNvPr>
          <p:cNvCxnSpPr>
            <a:cxnSpLocks/>
          </p:cNvCxnSpPr>
          <p:nvPr/>
        </p:nvCxnSpPr>
        <p:spPr>
          <a:xfrm>
            <a:off x="6858000" y="1270000"/>
            <a:ext cx="0" cy="873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928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A27ED-1DC9-334A-B1AC-643B2D5E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Contrast Paragraphs</a:t>
            </a:r>
            <a:br>
              <a:rPr lang="en-US" dirty="0"/>
            </a:br>
            <a:r>
              <a:rPr lang="en-US" sz="2700" dirty="0"/>
              <a:t>Compare and Contrast Paragraphs That Share how Things are Different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C4DC4-5395-3D4A-8D3E-B18AE37BA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87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41CE43-48E8-4349-B0BA-1EE6EF3BF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previous information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0EE406-C9FA-B04A-A929-E923B9ACC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What the purpose for writing?</a:t>
            </a:r>
          </a:p>
          <a:p>
            <a:r>
              <a:rPr lang="en-US" dirty="0"/>
              <a:t>What is the Success Formula?</a:t>
            </a:r>
          </a:p>
          <a:p>
            <a:r>
              <a:rPr lang="en-US" dirty="0"/>
              <a:t>What are the benefits of using strategies?</a:t>
            </a:r>
          </a:p>
          <a:p>
            <a:r>
              <a:rPr lang="en-US" dirty="0"/>
              <a:t>What is the definition of a Topic Sentence?</a:t>
            </a:r>
          </a:p>
          <a:p>
            <a:r>
              <a:rPr lang="en-US" dirty="0"/>
              <a:t>What is the definition of a Detail Sentence?</a:t>
            </a:r>
          </a:p>
          <a:p>
            <a:r>
              <a:rPr lang="en-US" dirty="0"/>
              <a:t>What is the definition of a Clincher Sentence?</a:t>
            </a:r>
          </a:p>
          <a:p>
            <a:r>
              <a:rPr lang="en-US" dirty="0"/>
              <a:t>What are the PENS steps?</a:t>
            </a:r>
          </a:p>
          <a:p>
            <a:r>
              <a:rPr lang="en-US" dirty="0"/>
              <a:t>What are the SCRIBE steps?</a:t>
            </a:r>
          </a:p>
          <a:p>
            <a:r>
              <a:rPr lang="en-US" dirty="0"/>
              <a:t>What are the two types of Sequential Paragraphs?</a:t>
            </a:r>
          </a:p>
          <a:p>
            <a:r>
              <a:rPr lang="en-US" dirty="0"/>
              <a:t>What are the three types of Expository Paragraphs?</a:t>
            </a:r>
          </a:p>
          <a:p>
            <a:r>
              <a:rPr lang="en-US" dirty="0"/>
              <a:t>What is the purpose of Compare and Contrast Paragraphs?</a:t>
            </a:r>
          </a:p>
          <a:p>
            <a:r>
              <a:rPr lang="en-US" dirty="0"/>
              <a:t>How will using the Paragraph Writing Strategy benefit you?</a:t>
            </a:r>
          </a:p>
        </p:txBody>
      </p:sp>
    </p:spTree>
    <p:extLst>
      <p:ext uri="{BB962C8B-B14F-4D97-AF65-F5344CB8AC3E}">
        <p14:creationId xmlns:p14="http://schemas.microsoft.com/office/powerpoint/2010/main" val="2235708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17AC75-629D-DF46-BC33-6F3837181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730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A915A1-27A5-374D-AD70-3C54A0C3303D}"/>
              </a:ext>
            </a:extLst>
          </p:cNvPr>
          <p:cNvSpPr txBox="1"/>
          <p:nvPr/>
        </p:nvSpPr>
        <p:spPr>
          <a:xfrm>
            <a:off x="1198880" y="1351280"/>
            <a:ext cx="6573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How would you contrast soccer and football?</a:t>
            </a:r>
          </a:p>
        </p:txBody>
      </p:sp>
    </p:spTree>
    <p:extLst>
      <p:ext uri="{BB962C8B-B14F-4D97-AF65-F5344CB8AC3E}">
        <p14:creationId xmlns:p14="http://schemas.microsoft.com/office/powerpoint/2010/main" val="2801609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8D1078-00D9-4843-B9A8-4F70E85DF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60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AE6D5CD-5F56-1A4D-A99D-EE836D1B5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38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85AE4A-8481-0440-B185-E82BB43B3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256" y="0"/>
            <a:ext cx="5149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5790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8E93DA-1606-D44B-AC76-4385C207B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6457" y="-2035694"/>
            <a:ext cx="7631086" cy="98755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0B06E3-5A87-1D4C-95BC-2EEB4A98FB13}"/>
              </a:ext>
            </a:extLst>
          </p:cNvPr>
          <p:cNvCxnSpPr>
            <a:cxnSpLocks/>
          </p:cNvCxnSpPr>
          <p:nvPr/>
        </p:nvCxnSpPr>
        <p:spPr>
          <a:xfrm>
            <a:off x="7406640" y="1259840"/>
            <a:ext cx="0" cy="873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22299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A27ED-1DC9-334A-B1AC-643B2D5E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Compare and Contrast Paragraphs</a:t>
            </a:r>
            <a:br>
              <a:rPr lang="en-US" dirty="0"/>
            </a:br>
            <a:r>
              <a:rPr lang="en-US" sz="2700" dirty="0"/>
              <a:t>Compare and Contrast Paragraphs That Share how Things are Alike and Different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C4DC4-5395-3D4A-8D3E-B18AE37BA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4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A27ED-1DC9-334A-B1AC-643B2D5E1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Compare Paragraphs</a:t>
            </a:r>
            <a:br>
              <a:rPr lang="en-US" dirty="0"/>
            </a:br>
            <a:r>
              <a:rPr lang="en-US" sz="2700" dirty="0"/>
              <a:t>Compare and Contrast Paragraphs That Share how Things are the Same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2C4DC4-5395-3D4A-8D3E-B18AE37BA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232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41CE43-48E8-4349-B0BA-1EE6EF3BF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previous information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0EE406-C9FA-B04A-A929-E923B9ACC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What the purpose for writing?</a:t>
            </a:r>
          </a:p>
          <a:p>
            <a:r>
              <a:rPr lang="en-US" dirty="0"/>
              <a:t>What is the Success Formula?</a:t>
            </a:r>
          </a:p>
          <a:p>
            <a:r>
              <a:rPr lang="en-US" dirty="0"/>
              <a:t>What are the benefits of using strategies?</a:t>
            </a:r>
          </a:p>
          <a:p>
            <a:r>
              <a:rPr lang="en-US" dirty="0"/>
              <a:t>What is the definition of a Topic Sentence?</a:t>
            </a:r>
          </a:p>
          <a:p>
            <a:r>
              <a:rPr lang="en-US" dirty="0"/>
              <a:t>What is the definition of a Detail Sentence?</a:t>
            </a:r>
          </a:p>
          <a:p>
            <a:r>
              <a:rPr lang="en-US" dirty="0"/>
              <a:t>What is the definition of a Clincher Sentence?</a:t>
            </a:r>
          </a:p>
          <a:p>
            <a:r>
              <a:rPr lang="en-US" dirty="0"/>
              <a:t>What are the PENS steps?</a:t>
            </a:r>
          </a:p>
          <a:p>
            <a:r>
              <a:rPr lang="en-US" dirty="0"/>
              <a:t>What are the SCRIBE steps?</a:t>
            </a:r>
          </a:p>
          <a:p>
            <a:r>
              <a:rPr lang="en-US" dirty="0"/>
              <a:t>What are the two types of Sequential Paragraphs?</a:t>
            </a:r>
          </a:p>
          <a:p>
            <a:r>
              <a:rPr lang="en-US" dirty="0"/>
              <a:t>What are the three types of Expository Paragraphs?</a:t>
            </a:r>
          </a:p>
          <a:p>
            <a:r>
              <a:rPr lang="en-US" dirty="0"/>
              <a:t>What is the purpose of Contrast Paragraphs?</a:t>
            </a:r>
          </a:p>
          <a:p>
            <a:r>
              <a:rPr lang="en-US" dirty="0"/>
              <a:t>How will using the Paragraph Writing Strategy benefit you?</a:t>
            </a:r>
          </a:p>
        </p:txBody>
      </p:sp>
    </p:spTree>
    <p:extLst>
      <p:ext uri="{BB962C8B-B14F-4D97-AF65-F5344CB8AC3E}">
        <p14:creationId xmlns:p14="http://schemas.microsoft.com/office/powerpoint/2010/main" val="4115580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17AC75-629D-DF46-BC33-6F3837181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513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C25BD-0487-D14A-924E-A0E0DDEC3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Oranges and Lemons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8801AF-75A7-414E-A033-143D27C4F6A6}"/>
              </a:ext>
            </a:extLst>
          </p:cNvPr>
          <p:cNvSpPr txBox="1"/>
          <p:nvPr/>
        </p:nvSpPr>
        <p:spPr>
          <a:xfrm>
            <a:off x="772160" y="1690689"/>
            <a:ext cx="172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Similarities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885A4E1-D9B7-354F-BE1F-0EE9214B7AC5}"/>
              </a:ext>
            </a:extLst>
          </p:cNvPr>
          <p:cNvSpPr txBox="1"/>
          <p:nvPr/>
        </p:nvSpPr>
        <p:spPr>
          <a:xfrm>
            <a:off x="4409440" y="1690688"/>
            <a:ext cx="172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Differences</a:t>
            </a:r>
          </a:p>
        </p:txBody>
      </p:sp>
    </p:spTree>
    <p:extLst>
      <p:ext uri="{BB962C8B-B14F-4D97-AF65-F5344CB8AC3E}">
        <p14:creationId xmlns:p14="http://schemas.microsoft.com/office/powerpoint/2010/main" val="13662282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CACC01E-8CAD-544E-83D4-1B1637DC2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106937" y="-1857392"/>
            <a:ext cx="7527177" cy="974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38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7E83AD-5A03-CE43-8D5F-420F0512F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325" y="0"/>
            <a:ext cx="5668357" cy="733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820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D047CAA-73C5-6644-83F7-4912470A8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3191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85AE4A-8481-0440-B185-E82BB43B3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256" y="0"/>
            <a:ext cx="5149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4448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8E93DA-1606-D44B-AC76-4385C207B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6457" y="-2035694"/>
            <a:ext cx="7631086" cy="98755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0B06E3-5A87-1D4C-95BC-2EEB4A98FB13}"/>
              </a:ext>
            </a:extLst>
          </p:cNvPr>
          <p:cNvCxnSpPr>
            <a:cxnSpLocks/>
          </p:cNvCxnSpPr>
          <p:nvPr/>
        </p:nvCxnSpPr>
        <p:spPr>
          <a:xfrm>
            <a:off x="8026400" y="1249680"/>
            <a:ext cx="0" cy="873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4994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EC52D-095F-E545-A872-BF259C6D5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Whole Paragraphs</a:t>
            </a:r>
            <a:br>
              <a:rPr lang="en-US" dirty="0"/>
            </a:br>
            <a:r>
              <a:rPr lang="en-US" dirty="0"/>
              <a:t>Stage 6:  Posttest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F1781-E309-FC4E-BE72-6C1AD4ACD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8983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FC140-4D76-3A4D-857A-C574492A8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Posttest Topic 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A94974-BE38-C645-8E0A-F5FB351AB1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My Favorite Sport</a:t>
            </a:r>
          </a:p>
          <a:p>
            <a:pPr marL="0" indent="0">
              <a:buNone/>
            </a:pPr>
            <a:r>
              <a:rPr lang="en-US" sz="3600" dirty="0"/>
              <a:t>The Problems of Old Age</a:t>
            </a:r>
          </a:p>
          <a:p>
            <a:pPr marL="0" indent="0">
              <a:buNone/>
            </a:pPr>
            <a:r>
              <a:rPr lang="en-US" sz="3600" dirty="0"/>
              <a:t>The Life of a Teenager</a:t>
            </a:r>
          </a:p>
          <a:p>
            <a:pPr marL="0" indent="0">
              <a:buNone/>
            </a:pPr>
            <a:r>
              <a:rPr lang="en-US" sz="3600" dirty="0"/>
              <a:t>The Perfect Job</a:t>
            </a:r>
          </a:p>
          <a:p>
            <a:pPr marL="0" indent="0">
              <a:buNone/>
            </a:pPr>
            <a:r>
              <a:rPr lang="en-US" sz="3600" dirty="0"/>
              <a:t>The “Musts” for a Healthy Body</a:t>
            </a:r>
          </a:p>
          <a:p>
            <a:pPr marL="0" indent="0">
              <a:buNone/>
            </a:pPr>
            <a:r>
              <a:rPr lang="en-US" sz="3600" dirty="0"/>
              <a:t>The Best Season of the Year</a:t>
            </a:r>
          </a:p>
        </p:txBody>
      </p:sp>
    </p:spTree>
    <p:extLst>
      <p:ext uri="{BB962C8B-B14F-4D97-AF65-F5344CB8AC3E}">
        <p14:creationId xmlns:p14="http://schemas.microsoft.com/office/powerpoint/2010/main" val="1203687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41CE43-48E8-4349-B0BA-1EE6EF3BF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previous information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00EE406-C9FA-B04A-A929-E923B9ACCC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What the purpose for writing?</a:t>
            </a:r>
          </a:p>
          <a:p>
            <a:r>
              <a:rPr lang="en-US" dirty="0"/>
              <a:t>What is the Success Formula?</a:t>
            </a:r>
          </a:p>
          <a:p>
            <a:r>
              <a:rPr lang="en-US" dirty="0"/>
              <a:t>What are the benefits of using strategies?</a:t>
            </a:r>
          </a:p>
          <a:p>
            <a:r>
              <a:rPr lang="en-US" dirty="0"/>
              <a:t>What is the definition of a Topic Sentence?</a:t>
            </a:r>
          </a:p>
          <a:p>
            <a:r>
              <a:rPr lang="en-US" dirty="0"/>
              <a:t>What is the definition of a Detail Sentence?</a:t>
            </a:r>
          </a:p>
          <a:p>
            <a:r>
              <a:rPr lang="en-US" dirty="0"/>
              <a:t>What is the definition of a Clincher Sentence?</a:t>
            </a:r>
          </a:p>
          <a:p>
            <a:r>
              <a:rPr lang="en-US" dirty="0"/>
              <a:t>What are the PENS steps?</a:t>
            </a:r>
          </a:p>
          <a:p>
            <a:r>
              <a:rPr lang="en-US" dirty="0"/>
              <a:t>What are the SCRIBE steps?</a:t>
            </a:r>
          </a:p>
          <a:p>
            <a:r>
              <a:rPr lang="en-US" dirty="0"/>
              <a:t>What are the two types of Sequential Paragraphs?</a:t>
            </a:r>
          </a:p>
          <a:p>
            <a:r>
              <a:rPr lang="en-US" dirty="0"/>
              <a:t>What does a Descriptive Paragraph do?</a:t>
            </a:r>
          </a:p>
          <a:p>
            <a:r>
              <a:rPr lang="en-US" dirty="0"/>
              <a:t>What are the three types of Expository Paragraphs?</a:t>
            </a:r>
          </a:p>
          <a:p>
            <a:r>
              <a:rPr lang="en-US" dirty="0"/>
              <a:t>How will using the Paragraph Writing Strategy benefit you?</a:t>
            </a:r>
          </a:p>
        </p:txBody>
      </p:sp>
    </p:spTree>
    <p:extLst>
      <p:ext uri="{BB962C8B-B14F-4D97-AF65-F5344CB8AC3E}">
        <p14:creationId xmlns:p14="http://schemas.microsoft.com/office/powerpoint/2010/main" val="16655188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DDFFE21A-E462-3943-B941-C42C1C654B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928748"/>
              </p:ext>
            </p:extLst>
          </p:nvPr>
        </p:nvGraphicFramePr>
        <p:xfrm>
          <a:off x="1804806" y="105293"/>
          <a:ext cx="5175114" cy="664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Document" r:id="rId4" imgW="6426200" imgH="8255000" progId="Word.Document.12">
                  <p:embed/>
                </p:oleObj>
              </mc:Choice>
              <mc:Fallback>
                <p:oleObj name="Document" r:id="rId4" imgW="6426200" imgH="8255000" progId="Word.Documen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DDFFE21A-E462-3943-B941-C42C1C654B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04806" y="105293"/>
                        <a:ext cx="5175114" cy="6647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0CC8EF6-30F8-144D-B240-D245020E5DC1}"/>
              </a:ext>
            </a:extLst>
          </p:cNvPr>
          <p:cNvSpPr txBox="1"/>
          <p:nvPr/>
        </p:nvSpPr>
        <p:spPr>
          <a:xfrm>
            <a:off x="1930400" y="4399280"/>
            <a:ext cx="256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Goal Completed on </a:t>
            </a:r>
            <a:r>
              <a:rPr lang="en-US" u="sng" dirty="0">
                <a:solidFill>
                  <a:srgbClr val="FF0000"/>
                </a:solidFill>
              </a:rPr>
              <a:t>(date</a:t>
            </a:r>
            <a:r>
              <a:rPr lang="en-US" dirty="0">
                <a:solidFill>
                  <a:srgbClr val="FF0000"/>
                </a:solidFill>
              </a:rPr>
              <a:t>)!</a:t>
            </a:r>
          </a:p>
          <a:p>
            <a:r>
              <a:rPr lang="en-US" dirty="0">
                <a:solidFill>
                  <a:srgbClr val="FF0000"/>
                </a:solidFill>
              </a:rPr>
              <a:t>I will celebrate by ___________________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DE53C79-7C35-8843-BFEE-FADA621A12DE}"/>
              </a:ext>
            </a:extLst>
          </p:cNvPr>
          <p:cNvSpPr txBox="1"/>
          <p:nvPr/>
        </p:nvSpPr>
        <p:spPr>
          <a:xfrm>
            <a:off x="330200" y="406400"/>
            <a:ext cx="8321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FF0000"/>
                </a:solidFill>
                <a:latin typeface="BLACKMOOR LET PLAIN:2.0" pitchFamily="2" charset="0"/>
              </a:rPr>
              <a:t>Master Paragraph Writer</a:t>
            </a:r>
          </a:p>
        </p:txBody>
      </p:sp>
    </p:spTree>
    <p:extLst>
      <p:ext uri="{BB962C8B-B14F-4D97-AF65-F5344CB8AC3E}">
        <p14:creationId xmlns:p14="http://schemas.microsoft.com/office/powerpoint/2010/main" val="30843871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9AFD03-F469-3F4A-BB09-6ADFA6101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9093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48E93DA-1606-D44B-AC76-4385C207B0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56457" y="-2035694"/>
            <a:ext cx="7631086" cy="987552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10B06E3-5A87-1D4C-95BC-2EEB4A98FB13}"/>
              </a:ext>
            </a:extLst>
          </p:cNvPr>
          <p:cNvCxnSpPr>
            <a:cxnSpLocks/>
          </p:cNvCxnSpPr>
          <p:nvPr/>
        </p:nvCxnSpPr>
        <p:spPr>
          <a:xfrm flipH="1">
            <a:off x="8249920" y="4348480"/>
            <a:ext cx="325120" cy="11480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9976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EC52D-095F-E545-A872-BF259C6D5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Paragraphs</a:t>
            </a:r>
            <a:br>
              <a:rPr lang="en-US" dirty="0"/>
            </a:br>
            <a:r>
              <a:rPr lang="en-US" dirty="0"/>
              <a:t>Stage 7:  Generalization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F1781-E309-FC4E-BE72-6C1AD4ACDE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8998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19AFD03-F469-3F4A-BB09-6ADFA6101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2099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237DE-BBC5-ED47-9A97-1A4A3F9A7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Success Formula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F55319-7EAD-FD4F-B8B4-7D7C2297DA81}"/>
              </a:ext>
            </a:extLst>
          </p:cNvPr>
          <p:cNvSpPr txBox="1"/>
          <p:nvPr/>
        </p:nvSpPr>
        <p:spPr>
          <a:xfrm>
            <a:off x="6464029" y="2818788"/>
            <a:ext cx="20914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SUCCESS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BF3782-8271-0343-A004-D3B88387A139}"/>
              </a:ext>
            </a:extLst>
          </p:cNvPr>
          <p:cNvSpPr txBox="1"/>
          <p:nvPr/>
        </p:nvSpPr>
        <p:spPr>
          <a:xfrm>
            <a:off x="5423170" y="2818788"/>
            <a:ext cx="10408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12F31E-1FB4-CC4C-89F4-0B6BCBE644AE}"/>
              </a:ext>
            </a:extLst>
          </p:cNvPr>
          <p:cNvSpPr txBox="1"/>
          <p:nvPr/>
        </p:nvSpPr>
        <p:spPr>
          <a:xfrm>
            <a:off x="269132" y="2110902"/>
            <a:ext cx="232815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The Paragraph Writing Strategy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FE67063-53D2-FD4B-A72D-96EE7AD21C9A}"/>
              </a:ext>
            </a:extLst>
          </p:cNvPr>
          <p:cNvSpPr txBox="1"/>
          <p:nvPr/>
        </p:nvSpPr>
        <p:spPr>
          <a:xfrm>
            <a:off x="3484933" y="2885058"/>
            <a:ext cx="15710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Effort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A78942-F101-614A-88ED-4D30110CD89E}"/>
              </a:ext>
            </a:extLst>
          </p:cNvPr>
          <p:cNvSpPr txBox="1"/>
          <p:nvPr/>
        </p:nvSpPr>
        <p:spPr>
          <a:xfrm>
            <a:off x="2694561" y="2885058"/>
            <a:ext cx="4231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43346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B9191E8-31A9-5F4B-AD67-A1454270FE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4528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AB4DC14-1536-774E-B791-FC68236FB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740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F3402A4-920E-A14C-9826-005497438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844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3D5C27E-4672-B24E-9770-2CCEB786B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509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F2A59F-076C-D74B-8099-6361B9AAB7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384" y="0"/>
            <a:ext cx="5653232" cy="7315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4169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827EFA-36AA-B34D-8821-38BEEBB971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25237" y="-1138844"/>
            <a:ext cx="6971607" cy="902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62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A702C7-2CA0-A944-9F9A-A2E84EBA5E8B}"/>
              </a:ext>
            </a:extLst>
          </p:cNvPr>
          <p:cNvSpPr txBox="1"/>
          <p:nvPr/>
        </p:nvSpPr>
        <p:spPr>
          <a:xfrm>
            <a:off x="1026160" y="1198880"/>
            <a:ext cx="691896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/>
              <a:t>Compare = Same</a:t>
            </a:r>
          </a:p>
          <a:p>
            <a:endParaRPr lang="en-US" sz="6600" dirty="0"/>
          </a:p>
          <a:p>
            <a:r>
              <a:rPr lang="en-US" sz="6600" dirty="0"/>
              <a:t>Contrast = Different</a:t>
            </a:r>
          </a:p>
        </p:txBody>
      </p:sp>
    </p:spTree>
    <p:extLst>
      <p:ext uri="{BB962C8B-B14F-4D97-AF65-F5344CB8AC3E}">
        <p14:creationId xmlns:p14="http://schemas.microsoft.com/office/powerpoint/2010/main" val="589703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17AC75-629D-DF46-BC33-6F38371810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443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CF8D36-AF6E-2848-B9FA-D2A6FBDF29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9114" y="0"/>
            <a:ext cx="5762568" cy="745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20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5AAC35-E503-A64F-9577-804F5DEDBA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2318" y="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024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85AE4A-8481-0440-B185-E82BB43B3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256" y="0"/>
            <a:ext cx="5149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994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1203</TotalTime>
  <Words>623</Words>
  <Application>Microsoft Macintosh PowerPoint</Application>
  <PresentationFormat>On-screen Show (4:3)</PresentationFormat>
  <Paragraphs>140</Paragraphs>
  <Slides>40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6" baseType="lpstr">
      <vt:lpstr>Arial</vt:lpstr>
      <vt:lpstr>BLACKMOOR LET PLAIN:2.0</vt:lpstr>
      <vt:lpstr>Calibri</vt:lpstr>
      <vt:lpstr>Calibri Light</vt:lpstr>
      <vt:lpstr>Office Theme</vt:lpstr>
      <vt:lpstr>Document</vt:lpstr>
      <vt:lpstr>The Paragraph Writing Strategy</vt:lpstr>
      <vt:lpstr>Compare Paragraphs Compare and Contrast Paragraphs That Share how Things are the Same</vt:lpstr>
      <vt:lpstr>Review of previous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Contrast Paragraphs Compare and Contrast Paragraphs That Share how Things are Different</vt:lpstr>
      <vt:lpstr>Review of previous information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Compare and Contrast Paragraphs Compare and Contrast Paragraphs That Share how Things are Alike and Different</vt:lpstr>
      <vt:lpstr>Review of previous information</vt:lpstr>
      <vt:lpstr>PowerPoint Presentation</vt:lpstr>
      <vt:lpstr>Oranges and Lemons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Whole Paragraphs Stage 6:  Posttest</vt:lpstr>
      <vt:lpstr>Posttest Topic List</vt:lpstr>
      <vt:lpstr>PowerPoint Presentation</vt:lpstr>
      <vt:lpstr>PowerPoint Presentation</vt:lpstr>
      <vt:lpstr>PowerPoint Presentation</vt:lpstr>
      <vt:lpstr>Paragraphs Stage 7:  Generalization</vt:lpstr>
      <vt:lpstr>PowerPoint Presentation</vt:lpstr>
      <vt:lpstr>The Success Formula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Paragraph Writing Strategy</dc:title>
  <dc:creator>Medici Cindy</dc:creator>
  <cp:lastModifiedBy>Medici Cindy</cp:lastModifiedBy>
  <cp:revision>18</cp:revision>
  <dcterms:created xsi:type="dcterms:W3CDTF">2021-02-15T20:39:09Z</dcterms:created>
  <dcterms:modified xsi:type="dcterms:W3CDTF">2021-02-25T18:32:42Z</dcterms:modified>
</cp:coreProperties>
</file>