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09"/>
  </p:notesMasterIdLst>
  <p:sldIdLst>
    <p:sldId id="256" r:id="rId2"/>
    <p:sldId id="384" r:id="rId3"/>
    <p:sldId id="271" r:id="rId4"/>
    <p:sldId id="428" r:id="rId5"/>
    <p:sldId id="261" r:id="rId6"/>
    <p:sldId id="270" r:id="rId7"/>
    <p:sldId id="262" r:id="rId8"/>
    <p:sldId id="293" r:id="rId9"/>
    <p:sldId id="294" r:id="rId10"/>
    <p:sldId id="295" r:id="rId11"/>
    <p:sldId id="296" r:id="rId12"/>
    <p:sldId id="379" r:id="rId13"/>
    <p:sldId id="382" r:id="rId14"/>
    <p:sldId id="385" r:id="rId15"/>
    <p:sldId id="387" r:id="rId16"/>
    <p:sldId id="288" r:id="rId17"/>
    <p:sldId id="289" r:id="rId18"/>
    <p:sldId id="452" r:id="rId19"/>
    <p:sldId id="451" r:id="rId20"/>
    <p:sldId id="450" r:id="rId21"/>
    <p:sldId id="453" r:id="rId22"/>
    <p:sldId id="443" r:id="rId23"/>
    <p:sldId id="442" r:id="rId24"/>
    <p:sldId id="454" r:id="rId25"/>
    <p:sldId id="441" r:id="rId26"/>
    <p:sldId id="455" r:id="rId27"/>
    <p:sldId id="456" r:id="rId28"/>
    <p:sldId id="457" r:id="rId29"/>
    <p:sldId id="458" r:id="rId30"/>
    <p:sldId id="459" r:id="rId31"/>
    <p:sldId id="369" r:id="rId32"/>
    <p:sldId id="291" r:id="rId33"/>
    <p:sldId id="292" r:id="rId34"/>
    <p:sldId id="389" r:id="rId35"/>
    <p:sldId id="383" r:id="rId36"/>
    <p:sldId id="336" r:id="rId37"/>
    <p:sldId id="372" r:id="rId38"/>
    <p:sldId id="390" r:id="rId39"/>
    <p:sldId id="374" r:id="rId40"/>
    <p:sldId id="391" r:id="rId41"/>
    <p:sldId id="444" r:id="rId42"/>
    <p:sldId id="395" r:id="rId43"/>
    <p:sldId id="376" r:id="rId44"/>
    <p:sldId id="392" r:id="rId45"/>
    <p:sldId id="396" r:id="rId46"/>
    <p:sldId id="393" r:id="rId47"/>
    <p:sldId id="394" r:id="rId48"/>
    <p:sldId id="446" r:id="rId49"/>
    <p:sldId id="397" r:id="rId50"/>
    <p:sldId id="437" r:id="rId51"/>
    <p:sldId id="438" r:id="rId52"/>
    <p:sldId id="337" r:id="rId53"/>
    <p:sldId id="445" r:id="rId54"/>
    <p:sldId id="398" r:id="rId55"/>
    <p:sldId id="434" r:id="rId56"/>
    <p:sldId id="435" r:id="rId57"/>
    <p:sldId id="338" r:id="rId58"/>
    <p:sldId id="447" r:id="rId59"/>
    <p:sldId id="399" r:id="rId60"/>
    <p:sldId id="432" r:id="rId61"/>
    <p:sldId id="433" r:id="rId62"/>
    <p:sldId id="333" r:id="rId63"/>
    <p:sldId id="405" r:id="rId64"/>
    <p:sldId id="406" r:id="rId65"/>
    <p:sldId id="448" r:id="rId66"/>
    <p:sldId id="400" r:id="rId67"/>
    <p:sldId id="430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401" r:id="rId80"/>
    <p:sldId id="403" r:id="rId81"/>
    <p:sldId id="424" r:id="rId82"/>
    <p:sldId id="404" r:id="rId83"/>
    <p:sldId id="449" r:id="rId84"/>
    <p:sldId id="350" r:id="rId85"/>
    <p:sldId id="407" r:id="rId86"/>
    <p:sldId id="408" r:id="rId87"/>
    <p:sldId id="409" r:id="rId88"/>
    <p:sldId id="410" r:id="rId89"/>
    <p:sldId id="411" r:id="rId90"/>
    <p:sldId id="413" r:id="rId91"/>
    <p:sldId id="414" r:id="rId92"/>
    <p:sldId id="415" r:id="rId93"/>
    <p:sldId id="416" r:id="rId94"/>
    <p:sldId id="425" r:id="rId95"/>
    <p:sldId id="417" r:id="rId96"/>
    <p:sldId id="418" r:id="rId97"/>
    <p:sldId id="420" r:id="rId98"/>
    <p:sldId id="421" r:id="rId99"/>
    <p:sldId id="422" r:id="rId100"/>
    <p:sldId id="423" r:id="rId101"/>
    <p:sldId id="419" r:id="rId102"/>
    <p:sldId id="426" r:id="rId103"/>
    <p:sldId id="427" r:id="rId104"/>
    <p:sldId id="351" r:id="rId105"/>
    <p:sldId id="335" r:id="rId106"/>
    <p:sldId id="352" r:id="rId107"/>
    <p:sldId id="353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Junior-High Writing</c:v>
                </c:pt>
                <c:pt idx="1">
                  <c:v>Junior-High Reading</c:v>
                </c:pt>
                <c:pt idx="2">
                  <c:v>Senior-High Writing </c:v>
                </c:pt>
                <c:pt idx="3">
                  <c:v>Senior-High Reading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15.0</c:v>
                </c:pt>
                <c:pt idx="1">
                  <c:v>10.0</c:v>
                </c:pt>
                <c:pt idx="2">
                  <c:v>16.0</c:v>
                </c:pt>
                <c:pt idx="3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Junior-High Writing</c:v>
                </c:pt>
                <c:pt idx="1">
                  <c:v>Junior-High Reading</c:v>
                </c:pt>
                <c:pt idx="2">
                  <c:v>Senior-High Writing </c:v>
                </c:pt>
                <c:pt idx="3">
                  <c:v>Senior-High Reading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94.0</c:v>
                </c:pt>
                <c:pt idx="1">
                  <c:v>13.0</c:v>
                </c:pt>
                <c:pt idx="2">
                  <c:v>98.0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736728"/>
        <c:axId val="-2040757512"/>
      </c:barChart>
      <c:catAx>
        <c:axId val="-204073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757512"/>
        <c:crosses val="autoZero"/>
        <c:auto val="1"/>
        <c:lblAlgn val="ctr"/>
        <c:lblOffset val="100"/>
        <c:noMultiLvlLbl val="0"/>
      </c:catAx>
      <c:valAx>
        <c:axId val="-204075751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Correct Answers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0736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Junior-High Writing</c:v>
                </c:pt>
                <c:pt idx="1">
                  <c:v>Junior-High Reading</c:v>
                </c:pt>
                <c:pt idx="2">
                  <c:v>Senior-High Writing</c:v>
                </c:pt>
                <c:pt idx="3">
                  <c:v>Senior-High Reading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26.0</c:v>
                </c:pt>
                <c:pt idx="1">
                  <c:v>12.0</c:v>
                </c:pt>
                <c:pt idx="2">
                  <c:v>17.0</c:v>
                </c:pt>
                <c:pt idx="3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Junior-High Writing</c:v>
                </c:pt>
                <c:pt idx="1">
                  <c:v>Junior-High Reading</c:v>
                </c:pt>
                <c:pt idx="2">
                  <c:v>Senior-High Writing</c:v>
                </c:pt>
                <c:pt idx="3">
                  <c:v>Senior-High Reading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88.0</c:v>
                </c:pt>
                <c:pt idx="1">
                  <c:v>13.0</c:v>
                </c:pt>
                <c:pt idx="2">
                  <c:v>96.0</c:v>
                </c:pt>
                <c:pt idx="3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888536"/>
        <c:axId val="1895891512"/>
      </c:barChart>
      <c:catAx>
        <c:axId val="189588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95891512"/>
        <c:crosses val="autoZero"/>
        <c:auto val="1"/>
        <c:lblAlgn val="ctr"/>
        <c:lblOffset val="100"/>
        <c:noMultiLvlLbl val="0"/>
      </c:catAx>
      <c:valAx>
        <c:axId val="189589151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Points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Earned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5888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924061175045"/>
          <c:y val="0.0333333333333333"/>
          <c:w val="0.750040758126388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61.0</c:v>
                </c:pt>
                <c:pt idx="1">
                  <c:v>48.0</c:v>
                </c:pt>
                <c:pt idx="2">
                  <c:v>63.0</c:v>
                </c:pt>
                <c:pt idx="3">
                  <c:v>59.0</c:v>
                </c:pt>
                <c:pt idx="4">
                  <c:v>57.0</c:v>
                </c:pt>
                <c:pt idx="5">
                  <c:v>87.0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94.0</c:v>
                </c:pt>
                <c:pt idx="1">
                  <c:v>52.0</c:v>
                </c:pt>
                <c:pt idx="2">
                  <c:v>64.0</c:v>
                </c:pt>
                <c:pt idx="3">
                  <c:v>98.0</c:v>
                </c:pt>
                <c:pt idx="4">
                  <c:v>56.0</c:v>
                </c:pt>
                <c:pt idx="5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667336"/>
        <c:axId val="-2040676392"/>
      </c:barChart>
      <c:catAx>
        <c:axId val="-204066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676392"/>
        <c:crosses val="autoZero"/>
        <c:auto val="1"/>
        <c:lblAlgn val="ctr"/>
        <c:lblOffset val="100"/>
        <c:noMultiLvlLbl val="0"/>
      </c:catAx>
      <c:valAx>
        <c:axId val="-204067639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Sentences Complete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0667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129189380174"/>
          <c:y val="0.0333333333333333"/>
          <c:w val="0.74683562992126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8.0</c:v>
                </c:pt>
                <c:pt idx="1">
                  <c:v>2.0</c:v>
                </c:pt>
                <c:pt idx="2">
                  <c:v>0.0</c:v>
                </c:pt>
                <c:pt idx="3">
                  <c:v>6.0</c:v>
                </c:pt>
                <c:pt idx="4">
                  <c:v>2.0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92.0</c:v>
                </c:pt>
                <c:pt idx="1">
                  <c:v>0.0</c:v>
                </c:pt>
                <c:pt idx="2">
                  <c:v>0.0</c:v>
                </c:pt>
                <c:pt idx="3">
                  <c:v>100.0</c:v>
                </c:pt>
                <c:pt idx="4">
                  <c:v>2.0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601656"/>
        <c:axId val="-2040605912"/>
      </c:barChart>
      <c:catAx>
        <c:axId val="-20406016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605912"/>
        <c:crosses val="autoZero"/>
        <c:auto val="1"/>
        <c:lblAlgn val="ctr"/>
        <c:lblOffset val="100"/>
        <c:noMultiLvlLbl val="0"/>
      </c:catAx>
      <c:valAx>
        <c:axId val="-204060591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Diagram Points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0601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334317585302"/>
          <c:y val="0.0333333333333333"/>
          <c:w val="0.743630501716132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46.0</c:v>
                </c:pt>
                <c:pt idx="1">
                  <c:v>33.0</c:v>
                </c:pt>
                <c:pt idx="2">
                  <c:v>48.0</c:v>
                </c:pt>
                <c:pt idx="3">
                  <c:v>36.0</c:v>
                </c:pt>
                <c:pt idx="4">
                  <c:v>38.0</c:v>
                </c:pt>
                <c:pt idx="5">
                  <c:v>56.0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81.0</c:v>
                </c:pt>
                <c:pt idx="1">
                  <c:v>32.0</c:v>
                </c:pt>
                <c:pt idx="2">
                  <c:v>50.0</c:v>
                </c:pt>
                <c:pt idx="3">
                  <c:v>86.0</c:v>
                </c:pt>
                <c:pt idx="4">
                  <c:v>36.0</c:v>
                </c:pt>
                <c:pt idx="5">
                  <c:v>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7090584"/>
        <c:axId val="-1988024056"/>
      </c:barChart>
      <c:catAx>
        <c:axId val="-198709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-1988024056"/>
        <c:crosses val="autoZero"/>
        <c:auto val="1"/>
        <c:lblAlgn val="ctr"/>
        <c:lblOffset val="100"/>
        <c:noMultiLvlLbl val="0"/>
      </c:catAx>
      <c:valAx>
        <c:axId val="-198802405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Paragraph</a:t>
                </a:r>
                <a:r>
                  <a:rPr lang="en-US" baseline="0" dirty="0" smtClean="0"/>
                  <a:t> Points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87090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924061175045"/>
          <c:y val="0.0333333333333333"/>
          <c:w val="0.750040758126388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71.0</c:v>
                </c:pt>
                <c:pt idx="1">
                  <c:v>53.0</c:v>
                </c:pt>
                <c:pt idx="2">
                  <c:v>66.0</c:v>
                </c:pt>
                <c:pt idx="3">
                  <c:v>56.0</c:v>
                </c:pt>
                <c:pt idx="4">
                  <c:v>55.0</c:v>
                </c:pt>
                <c:pt idx="5">
                  <c:v>89.0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95.0</c:v>
                </c:pt>
                <c:pt idx="1">
                  <c:v>61.0</c:v>
                </c:pt>
                <c:pt idx="2">
                  <c:v>74.0</c:v>
                </c:pt>
                <c:pt idx="3">
                  <c:v>97.0</c:v>
                </c:pt>
                <c:pt idx="4">
                  <c:v>65.0</c:v>
                </c:pt>
                <c:pt idx="5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7323112"/>
        <c:axId val="2095363240"/>
      </c:barChart>
      <c:catAx>
        <c:axId val="-1987323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363240"/>
        <c:crosses val="autoZero"/>
        <c:auto val="1"/>
        <c:lblAlgn val="ctr"/>
        <c:lblOffset val="100"/>
        <c:noMultiLvlLbl val="0"/>
      </c:catAx>
      <c:valAx>
        <c:axId val="209536324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Sentences Complete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87323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129189380174"/>
          <c:y val="0.0333333333333333"/>
          <c:w val="0.74683562992126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12.0</c:v>
                </c:pt>
                <c:pt idx="1">
                  <c:v>2.0</c:v>
                </c:pt>
                <c:pt idx="2">
                  <c:v>1.0</c:v>
                </c:pt>
                <c:pt idx="3">
                  <c:v>10.0</c:v>
                </c:pt>
                <c:pt idx="4">
                  <c:v>6.0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96.0</c:v>
                </c:pt>
                <c:pt idx="1">
                  <c:v>0.0</c:v>
                </c:pt>
                <c:pt idx="2">
                  <c:v>0.0</c:v>
                </c:pt>
                <c:pt idx="3">
                  <c:v>100.0</c:v>
                </c:pt>
                <c:pt idx="4">
                  <c:v>5.0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167912"/>
        <c:axId val="-2060608216"/>
      </c:barChart>
      <c:catAx>
        <c:axId val="18461679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0608216"/>
        <c:crosses val="autoZero"/>
        <c:auto val="1"/>
        <c:lblAlgn val="ctr"/>
        <c:lblOffset val="100"/>
        <c:noMultiLvlLbl val="0"/>
      </c:catAx>
      <c:valAx>
        <c:axId val="-206060821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Diagram Points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6167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334317585302"/>
          <c:y val="0.0333333333333333"/>
          <c:w val="0.743630501716132"/>
          <c:h val="0.82832312627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42.0</c:v>
                </c:pt>
                <c:pt idx="1">
                  <c:v>25.0</c:v>
                </c:pt>
                <c:pt idx="2">
                  <c:v>40.0</c:v>
                </c:pt>
                <c:pt idx="3">
                  <c:v>31.0</c:v>
                </c:pt>
                <c:pt idx="4">
                  <c:v>29.0</c:v>
                </c:pt>
                <c:pt idx="5">
                  <c:v>48.0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Jr-Hi Write</c:v>
                </c:pt>
                <c:pt idx="1">
                  <c:v>Jr-Hi Read</c:v>
                </c:pt>
                <c:pt idx="2">
                  <c:v>Jr-Hi Norm</c:v>
                </c:pt>
                <c:pt idx="3">
                  <c:v>Sr-Hi Write</c:v>
                </c:pt>
                <c:pt idx="4">
                  <c:v>Sr-Hi Read</c:v>
                </c:pt>
                <c:pt idx="5">
                  <c:v>Sr-Hi Norm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85.0</c:v>
                </c:pt>
                <c:pt idx="1">
                  <c:v>31.0</c:v>
                </c:pt>
                <c:pt idx="2">
                  <c:v>38.0</c:v>
                </c:pt>
                <c:pt idx="3">
                  <c:v>85.0</c:v>
                </c:pt>
                <c:pt idx="4">
                  <c:v>33.0</c:v>
                </c:pt>
                <c:pt idx="5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702568"/>
        <c:axId val="-2040546888"/>
      </c:barChart>
      <c:catAx>
        <c:axId val="18957025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546888"/>
        <c:crosses val="autoZero"/>
        <c:auto val="1"/>
        <c:lblAlgn val="ctr"/>
        <c:lblOffset val="100"/>
        <c:noMultiLvlLbl val="0"/>
      </c:catAx>
      <c:valAx>
        <c:axId val="-204054688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Paragraph</a:t>
                </a:r>
                <a:r>
                  <a:rPr lang="en-US" baseline="0" dirty="0" smtClean="0"/>
                  <a:t> Points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5702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8th Graders</c:v>
                </c:pt>
                <c:pt idx="1">
                  <c:v>9th Graders</c:v>
                </c:pt>
                <c:pt idx="2">
                  <c:v>12th Graders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26.0</c:v>
                </c:pt>
                <c:pt idx="1">
                  <c:v>40.0</c:v>
                </c:pt>
                <c:pt idx="2">
                  <c:v>41.0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8th Graders</c:v>
                </c:pt>
                <c:pt idx="1">
                  <c:v>9th Graders</c:v>
                </c:pt>
                <c:pt idx="2">
                  <c:v>12th Graders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27.0</c:v>
                </c:pt>
                <c:pt idx="1">
                  <c:v>38.0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868536"/>
        <c:axId val="2078608744"/>
      </c:barChart>
      <c:catAx>
        <c:axId val="189586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78608744"/>
        <c:crosses val="autoZero"/>
        <c:auto val="1"/>
        <c:lblAlgn val="ctr"/>
        <c:lblOffset val="100"/>
        <c:noMultiLvlLbl val="0"/>
      </c:catAx>
      <c:valAx>
        <c:axId val="207860874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</a:t>
                </a:r>
                <a:r>
                  <a:rPr lang="en-US" baseline="0" dirty="0" smtClean="0"/>
                  <a:t> points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5868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SIM Conference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July, 2014</a:t>
            </a:r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COMPUTERIZED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PARAGRAPH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latin typeface="Arial Rounded MT Bold"/>
                <a:cs typeface="Arial Rounded MT Bold"/>
              </a:rPr>
              <a:t>and Theme Writing  INSTRUCTION</a:t>
            </a:r>
            <a:br>
              <a:rPr lang="en-US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Please insert an independent paragraph slide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5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cool space picture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10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Practice during other lessons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Lesson 2: Detail Paragraphs</a:t>
            </a:r>
          </a:p>
          <a:p>
            <a:pPr marL="0" indent="0">
              <a:buNone/>
            </a:pPr>
            <a:r>
              <a:rPr lang="en-US" sz="2400" dirty="0" smtClean="0"/>
              <a:t>     Writing Topic Transition Sentences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Planning Detail Paragraphs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Writing Detail Paragraphs: Prompted and unprompted</a:t>
            </a:r>
          </a:p>
          <a:p>
            <a:pPr marL="0" indent="0">
              <a:buNone/>
            </a:pPr>
            <a:r>
              <a:rPr lang="en-US" sz="2400" dirty="0" smtClean="0"/>
              <a:t>Lesson 3: Concluding Paragraphs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Writing Concluding Transition Sentences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Planning Concluding Paragraphs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Writing Concluding Paragraphs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Planning a whole theme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Writing a whole theme: Prompted and unprompted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1355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Theme Writing Study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48450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Junior-high Students: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• 8</a:t>
            </a:r>
            <a:r>
              <a:rPr lang="en-US" sz="3600" baseline="30000" dirty="0" smtClean="0">
                <a:latin typeface="Arial Rounded MT Bold"/>
                <a:cs typeface="Arial Rounded MT Bold"/>
              </a:rPr>
              <a:t>th</a:t>
            </a:r>
            <a:r>
              <a:rPr lang="en-US" sz="3600" dirty="0" smtClean="0">
                <a:latin typeface="Arial Rounded MT Bold"/>
                <a:cs typeface="Arial Rounded MT Bold"/>
              </a:rPr>
              <a:t> Graders (n=26)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• 9</a:t>
            </a:r>
            <a:r>
              <a:rPr lang="en-US" sz="3600" baseline="30000" dirty="0" smtClean="0">
                <a:latin typeface="Arial Rounded MT Bold"/>
                <a:cs typeface="Arial Rounded MT Bold"/>
              </a:rPr>
              <a:t>th</a:t>
            </a:r>
            <a:r>
              <a:rPr lang="en-US" sz="3600" dirty="0" smtClean="0">
                <a:latin typeface="Arial Rounded MT Bold"/>
                <a:cs typeface="Arial Rounded MT Bold"/>
              </a:rPr>
              <a:t> Graders (n=15)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Senior-high Students (n=48):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• 12</a:t>
            </a:r>
            <a:r>
              <a:rPr lang="en-US" sz="3600" baseline="30000" dirty="0" smtClean="0">
                <a:latin typeface="Arial Rounded MT Bold"/>
                <a:cs typeface="Arial Rounded MT Bold"/>
              </a:rPr>
              <a:t>th</a:t>
            </a:r>
            <a:r>
              <a:rPr lang="en-US" sz="3600" dirty="0">
                <a:latin typeface="Arial Rounded MT Bold"/>
                <a:cs typeface="Arial Rounded MT Bold"/>
              </a:rPr>
              <a:t>-</a:t>
            </a:r>
            <a:r>
              <a:rPr lang="en-US" sz="3600" dirty="0" smtClean="0">
                <a:latin typeface="Arial Rounded MT Bold"/>
                <a:cs typeface="Arial Rounded MT Bold"/>
              </a:rPr>
              <a:t>graders - AP students) (n=21) 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106453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Percent of points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theme writing test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0812837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9847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81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864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8750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End Goal: Mastery of basic </a:t>
            </a:r>
            <a:br>
              <a:rPr lang="en-US" b="1" dirty="0" smtClean="0"/>
            </a:br>
            <a:r>
              <a:rPr lang="en-US" b="1" dirty="0" smtClean="0"/>
              <a:t>paragraph-writing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 Parts of the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The Basic Paragraph Program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The Advanced Paragraph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Basic Theme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Advanced Theme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362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latin typeface="Arial Rounded MT Bold"/>
                <a:cs typeface="Arial Rounded MT Bold"/>
              </a:rPr>
              <a:t>aDVANCED</a:t>
            </a:r>
            <a:r>
              <a:rPr lang="en-US" sz="4000" b="1" dirty="0" smtClean="0">
                <a:latin typeface="Arial Rounded MT Bold"/>
                <a:cs typeface="Arial Rounded MT Bold"/>
              </a:rPr>
              <a:t> Paragraph-writing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677150" cy="3905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1: Instructive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2: Narrative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3: Persuasive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4: Informative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5: Descriptive Paragraphs</a:t>
            </a:r>
          </a:p>
        </p:txBody>
      </p:sp>
    </p:spTree>
    <p:extLst>
      <p:ext uri="{BB962C8B-B14F-4D97-AF65-F5344CB8AC3E}">
        <p14:creationId xmlns:p14="http://schemas.microsoft.com/office/powerpoint/2010/main" val="91148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Part IV of </a:t>
            </a:r>
            <a:r>
              <a:rPr lang="en-US" sz="3600" dirty="0">
                <a:latin typeface="Arial Rounded MT Bold"/>
                <a:cs typeface="Arial Rounded MT Bold"/>
              </a:rPr>
              <a:t>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pPr marL="0" indent="0">
              <a:buNone/>
            </a:pPr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4638"/>
            <a:ext cx="8799102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cool slide of the space ship  or something showing the space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3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4638"/>
            <a:ext cx="8799102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098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Introduces the purpose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                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7264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second round of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1.5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7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slide showing the space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3.2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 Parts of the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The Basic Paragraph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Advanced Paragraph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Basic Theme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Advanced Theme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7356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8756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1: </a:t>
            </a:r>
            <a:br>
              <a:rPr lang="en-US" sz="4000" b="1" dirty="0" smtClean="0">
                <a:latin typeface="Arial Rounded MT Bold"/>
                <a:cs typeface="Arial Rounded MT Bold"/>
              </a:rPr>
            </a:br>
            <a:r>
              <a:rPr lang="en-US" sz="4000" b="1" dirty="0" smtClean="0">
                <a:latin typeface="Arial Rounded MT Bold"/>
                <a:cs typeface="Arial Rounded MT Bold"/>
              </a:rPr>
              <a:t>instructive paragraphs 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026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EACH LESSON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Parts of the paragraph</a:t>
            </a:r>
          </a:p>
          <a:p>
            <a:r>
              <a:rPr lang="en-US" sz="3200" dirty="0" smtClean="0"/>
              <a:t>Specifics about the paragraph type </a:t>
            </a:r>
          </a:p>
          <a:p>
            <a:r>
              <a:rPr lang="en-US" sz="3200" dirty="0" smtClean="0"/>
              <a:t>Demonstration of filling in a Paragraph Diagram</a:t>
            </a:r>
          </a:p>
          <a:p>
            <a:r>
              <a:rPr lang="en-US" sz="3200" dirty="0" smtClean="0"/>
              <a:t>Demonstration of writing the type of paragraph</a:t>
            </a:r>
          </a:p>
          <a:p>
            <a:r>
              <a:rPr lang="en-US" sz="3200" dirty="0" smtClean="0"/>
              <a:t>Verbal Practice activities</a:t>
            </a:r>
          </a:p>
          <a:p>
            <a:r>
              <a:rPr lang="en-US" sz="3200" smtClean="0"/>
              <a:t>Practice </a:t>
            </a:r>
            <a:r>
              <a:rPr lang="en-US" sz="3200" dirty="0" smtClean="0"/>
              <a:t>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slide from LS 1, Row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Insert </a:t>
            </a:r>
            <a:endParaRPr lang="en-US" dirty="0"/>
          </a:p>
        </p:txBody>
      </p:sp>
      <p:pic>
        <p:nvPicPr>
          <p:cNvPr id="4" name="Picture 3" descr="Screen Shot 2014-07-14 at 12.4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latin typeface="Arial Rounded MT Bold"/>
                <a:cs typeface="Arial Rounded MT Bold"/>
              </a:rPr>
              <a:t>INstructive</a:t>
            </a:r>
            <a:r>
              <a:rPr lang="en-US" sz="3600" dirty="0" smtClean="0">
                <a:latin typeface="Arial Rounded MT Bold"/>
                <a:cs typeface="Arial Rounded MT Bold"/>
              </a:rPr>
              <a:t>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Title: Names the job to be explained</a:t>
            </a:r>
          </a:p>
          <a:p>
            <a:r>
              <a:rPr lang="en-US" sz="2800" dirty="0" smtClean="0"/>
              <a:t>Topic Sentence: Explains that a set of </a:t>
            </a:r>
            <a:r>
              <a:rPr lang="en-US" sz="2800" dirty="0" smtClean="0">
                <a:solidFill>
                  <a:srgbClr val="FF0000"/>
                </a:solidFill>
              </a:rPr>
              <a:t>steps</a:t>
            </a:r>
            <a:r>
              <a:rPr lang="en-US" sz="2800" dirty="0" smtClean="0"/>
              <a:t> will be 	explained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step</a:t>
            </a:r>
          </a:p>
          <a:p>
            <a:r>
              <a:rPr lang="en-US" sz="2800" dirty="0" smtClean="0"/>
              <a:t>Follow-up Detail Sentences: Each provides more  	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step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steps</a:t>
            </a:r>
            <a:r>
              <a:rPr lang="en-US" sz="2800" dirty="0" smtClean="0"/>
              <a:t> and tells that the         	job is done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WATCH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the Watch It screen that shows the Instructive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4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 Rounded MT Bold"/>
                <a:cs typeface="Arial Rounded MT Bold"/>
              </a:rPr>
              <a:t>Authors</a:t>
            </a:r>
            <a:endParaRPr lang="en-US" sz="44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Jean Schumaker </a:t>
            </a:r>
          </a:p>
          <a:p>
            <a:pPr marL="0" indent="0" algn="ctr">
              <a:buNone/>
            </a:pPr>
            <a:r>
              <a:rPr lang="en-US" sz="3200" dirty="0" smtClean="0"/>
              <a:t>Karen </a:t>
            </a:r>
            <a:r>
              <a:rPr lang="en-US" sz="3200" dirty="0" err="1" smtClean="0"/>
              <a:t>Lyerla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Audio/visual: Matt </a:t>
            </a:r>
            <a:r>
              <a:rPr lang="en-US" sz="3200" dirty="0" err="1" smtClean="0"/>
              <a:t>Kappenman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Computer programming: </a:t>
            </a:r>
            <a:r>
              <a:rPr lang="en-US" sz="3200" dirty="0" err="1" smtClean="0"/>
              <a:t>Daran</a:t>
            </a:r>
            <a:r>
              <a:rPr lang="en-US" sz="3200" dirty="0" smtClean="0"/>
              <a:t> Chapman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77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picturesque Study it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space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3.1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 practice sequence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 practices planning a paragraph</a:t>
            </a:r>
          </a:p>
          <a:p>
            <a:r>
              <a:rPr lang="en-US" sz="2400" dirty="0" smtClean="0"/>
              <a:t>Teacher scores paragraph diagram</a:t>
            </a:r>
          </a:p>
          <a:p>
            <a:r>
              <a:rPr lang="en-US" sz="2400" dirty="0" smtClean="0"/>
              <a:t>Student practices writing a paragraph with prompts</a:t>
            </a:r>
          </a:p>
          <a:p>
            <a:r>
              <a:rPr lang="en-US" sz="2400" dirty="0" smtClean="0"/>
              <a:t>Teacher scores paragraph</a:t>
            </a:r>
          </a:p>
          <a:p>
            <a:r>
              <a:rPr lang="en-US" sz="2400" dirty="0" smtClean="0"/>
              <a:t>Student practices writing a paragraph independently (no prompts)</a:t>
            </a:r>
          </a:p>
          <a:p>
            <a:r>
              <a:rPr lang="en-US" sz="2400" dirty="0" smtClean="0"/>
              <a:t>Teacher scores paragraph</a:t>
            </a:r>
          </a:p>
          <a:p>
            <a:r>
              <a:rPr lang="en-US" sz="2400" dirty="0" smtClean="0"/>
              <a:t>Student reaches mastery and progresses to the next lesson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4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PRACTICE IT SCREENS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paragraph diagram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prompted and independent button screen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Add a Prompt screen here—Topic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2.5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Matt: Add the independent paragraph screen 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Narrative paragraphs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Basic Paragraph-writing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677150" cy="3905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3: Planning Diagram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Narrative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narrative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Title: Introduces the story</a:t>
            </a:r>
          </a:p>
          <a:p>
            <a:r>
              <a:rPr lang="en-US" sz="3200" dirty="0" smtClean="0"/>
              <a:t>Topic Sentence: Begins the story</a:t>
            </a:r>
          </a:p>
          <a:p>
            <a:r>
              <a:rPr lang="en-US" sz="3200" dirty="0" smtClean="0"/>
              <a:t>Lead-off Detail Sentences: Each introduces a new </a:t>
            </a:r>
            <a:r>
              <a:rPr lang="en-US" sz="3200" dirty="0" smtClean="0">
                <a:solidFill>
                  <a:srgbClr val="FF0000"/>
                </a:solidFill>
              </a:rPr>
              <a:t>event</a:t>
            </a:r>
          </a:p>
          <a:p>
            <a:r>
              <a:rPr lang="en-US" sz="3200" dirty="0" smtClean="0"/>
              <a:t>Follow-up Detail Sentences: Each provides more information about the </a:t>
            </a:r>
            <a:r>
              <a:rPr lang="en-US" sz="3200" dirty="0" smtClean="0">
                <a:solidFill>
                  <a:srgbClr val="FF0000"/>
                </a:solidFill>
              </a:rPr>
              <a:t>event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Clincher Sentence: Ends the 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Persuasive paragraphs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1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1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Persuasive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PERSUASIVE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Title: Names the issue</a:t>
            </a:r>
          </a:p>
          <a:p>
            <a:r>
              <a:rPr lang="en-US" sz="2800" dirty="0" smtClean="0"/>
              <a:t>Topic Sentence: Introduces the persuasion point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reason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reason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reasons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Informative paragraphs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0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2.0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a good picture from Informative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2.0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7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INFORMATIVE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Title: Names the topic to be explained</a:t>
            </a:r>
          </a:p>
          <a:p>
            <a:r>
              <a:rPr lang="en-US" sz="2800" dirty="0" smtClean="0"/>
              <a:t>Topic Sentence: Explains that a set of </a:t>
            </a:r>
            <a:r>
              <a:rPr lang="en-US" sz="2800" dirty="0" smtClean="0">
                <a:solidFill>
                  <a:srgbClr val="FF0000"/>
                </a:solidFill>
              </a:rPr>
              <a:t>facts</a:t>
            </a:r>
            <a:r>
              <a:rPr lang="en-US" sz="2800" dirty="0" smtClean="0"/>
              <a:t> will be presented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fact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facts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What’s special about this lesson?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Students need content about which they can write an </a:t>
            </a:r>
            <a:r>
              <a:rPr lang="en-US" sz="3600" dirty="0"/>
              <a:t>I</a:t>
            </a:r>
            <a:r>
              <a:rPr lang="en-US" sz="3600" dirty="0" smtClean="0"/>
              <a:t>nformative Paragraph.</a:t>
            </a:r>
          </a:p>
          <a:p>
            <a:r>
              <a:rPr lang="en-US" sz="3600" dirty="0" smtClean="0"/>
              <a:t>We provided video clips that they can watch and use for writing their paragraphs.</a:t>
            </a:r>
          </a:p>
          <a:p>
            <a:r>
              <a:rPr lang="en-US" sz="3600" dirty="0" smtClean="0"/>
              <a:t>Four video clips are included.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319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Insert a good slide showing the video clip playing in the video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0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9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Descriptive paragraphs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Matt; Add a good picture from the descriptive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5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"/>
            <a:ext cx="9144000" cy="67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Matt; Add a good picture from the descriptive lesson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2.0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DESCRIPTIVE PARAGRAPH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Title: Names the person, place, or thing to be described</a:t>
            </a:r>
          </a:p>
          <a:p>
            <a:r>
              <a:rPr lang="en-US" sz="2800" dirty="0" smtClean="0"/>
              <a:t>Topic Sentence: Introduces the person, place, or thing</a:t>
            </a:r>
          </a:p>
          <a:p>
            <a:r>
              <a:rPr lang="en-US" sz="2800" dirty="0" smtClean="0"/>
              <a:t>Lead-off Detail Sentences: Each introduces a new </a:t>
            </a:r>
            <a:r>
              <a:rPr lang="en-US" sz="2800" dirty="0" smtClean="0">
                <a:solidFill>
                  <a:srgbClr val="FF0000"/>
                </a:solidFill>
              </a:rPr>
              <a:t>feature</a:t>
            </a:r>
            <a:r>
              <a:rPr lang="en-US" sz="2800" dirty="0" smtClean="0"/>
              <a:t> of the person, place, or thing</a:t>
            </a:r>
          </a:p>
          <a:p>
            <a:r>
              <a:rPr lang="en-US" sz="2800" dirty="0" smtClean="0"/>
              <a:t>Follow-up Detail Sentences: Each provides more information about the </a:t>
            </a:r>
            <a:r>
              <a:rPr lang="en-US" sz="2800" dirty="0" smtClean="0">
                <a:solidFill>
                  <a:srgbClr val="FF0000"/>
                </a:solidFill>
              </a:rPr>
              <a:t>feature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Clincher Sentence: Sums up the </a:t>
            </a:r>
            <a:r>
              <a:rPr lang="en-US" sz="2800" dirty="0" smtClean="0">
                <a:solidFill>
                  <a:srgbClr val="FF0000"/>
                </a:solidFill>
              </a:rPr>
              <a:t>features</a:t>
            </a:r>
            <a:r>
              <a:rPr lang="en-US" sz="2800" dirty="0" smtClean="0"/>
              <a:t> and gives and overall impression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8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36056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09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Introduces the purpose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8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Percent Correct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Strategy knowledge test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014301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50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Percent Points earned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Paragraph skills test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5011723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87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SENTENCE COMPLETENESS: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Narrative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139830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69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PLANNING: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Narrative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7990333"/>
              </p:ext>
            </p:extLst>
          </p:nvPr>
        </p:nvGraphicFramePr>
        <p:xfrm>
          <a:off x="609600" y="16129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1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organization: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Narrative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642948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45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SENTENCE COMPLETENESS: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persuasive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961043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39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PLANNING: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Persuasive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8552574"/>
              </p:ext>
            </p:extLst>
          </p:nvPr>
        </p:nvGraphicFramePr>
        <p:xfrm>
          <a:off x="609600" y="16129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06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organization: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Persuasive PARAGRAPH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8734528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87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 Parts of the </a:t>
            </a:r>
            <a:br>
              <a:rPr lang="en-US" sz="3600" dirty="0" smtClean="0">
                <a:latin typeface="Arial Rounded MT Bold"/>
                <a:cs typeface="Arial Rounded MT Bold"/>
              </a:rPr>
            </a:br>
            <a:r>
              <a:rPr lang="en-US" sz="3600" dirty="0" smtClean="0">
                <a:latin typeface="Arial Rounded MT Bold"/>
                <a:cs typeface="Arial Rounded MT Bold"/>
              </a:rPr>
              <a:t>star writer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The Basic Paragraph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Advanced Paragraph Program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The Basic Theme 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Advanced Theme Program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8620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Fundamentals of the Theme Writing Strategy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themes at the end of Lesson 3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5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Basic theme-writing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677150" cy="3905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1: Introductory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2: Detail Paragraphs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Lesson 3: Concluding Paragraphs</a:t>
            </a:r>
          </a:p>
        </p:txBody>
      </p:sp>
    </p:spTree>
    <p:extLst>
      <p:ext uri="{BB962C8B-B14F-4D97-AF65-F5344CB8AC3E}">
        <p14:creationId xmlns:p14="http://schemas.microsoft.com/office/powerpoint/2010/main" val="144948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09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Introduces the purpose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 smtClean="0">
              <a:latin typeface="Arial Rounded MT Bold"/>
              <a:cs typeface="Arial Rounded MT Bold"/>
            </a:endParaRPr>
          </a:p>
          <a:p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46732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The Lessons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Lesson 1:   Introductory Paragraphs</a:t>
            </a:r>
          </a:p>
          <a:p>
            <a:r>
              <a:rPr lang="en-US" sz="3200" dirty="0" smtClean="0"/>
              <a:t>Lesson 2: Detail Paragraphs</a:t>
            </a:r>
          </a:p>
          <a:p>
            <a:r>
              <a:rPr lang="en-US" sz="3200" dirty="0" smtClean="0"/>
              <a:t>Lesson 3: Concluding Paragraphs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3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5900" y="-393700"/>
            <a:ext cx="9537700" cy="7835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screen with the TOWER Diagram on it here.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68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INTRODUCTORY PARAGRAPHS 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Purpose</a:t>
            </a:r>
          </a:p>
          <a:p>
            <a:r>
              <a:rPr lang="en-US" sz="3200" dirty="0" smtClean="0"/>
              <a:t>Parts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Put the parts slide here. I think it’s Lesson 1, row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1.1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Highlighting a key sentence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Thesis Statement</a:t>
            </a:r>
          </a:p>
          <a:p>
            <a:pPr marL="0" indent="0">
              <a:buNone/>
            </a:pPr>
            <a:r>
              <a:rPr lang="en-US" sz="3600" dirty="0"/>
              <a:t>  </a:t>
            </a:r>
            <a:r>
              <a:rPr lang="en-US" sz="3600" dirty="0" smtClean="0"/>
              <a:t>   Defined: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• Introduces the main message of the theme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• Introduces the subtopics of the theme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1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Example Thesis Statement slide here - Row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4 at 1.1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Add the Example Paragraph slide here - Row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7-14 at 1.2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Watch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insert a watch it screen where the paragraph is planned-showing the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2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insert a watch it slide where the paragraph is written on the screen with the pilot shown in the corner.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2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Study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insert a multiple choice slide from study it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3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insert best study it slide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3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Practice it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 Rounded MT Bold"/>
              </a:rPr>
              <a:t>Activity 1: Write Thesis Statements</a:t>
            </a:r>
          </a:p>
          <a:p>
            <a:r>
              <a:rPr lang="en-US" sz="3200" dirty="0" smtClean="0">
                <a:cs typeface="Arial Rounded MT Bold"/>
              </a:rPr>
              <a:t>Activity 2: Plan an Instructive Paragraph</a:t>
            </a:r>
          </a:p>
          <a:p>
            <a:r>
              <a:rPr lang="en-US" sz="3200" dirty="0" smtClean="0">
                <a:cs typeface="Arial Rounded MT Bold"/>
              </a:rPr>
              <a:t>Activity 3: Write an Instructive Paragraph</a:t>
            </a:r>
          </a:p>
          <a:p>
            <a:pPr marL="0" indent="0">
              <a:buNone/>
            </a:pPr>
            <a:r>
              <a:rPr lang="en-US" sz="3200" dirty="0">
                <a:cs typeface="Arial Rounded MT Bold"/>
              </a:rPr>
              <a:t> </a:t>
            </a:r>
            <a:r>
              <a:rPr lang="en-US" sz="3200" dirty="0" smtClean="0">
                <a:cs typeface="Arial Rounded MT Bold"/>
              </a:rPr>
              <a:t>   • Prompted paragraph</a:t>
            </a:r>
          </a:p>
          <a:p>
            <a:pPr marL="0" indent="0">
              <a:buNone/>
            </a:pPr>
            <a:r>
              <a:rPr lang="en-US" sz="3200" dirty="0">
                <a:cs typeface="Arial Rounded MT Bold"/>
              </a:rPr>
              <a:t> </a:t>
            </a:r>
            <a:r>
              <a:rPr lang="en-US" sz="3200" dirty="0" smtClean="0">
                <a:cs typeface="Arial Rounded MT Bold"/>
              </a:rPr>
              <a:t>   • Independent paragraph</a:t>
            </a:r>
            <a:endParaRPr lang="en-US" sz="3200" dirty="0"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100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Put a thesis statement slide in here where they have to write one in the box.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4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1"/>
            <a:ext cx="9144000" cy="68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 Please put the paragraph diagram slide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4 at 1.4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prompted slide here. Maybe the first lead-off sentence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14 at 1.5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12170</TotalTime>
  <Words>1502</Words>
  <Application>Microsoft Macintosh PowerPoint</Application>
  <PresentationFormat>On-screen Show (4:3)</PresentationFormat>
  <Paragraphs>276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Horizon</vt:lpstr>
      <vt:lpstr>The Star Writer Program: COMPUTERIZED  PARAGRAPH and Theme Writing  INSTRUCTION </vt:lpstr>
      <vt:lpstr>Matt: Insert a cool slide of the space ship  or something showing the space theme</vt:lpstr>
      <vt:lpstr> Parts of the program</vt:lpstr>
      <vt:lpstr>Authors</vt:lpstr>
      <vt:lpstr>Basic Paragraph-writing Program</vt:lpstr>
      <vt:lpstr>CONTENT OF THE PROGRAM</vt:lpstr>
      <vt:lpstr>INTRODUCTION</vt:lpstr>
      <vt:lpstr>PowerPoint Presentation</vt:lpstr>
      <vt:lpstr>PowerPoint Presentation</vt:lpstr>
      <vt:lpstr>PowerPoint Presentation</vt:lpstr>
      <vt:lpstr>PowerPoint Presentation</vt:lpstr>
      <vt:lpstr>The Lessons</vt:lpstr>
      <vt:lpstr>LESSON STRUCTURE</vt:lpstr>
      <vt:lpstr>End Goal: Mastery of basic  paragraph-writing skills</vt:lpstr>
      <vt:lpstr> Parts of the program</vt:lpstr>
      <vt:lpstr>aDVANCED Paragraph-writing Program</vt:lpstr>
      <vt:lpstr>CONTENT OF THE PROGRAM</vt:lpstr>
      <vt:lpstr>PowerPoint Presentation</vt:lpstr>
      <vt:lpstr>PowerPoint Presentation</vt:lpstr>
      <vt:lpstr>PowerPoint Presentation</vt:lpstr>
      <vt:lpstr>PowerPoint Presentation</vt:lpstr>
      <vt:lpstr>ADD second round of slides </vt:lpstr>
      <vt:lpstr>ADD second round of slides </vt:lpstr>
      <vt:lpstr>INTRODUCTION</vt:lpstr>
      <vt:lpstr>ADD second round of slides </vt:lpstr>
      <vt:lpstr>Matt: Insert a slide showing the space theme</vt:lpstr>
      <vt:lpstr>PowerPoint Presentation</vt:lpstr>
      <vt:lpstr>PowerPoint Presentation</vt:lpstr>
      <vt:lpstr>PowerPoint Presentation</vt:lpstr>
      <vt:lpstr>PowerPoint Presentation</vt:lpstr>
      <vt:lpstr>Lesson 1:  instructive paragraphs </vt:lpstr>
      <vt:lpstr>LESSON STRUCTURE</vt:lpstr>
      <vt:lpstr>EACH LESSON</vt:lpstr>
      <vt:lpstr>EXAMPLE LEARN IT SCREEN</vt:lpstr>
      <vt:lpstr>Matt: Add the slide from LS 1, Row 5</vt:lpstr>
      <vt:lpstr>INstructive PARAGRAPH</vt:lpstr>
      <vt:lpstr>EXAMPLE WATCH IT SCREEN</vt:lpstr>
      <vt:lpstr>Matt: Insert the Watch It screen that shows the Instructive paragraph</vt:lpstr>
      <vt:lpstr>EXAMPLE STUDY IT SCREEN</vt:lpstr>
      <vt:lpstr>Matt: Add a picturesque Study it screen Here</vt:lpstr>
      <vt:lpstr>Matt: Insert a space slide</vt:lpstr>
      <vt:lpstr>The practice sequence</vt:lpstr>
      <vt:lpstr>EXAMPLE PRACTICE IT SCREENS</vt:lpstr>
      <vt:lpstr>Matt: Add the paragraph diagram screen here</vt:lpstr>
      <vt:lpstr>Matt: add the prompted and independent button screen here</vt:lpstr>
      <vt:lpstr>Matt:  Add a Prompt screen here—Topic sentence</vt:lpstr>
      <vt:lpstr> Matt: Add the independent paragraph screen here </vt:lpstr>
      <vt:lpstr>Narrative paragraphs</vt:lpstr>
      <vt:lpstr>Matt: Add a good picture from Narrative lesson here</vt:lpstr>
      <vt:lpstr>Matt: Add a good picture from Narrative lesson here</vt:lpstr>
      <vt:lpstr>Matt: Add a good picture from Narrative lesson here</vt:lpstr>
      <vt:lpstr>narrative PARAGRAPH</vt:lpstr>
      <vt:lpstr>Persuasive paragraphs</vt:lpstr>
      <vt:lpstr>Matt: Add a good picture from Persuasive lesson here</vt:lpstr>
      <vt:lpstr>Matt: Add a good picture from Persuasive lesson here</vt:lpstr>
      <vt:lpstr>Matt: Add a good picture from Persuasive lesson here</vt:lpstr>
      <vt:lpstr>PERSUASIVE PARAGRAPH</vt:lpstr>
      <vt:lpstr>Informative paragraphs</vt:lpstr>
      <vt:lpstr>Matt: Add a good picture from Informative lesson here</vt:lpstr>
      <vt:lpstr>Matt: Add a good picture from Informative lesson here</vt:lpstr>
      <vt:lpstr>Matt: Add a good picture from Informative lesson here</vt:lpstr>
      <vt:lpstr>INFORMATIVE PARAGRAPH</vt:lpstr>
      <vt:lpstr>What’s special about this lesson?</vt:lpstr>
      <vt:lpstr>Matt: Insert a good slide showing the video clip playing in the video box</vt:lpstr>
      <vt:lpstr>Descriptive paragraphs</vt:lpstr>
      <vt:lpstr>Matt; Add a good picture from the descriptive lesson here</vt:lpstr>
      <vt:lpstr>Matt; Add a good picture from the descriptive lesson here</vt:lpstr>
      <vt:lpstr>DESCRIPTIVE PARAGRAPH</vt:lpstr>
      <vt:lpstr>Study DETAILS</vt:lpstr>
      <vt:lpstr>More Study Details</vt:lpstr>
      <vt:lpstr>Percent Correct Strategy knowledge test</vt:lpstr>
      <vt:lpstr>Percent Points earned Paragraph skills test</vt:lpstr>
      <vt:lpstr>SENTENCE COMPLETENESS: Narrative PARAGRAPH </vt:lpstr>
      <vt:lpstr>PARAGRAPH PLANNING: Narrative PARAGRAPH </vt:lpstr>
      <vt:lpstr>Paragraph organization: Narrative PARAGRAPH </vt:lpstr>
      <vt:lpstr>SENTENCE COMPLETENESS: persuasive PARAGRAPH </vt:lpstr>
      <vt:lpstr>PARAGRAPH PLANNING: Persuasive PARAGRAPH </vt:lpstr>
      <vt:lpstr>Paragraph organization: Persuasive PARAGRAPH </vt:lpstr>
      <vt:lpstr> Parts of the  star writer program</vt:lpstr>
      <vt:lpstr>CONTENT OF THE PROGRAM</vt:lpstr>
      <vt:lpstr>Basic theme-writing Program</vt:lpstr>
      <vt:lpstr>INTRODUCTION</vt:lpstr>
      <vt:lpstr>The Lessons</vt:lpstr>
      <vt:lpstr>Matt: Add the screen with the TOWER Diagram on it here. </vt:lpstr>
      <vt:lpstr>INTRODUCTORY PARAGRAPHS </vt:lpstr>
      <vt:lpstr>Matt:  Put the parts slide here. I think it’s Lesson 1, row 5</vt:lpstr>
      <vt:lpstr>Highlighting a key sentence</vt:lpstr>
      <vt:lpstr>Matt: Add the Example Thesis Statement slide here - Row 13</vt:lpstr>
      <vt:lpstr>Matt: Add the Example Paragraph slide here - Row 14</vt:lpstr>
      <vt:lpstr>Watch It</vt:lpstr>
      <vt:lpstr>Matt: Please insert a watch it screen where the paragraph is planned-showing the diagram</vt:lpstr>
      <vt:lpstr>Matt: Please insert a watch it slide where the paragraph is written on the screen with the pilot shown in the corner.</vt:lpstr>
      <vt:lpstr>Study it</vt:lpstr>
      <vt:lpstr>Matt: Please insert a multiple choice slide from study it here</vt:lpstr>
      <vt:lpstr>Matt: Please insert best study it slide here</vt:lpstr>
      <vt:lpstr>Practice it</vt:lpstr>
      <vt:lpstr>Matt:  Put a thesis statement slide in here where they have to write one in the box.</vt:lpstr>
      <vt:lpstr>Matt:  Please put the paragraph diagram slide in here</vt:lpstr>
      <vt:lpstr>Matt: Please put a prompted slide here. Maybe the first lead-off sentence slide</vt:lpstr>
      <vt:lpstr>Matt:  Please insert an independent paragraph slide in here</vt:lpstr>
      <vt:lpstr>Matt: Please put a cool space picture here</vt:lpstr>
      <vt:lpstr>The practice sequence</vt:lpstr>
      <vt:lpstr>Practice during other lessons</vt:lpstr>
      <vt:lpstr>Theme Writing Study</vt:lpstr>
      <vt:lpstr>Percent of points theme writing test</vt:lpstr>
      <vt:lpstr>PowerPoint Presentation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179</cp:revision>
  <dcterms:created xsi:type="dcterms:W3CDTF">2011-07-06T15:47:02Z</dcterms:created>
  <dcterms:modified xsi:type="dcterms:W3CDTF">2014-07-17T01:32:11Z</dcterms:modified>
</cp:coreProperties>
</file>