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3C288B-83C7-467B-9E84-7C95433F93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BE51E2-2A08-4B58-9B55-21E5291F10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BCD11F-F4CD-44EE-AEBC-73F5A2A2F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27682-5C93-4FE9-A5B3-0359C05A3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17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37F152-68CA-42F9-B946-5F22412E22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DA010C-AFA3-4233-A23B-7C131A7F8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B8B55A-0E00-41D7-B607-CB17E9D741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FCA4B-F4EA-4883-91A8-AE4C5982E5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95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79146A-4EAB-439F-93B7-56E88EE44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572BB7-A5BE-42B5-A510-C05D046AA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B37F4-A3B2-4ABC-AC5B-03316C5E8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44A7-63F1-452E-8D9C-4347E8F457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51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44B5EA-566A-4CDD-B7EF-A4EC9EF8E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F64FBA-5186-4852-A1A6-ADDA25954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250106-697E-48A8-82B1-CD5E0C22D1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37B8F-D64E-4CC0-BFF3-AC817FF9C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4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68CC3F-529F-4440-85E7-4537D8600A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5DE80C-743A-4953-87D7-218343102F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94E497-A51F-48AC-A5B7-763965539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4E57C-2D10-4375-9FAB-93675C11F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7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8150C6-A0B0-402E-8A33-F83A0D9C7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38485E-4B89-4C98-B105-2BBC301B59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39E218-85C1-4DE8-A617-FB8854C44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32B494-0C0B-40E4-99F4-DFB2D562CA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40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C648C7-2CDD-4DC0-B1E6-6CA340F24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B2AA9E-8E66-482B-8DCB-AC985201B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2052123-AA61-401E-A1B6-B822B14D58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AF981-3917-437A-8BCD-57B20F9795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82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FCE8658-6DF9-4B07-98B6-B49DBDAC1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C460F80-C46D-4647-8962-51AA41191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C30F47-918C-4DF2-BD61-FC59E471DA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20348-0563-4057-A315-7DF5F80630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42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85417E-EEB8-4A7D-B58D-7C43195D57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A034B9D-AC8F-4719-B099-AD59BA0B9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6F8A2D-4C4F-4301-A8B2-B8292FA40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5421A-34B9-410A-9989-2E1CBD5F45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1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7818A0-9C85-4814-B156-12015CD05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31E21-D8D9-4A47-96BB-D48FD65D9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7BC743-858C-4D14-B36B-BF78E4833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87131-4EEB-4607-82E3-17E5C625A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16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955115-139A-4DBC-AA80-7B389E7139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0C54A3-97C1-4B27-8BC6-FE6477A85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B3FBE-63A4-408B-96BE-56CAF2112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1735B-4DD3-4E0B-A170-E5349B6908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2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C58292-68EC-472E-9EB2-0C1A9E18B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209560-8707-42C9-9D34-45DBD9B3E3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FEB5C1B-C03F-4041-9BDD-59019D1F20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EC7DDC-99ED-43F1-B6F5-9C1EB2F284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7B7AA-A632-49BB-9F60-F073076BCE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403359-E128-4E30-ADE7-34FA497CC9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E70CEE1D-6D49-435F-9634-25C842E869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351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The Inference Strategy</a:t>
            </a:r>
            <a:b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/>
              <a:t>© Nanette S. Fritschmann, </a:t>
            </a:r>
            <a:r>
              <a:rPr lang="en-US" sz="1200" dirty="0" err="1"/>
              <a:t>Ph.D</a:t>
            </a:r>
            <a:br>
              <a:rPr lang="en-US" sz="1200" dirty="0"/>
            </a:b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3C5EF0B9-15E4-4F5E-BDE0-AB8618554A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Model &amp; Describe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Lesson 5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Clarifying Questions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688F1C76-4251-427C-9A0E-69025D73E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00800"/>
            <a:ext cx="868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PowerPoint designed by Kendall Hunt, Liberty Middle School, Hanover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>
            <a:extLst>
              <a:ext uri="{FF2B5EF4-FFF2-40B4-BE49-F238E27FC236}">
                <a16:creationId xmlns:a16="http://schemas.microsoft.com/office/drawing/2014/main" id="{82803E3F-8C75-4EEB-B67B-EA8A6ED79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"/>
            <a:ext cx="8839200" cy="661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ja-JP" altLang="en-US" sz="2000" b="1" dirty="0"/>
              <a:t>“</a:t>
            </a:r>
            <a:r>
              <a:rPr lang="en-US" altLang="ja-JP" sz="2000" b="1" dirty="0"/>
              <a:t>Safety First</a:t>
            </a:r>
            <a:r>
              <a:rPr lang="ja-JP" altLang="en-US" sz="2000" b="1" dirty="0"/>
              <a:t>”</a:t>
            </a:r>
            <a:endParaRPr lang="en-US" altLang="ja-JP" sz="2000" b="1" dirty="0"/>
          </a:p>
          <a:p>
            <a:pPr eaLnBrk="1" hangingPunct="1">
              <a:spcBef>
                <a:spcPct val="15000"/>
              </a:spcBef>
            </a:pPr>
            <a:r>
              <a:rPr lang="en-US" altLang="en-US" sz="2000" dirty="0"/>
              <a:t>	Darnell thought tongue twisters were cool. Tongue twisters are silly expressions that are hard to say really fast, like </a:t>
            </a:r>
            <a:r>
              <a:rPr lang="ja-JP" altLang="en-US" sz="2000" dirty="0"/>
              <a:t>“</a:t>
            </a:r>
            <a:r>
              <a:rPr lang="en-US" altLang="ja-JP" sz="2000" dirty="0"/>
              <a:t>She sells seashells down by the seashore.</a:t>
            </a:r>
            <a:r>
              <a:rPr lang="ja-JP" altLang="en-US" sz="2000" dirty="0"/>
              <a:t>”</a:t>
            </a:r>
            <a:r>
              <a:rPr lang="en-US" altLang="ja-JP" sz="2000" dirty="0"/>
              <a:t> Darnell liked to make up tongue twisters when he was riding his bike to school. He had just seen an old Alfred Hitchcock movie,, so he said, </a:t>
            </a:r>
            <a:r>
              <a:rPr lang="ja-JP" altLang="en-US" sz="2000" dirty="0"/>
              <a:t>“</a:t>
            </a:r>
            <a:r>
              <a:rPr lang="en-US" altLang="ja-JP" sz="2000" dirty="0"/>
              <a:t>Hitchcock.</a:t>
            </a:r>
            <a:r>
              <a:rPr lang="ja-JP" altLang="en-US" sz="2000" dirty="0"/>
              <a:t>”</a:t>
            </a:r>
            <a:r>
              <a:rPr lang="en-US" altLang="ja-JP" sz="2000" dirty="0"/>
              <a:t> Then he said, </a:t>
            </a:r>
            <a:r>
              <a:rPr lang="ja-JP" altLang="en-US" sz="2000" dirty="0"/>
              <a:t>“</a:t>
            </a:r>
            <a:r>
              <a:rPr lang="en-US" altLang="ja-JP" sz="2000" dirty="0"/>
              <a:t>Witchcraft.</a:t>
            </a:r>
            <a:r>
              <a:rPr lang="ja-JP" altLang="en-US" sz="2000" dirty="0"/>
              <a:t>”</a:t>
            </a:r>
            <a:r>
              <a:rPr lang="en-US" altLang="ja-JP" sz="2000" dirty="0"/>
              <a:t> He thought that might be a good tongue twister. Darnell was not paying much attention to where he was going.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en-US" sz="2000" dirty="0"/>
              <a:t>	</a:t>
            </a:r>
            <a:r>
              <a:rPr lang="ja-JP" altLang="en-US" sz="2000" dirty="0"/>
              <a:t>“</a:t>
            </a:r>
            <a:r>
              <a:rPr lang="en-US" altLang="ja-JP" sz="2000" dirty="0"/>
              <a:t>Hitchcock witchcraft,</a:t>
            </a:r>
            <a:r>
              <a:rPr lang="ja-JP" altLang="en-US" sz="2000" dirty="0"/>
              <a:t>”</a:t>
            </a:r>
            <a:r>
              <a:rPr lang="en-US" altLang="ja-JP" sz="2000" dirty="0"/>
              <a:t> he said. Then he said it over and over again, </a:t>
            </a:r>
            <a:r>
              <a:rPr lang="ja-JP" altLang="en-US" sz="2000" dirty="0"/>
              <a:t>“</a:t>
            </a:r>
            <a:r>
              <a:rPr lang="en-US" altLang="ja-JP" sz="2000" dirty="0"/>
              <a:t>Hitchcock witchcraft, </a:t>
            </a:r>
            <a:r>
              <a:rPr lang="en-US" altLang="ja-JP" sz="1800" dirty="0"/>
              <a:t>Hitchcock witchcraft, Hitchcock witchcraft,</a:t>
            </a:r>
            <a:r>
              <a:rPr lang="ja-JP" altLang="en-US" sz="1800" dirty="0"/>
              <a:t>”</a:t>
            </a:r>
            <a:r>
              <a:rPr lang="en-US" altLang="ja-JP" sz="1800" dirty="0"/>
              <a:t> right up until his bike ran into a telephone pole. Fortunately, he </a:t>
            </a:r>
            <a:r>
              <a:rPr lang="en-US" altLang="ja-JP" sz="1800" dirty="0" err="1"/>
              <a:t>wasn</a:t>
            </a:r>
            <a:r>
              <a:rPr lang="ja-JP" altLang="en-US" sz="1800" dirty="0"/>
              <a:t>’</a:t>
            </a:r>
            <a:r>
              <a:rPr lang="en-US" altLang="ja-JP" sz="1800" dirty="0"/>
              <a:t>t going very fast. He only suffered a dislocated shoulder and a concussion, but he had to be taken to the hospital in an ambulance.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en-US" sz="1800" dirty="0"/>
              <a:t>	Darnell had to stay overnight at the hospital. The doctors wanted to keep him under observation. They thought he might have a brain injury. Abbie was the nurse who took care of </a:t>
            </a:r>
            <a:r>
              <a:rPr lang="en-US" altLang="en-US" sz="1800" dirty="0" err="1"/>
              <a:t>Darnelll</a:t>
            </a:r>
            <a:r>
              <a:rPr lang="en-US" altLang="en-US" sz="1800" dirty="0"/>
              <a:t>. She was pretty sure he </a:t>
            </a:r>
            <a:r>
              <a:rPr lang="en-US" altLang="en-US" sz="1800" dirty="0" err="1"/>
              <a:t>didn</a:t>
            </a:r>
            <a:r>
              <a:rPr lang="ja-JP" altLang="en-US" sz="1800" dirty="0"/>
              <a:t>’</a:t>
            </a:r>
            <a:r>
              <a:rPr lang="en-US" altLang="ja-JP" sz="1800" dirty="0"/>
              <a:t>t have a brain injury. Abbie thought Darnell was just stupid.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en-US" sz="1800" dirty="0"/>
              <a:t>	For Darnell, it was love at first sight. Abbie was the most beautiful woman he had ever seen. </a:t>
            </a:r>
            <a:r>
              <a:rPr lang="ja-JP" altLang="en-US" sz="1800" dirty="0"/>
              <a:t>“</a:t>
            </a:r>
            <a:r>
              <a:rPr lang="en-US" altLang="ja-JP" sz="1800" dirty="0"/>
              <a:t>You</a:t>
            </a:r>
            <a:r>
              <a:rPr lang="ja-JP" altLang="en-US" sz="1800" dirty="0"/>
              <a:t>’</a:t>
            </a:r>
            <a:r>
              <a:rPr lang="en-US" altLang="ja-JP" sz="1800" dirty="0"/>
              <a:t>re lucky you </a:t>
            </a:r>
            <a:r>
              <a:rPr lang="en-US" altLang="ja-JP" sz="1800" dirty="0" err="1"/>
              <a:t>weren</a:t>
            </a:r>
            <a:r>
              <a:rPr lang="ja-JP" altLang="en-US" sz="1800" dirty="0"/>
              <a:t>’</a:t>
            </a:r>
            <a:r>
              <a:rPr lang="en-US" altLang="ja-JP" sz="1800" dirty="0"/>
              <a:t>t hurt any worse,</a:t>
            </a:r>
            <a:r>
              <a:rPr lang="ja-JP" altLang="en-US" sz="1800" dirty="0"/>
              <a:t>”</a:t>
            </a:r>
            <a:r>
              <a:rPr lang="en-US" altLang="ja-JP" sz="1800" dirty="0"/>
              <a:t> Abbie said. </a:t>
            </a:r>
            <a:r>
              <a:rPr lang="ja-JP" altLang="en-US" sz="1800" dirty="0"/>
              <a:t>“</a:t>
            </a:r>
            <a:r>
              <a:rPr lang="en-US" altLang="ja-JP" sz="1800" dirty="0"/>
              <a:t>Have you ever heard of wearing a bike helmet?</a:t>
            </a:r>
            <a:r>
              <a:rPr lang="ja-JP" altLang="en-US" sz="1800" dirty="0"/>
              <a:t>”</a:t>
            </a:r>
            <a:r>
              <a:rPr lang="en-US" altLang="ja-JP" sz="1800" dirty="0"/>
              <a:t> Darnell replied, </a:t>
            </a:r>
            <a:r>
              <a:rPr lang="ja-JP" altLang="en-US" sz="1800" dirty="0"/>
              <a:t>“</a:t>
            </a:r>
            <a:r>
              <a:rPr lang="en-US" altLang="ja-JP" sz="1800" dirty="0"/>
              <a:t>Nah, those are for sissies.</a:t>
            </a:r>
            <a:r>
              <a:rPr lang="ja-JP" altLang="en-US" sz="1800" dirty="0"/>
              <a:t>”</a:t>
            </a:r>
            <a:r>
              <a:rPr lang="en-US" altLang="ja-JP" sz="1800" dirty="0"/>
              <a:t> Then he changed the subject. </a:t>
            </a:r>
            <a:r>
              <a:rPr lang="ja-JP" altLang="en-US" sz="1800" dirty="0"/>
              <a:t>“</a:t>
            </a:r>
            <a:r>
              <a:rPr lang="en-US" altLang="ja-JP" sz="1800" dirty="0"/>
              <a:t>How would you like to go out with me when my shoulder is better?</a:t>
            </a:r>
            <a:r>
              <a:rPr lang="ja-JP" altLang="en-US" sz="1800" dirty="0"/>
              <a:t>”</a:t>
            </a:r>
            <a:r>
              <a:rPr lang="en-US" altLang="ja-JP" sz="1800" dirty="0"/>
              <a:t> </a:t>
            </a:r>
            <a:r>
              <a:rPr lang="ja-JP" altLang="en-US" sz="1800" dirty="0"/>
              <a:t>“</a:t>
            </a:r>
            <a:r>
              <a:rPr lang="en-US" altLang="ja-JP" sz="1800" dirty="0"/>
              <a:t>You</a:t>
            </a:r>
            <a:r>
              <a:rPr lang="ja-JP" altLang="en-US" sz="1800" dirty="0"/>
              <a:t>’</a:t>
            </a:r>
            <a:r>
              <a:rPr lang="en-US" altLang="ja-JP" sz="1800" dirty="0" err="1"/>
              <a:t>ve</a:t>
            </a:r>
            <a:r>
              <a:rPr lang="en-US" altLang="ja-JP" sz="1800" dirty="0"/>
              <a:t> got a lot of nerve,</a:t>
            </a:r>
            <a:r>
              <a:rPr lang="ja-JP" altLang="en-US" sz="1800" dirty="0"/>
              <a:t>”</a:t>
            </a:r>
            <a:r>
              <a:rPr lang="en-US" altLang="ja-JP" sz="1800" dirty="0"/>
              <a:t> Abbie thought but she </a:t>
            </a:r>
            <a:r>
              <a:rPr lang="en-US" altLang="ja-JP" sz="1800" dirty="0" err="1"/>
              <a:t>didn</a:t>
            </a:r>
            <a:r>
              <a:rPr lang="ja-JP" altLang="en-US" sz="1800" dirty="0"/>
              <a:t>’</a:t>
            </a:r>
            <a:r>
              <a:rPr lang="en-US" altLang="ja-JP" sz="1800" dirty="0"/>
              <a:t>t say anything.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>
            <a:extLst>
              <a:ext uri="{FF2B5EF4-FFF2-40B4-BE49-F238E27FC236}">
                <a16:creationId xmlns:a16="http://schemas.microsoft.com/office/drawing/2014/main" id="{448BDC98-220B-4114-A4EE-2CEA38BE5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7010400" cy="667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800" b="1"/>
              <a:t>“</a:t>
            </a:r>
            <a:r>
              <a:rPr lang="en-US" altLang="ja-JP" sz="1800" b="1"/>
              <a:t>Safety First</a:t>
            </a:r>
            <a:r>
              <a:rPr lang="ja-JP" altLang="en-US" sz="1800" b="1"/>
              <a:t>”</a:t>
            </a:r>
            <a:endParaRPr lang="en-US" altLang="ja-JP" sz="1800" b="1"/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en-US" altLang="en-US" sz="1800"/>
              <a:t>Why did Darnell end up in the hospital?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liked to make up tongue twisters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liked to meet cute nurses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didn</a:t>
            </a:r>
            <a:r>
              <a:rPr lang="ja-JP" altLang="en-US" sz="1800"/>
              <a:t>’</a:t>
            </a:r>
            <a:r>
              <a:rPr lang="en-US" altLang="ja-JP" sz="1800"/>
              <a:t>t watch where he was going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had a brain injury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en-US" altLang="en-US" sz="1800"/>
              <a:t>What will probably happen next?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Abbie will punch Darnell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Abbie will refuse Darnell</a:t>
            </a:r>
            <a:r>
              <a:rPr lang="ja-JP" altLang="en-US" sz="1800"/>
              <a:t>’</a:t>
            </a:r>
            <a:r>
              <a:rPr lang="en-US" altLang="ja-JP" sz="1800"/>
              <a:t>s invitation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Abbie will fall in love with Darnell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Abbie will make Darnell nervous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en-US" altLang="en-US" sz="1800"/>
              <a:t>Which sentence best describes the theme of the passage?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Keep your mind on what you are doing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Bicycle safety should be taught in public school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Nurses have romantic jobs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Tongue twisters are a great hobby if you don</a:t>
            </a:r>
            <a:r>
              <a:rPr lang="ja-JP" altLang="en-US" sz="1800"/>
              <a:t>’</a:t>
            </a:r>
            <a:r>
              <a:rPr lang="en-US" altLang="ja-JP" sz="1800"/>
              <a:t>t have much money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en-US" altLang="en-US" sz="1800"/>
              <a:t>Why did Abbie think Darnell was stupid?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fell in love with her at first sight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wasn</a:t>
            </a:r>
            <a:r>
              <a:rPr lang="ja-JP" altLang="en-US" sz="1800"/>
              <a:t>’</a:t>
            </a:r>
            <a:r>
              <a:rPr lang="en-US" altLang="ja-JP" sz="1800"/>
              <a:t>t wearing a bike helmet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He believed in witchcraft</a:t>
            </a:r>
          </a:p>
          <a:p>
            <a:pPr lvl="1" eaLnBrk="1" hangingPunct="1">
              <a:spcBef>
                <a:spcPct val="10000"/>
              </a:spcBef>
              <a:buFontTx/>
              <a:buAutoNum type="alphaLcPeriod"/>
            </a:pPr>
            <a:r>
              <a:rPr lang="en-US" altLang="en-US" sz="1800"/>
              <a:t>His love of tongue twisters got him in trouble</a:t>
            </a:r>
          </a:p>
        </p:txBody>
      </p:sp>
      <p:sp>
        <p:nvSpPr>
          <p:cNvPr id="23554" name="Rectangle 5">
            <a:extLst>
              <a:ext uri="{FF2B5EF4-FFF2-40B4-BE49-F238E27FC236}">
                <a16:creationId xmlns:a16="http://schemas.microsoft.com/office/drawing/2014/main" id="{FB1F5613-E59F-4222-A694-2732D67EC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09600"/>
            <a:ext cx="16002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3555" name="Line 6">
            <a:extLst>
              <a:ext uri="{FF2B5EF4-FFF2-40B4-BE49-F238E27FC236}">
                <a16:creationId xmlns:a16="http://schemas.microsoft.com/office/drawing/2014/main" id="{5B99588E-805A-463B-A996-CD217FC2D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1066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Line 7">
            <a:extLst>
              <a:ext uri="{FF2B5EF4-FFF2-40B4-BE49-F238E27FC236}">
                <a16:creationId xmlns:a16="http://schemas.microsoft.com/office/drawing/2014/main" id="{91BDE2EE-D366-43F5-BBC5-F85340176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609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8">
            <a:extLst>
              <a:ext uri="{FF2B5EF4-FFF2-40B4-BE49-F238E27FC236}">
                <a16:creationId xmlns:a16="http://schemas.microsoft.com/office/drawing/2014/main" id="{BA9A54A6-409C-4EB6-A0B7-610E75B6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133600"/>
            <a:ext cx="16002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3558" name="Rectangle 9">
            <a:extLst>
              <a:ext uri="{FF2B5EF4-FFF2-40B4-BE49-F238E27FC236}">
                <a16:creationId xmlns:a16="http://schemas.microsoft.com/office/drawing/2014/main" id="{2F40926B-5FCB-4BCB-8C20-B24872D1E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733800"/>
            <a:ext cx="16002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3559" name="Rectangle 10">
            <a:extLst>
              <a:ext uri="{FF2B5EF4-FFF2-40B4-BE49-F238E27FC236}">
                <a16:creationId xmlns:a16="http://schemas.microsoft.com/office/drawing/2014/main" id="{568E4031-D931-42F1-8FBA-39729CF6F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486400"/>
            <a:ext cx="16002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3560" name="Line 11">
            <a:extLst>
              <a:ext uri="{FF2B5EF4-FFF2-40B4-BE49-F238E27FC236}">
                <a16:creationId xmlns:a16="http://schemas.microsoft.com/office/drawing/2014/main" id="{F5AB7A8E-281B-49AD-8156-D810A79752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2590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2">
            <a:extLst>
              <a:ext uri="{FF2B5EF4-FFF2-40B4-BE49-F238E27FC236}">
                <a16:creationId xmlns:a16="http://schemas.microsoft.com/office/drawing/2014/main" id="{8C58BC10-945B-4BA5-B707-1672E1418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133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3">
            <a:extLst>
              <a:ext uri="{FF2B5EF4-FFF2-40B4-BE49-F238E27FC236}">
                <a16:creationId xmlns:a16="http://schemas.microsoft.com/office/drawing/2014/main" id="{9DD5F37F-B884-4C60-8560-000E5EB8E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114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4">
            <a:extLst>
              <a:ext uri="{FF2B5EF4-FFF2-40B4-BE49-F238E27FC236}">
                <a16:creationId xmlns:a16="http://schemas.microsoft.com/office/drawing/2014/main" id="{56B3EF69-BA56-4F16-A952-6D63304D1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733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5">
            <a:extLst>
              <a:ext uri="{FF2B5EF4-FFF2-40B4-BE49-F238E27FC236}">
                <a16:creationId xmlns:a16="http://schemas.microsoft.com/office/drawing/2014/main" id="{15BFE377-BB01-425D-8BC1-7BB669192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943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6">
            <a:extLst>
              <a:ext uri="{FF2B5EF4-FFF2-40B4-BE49-F238E27FC236}">
                <a16:creationId xmlns:a16="http://schemas.microsoft.com/office/drawing/2014/main" id="{01F957B7-8199-4788-B11F-369949EBE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486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Text Box 17">
            <a:extLst>
              <a:ext uri="{FF2B5EF4-FFF2-40B4-BE49-F238E27FC236}">
                <a16:creationId xmlns:a16="http://schemas.microsoft.com/office/drawing/2014/main" id="{A2F7421D-486C-4788-9CE5-08A1C9F54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524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3567" name="Text Box 18">
            <a:extLst>
              <a:ext uri="{FF2B5EF4-FFF2-40B4-BE49-F238E27FC236}">
                <a16:creationId xmlns:a16="http://schemas.microsoft.com/office/drawing/2014/main" id="{165C1825-C8DC-422F-8865-7BC0AF297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524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Q      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4">
            <a:extLst>
              <a:ext uri="{FF2B5EF4-FFF2-40B4-BE49-F238E27FC236}">
                <a16:creationId xmlns:a16="http://schemas.microsoft.com/office/drawing/2014/main" id="{33249538-9539-4A42-9AE7-0CA32D70C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934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en-US" sz="1800"/>
              <a:t>5. What do you think is the main reason Abbie would not be interested in Darnell?</a:t>
            </a:r>
          </a:p>
          <a:p>
            <a:pPr lvl="1" eaLnBrk="1" hangingPunct="1">
              <a:spcBef>
                <a:spcPct val="15000"/>
              </a:spcBef>
              <a:buFontTx/>
              <a:buAutoNum type="alphaLcPeriod"/>
            </a:pPr>
            <a:r>
              <a:rPr lang="en-US" altLang="en-US" sz="1800"/>
              <a:t>Darnell is too sick</a:t>
            </a:r>
          </a:p>
          <a:p>
            <a:pPr lvl="1" eaLnBrk="1" hangingPunct="1">
              <a:spcBef>
                <a:spcPct val="15000"/>
              </a:spcBef>
              <a:buFontTx/>
              <a:buAutoNum type="alphaLcPeriod"/>
            </a:pPr>
            <a:r>
              <a:rPr lang="en-US" altLang="en-US" sz="1800"/>
              <a:t>Darnell is too young</a:t>
            </a:r>
          </a:p>
          <a:p>
            <a:pPr lvl="1" eaLnBrk="1" hangingPunct="1">
              <a:spcBef>
                <a:spcPct val="15000"/>
              </a:spcBef>
              <a:buFontTx/>
              <a:buAutoNum type="alphaLcPeriod"/>
            </a:pPr>
            <a:r>
              <a:rPr lang="en-US" altLang="en-US" sz="1800"/>
              <a:t>Darnell has the wrong kind of job</a:t>
            </a:r>
          </a:p>
          <a:p>
            <a:pPr lvl="1" eaLnBrk="1" hangingPunct="1">
              <a:spcBef>
                <a:spcPct val="15000"/>
              </a:spcBef>
              <a:buFontTx/>
              <a:buAutoNum type="alphaLcPeriod"/>
            </a:pPr>
            <a:r>
              <a:rPr lang="en-US" altLang="en-US" sz="1800"/>
              <a:t>Darnell is into witchcraft</a:t>
            </a:r>
          </a:p>
        </p:txBody>
      </p:sp>
      <p:sp>
        <p:nvSpPr>
          <p:cNvPr id="24578" name="Rectangle 5">
            <a:extLst>
              <a:ext uri="{FF2B5EF4-FFF2-40B4-BE49-F238E27FC236}">
                <a16:creationId xmlns:a16="http://schemas.microsoft.com/office/drawing/2014/main" id="{6F61EF2D-A88E-4618-B031-9F349AC29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762000"/>
            <a:ext cx="16002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4579" name="Line 6">
            <a:extLst>
              <a:ext uri="{FF2B5EF4-FFF2-40B4-BE49-F238E27FC236}">
                <a16:creationId xmlns:a16="http://schemas.microsoft.com/office/drawing/2014/main" id="{1FD4850C-F601-4190-AD6A-9255A832C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1219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7">
            <a:extLst>
              <a:ext uri="{FF2B5EF4-FFF2-40B4-BE49-F238E27FC236}">
                <a16:creationId xmlns:a16="http://schemas.microsoft.com/office/drawing/2014/main" id="{A25C472A-A510-463C-A2A5-C09D02409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762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8">
            <a:extLst>
              <a:ext uri="{FF2B5EF4-FFF2-40B4-BE49-F238E27FC236}">
                <a16:creationId xmlns:a16="http://schemas.microsoft.com/office/drawing/2014/main" id="{390DAEA9-EA0D-4291-A3A6-44FBC5CFC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048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Q      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5">
            <a:extLst>
              <a:ext uri="{FF2B5EF4-FFF2-40B4-BE49-F238E27FC236}">
                <a16:creationId xmlns:a16="http://schemas.microsoft.com/office/drawing/2014/main" id="{3A8DFE09-45F5-4446-8029-B6E41AA0E2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4714875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Advance Organizer</a:t>
            </a:r>
          </a:p>
        </p:txBody>
      </p:sp>
      <p:sp>
        <p:nvSpPr>
          <p:cNvPr id="14339" name="Text Box 6">
            <a:extLst>
              <a:ext uri="{FF2B5EF4-FFF2-40B4-BE49-F238E27FC236}">
                <a16:creationId xmlns:a16="http://schemas.microsoft.com/office/drawing/2014/main" id="{725C435B-E0DF-4CE4-9CA1-B65F9F18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382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Remember from our previous lessons that there are 3 types of Think and Seek questions. You have already learned about Big Picture and Predicting Questions. Today, you will learn about Clarifying questions.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Think and Seek questions require you to think and seek out clues. The answers are not right there in the text.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You will need to listen, take notes, and participate in our discussion. You will be completing a practice activity where you will code and answer all 4 types of questions.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5">
            <a:extLst>
              <a:ext uri="{FF2B5EF4-FFF2-40B4-BE49-F238E27FC236}">
                <a16:creationId xmlns:a16="http://schemas.microsoft.com/office/drawing/2014/main" id="{B2278B26-28B8-4B26-B036-CD57563019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533400"/>
            <a:ext cx="7620000" cy="31242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Clarify: to make</a:t>
            </a:r>
          </a:p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something</a:t>
            </a:r>
          </a:p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clear or</a:t>
            </a:r>
          </a:p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understand</a:t>
            </a:r>
          </a:p>
        </p:txBody>
      </p:sp>
      <p:sp>
        <p:nvSpPr>
          <p:cNvPr id="15363" name="Text Box 6">
            <a:extLst>
              <a:ext uri="{FF2B5EF4-FFF2-40B4-BE49-F238E27FC236}">
                <a16:creationId xmlns:a16="http://schemas.microsoft.com/office/drawing/2014/main" id="{9B1C0B10-5C59-4E40-B469-2BC9E4011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Clarifying Questions require you to make sense of something</a:t>
            </a:r>
            <a:r>
              <a:rPr lang="en-US" altLang="en-US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5364" name="Rectangle 7">
            <a:extLst>
              <a:ext uri="{FF2B5EF4-FFF2-40B4-BE49-F238E27FC236}">
                <a16:creationId xmlns:a16="http://schemas.microsoft.com/office/drawing/2014/main" id="{E0195F45-38DB-4DC7-979D-88F5A2E84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05400"/>
            <a:ext cx="38100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5365" name="Rectangle 8">
            <a:extLst>
              <a:ext uri="{FF2B5EF4-FFF2-40B4-BE49-F238E27FC236}">
                <a16:creationId xmlns:a16="http://schemas.microsoft.com/office/drawing/2014/main" id="{5B7ED9AE-7552-4061-A841-2CF58F0A6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105400"/>
            <a:ext cx="38100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5366" name="Text Box 9">
            <a:extLst>
              <a:ext uri="{FF2B5EF4-FFF2-40B4-BE49-F238E27FC236}">
                <a16:creationId xmlns:a16="http://schemas.microsoft.com/office/drawing/2014/main" id="{FC3D1836-FDDA-4ED5-AFF0-6B67E2642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3657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Explain something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Give a cause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Give a reason</a:t>
            </a:r>
          </a:p>
        </p:txBody>
      </p:sp>
      <p:sp>
        <p:nvSpPr>
          <p:cNvPr id="15367" name="Text Box 10">
            <a:extLst>
              <a:ext uri="{FF2B5EF4-FFF2-40B4-BE49-F238E27FC236}">
                <a16:creationId xmlns:a16="http://schemas.microsoft.com/office/drawing/2014/main" id="{72E92F69-EEB6-44BA-9247-265D0ABCB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105400"/>
            <a:ext cx="3657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Explain feelings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Compare something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Contrast something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WordArt 4">
            <a:extLst>
              <a:ext uri="{FF2B5EF4-FFF2-40B4-BE49-F238E27FC236}">
                <a16:creationId xmlns:a16="http://schemas.microsoft.com/office/drawing/2014/main" id="{39D035B4-170D-40B3-BDE9-E3D3122839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152400"/>
            <a:ext cx="6696075" cy="11001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Rounded MT Bold" panose="020F0704030504030204" pitchFamily="34" charset="0"/>
              </a:rPr>
              <a:t>Example Clarifying Questions</a:t>
            </a:r>
          </a:p>
        </p:txBody>
      </p:sp>
      <p:sp>
        <p:nvSpPr>
          <p:cNvPr id="16386" name="Text Box 5">
            <a:extLst>
              <a:ext uri="{FF2B5EF4-FFF2-40B4-BE49-F238E27FC236}">
                <a16:creationId xmlns:a16="http://schemas.microsoft.com/office/drawing/2014/main" id="{B7FF4188-E9E1-4A7E-B680-D8F4F5600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382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What do you think the author </a:t>
            </a:r>
            <a:r>
              <a:rPr lang="en-US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meant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when she used the word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satisfied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in paragraph 1?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What was Jason </a:t>
            </a:r>
            <a:r>
              <a:rPr lang="en-US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trying to do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when he hid the money?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How do you think Paula was </a:t>
            </a:r>
            <a:r>
              <a:rPr lang="en-US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feeling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when she went to the store?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caused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Mrs. Jones to away the puppy?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What do you think the </a:t>
            </a:r>
            <a:r>
              <a:rPr lang="en-US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reason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was for his angry behavior?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How does Jim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 behavior </a:t>
            </a:r>
            <a:r>
              <a:rPr lang="en-US" altLang="ja-JP" u="sng" dirty="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to Pedro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 behavior?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How does the parade </a:t>
            </a:r>
            <a:r>
              <a:rPr lang="en-US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contrast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with previous parades?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6">
            <a:extLst>
              <a:ext uri="{FF2B5EF4-FFF2-40B4-BE49-F238E27FC236}">
                <a16:creationId xmlns:a16="http://schemas.microsoft.com/office/drawing/2014/main" id="{B995D15C-B34C-43DB-8B5C-00A8ABC322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228600"/>
            <a:ext cx="7591425" cy="143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 panose="030F0702030302020204" pitchFamily="66" charset="0"/>
              </a:rPr>
              <a:t>Key Words for Clarifying Questions</a:t>
            </a:r>
          </a:p>
        </p:txBody>
      </p:sp>
      <p:sp>
        <p:nvSpPr>
          <p:cNvPr id="17411" name="Text Box 7">
            <a:extLst>
              <a:ext uri="{FF2B5EF4-FFF2-40B4-BE49-F238E27FC236}">
                <a16:creationId xmlns:a16="http://schemas.microsoft.com/office/drawing/2014/main" id="{2F7691BE-EF75-44A2-9EF3-3C9FBDE23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81200"/>
            <a:ext cx="4343400" cy="462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Means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Meant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Cause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Reason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Contrast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Different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Explain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Your own words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j0432669">
            <a:extLst>
              <a:ext uri="{FF2B5EF4-FFF2-40B4-BE49-F238E27FC236}">
                <a16:creationId xmlns:a16="http://schemas.microsoft.com/office/drawing/2014/main" id="{2F179803-4AB4-400B-B4D0-98E12AF6D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4" name="Picture 5" descr="j0432687">
            <a:extLst>
              <a:ext uri="{FF2B5EF4-FFF2-40B4-BE49-F238E27FC236}">
                <a16:creationId xmlns:a16="http://schemas.microsoft.com/office/drawing/2014/main" id="{52DBFDFE-E8CF-451C-B04B-AB8C3D2FB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WordArt 6">
            <a:extLst>
              <a:ext uri="{FF2B5EF4-FFF2-40B4-BE49-F238E27FC236}">
                <a16:creationId xmlns:a16="http://schemas.microsoft.com/office/drawing/2014/main" id="{FC8F73D6-1893-4EA6-907A-B4218DC1BA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381000"/>
            <a:ext cx="1524000" cy="1457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Pause</a:t>
            </a:r>
          </a:p>
        </p:txBody>
      </p:sp>
      <p:sp>
        <p:nvSpPr>
          <p:cNvPr id="18436" name="WordArt 7">
            <a:extLst>
              <a:ext uri="{FF2B5EF4-FFF2-40B4-BE49-F238E27FC236}">
                <a16:creationId xmlns:a16="http://schemas.microsoft.com/office/drawing/2014/main" id="{AA06B070-1896-45BC-9993-6A960B4853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3886200"/>
            <a:ext cx="1847850" cy="1457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Rewind</a:t>
            </a:r>
          </a:p>
        </p:txBody>
      </p:sp>
      <p:sp>
        <p:nvSpPr>
          <p:cNvPr id="18437" name="Text Box 8">
            <a:extLst>
              <a:ext uri="{FF2B5EF4-FFF2-40B4-BE49-F238E27FC236}">
                <a16:creationId xmlns:a16="http://schemas.microsoft.com/office/drawing/2014/main" id="{A242CFE0-38BF-4D08-B578-E5E5DD3A1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1000"/>
            <a:ext cx="4191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If something doesn’t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make sense while you are reading, you need to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press the pause button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8" name="Text Box 9">
            <a:extLst>
              <a:ext uri="{FF2B5EF4-FFF2-40B4-BE49-F238E27FC236}">
                <a16:creationId xmlns:a16="http://schemas.microsoft.com/office/drawing/2014/main" id="{7B463B9A-4FB5-4490-8B04-6CAABD45B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10000"/>
            <a:ext cx="4267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Then you need to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rewind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or reread to clarify and make sense of what you are reading. When you reread, you need to look for clues that can help you understand.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>
            <a:extLst>
              <a:ext uri="{FF2B5EF4-FFF2-40B4-BE49-F238E27FC236}">
                <a16:creationId xmlns:a16="http://schemas.microsoft.com/office/drawing/2014/main" id="{E0DBCD82-42A2-43A0-B5C9-5CC596F9C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382000" cy="676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There are </a:t>
            </a: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types of Think and Seek questions.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 types of Think and Seek questions are </a:t>
            </a: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Big Picture, Predicting, and Clarifying.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Clarifying is making </a:t>
            </a: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something clear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That means something is easy to understand. If something is not clear, it won</a:t>
            </a:r>
            <a:r>
              <a:rPr lang="ja-JP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altLang="ja-JP" sz="2600" dirty="0">
                <a:latin typeface="Calibri" panose="020F0502020204030204" pitchFamily="34" charset="0"/>
                <a:cs typeface="Calibri" panose="020F0502020204030204" pitchFamily="34" charset="0"/>
              </a:rPr>
              <a:t>t make sense.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 Clarifying question will require you to make something </a:t>
            </a: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easy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to understand. It will require you to </a:t>
            </a: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sense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of something.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 examples of how Clarifying Questions may begin are: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 you think the author meant when…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you think…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6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____ mean…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78CF44EF-591A-4216-AE7D-7669AB6F6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6868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Good readers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clarify things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as they read. If something just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doesn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t make sense to them, they press the </a:t>
            </a:r>
            <a:r>
              <a:rPr lang="en-US" altLang="ja-JP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pause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button on reading, just like they might press the same button on a video machine. Then, they </a:t>
            </a:r>
            <a:r>
              <a:rPr lang="en-US" altLang="ja-JP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rewind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to go back and reread to make sense of what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 confusing.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When you answer a Clarifying Question, you have to make sure that your answer is related to the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clues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in the passage.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If a question asks you what a certain word means, you will need to look for that word and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figure out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what it means in that particular sentence. This will help you to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clarify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what it means.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The code letter you will write for a Clarifying Question is a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If, after finding clues, you discover that your answer cannot be correct, then you need to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back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and find more </a:t>
            </a:r>
            <a:r>
              <a:rPr lang="en-US" alt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clues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to support your answer.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WordArt 2">
            <a:extLst>
              <a:ext uri="{FF2B5EF4-FFF2-40B4-BE49-F238E27FC236}">
                <a16:creationId xmlns:a16="http://schemas.microsoft.com/office/drawing/2014/main" id="{E73D1648-BEEA-4838-9E04-7F942B55EA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600200" y="2667000"/>
            <a:ext cx="6248400" cy="1371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INFER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9D5BEB93-9F13-4226-9D15-ACC7F7E3E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922963"/>
            <a:ext cx="5054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FF00"/>
                </a:solidFill>
              </a:rPr>
              <a:t>eturn</a:t>
            </a:r>
            <a:r>
              <a:rPr lang="en-US" altLang="en-US" sz="3200" b="1">
                <a:solidFill>
                  <a:schemeClr val="folHlink"/>
                </a:solidFill>
              </a:rPr>
              <a:t> </a:t>
            </a:r>
            <a:r>
              <a:rPr lang="en-US" altLang="en-US" sz="3200" b="1"/>
              <a:t>to the question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CEE24FC3-4178-4385-BC04-F0C4E37C9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572000"/>
            <a:ext cx="6145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FF00"/>
                </a:solidFill>
              </a:rPr>
              <a:t>xplore</a:t>
            </a:r>
            <a:r>
              <a:rPr lang="en-US" altLang="en-US" sz="3200" b="1">
                <a:solidFill>
                  <a:schemeClr val="folHlink"/>
                </a:solidFill>
              </a:rPr>
              <a:t> </a:t>
            </a:r>
            <a:r>
              <a:rPr lang="en-US" altLang="en-US" sz="3200" b="1"/>
              <a:t>any supporting details</a:t>
            </a:r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A5FCB6D1-BBE9-4BA9-A97C-4203AF1EB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246438"/>
            <a:ext cx="419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FF00"/>
                </a:solidFill>
              </a:rPr>
              <a:t>ind</a:t>
            </a:r>
            <a:r>
              <a:rPr lang="en-US" altLang="en-US" sz="3200" b="1">
                <a:solidFill>
                  <a:schemeClr val="folHlink"/>
                </a:solidFill>
              </a:rPr>
              <a:t> </a:t>
            </a:r>
            <a:r>
              <a:rPr lang="en-US" altLang="en-US" sz="3200" b="1"/>
              <a:t>the clues</a:t>
            </a:r>
          </a:p>
        </p:txBody>
      </p:sp>
      <p:sp>
        <p:nvSpPr>
          <p:cNvPr id="21509" name="Rectangle 6">
            <a:extLst>
              <a:ext uri="{FF2B5EF4-FFF2-40B4-BE49-F238E27FC236}">
                <a16:creationId xmlns:a16="http://schemas.microsoft.com/office/drawing/2014/main" id="{71533D38-55EE-4B0C-849E-45BA7FDCA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884363"/>
            <a:ext cx="42751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FF00"/>
                </a:solidFill>
              </a:rPr>
              <a:t>ote</a:t>
            </a:r>
            <a:r>
              <a:rPr lang="en-US" altLang="en-US" sz="3200">
                <a:solidFill>
                  <a:schemeClr val="folHlink"/>
                </a:solidFill>
              </a:rPr>
              <a:t> </a:t>
            </a:r>
            <a:r>
              <a:rPr lang="en-US" altLang="en-US" sz="3200"/>
              <a:t>what you know</a:t>
            </a:r>
          </a:p>
        </p:txBody>
      </p:sp>
      <p:sp>
        <p:nvSpPr>
          <p:cNvPr id="21510" name="Rectangle 7">
            <a:extLst>
              <a:ext uri="{FF2B5EF4-FFF2-40B4-BE49-F238E27FC236}">
                <a16:creationId xmlns:a16="http://schemas.microsoft.com/office/drawing/2014/main" id="{C2D93E31-8671-49FE-813B-AC20E1ECF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6563"/>
            <a:ext cx="77898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FF00"/>
                </a:solidFill>
              </a:rPr>
              <a:t>nteract</a:t>
            </a:r>
            <a:r>
              <a:rPr lang="en-US" altLang="en-US" sz="3200">
                <a:solidFill>
                  <a:schemeClr val="folHlink"/>
                </a:solidFill>
              </a:rPr>
              <a:t> </a:t>
            </a:r>
            <a:r>
              <a:rPr lang="en-US" altLang="en-US" sz="3200"/>
              <a:t>with the questions and passage</a:t>
            </a:r>
          </a:p>
        </p:txBody>
      </p:sp>
      <p:sp>
        <p:nvSpPr>
          <p:cNvPr id="21511" name="Line 8">
            <a:extLst>
              <a:ext uri="{FF2B5EF4-FFF2-40B4-BE49-F238E27FC236}">
                <a16:creationId xmlns:a16="http://schemas.microsoft.com/office/drawing/2014/main" id="{E50F6C11-CD9B-4F8E-A95B-B8FA5751C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09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9">
            <a:extLst>
              <a:ext uri="{FF2B5EF4-FFF2-40B4-BE49-F238E27FC236}">
                <a16:creationId xmlns:a16="http://schemas.microsoft.com/office/drawing/2014/main" id="{DE5C448A-76F8-4EFE-A80E-183F2E3AC3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21336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10">
            <a:extLst>
              <a:ext uri="{FF2B5EF4-FFF2-40B4-BE49-F238E27FC236}">
                <a16:creationId xmlns:a16="http://schemas.microsoft.com/office/drawing/2014/main" id="{F068363E-7C0A-4101-AE30-2C658194A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13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>
            <a:extLst>
              <a:ext uri="{FF2B5EF4-FFF2-40B4-BE49-F238E27FC236}">
                <a16:creationId xmlns:a16="http://schemas.microsoft.com/office/drawing/2014/main" id="{5B815CA3-0F13-4F23-82C6-4FF46A0C6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2">
            <a:extLst>
              <a:ext uri="{FF2B5EF4-FFF2-40B4-BE49-F238E27FC236}">
                <a16:creationId xmlns:a16="http://schemas.microsoft.com/office/drawing/2014/main" id="{F5065D7F-666C-471D-A326-9C2ED7172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572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3">
            <a:extLst>
              <a:ext uri="{FF2B5EF4-FFF2-40B4-BE49-F238E27FC236}">
                <a16:creationId xmlns:a16="http://schemas.microsoft.com/office/drawing/2014/main" id="{6862E78B-5F73-4788-A480-29048BAE1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Cue Card #1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1153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MS PGothic</vt:lpstr>
      <vt:lpstr>Calibri</vt:lpstr>
      <vt:lpstr>Kristen ITC</vt:lpstr>
      <vt:lpstr>Comic Sans MS</vt:lpstr>
      <vt:lpstr>Default Design</vt:lpstr>
      <vt:lpstr>The Inference Strategy © Nanette S. Fritschmann, Ph.D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Inference Strategy</dc:title>
  <dc:creator>Hanover County Public Schools</dc:creator>
  <cp:lastModifiedBy>Nanette Fritschmann</cp:lastModifiedBy>
  <cp:revision>13</cp:revision>
  <dcterms:created xsi:type="dcterms:W3CDTF">2008-02-25T15:32:12Z</dcterms:created>
  <dcterms:modified xsi:type="dcterms:W3CDTF">2022-01-31T16:17:53Z</dcterms:modified>
</cp:coreProperties>
</file>