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4" r:id="rId7"/>
    <p:sldId id="263" r:id="rId8"/>
    <p:sldId id="265" r:id="rId9"/>
    <p:sldId id="266" r:id="rId10"/>
    <p:sldId id="268" r:id="rId11"/>
    <p:sldId id="269" r:id="rId12"/>
    <p:sldId id="267" r:id="rId13"/>
    <p:sldId id="270"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AAD491F-C890-4624-89EF-A72DA5E6BA1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3A70F7B-0431-43DF-B16B-48BBEA4148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A63D1A6-0A30-40FC-A4BB-A24591BCF07A}"/>
              </a:ext>
            </a:extLst>
          </p:cNvPr>
          <p:cNvSpPr>
            <a:spLocks noGrp="1" noChangeArrowheads="1"/>
          </p:cNvSpPr>
          <p:nvPr>
            <p:ph type="sldNum" sz="quarter" idx="12"/>
          </p:nvPr>
        </p:nvSpPr>
        <p:spPr>
          <a:ln/>
        </p:spPr>
        <p:txBody>
          <a:bodyPr/>
          <a:lstStyle>
            <a:lvl1pPr>
              <a:defRPr/>
            </a:lvl1pPr>
          </a:lstStyle>
          <a:p>
            <a:fld id="{1BE7A3F8-15E1-4993-867B-7CB459354845}" type="slidenum">
              <a:rPr lang="en-US" altLang="en-US"/>
              <a:pPr/>
              <a:t>‹#›</a:t>
            </a:fld>
            <a:endParaRPr lang="en-US" altLang="en-US"/>
          </a:p>
        </p:txBody>
      </p:sp>
    </p:spTree>
    <p:extLst>
      <p:ext uri="{BB962C8B-B14F-4D97-AF65-F5344CB8AC3E}">
        <p14:creationId xmlns:p14="http://schemas.microsoft.com/office/powerpoint/2010/main" val="355552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FAF82D7-453C-44F7-8C6D-7BBC21A83A2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2B163E4-8210-4CE1-B94F-B512EF66D0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D96C8DC-2134-4068-826E-280B423066E9}"/>
              </a:ext>
            </a:extLst>
          </p:cNvPr>
          <p:cNvSpPr>
            <a:spLocks noGrp="1" noChangeArrowheads="1"/>
          </p:cNvSpPr>
          <p:nvPr>
            <p:ph type="sldNum" sz="quarter" idx="12"/>
          </p:nvPr>
        </p:nvSpPr>
        <p:spPr>
          <a:ln/>
        </p:spPr>
        <p:txBody>
          <a:bodyPr/>
          <a:lstStyle>
            <a:lvl1pPr>
              <a:defRPr/>
            </a:lvl1pPr>
          </a:lstStyle>
          <a:p>
            <a:fld id="{61B81656-FD35-4B82-9EA9-C706EE8941CD}" type="slidenum">
              <a:rPr lang="en-US" altLang="en-US"/>
              <a:pPr/>
              <a:t>‹#›</a:t>
            </a:fld>
            <a:endParaRPr lang="en-US" altLang="en-US"/>
          </a:p>
        </p:txBody>
      </p:sp>
    </p:spTree>
    <p:extLst>
      <p:ext uri="{BB962C8B-B14F-4D97-AF65-F5344CB8AC3E}">
        <p14:creationId xmlns:p14="http://schemas.microsoft.com/office/powerpoint/2010/main" val="217681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ADD531F-9CD1-4CF1-873F-BC3B119C85E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D4C9E62-CF89-42E5-B02C-D0039D28E9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225966C-82A9-4798-8B98-FE75D34E6D8E}"/>
              </a:ext>
            </a:extLst>
          </p:cNvPr>
          <p:cNvSpPr>
            <a:spLocks noGrp="1" noChangeArrowheads="1"/>
          </p:cNvSpPr>
          <p:nvPr>
            <p:ph type="sldNum" sz="quarter" idx="12"/>
          </p:nvPr>
        </p:nvSpPr>
        <p:spPr>
          <a:ln/>
        </p:spPr>
        <p:txBody>
          <a:bodyPr/>
          <a:lstStyle>
            <a:lvl1pPr>
              <a:defRPr/>
            </a:lvl1pPr>
          </a:lstStyle>
          <a:p>
            <a:fld id="{121C0A3B-46E6-483E-AB65-CB8DDFD6FE7A}" type="slidenum">
              <a:rPr lang="en-US" altLang="en-US"/>
              <a:pPr/>
              <a:t>‹#›</a:t>
            </a:fld>
            <a:endParaRPr lang="en-US" altLang="en-US"/>
          </a:p>
        </p:txBody>
      </p:sp>
    </p:spTree>
    <p:extLst>
      <p:ext uri="{BB962C8B-B14F-4D97-AF65-F5344CB8AC3E}">
        <p14:creationId xmlns:p14="http://schemas.microsoft.com/office/powerpoint/2010/main" val="4139166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012F48D9-87AD-4088-AFCB-D4CE35F2DEE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5E71B7A-9475-46DA-8548-7F5A66226E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7C7F399-84D2-46AC-9B2C-85D22BF7FB8F}"/>
              </a:ext>
            </a:extLst>
          </p:cNvPr>
          <p:cNvSpPr>
            <a:spLocks noGrp="1" noChangeArrowheads="1"/>
          </p:cNvSpPr>
          <p:nvPr>
            <p:ph type="sldNum" sz="quarter" idx="12"/>
          </p:nvPr>
        </p:nvSpPr>
        <p:spPr>
          <a:ln/>
        </p:spPr>
        <p:txBody>
          <a:bodyPr/>
          <a:lstStyle>
            <a:lvl1pPr>
              <a:defRPr/>
            </a:lvl1pPr>
          </a:lstStyle>
          <a:p>
            <a:fld id="{36C60B05-1372-4266-8726-41A2A7DB91B4}" type="slidenum">
              <a:rPr lang="en-US" altLang="en-US"/>
              <a:pPr/>
              <a:t>‹#›</a:t>
            </a:fld>
            <a:endParaRPr lang="en-US" altLang="en-US"/>
          </a:p>
        </p:txBody>
      </p:sp>
    </p:spTree>
    <p:extLst>
      <p:ext uri="{BB962C8B-B14F-4D97-AF65-F5344CB8AC3E}">
        <p14:creationId xmlns:p14="http://schemas.microsoft.com/office/powerpoint/2010/main" val="502400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8FACBBC-0F00-45E0-B975-C62F81312DC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7473E5D-AFF5-4B02-99C4-697448BA7F5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BD4DB0A-B929-4284-AC97-FFEFE304BF75}"/>
              </a:ext>
            </a:extLst>
          </p:cNvPr>
          <p:cNvSpPr>
            <a:spLocks noGrp="1" noChangeArrowheads="1"/>
          </p:cNvSpPr>
          <p:nvPr>
            <p:ph type="sldNum" sz="quarter" idx="12"/>
          </p:nvPr>
        </p:nvSpPr>
        <p:spPr>
          <a:ln/>
        </p:spPr>
        <p:txBody>
          <a:bodyPr/>
          <a:lstStyle>
            <a:lvl1pPr>
              <a:defRPr/>
            </a:lvl1pPr>
          </a:lstStyle>
          <a:p>
            <a:fld id="{6800420B-16DE-4802-BD31-E8562CA0AE6C}" type="slidenum">
              <a:rPr lang="en-US" altLang="en-US"/>
              <a:pPr/>
              <a:t>‹#›</a:t>
            </a:fld>
            <a:endParaRPr lang="en-US" altLang="en-US"/>
          </a:p>
        </p:txBody>
      </p:sp>
    </p:spTree>
    <p:extLst>
      <p:ext uri="{BB962C8B-B14F-4D97-AF65-F5344CB8AC3E}">
        <p14:creationId xmlns:p14="http://schemas.microsoft.com/office/powerpoint/2010/main" val="3365750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513CE25-1FDA-4B2A-BFF0-D45F8610FF3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5183EFC-07AA-4F45-B11C-D1591C2460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DFA3F4-17D3-40A1-A338-78DD3F33951E}"/>
              </a:ext>
            </a:extLst>
          </p:cNvPr>
          <p:cNvSpPr>
            <a:spLocks noGrp="1" noChangeArrowheads="1"/>
          </p:cNvSpPr>
          <p:nvPr>
            <p:ph type="sldNum" sz="quarter" idx="12"/>
          </p:nvPr>
        </p:nvSpPr>
        <p:spPr>
          <a:ln/>
        </p:spPr>
        <p:txBody>
          <a:bodyPr/>
          <a:lstStyle>
            <a:lvl1pPr>
              <a:defRPr/>
            </a:lvl1pPr>
          </a:lstStyle>
          <a:p>
            <a:fld id="{F5EAC28F-B639-40A1-B1A6-CB37B5E63A27}" type="slidenum">
              <a:rPr lang="en-US" altLang="en-US"/>
              <a:pPr/>
              <a:t>‹#›</a:t>
            </a:fld>
            <a:endParaRPr lang="en-US" altLang="en-US"/>
          </a:p>
        </p:txBody>
      </p:sp>
    </p:spTree>
    <p:extLst>
      <p:ext uri="{BB962C8B-B14F-4D97-AF65-F5344CB8AC3E}">
        <p14:creationId xmlns:p14="http://schemas.microsoft.com/office/powerpoint/2010/main" val="2102273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37DB77D-B3F6-4848-AB15-9C1DD80BD10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42DD9D7-206D-43FC-B9AB-90B018FA2A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CA766FE-F16B-48E3-84BB-252870AA5F2A}"/>
              </a:ext>
            </a:extLst>
          </p:cNvPr>
          <p:cNvSpPr>
            <a:spLocks noGrp="1" noChangeArrowheads="1"/>
          </p:cNvSpPr>
          <p:nvPr>
            <p:ph type="sldNum" sz="quarter" idx="12"/>
          </p:nvPr>
        </p:nvSpPr>
        <p:spPr>
          <a:ln/>
        </p:spPr>
        <p:txBody>
          <a:bodyPr/>
          <a:lstStyle>
            <a:lvl1pPr>
              <a:defRPr/>
            </a:lvl1pPr>
          </a:lstStyle>
          <a:p>
            <a:fld id="{720C583F-4356-4258-9667-5784CD6EF2A7}" type="slidenum">
              <a:rPr lang="en-US" altLang="en-US"/>
              <a:pPr/>
              <a:t>‹#›</a:t>
            </a:fld>
            <a:endParaRPr lang="en-US" altLang="en-US"/>
          </a:p>
        </p:txBody>
      </p:sp>
    </p:spTree>
    <p:extLst>
      <p:ext uri="{BB962C8B-B14F-4D97-AF65-F5344CB8AC3E}">
        <p14:creationId xmlns:p14="http://schemas.microsoft.com/office/powerpoint/2010/main" val="4178311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262465D-840A-4E4B-A97E-BE7EC9A42AB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BAD771A-99EE-4E98-8BEF-C43440145FB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203326D-0C93-466D-8776-28655FD7C44D}"/>
              </a:ext>
            </a:extLst>
          </p:cNvPr>
          <p:cNvSpPr>
            <a:spLocks noGrp="1" noChangeArrowheads="1"/>
          </p:cNvSpPr>
          <p:nvPr>
            <p:ph type="sldNum" sz="quarter" idx="12"/>
          </p:nvPr>
        </p:nvSpPr>
        <p:spPr>
          <a:ln/>
        </p:spPr>
        <p:txBody>
          <a:bodyPr/>
          <a:lstStyle>
            <a:lvl1pPr>
              <a:defRPr/>
            </a:lvl1pPr>
          </a:lstStyle>
          <a:p>
            <a:fld id="{19FF420E-1E01-42E9-A3A0-6FBBB52DD120}" type="slidenum">
              <a:rPr lang="en-US" altLang="en-US"/>
              <a:pPr/>
              <a:t>‹#›</a:t>
            </a:fld>
            <a:endParaRPr lang="en-US" altLang="en-US"/>
          </a:p>
        </p:txBody>
      </p:sp>
    </p:spTree>
    <p:extLst>
      <p:ext uri="{BB962C8B-B14F-4D97-AF65-F5344CB8AC3E}">
        <p14:creationId xmlns:p14="http://schemas.microsoft.com/office/powerpoint/2010/main" val="2241148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402C99B-CFC5-4144-91E1-CDD0D75D290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5F1A7A2-2EF9-4789-9552-066565A1657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8E0A6083-6616-4014-BF19-840B3BE8B7FF}"/>
              </a:ext>
            </a:extLst>
          </p:cNvPr>
          <p:cNvSpPr>
            <a:spLocks noGrp="1" noChangeArrowheads="1"/>
          </p:cNvSpPr>
          <p:nvPr>
            <p:ph type="sldNum" sz="quarter" idx="12"/>
          </p:nvPr>
        </p:nvSpPr>
        <p:spPr>
          <a:ln/>
        </p:spPr>
        <p:txBody>
          <a:bodyPr/>
          <a:lstStyle>
            <a:lvl1pPr>
              <a:defRPr/>
            </a:lvl1pPr>
          </a:lstStyle>
          <a:p>
            <a:fld id="{441E9882-2866-4B56-A6B5-F47D7D80D37E}" type="slidenum">
              <a:rPr lang="en-US" altLang="en-US"/>
              <a:pPr/>
              <a:t>‹#›</a:t>
            </a:fld>
            <a:endParaRPr lang="en-US" altLang="en-US"/>
          </a:p>
        </p:txBody>
      </p:sp>
    </p:spTree>
    <p:extLst>
      <p:ext uri="{BB962C8B-B14F-4D97-AF65-F5344CB8AC3E}">
        <p14:creationId xmlns:p14="http://schemas.microsoft.com/office/powerpoint/2010/main" val="3048095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B8999C6-581B-46E9-A878-80054DAFB4B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481DE869-FC0B-4096-ABAA-105340ED44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54490B6-80A4-45D8-AB9E-F836F801FE91}"/>
              </a:ext>
            </a:extLst>
          </p:cNvPr>
          <p:cNvSpPr>
            <a:spLocks noGrp="1" noChangeArrowheads="1"/>
          </p:cNvSpPr>
          <p:nvPr>
            <p:ph type="sldNum" sz="quarter" idx="12"/>
          </p:nvPr>
        </p:nvSpPr>
        <p:spPr>
          <a:ln/>
        </p:spPr>
        <p:txBody>
          <a:bodyPr/>
          <a:lstStyle>
            <a:lvl1pPr>
              <a:defRPr/>
            </a:lvl1pPr>
          </a:lstStyle>
          <a:p>
            <a:fld id="{E5075D9E-AF96-4411-A84A-561D8A751662}" type="slidenum">
              <a:rPr lang="en-US" altLang="en-US"/>
              <a:pPr/>
              <a:t>‹#›</a:t>
            </a:fld>
            <a:endParaRPr lang="en-US" altLang="en-US"/>
          </a:p>
        </p:txBody>
      </p:sp>
    </p:spTree>
    <p:extLst>
      <p:ext uri="{BB962C8B-B14F-4D97-AF65-F5344CB8AC3E}">
        <p14:creationId xmlns:p14="http://schemas.microsoft.com/office/powerpoint/2010/main" val="2221743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C5061EB-2C1A-42FC-A2BF-D933B12E01B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C87BC24-0A20-42EF-9990-AD0EFB7989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F7C1B0F-116D-4467-ABF7-9416A9964799}"/>
              </a:ext>
            </a:extLst>
          </p:cNvPr>
          <p:cNvSpPr>
            <a:spLocks noGrp="1" noChangeArrowheads="1"/>
          </p:cNvSpPr>
          <p:nvPr>
            <p:ph type="sldNum" sz="quarter" idx="12"/>
          </p:nvPr>
        </p:nvSpPr>
        <p:spPr>
          <a:ln/>
        </p:spPr>
        <p:txBody>
          <a:bodyPr/>
          <a:lstStyle>
            <a:lvl1pPr>
              <a:defRPr/>
            </a:lvl1pPr>
          </a:lstStyle>
          <a:p>
            <a:fld id="{8966F2BA-823D-4EB3-98A2-27940F034C87}" type="slidenum">
              <a:rPr lang="en-US" altLang="en-US"/>
              <a:pPr/>
              <a:t>‹#›</a:t>
            </a:fld>
            <a:endParaRPr lang="en-US" altLang="en-US"/>
          </a:p>
        </p:txBody>
      </p:sp>
    </p:spTree>
    <p:extLst>
      <p:ext uri="{BB962C8B-B14F-4D97-AF65-F5344CB8AC3E}">
        <p14:creationId xmlns:p14="http://schemas.microsoft.com/office/powerpoint/2010/main" val="2480877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8C03BEC-3D7B-41C7-BE26-ECBF2A52D81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F74E39E-B5CC-4472-9FDB-431C281E147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7D4BE86-FCE8-486D-AF65-7EAFB8B21582}"/>
              </a:ext>
            </a:extLst>
          </p:cNvPr>
          <p:cNvSpPr>
            <a:spLocks noGrp="1" noChangeArrowheads="1"/>
          </p:cNvSpPr>
          <p:nvPr>
            <p:ph type="sldNum" sz="quarter" idx="12"/>
          </p:nvPr>
        </p:nvSpPr>
        <p:spPr>
          <a:ln/>
        </p:spPr>
        <p:txBody>
          <a:bodyPr/>
          <a:lstStyle>
            <a:lvl1pPr>
              <a:defRPr/>
            </a:lvl1pPr>
          </a:lstStyle>
          <a:p>
            <a:fld id="{36FCD8EC-8A8F-4C2D-B7BC-917D4DCCB16D}" type="slidenum">
              <a:rPr lang="en-US" altLang="en-US"/>
              <a:pPr/>
              <a:t>‹#›</a:t>
            </a:fld>
            <a:endParaRPr lang="en-US" altLang="en-US"/>
          </a:p>
        </p:txBody>
      </p:sp>
    </p:spTree>
    <p:extLst>
      <p:ext uri="{BB962C8B-B14F-4D97-AF65-F5344CB8AC3E}">
        <p14:creationId xmlns:p14="http://schemas.microsoft.com/office/powerpoint/2010/main" val="3546196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7DEB282-7891-4F2D-86AE-F9A8B4DF33AE}"/>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325CC6C-5F35-4E39-ACED-F3FFEE5A1E8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4AE2DCE-1F42-43F8-B1FE-FB2D52F404D2}"/>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4179EE5F-3C04-428B-AE6A-81AE5FF9AFAF}"/>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267E76A7-C16E-4399-AAB0-016FAFC0CC1C}"/>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34AA693-E056-4A77-ADEC-2C2ACD75790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B92BD7E-EACB-447B-9108-630910EBE9FE}"/>
              </a:ext>
            </a:extLst>
          </p:cNvPr>
          <p:cNvSpPr>
            <a:spLocks noGrp="1" noChangeArrowheads="1"/>
          </p:cNvSpPr>
          <p:nvPr>
            <p:ph type="ctrTitle"/>
          </p:nvPr>
        </p:nvSpPr>
        <p:spPr/>
        <p:txBody>
          <a:bodyPr/>
          <a:lstStyle/>
          <a:p>
            <a:pPr eaLnBrk="1" hangingPunct="1"/>
            <a:r>
              <a:rPr lang="en-US" altLang="en-US" dirty="0">
                <a:latin typeface="Calibri" panose="020F0502020204030204" pitchFamily="34" charset="0"/>
                <a:cs typeface="Calibri" panose="020F0502020204030204" pitchFamily="34" charset="0"/>
              </a:rPr>
              <a:t>The Inference Strategy</a:t>
            </a:r>
            <a:br>
              <a:rPr lang="en-US" altLang="en-US" dirty="0">
                <a:latin typeface="Calibri" panose="020F0502020204030204" pitchFamily="34" charset="0"/>
                <a:cs typeface="Calibri" panose="020F0502020204030204" pitchFamily="34" charset="0"/>
              </a:rPr>
            </a:br>
            <a:r>
              <a:rPr lang="en-US" sz="1200" dirty="0"/>
              <a:t>© Nanette S. Fritschmann, </a:t>
            </a:r>
            <a:r>
              <a:rPr lang="en-US" sz="1200" dirty="0" err="1"/>
              <a:t>Ph.D</a:t>
            </a:r>
            <a:br>
              <a:rPr lang="en-US" dirty="0"/>
            </a:br>
            <a:endParaRPr lang="en-US" altLang="en-US" dirty="0">
              <a:latin typeface="Calibri" panose="020F0502020204030204" pitchFamily="34" charset="0"/>
              <a:cs typeface="Calibri" panose="020F0502020204030204" pitchFamily="34" charset="0"/>
            </a:endParaRPr>
          </a:p>
        </p:txBody>
      </p:sp>
      <p:sp>
        <p:nvSpPr>
          <p:cNvPr id="2051" name="Rectangle 3">
            <a:extLst>
              <a:ext uri="{FF2B5EF4-FFF2-40B4-BE49-F238E27FC236}">
                <a16:creationId xmlns:a16="http://schemas.microsoft.com/office/drawing/2014/main" id="{DD7B8B3F-305C-4D97-BE1A-20703073FE14}"/>
              </a:ext>
            </a:extLst>
          </p:cNvPr>
          <p:cNvSpPr>
            <a:spLocks noGrp="1" noChangeArrowheads="1"/>
          </p:cNvSpPr>
          <p:nvPr>
            <p:ph type="subTitle" idx="1"/>
          </p:nvPr>
        </p:nvSpPr>
        <p:spPr/>
        <p:txBody>
          <a:bodyPr/>
          <a:lstStyle/>
          <a:p>
            <a:pPr eaLnBrk="1" hangingPunct="1"/>
            <a:r>
              <a:rPr lang="en-US" altLang="en-US" dirty="0">
                <a:latin typeface="Calibri" panose="020F0502020204030204" pitchFamily="34" charset="0"/>
                <a:cs typeface="Calibri" panose="020F0502020204030204" pitchFamily="34" charset="0"/>
              </a:rPr>
              <a:t>Model &amp; Describe</a:t>
            </a:r>
          </a:p>
          <a:p>
            <a:pPr eaLnBrk="1" hangingPunct="1"/>
            <a:r>
              <a:rPr lang="en-US" altLang="en-US" dirty="0">
                <a:latin typeface="Calibri" panose="020F0502020204030204" pitchFamily="34" charset="0"/>
                <a:cs typeface="Calibri" panose="020F0502020204030204" pitchFamily="34" charset="0"/>
              </a:rPr>
              <a:t>Lesson 4</a:t>
            </a:r>
          </a:p>
          <a:p>
            <a:pPr eaLnBrk="1" hangingPunct="1"/>
            <a:r>
              <a:rPr lang="en-US" altLang="en-US" dirty="0">
                <a:latin typeface="Calibri" panose="020F0502020204030204" pitchFamily="34" charset="0"/>
                <a:cs typeface="Calibri" panose="020F0502020204030204" pitchFamily="34" charset="0"/>
              </a:rPr>
              <a:t>Predicting Questions</a:t>
            </a:r>
          </a:p>
        </p:txBody>
      </p:sp>
      <p:sp>
        <p:nvSpPr>
          <p:cNvPr id="2053" name="Text Box 5">
            <a:extLst>
              <a:ext uri="{FF2B5EF4-FFF2-40B4-BE49-F238E27FC236}">
                <a16:creationId xmlns:a16="http://schemas.microsoft.com/office/drawing/2014/main" id="{4255B2DA-6FB8-43B9-8F49-1B8C71358A03}"/>
              </a:ext>
            </a:extLst>
          </p:cNvPr>
          <p:cNvSpPr txBox="1">
            <a:spLocks noChangeArrowheads="1"/>
          </p:cNvSpPr>
          <p:nvPr/>
        </p:nvSpPr>
        <p:spPr bwMode="auto">
          <a:xfrm>
            <a:off x="457200" y="6400800"/>
            <a:ext cx="868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PowerPoint designed by Kendall Hunt, Liberty Middle School, Hanover County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B9D23CA8-EF62-49A5-BCD3-79AB2F952A64}"/>
              </a:ext>
            </a:extLst>
          </p:cNvPr>
          <p:cNvSpPr txBox="1">
            <a:spLocks noChangeArrowheads="1"/>
          </p:cNvSpPr>
          <p:nvPr/>
        </p:nvSpPr>
        <p:spPr bwMode="auto">
          <a:xfrm>
            <a:off x="228600" y="609600"/>
            <a:ext cx="7239000" cy="607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800100" indent="-34290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t>“Packing Problems”</a:t>
            </a:r>
          </a:p>
          <a:p>
            <a:pPr eaLnBrk="1" hangingPunct="1">
              <a:spcBef>
                <a:spcPct val="10000"/>
              </a:spcBef>
              <a:buFontTx/>
              <a:buAutoNum type="arabicPeriod"/>
            </a:pPr>
            <a:r>
              <a:rPr lang="en-US" altLang="en-US"/>
              <a:t>What is the next most likely even to happen after the end of this passage?</a:t>
            </a:r>
          </a:p>
          <a:p>
            <a:pPr lvl="1" eaLnBrk="1" hangingPunct="1">
              <a:spcBef>
                <a:spcPct val="10000"/>
              </a:spcBef>
              <a:buFontTx/>
              <a:buAutoNum type="alphaLcPeriod"/>
            </a:pPr>
            <a:r>
              <a:rPr lang="en-US" altLang="en-US"/>
              <a:t>The men will ask Randy a lot of questions.</a:t>
            </a:r>
          </a:p>
          <a:p>
            <a:pPr lvl="1" eaLnBrk="1" hangingPunct="1">
              <a:spcBef>
                <a:spcPct val="10000"/>
              </a:spcBef>
              <a:buFontTx/>
              <a:buAutoNum type="alphaLcPeriod"/>
            </a:pPr>
            <a:r>
              <a:rPr lang="en-US" altLang="en-US"/>
              <a:t>Randy will get on his plane.</a:t>
            </a:r>
          </a:p>
          <a:p>
            <a:pPr lvl="1" eaLnBrk="1" hangingPunct="1">
              <a:spcBef>
                <a:spcPct val="10000"/>
              </a:spcBef>
              <a:buFontTx/>
              <a:buAutoNum type="alphaLcPeriod"/>
            </a:pPr>
            <a:r>
              <a:rPr lang="en-US" altLang="en-US"/>
              <a:t>Randy will call his lawyer.</a:t>
            </a:r>
          </a:p>
          <a:p>
            <a:pPr lvl="1" eaLnBrk="1" hangingPunct="1">
              <a:spcBef>
                <a:spcPct val="10000"/>
              </a:spcBef>
              <a:buFontTx/>
              <a:buAutoNum type="alphaLcPeriod"/>
            </a:pPr>
            <a:r>
              <a:rPr lang="en-US" altLang="en-US"/>
              <a:t>Randy will call his travel agent.</a:t>
            </a:r>
          </a:p>
          <a:p>
            <a:pPr lvl="1" eaLnBrk="1" hangingPunct="1">
              <a:spcBef>
                <a:spcPct val="10000"/>
              </a:spcBef>
            </a:pPr>
            <a:endParaRPr lang="en-US" altLang="en-US"/>
          </a:p>
          <a:p>
            <a:pPr eaLnBrk="1" hangingPunct="1">
              <a:spcBef>
                <a:spcPct val="10000"/>
              </a:spcBef>
              <a:buFontTx/>
              <a:buAutoNum type="arabicPeriod"/>
            </a:pPr>
            <a:r>
              <a:rPr lang="en-US" altLang="en-US"/>
              <a:t>What best describes the main idea of this passage?</a:t>
            </a:r>
          </a:p>
          <a:p>
            <a:pPr lvl="1" eaLnBrk="1" hangingPunct="1">
              <a:spcBef>
                <a:spcPct val="10000"/>
              </a:spcBef>
              <a:buFontTx/>
              <a:buAutoNum type="alphaLcPeriod"/>
            </a:pPr>
            <a:r>
              <a:rPr lang="en-US" altLang="en-US"/>
              <a:t>Airport security people can be pretty rude.</a:t>
            </a:r>
          </a:p>
          <a:p>
            <a:pPr lvl="1" eaLnBrk="1" hangingPunct="1">
              <a:spcBef>
                <a:spcPct val="10000"/>
              </a:spcBef>
              <a:buFontTx/>
              <a:buAutoNum type="alphaLcPeriod"/>
            </a:pPr>
            <a:r>
              <a:rPr lang="en-US" altLang="en-US"/>
              <a:t>The sport of pigeon racing depends on special timers.</a:t>
            </a:r>
          </a:p>
          <a:p>
            <a:pPr lvl="1" eaLnBrk="1" hangingPunct="1">
              <a:spcBef>
                <a:spcPct val="10000"/>
              </a:spcBef>
              <a:buFontTx/>
              <a:buAutoNum type="alphaLcPeriod"/>
            </a:pPr>
            <a:r>
              <a:rPr lang="en-US" altLang="en-US"/>
              <a:t>Randy did not think ahead when he packed the pigeon timer.</a:t>
            </a:r>
          </a:p>
          <a:p>
            <a:pPr lvl="1" eaLnBrk="1" hangingPunct="1">
              <a:spcBef>
                <a:spcPct val="10000"/>
              </a:spcBef>
              <a:buFontTx/>
              <a:buAutoNum type="alphaLcPeriod"/>
            </a:pPr>
            <a:r>
              <a:rPr lang="en-US" altLang="en-US"/>
              <a:t>People like Randy should not travel by plane. </a:t>
            </a:r>
          </a:p>
          <a:p>
            <a:pPr lvl="1" eaLnBrk="1" hangingPunct="1">
              <a:spcBef>
                <a:spcPct val="10000"/>
              </a:spcBef>
            </a:pPr>
            <a:endParaRPr lang="en-US" altLang="en-US"/>
          </a:p>
          <a:p>
            <a:pPr eaLnBrk="1" hangingPunct="1">
              <a:spcBef>
                <a:spcPct val="10000"/>
              </a:spcBef>
              <a:buFontTx/>
              <a:buAutoNum type="arabicPeriod"/>
            </a:pPr>
            <a:r>
              <a:rPr lang="en-US" altLang="en-US"/>
              <a:t>What did Randy put on the conveyor belt first?</a:t>
            </a:r>
          </a:p>
          <a:p>
            <a:pPr lvl="1" eaLnBrk="1" hangingPunct="1">
              <a:spcBef>
                <a:spcPct val="10000"/>
              </a:spcBef>
              <a:buFontTx/>
              <a:buAutoNum type="alphaLcPeriod"/>
            </a:pPr>
            <a:r>
              <a:rPr lang="en-US" altLang="en-US"/>
              <a:t>His carry-on suitcase</a:t>
            </a:r>
          </a:p>
          <a:p>
            <a:pPr lvl="1" eaLnBrk="1" hangingPunct="1">
              <a:spcBef>
                <a:spcPct val="10000"/>
              </a:spcBef>
              <a:buFontTx/>
              <a:buAutoNum type="alphaLcPeriod"/>
            </a:pPr>
            <a:r>
              <a:rPr lang="en-US" altLang="en-US"/>
              <a:t>His coat and shoes</a:t>
            </a:r>
          </a:p>
          <a:p>
            <a:pPr lvl="1" eaLnBrk="1" hangingPunct="1">
              <a:spcBef>
                <a:spcPct val="10000"/>
              </a:spcBef>
              <a:buFontTx/>
              <a:buAutoNum type="alphaLcPeriod"/>
            </a:pPr>
            <a:r>
              <a:rPr lang="en-US" altLang="en-US"/>
              <a:t>His laptop computer</a:t>
            </a:r>
          </a:p>
          <a:p>
            <a:pPr lvl="1" eaLnBrk="1" hangingPunct="1">
              <a:spcBef>
                <a:spcPct val="10000"/>
              </a:spcBef>
              <a:buFontTx/>
              <a:buAutoNum type="alphaLcPeriod"/>
            </a:pPr>
            <a:r>
              <a:rPr lang="en-US" altLang="en-US"/>
              <a:t>This belt and coins</a:t>
            </a:r>
          </a:p>
          <a:p>
            <a:pPr eaLnBrk="1" hangingPunct="1">
              <a:spcBef>
                <a:spcPct val="10000"/>
              </a:spcBef>
            </a:pPr>
            <a:endParaRPr lang="en-US" altLang="en-US"/>
          </a:p>
        </p:txBody>
      </p:sp>
      <p:sp>
        <p:nvSpPr>
          <p:cNvPr id="11267" name="Rectangle 5">
            <a:extLst>
              <a:ext uri="{FF2B5EF4-FFF2-40B4-BE49-F238E27FC236}">
                <a16:creationId xmlns:a16="http://schemas.microsoft.com/office/drawing/2014/main" id="{C90B9F1D-997B-49CF-A200-4288266D2001}"/>
              </a:ext>
            </a:extLst>
          </p:cNvPr>
          <p:cNvSpPr>
            <a:spLocks noChangeArrowheads="1"/>
          </p:cNvSpPr>
          <p:nvPr/>
        </p:nvSpPr>
        <p:spPr bwMode="auto">
          <a:xfrm>
            <a:off x="7696200" y="1066800"/>
            <a:ext cx="12954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68" name="Line 6">
            <a:extLst>
              <a:ext uri="{FF2B5EF4-FFF2-40B4-BE49-F238E27FC236}">
                <a16:creationId xmlns:a16="http://schemas.microsoft.com/office/drawing/2014/main" id="{A7E366B7-1566-4B20-B017-B9FDBA6340D1}"/>
              </a:ext>
            </a:extLst>
          </p:cNvPr>
          <p:cNvSpPr>
            <a:spLocks noChangeShapeType="1"/>
          </p:cNvSpPr>
          <p:nvPr/>
        </p:nvSpPr>
        <p:spPr bwMode="auto">
          <a:xfrm>
            <a:off x="7696200" y="1447800"/>
            <a:ext cx="1295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69" name="Line 7">
            <a:extLst>
              <a:ext uri="{FF2B5EF4-FFF2-40B4-BE49-F238E27FC236}">
                <a16:creationId xmlns:a16="http://schemas.microsoft.com/office/drawing/2014/main" id="{0BBBE8CE-6CF7-4E6F-A989-11D1E86A61CD}"/>
              </a:ext>
            </a:extLst>
          </p:cNvPr>
          <p:cNvSpPr>
            <a:spLocks noChangeShapeType="1"/>
          </p:cNvSpPr>
          <p:nvPr/>
        </p:nvSpPr>
        <p:spPr bwMode="auto">
          <a:xfrm>
            <a:off x="8305800" y="10668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0" name="Rectangle 8">
            <a:extLst>
              <a:ext uri="{FF2B5EF4-FFF2-40B4-BE49-F238E27FC236}">
                <a16:creationId xmlns:a16="http://schemas.microsoft.com/office/drawing/2014/main" id="{C301AE83-0794-471D-9955-098AA14DD371}"/>
              </a:ext>
            </a:extLst>
          </p:cNvPr>
          <p:cNvSpPr>
            <a:spLocks noChangeArrowheads="1"/>
          </p:cNvSpPr>
          <p:nvPr/>
        </p:nvSpPr>
        <p:spPr bwMode="auto">
          <a:xfrm>
            <a:off x="7620000" y="4953000"/>
            <a:ext cx="12954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71" name="Rectangle 9">
            <a:extLst>
              <a:ext uri="{FF2B5EF4-FFF2-40B4-BE49-F238E27FC236}">
                <a16:creationId xmlns:a16="http://schemas.microsoft.com/office/drawing/2014/main" id="{3DA7E1F7-8B42-43B1-AE2E-F1CC136578E3}"/>
              </a:ext>
            </a:extLst>
          </p:cNvPr>
          <p:cNvSpPr>
            <a:spLocks noChangeArrowheads="1"/>
          </p:cNvSpPr>
          <p:nvPr/>
        </p:nvSpPr>
        <p:spPr bwMode="auto">
          <a:xfrm>
            <a:off x="7620000" y="3124200"/>
            <a:ext cx="12954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72" name="Line 10">
            <a:extLst>
              <a:ext uri="{FF2B5EF4-FFF2-40B4-BE49-F238E27FC236}">
                <a16:creationId xmlns:a16="http://schemas.microsoft.com/office/drawing/2014/main" id="{DC17A180-3BD3-4961-AE2B-767E89FB0F98}"/>
              </a:ext>
            </a:extLst>
          </p:cNvPr>
          <p:cNvSpPr>
            <a:spLocks noChangeShapeType="1"/>
          </p:cNvSpPr>
          <p:nvPr/>
        </p:nvSpPr>
        <p:spPr bwMode="auto">
          <a:xfrm>
            <a:off x="8229600" y="31242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3" name="Line 11">
            <a:extLst>
              <a:ext uri="{FF2B5EF4-FFF2-40B4-BE49-F238E27FC236}">
                <a16:creationId xmlns:a16="http://schemas.microsoft.com/office/drawing/2014/main" id="{A7415C52-6449-4E5D-BDAF-F9EDEB0B3F56}"/>
              </a:ext>
            </a:extLst>
          </p:cNvPr>
          <p:cNvSpPr>
            <a:spLocks noChangeShapeType="1"/>
          </p:cNvSpPr>
          <p:nvPr/>
        </p:nvSpPr>
        <p:spPr bwMode="auto">
          <a:xfrm>
            <a:off x="7620000" y="3505200"/>
            <a:ext cx="1295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4" name="Line 12">
            <a:extLst>
              <a:ext uri="{FF2B5EF4-FFF2-40B4-BE49-F238E27FC236}">
                <a16:creationId xmlns:a16="http://schemas.microsoft.com/office/drawing/2014/main" id="{260540F9-03C0-4E63-ABBB-878334661CB1}"/>
              </a:ext>
            </a:extLst>
          </p:cNvPr>
          <p:cNvSpPr>
            <a:spLocks noChangeShapeType="1"/>
          </p:cNvSpPr>
          <p:nvPr/>
        </p:nvSpPr>
        <p:spPr bwMode="auto">
          <a:xfrm>
            <a:off x="8229600" y="49530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5" name="Line 13">
            <a:extLst>
              <a:ext uri="{FF2B5EF4-FFF2-40B4-BE49-F238E27FC236}">
                <a16:creationId xmlns:a16="http://schemas.microsoft.com/office/drawing/2014/main" id="{2220DBC6-BE80-444A-944B-6CD17A5BBFDC}"/>
              </a:ext>
            </a:extLst>
          </p:cNvPr>
          <p:cNvSpPr>
            <a:spLocks noChangeShapeType="1"/>
          </p:cNvSpPr>
          <p:nvPr/>
        </p:nvSpPr>
        <p:spPr bwMode="auto">
          <a:xfrm>
            <a:off x="7620000" y="5334000"/>
            <a:ext cx="1295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6" name="Text Box 14">
            <a:extLst>
              <a:ext uri="{FF2B5EF4-FFF2-40B4-BE49-F238E27FC236}">
                <a16:creationId xmlns:a16="http://schemas.microsoft.com/office/drawing/2014/main" id="{6CBD9FE3-CED4-4F78-91B1-FA87C787958E}"/>
              </a:ext>
            </a:extLst>
          </p:cNvPr>
          <p:cNvSpPr txBox="1">
            <a:spLocks noChangeArrowheads="1"/>
          </p:cNvSpPr>
          <p:nvPr/>
        </p:nvSpPr>
        <p:spPr bwMode="auto">
          <a:xfrm>
            <a:off x="7848600" y="5334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Q      A</a:t>
            </a:r>
          </a:p>
        </p:txBody>
      </p:sp>
      <p:sp>
        <p:nvSpPr>
          <p:cNvPr id="11277" name="Text Box 15">
            <a:extLst>
              <a:ext uri="{FF2B5EF4-FFF2-40B4-BE49-F238E27FC236}">
                <a16:creationId xmlns:a16="http://schemas.microsoft.com/office/drawing/2014/main" id="{9043F613-4431-4813-B5F5-1AD23145B572}"/>
              </a:ext>
            </a:extLst>
          </p:cNvPr>
          <p:cNvSpPr txBox="1">
            <a:spLocks noChangeArrowheads="1"/>
          </p:cNvSpPr>
          <p:nvPr/>
        </p:nvSpPr>
        <p:spPr bwMode="auto">
          <a:xfrm>
            <a:off x="7772400" y="26670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11278" name="Text Box 16">
            <a:extLst>
              <a:ext uri="{FF2B5EF4-FFF2-40B4-BE49-F238E27FC236}">
                <a16:creationId xmlns:a16="http://schemas.microsoft.com/office/drawing/2014/main" id="{796EC020-7A7A-40B4-BEF4-70FAA1C24D65}"/>
              </a:ext>
            </a:extLst>
          </p:cNvPr>
          <p:cNvSpPr txBox="1">
            <a:spLocks noChangeArrowheads="1"/>
          </p:cNvSpPr>
          <p:nvPr/>
        </p:nvSpPr>
        <p:spPr bwMode="auto">
          <a:xfrm>
            <a:off x="7696200" y="25908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Q       A</a:t>
            </a:r>
          </a:p>
        </p:txBody>
      </p:sp>
      <p:sp>
        <p:nvSpPr>
          <p:cNvPr id="11279" name="Text Box 17">
            <a:extLst>
              <a:ext uri="{FF2B5EF4-FFF2-40B4-BE49-F238E27FC236}">
                <a16:creationId xmlns:a16="http://schemas.microsoft.com/office/drawing/2014/main" id="{EBB323F6-1163-4D74-9ECC-C79F9F404A62}"/>
              </a:ext>
            </a:extLst>
          </p:cNvPr>
          <p:cNvSpPr txBox="1">
            <a:spLocks noChangeArrowheads="1"/>
          </p:cNvSpPr>
          <p:nvPr/>
        </p:nvSpPr>
        <p:spPr bwMode="auto">
          <a:xfrm>
            <a:off x="7848600" y="45720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Q     A</a:t>
            </a:r>
          </a:p>
        </p:txBody>
      </p:sp>
      <p:cxnSp>
        <p:nvCxnSpPr>
          <p:cNvPr id="19" name="Straight Connector 18">
            <a:extLst>
              <a:ext uri="{FF2B5EF4-FFF2-40B4-BE49-F238E27FC236}">
                <a16:creationId xmlns:a16="http://schemas.microsoft.com/office/drawing/2014/main" id="{02A1BEB3-C9F7-45B9-AC88-7510C89C58A6}"/>
              </a:ext>
            </a:extLst>
          </p:cNvPr>
          <p:cNvCxnSpPr/>
          <p:nvPr/>
        </p:nvCxnSpPr>
        <p:spPr>
          <a:xfrm>
            <a:off x="1905000" y="1219200"/>
            <a:ext cx="381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B542031-C1E7-45F3-83E2-FD73146F2C49}"/>
              </a:ext>
            </a:extLst>
          </p:cNvPr>
          <p:cNvCxnSpPr/>
          <p:nvPr/>
        </p:nvCxnSpPr>
        <p:spPr>
          <a:xfrm>
            <a:off x="3200400" y="3276600"/>
            <a:ext cx="990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51F43F7-6738-4C5D-8C94-C4C90166B9EE}"/>
              </a:ext>
            </a:extLst>
          </p:cNvPr>
          <p:cNvCxnSpPr/>
          <p:nvPr/>
        </p:nvCxnSpPr>
        <p:spPr>
          <a:xfrm>
            <a:off x="685800" y="5105400"/>
            <a:ext cx="533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07C04BD-653A-4552-A31B-A658E1E387F9}"/>
              </a:ext>
            </a:extLst>
          </p:cNvPr>
          <p:cNvCxnSpPr/>
          <p:nvPr/>
        </p:nvCxnSpPr>
        <p:spPr>
          <a:xfrm>
            <a:off x="2895600" y="1219200"/>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a:extLst>
              <a:ext uri="{FF2B5EF4-FFF2-40B4-BE49-F238E27FC236}">
                <a16:creationId xmlns:a16="http://schemas.microsoft.com/office/drawing/2014/main" id="{2E453759-5377-48CC-A43A-C60AF292C933}"/>
              </a:ext>
            </a:extLst>
          </p:cNvPr>
          <p:cNvSpPr>
            <a:spLocks noChangeArrowheads="1"/>
          </p:cNvSpPr>
          <p:nvPr/>
        </p:nvSpPr>
        <p:spPr bwMode="auto">
          <a:xfrm>
            <a:off x="381000" y="381000"/>
            <a:ext cx="6477000"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800100" indent="-34290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171700" indent="-342900" eaLnBrk="0" hangingPunct="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4. What will likely happen if Randy refuses to cooperate with the security people?</a:t>
            </a:r>
          </a:p>
          <a:p>
            <a:pPr lvl="1" eaLnBrk="1" hangingPunct="1">
              <a:buFontTx/>
              <a:buAutoNum type="alphaLcPeriod"/>
            </a:pPr>
            <a:r>
              <a:rPr lang="en-US" altLang="en-US"/>
              <a:t>Randy will miss his plane</a:t>
            </a:r>
          </a:p>
          <a:p>
            <a:pPr lvl="1" eaLnBrk="1" hangingPunct="1">
              <a:buFontTx/>
              <a:buAutoNum type="alphaLcPeriod"/>
            </a:pPr>
            <a:r>
              <a:rPr lang="en-US" altLang="en-US"/>
              <a:t>The security people will torture Randy</a:t>
            </a:r>
          </a:p>
          <a:p>
            <a:pPr lvl="1" eaLnBrk="1" hangingPunct="1">
              <a:buFontTx/>
              <a:buAutoNum type="alphaLcPeriod"/>
            </a:pPr>
            <a:r>
              <a:rPr lang="en-US" altLang="en-US"/>
              <a:t>Randy will go to jail</a:t>
            </a:r>
          </a:p>
          <a:p>
            <a:pPr lvl="1" eaLnBrk="1" hangingPunct="1">
              <a:buFontTx/>
              <a:buAutoNum type="alphaLcPeriod"/>
            </a:pPr>
            <a:r>
              <a:rPr lang="en-US" altLang="en-US"/>
              <a:t>Randy will call his lawyer</a:t>
            </a:r>
          </a:p>
          <a:p>
            <a:pPr lvl="4" eaLnBrk="1" hangingPunct="1"/>
            <a:endParaRPr lang="en-US" altLang="en-US"/>
          </a:p>
          <a:p>
            <a:pPr eaLnBrk="1" hangingPunct="1"/>
            <a:r>
              <a:rPr lang="en-US" altLang="en-US"/>
              <a:t>5. The next time Randy buys a strange device on a trip, he probably will…</a:t>
            </a:r>
          </a:p>
          <a:p>
            <a:pPr lvl="1" eaLnBrk="1" hangingPunct="1">
              <a:buFontTx/>
              <a:buAutoNum type="alphaLcPeriod"/>
            </a:pPr>
            <a:r>
              <a:rPr lang="en-US" altLang="en-US"/>
              <a:t>Take it out of his bag before it goes through the X-ray machine</a:t>
            </a:r>
          </a:p>
          <a:p>
            <a:pPr lvl="1" eaLnBrk="1" hangingPunct="1">
              <a:buFontTx/>
              <a:buAutoNum type="alphaLcPeriod"/>
            </a:pPr>
            <a:r>
              <a:rPr lang="en-US" altLang="en-US"/>
              <a:t>Send it in the mail</a:t>
            </a:r>
          </a:p>
          <a:p>
            <a:pPr lvl="1" eaLnBrk="1" hangingPunct="1">
              <a:buFontTx/>
              <a:buAutoNum type="alphaLcPeriod"/>
            </a:pPr>
            <a:r>
              <a:rPr lang="en-US" altLang="en-US"/>
              <a:t>Give it to someone else to carry</a:t>
            </a:r>
          </a:p>
          <a:p>
            <a:pPr lvl="1" eaLnBrk="1" hangingPunct="1">
              <a:buFontTx/>
              <a:buAutoNum type="alphaLcPeriod"/>
            </a:pPr>
            <a:r>
              <a:rPr lang="en-US" altLang="en-US"/>
              <a:t>Take it apart into little pieces</a:t>
            </a:r>
          </a:p>
          <a:p>
            <a:pPr lvl="1" eaLnBrk="1" hangingPunct="1"/>
            <a:endParaRPr lang="en-US" altLang="en-US"/>
          </a:p>
        </p:txBody>
      </p:sp>
      <p:sp>
        <p:nvSpPr>
          <p:cNvPr id="12291" name="Rectangle 5">
            <a:extLst>
              <a:ext uri="{FF2B5EF4-FFF2-40B4-BE49-F238E27FC236}">
                <a16:creationId xmlns:a16="http://schemas.microsoft.com/office/drawing/2014/main" id="{038DADF2-699B-4A02-BB17-F33BDBBBBFC8}"/>
              </a:ext>
            </a:extLst>
          </p:cNvPr>
          <p:cNvSpPr>
            <a:spLocks noChangeArrowheads="1"/>
          </p:cNvSpPr>
          <p:nvPr/>
        </p:nvSpPr>
        <p:spPr bwMode="auto">
          <a:xfrm>
            <a:off x="7315200" y="533400"/>
            <a:ext cx="12954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2292" name="Rectangle 6">
            <a:extLst>
              <a:ext uri="{FF2B5EF4-FFF2-40B4-BE49-F238E27FC236}">
                <a16:creationId xmlns:a16="http://schemas.microsoft.com/office/drawing/2014/main" id="{F2F80A16-C06F-4A0B-9060-8B9066233FBE}"/>
              </a:ext>
            </a:extLst>
          </p:cNvPr>
          <p:cNvSpPr>
            <a:spLocks noChangeArrowheads="1"/>
          </p:cNvSpPr>
          <p:nvPr/>
        </p:nvSpPr>
        <p:spPr bwMode="auto">
          <a:xfrm>
            <a:off x="7315200" y="2438400"/>
            <a:ext cx="12954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2293" name="Line 7">
            <a:extLst>
              <a:ext uri="{FF2B5EF4-FFF2-40B4-BE49-F238E27FC236}">
                <a16:creationId xmlns:a16="http://schemas.microsoft.com/office/drawing/2014/main" id="{38129926-38AB-49D5-9E1A-08A07AD39596}"/>
              </a:ext>
            </a:extLst>
          </p:cNvPr>
          <p:cNvSpPr>
            <a:spLocks noChangeShapeType="1"/>
          </p:cNvSpPr>
          <p:nvPr/>
        </p:nvSpPr>
        <p:spPr bwMode="auto">
          <a:xfrm>
            <a:off x="7315200" y="914400"/>
            <a:ext cx="1295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4" name="Line 8">
            <a:extLst>
              <a:ext uri="{FF2B5EF4-FFF2-40B4-BE49-F238E27FC236}">
                <a16:creationId xmlns:a16="http://schemas.microsoft.com/office/drawing/2014/main" id="{E4BC3EE3-4CD3-46BE-BD46-9CCC1297E68F}"/>
              </a:ext>
            </a:extLst>
          </p:cNvPr>
          <p:cNvSpPr>
            <a:spLocks noChangeShapeType="1"/>
          </p:cNvSpPr>
          <p:nvPr/>
        </p:nvSpPr>
        <p:spPr bwMode="auto">
          <a:xfrm>
            <a:off x="8001000" y="5334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5" name="Line 9">
            <a:extLst>
              <a:ext uri="{FF2B5EF4-FFF2-40B4-BE49-F238E27FC236}">
                <a16:creationId xmlns:a16="http://schemas.microsoft.com/office/drawing/2014/main" id="{1EBC64D0-78EF-4249-BDC5-7B761DAF9333}"/>
              </a:ext>
            </a:extLst>
          </p:cNvPr>
          <p:cNvSpPr>
            <a:spLocks noChangeShapeType="1"/>
          </p:cNvSpPr>
          <p:nvPr/>
        </p:nvSpPr>
        <p:spPr bwMode="auto">
          <a:xfrm>
            <a:off x="7315200" y="2819400"/>
            <a:ext cx="1295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6" name="Line 10">
            <a:extLst>
              <a:ext uri="{FF2B5EF4-FFF2-40B4-BE49-F238E27FC236}">
                <a16:creationId xmlns:a16="http://schemas.microsoft.com/office/drawing/2014/main" id="{17B6B834-82CE-43A7-B0D0-20C672D01513}"/>
              </a:ext>
            </a:extLst>
          </p:cNvPr>
          <p:cNvSpPr>
            <a:spLocks noChangeShapeType="1"/>
          </p:cNvSpPr>
          <p:nvPr/>
        </p:nvSpPr>
        <p:spPr bwMode="auto">
          <a:xfrm flipH="1">
            <a:off x="7924800" y="24384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7" name="Text Box 11">
            <a:extLst>
              <a:ext uri="{FF2B5EF4-FFF2-40B4-BE49-F238E27FC236}">
                <a16:creationId xmlns:a16="http://schemas.microsoft.com/office/drawing/2014/main" id="{CC6A60C2-0BB2-4192-9752-DCEC14F03180}"/>
              </a:ext>
            </a:extLst>
          </p:cNvPr>
          <p:cNvSpPr txBox="1">
            <a:spLocks noChangeArrowheads="1"/>
          </p:cNvSpPr>
          <p:nvPr/>
        </p:nvSpPr>
        <p:spPr bwMode="auto">
          <a:xfrm>
            <a:off x="7543800" y="152400"/>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Q    A</a:t>
            </a:r>
          </a:p>
        </p:txBody>
      </p:sp>
      <p:sp>
        <p:nvSpPr>
          <p:cNvPr id="12298" name="Text Box 12">
            <a:extLst>
              <a:ext uri="{FF2B5EF4-FFF2-40B4-BE49-F238E27FC236}">
                <a16:creationId xmlns:a16="http://schemas.microsoft.com/office/drawing/2014/main" id="{4A8944EB-8E02-4BD9-BB71-5AB9192B6BDC}"/>
              </a:ext>
            </a:extLst>
          </p:cNvPr>
          <p:cNvSpPr txBox="1">
            <a:spLocks noChangeArrowheads="1"/>
          </p:cNvSpPr>
          <p:nvPr/>
        </p:nvSpPr>
        <p:spPr bwMode="auto">
          <a:xfrm>
            <a:off x="7543800" y="19812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Q    A</a:t>
            </a:r>
          </a:p>
        </p:txBody>
      </p:sp>
      <p:cxnSp>
        <p:nvCxnSpPr>
          <p:cNvPr id="14" name="Straight Connector 13">
            <a:extLst>
              <a:ext uri="{FF2B5EF4-FFF2-40B4-BE49-F238E27FC236}">
                <a16:creationId xmlns:a16="http://schemas.microsoft.com/office/drawing/2014/main" id="{47C45563-BAC2-4F4B-B557-EED6B5B2CF65}"/>
              </a:ext>
            </a:extLst>
          </p:cNvPr>
          <p:cNvCxnSpPr/>
          <p:nvPr/>
        </p:nvCxnSpPr>
        <p:spPr>
          <a:xfrm>
            <a:off x="1295400" y="685800"/>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F2BDE51-F86B-4B45-9B21-A700827C15A9}"/>
              </a:ext>
            </a:extLst>
          </p:cNvPr>
          <p:cNvCxnSpPr/>
          <p:nvPr/>
        </p:nvCxnSpPr>
        <p:spPr>
          <a:xfrm>
            <a:off x="1219200" y="2590800"/>
            <a:ext cx="381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E206031-A845-47B0-B705-25FC6885845E}"/>
              </a:ext>
            </a:extLst>
          </p:cNvPr>
          <p:cNvCxnSpPr/>
          <p:nvPr/>
        </p:nvCxnSpPr>
        <p:spPr>
          <a:xfrm>
            <a:off x="1752600" y="2895600"/>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56DBD1D-EB94-47B9-8BEA-C8177C5A47D7}"/>
              </a:ext>
            </a:extLst>
          </p:cNvPr>
          <p:cNvCxnSpPr/>
          <p:nvPr/>
        </p:nvCxnSpPr>
        <p:spPr>
          <a:xfrm>
            <a:off x="1752600" y="685800"/>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Text Box 5">
            <a:extLst>
              <a:ext uri="{FF2B5EF4-FFF2-40B4-BE49-F238E27FC236}">
                <a16:creationId xmlns:a16="http://schemas.microsoft.com/office/drawing/2014/main" id="{9E63C529-9B76-42D0-B2B8-11E84653A519}"/>
              </a:ext>
            </a:extLst>
          </p:cNvPr>
          <p:cNvSpPr txBox="1">
            <a:spLocks noChangeArrowheads="1"/>
          </p:cNvSpPr>
          <p:nvPr/>
        </p:nvSpPr>
        <p:spPr bwMode="auto">
          <a:xfrm>
            <a:off x="838200" y="152400"/>
            <a:ext cx="7315200" cy="6462713"/>
          </a:xfrm>
          <a:prstGeom prst="rect">
            <a:avLst/>
          </a:prstGeom>
          <a:noFill/>
          <a:ln w="9525">
            <a:noFill/>
            <a:miter lim="800000"/>
            <a:headEnd/>
            <a:tailEnd/>
          </a:ln>
          <a:effectLst/>
        </p:spPr>
        <p:txBody>
          <a:bodyPr>
            <a:spAutoFit/>
          </a:bodyPr>
          <a:lstStyle/>
          <a:p>
            <a:pPr algn="ctr">
              <a:spcBef>
                <a:spcPct val="50000"/>
              </a:spcBef>
              <a:defRPr/>
            </a:pPr>
            <a:r>
              <a:rPr lang="en-US" b="1" dirty="0">
                <a:latin typeface="+mn-lt"/>
              </a:rPr>
              <a:t>“Packing Problems”</a:t>
            </a:r>
          </a:p>
          <a:p>
            <a:pPr>
              <a:spcBef>
                <a:spcPct val="50000"/>
              </a:spcBef>
              <a:defRPr/>
            </a:pPr>
            <a:r>
              <a:rPr lang="en-US" dirty="0">
                <a:latin typeface="+mn-lt"/>
              </a:rPr>
              <a:t>	Randy Olson bought a timer for racing pigeons the last time he went to Oregon. It was a strange-looking metal device. You used it to measure the time it takes for a homing pigeon to fly a certain distance. You had to wind it up like a clock. When the pigeon landed on the timer, it pressed a plunger down and stopped the timer.</a:t>
            </a:r>
          </a:p>
          <a:p>
            <a:pPr>
              <a:spcBef>
                <a:spcPct val="50000"/>
              </a:spcBef>
              <a:defRPr/>
            </a:pPr>
            <a:r>
              <a:rPr lang="en-US" dirty="0">
                <a:latin typeface="+mn-lt"/>
              </a:rPr>
              <a:t>	Randy took his new toy to the airport to get on the plane back to Pittsburg. The timer was in his carry-on luggage. When Randy got to the security gate, he put his laptop computer on the conveyor belt. Then he put the bag with the timer in it on the belt. When the bag came on the X-ray screen, an alarm went off.</a:t>
            </a:r>
          </a:p>
          <a:p>
            <a:pPr>
              <a:spcBef>
                <a:spcPct val="50000"/>
              </a:spcBef>
              <a:defRPr/>
            </a:pPr>
            <a:r>
              <a:rPr lang="en-US" dirty="0">
                <a:latin typeface="+mn-lt"/>
              </a:rPr>
              <a:t>	Lots of people in uniforms came to the security gate. They asked all the other passengers to walk slowly to a different gate. When the bag with the timer came out of the X-ray machine, a man opened the bag and looked at the pigeon timer. It was ticking. It looked like a bomb.</a:t>
            </a:r>
          </a:p>
          <a:p>
            <a:pPr>
              <a:spcBef>
                <a:spcPct val="50000"/>
              </a:spcBef>
              <a:defRPr/>
            </a:pPr>
            <a:r>
              <a:rPr lang="en-US" dirty="0">
                <a:latin typeface="+mn-lt"/>
              </a:rPr>
              <a:t>	“What is that thing?” he asked Randy. “It’s a pigeon timer,” Randy replied. “Yeah, right,” said the security guy. “Please come this way.” Two of the men stood on either side of Randy. Some other men carried his bag and the pigeon timer into a different room. He looked at this watch. His plane would be boarding in 10 minutes.</a:t>
            </a:r>
          </a:p>
        </p:txBody>
      </p:sp>
      <p:cxnSp>
        <p:nvCxnSpPr>
          <p:cNvPr id="8" name="Straight Connector 7">
            <a:extLst>
              <a:ext uri="{FF2B5EF4-FFF2-40B4-BE49-F238E27FC236}">
                <a16:creationId xmlns:a16="http://schemas.microsoft.com/office/drawing/2014/main" id="{0EB9FFA6-717D-446E-9D7E-16B97E68060A}"/>
              </a:ext>
            </a:extLst>
          </p:cNvPr>
          <p:cNvCxnSpPr/>
          <p:nvPr/>
        </p:nvCxnSpPr>
        <p:spPr>
          <a:xfrm>
            <a:off x="6096000" y="5638800"/>
            <a:ext cx="1752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622D764-A29C-4D77-8B5C-04499944E3A0}"/>
              </a:ext>
            </a:extLst>
          </p:cNvPr>
          <p:cNvCxnSpPr/>
          <p:nvPr/>
        </p:nvCxnSpPr>
        <p:spPr>
          <a:xfrm>
            <a:off x="990600" y="5943600"/>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3791C6C-9C5A-4661-AD14-7B4EF3D251F0}"/>
              </a:ext>
            </a:extLst>
          </p:cNvPr>
          <p:cNvCxnSpPr/>
          <p:nvPr/>
        </p:nvCxnSpPr>
        <p:spPr>
          <a:xfrm>
            <a:off x="914400" y="4953000"/>
            <a:ext cx="1981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390A6B-9AEF-4180-8856-855D691CE427}"/>
              </a:ext>
            </a:extLst>
          </p:cNvPr>
          <p:cNvCxnSpPr/>
          <p:nvPr/>
        </p:nvCxnSpPr>
        <p:spPr>
          <a:xfrm>
            <a:off x="3657600" y="2895600"/>
            <a:ext cx="1981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1CEFEF8-4A0B-487E-80CA-BEBDCE8868A6}"/>
              </a:ext>
            </a:extLst>
          </p:cNvPr>
          <p:cNvCxnSpPr/>
          <p:nvPr/>
        </p:nvCxnSpPr>
        <p:spPr>
          <a:xfrm>
            <a:off x="4343400" y="6477000"/>
            <a:ext cx="2286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52E4F1A-8077-48FA-BD46-1B637109C395}"/>
              </a:ext>
            </a:extLst>
          </p:cNvPr>
          <p:cNvCxnSpPr/>
          <p:nvPr/>
        </p:nvCxnSpPr>
        <p:spPr>
          <a:xfrm>
            <a:off x="3962400" y="2667000"/>
            <a:ext cx="2057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4">
            <a:extLst>
              <a:ext uri="{FF2B5EF4-FFF2-40B4-BE49-F238E27FC236}">
                <a16:creationId xmlns:a16="http://schemas.microsoft.com/office/drawing/2014/main" id="{98E6C5F0-8A88-4F42-9B46-46B46374F789}"/>
              </a:ext>
            </a:extLst>
          </p:cNvPr>
          <p:cNvSpPr>
            <a:spLocks noChangeArrowheads="1" noChangeShapeType="1" noTextEdit="1"/>
          </p:cNvSpPr>
          <p:nvPr/>
        </p:nvSpPr>
        <p:spPr bwMode="auto">
          <a:xfrm>
            <a:off x="1143000" y="609600"/>
            <a:ext cx="5562600" cy="1447800"/>
          </a:xfrm>
          <a:prstGeom prst="rect">
            <a:avLst/>
          </a:prstGeom>
        </p:spPr>
        <p:txBody>
          <a:bodyPr wrap="none" fromWordArt="1">
            <a:prstTxWarp prst="textWave2">
              <a:avLst>
                <a:gd name="adj1" fmla="val 13005"/>
                <a:gd name="adj2" fmla="val 0"/>
              </a:avLst>
            </a:prstTxWarp>
          </a:bodyPr>
          <a:lstStyle/>
          <a:p>
            <a:pPr algn="ctr"/>
            <a:r>
              <a:rPr lang="en-US" sz="3600" kern="10" dirty="0">
                <a:ln w="9525">
                  <a:solidFill>
                    <a:srgbClr val="000000"/>
                  </a:solidFill>
                  <a:round/>
                  <a:headEnd/>
                  <a:tailEnd/>
                </a:ln>
                <a:solidFill>
                  <a:srgbClr val="000000"/>
                </a:solidFill>
                <a:latin typeface="Arial Rounded MT Bold" panose="020F0704030504030204" pitchFamily="34" charset="0"/>
              </a:rPr>
              <a:t>Post Organizer</a:t>
            </a:r>
          </a:p>
        </p:txBody>
      </p:sp>
      <p:sp>
        <p:nvSpPr>
          <p:cNvPr id="14339" name="Text Box 5">
            <a:extLst>
              <a:ext uri="{FF2B5EF4-FFF2-40B4-BE49-F238E27FC236}">
                <a16:creationId xmlns:a16="http://schemas.microsoft.com/office/drawing/2014/main" id="{C11EB5C5-69A8-43A4-9344-AA4BAF6495A8}"/>
              </a:ext>
            </a:extLst>
          </p:cNvPr>
          <p:cNvSpPr txBox="1">
            <a:spLocks noChangeArrowheads="1"/>
          </p:cNvSpPr>
          <p:nvPr/>
        </p:nvSpPr>
        <p:spPr bwMode="auto">
          <a:xfrm>
            <a:off x="1028700" y="2362200"/>
            <a:ext cx="70866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dirty="0">
                <a:latin typeface="Calibri" panose="020F0502020204030204" pitchFamily="34" charset="0"/>
                <a:cs typeface="Calibri" panose="020F0502020204030204" pitchFamily="34" charset="0"/>
              </a:rPr>
              <a:t>Today, you learned how to work with Predicting Questions.</a:t>
            </a:r>
          </a:p>
          <a:p>
            <a:pPr eaLnBrk="1" hangingPunct="1">
              <a:spcBef>
                <a:spcPct val="50000"/>
              </a:spcBef>
            </a:pPr>
            <a:r>
              <a:rPr lang="en-US" altLang="en-US" sz="3200" dirty="0">
                <a:latin typeface="Calibri" panose="020F0502020204030204" pitchFamily="34" charset="0"/>
                <a:cs typeface="Calibri" panose="020F0502020204030204" pitchFamily="34" charset="0"/>
              </a:rPr>
              <a:t>What can you tell me about Predicting Questions?</a:t>
            </a:r>
          </a:p>
          <a:p>
            <a:pPr eaLnBrk="1" hangingPunct="1">
              <a:spcBef>
                <a:spcPct val="50000"/>
              </a:spcBef>
            </a:pPr>
            <a:r>
              <a:rPr lang="en-US" altLang="en-US" sz="3200" dirty="0">
                <a:latin typeface="Calibri" panose="020F0502020204030204" pitchFamily="34" charset="0"/>
                <a:cs typeface="Calibri" panose="020F0502020204030204" pitchFamily="34" charset="0"/>
              </a:rPr>
              <a:t>During our next lesson, we will learn about Clarifying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4">
            <a:extLst>
              <a:ext uri="{FF2B5EF4-FFF2-40B4-BE49-F238E27FC236}">
                <a16:creationId xmlns:a16="http://schemas.microsoft.com/office/drawing/2014/main" id="{2F161FA4-11C0-423B-96E9-DFB12F75698B}"/>
              </a:ext>
            </a:extLst>
          </p:cNvPr>
          <p:cNvSpPr>
            <a:spLocks noChangeArrowheads="1" noChangeShapeType="1" noTextEdit="1"/>
          </p:cNvSpPr>
          <p:nvPr/>
        </p:nvSpPr>
        <p:spPr bwMode="auto">
          <a:xfrm>
            <a:off x="381000" y="381000"/>
            <a:ext cx="5029200" cy="1447800"/>
          </a:xfrm>
          <a:prstGeom prst="rect">
            <a:avLst/>
          </a:prstGeom>
        </p:spPr>
        <p:txBody>
          <a:bodyPr wrap="none" fromWordArt="1">
            <a:prstTxWarp prst="textWave2">
              <a:avLst>
                <a:gd name="adj1" fmla="val 13005"/>
                <a:gd name="adj2" fmla="val 0"/>
              </a:avLst>
            </a:prstTxWarp>
          </a:bodyPr>
          <a:lstStyle/>
          <a:p>
            <a:pPr algn="ctr"/>
            <a:r>
              <a:rPr lang="en-US" sz="3600" kern="10">
                <a:ln w="9525">
                  <a:solidFill>
                    <a:srgbClr val="000000"/>
                  </a:solidFill>
                  <a:round/>
                  <a:headEnd/>
                  <a:tailEnd/>
                </a:ln>
                <a:solidFill>
                  <a:srgbClr val="000000"/>
                </a:solidFill>
                <a:latin typeface="Arial Black" panose="020B0A04020102020204" pitchFamily="34" charset="0"/>
              </a:rPr>
              <a:t>Advance Organizer</a:t>
            </a:r>
          </a:p>
        </p:txBody>
      </p:sp>
      <p:sp>
        <p:nvSpPr>
          <p:cNvPr id="3076" name="Text Box 6">
            <a:extLst>
              <a:ext uri="{FF2B5EF4-FFF2-40B4-BE49-F238E27FC236}">
                <a16:creationId xmlns:a16="http://schemas.microsoft.com/office/drawing/2014/main" id="{14980283-9E25-401C-B396-3540276E381B}"/>
              </a:ext>
            </a:extLst>
          </p:cNvPr>
          <p:cNvSpPr txBox="1">
            <a:spLocks noChangeArrowheads="1"/>
          </p:cNvSpPr>
          <p:nvPr/>
        </p:nvSpPr>
        <p:spPr bwMode="auto">
          <a:xfrm>
            <a:off x="609600" y="2286000"/>
            <a:ext cx="80772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dirty="0">
                <a:latin typeface="Calibri" panose="020F0502020204030204" pitchFamily="34" charset="0"/>
                <a:cs typeface="Calibri" panose="020F0502020204030204" pitchFamily="34" charset="0"/>
              </a:rPr>
              <a:t>What types of questions have we practiced answering?</a:t>
            </a:r>
          </a:p>
          <a:p>
            <a:pPr eaLnBrk="1" hangingPunct="1">
              <a:spcBef>
                <a:spcPct val="50000"/>
              </a:spcBef>
            </a:pPr>
            <a:r>
              <a:rPr lang="en-US" altLang="en-US" sz="2800" dirty="0">
                <a:latin typeface="Calibri" panose="020F0502020204030204" pitchFamily="34" charset="0"/>
                <a:cs typeface="Calibri" panose="020F0502020204030204" pitchFamily="34" charset="0"/>
              </a:rPr>
              <a:t>Today, we are going to learn about Predicting Questions. Predicting Questions are another kind of Think and Seek Question. We are going to practice using the INFER steps to answer Predicting Questions.</a:t>
            </a:r>
          </a:p>
          <a:p>
            <a:pPr eaLnBrk="1" hangingPunct="1">
              <a:spcBef>
                <a:spcPct val="50000"/>
              </a:spcBef>
            </a:pPr>
            <a:r>
              <a:rPr lang="en-US" altLang="en-US" sz="2800" dirty="0">
                <a:latin typeface="Calibri" panose="020F0502020204030204" pitchFamily="34" charset="0"/>
                <a:cs typeface="Calibri" panose="020F0502020204030204" pitchFamily="34" charset="0"/>
              </a:rPr>
              <a:t>When we complete our practice activity, we will be answering Factual, Big Picture, and Predicting 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4">
            <a:extLst>
              <a:ext uri="{FF2B5EF4-FFF2-40B4-BE49-F238E27FC236}">
                <a16:creationId xmlns:a16="http://schemas.microsoft.com/office/drawing/2014/main" id="{2943D81B-EB75-46AB-A54B-9437DE91E09B}"/>
              </a:ext>
            </a:extLst>
          </p:cNvPr>
          <p:cNvSpPr>
            <a:spLocks noChangeArrowheads="1" noChangeShapeType="1" noTextEdit="1"/>
          </p:cNvSpPr>
          <p:nvPr/>
        </p:nvSpPr>
        <p:spPr bwMode="auto">
          <a:xfrm>
            <a:off x="533400" y="228600"/>
            <a:ext cx="6781800" cy="1524000"/>
          </a:xfrm>
          <a:prstGeom prst="rect">
            <a:avLst/>
          </a:prstGeom>
        </p:spPr>
        <p:txBody>
          <a:bodyPr wrap="none" fromWordArt="1">
            <a:prstTxWarp prst="textWave2">
              <a:avLst>
                <a:gd name="adj1" fmla="val 13005"/>
                <a:gd name="adj2" fmla="val 0"/>
              </a:avLst>
            </a:prstTxWarp>
          </a:bodyPr>
          <a:lstStyle/>
          <a:p>
            <a:pPr algn="ctr"/>
            <a:r>
              <a:rPr lang="en-US" sz="3600" kern="10" dirty="0">
                <a:ln w="9525">
                  <a:solidFill>
                    <a:srgbClr val="000000"/>
                  </a:solidFill>
                  <a:round/>
                  <a:headEnd/>
                  <a:tailEnd/>
                </a:ln>
                <a:solidFill>
                  <a:srgbClr val="000000"/>
                </a:solidFill>
                <a:latin typeface="Arial Rounded MT Bold" panose="020F0704030504030204" pitchFamily="34" charset="0"/>
              </a:rPr>
              <a:t>Predicting Questions</a:t>
            </a:r>
          </a:p>
        </p:txBody>
      </p:sp>
      <p:sp>
        <p:nvSpPr>
          <p:cNvPr id="4100" name="Text Box 6">
            <a:extLst>
              <a:ext uri="{FF2B5EF4-FFF2-40B4-BE49-F238E27FC236}">
                <a16:creationId xmlns:a16="http://schemas.microsoft.com/office/drawing/2014/main" id="{D8C5A0E5-5739-4E56-95CB-1F1B093C87EB}"/>
              </a:ext>
            </a:extLst>
          </p:cNvPr>
          <p:cNvSpPr txBox="1">
            <a:spLocks noChangeArrowheads="1"/>
          </p:cNvSpPr>
          <p:nvPr/>
        </p:nvSpPr>
        <p:spPr bwMode="auto">
          <a:xfrm>
            <a:off x="533400" y="2286000"/>
            <a:ext cx="83058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Clr>
                <a:srgbClr val="0099FF"/>
              </a:buClr>
              <a:buFont typeface="Wingdings" panose="05000000000000000000" pitchFamily="2" charset="2"/>
              <a:buChar char="q"/>
            </a:pPr>
            <a:r>
              <a:rPr lang="en-US" altLang="en-US" sz="3600" dirty="0">
                <a:latin typeface="Calibri" panose="020F0502020204030204" pitchFamily="34" charset="0"/>
                <a:cs typeface="Calibri" panose="020F0502020204030204" pitchFamily="34" charset="0"/>
              </a:rPr>
              <a:t>Require you to make a guess or forecast about what will happen in the future.</a:t>
            </a:r>
          </a:p>
          <a:p>
            <a:pPr eaLnBrk="1" hangingPunct="1">
              <a:spcBef>
                <a:spcPct val="50000"/>
              </a:spcBef>
              <a:buClr>
                <a:srgbClr val="0099FF"/>
              </a:buClr>
            </a:pPr>
            <a:endParaRPr lang="en-US" altLang="en-US" sz="3600" dirty="0">
              <a:latin typeface="Calibri" panose="020F0502020204030204" pitchFamily="34" charset="0"/>
              <a:cs typeface="Calibri" panose="020F0502020204030204" pitchFamily="34" charset="0"/>
            </a:endParaRPr>
          </a:p>
          <a:p>
            <a:pPr eaLnBrk="1" hangingPunct="1">
              <a:spcBef>
                <a:spcPct val="50000"/>
              </a:spcBef>
              <a:buClr>
                <a:srgbClr val="0099FF"/>
              </a:buClr>
              <a:buFont typeface="Wingdings" panose="05000000000000000000" pitchFamily="2" charset="2"/>
              <a:buChar char="q"/>
            </a:pPr>
            <a:r>
              <a:rPr lang="en-US" altLang="en-US" sz="3600" dirty="0">
                <a:latin typeface="Calibri" panose="020F0502020204030204" pitchFamily="34" charset="0"/>
                <a:cs typeface="Calibri" panose="020F0502020204030204" pitchFamily="34" charset="0"/>
              </a:rPr>
              <a:t>Require you to base your forecast on information you have read.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4">
            <a:extLst>
              <a:ext uri="{FF2B5EF4-FFF2-40B4-BE49-F238E27FC236}">
                <a16:creationId xmlns:a16="http://schemas.microsoft.com/office/drawing/2014/main" id="{D7DFEE65-6A59-4314-BAD6-476EE5C907C2}"/>
              </a:ext>
            </a:extLst>
          </p:cNvPr>
          <p:cNvSpPr>
            <a:spLocks noChangeArrowheads="1" noChangeShapeType="1" noTextEdit="1"/>
          </p:cNvSpPr>
          <p:nvPr/>
        </p:nvSpPr>
        <p:spPr bwMode="auto">
          <a:xfrm>
            <a:off x="762000" y="228600"/>
            <a:ext cx="7229475" cy="1177925"/>
          </a:xfrm>
          <a:prstGeom prst="rect">
            <a:avLst/>
          </a:prstGeom>
        </p:spPr>
        <p:txBody>
          <a:bodyPr wrap="none" fromWordArt="1">
            <a:prstTxWarp prst="textWave2">
              <a:avLst>
                <a:gd name="adj1" fmla="val 13005"/>
                <a:gd name="adj2" fmla="val 0"/>
              </a:avLst>
            </a:prstTxWarp>
          </a:bodyPr>
          <a:lstStyle/>
          <a:p>
            <a:pPr algn="ctr"/>
            <a:r>
              <a:rPr lang="en-US" sz="3600" kern="10" dirty="0">
                <a:ln w="9525">
                  <a:solidFill>
                    <a:srgbClr val="000000"/>
                  </a:solidFill>
                  <a:round/>
                  <a:headEnd/>
                  <a:tailEnd/>
                </a:ln>
                <a:solidFill>
                  <a:srgbClr val="000000"/>
                </a:solidFill>
                <a:latin typeface="Arial Rounded MT Bold" panose="020F0704030504030204" pitchFamily="34" charset="0"/>
              </a:rPr>
              <a:t>Example Predicting Questions</a:t>
            </a:r>
          </a:p>
        </p:txBody>
      </p:sp>
      <p:sp>
        <p:nvSpPr>
          <p:cNvPr id="5123" name="Text Box 5">
            <a:extLst>
              <a:ext uri="{FF2B5EF4-FFF2-40B4-BE49-F238E27FC236}">
                <a16:creationId xmlns:a16="http://schemas.microsoft.com/office/drawing/2014/main" id="{6AA96FB1-029C-4221-AD07-DD75A2E25152}"/>
              </a:ext>
            </a:extLst>
          </p:cNvPr>
          <p:cNvSpPr txBox="1">
            <a:spLocks noChangeArrowheads="1"/>
          </p:cNvSpPr>
          <p:nvPr/>
        </p:nvSpPr>
        <p:spPr bwMode="auto">
          <a:xfrm>
            <a:off x="533400" y="1676400"/>
            <a:ext cx="83820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10000"/>
              </a:spcBef>
              <a:buClr>
                <a:srgbClr val="0099FF"/>
              </a:buClr>
              <a:buFontTx/>
              <a:buChar char="•"/>
            </a:pPr>
            <a:r>
              <a:rPr lang="en-US" altLang="en-US" sz="2800" dirty="0">
                <a:latin typeface="Calibri" panose="020F0502020204030204" pitchFamily="34" charset="0"/>
                <a:cs typeface="Calibri" panose="020F0502020204030204" pitchFamily="34" charset="0"/>
              </a:rPr>
              <a:t>What do you think will happen next?</a:t>
            </a:r>
          </a:p>
          <a:p>
            <a:pPr eaLnBrk="1" hangingPunct="1">
              <a:spcBef>
                <a:spcPct val="10000"/>
              </a:spcBef>
              <a:buClr>
                <a:srgbClr val="0099FF"/>
              </a:buClr>
              <a:buFontTx/>
              <a:buChar char="•"/>
            </a:pPr>
            <a:r>
              <a:rPr lang="en-US" altLang="en-US" sz="2800" dirty="0">
                <a:latin typeface="Calibri" panose="020F0502020204030204" pitchFamily="34" charset="0"/>
                <a:cs typeface="Calibri" panose="020F0502020204030204" pitchFamily="34" charset="0"/>
              </a:rPr>
              <a:t>What is the most likely event to happen next?</a:t>
            </a:r>
          </a:p>
          <a:p>
            <a:pPr eaLnBrk="1" hangingPunct="1">
              <a:spcBef>
                <a:spcPct val="10000"/>
              </a:spcBef>
              <a:buClr>
                <a:srgbClr val="0099FF"/>
              </a:buClr>
              <a:buFontTx/>
              <a:buChar char="•"/>
            </a:pPr>
            <a:r>
              <a:rPr lang="en-US" altLang="en-US" sz="2800" dirty="0">
                <a:latin typeface="Calibri" panose="020F0502020204030204" pitchFamily="34" charset="0"/>
                <a:cs typeface="Calibri" panose="020F0502020204030204" pitchFamily="34" charset="0"/>
              </a:rPr>
              <a:t>What will the main character do next?</a:t>
            </a:r>
          </a:p>
          <a:p>
            <a:pPr eaLnBrk="1" hangingPunct="1">
              <a:spcBef>
                <a:spcPct val="10000"/>
              </a:spcBef>
              <a:buClr>
                <a:srgbClr val="0099FF"/>
              </a:buClr>
              <a:buFontTx/>
              <a:buChar char="•"/>
            </a:pPr>
            <a:r>
              <a:rPr lang="en-US" altLang="en-US" sz="2800" dirty="0">
                <a:latin typeface="Calibri" panose="020F0502020204030204" pitchFamily="34" charset="0"/>
                <a:cs typeface="Calibri" panose="020F0502020204030204" pitchFamily="34" charset="0"/>
              </a:rPr>
              <a:t>What will happen to the boy in the future?</a:t>
            </a:r>
          </a:p>
          <a:p>
            <a:pPr eaLnBrk="1" hangingPunct="1">
              <a:spcBef>
                <a:spcPct val="10000"/>
              </a:spcBef>
              <a:buClr>
                <a:srgbClr val="0099FF"/>
              </a:buClr>
              <a:buFontTx/>
              <a:buChar char="•"/>
            </a:pPr>
            <a:r>
              <a:rPr lang="en-US" altLang="en-US" sz="2800" dirty="0">
                <a:latin typeface="Calibri" panose="020F0502020204030204" pitchFamily="34" charset="0"/>
                <a:cs typeface="Calibri" panose="020F0502020204030204" pitchFamily="34" charset="0"/>
              </a:rPr>
              <a:t>Where will the boy hide?</a:t>
            </a:r>
          </a:p>
          <a:p>
            <a:pPr eaLnBrk="1" hangingPunct="1">
              <a:spcBef>
                <a:spcPct val="10000"/>
              </a:spcBef>
              <a:buClr>
                <a:srgbClr val="0099FF"/>
              </a:buClr>
              <a:buFontTx/>
              <a:buChar char="•"/>
            </a:pPr>
            <a:r>
              <a:rPr lang="en-US" altLang="en-US" sz="2800" dirty="0">
                <a:latin typeface="Calibri" panose="020F0502020204030204" pitchFamily="34" charset="0"/>
                <a:cs typeface="Calibri" panose="020F0502020204030204" pitchFamily="34" charset="0"/>
              </a:rPr>
              <a:t>Who will help her?</a:t>
            </a:r>
          </a:p>
          <a:p>
            <a:pPr eaLnBrk="1" hangingPunct="1">
              <a:spcBef>
                <a:spcPct val="10000"/>
              </a:spcBef>
              <a:buClr>
                <a:srgbClr val="0099FF"/>
              </a:buClr>
              <a:buFontTx/>
              <a:buChar char="•"/>
            </a:pPr>
            <a:r>
              <a:rPr lang="en-US" altLang="en-US" sz="2800" dirty="0">
                <a:latin typeface="Calibri" panose="020F0502020204030204" pitchFamily="34" charset="0"/>
                <a:cs typeface="Calibri" panose="020F0502020204030204" pitchFamily="34" charset="0"/>
              </a:rPr>
              <a:t>When will she be found?</a:t>
            </a:r>
          </a:p>
          <a:p>
            <a:pPr eaLnBrk="1" hangingPunct="1">
              <a:spcBef>
                <a:spcPct val="10000"/>
              </a:spcBef>
              <a:buClr>
                <a:srgbClr val="0099FF"/>
              </a:buClr>
              <a:buFontTx/>
              <a:buChar char="•"/>
            </a:pPr>
            <a:r>
              <a:rPr lang="en-US" altLang="en-US" sz="2800" dirty="0">
                <a:latin typeface="Calibri" panose="020F0502020204030204" pitchFamily="34" charset="0"/>
                <a:cs typeface="Calibri" panose="020F0502020204030204" pitchFamily="34" charset="0"/>
              </a:rPr>
              <a:t>Which of his friends will stay over night?</a:t>
            </a:r>
          </a:p>
          <a:p>
            <a:pPr eaLnBrk="1" hangingPunct="1">
              <a:spcBef>
                <a:spcPct val="10000"/>
              </a:spcBef>
              <a:buClr>
                <a:srgbClr val="0099FF"/>
              </a:buClr>
              <a:buFontTx/>
              <a:buChar char="•"/>
            </a:pPr>
            <a:r>
              <a:rPr lang="en-US" altLang="en-US" sz="2800" dirty="0">
                <a:latin typeface="Calibri" panose="020F0502020204030204" pitchFamily="34" charset="0"/>
                <a:cs typeface="Calibri" panose="020F0502020204030204" pitchFamily="34" charset="0"/>
              </a:rPr>
              <a:t>If you were to finish this story, how would it end?</a:t>
            </a:r>
          </a:p>
        </p:txBody>
      </p:sp>
      <p:cxnSp>
        <p:nvCxnSpPr>
          <p:cNvPr id="8" name="Straight Connector 7">
            <a:extLst>
              <a:ext uri="{FF2B5EF4-FFF2-40B4-BE49-F238E27FC236}">
                <a16:creationId xmlns:a16="http://schemas.microsoft.com/office/drawing/2014/main" id="{E04B69AA-7561-4435-BEB0-E3C967292884}"/>
              </a:ext>
            </a:extLst>
          </p:cNvPr>
          <p:cNvCxnSpPr/>
          <p:nvPr/>
        </p:nvCxnSpPr>
        <p:spPr>
          <a:xfrm>
            <a:off x="3733800" y="2133600"/>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9D0B41-8917-4C8D-9751-20FA6956BB90}"/>
              </a:ext>
            </a:extLst>
          </p:cNvPr>
          <p:cNvCxnSpPr/>
          <p:nvPr/>
        </p:nvCxnSpPr>
        <p:spPr>
          <a:xfrm>
            <a:off x="5638800" y="2133600"/>
            <a:ext cx="685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C70944D-DB5E-4073-AAA1-C7ED392E5FAB}"/>
              </a:ext>
            </a:extLst>
          </p:cNvPr>
          <p:cNvCxnSpPr/>
          <p:nvPr/>
        </p:nvCxnSpPr>
        <p:spPr>
          <a:xfrm>
            <a:off x="7086600" y="2590800"/>
            <a:ext cx="685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C22EFC0-D36C-4CB2-9835-3E001921A8DF}"/>
              </a:ext>
            </a:extLst>
          </p:cNvPr>
          <p:cNvCxnSpPr/>
          <p:nvPr/>
        </p:nvCxnSpPr>
        <p:spPr>
          <a:xfrm>
            <a:off x="5791200" y="3048000"/>
            <a:ext cx="685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B9386CE-8393-4FBD-A88E-3D504AAFC223}"/>
              </a:ext>
            </a:extLst>
          </p:cNvPr>
          <p:cNvCxnSpPr/>
          <p:nvPr/>
        </p:nvCxnSpPr>
        <p:spPr>
          <a:xfrm>
            <a:off x="1752600" y="3048000"/>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5A5701E-BC17-47D4-BD07-D879E030C302}"/>
              </a:ext>
            </a:extLst>
          </p:cNvPr>
          <p:cNvCxnSpPr/>
          <p:nvPr/>
        </p:nvCxnSpPr>
        <p:spPr>
          <a:xfrm>
            <a:off x="1676400" y="3505200"/>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EF8F131-3867-434F-A698-D13D20E23682}"/>
              </a:ext>
            </a:extLst>
          </p:cNvPr>
          <p:cNvCxnSpPr/>
          <p:nvPr/>
        </p:nvCxnSpPr>
        <p:spPr>
          <a:xfrm>
            <a:off x="1905000" y="3962400"/>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304826F-630B-4EEB-B2EC-D31C07916EBF}"/>
              </a:ext>
            </a:extLst>
          </p:cNvPr>
          <p:cNvCxnSpPr/>
          <p:nvPr/>
        </p:nvCxnSpPr>
        <p:spPr>
          <a:xfrm>
            <a:off x="1600200" y="4495800"/>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64815E1-9B49-457B-A590-B6A9DB618A17}"/>
              </a:ext>
            </a:extLst>
          </p:cNvPr>
          <p:cNvCxnSpPr/>
          <p:nvPr/>
        </p:nvCxnSpPr>
        <p:spPr>
          <a:xfrm>
            <a:off x="1828800" y="4953000"/>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098A4F8-272F-4099-BB1A-F8D511B279D6}"/>
              </a:ext>
            </a:extLst>
          </p:cNvPr>
          <p:cNvCxnSpPr/>
          <p:nvPr/>
        </p:nvCxnSpPr>
        <p:spPr>
          <a:xfrm>
            <a:off x="3962400" y="5410200"/>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D7C8810-54AA-44C4-B0D1-2381CB61C440}"/>
              </a:ext>
            </a:extLst>
          </p:cNvPr>
          <p:cNvCxnSpPr/>
          <p:nvPr/>
        </p:nvCxnSpPr>
        <p:spPr>
          <a:xfrm>
            <a:off x="6324600" y="5867400"/>
            <a:ext cx="838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C2FFCE8-16BC-4068-9C38-44271C9622D2}"/>
              </a:ext>
            </a:extLst>
          </p:cNvPr>
          <p:cNvCxnSpPr/>
          <p:nvPr/>
        </p:nvCxnSpPr>
        <p:spPr>
          <a:xfrm>
            <a:off x="762000" y="5867400"/>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B4FF1B0-3461-402B-AD15-1D1A4C62C7D5}"/>
              </a:ext>
            </a:extLst>
          </p:cNvPr>
          <p:cNvCxnSpPr/>
          <p:nvPr/>
        </p:nvCxnSpPr>
        <p:spPr>
          <a:xfrm>
            <a:off x="6172200" y="3505200"/>
            <a:ext cx="990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1AC93D2-3587-44C9-9505-D10772A1F833}"/>
              </a:ext>
            </a:extLst>
          </p:cNvPr>
          <p:cNvCxnSpPr/>
          <p:nvPr/>
        </p:nvCxnSpPr>
        <p:spPr>
          <a:xfrm>
            <a:off x="3505200" y="2590800"/>
            <a:ext cx="762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4">
            <a:extLst>
              <a:ext uri="{FF2B5EF4-FFF2-40B4-BE49-F238E27FC236}">
                <a16:creationId xmlns:a16="http://schemas.microsoft.com/office/drawing/2014/main" id="{86AD7BB0-BEA7-42CB-8A65-B422E5682892}"/>
              </a:ext>
            </a:extLst>
          </p:cNvPr>
          <p:cNvSpPr>
            <a:spLocks noChangeArrowheads="1" noChangeShapeType="1" noTextEdit="1"/>
          </p:cNvSpPr>
          <p:nvPr/>
        </p:nvSpPr>
        <p:spPr bwMode="auto">
          <a:xfrm>
            <a:off x="609600" y="228600"/>
            <a:ext cx="7724775" cy="1177925"/>
          </a:xfrm>
          <a:prstGeom prst="rect">
            <a:avLst/>
          </a:prstGeom>
        </p:spPr>
        <p:txBody>
          <a:bodyPr wrap="none" fromWordArt="1">
            <a:prstTxWarp prst="textWave2">
              <a:avLst>
                <a:gd name="adj1" fmla="val 13005"/>
                <a:gd name="adj2" fmla="val 0"/>
              </a:avLst>
            </a:prstTxWarp>
          </a:bodyPr>
          <a:lstStyle/>
          <a:p>
            <a:pPr algn="ctr"/>
            <a:r>
              <a:rPr lang="en-US" sz="3600" kern="10" dirty="0">
                <a:ln w="9525">
                  <a:solidFill>
                    <a:srgbClr val="000000"/>
                  </a:solidFill>
                  <a:round/>
                  <a:headEnd/>
                  <a:tailEnd/>
                </a:ln>
                <a:solidFill>
                  <a:srgbClr val="000000"/>
                </a:solidFill>
                <a:latin typeface="Arial Rounded MT Bold" panose="020F0704030504030204" pitchFamily="34" charset="0"/>
              </a:rPr>
              <a:t>Key Words in Predicting Questions</a:t>
            </a:r>
          </a:p>
        </p:txBody>
      </p:sp>
      <p:sp>
        <p:nvSpPr>
          <p:cNvPr id="6148" name="Text Box 6">
            <a:extLst>
              <a:ext uri="{FF2B5EF4-FFF2-40B4-BE49-F238E27FC236}">
                <a16:creationId xmlns:a16="http://schemas.microsoft.com/office/drawing/2014/main" id="{599BB5F8-5D82-4AD6-B8C4-4C2635980E12}"/>
              </a:ext>
            </a:extLst>
          </p:cNvPr>
          <p:cNvSpPr txBox="1">
            <a:spLocks noChangeArrowheads="1"/>
          </p:cNvSpPr>
          <p:nvPr/>
        </p:nvSpPr>
        <p:spPr bwMode="auto">
          <a:xfrm>
            <a:off x="2667000" y="1752600"/>
            <a:ext cx="42672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5000"/>
              </a:spcBef>
            </a:pPr>
            <a:r>
              <a:rPr lang="en-US" altLang="en-US" sz="3200" dirty="0">
                <a:solidFill>
                  <a:srgbClr val="0099FF"/>
                </a:solidFill>
                <a:latin typeface="Calibri" panose="020F0502020204030204" pitchFamily="34" charset="0"/>
                <a:cs typeface="Calibri" panose="020F0502020204030204" pitchFamily="34" charset="0"/>
              </a:rPr>
              <a:t>Next</a:t>
            </a:r>
          </a:p>
          <a:p>
            <a:pPr eaLnBrk="1" hangingPunct="1">
              <a:spcBef>
                <a:spcPct val="25000"/>
              </a:spcBef>
            </a:pPr>
            <a:r>
              <a:rPr lang="en-US" altLang="en-US" sz="3200" dirty="0">
                <a:solidFill>
                  <a:srgbClr val="0099FF"/>
                </a:solidFill>
                <a:latin typeface="Calibri" panose="020F0502020204030204" pitchFamily="34" charset="0"/>
                <a:cs typeface="Calibri" panose="020F0502020204030204" pitchFamily="34" charset="0"/>
              </a:rPr>
              <a:t>Future</a:t>
            </a:r>
          </a:p>
          <a:p>
            <a:pPr eaLnBrk="1" hangingPunct="1">
              <a:spcBef>
                <a:spcPct val="25000"/>
              </a:spcBef>
            </a:pPr>
            <a:r>
              <a:rPr lang="en-US" altLang="en-US" sz="3200" dirty="0">
                <a:solidFill>
                  <a:srgbClr val="0099FF"/>
                </a:solidFill>
                <a:latin typeface="Calibri" panose="020F0502020204030204" pitchFamily="34" charset="0"/>
                <a:cs typeface="Calibri" panose="020F0502020204030204" pitchFamily="34" charset="0"/>
              </a:rPr>
              <a:t>Happen</a:t>
            </a:r>
          </a:p>
          <a:p>
            <a:pPr eaLnBrk="1" hangingPunct="1">
              <a:spcBef>
                <a:spcPct val="25000"/>
              </a:spcBef>
            </a:pPr>
            <a:r>
              <a:rPr lang="en-US" altLang="en-US" sz="3200" dirty="0">
                <a:solidFill>
                  <a:srgbClr val="0099FF"/>
                </a:solidFill>
                <a:latin typeface="Calibri" panose="020F0502020204030204" pitchFamily="34" charset="0"/>
                <a:cs typeface="Calibri" panose="020F0502020204030204" pitchFamily="34" charset="0"/>
              </a:rPr>
              <a:t>Will</a:t>
            </a:r>
          </a:p>
          <a:p>
            <a:pPr eaLnBrk="1" hangingPunct="1">
              <a:spcBef>
                <a:spcPct val="25000"/>
              </a:spcBef>
            </a:pPr>
            <a:r>
              <a:rPr lang="en-US" altLang="en-US" sz="3200" dirty="0">
                <a:solidFill>
                  <a:srgbClr val="0099FF"/>
                </a:solidFill>
                <a:latin typeface="Calibri" panose="020F0502020204030204" pitchFamily="34" charset="0"/>
                <a:cs typeface="Calibri" panose="020F0502020204030204" pitchFamily="34" charset="0"/>
              </a:rPr>
              <a:t>Down the road</a:t>
            </a:r>
          </a:p>
          <a:p>
            <a:pPr eaLnBrk="1" hangingPunct="1">
              <a:spcBef>
                <a:spcPct val="25000"/>
              </a:spcBef>
            </a:pPr>
            <a:r>
              <a:rPr lang="en-US" altLang="en-US" sz="3200" dirty="0">
                <a:solidFill>
                  <a:srgbClr val="0099FF"/>
                </a:solidFill>
                <a:latin typeface="Calibri" panose="020F0502020204030204" pitchFamily="34" charset="0"/>
                <a:cs typeface="Calibri" panose="020F0502020204030204" pitchFamily="34" charset="0"/>
              </a:rPr>
              <a:t>End</a:t>
            </a:r>
          </a:p>
          <a:p>
            <a:pPr eaLnBrk="1" hangingPunct="1">
              <a:spcBef>
                <a:spcPct val="25000"/>
              </a:spcBef>
            </a:pPr>
            <a:r>
              <a:rPr lang="en-US" altLang="en-US" sz="3200" dirty="0">
                <a:solidFill>
                  <a:srgbClr val="0099FF"/>
                </a:solidFill>
                <a:latin typeface="Calibri" panose="020F0502020204030204" pitchFamily="34" charset="0"/>
                <a:cs typeface="Calibri" panose="020F0502020204030204" pitchFamily="34" charset="0"/>
              </a:rPr>
              <a:t>Ending</a:t>
            </a:r>
          </a:p>
          <a:p>
            <a:pPr eaLnBrk="1" hangingPunct="1">
              <a:spcBef>
                <a:spcPct val="25000"/>
              </a:spcBef>
            </a:pPr>
            <a:r>
              <a:rPr lang="en-US" altLang="en-US" sz="3200" dirty="0">
                <a:solidFill>
                  <a:srgbClr val="0099FF"/>
                </a:solidFill>
                <a:latin typeface="Calibri" panose="020F0502020204030204" pitchFamily="34" charset="0"/>
                <a:cs typeface="Calibri" panose="020F0502020204030204" pitchFamily="34" charset="0"/>
              </a:rPr>
              <a:t>Effect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2">
            <a:extLst>
              <a:ext uri="{FF2B5EF4-FFF2-40B4-BE49-F238E27FC236}">
                <a16:creationId xmlns:a16="http://schemas.microsoft.com/office/drawing/2014/main" id="{CA3BAD39-342D-46D9-A273-2B2D9B6A340F}"/>
              </a:ext>
            </a:extLst>
          </p:cNvPr>
          <p:cNvSpPr>
            <a:spLocks noChangeArrowheads="1" noChangeShapeType="1" noTextEdit="1"/>
          </p:cNvSpPr>
          <p:nvPr/>
        </p:nvSpPr>
        <p:spPr bwMode="auto">
          <a:xfrm rot="5400000">
            <a:off x="-1600200" y="2667000"/>
            <a:ext cx="6248400" cy="137160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rgbClr val="0099FF"/>
                </a:solidFill>
                <a:latin typeface="Arial Black" panose="020B0A04020102020204" pitchFamily="34" charset="0"/>
              </a:rPr>
              <a:t>INFER</a:t>
            </a:r>
          </a:p>
        </p:txBody>
      </p:sp>
      <p:sp>
        <p:nvSpPr>
          <p:cNvPr id="7171" name="Rectangle 3">
            <a:extLst>
              <a:ext uri="{FF2B5EF4-FFF2-40B4-BE49-F238E27FC236}">
                <a16:creationId xmlns:a16="http://schemas.microsoft.com/office/drawing/2014/main" id="{C2E9F4CD-62DA-454A-8C9B-80F416C60F5E}"/>
              </a:ext>
            </a:extLst>
          </p:cNvPr>
          <p:cNvSpPr>
            <a:spLocks noChangeArrowheads="1"/>
          </p:cNvSpPr>
          <p:nvPr/>
        </p:nvSpPr>
        <p:spPr bwMode="auto">
          <a:xfrm>
            <a:off x="2362200" y="5922963"/>
            <a:ext cx="5054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0099FF"/>
                </a:solidFill>
              </a:rPr>
              <a:t>eturn</a:t>
            </a:r>
            <a:r>
              <a:rPr lang="en-US" altLang="en-US" sz="3200" b="1">
                <a:solidFill>
                  <a:schemeClr val="folHlink"/>
                </a:solidFill>
              </a:rPr>
              <a:t> </a:t>
            </a:r>
            <a:r>
              <a:rPr lang="en-US" altLang="en-US" sz="3200"/>
              <a:t>to the question</a:t>
            </a:r>
          </a:p>
        </p:txBody>
      </p:sp>
      <p:sp>
        <p:nvSpPr>
          <p:cNvPr id="7172" name="Rectangle 4">
            <a:extLst>
              <a:ext uri="{FF2B5EF4-FFF2-40B4-BE49-F238E27FC236}">
                <a16:creationId xmlns:a16="http://schemas.microsoft.com/office/drawing/2014/main" id="{A1707B93-C504-4586-A80B-E3EC2E51B169}"/>
              </a:ext>
            </a:extLst>
          </p:cNvPr>
          <p:cNvSpPr>
            <a:spLocks noChangeArrowheads="1"/>
          </p:cNvSpPr>
          <p:nvPr/>
        </p:nvSpPr>
        <p:spPr bwMode="auto">
          <a:xfrm>
            <a:off x="2286000" y="4572000"/>
            <a:ext cx="61452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0099FF"/>
                </a:solidFill>
              </a:rPr>
              <a:t>xplore</a:t>
            </a:r>
            <a:r>
              <a:rPr lang="en-US" altLang="en-US" sz="3200" b="1">
                <a:solidFill>
                  <a:schemeClr val="folHlink"/>
                </a:solidFill>
              </a:rPr>
              <a:t> </a:t>
            </a:r>
            <a:r>
              <a:rPr lang="en-US" altLang="en-US" sz="3200"/>
              <a:t>any supporting details</a:t>
            </a:r>
          </a:p>
        </p:txBody>
      </p:sp>
      <p:sp>
        <p:nvSpPr>
          <p:cNvPr id="7173" name="Rectangle 5">
            <a:extLst>
              <a:ext uri="{FF2B5EF4-FFF2-40B4-BE49-F238E27FC236}">
                <a16:creationId xmlns:a16="http://schemas.microsoft.com/office/drawing/2014/main" id="{67090F2E-B44D-4755-B50A-296A2F4DF879}"/>
              </a:ext>
            </a:extLst>
          </p:cNvPr>
          <p:cNvSpPr>
            <a:spLocks noChangeArrowheads="1"/>
          </p:cNvSpPr>
          <p:nvPr/>
        </p:nvSpPr>
        <p:spPr bwMode="auto">
          <a:xfrm>
            <a:off x="2133600" y="3246438"/>
            <a:ext cx="4191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0099FF"/>
                </a:solidFill>
              </a:rPr>
              <a:t>ind</a:t>
            </a:r>
            <a:r>
              <a:rPr lang="en-US" altLang="en-US" sz="3200" b="1">
                <a:solidFill>
                  <a:schemeClr val="folHlink"/>
                </a:solidFill>
              </a:rPr>
              <a:t> </a:t>
            </a:r>
            <a:r>
              <a:rPr lang="en-US" altLang="en-US" sz="3200"/>
              <a:t>the clues</a:t>
            </a:r>
          </a:p>
        </p:txBody>
      </p:sp>
      <p:sp>
        <p:nvSpPr>
          <p:cNvPr id="7174" name="Rectangle 6">
            <a:extLst>
              <a:ext uri="{FF2B5EF4-FFF2-40B4-BE49-F238E27FC236}">
                <a16:creationId xmlns:a16="http://schemas.microsoft.com/office/drawing/2014/main" id="{3DA52315-E3A3-494E-9D10-C6CD74CEF636}"/>
              </a:ext>
            </a:extLst>
          </p:cNvPr>
          <p:cNvSpPr>
            <a:spLocks noChangeArrowheads="1"/>
          </p:cNvSpPr>
          <p:nvPr/>
        </p:nvSpPr>
        <p:spPr bwMode="auto">
          <a:xfrm>
            <a:off x="2286000" y="1884363"/>
            <a:ext cx="42751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0099FF"/>
                </a:solidFill>
              </a:rPr>
              <a:t>ote</a:t>
            </a:r>
            <a:r>
              <a:rPr lang="en-US" altLang="en-US" sz="3200">
                <a:solidFill>
                  <a:schemeClr val="folHlink"/>
                </a:solidFill>
              </a:rPr>
              <a:t> </a:t>
            </a:r>
            <a:r>
              <a:rPr lang="en-US" altLang="en-US" sz="3200"/>
              <a:t>what you know</a:t>
            </a:r>
          </a:p>
        </p:txBody>
      </p:sp>
      <p:sp>
        <p:nvSpPr>
          <p:cNvPr id="7175" name="Rectangle 7">
            <a:extLst>
              <a:ext uri="{FF2B5EF4-FFF2-40B4-BE49-F238E27FC236}">
                <a16:creationId xmlns:a16="http://schemas.microsoft.com/office/drawing/2014/main" id="{FF6FA4E8-B3F0-4A93-BDD7-3BE452FAD7D6}"/>
              </a:ext>
            </a:extLst>
          </p:cNvPr>
          <p:cNvSpPr>
            <a:spLocks noChangeArrowheads="1"/>
          </p:cNvSpPr>
          <p:nvPr/>
        </p:nvSpPr>
        <p:spPr bwMode="auto">
          <a:xfrm>
            <a:off x="1828800" y="436563"/>
            <a:ext cx="77898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0099FF"/>
                </a:solidFill>
              </a:rPr>
              <a:t>nteract</a:t>
            </a:r>
            <a:r>
              <a:rPr lang="en-US" altLang="en-US" sz="3200">
                <a:solidFill>
                  <a:schemeClr val="folHlink"/>
                </a:solidFill>
              </a:rPr>
              <a:t> </a:t>
            </a:r>
            <a:r>
              <a:rPr lang="en-US" altLang="en-US" sz="3200"/>
              <a:t>with the questions and passage</a:t>
            </a:r>
          </a:p>
        </p:txBody>
      </p:sp>
      <p:sp>
        <p:nvSpPr>
          <p:cNvPr id="7176" name="Line 8">
            <a:extLst>
              <a:ext uri="{FF2B5EF4-FFF2-40B4-BE49-F238E27FC236}">
                <a16:creationId xmlns:a16="http://schemas.microsoft.com/office/drawing/2014/main" id="{8856F0CD-6831-4CD8-B956-3EC1E84D9BD7}"/>
              </a:ext>
            </a:extLst>
          </p:cNvPr>
          <p:cNvSpPr>
            <a:spLocks noChangeShapeType="1"/>
          </p:cNvSpPr>
          <p:nvPr/>
        </p:nvSpPr>
        <p:spPr bwMode="auto">
          <a:xfrm>
            <a:off x="228600" y="60960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77" name="Line 9">
            <a:extLst>
              <a:ext uri="{FF2B5EF4-FFF2-40B4-BE49-F238E27FC236}">
                <a16:creationId xmlns:a16="http://schemas.microsoft.com/office/drawing/2014/main" id="{C0823A07-F497-433B-BC82-1114627C18EB}"/>
              </a:ext>
            </a:extLst>
          </p:cNvPr>
          <p:cNvSpPr>
            <a:spLocks noChangeShapeType="1"/>
          </p:cNvSpPr>
          <p:nvPr/>
        </p:nvSpPr>
        <p:spPr bwMode="auto">
          <a:xfrm flipV="1">
            <a:off x="228600" y="2133600"/>
            <a:ext cx="0" cy="396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8" name="Line 10">
            <a:extLst>
              <a:ext uri="{FF2B5EF4-FFF2-40B4-BE49-F238E27FC236}">
                <a16:creationId xmlns:a16="http://schemas.microsoft.com/office/drawing/2014/main" id="{FA6CC86B-BB09-44B2-8454-00AC65B28417}"/>
              </a:ext>
            </a:extLst>
          </p:cNvPr>
          <p:cNvSpPr>
            <a:spLocks noChangeShapeType="1"/>
          </p:cNvSpPr>
          <p:nvPr/>
        </p:nvSpPr>
        <p:spPr bwMode="auto">
          <a:xfrm>
            <a:off x="228600" y="2133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Line 11">
            <a:extLst>
              <a:ext uri="{FF2B5EF4-FFF2-40B4-BE49-F238E27FC236}">
                <a16:creationId xmlns:a16="http://schemas.microsoft.com/office/drawing/2014/main" id="{AEFC7B96-DE9D-4DD1-B2BF-0F3C820AF5C1}"/>
              </a:ext>
            </a:extLst>
          </p:cNvPr>
          <p:cNvSpPr>
            <a:spLocks noChangeShapeType="1"/>
          </p:cNvSpPr>
          <p:nvPr/>
        </p:nvSpPr>
        <p:spPr bwMode="auto">
          <a:xfrm>
            <a:off x="228600" y="34290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0" name="Line 12">
            <a:extLst>
              <a:ext uri="{FF2B5EF4-FFF2-40B4-BE49-F238E27FC236}">
                <a16:creationId xmlns:a16="http://schemas.microsoft.com/office/drawing/2014/main" id="{1A9EB60A-C927-490E-8741-F674A64D98FB}"/>
              </a:ext>
            </a:extLst>
          </p:cNvPr>
          <p:cNvSpPr>
            <a:spLocks noChangeShapeType="1"/>
          </p:cNvSpPr>
          <p:nvPr/>
        </p:nvSpPr>
        <p:spPr bwMode="auto">
          <a:xfrm>
            <a:off x="228600" y="4572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1" name="Text Box 13">
            <a:extLst>
              <a:ext uri="{FF2B5EF4-FFF2-40B4-BE49-F238E27FC236}">
                <a16:creationId xmlns:a16="http://schemas.microsoft.com/office/drawing/2014/main" id="{BC8A727C-7B1E-4E63-9392-9B8B1B68306D}"/>
              </a:ext>
            </a:extLst>
          </p:cNvPr>
          <p:cNvSpPr txBox="1">
            <a:spLocks noChangeArrowheads="1"/>
          </p:cNvSpPr>
          <p:nvPr/>
        </p:nvSpPr>
        <p:spPr bwMode="auto">
          <a:xfrm>
            <a:off x="6781800" y="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Cue Card #1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a:extLst>
              <a:ext uri="{FF2B5EF4-FFF2-40B4-BE49-F238E27FC236}">
                <a16:creationId xmlns:a16="http://schemas.microsoft.com/office/drawing/2014/main" id="{0E0BCBE3-42CD-4CA7-BA61-49F10E8EF813}"/>
              </a:ext>
            </a:extLst>
          </p:cNvPr>
          <p:cNvSpPr txBox="1">
            <a:spLocks noChangeArrowheads="1"/>
          </p:cNvSpPr>
          <p:nvPr/>
        </p:nvSpPr>
        <p:spPr bwMode="auto">
          <a:xfrm>
            <a:off x="304800" y="304800"/>
            <a:ext cx="8534400" cy="629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600" dirty="0">
                <a:latin typeface="Calibri" panose="020F0502020204030204" pitchFamily="34" charset="0"/>
                <a:cs typeface="Calibri" panose="020F0502020204030204" pitchFamily="34" charset="0"/>
              </a:rPr>
              <a:t>The two major types of questions are called </a:t>
            </a:r>
            <a:r>
              <a:rPr lang="en-US" altLang="en-US" sz="2600" dirty="0">
                <a:solidFill>
                  <a:srgbClr val="0099FF"/>
                </a:solidFill>
                <a:latin typeface="Calibri" panose="020F0502020204030204" pitchFamily="34" charset="0"/>
                <a:cs typeface="Calibri" panose="020F0502020204030204" pitchFamily="34" charset="0"/>
              </a:rPr>
              <a:t>Factual </a:t>
            </a:r>
            <a:r>
              <a:rPr lang="en-US" altLang="en-US" sz="2600" dirty="0">
                <a:latin typeface="Calibri" panose="020F0502020204030204" pitchFamily="34" charset="0"/>
                <a:cs typeface="Calibri" panose="020F0502020204030204" pitchFamily="34" charset="0"/>
              </a:rPr>
              <a:t>Questions and </a:t>
            </a:r>
            <a:r>
              <a:rPr lang="en-US" altLang="en-US" sz="2600" dirty="0">
                <a:solidFill>
                  <a:srgbClr val="0099FF"/>
                </a:solidFill>
                <a:latin typeface="Calibri" panose="020F0502020204030204" pitchFamily="34" charset="0"/>
                <a:cs typeface="Calibri" panose="020F0502020204030204" pitchFamily="34" charset="0"/>
              </a:rPr>
              <a:t>Think and Seek </a:t>
            </a:r>
            <a:r>
              <a:rPr lang="en-US" altLang="en-US" sz="2600" dirty="0">
                <a:latin typeface="Calibri" panose="020F0502020204030204" pitchFamily="34" charset="0"/>
                <a:cs typeface="Calibri" panose="020F0502020204030204" pitchFamily="34" charset="0"/>
              </a:rPr>
              <a:t>Questions.</a:t>
            </a:r>
          </a:p>
          <a:p>
            <a:pPr eaLnBrk="1" hangingPunct="1">
              <a:spcBef>
                <a:spcPct val="50000"/>
              </a:spcBef>
            </a:pPr>
            <a:r>
              <a:rPr lang="en-US" altLang="en-US" sz="2600" dirty="0">
                <a:latin typeface="Calibri" panose="020F0502020204030204" pitchFamily="34" charset="0"/>
                <a:cs typeface="Calibri" panose="020F0502020204030204" pitchFamily="34" charset="0"/>
              </a:rPr>
              <a:t>The first type of Think and Seek Question is called a </a:t>
            </a:r>
            <a:r>
              <a:rPr lang="en-US" altLang="en-US" sz="2600" dirty="0">
                <a:solidFill>
                  <a:srgbClr val="0099FF"/>
                </a:solidFill>
                <a:latin typeface="Calibri" panose="020F0502020204030204" pitchFamily="34" charset="0"/>
                <a:cs typeface="Calibri" panose="020F0502020204030204" pitchFamily="34" charset="0"/>
              </a:rPr>
              <a:t>Big Picture </a:t>
            </a:r>
            <a:r>
              <a:rPr lang="en-US" altLang="en-US" sz="2600" dirty="0">
                <a:latin typeface="Calibri" panose="020F0502020204030204" pitchFamily="34" charset="0"/>
                <a:cs typeface="Calibri" panose="020F0502020204030204" pitchFamily="34" charset="0"/>
              </a:rPr>
              <a:t>Question.</a:t>
            </a:r>
          </a:p>
          <a:p>
            <a:pPr eaLnBrk="1" hangingPunct="1">
              <a:spcBef>
                <a:spcPct val="50000"/>
              </a:spcBef>
            </a:pPr>
            <a:r>
              <a:rPr lang="en-US" altLang="en-US" sz="2600" dirty="0">
                <a:latin typeface="Calibri" panose="020F0502020204030204" pitchFamily="34" charset="0"/>
                <a:cs typeface="Calibri" panose="020F0502020204030204" pitchFamily="34" charset="0"/>
              </a:rPr>
              <a:t>The second type of Think and Seek Question is call a </a:t>
            </a:r>
            <a:r>
              <a:rPr lang="en-US" altLang="en-US" sz="2600" dirty="0">
                <a:solidFill>
                  <a:srgbClr val="0099FF"/>
                </a:solidFill>
                <a:latin typeface="Calibri" panose="020F0502020204030204" pitchFamily="34" charset="0"/>
                <a:cs typeface="Calibri" panose="020F0502020204030204" pitchFamily="34" charset="0"/>
              </a:rPr>
              <a:t>Predicting </a:t>
            </a:r>
            <a:r>
              <a:rPr lang="en-US" altLang="en-US" sz="2600" dirty="0">
                <a:latin typeface="Calibri" panose="020F0502020204030204" pitchFamily="34" charset="0"/>
                <a:cs typeface="Calibri" panose="020F0502020204030204" pitchFamily="34" charset="0"/>
              </a:rPr>
              <a:t>Question.</a:t>
            </a:r>
          </a:p>
          <a:p>
            <a:pPr eaLnBrk="1" hangingPunct="1">
              <a:spcBef>
                <a:spcPct val="50000"/>
              </a:spcBef>
            </a:pPr>
            <a:r>
              <a:rPr lang="en-US" altLang="en-US" sz="2600" dirty="0">
                <a:latin typeface="Calibri" panose="020F0502020204030204" pitchFamily="34" charset="0"/>
                <a:cs typeface="Calibri" panose="020F0502020204030204" pitchFamily="34" charset="0"/>
              </a:rPr>
              <a:t>When you predict something, you are making a </a:t>
            </a:r>
            <a:r>
              <a:rPr lang="en-US" altLang="en-US" sz="2600" dirty="0">
                <a:solidFill>
                  <a:srgbClr val="0099FF"/>
                </a:solidFill>
                <a:latin typeface="Calibri" panose="020F0502020204030204" pitchFamily="34" charset="0"/>
                <a:cs typeface="Calibri" panose="020F0502020204030204" pitchFamily="34" charset="0"/>
              </a:rPr>
              <a:t>guess</a:t>
            </a:r>
            <a:r>
              <a:rPr lang="en-US" altLang="en-US" sz="2600" dirty="0">
                <a:latin typeface="Calibri" panose="020F0502020204030204" pitchFamily="34" charset="0"/>
                <a:cs typeface="Calibri" panose="020F0502020204030204" pitchFamily="34" charset="0"/>
              </a:rPr>
              <a:t> or a </a:t>
            </a:r>
            <a:r>
              <a:rPr lang="en-US" altLang="en-US" sz="2600" dirty="0">
                <a:solidFill>
                  <a:srgbClr val="0099FF"/>
                </a:solidFill>
                <a:latin typeface="Calibri" panose="020F0502020204030204" pitchFamily="34" charset="0"/>
                <a:cs typeface="Calibri" panose="020F0502020204030204" pitchFamily="34" charset="0"/>
              </a:rPr>
              <a:t>forecast </a:t>
            </a:r>
            <a:r>
              <a:rPr lang="en-US" altLang="en-US" sz="2600" dirty="0">
                <a:latin typeface="Calibri" panose="020F0502020204030204" pitchFamily="34" charset="0"/>
                <a:cs typeface="Calibri" panose="020F0502020204030204" pitchFamily="34" charset="0"/>
              </a:rPr>
              <a:t>about what will happen in the </a:t>
            </a:r>
            <a:r>
              <a:rPr lang="en-US" altLang="en-US" sz="2600" dirty="0">
                <a:solidFill>
                  <a:srgbClr val="0099FF"/>
                </a:solidFill>
                <a:latin typeface="Calibri" panose="020F0502020204030204" pitchFamily="34" charset="0"/>
                <a:cs typeface="Calibri" panose="020F0502020204030204" pitchFamily="34" charset="0"/>
              </a:rPr>
              <a:t>future</a:t>
            </a:r>
            <a:r>
              <a:rPr lang="en-US" altLang="en-US" sz="2600" dirty="0">
                <a:latin typeface="Calibri" panose="020F0502020204030204" pitchFamily="34" charset="0"/>
                <a:cs typeface="Calibri" panose="020F0502020204030204" pitchFamily="34" charset="0"/>
              </a:rPr>
              <a:t>.</a:t>
            </a:r>
          </a:p>
          <a:p>
            <a:pPr eaLnBrk="1" hangingPunct="1">
              <a:spcBef>
                <a:spcPct val="50000"/>
              </a:spcBef>
            </a:pPr>
            <a:r>
              <a:rPr lang="en-US" altLang="en-US" sz="2600" dirty="0">
                <a:latin typeface="Calibri" panose="020F0502020204030204" pitchFamily="34" charset="0"/>
                <a:cs typeface="Calibri" panose="020F0502020204030204" pitchFamily="34" charset="0"/>
              </a:rPr>
              <a:t>A Predicting Question will require you to forecast what will happen next or in the future in relation to information </a:t>
            </a:r>
            <a:r>
              <a:rPr lang="en-US" altLang="en-US" sz="2600" dirty="0">
                <a:solidFill>
                  <a:srgbClr val="0099FF"/>
                </a:solidFill>
                <a:latin typeface="Calibri" panose="020F0502020204030204" pitchFamily="34" charset="0"/>
                <a:cs typeface="Calibri" panose="020F0502020204030204" pitchFamily="34" charset="0"/>
              </a:rPr>
              <a:t>already read</a:t>
            </a:r>
            <a:r>
              <a:rPr lang="en-US" altLang="en-US" sz="2600" dirty="0">
                <a:latin typeface="Calibri" panose="020F0502020204030204" pitchFamily="34" charset="0"/>
                <a:cs typeface="Calibri" panose="020F0502020204030204" pitchFamily="34" charset="0"/>
              </a:rPr>
              <a:t>.</a:t>
            </a:r>
          </a:p>
          <a:p>
            <a:pPr eaLnBrk="1" hangingPunct="1">
              <a:spcBef>
                <a:spcPct val="50000"/>
              </a:spcBef>
            </a:pPr>
            <a:r>
              <a:rPr lang="en-US" altLang="en-US" sz="2600" dirty="0">
                <a:latin typeface="Calibri" panose="020F0502020204030204" pitchFamily="34" charset="0"/>
                <a:cs typeface="Calibri" panose="020F0502020204030204" pitchFamily="34" charset="0"/>
              </a:rPr>
              <a:t>Key words in Predicting Questions include </a:t>
            </a:r>
            <a:r>
              <a:rPr lang="en-US" altLang="en-US" sz="2600" dirty="0">
                <a:solidFill>
                  <a:srgbClr val="0099FF"/>
                </a:solidFill>
                <a:latin typeface="Calibri" panose="020F0502020204030204" pitchFamily="34" charset="0"/>
                <a:cs typeface="Calibri" panose="020F0502020204030204" pitchFamily="34" charset="0"/>
              </a:rPr>
              <a:t>next, likely, </a:t>
            </a:r>
            <a:r>
              <a:rPr lang="en-US" altLang="en-US" sz="2600" dirty="0">
                <a:latin typeface="Calibri" panose="020F0502020204030204" pitchFamily="34" charset="0"/>
                <a:cs typeface="Calibri" panose="020F0502020204030204" pitchFamily="34" charset="0"/>
              </a:rPr>
              <a:t>and </a:t>
            </a:r>
            <a:r>
              <a:rPr lang="en-US" altLang="en-US" sz="2600" dirty="0">
                <a:solidFill>
                  <a:srgbClr val="0099FF"/>
                </a:solidFill>
                <a:latin typeface="Calibri" panose="020F0502020204030204" pitchFamily="34" charset="0"/>
                <a:cs typeface="Calibri" panose="020F0502020204030204" pitchFamily="34" charset="0"/>
              </a:rPr>
              <a:t>in the future</a:t>
            </a:r>
            <a:r>
              <a:rPr lang="en-US" altLang="en-US" sz="2600" dirty="0">
                <a:latin typeface="Calibri" panose="020F0502020204030204" pitchFamily="34" charset="0"/>
                <a:cs typeface="Calibri" panose="020F050202020403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29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29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29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a:extLst>
              <a:ext uri="{FF2B5EF4-FFF2-40B4-BE49-F238E27FC236}">
                <a16:creationId xmlns:a16="http://schemas.microsoft.com/office/drawing/2014/main" id="{7776BF7F-7CC0-4E54-B2F7-0A0918B8F05F}"/>
              </a:ext>
            </a:extLst>
          </p:cNvPr>
          <p:cNvSpPr txBox="1">
            <a:spLocks noChangeArrowheads="1"/>
          </p:cNvSpPr>
          <p:nvPr/>
        </p:nvSpPr>
        <p:spPr bwMode="auto">
          <a:xfrm>
            <a:off x="304800" y="609600"/>
            <a:ext cx="8610600" cy="3893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600" dirty="0">
                <a:latin typeface="Calibri" panose="020F0502020204030204" pitchFamily="34" charset="0"/>
                <a:cs typeface="Calibri" panose="020F0502020204030204" pitchFamily="34" charset="0"/>
              </a:rPr>
              <a:t>When you make a prediction, you have to make sure that it is a </a:t>
            </a:r>
            <a:r>
              <a:rPr lang="en-US" altLang="en-US" sz="2600" dirty="0">
                <a:solidFill>
                  <a:srgbClr val="0099FF"/>
                </a:solidFill>
                <a:latin typeface="Calibri" panose="020F0502020204030204" pitchFamily="34" charset="0"/>
                <a:cs typeface="Calibri" panose="020F0502020204030204" pitchFamily="34" charset="0"/>
              </a:rPr>
              <a:t>complete statement, </a:t>
            </a:r>
            <a:r>
              <a:rPr lang="en-US" altLang="en-US" sz="2600" dirty="0">
                <a:latin typeface="Calibri" panose="020F0502020204030204" pitchFamily="34" charset="0"/>
                <a:cs typeface="Calibri" panose="020F0502020204030204" pitchFamily="34" charset="0"/>
              </a:rPr>
              <a:t>that it is </a:t>
            </a:r>
            <a:r>
              <a:rPr lang="en-US" altLang="en-US" sz="2600" dirty="0">
                <a:solidFill>
                  <a:srgbClr val="0099FF"/>
                </a:solidFill>
                <a:latin typeface="Calibri" panose="020F0502020204030204" pitchFamily="34" charset="0"/>
                <a:cs typeface="Calibri" panose="020F0502020204030204" pitchFamily="34" charset="0"/>
              </a:rPr>
              <a:t>related</a:t>
            </a:r>
            <a:r>
              <a:rPr lang="en-US" altLang="en-US" sz="2600" dirty="0">
                <a:latin typeface="Calibri" panose="020F0502020204030204" pitchFamily="34" charset="0"/>
                <a:cs typeface="Calibri" panose="020F0502020204030204" pitchFamily="34" charset="0"/>
              </a:rPr>
              <a:t> to the clues in the passage, and that it </a:t>
            </a:r>
            <a:r>
              <a:rPr lang="en-US" altLang="en-US" sz="2600" dirty="0">
                <a:solidFill>
                  <a:srgbClr val="0099FF"/>
                </a:solidFill>
                <a:latin typeface="Calibri" panose="020F0502020204030204" pitchFamily="34" charset="0"/>
                <a:cs typeface="Calibri" panose="020F0502020204030204" pitchFamily="34" charset="0"/>
              </a:rPr>
              <a:t>answers </a:t>
            </a:r>
            <a:r>
              <a:rPr lang="en-US" altLang="en-US" sz="2600" dirty="0">
                <a:latin typeface="Calibri" panose="020F0502020204030204" pitchFamily="34" charset="0"/>
                <a:cs typeface="Calibri" panose="020F0502020204030204" pitchFamily="34" charset="0"/>
              </a:rPr>
              <a:t>the question.</a:t>
            </a:r>
          </a:p>
          <a:p>
            <a:pPr eaLnBrk="1" hangingPunct="1">
              <a:spcBef>
                <a:spcPct val="50000"/>
              </a:spcBef>
            </a:pPr>
            <a:r>
              <a:rPr lang="en-US" altLang="en-US" sz="2600" dirty="0">
                <a:latin typeface="Calibri" panose="020F0502020204030204" pitchFamily="34" charset="0"/>
                <a:cs typeface="Calibri" panose="020F0502020204030204" pitchFamily="34" charset="0"/>
              </a:rPr>
              <a:t>The code letter you will write for Predicting Questions is a </a:t>
            </a:r>
            <a:r>
              <a:rPr lang="en-US" altLang="en-US" sz="2600" dirty="0">
                <a:solidFill>
                  <a:srgbClr val="0099FF"/>
                </a:solidFill>
                <a:latin typeface="Calibri" panose="020F0502020204030204" pitchFamily="34" charset="0"/>
                <a:cs typeface="Calibri" panose="020F0502020204030204" pitchFamily="34" charset="0"/>
              </a:rPr>
              <a:t>P</a:t>
            </a:r>
            <a:r>
              <a:rPr lang="en-US" altLang="en-US" sz="2600" dirty="0">
                <a:latin typeface="Calibri" panose="020F0502020204030204" pitchFamily="34" charset="0"/>
                <a:cs typeface="Calibri" panose="020F0502020204030204" pitchFamily="34" charset="0"/>
              </a:rPr>
              <a:t>.</a:t>
            </a:r>
          </a:p>
          <a:p>
            <a:pPr eaLnBrk="1" hangingPunct="1">
              <a:spcBef>
                <a:spcPct val="50000"/>
              </a:spcBef>
            </a:pPr>
            <a:r>
              <a:rPr lang="en-US" altLang="en-US" sz="2600" dirty="0">
                <a:latin typeface="Calibri" panose="020F0502020204030204" pitchFamily="34" charset="0"/>
                <a:cs typeface="Calibri" panose="020F0502020204030204" pitchFamily="34" charset="0"/>
              </a:rPr>
              <a:t>You should read the </a:t>
            </a:r>
            <a:r>
              <a:rPr lang="en-US" altLang="en-US" sz="2600" dirty="0">
                <a:solidFill>
                  <a:srgbClr val="0099FF"/>
                </a:solidFill>
                <a:latin typeface="Calibri" panose="020F0502020204030204" pitchFamily="34" charset="0"/>
                <a:cs typeface="Calibri" panose="020F0502020204030204" pitchFamily="34" charset="0"/>
              </a:rPr>
              <a:t>whole </a:t>
            </a:r>
            <a:r>
              <a:rPr lang="en-US" altLang="en-US" sz="2600" dirty="0">
                <a:latin typeface="Calibri" panose="020F0502020204030204" pitchFamily="34" charset="0"/>
                <a:cs typeface="Calibri" panose="020F0502020204030204" pitchFamily="34" charset="0"/>
              </a:rPr>
              <a:t>passage and find all of the </a:t>
            </a:r>
            <a:r>
              <a:rPr lang="en-US" altLang="en-US" sz="2600" dirty="0">
                <a:solidFill>
                  <a:srgbClr val="0099FF"/>
                </a:solidFill>
                <a:latin typeface="Calibri" panose="020F0502020204030204" pitchFamily="34" charset="0"/>
                <a:cs typeface="Calibri" panose="020F0502020204030204" pitchFamily="34" charset="0"/>
              </a:rPr>
              <a:t>clues</a:t>
            </a:r>
            <a:r>
              <a:rPr lang="en-US" altLang="en-US" sz="2600" dirty="0">
                <a:latin typeface="Calibri" panose="020F0502020204030204" pitchFamily="34" charset="0"/>
                <a:cs typeface="Calibri" panose="020F0502020204030204" pitchFamily="34" charset="0"/>
              </a:rPr>
              <a:t> before you respond to the question.</a:t>
            </a:r>
          </a:p>
          <a:p>
            <a:pPr eaLnBrk="1" hangingPunct="1">
              <a:spcBef>
                <a:spcPct val="50000"/>
              </a:spcBef>
            </a:pPr>
            <a:r>
              <a:rPr lang="en-US" altLang="en-US" sz="2600" dirty="0">
                <a:latin typeface="Calibri" panose="020F0502020204030204" pitchFamily="34" charset="0"/>
                <a:cs typeface="Calibri" panose="020F0502020204030204" pitchFamily="34" charset="0"/>
              </a:rPr>
              <a:t>Your </a:t>
            </a:r>
            <a:r>
              <a:rPr lang="en-US" altLang="en-US" sz="2600" dirty="0">
                <a:solidFill>
                  <a:srgbClr val="0099FF"/>
                </a:solidFill>
                <a:latin typeface="Calibri" panose="020F0502020204030204" pitchFamily="34" charset="0"/>
                <a:cs typeface="Calibri" panose="020F0502020204030204" pitchFamily="34" charset="0"/>
              </a:rPr>
              <a:t>prediction </a:t>
            </a:r>
            <a:r>
              <a:rPr lang="en-US" altLang="en-US" sz="2600" dirty="0">
                <a:latin typeface="Calibri" panose="020F0502020204030204" pitchFamily="34" charset="0"/>
                <a:cs typeface="Calibri" panose="020F0502020204030204" pitchFamily="34" charset="0"/>
              </a:rPr>
              <a:t>should relate to the </a:t>
            </a:r>
            <a:r>
              <a:rPr lang="en-US" altLang="en-US" sz="2600" dirty="0">
                <a:solidFill>
                  <a:srgbClr val="0099FF"/>
                </a:solidFill>
                <a:latin typeface="Calibri" panose="020F0502020204030204" pitchFamily="34" charset="0"/>
                <a:cs typeface="Calibri" panose="020F0502020204030204" pitchFamily="34" charset="0"/>
              </a:rPr>
              <a:t>clues</a:t>
            </a:r>
            <a:r>
              <a:rPr lang="en-US" altLang="en-US" sz="2600" dirty="0">
                <a:latin typeface="Calibri" panose="020F0502020204030204" pitchFamily="34" charset="0"/>
                <a:cs typeface="Calibri" panose="020F0502020204030204" pitchFamily="34" charset="0"/>
              </a:rPr>
              <a:t> and information in the passage. If it doesn’t, then you must </a:t>
            </a:r>
            <a:r>
              <a:rPr lang="en-US" altLang="en-US" sz="2600" dirty="0">
                <a:solidFill>
                  <a:srgbClr val="0099FF"/>
                </a:solidFill>
                <a:latin typeface="Calibri" panose="020F0502020204030204" pitchFamily="34" charset="0"/>
                <a:cs typeface="Calibri" panose="020F0502020204030204" pitchFamily="34" charset="0"/>
              </a:rPr>
              <a:t>revise </a:t>
            </a:r>
            <a:r>
              <a:rPr lang="en-US" altLang="en-US" sz="2600" dirty="0">
                <a:latin typeface="Calibri" panose="020F0502020204030204" pitchFamily="34" charset="0"/>
                <a:cs typeface="Calibri" panose="020F0502020204030204" pitchFamily="34" charset="0"/>
              </a:rPr>
              <a:t>the prediction.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4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4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34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2">
            <a:extLst>
              <a:ext uri="{FF2B5EF4-FFF2-40B4-BE49-F238E27FC236}">
                <a16:creationId xmlns:a16="http://schemas.microsoft.com/office/drawing/2014/main" id="{1ABBB844-8B16-492D-B47E-AE12E519F233}"/>
              </a:ext>
            </a:extLst>
          </p:cNvPr>
          <p:cNvSpPr>
            <a:spLocks noChangeArrowheads="1" noChangeShapeType="1" noTextEdit="1"/>
          </p:cNvSpPr>
          <p:nvPr/>
        </p:nvSpPr>
        <p:spPr bwMode="auto">
          <a:xfrm rot="5400000">
            <a:off x="-1600200" y="2667000"/>
            <a:ext cx="6248400" cy="137160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rgbClr val="0099FF"/>
                </a:solidFill>
                <a:latin typeface="Arial Black" panose="020B0A04020102020204" pitchFamily="34" charset="0"/>
              </a:rPr>
              <a:t>INFER</a:t>
            </a:r>
          </a:p>
        </p:txBody>
      </p:sp>
      <p:sp>
        <p:nvSpPr>
          <p:cNvPr id="10243" name="Rectangle 3">
            <a:extLst>
              <a:ext uri="{FF2B5EF4-FFF2-40B4-BE49-F238E27FC236}">
                <a16:creationId xmlns:a16="http://schemas.microsoft.com/office/drawing/2014/main" id="{F606C8FD-5C13-4CE8-924B-FE0D1215FF29}"/>
              </a:ext>
            </a:extLst>
          </p:cNvPr>
          <p:cNvSpPr>
            <a:spLocks noChangeArrowheads="1"/>
          </p:cNvSpPr>
          <p:nvPr/>
        </p:nvSpPr>
        <p:spPr bwMode="auto">
          <a:xfrm>
            <a:off x="2362200" y="5922963"/>
            <a:ext cx="5054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0099FF"/>
                </a:solidFill>
              </a:rPr>
              <a:t>eturn</a:t>
            </a:r>
            <a:r>
              <a:rPr lang="en-US" altLang="en-US" sz="3200" b="1">
                <a:solidFill>
                  <a:schemeClr val="folHlink"/>
                </a:solidFill>
              </a:rPr>
              <a:t> </a:t>
            </a:r>
            <a:r>
              <a:rPr lang="en-US" altLang="en-US" sz="3200"/>
              <a:t>to the question</a:t>
            </a:r>
          </a:p>
        </p:txBody>
      </p:sp>
      <p:sp>
        <p:nvSpPr>
          <p:cNvPr id="10244" name="Rectangle 4">
            <a:extLst>
              <a:ext uri="{FF2B5EF4-FFF2-40B4-BE49-F238E27FC236}">
                <a16:creationId xmlns:a16="http://schemas.microsoft.com/office/drawing/2014/main" id="{479EE399-58E7-423C-90FD-F951D5CD262E}"/>
              </a:ext>
            </a:extLst>
          </p:cNvPr>
          <p:cNvSpPr>
            <a:spLocks noChangeArrowheads="1"/>
          </p:cNvSpPr>
          <p:nvPr/>
        </p:nvSpPr>
        <p:spPr bwMode="auto">
          <a:xfrm>
            <a:off x="2286000" y="4572000"/>
            <a:ext cx="61452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0099FF"/>
                </a:solidFill>
              </a:rPr>
              <a:t>xplore</a:t>
            </a:r>
            <a:r>
              <a:rPr lang="en-US" altLang="en-US" sz="3200" b="1">
                <a:solidFill>
                  <a:schemeClr val="folHlink"/>
                </a:solidFill>
              </a:rPr>
              <a:t> </a:t>
            </a:r>
            <a:r>
              <a:rPr lang="en-US" altLang="en-US" sz="3200"/>
              <a:t>any supporting details</a:t>
            </a:r>
          </a:p>
        </p:txBody>
      </p:sp>
      <p:sp>
        <p:nvSpPr>
          <p:cNvPr id="10245" name="Rectangle 5">
            <a:extLst>
              <a:ext uri="{FF2B5EF4-FFF2-40B4-BE49-F238E27FC236}">
                <a16:creationId xmlns:a16="http://schemas.microsoft.com/office/drawing/2014/main" id="{46E5D287-F4C9-4643-BE2C-5F3F8ACCF04B}"/>
              </a:ext>
            </a:extLst>
          </p:cNvPr>
          <p:cNvSpPr>
            <a:spLocks noChangeArrowheads="1"/>
          </p:cNvSpPr>
          <p:nvPr/>
        </p:nvSpPr>
        <p:spPr bwMode="auto">
          <a:xfrm>
            <a:off x="2133600" y="3246438"/>
            <a:ext cx="4191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0099FF"/>
                </a:solidFill>
              </a:rPr>
              <a:t>ind</a:t>
            </a:r>
            <a:r>
              <a:rPr lang="en-US" altLang="en-US" sz="3200" b="1">
                <a:solidFill>
                  <a:schemeClr val="folHlink"/>
                </a:solidFill>
              </a:rPr>
              <a:t> </a:t>
            </a:r>
            <a:r>
              <a:rPr lang="en-US" altLang="en-US" sz="3200"/>
              <a:t>the clues</a:t>
            </a:r>
          </a:p>
        </p:txBody>
      </p:sp>
      <p:sp>
        <p:nvSpPr>
          <p:cNvPr id="10246" name="Rectangle 6">
            <a:extLst>
              <a:ext uri="{FF2B5EF4-FFF2-40B4-BE49-F238E27FC236}">
                <a16:creationId xmlns:a16="http://schemas.microsoft.com/office/drawing/2014/main" id="{0CFF5963-59D6-40E3-84C4-C1A0A8993560}"/>
              </a:ext>
            </a:extLst>
          </p:cNvPr>
          <p:cNvSpPr>
            <a:spLocks noChangeArrowheads="1"/>
          </p:cNvSpPr>
          <p:nvPr/>
        </p:nvSpPr>
        <p:spPr bwMode="auto">
          <a:xfrm>
            <a:off x="2286000" y="1884363"/>
            <a:ext cx="42751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0099FF"/>
                </a:solidFill>
              </a:rPr>
              <a:t>ote</a:t>
            </a:r>
            <a:r>
              <a:rPr lang="en-US" altLang="en-US" sz="3200">
                <a:solidFill>
                  <a:schemeClr val="folHlink"/>
                </a:solidFill>
              </a:rPr>
              <a:t> </a:t>
            </a:r>
            <a:r>
              <a:rPr lang="en-US" altLang="en-US" sz="3200"/>
              <a:t>what you know</a:t>
            </a:r>
          </a:p>
        </p:txBody>
      </p:sp>
      <p:sp>
        <p:nvSpPr>
          <p:cNvPr id="10247" name="Rectangle 7">
            <a:extLst>
              <a:ext uri="{FF2B5EF4-FFF2-40B4-BE49-F238E27FC236}">
                <a16:creationId xmlns:a16="http://schemas.microsoft.com/office/drawing/2014/main" id="{5914DE7D-0CD1-4772-8B14-D299F6199765}"/>
              </a:ext>
            </a:extLst>
          </p:cNvPr>
          <p:cNvSpPr>
            <a:spLocks noChangeArrowheads="1"/>
          </p:cNvSpPr>
          <p:nvPr/>
        </p:nvSpPr>
        <p:spPr bwMode="auto">
          <a:xfrm>
            <a:off x="1828800" y="436563"/>
            <a:ext cx="77898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0099FF"/>
                </a:solidFill>
              </a:rPr>
              <a:t>nteract</a:t>
            </a:r>
            <a:r>
              <a:rPr lang="en-US" altLang="en-US" sz="3200">
                <a:solidFill>
                  <a:schemeClr val="folHlink"/>
                </a:solidFill>
              </a:rPr>
              <a:t> </a:t>
            </a:r>
            <a:r>
              <a:rPr lang="en-US" altLang="en-US" sz="3200"/>
              <a:t>with the questions and passage</a:t>
            </a:r>
          </a:p>
        </p:txBody>
      </p:sp>
      <p:sp>
        <p:nvSpPr>
          <p:cNvPr id="10248" name="Line 8">
            <a:extLst>
              <a:ext uri="{FF2B5EF4-FFF2-40B4-BE49-F238E27FC236}">
                <a16:creationId xmlns:a16="http://schemas.microsoft.com/office/drawing/2014/main" id="{53FA3062-182E-45B2-AD4C-87BF407C3CF2}"/>
              </a:ext>
            </a:extLst>
          </p:cNvPr>
          <p:cNvSpPr>
            <a:spLocks noChangeShapeType="1"/>
          </p:cNvSpPr>
          <p:nvPr/>
        </p:nvSpPr>
        <p:spPr bwMode="auto">
          <a:xfrm>
            <a:off x="228600" y="60960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9" name="Line 9">
            <a:extLst>
              <a:ext uri="{FF2B5EF4-FFF2-40B4-BE49-F238E27FC236}">
                <a16:creationId xmlns:a16="http://schemas.microsoft.com/office/drawing/2014/main" id="{ED5A01FC-5DCF-440E-866D-11F5BE9C03F6}"/>
              </a:ext>
            </a:extLst>
          </p:cNvPr>
          <p:cNvSpPr>
            <a:spLocks noChangeShapeType="1"/>
          </p:cNvSpPr>
          <p:nvPr/>
        </p:nvSpPr>
        <p:spPr bwMode="auto">
          <a:xfrm flipV="1">
            <a:off x="228600" y="2133600"/>
            <a:ext cx="0" cy="396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0" name="Line 10">
            <a:extLst>
              <a:ext uri="{FF2B5EF4-FFF2-40B4-BE49-F238E27FC236}">
                <a16:creationId xmlns:a16="http://schemas.microsoft.com/office/drawing/2014/main" id="{CBBB6D8E-4269-4793-A7EF-19CA0FEAF50A}"/>
              </a:ext>
            </a:extLst>
          </p:cNvPr>
          <p:cNvSpPr>
            <a:spLocks noChangeShapeType="1"/>
          </p:cNvSpPr>
          <p:nvPr/>
        </p:nvSpPr>
        <p:spPr bwMode="auto">
          <a:xfrm>
            <a:off x="228600" y="2133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1" name="Line 11">
            <a:extLst>
              <a:ext uri="{FF2B5EF4-FFF2-40B4-BE49-F238E27FC236}">
                <a16:creationId xmlns:a16="http://schemas.microsoft.com/office/drawing/2014/main" id="{622CCF43-14A4-48E9-B592-22840E695D34}"/>
              </a:ext>
            </a:extLst>
          </p:cNvPr>
          <p:cNvSpPr>
            <a:spLocks noChangeShapeType="1"/>
          </p:cNvSpPr>
          <p:nvPr/>
        </p:nvSpPr>
        <p:spPr bwMode="auto">
          <a:xfrm>
            <a:off x="228600" y="34290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2" name="Line 12">
            <a:extLst>
              <a:ext uri="{FF2B5EF4-FFF2-40B4-BE49-F238E27FC236}">
                <a16:creationId xmlns:a16="http://schemas.microsoft.com/office/drawing/2014/main" id="{51D66FF1-67D3-45FA-8E18-B356464575EF}"/>
              </a:ext>
            </a:extLst>
          </p:cNvPr>
          <p:cNvSpPr>
            <a:spLocks noChangeShapeType="1"/>
          </p:cNvSpPr>
          <p:nvPr/>
        </p:nvSpPr>
        <p:spPr bwMode="auto">
          <a:xfrm>
            <a:off x="228600" y="4572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3" name="Text Box 13">
            <a:extLst>
              <a:ext uri="{FF2B5EF4-FFF2-40B4-BE49-F238E27FC236}">
                <a16:creationId xmlns:a16="http://schemas.microsoft.com/office/drawing/2014/main" id="{51BDC2FC-903A-45D4-B39E-F1189189F1F7}"/>
              </a:ext>
            </a:extLst>
          </p:cNvPr>
          <p:cNvSpPr txBox="1">
            <a:spLocks noChangeArrowheads="1"/>
          </p:cNvSpPr>
          <p:nvPr/>
        </p:nvSpPr>
        <p:spPr bwMode="auto">
          <a:xfrm>
            <a:off x="6781800" y="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Cue Card #1</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226</TotalTime>
  <Words>1009</Words>
  <Application>Microsoft Office PowerPoint</Application>
  <PresentationFormat>On-screen Show (4:3)</PresentationFormat>
  <Paragraphs>99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Kristen ITC</vt:lpstr>
      <vt:lpstr>Arial Rounded MT Bold</vt:lpstr>
      <vt:lpstr>Wingdings</vt:lpstr>
      <vt:lpstr>Default Design</vt:lpstr>
      <vt:lpstr>The Inference Strategy © Nanette S. Fritschmann, Ph.D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Inference Strategy</dc:title>
  <dc:creator>Hanover County Public Schools</dc:creator>
  <cp:lastModifiedBy>Nanette Fritschmann</cp:lastModifiedBy>
  <cp:revision>26</cp:revision>
  <dcterms:created xsi:type="dcterms:W3CDTF">2008-02-08T23:53:09Z</dcterms:created>
  <dcterms:modified xsi:type="dcterms:W3CDTF">2022-01-31T16:12:04Z</dcterms:modified>
</cp:coreProperties>
</file>