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 id="259" r:id="rId5"/>
    <p:sldId id="260" r:id="rId6"/>
    <p:sldId id="261" r:id="rId7"/>
    <p:sldId id="262" r:id="rId8"/>
    <p:sldId id="263" r:id="rId9"/>
    <p:sldId id="267" r:id="rId10"/>
    <p:sldId id="268" r:id="rId11"/>
    <p:sldId id="269" r:id="rId12"/>
    <p:sldId id="270" r:id="rId13"/>
    <p:sldId id="264" r:id="rId14"/>
    <p:sldId id="265" r:id="rId15"/>
    <p:sldId id="266" r:id="rId16"/>
    <p:sldId id="27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7901F6B6-7A30-497C-83D6-489220369D6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FD57551-D2D8-453E-AB02-D65488D641F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DEDA6F7-B9A3-4F2B-BE28-353354920C44}"/>
              </a:ext>
            </a:extLst>
          </p:cNvPr>
          <p:cNvSpPr>
            <a:spLocks noGrp="1" noChangeArrowheads="1"/>
          </p:cNvSpPr>
          <p:nvPr>
            <p:ph type="sldNum" sz="quarter" idx="12"/>
          </p:nvPr>
        </p:nvSpPr>
        <p:spPr>
          <a:ln/>
        </p:spPr>
        <p:txBody>
          <a:bodyPr/>
          <a:lstStyle>
            <a:lvl1pPr>
              <a:defRPr/>
            </a:lvl1pPr>
          </a:lstStyle>
          <a:p>
            <a:fld id="{A75607AC-7866-4807-8316-152E6A79F1D6}" type="slidenum">
              <a:rPr lang="en-US" altLang="en-US"/>
              <a:pPr/>
              <a:t>‹#›</a:t>
            </a:fld>
            <a:endParaRPr lang="en-US" altLang="en-US"/>
          </a:p>
        </p:txBody>
      </p:sp>
    </p:spTree>
    <p:extLst>
      <p:ext uri="{BB962C8B-B14F-4D97-AF65-F5344CB8AC3E}">
        <p14:creationId xmlns:p14="http://schemas.microsoft.com/office/powerpoint/2010/main" val="2814370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A9262F1-48A3-4785-908A-CA218FDEA2C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DDBFFC3-93B8-49F7-B718-9F278F5A7B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7B88FC3-9B4C-43B3-A74E-5B80DAF03590}"/>
              </a:ext>
            </a:extLst>
          </p:cNvPr>
          <p:cNvSpPr>
            <a:spLocks noGrp="1" noChangeArrowheads="1"/>
          </p:cNvSpPr>
          <p:nvPr>
            <p:ph type="sldNum" sz="quarter" idx="12"/>
          </p:nvPr>
        </p:nvSpPr>
        <p:spPr>
          <a:ln/>
        </p:spPr>
        <p:txBody>
          <a:bodyPr/>
          <a:lstStyle>
            <a:lvl1pPr>
              <a:defRPr/>
            </a:lvl1pPr>
          </a:lstStyle>
          <a:p>
            <a:fld id="{8B1770C8-849C-422F-BD1B-791874213E49}" type="slidenum">
              <a:rPr lang="en-US" altLang="en-US"/>
              <a:pPr/>
              <a:t>‹#›</a:t>
            </a:fld>
            <a:endParaRPr lang="en-US" altLang="en-US"/>
          </a:p>
        </p:txBody>
      </p:sp>
    </p:spTree>
    <p:extLst>
      <p:ext uri="{BB962C8B-B14F-4D97-AF65-F5344CB8AC3E}">
        <p14:creationId xmlns:p14="http://schemas.microsoft.com/office/powerpoint/2010/main" val="820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4769D63-7CC1-4F3D-9B76-CEDCA6EA955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657F474-E3A8-4B60-BF9C-E7451D84E4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9EFB69-3BFB-45B0-BBF8-1C7919A9F8A6}"/>
              </a:ext>
            </a:extLst>
          </p:cNvPr>
          <p:cNvSpPr>
            <a:spLocks noGrp="1" noChangeArrowheads="1"/>
          </p:cNvSpPr>
          <p:nvPr>
            <p:ph type="sldNum" sz="quarter" idx="12"/>
          </p:nvPr>
        </p:nvSpPr>
        <p:spPr>
          <a:ln/>
        </p:spPr>
        <p:txBody>
          <a:bodyPr/>
          <a:lstStyle>
            <a:lvl1pPr>
              <a:defRPr/>
            </a:lvl1pPr>
          </a:lstStyle>
          <a:p>
            <a:fld id="{6CD69260-B064-4C25-9385-6C08E4101F51}" type="slidenum">
              <a:rPr lang="en-US" altLang="en-US"/>
              <a:pPr/>
              <a:t>‹#›</a:t>
            </a:fld>
            <a:endParaRPr lang="en-US" altLang="en-US"/>
          </a:p>
        </p:txBody>
      </p:sp>
    </p:spTree>
    <p:extLst>
      <p:ext uri="{BB962C8B-B14F-4D97-AF65-F5344CB8AC3E}">
        <p14:creationId xmlns:p14="http://schemas.microsoft.com/office/powerpoint/2010/main" val="2615279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9B16FF3-7142-4FBB-A14F-A3F73CCC442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C8160CF-F643-443D-B160-CC0FB9E89E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4C5A6D4-2039-4114-BF13-2F0E5DF6A271}"/>
              </a:ext>
            </a:extLst>
          </p:cNvPr>
          <p:cNvSpPr>
            <a:spLocks noGrp="1" noChangeArrowheads="1"/>
          </p:cNvSpPr>
          <p:nvPr>
            <p:ph type="sldNum" sz="quarter" idx="12"/>
          </p:nvPr>
        </p:nvSpPr>
        <p:spPr>
          <a:ln/>
        </p:spPr>
        <p:txBody>
          <a:bodyPr/>
          <a:lstStyle>
            <a:lvl1pPr>
              <a:defRPr/>
            </a:lvl1pPr>
          </a:lstStyle>
          <a:p>
            <a:fld id="{05B8849A-0C78-4C70-803D-BCEBDCA820D3}" type="slidenum">
              <a:rPr lang="en-US" altLang="en-US"/>
              <a:pPr/>
              <a:t>‹#›</a:t>
            </a:fld>
            <a:endParaRPr lang="en-US" altLang="en-US"/>
          </a:p>
        </p:txBody>
      </p:sp>
    </p:spTree>
    <p:extLst>
      <p:ext uri="{BB962C8B-B14F-4D97-AF65-F5344CB8AC3E}">
        <p14:creationId xmlns:p14="http://schemas.microsoft.com/office/powerpoint/2010/main" val="225612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E3A95D5-1B20-4F9F-A969-B6FA8023FCE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ED2B2A4-F2FF-4822-B4F0-EE336AC566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5B588E4-6B09-4DC9-A894-ACC93C78EC28}"/>
              </a:ext>
            </a:extLst>
          </p:cNvPr>
          <p:cNvSpPr>
            <a:spLocks noGrp="1" noChangeArrowheads="1"/>
          </p:cNvSpPr>
          <p:nvPr>
            <p:ph type="sldNum" sz="quarter" idx="12"/>
          </p:nvPr>
        </p:nvSpPr>
        <p:spPr>
          <a:ln/>
        </p:spPr>
        <p:txBody>
          <a:bodyPr/>
          <a:lstStyle>
            <a:lvl1pPr>
              <a:defRPr/>
            </a:lvl1pPr>
          </a:lstStyle>
          <a:p>
            <a:fld id="{96351E82-4839-46F6-9D03-B38224CB6B68}" type="slidenum">
              <a:rPr lang="en-US" altLang="en-US"/>
              <a:pPr/>
              <a:t>‹#›</a:t>
            </a:fld>
            <a:endParaRPr lang="en-US" altLang="en-US"/>
          </a:p>
        </p:txBody>
      </p:sp>
    </p:spTree>
    <p:extLst>
      <p:ext uri="{BB962C8B-B14F-4D97-AF65-F5344CB8AC3E}">
        <p14:creationId xmlns:p14="http://schemas.microsoft.com/office/powerpoint/2010/main" val="2602183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7F0F5DA2-1183-449B-994A-4CED60F2596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11363AE-676F-4232-950B-B741F0AB52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C00C104-1F05-4013-8647-1FC8D7866409}"/>
              </a:ext>
            </a:extLst>
          </p:cNvPr>
          <p:cNvSpPr>
            <a:spLocks noGrp="1" noChangeArrowheads="1"/>
          </p:cNvSpPr>
          <p:nvPr>
            <p:ph type="sldNum" sz="quarter" idx="12"/>
          </p:nvPr>
        </p:nvSpPr>
        <p:spPr>
          <a:ln/>
        </p:spPr>
        <p:txBody>
          <a:bodyPr/>
          <a:lstStyle>
            <a:lvl1pPr>
              <a:defRPr/>
            </a:lvl1pPr>
          </a:lstStyle>
          <a:p>
            <a:fld id="{79519D09-7702-40ED-948B-5F76FD0663CE}" type="slidenum">
              <a:rPr lang="en-US" altLang="en-US"/>
              <a:pPr/>
              <a:t>‹#›</a:t>
            </a:fld>
            <a:endParaRPr lang="en-US" altLang="en-US"/>
          </a:p>
        </p:txBody>
      </p:sp>
    </p:spTree>
    <p:extLst>
      <p:ext uri="{BB962C8B-B14F-4D97-AF65-F5344CB8AC3E}">
        <p14:creationId xmlns:p14="http://schemas.microsoft.com/office/powerpoint/2010/main" val="813858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D88204A-E41C-4BC6-9D80-39B81FF88BA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A73B470-55ED-4263-9FF2-2169D25703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8BE4B7E-63E0-4033-A084-B368D96D8DD8}"/>
              </a:ext>
            </a:extLst>
          </p:cNvPr>
          <p:cNvSpPr>
            <a:spLocks noGrp="1" noChangeArrowheads="1"/>
          </p:cNvSpPr>
          <p:nvPr>
            <p:ph type="sldNum" sz="quarter" idx="12"/>
          </p:nvPr>
        </p:nvSpPr>
        <p:spPr>
          <a:ln/>
        </p:spPr>
        <p:txBody>
          <a:bodyPr/>
          <a:lstStyle>
            <a:lvl1pPr>
              <a:defRPr/>
            </a:lvl1pPr>
          </a:lstStyle>
          <a:p>
            <a:fld id="{048813F6-ABEE-4176-9256-89054D300225}" type="slidenum">
              <a:rPr lang="en-US" altLang="en-US"/>
              <a:pPr/>
              <a:t>‹#›</a:t>
            </a:fld>
            <a:endParaRPr lang="en-US" altLang="en-US"/>
          </a:p>
        </p:txBody>
      </p:sp>
    </p:spTree>
    <p:extLst>
      <p:ext uri="{BB962C8B-B14F-4D97-AF65-F5344CB8AC3E}">
        <p14:creationId xmlns:p14="http://schemas.microsoft.com/office/powerpoint/2010/main" val="3207333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5620EE7-6FA1-4578-AA7F-67E9D92E807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FD085C8-3DAB-4EB6-972B-FAE64CAFDD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F248F63-554A-4B70-B71A-0AD078A08EC5}"/>
              </a:ext>
            </a:extLst>
          </p:cNvPr>
          <p:cNvSpPr>
            <a:spLocks noGrp="1" noChangeArrowheads="1"/>
          </p:cNvSpPr>
          <p:nvPr>
            <p:ph type="sldNum" sz="quarter" idx="12"/>
          </p:nvPr>
        </p:nvSpPr>
        <p:spPr>
          <a:ln/>
        </p:spPr>
        <p:txBody>
          <a:bodyPr/>
          <a:lstStyle>
            <a:lvl1pPr>
              <a:defRPr/>
            </a:lvl1pPr>
          </a:lstStyle>
          <a:p>
            <a:fld id="{609CDC85-A654-45C3-ACF7-81297EB8B7A9}" type="slidenum">
              <a:rPr lang="en-US" altLang="en-US"/>
              <a:pPr/>
              <a:t>‹#›</a:t>
            </a:fld>
            <a:endParaRPr lang="en-US" altLang="en-US"/>
          </a:p>
        </p:txBody>
      </p:sp>
    </p:spTree>
    <p:extLst>
      <p:ext uri="{BB962C8B-B14F-4D97-AF65-F5344CB8AC3E}">
        <p14:creationId xmlns:p14="http://schemas.microsoft.com/office/powerpoint/2010/main" val="373762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F1A2481-5C71-44E6-BB1D-7F543B878C9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75D405DE-DC8E-4B34-8FEA-F19CD820C9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022C4D2-4295-43E9-B735-7482D5FF82A1}"/>
              </a:ext>
            </a:extLst>
          </p:cNvPr>
          <p:cNvSpPr>
            <a:spLocks noGrp="1" noChangeArrowheads="1"/>
          </p:cNvSpPr>
          <p:nvPr>
            <p:ph type="sldNum" sz="quarter" idx="12"/>
          </p:nvPr>
        </p:nvSpPr>
        <p:spPr>
          <a:ln/>
        </p:spPr>
        <p:txBody>
          <a:bodyPr/>
          <a:lstStyle>
            <a:lvl1pPr>
              <a:defRPr/>
            </a:lvl1pPr>
          </a:lstStyle>
          <a:p>
            <a:fld id="{BB19748A-445C-4DA2-AB35-23114500B009}" type="slidenum">
              <a:rPr lang="en-US" altLang="en-US"/>
              <a:pPr/>
              <a:t>‹#›</a:t>
            </a:fld>
            <a:endParaRPr lang="en-US" altLang="en-US"/>
          </a:p>
        </p:txBody>
      </p:sp>
    </p:spTree>
    <p:extLst>
      <p:ext uri="{BB962C8B-B14F-4D97-AF65-F5344CB8AC3E}">
        <p14:creationId xmlns:p14="http://schemas.microsoft.com/office/powerpoint/2010/main" val="366036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9E1BDF8-93EB-4AFF-87ED-AA8D28045EA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849494C-0D59-48EE-BFBC-CFFDB1EBC0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847F1FA-B292-45F9-B9BF-BA8B24BA2410}"/>
              </a:ext>
            </a:extLst>
          </p:cNvPr>
          <p:cNvSpPr>
            <a:spLocks noGrp="1" noChangeArrowheads="1"/>
          </p:cNvSpPr>
          <p:nvPr>
            <p:ph type="sldNum" sz="quarter" idx="12"/>
          </p:nvPr>
        </p:nvSpPr>
        <p:spPr>
          <a:ln/>
        </p:spPr>
        <p:txBody>
          <a:bodyPr/>
          <a:lstStyle>
            <a:lvl1pPr>
              <a:defRPr/>
            </a:lvl1pPr>
          </a:lstStyle>
          <a:p>
            <a:fld id="{B26F80D2-655A-43BB-A3A5-13E892102B93}" type="slidenum">
              <a:rPr lang="en-US" altLang="en-US"/>
              <a:pPr/>
              <a:t>‹#›</a:t>
            </a:fld>
            <a:endParaRPr lang="en-US" altLang="en-US"/>
          </a:p>
        </p:txBody>
      </p:sp>
    </p:spTree>
    <p:extLst>
      <p:ext uri="{BB962C8B-B14F-4D97-AF65-F5344CB8AC3E}">
        <p14:creationId xmlns:p14="http://schemas.microsoft.com/office/powerpoint/2010/main" val="2376151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8108025-D85E-4098-A8B4-573EF473975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244316D-0343-4CE6-B00D-FFBBA7C623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608868D-C307-420F-86BE-6117ED01354F}"/>
              </a:ext>
            </a:extLst>
          </p:cNvPr>
          <p:cNvSpPr>
            <a:spLocks noGrp="1" noChangeArrowheads="1"/>
          </p:cNvSpPr>
          <p:nvPr>
            <p:ph type="sldNum" sz="quarter" idx="12"/>
          </p:nvPr>
        </p:nvSpPr>
        <p:spPr>
          <a:ln/>
        </p:spPr>
        <p:txBody>
          <a:bodyPr/>
          <a:lstStyle>
            <a:lvl1pPr>
              <a:defRPr/>
            </a:lvl1pPr>
          </a:lstStyle>
          <a:p>
            <a:fld id="{7EC857E6-8EC5-489B-A60D-A944DFFBA020}" type="slidenum">
              <a:rPr lang="en-US" altLang="en-US"/>
              <a:pPr/>
              <a:t>‹#›</a:t>
            </a:fld>
            <a:endParaRPr lang="en-US" altLang="en-US"/>
          </a:p>
        </p:txBody>
      </p:sp>
    </p:spTree>
    <p:extLst>
      <p:ext uri="{BB962C8B-B14F-4D97-AF65-F5344CB8AC3E}">
        <p14:creationId xmlns:p14="http://schemas.microsoft.com/office/powerpoint/2010/main" val="1429447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607A67A-7CE4-44F7-8CED-3C55F5E837AD}"/>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3143F22-3EEA-4ED3-A8B3-F11E1FE3E94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E07CBC0-0795-4AD2-9B68-FDFD46B51ED3}"/>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FC6DC81A-25EE-4170-BB72-7F02AB8A865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748821B3-E00E-46A8-994D-7D5D7182DC6C}"/>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10009B5-FD8B-4BB4-B8CD-1701E3CD337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50AFF7D-C1A1-41EF-82D9-9DCC0532FB51}"/>
              </a:ext>
            </a:extLst>
          </p:cNvPr>
          <p:cNvSpPr>
            <a:spLocks noGrp="1" noChangeArrowheads="1"/>
          </p:cNvSpPr>
          <p:nvPr>
            <p:ph type="ctrTitle"/>
          </p:nvPr>
        </p:nvSpPr>
        <p:spPr/>
        <p:txBody>
          <a:bodyPr/>
          <a:lstStyle/>
          <a:p>
            <a:pPr eaLnBrk="1" hangingPunct="1"/>
            <a:r>
              <a:rPr lang="en-US" altLang="en-US" dirty="0">
                <a:latin typeface="Calibri" panose="020F0502020204030204" pitchFamily="34" charset="0"/>
                <a:cs typeface="Calibri" panose="020F0502020204030204" pitchFamily="34" charset="0"/>
              </a:rPr>
              <a:t>The Inference Strategy</a:t>
            </a:r>
            <a:br>
              <a:rPr lang="en-US" altLang="en-US" dirty="0">
                <a:latin typeface="Calibri" panose="020F0502020204030204" pitchFamily="34" charset="0"/>
                <a:cs typeface="Calibri" panose="020F0502020204030204" pitchFamily="34" charset="0"/>
              </a:rPr>
            </a:br>
            <a:r>
              <a:rPr lang="en-US" sz="1200" dirty="0">
                <a:latin typeface="Calibri" panose="020F0502020204030204" pitchFamily="34" charset="0"/>
                <a:cs typeface="Calibri" panose="020F0502020204030204" pitchFamily="34" charset="0"/>
              </a:rPr>
              <a:t>© Nanette S. Fritschmann, </a:t>
            </a:r>
            <a:r>
              <a:rPr lang="en-US" sz="1200" dirty="0" err="1">
                <a:latin typeface="Calibri" panose="020F0502020204030204" pitchFamily="34" charset="0"/>
                <a:cs typeface="Calibri" panose="020F0502020204030204" pitchFamily="34" charset="0"/>
              </a:rPr>
              <a:t>Ph.D</a:t>
            </a:r>
            <a:br>
              <a:rPr lang="en-US" dirty="0"/>
            </a:br>
            <a:endParaRPr lang="en-US" altLang="en-US" dirty="0">
              <a:latin typeface="Calibri" panose="020F0502020204030204" pitchFamily="34" charset="0"/>
              <a:cs typeface="Calibri" panose="020F0502020204030204" pitchFamily="34" charset="0"/>
            </a:endParaRPr>
          </a:p>
        </p:txBody>
      </p:sp>
      <p:sp>
        <p:nvSpPr>
          <p:cNvPr id="2051" name="Rectangle 3">
            <a:extLst>
              <a:ext uri="{FF2B5EF4-FFF2-40B4-BE49-F238E27FC236}">
                <a16:creationId xmlns:a16="http://schemas.microsoft.com/office/drawing/2014/main" id="{3505FEEB-3FF5-419E-8D54-164DC968B920}"/>
              </a:ext>
            </a:extLst>
          </p:cNvPr>
          <p:cNvSpPr>
            <a:spLocks noGrp="1" noChangeArrowheads="1"/>
          </p:cNvSpPr>
          <p:nvPr>
            <p:ph type="subTitle" idx="1"/>
          </p:nvPr>
        </p:nvSpPr>
        <p:spPr/>
        <p:txBody>
          <a:bodyPr/>
          <a:lstStyle/>
          <a:p>
            <a:pPr eaLnBrk="1" hangingPunct="1"/>
            <a:r>
              <a:rPr lang="en-US" altLang="en-US" dirty="0">
                <a:latin typeface="Calibri" panose="020F0502020204030204" pitchFamily="34" charset="0"/>
                <a:cs typeface="Calibri" panose="020F0502020204030204" pitchFamily="34" charset="0"/>
              </a:rPr>
              <a:t>Model &amp; Describe</a:t>
            </a:r>
          </a:p>
          <a:p>
            <a:pPr eaLnBrk="1" hangingPunct="1"/>
            <a:r>
              <a:rPr lang="en-US" altLang="en-US" dirty="0">
                <a:latin typeface="Calibri" panose="020F0502020204030204" pitchFamily="34" charset="0"/>
                <a:cs typeface="Calibri" panose="020F0502020204030204" pitchFamily="34" charset="0"/>
              </a:rPr>
              <a:t>Lesson 3</a:t>
            </a:r>
          </a:p>
          <a:p>
            <a:pPr eaLnBrk="1" hangingPunct="1"/>
            <a:r>
              <a:rPr lang="en-US" altLang="en-US" dirty="0">
                <a:latin typeface="Calibri" panose="020F0502020204030204" pitchFamily="34" charset="0"/>
                <a:cs typeface="Calibri" panose="020F0502020204030204" pitchFamily="34" charset="0"/>
              </a:rPr>
              <a:t>Big Picture Questions</a:t>
            </a:r>
          </a:p>
        </p:txBody>
      </p:sp>
      <p:pic>
        <p:nvPicPr>
          <p:cNvPr id="2052" name="Picture 4" descr="j0186106">
            <a:extLst>
              <a:ext uri="{FF2B5EF4-FFF2-40B4-BE49-F238E27FC236}">
                <a16:creationId xmlns:a16="http://schemas.microsoft.com/office/drawing/2014/main" id="{C76DA856-D697-46A6-A33E-426545727E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1746250"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5">
            <a:extLst>
              <a:ext uri="{FF2B5EF4-FFF2-40B4-BE49-F238E27FC236}">
                <a16:creationId xmlns:a16="http://schemas.microsoft.com/office/drawing/2014/main" id="{5ED724AB-3EA6-4A69-981A-2E49528D247A}"/>
              </a:ext>
            </a:extLst>
          </p:cNvPr>
          <p:cNvSpPr txBox="1">
            <a:spLocks noChangeArrowheads="1"/>
          </p:cNvSpPr>
          <p:nvPr/>
        </p:nvSpPr>
        <p:spPr bwMode="auto">
          <a:xfrm>
            <a:off x="457200" y="6400800"/>
            <a:ext cx="868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PowerPoint designed by Kendall Hunt, Liberty Middle School, Hanover County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a:extLst>
              <a:ext uri="{FF2B5EF4-FFF2-40B4-BE49-F238E27FC236}">
                <a16:creationId xmlns:a16="http://schemas.microsoft.com/office/drawing/2014/main" id="{CBD1608B-F64D-4F95-A3E9-7D7FF70BD33D}"/>
              </a:ext>
            </a:extLst>
          </p:cNvPr>
          <p:cNvSpPr txBox="1">
            <a:spLocks noChangeArrowheads="1"/>
          </p:cNvSpPr>
          <p:nvPr/>
        </p:nvSpPr>
        <p:spPr bwMode="auto">
          <a:xfrm>
            <a:off x="228600" y="304800"/>
            <a:ext cx="8686800"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dirty="0">
                <a:latin typeface="Calibri" panose="020F0502020204030204" pitchFamily="34" charset="0"/>
                <a:cs typeface="Calibri" panose="020F0502020204030204" pitchFamily="34" charset="0"/>
              </a:rPr>
              <a:t>Write the key word next to its definition and example below:</a:t>
            </a:r>
          </a:p>
          <a:p>
            <a:pPr eaLnBrk="1" hangingPunct="1">
              <a:spcBef>
                <a:spcPct val="50000"/>
              </a:spcBef>
            </a:pPr>
            <a:r>
              <a:rPr lang="en-US" altLang="en-US" sz="2600" dirty="0">
                <a:solidFill>
                  <a:schemeClr val="hlink"/>
                </a:solidFill>
                <a:latin typeface="Calibri" panose="020F0502020204030204" pitchFamily="34" charset="0"/>
                <a:cs typeface="Calibri" panose="020F0502020204030204" pitchFamily="34" charset="0"/>
              </a:rPr>
              <a:t>Main Idea:</a:t>
            </a:r>
            <a:r>
              <a:rPr lang="en-US" altLang="en-US" sz="2600" dirty="0">
                <a:latin typeface="Calibri" panose="020F0502020204030204" pitchFamily="34" charset="0"/>
                <a:cs typeface="Calibri" panose="020F0502020204030204" pitchFamily="34" charset="0"/>
              </a:rPr>
              <a:t> The big idea in a paragraph or passage. Example: This is about how people lived during the Renaissance.</a:t>
            </a:r>
          </a:p>
          <a:p>
            <a:pPr eaLnBrk="1" hangingPunct="1">
              <a:spcBef>
                <a:spcPct val="50000"/>
              </a:spcBef>
            </a:pPr>
            <a:r>
              <a:rPr lang="en-US" altLang="en-US" sz="2600" dirty="0">
                <a:solidFill>
                  <a:schemeClr val="hlink"/>
                </a:solidFill>
                <a:latin typeface="Calibri" panose="020F0502020204030204" pitchFamily="34" charset="0"/>
                <a:cs typeface="Calibri" panose="020F0502020204030204" pitchFamily="34" charset="0"/>
              </a:rPr>
              <a:t>Purpose: </a:t>
            </a:r>
            <a:r>
              <a:rPr lang="en-US" altLang="en-US" sz="2600" dirty="0">
                <a:latin typeface="Calibri" panose="020F0502020204030204" pitchFamily="34" charset="0"/>
                <a:cs typeface="Calibri" panose="020F0502020204030204" pitchFamily="34" charset="0"/>
              </a:rPr>
              <a:t>The author’s reason for writing the passage. Example: The author wants to convince the reader to exercise each day.</a:t>
            </a:r>
          </a:p>
          <a:p>
            <a:pPr eaLnBrk="1" hangingPunct="1">
              <a:spcBef>
                <a:spcPct val="50000"/>
              </a:spcBef>
            </a:pPr>
            <a:r>
              <a:rPr lang="en-US" altLang="en-US" sz="2600" dirty="0">
                <a:solidFill>
                  <a:schemeClr val="hlink"/>
                </a:solidFill>
                <a:latin typeface="Calibri" panose="020F0502020204030204" pitchFamily="34" charset="0"/>
                <a:cs typeface="Calibri" panose="020F0502020204030204" pitchFamily="34" charset="0"/>
              </a:rPr>
              <a:t>Summary: </a:t>
            </a:r>
            <a:r>
              <a:rPr lang="en-US" altLang="en-US" sz="2600" dirty="0">
                <a:latin typeface="Calibri" panose="020F0502020204030204" pitchFamily="34" charset="0"/>
                <a:cs typeface="Calibri" panose="020F0502020204030204" pitchFamily="34" charset="0"/>
              </a:rPr>
              <a:t>A short statement that tells about a long passage. Example: The passage is a story about a man who breaks his arm and learns a lesson.</a:t>
            </a:r>
          </a:p>
          <a:p>
            <a:pPr eaLnBrk="1" hangingPunct="1">
              <a:spcBef>
                <a:spcPct val="50000"/>
              </a:spcBef>
            </a:pPr>
            <a:r>
              <a:rPr lang="en-US" altLang="en-US" sz="2600" dirty="0">
                <a:solidFill>
                  <a:schemeClr val="hlink"/>
                </a:solidFill>
                <a:latin typeface="Calibri" panose="020F0502020204030204" pitchFamily="34" charset="0"/>
                <a:cs typeface="Calibri" panose="020F0502020204030204" pitchFamily="34" charset="0"/>
              </a:rPr>
              <a:t>Message: </a:t>
            </a:r>
            <a:r>
              <a:rPr lang="en-US" altLang="en-US" sz="2600" dirty="0">
                <a:latin typeface="Calibri" panose="020F0502020204030204" pitchFamily="34" charset="0"/>
                <a:cs typeface="Calibri" panose="020F0502020204030204" pitchFamily="34" charset="0"/>
              </a:rPr>
              <a:t>The author’s communication in writing to the reader. What the author wants the reader to know or understand. Example: The author wants us to understand that people should not say mean things about other people.</a:t>
            </a:r>
            <a:endParaRPr lang="en-US" altLang="en-US" sz="2600" dirty="0">
              <a:solidFill>
                <a:schemeClr val="hlink"/>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40">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340">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340">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34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a:extLst>
              <a:ext uri="{FF2B5EF4-FFF2-40B4-BE49-F238E27FC236}">
                <a16:creationId xmlns:a16="http://schemas.microsoft.com/office/drawing/2014/main" id="{9B326AEC-7416-4B4B-8D97-2A9854FF14A7}"/>
              </a:ext>
            </a:extLst>
          </p:cNvPr>
          <p:cNvSpPr txBox="1">
            <a:spLocks noChangeArrowheads="1"/>
          </p:cNvSpPr>
          <p:nvPr/>
        </p:nvSpPr>
        <p:spPr bwMode="auto">
          <a:xfrm>
            <a:off x="304800" y="381000"/>
            <a:ext cx="8534400" cy="6047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dirty="0">
                <a:solidFill>
                  <a:schemeClr val="hlink"/>
                </a:solidFill>
                <a:latin typeface="Calibri" panose="020F0502020204030204" pitchFamily="34" charset="0"/>
                <a:cs typeface="Calibri" panose="020F0502020204030204" pitchFamily="34" charset="0"/>
              </a:rPr>
              <a:t>Theme: </a:t>
            </a:r>
            <a:r>
              <a:rPr lang="en-US" altLang="en-US" sz="2600" dirty="0">
                <a:latin typeface="Calibri" panose="020F0502020204030204" pitchFamily="34" charset="0"/>
                <a:cs typeface="Calibri" panose="020F0502020204030204" pitchFamily="34" charset="0"/>
              </a:rPr>
              <a:t>Another word for “message” or what the author wants the reader to know. Example: The theme of this passage is that it’s better to be safe than sorry.</a:t>
            </a:r>
          </a:p>
          <a:p>
            <a:pPr eaLnBrk="1" hangingPunct="1">
              <a:spcBef>
                <a:spcPct val="50000"/>
              </a:spcBef>
            </a:pPr>
            <a:r>
              <a:rPr lang="en-US" altLang="en-US" sz="2600" dirty="0">
                <a:solidFill>
                  <a:schemeClr val="hlink"/>
                </a:solidFill>
                <a:latin typeface="Calibri" panose="020F0502020204030204" pitchFamily="34" charset="0"/>
                <a:cs typeface="Calibri" panose="020F0502020204030204" pitchFamily="34" charset="0"/>
              </a:rPr>
              <a:t>Setting:</a:t>
            </a:r>
            <a:r>
              <a:rPr lang="en-US" altLang="en-US" sz="2600" dirty="0">
                <a:latin typeface="Calibri" panose="020F0502020204030204" pitchFamily="34" charset="0"/>
                <a:cs typeface="Calibri" panose="020F0502020204030204" pitchFamily="34" charset="0"/>
              </a:rPr>
              <a:t> The place in which the story is located. Example: This takes place in the African jungle.</a:t>
            </a:r>
          </a:p>
          <a:p>
            <a:pPr eaLnBrk="1" hangingPunct="1">
              <a:spcBef>
                <a:spcPct val="50000"/>
              </a:spcBef>
            </a:pPr>
            <a:r>
              <a:rPr lang="en-US" altLang="en-US" sz="2600" dirty="0">
                <a:solidFill>
                  <a:schemeClr val="hlink"/>
                </a:solidFill>
                <a:latin typeface="Calibri" panose="020F0502020204030204" pitchFamily="34" charset="0"/>
                <a:cs typeface="Calibri" panose="020F0502020204030204" pitchFamily="34" charset="0"/>
              </a:rPr>
              <a:t>Tone: </a:t>
            </a:r>
            <a:r>
              <a:rPr lang="en-US" altLang="en-US" sz="2600" dirty="0">
                <a:latin typeface="Calibri" panose="020F0502020204030204" pitchFamily="34" charset="0"/>
                <a:cs typeface="Calibri" panose="020F0502020204030204" pitchFamily="34" charset="0"/>
              </a:rPr>
              <a:t>The feeling of the passage. The emotion the author is expressing through the use of certain words like adjectives and adverbs. Example: This passage is an angry passage. The author shows anger through the ways Peter acts by throwing things and yelling.</a:t>
            </a:r>
          </a:p>
          <a:p>
            <a:pPr eaLnBrk="1" hangingPunct="1">
              <a:spcBef>
                <a:spcPct val="50000"/>
              </a:spcBef>
            </a:pPr>
            <a:r>
              <a:rPr lang="en-US" altLang="en-US" sz="2600" dirty="0">
                <a:latin typeface="Calibri" panose="020F0502020204030204" pitchFamily="34" charset="0"/>
                <a:cs typeface="Calibri" panose="020F0502020204030204" pitchFamily="34" charset="0"/>
              </a:rPr>
              <a:t>Three purposes an author may have for writing a passage are to </a:t>
            </a:r>
            <a:r>
              <a:rPr lang="en-US" altLang="en-US" sz="2600" dirty="0">
                <a:solidFill>
                  <a:schemeClr val="hlink"/>
                </a:solidFill>
                <a:latin typeface="Calibri" panose="020F0502020204030204" pitchFamily="34" charset="0"/>
                <a:cs typeface="Calibri" panose="020F0502020204030204" pitchFamily="34" charset="0"/>
              </a:rPr>
              <a:t>inform, entertain, </a:t>
            </a:r>
            <a:r>
              <a:rPr lang="en-US" altLang="en-US" sz="2600" dirty="0">
                <a:latin typeface="Calibri" panose="020F0502020204030204" pitchFamily="34" charset="0"/>
                <a:cs typeface="Calibri" panose="020F0502020204030204" pitchFamily="34" charset="0"/>
              </a:rPr>
              <a:t>and </a:t>
            </a:r>
            <a:r>
              <a:rPr lang="en-US" altLang="en-US" sz="2600" dirty="0">
                <a:solidFill>
                  <a:schemeClr val="hlink"/>
                </a:solidFill>
                <a:latin typeface="Calibri" panose="020F0502020204030204" pitchFamily="34" charset="0"/>
                <a:cs typeface="Calibri" panose="020F0502020204030204" pitchFamily="34" charset="0"/>
              </a:rPr>
              <a:t>persuade.</a:t>
            </a:r>
          </a:p>
          <a:p>
            <a:pPr eaLnBrk="1" hangingPunct="1">
              <a:spcBef>
                <a:spcPct val="50000"/>
              </a:spcBef>
            </a:pPr>
            <a:r>
              <a:rPr lang="en-US" altLang="en-US" sz="2400" dirty="0"/>
              <a:t> </a:t>
            </a:r>
            <a:endParaRPr lang="en-US" altLang="en-US" sz="24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36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a:extLst>
              <a:ext uri="{FF2B5EF4-FFF2-40B4-BE49-F238E27FC236}">
                <a16:creationId xmlns:a16="http://schemas.microsoft.com/office/drawing/2014/main" id="{7545B7CA-398F-4AF2-946C-310B9AB81BC2}"/>
              </a:ext>
            </a:extLst>
          </p:cNvPr>
          <p:cNvSpPr>
            <a:spLocks noChangeArrowheads="1"/>
          </p:cNvSpPr>
          <p:nvPr/>
        </p:nvSpPr>
        <p:spPr bwMode="auto">
          <a:xfrm>
            <a:off x="228600" y="609600"/>
            <a:ext cx="8686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dirty="0">
                <a:latin typeface="Calibri" panose="020F0502020204030204" pitchFamily="34" charset="0"/>
                <a:cs typeface="Calibri" panose="020F0502020204030204" pitchFamily="34" charset="0"/>
              </a:rPr>
              <a:t>The steps in the Inference Strategy are:</a:t>
            </a:r>
          </a:p>
          <a:p>
            <a:pPr eaLnBrk="1" hangingPunct="1"/>
            <a:endParaRPr lang="en-US" altLang="en-US" sz="3600" dirty="0">
              <a:latin typeface="Calibri" panose="020F0502020204030204" pitchFamily="34" charset="0"/>
              <a:cs typeface="Calibri" panose="020F0502020204030204" pitchFamily="34" charset="0"/>
            </a:endParaRPr>
          </a:p>
          <a:p>
            <a:pPr eaLnBrk="1" hangingPunct="1"/>
            <a:r>
              <a:rPr lang="en-US" altLang="en-US" sz="3600" dirty="0">
                <a:latin typeface="Calibri" panose="020F0502020204030204" pitchFamily="34" charset="0"/>
                <a:cs typeface="Calibri" panose="020F0502020204030204" pitchFamily="34" charset="0"/>
              </a:rPr>
              <a:t>I = </a:t>
            </a:r>
            <a:r>
              <a:rPr lang="en-US" altLang="en-US" sz="3600" dirty="0">
                <a:solidFill>
                  <a:schemeClr val="hlink"/>
                </a:solidFill>
                <a:latin typeface="Calibri" panose="020F0502020204030204" pitchFamily="34" charset="0"/>
                <a:cs typeface="Calibri" panose="020F0502020204030204" pitchFamily="34" charset="0"/>
              </a:rPr>
              <a:t>Interact with the questions and the passage</a:t>
            </a:r>
          </a:p>
          <a:p>
            <a:pPr eaLnBrk="1" hangingPunct="1"/>
            <a:r>
              <a:rPr lang="en-US" altLang="en-US" sz="3600" dirty="0">
                <a:latin typeface="Calibri" panose="020F0502020204030204" pitchFamily="34" charset="0"/>
                <a:cs typeface="Calibri" panose="020F0502020204030204" pitchFamily="34" charset="0"/>
              </a:rPr>
              <a:t>N = </a:t>
            </a:r>
            <a:r>
              <a:rPr lang="en-US" altLang="en-US" sz="3600" dirty="0">
                <a:solidFill>
                  <a:schemeClr val="hlink"/>
                </a:solidFill>
                <a:latin typeface="Calibri" panose="020F0502020204030204" pitchFamily="34" charset="0"/>
                <a:cs typeface="Calibri" panose="020F0502020204030204" pitchFamily="34" charset="0"/>
              </a:rPr>
              <a:t>Note what you know</a:t>
            </a:r>
          </a:p>
          <a:p>
            <a:pPr eaLnBrk="1" hangingPunct="1"/>
            <a:r>
              <a:rPr lang="en-US" altLang="en-US" sz="3600" dirty="0">
                <a:latin typeface="Calibri" panose="020F0502020204030204" pitchFamily="34" charset="0"/>
                <a:cs typeface="Calibri" panose="020F0502020204030204" pitchFamily="34" charset="0"/>
              </a:rPr>
              <a:t>F = </a:t>
            </a:r>
            <a:r>
              <a:rPr lang="en-US" altLang="en-US" sz="3600" dirty="0">
                <a:solidFill>
                  <a:schemeClr val="hlink"/>
                </a:solidFill>
                <a:latin typeface="Calibri" panose="020F0502020204030204" pitchFamily="34" charset="0"/>
                <a:cs typeface="Calibri" panose="020F0502020204030204" pitchFamily="34" charset="0"/>
              </a:rPr>
              <a:t>Find the clues</a:t>
            </a:r>
          </a:p>
          <a:p>
            <a:pPr eaLnBrk="1" hangingPunct="1"/>
            <a:r>
              <a:rPr lang="en-US" altLang="en-US" sz="3600" dirty="0">
                <a:latin typeface="Calibri" panose="020F0502020204030204" pitchFamily="34" charset="0"/>
                <a:cs typeface="Calibri" panose="020F0502020204030204" pitchFamily="34" charset="0"/>
              </a:rPr>
              <a:t>E = </a:t>
            </a:r>
            <a:r>
              <a:rPr lang="en-US" altLang="en-US" sz="3600" dirty="0">
                <a:solidFill>
                  <a:schemeClr val="hlink"/>
                </a:solidFill>
                <a:latin typeface="Calibri" panose="020F0502020204030204" pitchFamily="34" charset="0"/>
                <a:cs typeface="Calibri" panose="020F0502020204030204" pitchFamily="34" charset="0"/>
              </a:rPr>
              <a:t>Explore any supporting details</a:t>
            </a:r>
          </a:p>
          <a:p>
            <a:pPr eaLnBrk="1" hangingPunct="1"/>
            <a:r>
              <a:rPr lang="en-US" altLang="en-US" sz="3600" dirty="0">
                <a:latin typeface="Calibri" panose="020F0502020204030204" pitchFamily="34" charset="0"/>
                <a:cs typeface="Calibri" panose="020F0502020204030204" pitchFamily="34" charset="0"/>
              </a:rPr>
              <a:t>R = </a:t>
            </a:r>
            <a:r>
              <a:rPr lang="en-US" altLang="en-US" sz="3600" dirty="0">
                <a:solidFill>
                  <a:schemeClr val="hlink"/>
                </a:solidFill>
                <a:latin typeface="Calibri" panose="020F0502020204030204" pitchFamily="34" charset="0"/>
                <a:cs typeface="Calibri" panose="020F0502020204030204" pitchFamily="34" charset="0"/>
              </a:rPr>
              <a:t>Return to the question</a:t>
            </a:r>
          </a:p>
        </p:txBody>
      </p:sp>
      <p:pic>
        <p:nvPicPr>
          <p:cNvPr id="13315" name="Picture 5" descr="j0186106">
            <a:extLst>
              <a:ext uri="{FF2B5EF4-FFF2-40B4-BE49-F238E27FC236}">
                <a16:creationId xmlns:a16="http://schemas.microsoft.com/office/drawing/2014/main" id="{75EEF71B-A219-446F-B9EA-5E4FE63512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4038600"/>
            <a:ext cx="21050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8">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88">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388">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38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4CD514A6-D909-497B-890D-B90073423E25}"/>
              </a:ext>
            </a:extLst>
          </p:cNvPr>
          <p:cNvSpPr txBox="1">
            <a:spLocks noChangeArrowheads="1"/>
          </p:cNvSpPr>
          <p:nvPr/>
        </p:nvSpPr>
        <p:spPr bwMode="auto">
          <a:xfrm>
            <a:off x="304800" y="304800"/>
            <a:ext cx="6553200" cy="614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800100" indent="-34290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
              </a:spcBef>
            </a:pPr>
            <a:r>
              <a:rPr lang="en-US" altLang="en-US" b="1"/>
              <a:t>“Secret Message”</a:t>
            </a:r>
          </a:p>
          <a:p>
            <a:pPr eaLnBrk="1" hangingPunct="1">
              <a:spcBef>
                <a:spcPct val="5000"/>
              </a:spcBef>
              <a:buFontTx/>
              <a:buAutoNum type="arabicPeriod"/>
            </a:pPr>
            <a:r>
              <a:rPr lang="en-US" altLang="en-US"/>
              <a:t>This story is mostly about…</a:t>
            </a:r>
          </a:p>
          <a:p>
            <a:pPr lvl="1" eaLnBrk="1" hangingPunct="1">
              <a:spcBef>
                <a:spcPct val="5000"/>
              </a:spcBef>
              <a:buFontTx/>
              <a:buAutoNum type="alphaLcPeriod"/>
            </a:pPr>
            <a:r>
              <a:rPr lang="en-US" altLang="en-US"/>
              <a:t>Truman Middle School and school activities.</a:t>
            </a:r>
          </a:p>
          <a:p>
            <a:pPr lvl="1" eaLnBrk="1" hangingPunct="1">
              <a:spcBef>
                <a:spcPct val="5000"/>
              </a:spcBef>
              <a:buFontTx/>
              <a:buAutoNum type="alphaLcPeriod"/>
            </a:pPr>
            <a:r>
              <a:rPr lang="en-US" altLang="en-US"/>
              <a:t>The way people see different colors and use them.</a:t>
            </a:r>
          </a:p>
          <a:p>
            <a:pPr lvl="1" eaLnBrk="1" hangingPunct="1">
              <a:spcBef>
                <a:spcPct val="5000"/>
              </a:spcBef>
              <a:buFontTx/>
              <a:buAutoNum type="alphaLcPeriod"/>
            </a:pPr>
            <a:r>
              <a:rPr lang="en-US" altLang="en-US"/>
              <a:t>Some girls with an unusual ability who formed a club.</a:t>
            </a:r>
          </a:p>
          <a:p>
            <a:pPr lvl="1" eaLnBrk="1" hangingPunct="1">
              <a:spcBef>
                <a:spcPct val="5000"/>
              </a:spcBef>
              <a:buFontTx/>
              <a:buAutoNum type="alphaLcPeriod"/>
            </a:pPr>
            <a:r>
              <a:rPr lang="en-US" altLang="en-US"/>
              <a:t>A fairly common ability in middle school students</a:t>
            </a:r>
          </a:p>
          <a:p>
            <a:pPr eaLnBrk="1" hangingPunct="1">
              <a:spcBef>
                <a:spcPct val="5000"/>
              </a:spcBef>
              <a:buFontTx/>
              <a:buAutoNum type="arabicPeriod"/>
            </a:pPr>
            <a:r>
              <a:rPr lang="en-US" altLang="en-US"/>
              <a:t>What happened to Anita’s first poster?</a:t>
            </a:r>
          </a:p>
          <a:p>
            <a:pPr lvl="1" eaLnBrk="1" hangingPunct="1">
              <a:spcBef>
                <a:spcPct val="5000"/>
              </a:spcBef>
              <a:buFontTx/>
              <a:buAutoNum type="alphaLcPeriod"/>
            </a:pPr>
            <a:r>
              <a:rPr lang="en-US" altLang="en-US"/>
              <a:t>It was ignored</a:t>
            </a:r>
          </a:p>
          <a:p>
            <a:pPr lvl="1" eaLnBrk="1" hangingPunct="1">
              <a:spcBef>
                <a:spcPct val="5000"/>
              </a:spcBef>
              <a:buFontTx/>
              <a:buAutoNum type="alphaLcPeriod"/>
            </a:pPr>
            <a:r>
              <a:rPr lang="en-US" altLang="en-US"/>
              <a:t>It was thrown out</a:t>
            </a:r>
          </a:p>
          <a:p>
            <a:pPr lvl="1" eaLnBrk="1" hangingPunct="1">
              <a:spcBef>
                <a:spcPct val="5000"/>
              </a:spcBef>
              <a:buFontTx/>
              <a:buAutoNum type="alphaLcPeriod"/>
            </a:pPr>
            <a:r>
              <a:rPr lang="en-US" altLang="en-US"/>
              <a:t>It was used for a new sign</a:t>
            </a:r>
          </a:p>
          <a:p>
            <a:pPr lvl="1" eaLnBrk="1" hangingPunct="1">
              <a:spcBef>
                <a:spcPct val="5000"/>
              </a:spcBef>
              <a:buFontTx/>
              <a:buAutoNum type="alphaLcPeriod"/>
            </a:pPr>
            <a:r>
              <a:rPr lang="en-US" altLang="en-US"/>
              <a:t>It was hidden from the teachers at the school</a:t>
            </a:r>
          </a:p>
          <a:p>
            <a:pPr eaLnBrk="1" hangingPunct="1">
              <a:spcBef>
                <a:spcPct val="5000"/>
              </a:spcBef>
              <a:buFontTx/>
              <a:buAutoNum type="arabicPeriod"/>
            </a:pPr>
            <a:r>
              <a:rPr lang="en-US" altLang="en-US"/>
              <a:t>The purpose of this story is probably…</a:t>
            </a:r>
          </a:p>
          <a:p>
            <a:pPr lvl="1" eaLnBrk="1" hangingPunct="1">
              <a:spcBef>
                <a:spcPct val="5000"/>
              </a:spcBef>
              <a:buFontTx/>
              <a:buAutoNum type="alphaLcPeriod"/>
            </a:pPr>
            <a:r>
              <a:rPr lang="en-US" altLang="en-US"/>
              <a:t>To inform the reader</a:t>
            </a:r>
          </a:p>
          <a:p>
            <a:pPr lvl="1" eaLnBrk="1" hangingPunct="1">
              <a:spcBef>
                <a:spcPct val="5000"/>
              </a:spcBef>
              <a:buFontTx/>
              <a:buAutoNum type="alphaLcPeriod"/>
            </a:pPr>
            <a:r>
              <a:rPr lang="en-US" altLang="en-US"/>
              <a:t>To thrill the reader</a:t>
            </a:r>
          </a:p>
          <a:p>
            <a:pPr lvl="1" eaLnBrk="1" hangingPunct="1">
              <a:spcBef>
                <a:spcPct val="5000"/>
              </a:spcBef>
              <a:buFontTx/>
              <a:buAutoNum type="alphaLcPeriod"/>
            </a:pPr>
            <a:r>
              <a:rPr lang="en-US" altLang="en-US"/>
              <a:t>To frighten the reader</a:t>
            </a:r>
          </a:p>
          <a:p>
            <a:pPr lvl="1" eaLnBrk="1" hangingPunct="1">
              <a:spcBef>
                <a:spcPct val="5000"/>
              </a:spcBef>
              <a:buFontTx/>
              <a:buAutoNum type="alphaLcPeriod"/>
            </a:pPr>
            <a:r>
              <a:rPr lang="en-US" altLang="en-US"/>
              <a:t>To show the danger of secret messages</a:t>
            </a:r>
          </a:p>
          <a:p>
            <a:pPr eaLnBrk="1" hangingPunct="1">
              <a:spcBef>
                <a:spcPct val="5000"/>
              </a:spcBef>
              <a:buFontTx/>
              <a:buAutoNum type="arabicPeriod"/>
            </a:pPr>
            <a:r>
              <a:rPr lang="en-US" altLang="en-US"/>
              <a:t>A new title for this passage could be…</a:t>
            </a:r>
          </a:p>
          <a:p>
            <a:pPr lvl="1" eaLnBrk="1" hangingPunct="1">
              <a:spcBef>
                <a:spcPct val="5000"/>
              </a:spcBef>
              <a:buFontTx/>
              <a:buAutoNum type="alphaLcPeriod"/>
            </a:pPr>
            <a:r>
              <a:rPr lang="en-US" altLang="en-US"/>
              <a:t>Differences among girls</a:t>
            </a:r>
          </a:p>
          <a:p>
            <a:pPr lvl="1" eaLnBrk="1" hangingPunct="1">
              <a:spcBef>
                <a:spcPct val="5000"/>
              </a:spcBef>
              <a:buFontTx/>
              <a:buAutoNum type="alphaLcPeriod"/>
            </a:pPr>
            <a:r>
              <a:rPr lang="en-US" altLang="en-US"/>
              <a:t>Club recruiting practices</a:t>
            </a:r>
          </a:p>
          <a:p>
            <a:pPr lvl="1" eaLnBrk="1" hangingPunct="1">
              <a:spcBef>
                <a:spcPct val="5000"/>
              </a:spcBef>
              <a:buFontTx/>
              <a:buAutoNum type="alphaLcPeriod"/>
            </a:pPr>
            <a:r>
              <a:rPr lang="en-US" altLang="en-US"/>
              <a:t>Reading bathroom signs</a:t>
            </a:r>
          </a:p>
          <a:p>
            <a:pPr lvl="1" eaLnBrk="1" hangingPunct="1">
              <a:spcBef>
                <a:spcPct val="5000"/>
              </a:spcBef>
              <a:buFontTx/>
              <a:buAutoNum type="alphaLcPeriod"/>
            </a:pPr>
            <a:r>
              <a:rPr lang="en-US" altLang="en-US"/>
              <a:t>Starting a secret club</a:t>
            </a:r>
          </a:p>
        </p:txBody>
      </p:sp>
      <p:sp>
        <p:nvSpPr>
          <p:cNvPr id="14339" name="Rectangle 3">
            <a:extLst>
              <a:ext uri="{FF2B5EF4-FFF2-40B4-BE49-F238E27FC236}">
                <a16:creationId xmlns:a16="http://schemas.microsoft.com/office/drawing/2014/main" id="{63B87A0F-DFC1-4D39-82A3-3E19FA6DB01D}"/>
              </a:ext>
            </a:extLst>
          </p:cNvPr>
          <p:cNvSpPr>
            <a:spLocks noChangeArrowheads="1"/>
          </p:cNvSpPr>
          <p:nvPr/>
        </p:nvSpPr>
        <p:spPr bwMode="auto">
          <a:xfrm>
            <a:off x="6705600" y="762000"/>
            <a:ext cx="990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0" name="Rectangle 4">
            <a:extLst>
              <a:ext uri="{FF2B5EF4-FFF2-40B4-BE49-F238E27FC236}">
                <a16:creationId xmlns:a16="http://schemas.microsoft.com/office/drawing/2014/main" id="{37D68B03-4095-47C9-AEBD-E97A1C97CE82}"/>
              </a:ext>
            </a:extLst>
          </p:cNvPr>
          <p:cNvSpPr>
            <a:spLocks noChangeArrowheads="1"/>
          </p:cNvSpPr>
          <p:nvPr/>
        </p:nvSpPr>
        <p:spPr bwMode="auto">
          <a:xfrm>
            <a:off x="7924800" y="762000"/>
            <a:ext cx="990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1" name="Rectangle 5">
            <a:extLst>
              <a:ext uri="{FF2B5EF4-FFF2-40B4-BE49-F238E27FC236}">
                <a16:creationId xmlns:a16="http://schemas.microsoft.com/office/drawing/2014/main" id="{A143977C-ED52-4324-B5FD-FB54DEAA96DF}"/>
              </a:ext>
            </a:extLst>
          </p:cNvPr>
          <p:cNvSpPr>
            <a:spLocks noChangeArrowheads="1"/>
          </p:cNvSpPr>
          <p:nvPr/>
        </p:nvSpPr>
        <p:spPr bwMode="auto">
          <a:xfrm>
            <a:off x="7924800" y="2133600"/>
            <a:ext cx="990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2" name="Rectangle 6">
            <a:extLst>
              <a:ext uri="{FF2B5EF4-FFF2-40B4-BE49-F238E27FC236}">
                <a16:creationId xmlns:a16="http://schemas.microsoft.com/office/drawing/2014/main" id="{3E4C7092-4A48-4CBC-8700-6D590F778AEE}"/>
              </a:ext>
            </a:extLst>
          </p:cNvPr>
          <p:cNvSpPr>
            <a:spLocks noChangeArrowheads="1"/>
          </p:cNvSpPr>
          <p:nvPr/>
        </p:nvSpPr>
        <p:spPr bwMode="auto">
          <a:xfrm>
            <a:off x="6705600" y="3581400"/>
            <a:ext cx="990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3" name="Rectangle 7">
            <a:extLst>
              <a:ext uri="{FF2B5EF4-FFF2-40B4-BE49-F238E27FC236}">
                <a16:creationId xmlns:a16="http://schemas.microsoft.com/office/drawing/2014/main" id="{EE0E9811-12BA-46C8-8350-D9B9B7D6EC56}"/>
              </a:ext>
            </a:extLst>
          </p:cNvPr>
          <p:cNvSpPr>
            <a:spLocks noChangeArrowheads="1"/>
          </p:cNvSpPr>
          <p:nvPr/>
        </p:nvSpPr>
        <p:spPr bwMode="auto">
          <a:xfrm>
            <a:off x="6705600" y="2133600"/>
            <a:ext cx="990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4" name="Rectangle 8">
            <a:extLst>
              <a:ext uri="{FF2B5EF4-FFF2-40B4-BE49-F238E27FC236}">
                <a16:creationId xmlns:a16="http://schemas.microsoft.com/office/drawing/2014/main" id="{D2823F14-092D-4B78-981C-2A34984D1B6A}"/>
              </a:ext>
            </a:extLst>
          </p:cNvPr>
          <p:cNvSpPr>
            <a:spLocks noChangeArrowheads="1"/>
          </p:cNvSpPr>
          <p:nvPr/>
        </p:nvSpPr>
        <p:spPr bwMode="auto">
          <a:xfrm>
            <a:off x="7924800" y="3581400"/>
            <a:ext cx="990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5" name="Rectangle 9">
            <a:extLst>
              <a:ext uri="{FF2B5EF4-FFF2-40B4-BE49-F238E27FC236}">
                <a16:creationId xmlns:a16="http://schemas.microsoft.com/office/drawing/2014/main" id="{16F0278D-43AF-4AA7-9542-C0F83181145C}"/>
              </a:ext>
            </a:extLst>
          </p:cNvPr>
          <p:cNvSpPr>
            <a:spLocks noChangeArrowheads="1"/>
          </p:cNvSpPr>
          <p:nvPr/>
        </p:nvSpPr>
        <p:spPr bwMode="auto">
          <a:xfrm>
            <a:off x="7848600" y="5105400"/>
            <a:ext cx="990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6" name="Rectangle 10">
            <a:extLst>
              <a:ext uri="{FF2B5EF4-FFF2-40B4-BE49-F238E27FC236}">
                <a16:creationId xmlns:a16="http://schemas.microsoft.com/office/drawing/2014/main" id="{D8598266-8FE0-4531-8C41-750722A162C9}"/>
              </a:ext>
            </a:extLst>
          </p:cNvPr>
          <p:cNvSpPr>
            <a:spLocks noChangeArrowheads="1"/>
          </p:cNvSpPr>
          <p:nvPr/>
        </p:nvSpPr>
        <p:spPr bwMode="auto">
          <a:xfrm>
            <a:off x="6705600" y="5105400"/>
            <a:ext cx="990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7" name="Text Box 11">
            <a:extLst>
              <a:ext uri="{FF2B5EF4-FFF2-40B4-BE49-F238E27FC236}">
                <a16:creationId xmlns:a16="http://schemas.microsoft.com/office/drawing/2014/main" id="{0B1674A7-293E-4FDB-B9F9-71A98D5506CB}"/>
              </a:ext>
            </a:extLst>
          </p:cNvPr>
          <p:cNvSpPr txBox="1">
            <a:spLocks noChangeArrowheads="1"/>
          </p:cNvSpPr>
          <p:nvPr/>
        </p:nvSpPr>
        <p:spPr bwMode="auto">
          <a:xfrm>
            <a:off x="6781800" y="3048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t>Q</a:t>
            </a:r>
          </a:p>
        </p:txBody>
      </p:sp>
      <p:sp>
        <p:nvSpPr>
          <p:cNvPr id="14348" name="Text Box 12">
            <a:extLst>
              <a:ext uri="{FF2B5EF4-FFF2-40B4-BE49-F238E27FC236}">
                <a16:creationId xmlns:a16="http://schemas.microsoft.com/office/drawing/2014/main" id="{2775D763-3C44-4521-B0FE-FA4DC0697FF0}"/>
              </a:ext>
            </a:extLst>
          </p:cNvPr>
          <p:cNvSpPr txBox="1">
            <a:spLocks noChangeArrowheads="1"/>
          </p:cNvSpPr>
          <p:nvPr/>
        </p:nvSpPr>
        <p:spPr bwMode="auto">
          <a:xfrm>
            <a:off x="8001000" y="3048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t>A</a:t>
            </a:r>
          </a:p>
        </p:txBody>
      </p:sp>
      <p:sp>
        <p:nvSpPr>
          <p:cNvPr id="14349" name="Line 13">
            <a:extLst>
              <a:ext uri="{FF2B5EF4-FFF2-40B4-BE49-F238E27FC236}">
                <a16:creationId xmlns:a16="http://schemas.microsoft.com/office/drawing/2014/main" id="{ADD5F19C-B746-4792-AA46-83D8449C7D51}"/>
              </a:ext>
            </a:extLst>
          </p:cNvPr>
          <p:cNvSpPr>
            <a:spLocks noChangeShapeType="1"/>
          </p:cNvSpPr>
          <p:nvPr/>
        </p:nvSpPr>
        <p:spPr bwMode="auto">
          <a:xfrm>
            <a:off x="7239000" y="7620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0" name="Line 14">
            <a:extLst>
              <a:ext uri="{FF2B5EF4-FFF2-40B4-BE49-F238E27FC236}">
                <a16:creationId xmlns:a16="http://schemas.microsoft.com/office/drawing/2014/main" id="{B1C46F03-E60D-4B06-BAC0-F7296242BF0E}"/>
              </a:ext>
            </a:extLst>
          </p:cNvPr>
          <p:cNvSpPr>
            <a:spLocks noChangeShapeType="1"/>
          </p:cNvSpPr>
          <p:nvPr/>
        </p:nvSpPr>
        <p:spPr bwMode="auto">
          <a:xfrm>
            <a:off x="8382000" y="7620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1" name="Line 15">
            <a:extLst>
              <a:ext uri="{FF2B5EF4-FFF2-40B4-BE49-F238E27FC236}">
                <a16:creationId xmlns:a16="http://schemas.microsoft.com/office/drawing/2014/main" id="{8F7FC6C9-AD91-41BB-910F-F92CCF5B87C6}"/>
              </a:ext>
            </a:extLst>
          </p:cNvPr>
          <p:cNvSpPr>
            <a:spLocks noChangeShapeType="1"/>
          </p:cNvSpPr>
          <p:nvPr/>
        </p:nvSpPr>
        <p:spPr bwMode="auto">
          <a:xfrm>
            <a:off x="6705600" y="11430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2" name="Line 16">
            <a:extLst>
              <a:ext uri="{FF2B5EF4-FFF2-40B4-BE49-F238E27FC236}">
                <a16:creationId xmlns:a16="http://schemas.microsoft.com/office/drawing/2014/main" id="{F02788C0-E9E6-4890-AC91-117596447A0D}"/>
              </a:ext>
            </a:extLst>
          </p:cNvPr>
          <p:cNvSpPr>
            <a:spLocks noChangeShapeType="1"/>
          </p:cNvSpPr>
          <p:nvPr/>
        </p:nvSpPr>
        <p:spPr bwMode="auto">
          <a:xfrm>
            <a:off x="7924800" y="11430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3" name="Line 17">
            <a:extLst>
              <a:ext uri="{FF2B5EF4-FFF2-40B4-BE49-F238E27FC236}">
                <a16:creationId xmlns:a16="http://schemas.microsoft.com/office/drawing/2014/main" id="{C0519FF2-E313-429A-835F-812798F986B3}"/>
              </a:ext>
            </a:extLst>
          </p:cNvPr>
          <p:cNvSpPr>
            <a:spLocks noChangeShapeType="1"/>
          </p:cNvSpPr>
          <p:nvPr/>
        </p:nvSpPr>
        <p:spPr bwMode="auto">
          <a:xfrm>
            <a:off x="6705600" y="25146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4" name="Line 18">
            <a:extLst>
              <a:ext uri="{FF2B5EF4-FFF2-40B4-BE49-F238E27FC236}">
                <a16:creationId xmlns:a16="http://schemas.microsoft.com/office/drawing/2014/main" id="{3BF8521F-AF8D-4C92-A915-B2CB314DBCDC}"/>
              </a:ext>
            </a:extLst>
          </p:cNvPr>
          <p:cNvSpPr>
            <a:spLocks noChangeShapeType="1"/>
          </p:cNvSpPr>
          <p:nvPr/>
        </p:nvSpPr>
        <p:spPr bwMode="auto">
          <a:xfrm>
            <a:off x="7239000" y="21336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5" name="Line 19">
            <a:extLst>
              <a:ext uri="{FF2B5EF4-FFF2-40B4-BE49-F238E27FC236}">
                <a16:creationId xmlns:a16="http://schemas.microsoft.com/office/drawing/2014/main" id="{FBDA65F1-CB3F-46A2-AE14-EDE78F870E0B}"/>
              </a:ext>
            </a:extLst>
          </p:cNvPr>
          <p:cNvSpPr>
            <a:spLocks noChangeShapeType="1"/>
          </p:cNvSpPr>
          <p:nvPr/>
        </p:nvSpPr>
        <p:spPr bwMode="auto">
          <a:xfrm>
            <a:off x="7924800" y="25146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6" name="Line 20">
            <a:extLst>
              <a:ext uri="{FF2B5EF4-FFF2-40B4-BE49-F238E27FC236}">
                <a16:creationId xmlns:a16="http://schemas.microsoft.com/office/drawing/2014/main" id="{E8222352-40BE-4B45-BA75-7AB2D24C63EB}"/>
              </a:ext>
            </a:extLst>
          </p:cNvPr>
          <p:cNvSpPr>
            <a:spLocks noChangeShapeType="1"/>
          </p:cNvSpPr>
          <p:nvPr/>
        </p:nvSpPr>
        <p:spPr bwMode="auto">
          <a:xfrm>
            <a:off x="8382000" y="21336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7" name="Line 21">
            <a:extLst>
              <a:ext uri="{FF2B5EF4-FFF2-40B4-BE49-F238E27FC236}">
                <a16:creationId xmlns:a16="http://schemas.microsoft.com/office/drawing/2014/main" id="{4724E8AB-48AA-4160-BAB0-F5F18CEA92BE}"/>
              </a:ext>
            </a:extLst>
          </p:cNvPr>
          <p:cNvSpPr>
            <a:spLocks noChangeShapeType="1"/>
          </p:cNvSpPr>
          <p:nvPr/>
        </p:nvSpPr>
        <p:spPr bwMode="auto">
          <a:xfrm>
            <a:off x="6705600" y="39624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8" name="Line 22">
            <a:extLst>
              <a:ext uri="{FF2B5EF4-FFF2-40B4-BE49-F238E27FC236}">
                <a16:creationId xmlns:a16="http://schemas.microsoft.com/office/drawing/2014/main" id="{350D7F90-5767-4BD3-9386-CA870A10B37D}"/>
              </a:ext>
            </a:extLst>
          </p:cNvPr>
          <p:cNvSpPr>
            <a:spLocks noChangeShapeType="1"/>
          </p:cNvSpPr>
          <p:nvPr/>
        </p:nvSpPr>
        <p:spPr bwMode="auto">
          <a:xfrm>
            <a:off x="7162800" y="35814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9" name="Line 23">
            <a:extLst>
              <a:ext uri="{FF2B5EF4-FFF2-40B4-BE49-F238E27FC236}">
                <a16:creationId xmlns:a16="http://schemas.microsoft.com/office/drawing/2014/main" id="{BC91C0E2-7292-43E3-A66C-A46D3F327958}"/>
              </a:ext>
            </a:extLst>
          </p:cNvPr>
          <p:cNvSpPr>
            <a:spLocks noChangeShapeType="1"/>
          </p:cNvSpPr>
          <p:nvPr/>
        </p:nvSpPr>
        <p:spPr bwMode="auto">
          <a:xfrm>
            <a:off x="7924800" y="39624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0" name="Line 24">
            <a:extLst>
              <a:ext uri="{FF2B5EF4-FFF2-40B4-BE49-F238E27FC236}">
                <a16:creationId xmlns:a16="http://schemas.microsoft.com/office/drawing/2014/main" id="{06064B81-C1B0-4B11-A686-52F4B9A44709}"/>
              </a:ext>
            </a:extLst>
          </p:cNvPr>
          <p:cNvSpPr>
            <a:spLocks noChangeShapeType="1"/>
          </p:cNvSpPr>
          <p:nvPr/>
        </p:nvSpPr>
        <p:spPr bwMode="auto">
          <a:xfrm>
            <a:off x="8382000" y="35814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1" name="Line 25">
            <a:extLst>
              <a:ext uri="{FF2B5EF4-FFF2-40B4-BE49-F238E27FC236}">
                <a16:creationId xmlns:a16="http://schemas.microsoft.com/office/drawing/2014/main" id="{9D2516C7-D589-4BAA-B28E-5AF34F86964E}"/>
              </a:ext>
            </a:extLst>
          </p:cNvPr>
          <p:cNvSpPr>
            <a:spLocks noChangeShapeType="1"/>
          </p:cNvSpPr>
          <p:nvPr/>
        </p:nvSpPr>
        <p:spPr bwMode="auto">
          <a:xfrm>
            <a:off x="7162800" y="51054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2" name="Line 26">
            <a:extLst>
              <a:ext uri="{FF2B5EF4-FFF2-40B4-BE49-F238E27FC236}">
                <a16:creationId xmlns:a16="http://schemas.microsoft.com/office/drawing/2014/main" id="{47A246C1-42B2-45AE-889E-8EFAE52AB645}"/>
              </a:ext>
            </a:extLst>
          </p:cNvPr>
          <p:cNvSpPr>
            <a:spLocks noChangeShapeType="1"/>
          </p:cNvSpPr>
          <p:nvPr/>
        </p:nvSpPr>
        <p:spPr bwMode="auto">
          <a:xfrm>
            <a:off x="6705600" y="54864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3" name="Line 27">
            <a:extLst>
              <a:ext uri="{FF2B5EF4-FFF2-40B4-BE49-F238E27FC236}">
                <a16:creationId xmlns:a16="http://schemas.microsoft.com/office/drawing/2014/main" id="{A1FB4130-D4A4-4B45-B1F9-DBD36F87DA61}"/>
              </a:ext>
            </a:extLst>
          </p:cNvPr>
          <p:cNvSpPr>
            <a:spLocks noChangeShapeType="1"/>
          </p:cNvSpPr>
          <p:nvPr/>
        </p:nvSpPr>
        <p:spPr bwMode="auto">
          <a:xfrm>
            <a:off x="8305800" y="51054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4" name="Line 28">
            <a:extLst>
              <a:ext uri="{FF2B5EF4-FFF2-40B4-BE49-F238E27FC236}">
                <a16:creationId xmlns:a16="http://schemas.microsoft.com/office/drawing/2014/main" id="{3359C5CC-FFD5-4F25-BCD6-53FB2EC3EEC0}"/>
              </a:ext>
            </a:extLst>
          </p:cNvPr>
          <p:cNvSpPr>
            <a:spLocks noChangeShapeType="1"/>
          </p:cNvSpPr>
          <p:nvPr/>
        </p:nvSpPr>
        <p:spPr bwMode="auto">
          <a:xfrm>
            <a:off x="7848600" y="54864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32" name="Straight Connector 31">
            <a:extLst>
              <a:ext uri="{FF2B5EF4-FFF2-40B4-BE49-F238E27FC236}">
                <a16:creationId xmlns:a16="http://schemas.microsoft.com/office/drawing/2014/main" id="{4A71158C-8243-4171-9555-2CDD20ADAB9D}"/>
              </a:ext>
            </a:extLst>
          </p:cNvPr>
          <p:cNvCxnSpPr/>
          <p:nvPr/>
        </p:nvCxnSpPr>
        <p:spPr>
          <a:xfrm>
            <a:off x="2057400" y="914400"/>
            <a:ext cx="1219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62FE06D-38D4-4BBD-92E5-9C207F23D5E4}"/>
              </a:ext>
            </a:extLst>
          </p:cNvPr>
          <p:cNvCxnSpPr/>
          <p:nvPr/>
        </p:nvCxnSpPr>
        <p:spPr>
          <a:xfrm>
            <a:off x="762000" y="2286000"/>
            <a:ext cx="1600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4B8CDFA-D050-476A-8912-6D8F690FDF14}"/>
              </a:ext>
            </a:extLst>
          </p:cNvPr>
          <p:cNvCxnSpPr/>
          <p:nvPr/>
        </p:nvCxnSpPr>
        <p:spPr>
          <a:xfrm>
            <a:off x="1219200" y="3810000"/>
            <a:ext cx="762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1198433-8D78-4D3E-90D9-DFBF1FCF4D85}"/>
              </a:ext>
            </a:extLst>
          </p:cNvPr>
          <p:cNvCxnSpPr/>
          <p:nvPr/>
        </p:nvCxnSpPr>
        <p:spPr>
          <a:xfrm>
            <a:off x="914400" y="5181600"/>
            <a:ext cx="838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11AEBEA5-51A8-4C6B-8C5B-A23CEDA3B028}"/>
              </a:ext>
            </a:extLst>
          </p:cNvPr>
          <p:cNvSpPr txBox="1">
            <a:spLocks noChangeArrowheads="1"/>
          </p:cNvSpPr>
          <p:nvPr/>
        </p:nvSpPr>
        <p:spPr bwMode="auto">
          <a:xfrm>
            <a:off x="228600" y="533400"/>
            <a:ext cx="6248400"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800100" indent="-34290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10000"/>
              </a:spcBef>
            </a:pPr>
            <a:r>
              <a:rPr lang="en-US" altLang="en-US"/>
              <a:t>5. How many people joined Anita’s club?</a:t>
            </a:r>
          </a:p>
          <a:p>
            <a:pPr lvl="1" eaLnBrk="1" hangingPunct="1">
              <a:spcBef>
                <a:spcPct val="10000"/>
              </a:spcBef>
              <a:buFontTx/>
              <a:buAutoNum type="alphaLcPeriod"/>
            </a:pPr>
            <a:r>
              <a:rPr lang="en-US" altLang="en-US"/>
              <a:t>Three</a:t>
            </a:r>
          </a:p>
          <a:p>
            <a:pPr lvl="1" eaLnBrk="1" hangingPunct="1">
              <a:spcBef>
                <a:spcPct val="10000"/>
              </a:spcBef>
              <a:buFontTx/>
              <a:buAutoNum type="alphaLcPeriod"/>
            </a:pPr>
            <a:r>
              <a:rPr lang="en-US" altLang="en-US"/>
              <a:t>Two</a:t>
            </a:r>
          </a:p>
          <a:p>
            <a:pPr lvl="1" eaLnBrk="1" hangingPunct="1">
              <a:spcBef>
                <a:spcPct val="10000"/>
              </a:spcBef>
              <a:buFontTx/>
              <a:buAutoNum type="alphaLcPeriod"/>
            </a:pPr>
            <a:r>
              <a:rPr lang="en-US" altLang="en-US"/>
              <a:t>One</a:t>
            </a:r>
          </a:p>
          <a:p>
            <a:pPr lvl="1" eaLnBrk="1" hangingPunct="1">
              <a:spcBef>
                <a:spcPct val="10000"/>
              </a:spcBef>
              <a:buFontTx/>
              <a:buAutoNum type="alphaLcPeriod"/>
            </a:pPr>
            <a:r>
              <a:rPr lang="en-US" altLang="en-US"/>
              <a:t>none	</a:t>
            </a:r>
          </a:p>
        </p:txBody>
      </p:sp>
      <p:sp>
        <p:nvSpPr>
          <p:cNvPr id="15363" name="Rectangle 3">
            <a:extLst>
              <a:ext uri="{FF2B5EF4-FFF2-40B4-BE49-F238E27FC236}">
                <a16:creationId xmlns:a16="http://schemas.microsoft.com/office/drawing/2014/main" id="{D4C4A23D-A5EA-4A48-BB88-7B5AD5D48969}"/>
              </a:ext>
            </a:extLst>
          </p:cNvPr>
          <p:cNvSpPr>
            <a:spLocks noChangeArrowheads="1"/>
          </p:cNvSpPr>
          <p:nvPr/>
        </p:nvSpPr>
        <p:spPr bwMode="auto">
          <a:xfrm>
            <a:off x="5715000" y="685800"/>
            <a:ext cx="12192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4" name="Rectangle 4">
            <a:extLst>
              <a:ext uri="{FF2B5EF4-FFF2-40B4-BE49-F238E27FC236}">
                <a16:creationId xmlns:a16="http://schemas.microsoft.com/office/drawing/2014/main" id="{0727C3FC-4719-4A5C-8189-646E506C82B5}"/>
              </a:ext>
            </a:extLst>
          </p:cNvPr>
          <p:cNvSpPr>
            <a:spLocks noChangeArrowheads="1"/>
          </p:cNvSpPr>
          <p:nvPr/>
        </p:nvSpPr>
        <p:spPr bwMode="auto">
          <a:xfrm>
            <a:off x="7162800" y="685800"/>
            <a:ext cx="12192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5" name="Line 5">
            <a:extLst>
              <a:ext uri="{FF2B5EF4-FFF2-40B4-BE49-F238E27FC236}">
                <a16:creationId xmlns:a16="http://schemas.microsoft.com/office/drawing/2014/main" id="{1FDDA371-1A2A-4901-A141-68FFFA1BD4E3}"/>
              </a:ext>
            </a:extLst>
          </p:cNvPr>
          <p:cNvSpPr>
            <a:spLocks noChangeShapeType="1"/>
          </p:cNvSpPr>
          <p:nvPr/>
        </p:nvSpPr>
        <p:spPr bwMode="auto">
          <a:xfrm>
            <a:off x="6324600" y="6858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6" name="Line 6">
            <a:extLst>
              <a:ext uri="{FF2B5EF4-FFF2-40B4-BE49-F238E27FC236}">
                <a16:creationId xmlns:a16="http://schemas.microsoft.com/office/drawing/2014/main" id="{5B63A8C0-0734-47F4-9BB8-76AD3FEC7A63}"/>
              </a:ext>
            </a:extLst>
          </p:cNvPr>
          <p:cNvSpPr>
            <a:spLocks noChangeShapeType="1"/>
          </p:cNvSpPr>
          <p:nvPr/>
        </p:nvSpPr>
        <p:spPr bwMode="auto">
          <a:xfrm>
            <a:off x="5715000" y="1066800"/>
            <a:ext cx="121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7" name="Line 7">
            <a:extLst>
              <a:ext uri="{FF2B5EF4-FFF2-40B4-BE49-F238E27FC236}">
                <a16:creationId xmlns:a16="http://schemas.microsoft.com/office/drawing/2014/main" id="{ADC0ED6D-07C4-412A-A135-E1ECE9839613}"/>
              </a:ext>
            </a:extLst>
          </p:cNvPr>
          <p:cNvSpPr>
            <a:spLocks noChangeShapeType="1"/>
          </p:cNvSpPr>
          <p:nvPr/>
        </p:nvSpPr>
        <p:spPr bwMode="auto">
          <a:xfrm>
            <a:off x="7772400" y="6858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8" name="Line 8">
            <a:extLst>
              <a:ext uri="{FF2B5EF4-FFF2-40B4-BE49-F238E27FC236}">
                <a16:creationId xmlns:a16="http://schemas.microsoft.com/office/drawing/2014/main" id="{9656BDA9-C96F-499F-9D8D-2FAECAEAC1A5}"/>
              </a:ext>
            </a:extLst>
          </p:cNvPr>
          <p:cNvSpPr>
            <a:spLocks noChangeShapeType="1"/>
          </p:cNvSpPr>
          <p:nvPr/>
        </p:nvSpPr>
        <p:spPr bwMode="auto">
          <a:xfrm>
            <a:off x="7162800" y="1066800"/>
            <a:ext cx="121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9" name="Text Box 9">
            <a:extLst>
              <a:ext uri="{FF2B5EF4-FFF2-40B4-BE49-F238E27FC236}">
                <a16:creationId xmlns:a16="http://schemas.microsoft.com/office/drawing/2014/main" id="{33B55A02-3A87-4C50-8C06-06722D6FD70D}"/>
              </a:ext>
            </a:extLst>
          </p:cNvPr>
          <p:cNvSpPr txBox="1">
            <a:spLocks noChangeArrowheads="1"/>
          </p:cNvSpPr>
          <p:nvPr/>
        </p:nvSpPr>
        <p:spPr bwMode="auto">
          <a:xfrm>
            <a:off x="5943600" y="2286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t>Q</a:t>
            </a:r>
          </a:p>
        </p:txBody>
      </p:sp>
      <p:sp>
        <p:nvSpPr>
          <p:cNvPr id="15370" name="Text Box 10">
            <a:extLst>
              <a:ext uri="{FF2B5EF4-FFF2-40B4-BE49-F238E27FC236}">
                <a16:creationId xmlns:a16="http://schemas.microsoft.com/office/drawing/2014/main" id="{B100D1A4-8DB8-436E-B964-E362D77B273E}"/>
              </a:ext>
            </a:extLst>
          </p:cNvPr>
          <p:cNvSpPr txBox="1">
            <a:spLocks noChangeArrowheads="1"/>
          </p:cNvSpPr>
          <p:nvPr/>
        </p:nvSpPr>
        <p:spPr bwMode="auto">
          <a:xfrm>
            <a:off x="7391400" y="1524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t>A</a:t>
            </a:r>
          </a:p>
        </p:txBody>
      </p:sp>
      <p:cxnSp>
        <p:nvCxnSpPr>
          <p:cNvPr id="14" name="Straight Connector 13">
            <a:extLst>
              <a:ext uri="{FF2B5EF4-FFF2-40B4-BE49-F238E27FC236}">
                <a16:creationId xmlns:a16="http://schemas.microsoft.com/office/drawing/2014/main" id="{CA8DE2CA-3C4C-40D1-8A55-6436CDD26C9B}"/>
              </a:ext>
            </a:extLst>
          </p:cNvPr>
          <p:cNvCxnSpPr/>
          <p:nvPr/>
        </p:nvCxnSpPr>
        <p:spPr>
          <a:xfrm>
            <a:off x="533400" y="838200"/>
            <a:ext cx="1828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E0B1B126-0279-49B3-A1AE-1BAA93B757E3}"/>
              </a:ext>
            </a:extLst>
          </p:cNvPr>
          <p:cNvSpPr txBox="1">
            <a:spLocks noChangeArrowheads="1"/>
          </p:cNvSpPr>
          <p:nvPr/>
        </p:nvSpPr>
        <p:spPr bwMode="auto">
          <a:xfrm>
            <a:off x="1524000" y="117475"/>
            <a:ext cx="6858000" cy="6740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t>“Secret Message”</a:t>
            </a:r>
          </a:p>
          <a:p>
            <a:pPr eaLnBrk="1" hangingPunct="1">
              <a:spcBef>
                <a:spcPct val="50000"/>
              </a:spcBef>
            </a:pPr>
            <a:r>
              <a:rPr lang="en-US" altLang="en-US"/>
              <a:t>	Secret messages are easy for certain kinds of people. These people can see differences between colors that look the same to everybody else. That was how Anita started her club at Truman Middle School in Danbury, Connecticut.</a:t>
            </a:r>
          </a:p>
          <a:p>
            <a:pPr eaLnBrk="1" hangingPunct="1">
              <a:spcBef>
                <a:spcPct val="50000"/>
              </a:spcBef>
            </a:pPr>
            <a:r>
              <a:rPr lang="en-US" altLang="en-US"/>
              <a:t>	She bought a lime green felt marker and some lime green cardboard at an office supply store. Then she wrote an advertisement on it. She taped it to the inside of the door to the girl’s restroom. The advertisement said, “If you can read this, you can join my club.” It ended with her cell phone number.</a:t>
            </a:r>
          </a:p>
          <a:p>
            <a:pPr eaLnBrk="1" hangingPunct="1">
              <a:spcBef>
                <a:spcPct val="50000"/>
              </a:spcBef>
            </a:pPr>
            <a:r>
              <a:rPr lang="en-US" altLang="en-US"/>
              <a:t>	To most of the girls who looked at it, Anita’s message was just a lime green nothing. It stayed on the door for four days. Then the janitor took it down and threw it in the trash. Anita knew that would happen. She had another poster ready.</a:t>
            </a:r>
          </a:p>
          <a:p>
            <a:pPr eaLnBrk="1" hangingPunct="1">
              <a:spcBef>
                <a:spcPct val="50000"/>
              </a:spcBef>
            </a:pPr>
            <a:r>
              <a:rPr lang="en-US" altLang="en-US"/>
              <a:t>	Anita knew that her ability was very unusual. She was also very patient. After three weeks, only two girls had joined her club. Nevertheless, three girls with a special power can do a lot. They kept their club a secret. They didn’t want anybody else to know what they were going to do. A their first meeting, they elected Anita president. Trudy was the vice president, and Donna was the treasurer. They needed a treasurer because Anita planned to make a lot of money.</a:t>
            </a:r>
          </a:p>
        </p:txBody>
      </p:sp>
      <p:cxnSp>
        <p:nvCxnSpPr>
          <p:cNvPr id="6" name="Straight Connector 5">
            <a:extLst>
              <a:ext uri="{FF2B5EF4-FFF2-40B4-BE49-F238E27FC236}">
                <a16:creationId xmlns:a16="http://schemas.microsoft.com/office/drawing/2014/main" id="{ED56DD38-8CA7-4617-879B-4820D7462700}"/>
              </a:ext>
            </a:extLst>
          </p:cNvPr>
          <p:cNvCxnSpPr/>
          <p:nvPr/>
        </p:nvCxnSpPr>
        <p:spPr>
          <a:xfrm>
            <a:off x="2286000" y="1143000"/>
            <a:ext cx="426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1D05C96-7394-42F7-AEFD-5E055B870C4D}"/>
              </a:ext>
            </a:extLst>
          </p:cNvPr>
          <p:cNvCxnSpPr/>
          <p:nvPr/>
        </p:nvCxnSpPr>
        <p:spPr>
          <a:xfrm>
            <a:off x="4343400" y="259080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FFE9271-5FCF-4110-B434-A1113BADB48C}"/>
              </a:ext>
            </a:extLst>
          </p:cNvPr>
          <p:cNvCxnSpPr/>
          <p:nvPr/>
        </p:nvCxnSpPr>
        <p:spPr>
          <a:xfrm>
            <a:off x="2057400" y="3200400"/>
            <a:ext cx="1143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49B4E4-5136-4036-97F3-496686632B9D}"/>
              </a:ext>
            </a:extLst>
          </p:cNvPr>
          <p:cNvCxnSpPr/>
          <p:nvPr/>
        </p:nvCxnSpPr>
        <p:spPr>
          <a:xfrm>
            <a:off x="4114800" y="4800600"/>
            <a:ext cx="2895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80A896C-AA67-4BA0-80B7-254A7CED01D0}"/>
              </a:ext>
            </a:extLst>
          </p:cNvPr>
          <p:cNvCxnSpPr/>
          <p:nvPr/>
        </p:nvCxnSpPr>
        <p:spPr>
          <a:xfrm>
            <a:off x="5334000" y="5105400"/>
            <a:ext cx="1219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952C229-E525-4C38-B97F-EEAA05BA24AB}"/>
              </a:ext>
            </a:extLst>
          </p:cNvPr>
          <p:cNvCxnSpPr/>
          <p:nvPr/>
        </p:nvCxnSpPr>
        <p:spPr>
          <a:xfrm>
            <a:off x="1600200" y="5638800"/>
            <a:ext cx="2895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00AB9B8-CB51-4542-8071-663CCDB84DBE}"/>
              </a:ext>
            </a:extLst>
          </p:cNvPr>
          <p:cNvCxnSpPr/>
          <p:nvPr/>
        </p:nvCxnSpPr>
        <p:spPr>
          <a:xfrm>
            <a:off x="4953000" y="4114800"/>
            <a:ext cx="1905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4">
            <a:extLst>
              <a:ext uri="{FF2B5EF4-FFF2-40B4-BE49-F238E27FC236}">
                <a16:creationId xmlns:a16="http://schemas.microsoft.com/office/drawing/2014/main" id="{CD3DC6D5-8961-467F-A453-4C0B66EDCAEA}"/>
              </a:ext>
            </a:extLst>
          </p:cNvPr>
          <p:cNvSpPr>
            <a:spLocks noChangeArrowheads="1" noChangeShapeType="1" noTextEdit="1"/>
          </p:cNvSpPr>
          <p:nvPr/>
        </p:nvSpPr>
        <p:spPr bwMode="auto">
          <a:xfrm>
            <a:off x="609600" y="457200"/>
            <a:ext cx="3867150" cy="1676400"/>
          </a:xfrm>
          <a:prstGeom prst="rect">
            <a:avLst/>
          </a:prstGeom>
        </p:spPr>
        <p:txBody>
          <a:bodyPr wrap="none" fromWordArt="1">
            <a:prstTxWarp prst="textWave1">
              <a:avLst>
                <a:gd name="adj1" fmla="val 13005"/>
                <a:gd name="adj2" fmla="val 0"/>
              </a:avLst>
            </a:prstTxWarp>
          </a:bodyPr>
          <a:lstStyle/>
          <a:p>
            <a:pPr algn="ctr"/>
            <a:r>
              <a:rPr lang="en-US" sz="3600" kern="10">
                <a:ln w="9525">
                  <a:solidFill>
                    <a:srgbClr val="339966"/>
                  </a:solidFill>
                  <a:round/>
                  <a:headEnd/>
                  <a:tailEnd/>
                </a:ln>
                <a:solidFill>
                  <a:srgbClr val="339966"/>
                </a:solidFill>
                <a:latin typeface="Impact" panose="020B0806030902050204" pitchFamily="34" charset="0"/>
              </a:rPr>
              <a:t>Post Organizer</a:t>
            </a:r>
          </a:p>
        </p:txBody>
      </p:sp>
      <p:sp>
        <p:nvSpPr>
          <p:cNvPr id="17411" name="Text Box 5">
            <a:extLst>
              <a:ext uri="{FF2B5EF4-FFF2-40B4-BE49-F238E27FC236}">
                <a16:creationId xmlns:a16="http://schemas.microsoft.com/office/drawing/2014/main" id="{630AAAAB-CB0E-4865-8BBB-D4D29867E92E}"/>
              </a:ext>
            </a:extLst>
          </p:cNvPr>
          <p:cNvSpPr txBox="1">
            <a:spLocks noChangeArrowheads="1"/>
          </p:cNvSpPr>
          <p:nvPr/>
        </p:nvSpPr>
        <p:spPr bwMode="auto">
          <a:xfrm>
            <a:off x="609600" y="2743200"/>
            <a:ext cx="7924800" cy="349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600" dirty="0">
                <a:latin typeface="Calibri" panose="020F0502020204030204" pitchFamily="34" charset="0"/>
                <a:cs typeface="Calibri" panose="020F0502020204030204" pitchFamily="34" charset="0"/>
              </a:rPr>
              <a:t>Today, you learned to identify, code, and answer Big Picture Questions.</a:t>
            </a:r>
          </a:p>
          <a:p>
            <a:pPr eaLnBrk="1" hangingPunct="1">
              <a:spcBef>
                <a:spcPct val="50000"/>
              </a:spcBef>
            </a:pPr>
            <a:r>
              <a:rPr lang="en-US" altLang="en-US" sz="2600" dirty="0">
                <a:latin typeface="Calibri" panose="020F0502020204030204" pitchFamily="34" charset="0"/>
                <a:cs typeface="Calibri" panose="020F0502020204030204" pitchFamily="34" charset="0"/>
              </a:rPr>
              <a:t>What is a Big Picture Question?</a:t>
            </a:r>
          </a:p>
          <a:p>
            <a:pPr eaLnBrk="1" hangingPunct="1">
              <a:spcBef>
                <a:spcPct val="50000"/>
              </a:spcBef>
            </a:pPr>
            <a:r>
              <a:rPr lang="en-US" altLang="en-US" sz="2600" dirty="0">
                <a:latin typeface="Calibri" panose="020F0502020204030204" pitchFamily="34" charset="0"/>
                <a:cs typeface="Calibri" panose="020F0502020204030204" pitchFamily="34" charset="0"/>
              </a:rPr>
              <a:t>What are some key words you will look for?</a:t>
            </a:r>
          </a:p>
          <a:p>
            <a:pPr eaLnBrk="1" hangingPunct="1">
              <a:spcBef>
                <a:spcPct val="50000"/>
              </a:spcBef>
            </a:pPr>
            <a:r>
              <a:rPr lang="en-US" altLang="en-US" sz="2600" dirty="0">
                <a:latin typeface="Calibri" panose="020F0502020204030204" pitchFamily="34" charset="0"/>
                <a:cs typeface="Calibri" panose="020F0502020204030204" pitchFamily="34" charset="0"/>
              </a:rPr>
              <a:t>We will learn about the next type of Think and Seek Question in our next lesson. This will be about Predicting Questions.</a:t>
            </a:r>
          </a:p>
        </p:txBody>
      </p:sp>
      <p:pic>
        <p:nvPicPr>
          <p:cNvPr id="17412" name="Picture 6" descr="bs01308_">
            <a:extLst>
              <a:ext uri="{FF2B5EF4-FFF2-40B4-BE49-F238E27FC236}">
                <a16:creationId xmlns:a16="http://schemas.microsoft.com/office/drawing/2014/main" id="{FCD70C6A-6E50-4132-ACFB-4292051A9F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381000"/>
            <a:ext cx="12112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a:extLst>
              <a:ext uri="{FF2B5EF4-FFF2-40B4-BE49-F238E27FC236}">
                <a16:creationId xmlns:a16="http://schemas.microsoft.com/office/drawing/2014/main" id="{EE97674C-BD3D-45C8-80F6-FD42D0EC683B}"/>
              </a:ext>
            </a:extLst>
          </p:cNvPr>
          <p:cNvSpPr txBox="1">
            <a:spLocks noChangeArrowheads="1"/>
          </p:cNvSpPr>
          <p:nvPr/>
        </p:nvSpPr>
        <p:spPr bwMode="auto">
          <a:xfrm>
            <a:off x="1066800" y="13716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2400"/>
          </a:p>
        </p:txBody>
      </p:sp>
      <p:sp>
        <p:nvSpPr>
          <p:cNvPr id="3075" name="Text Box 4">
            <a:extLst>
              <a:ext uri="{FF2B5EF4-FFF2-40B4-BE49-F238E27FC236}">
                <a16:creationId xmlns:a16="http://schemas.microsoft.com/office/drawing/2014/main" id="{339AE253-31B0-4524-8BFD-8D7CDBD46988}"/>
              </a:ext>
            </a:extLst>
          </p:cNvPr>
          <p:cNvSpPr txBox="1">
            <a:spLocks noChangeArrowheads="1"/>
          </p:cNvSpPr>
          <p:nvPr/>
        </p:nvSpPr>
        <p:spPr bwMode="auto">
          <a:xfrm>
            <a:off x="838200" y="1524000"/>
            <a:ext cx="80010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dirty="0">
                <a:latin typeface="Calibri" panose="020F0502020204030204" pitchFamily="34" charset="0"/>
                <a:cs typeface="Calibri" panose="020F0502020204030204" pitchFamily="34" charset="0"/>
              </a:rPr>
              <a:t>In our last lesson, we used the steps of the INFER Strategy to answer factual questions.</a:t>
            </a:r>
          </a:p>
          <a:p>
            <a:pPr eaLnBrk="1" hangingPunct="1">
              <a:spcBef>
                <a:spcPct val="50000"/>
              </a:spcBef>
            </a:pPr>
            <a:r>
              <a:rPr lang="en-US" altLang="en-US" sz="2800" dirty="0">
                <a:latin typeface="Calibri" panose="020F0502020204030204" pitchFamily="34" charset="0"/>
                <a:cs typeface="Calibri" panose="020F0502020204030204" pitchFamily="34" charset="0"/>
              </a:rPr>
              <a:t>Today, you are going to learn how to use the steps on one type of Think and Seek questions – Big Picture questions.</a:t>
            </a:r>
          </a:p>
          <a:p>
            <a:pPr eaLnBrk="1" hangingPunct="1">
              <a:spcBef>
                <a:spcPct val="50000"/>
              </a:spcBef>
            </a:pPr>
            <a:r>
              <a:rPr lang="en-US" altLang="en-US" sz="2800" dirty="0">
                <a:latin typeface="Calibri" panose="020F0502020204030204" pitchFamily="34" charset="0"/>
                <a:cs typeface="Calibri" panose="020F0502020204030204" pitchFamily="34" charset="0"/>
              </a:rPr>
              <a:t>Today, we will apply the INFER Steps on Factual and Big Picture Questions. You will need to listen, take notes, and participate in the discussion. We will be completing a practice activity.</a:t>
            </a:r>
          </a:p>
          <a:p>
            <a:pPr eaLnBrk="1" hangingPunct="1">
              <a:spcBef>
                <a:spcPct val="50000"/>
              </a:spcBef>
            </a:pPr>
            <a:endParaRPr lang="en-US" altLang="en-US" sz="2800" dirty="0">
              <a:latin typeface="Kristen ITC" panose="03050502040202030202" pitchFamily="66" charset="0"/>
            </a:endParaRPr>
          </a:p>
        </p:txBody>
      </p:sp>
      <p:pic>
        <p:nvPicPr>
          <p:cNvPr id="3076" name="Picture 5" descr="j0186106">
            <a:extLst>
              <a:ext uri="{FF2B5EF4-FFF2-40B4-BE49-F238E27FC236}">
                <a16:creationId xmlns:a16="http://schemas.microsoft.com/office/drawing/2014/main" id="{A56518AA-CE9E-4071-888D-B83AAF0D0F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152400"/>
            <a:ext cx="13065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WordArt 6">
            <a:extLst>
              <a:ext uri="{FF2B5EF4-FFF2-40B4-BE49-F238E27FC236}">
                <a16:creationId xmlns:a16="http://schemas.microsoft.com/office/drawing/2014/main" id="{230B70F0-04F4-4F7F-894C-D95F41825C4E}"/>
              </a:ext>
            </a:extLst>
          </p:cNvPr>
          <p:cNvSpPr>
            <a:spLocks noChangeArrowheads="1" noChangeShapeType="1" noTextEdit="1"/>
          </p:cNvSpPr>
          <p:nvPr/>
        </p:nvSpPr>
        <p:spPr bwMode="auto">
          <a:xfrm>
            <a:off x="762000" y="304800"/>
            <a:ext cx="4191000" cy="990600"/>
          </a:xfrm>
          <a:prstGeom prst="rect">
            <a:avLst/>
          </a:prstGeom>
        </p:spPr>
        <p:txBody>
          <a:bodyPr wrap="none" fromWordArt="1">
            <a:prstTxWarp prst="textWave1">
              <a:avLst>
                <a:gd name="adj1" fmla="val 13005"/>
                <a:gd name="adj2" fmla="val 0"/>
              </a:avLst>
            </a:prstTxWarp>
          </a:bodyPr>
          <a:lstStyle/>
          <a:p>
            <a:pPr algn="ctr"/>
            <a:r>
              <a:rPr lang="en-US" sz="3600" kern="10">
                <a:ln w="9525">
                  <a:solidFill>
                    <a:srgbClr val="339966"/>
                  </a:solidFill>
                  <a:round/>
                  <a:headEnd/>
                  <a:tailEnd/>
                </a:ln>
                <a:solidFill>
                  <a:srgbClr val="339966"/>
                </a:solidFill>
                <a:latin typeface="Impact" panose="020B0806030902050204" pitchFamily="34" charset="0"/>
              </a:rPr>
              <a:t>Advance Organizer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5">
            <a:extLst>
              <a:ext uri="{FF2B5EF4-FFF2-40B4-BE49-F238E27FC236}">
                <a16:creationId xmlns:a16="http://schemas.microsoft.com/office/drawing/2014/main" id="{A87C8D32-0FA9-44DF-BBE2-D9E32A55FC3D}"/>
              </a:ext>
            </a:extLst>
          </p:cNvPr>
          <p:cNvSpPr txBox="1">
            <a:spLocks noChangeArrowheads="1"/>
          </p:cNvSpPr>
          <p:nvPr/>
        </p:nvSpPr>
        <p:spPr bwMode="auto">
          <a:xfrm>
            <a:off x="381000" y="2514600"/>
            <a:ext cx="84582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dirty="0">
                <a:latin typeface="Calibri" panose="020F0502020204030204" pitchFamily="34" charset="0"/>
                <a:cs typeface="Calibri" panose="020F0502020204030204" pitchFamily="34" charset="0"/>
              </a:rPr>
              <a:t>Require you to figure out the </a:t>
            </a:r>
            <a:r>
              <a:rPr lang="en-US" altLang="en-US" sz="3200" u="sng" dirty="0">
                <a:latin typeface="Calibri" panose="020F0502020204030204" pitchFamily="34" charset="0"/>
                <a:cs typeface="Calibri" panose="020F0502020204030204" pitchFamily="34" charset="0"/>
              </a:rPr>
              <a:t>main idea</a:t>
            </a:r>
            <a:r>
              <a:rPr lang="en-US" altLang="en-US" sz="3200" dirty="0">
                <a:latin typeface="Calibri" panose="020F0502020204030204" pitchFamily="34" charset="0"/>
                <a:cs typeface="Calibri" panose="020F0502020204030204" pitchFamily="34" charset="0"/>
              </a:rPr>
              <a:t> or </a:t>
            </a:r>
            <a:r>
              <a:rPr lang="en-US" altLang="en-US" sz="3200" u="sng" dirty="0">
                <a:latin typeface="Calibri" panose="020F0502020204030204" pitchFamily="34" charset="0"/>
                <a:cs typeface="Calibri" panose="020F0502020204030204" pitchFamily="34" charset="0"/>
              </a:rPr>
              <a:t>big message</a:t>
            </a:r>
            <a:r>
              <a:rPr lang="en-US" altLang="en-US" sz="3200" dirty="0">
                <a:latin typeface="Calibri" panose="020F0502020204030204" pitchFamily="34" charset="0"/>
                <a:cs typeface="Calibri" panose="020F0502020204030204" pitchFamily="34" charset="0"/>
              </a:rPr>
              <a:t> or </a:t>
            </a:r>
            <a:r>
              <a:rPr lang="en-US" altLang="en-US" sz="3200" u="sng" dirty="0">
                <a:latin typeface="Calibri" panose="020F0502020204030204" pitchFamily="34" charset="0"/>
                <a:cs typeface="Calibri" panose="020F0502020204030204" pitchFamily="34" charset="0"/>
              </a:rPr>
              <a:t>theme</a:t>
            </a:r>
            <a:r>
              <a:rPr lang="en-US" altLang="en-US" sz="3200" dirty="0">
                <a:latin typeface="Calibri" panose="020F0502020204030204" pitchFamily="34" charset="0"/>
                <a:cs typeface="Calibri" panose="020F0502020204030204" pitchFamily="34" charset="0"/>
              </a:rPr>
              <a:t> of the passage.</a:t>
            </a:r>
          </a:p>
          <a:p>
            <a:pPr eaLnBrk="1" hangingPunct="1">
              <a:spcBef>
                <a:spcPct val="50000"/>
              </a:spcBef>
            </a:pPr>
            <a:r>
              <a:rPr lang="en-US" altLang="en-US" sz="3200" dirty="0">
                <a:latin typeface="Calibri" panose="020F0502020204030204" pitchFamily="34" charset="0"/>
                <a:cs typeface="Calibri" panose="020F0502020204030204" pitchFamily="34" charset="0"/>
              </a:rPr>
              <a:t>May ask for the </a:t>
            </a:r>
            <a:r>
              <a:rPr lang="en-US" altLang="en-US" sz="3200" u="sng" dirty="0">
                <a:latin typeface="Calibri" panose="020F0502020204030204" pitchFamily="34" charset="0"/>
                <a:cs typeface="Calibri" panose="020F0502020204030204" pitchFamily="34" charset="0"/>
              </a:rPr>
              <a:t>purpose</a:t>
            </a:r>
            <a:r>
              <a:rPr lang="en-US" altLang="en-US" sz="3200" dirty="0">
                <a:latin typeface="Calibri" panose="020F0502020204030204" pitchFamily="34" charset="0"/>
                <a:cs typeface="Calibri" panose="020F0502020204030204" pitchFamily="34" charset="0"/>
              </a:rPr>
              <a:t> of the writer.</a:t>
            </a:r>
          </a:p>
          <a:p>
            <a:pPr eaLnBrk="1" hangingPunct="1">
              <a:spcBef>
                <a:spcPct val="50000"/>
              </a:spcBef>
            </a:pPr>
            <a:r>
              <a:rPr lang="en-US" altLang="en-US" sz="3200" dirty="0">
                <a:latin typeface="Calibri" panose="020F0502020204030204" pitchFamily="34" charset="0"/>
                <a:cs typeface="Calibri" panose="020F0502020204030204" pitchFamily="34" charset="0"/>
              </a:rPr>
              <a:t>May ask for </a:t>
            </a:r>
            <a:r>
              <a:rPr lang="en-US" altLang="en-US" sz="3200" u="sng" dirty="0">
                <a:latin typeface="Calibri" panose="020F0502020204030204" pitchFamily="34" charset="0"/>
                <a:cs typeface="Calibri" panose="020F0502020204030204" pitchFamily="34" charset="0"/>
              </a:rPr>
              <a:t>summary</a:t>
            </a:r>
            <a:r>
              <a:rPr lang="en-US" altLang="en-US" sz="3200" dirty="0">
                <a:latin typeface="Calibri" panose="020F0502020204030204" pitchFamily="34" charset="0"/>
                <a:cs typeface="Calibri" panose="020F0502020204030204" pitchFamily="34" charset="0"/>
              </a:rPr>
              <a:t> information.</a:t>
            </a:r>
          </a:p>
          <a:p>
            <a:pPr eaLnBrk="1" hangingPunct="1">
              <a:spcBef>
                <a:spcPct val="50000"/>
              </a:spcBef>
            </a:pPr>
            <a:r>
              <a:rPr lang="en-US" altLang="en-US" sz="2400" dirty="0">
                <a:latin typeface="Calibri" panose="020F0502020204030204" pitchFamily="34" charset="0"/>
                <a:cs typeface="Calibri" panose="020F0502020204030204" pitchFamily="34" charset="0"/>
              </a:rPr>
              <a:t>	setting</a:t>
            </a:r>
          </a:p>
          <a:p>
            <a:pPr eaLnBrk="1" hangingPunct="1">
              <a:spcBef>
                <a:spcPct val="50000"/>
              </a:spcBef>
            </a:pPr>
            <a:r>
              <a:rPr lang="en-US" altLang="en-US" sz="2400" dirty="0">
                <a:latin typeface="Calibri" panose="020F0502020204030204" pitchFamily="34" charset="0"/>
                <a:cs typeface="Calibri" panose="020F0502020204030204" pitchFamily="34" charset="0"/>
              </a:rPr>
              <a:t>	tone</a:t>
            </a:r>
          </a:p>
          <a:p>
            <a:pPr algn="r" eaLnBrk="1" hangingPunct="1">
              <a:spcBef>
                <a:spcPct val="50000"/>
              </a:spcBef>
            </a:pPr>
            <a:r>
              <a:rPr lang="en-US" altLang="en-US" sz="1600" dirty="0">
                <a:latin typeface="Kristen ITC" panose="03050502040202030202" pitchFamily="66" charset="0"/>
              </a:rPr>
              <a:t>Cue card #9</a:t>
            </a:r>
          </a:p>
        </p:txBody>
      </p:sp>
      <p:pic>
        <p:nvPicPr>
          <p:cNvPr id="4099" name="Picture 6" descr="bs01308_">
            <a:extLst>
              <a:ext uri="{FF2B5EF4-FFF2-40B4-BE49-F238E27FC236}">
                <a16:creationId xmlns:a16="http://schemas.microsoft.com/office/drawing/2014/main" id="{9661A48F-81DC-48E0-9184-F6FD24981E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304800"/>
            <a:ext cx="1044575" cy="183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WordArt 7">
            <a:extLst>
              <a:ext uri="{FF2B5EF4-FFF2-40B4-BE49-F238E27FC236}">
                <a16:creationId xmlns:a16="http://schemas.microsoft.com/office/drawing/2014/main" id="{3378092D-AA82-4226-AFA7-59E9919ED0CA}"/>
              </a:ext>
            </a:extLst>
          </p:cNvPr>
          <p:cNvSpPr>
            <a:spLocks noChangeArrowheads="1" noChangeShapeType="1" noTextEdit="1"/>
          </p:cNvSpPr>
          <p:nvPr/>
        </p:nvSpPr>
        <p:spPr bwMode="auto">
          <a:xfrm>
            <a:off x="762000" y="609600"/>
            <a:ext cx="4648200" cy="1447800"/>
          </a:xfrm>
          <a:prstGeom prst="rect">
            <a:avLst/>
          </a:prstGeom>
        </p:spPr>
        <p:txBody>
          <a:bodyPr wrap="none" fromWordArt="1">
            <a:prstTxWarp prst="textWave1">
              <a:avLst>
                <a:gd name="adj1" fmla="val 13005"/>
                <a:gd name="adj2" fmla="val 0"/>
              </a:avLst>
            </a:prstTxWarp>
          </a:bodyPr>
          <a:lstStyle/>
          <a:p>
            <a:pPr algn="ctr"/>
            <a:r>
              <a:rPr lang="en-US" sz="3600" kern="10">
                <a:ln w="9525">
                  <a:solidFill>
                    <a:srgbClr val="339966"/>
                  </a:solidFill>
                  <a:round/>
                  <a:headEnd/>
                  <a:tailEnd/>
                </a:ln>
                <a:solidFill>
                  <a:srgbClr val="339966"/>
                </a:solidFill>
                <a:latin typeface="Impact" panose="020B0806030902050204" pitchFamily="34" charset="0"/>
              </a:rPr>
              <a:t>Big Picture 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4">
            <a:extLst>
              <a:ext uri="{FF2B5EF4-FFF2-40B4-BE49-F238E27FC236}">
                <a16:creationId xmlns:a16="http://schemas.microsoft.com/office/drawing/2014/main" id="{73FE7AE1-9D54-4601-B1E4-A3ADD2255A93}"/>
              </a:ext>
            </a:extLst>
          </p:cNvPr>
          <p:cNvSpPr>
            <a:spLocks noChangeArrowheads="1" noChangeShapeType="1" noTextEdit="1"/>
          </p:cNvSpPr>
          <p:nvPr/>
        </p:nvSpPr>
        <p:spPr bwMode="auto">
          <a:xfrm>
            <a:off x="1447800" y="381000"/>
            <a:ext cx="5943600" cy="1219200"/>
          </a:xfrm>
          <a:prstGeom prst="rect">
            <a:avLst/>
          </a:prstGeom>
        </p:spPr>
        <p:txBody>
          <a:bodyPr wrap="none" fromWordArt="1">
            <a:prstTxWarp prst="textWave1">
              <a:avLst>
                <a:gd name="adj1" fmla="val 13005"/>
                <a:gd name="adj2" fmla="val 0"/>
              </a:avLst>
            </a:prstTxWarp>
          </a:bodyPr>
          <a:lstStyle/>
          <a:p>
            <a:pPr algn="ctr"/>
            <a:r>
              <a:rPr lang="en-US" sz="3600" kern="10">
                <a:ln w="9525">
                  <a:solidFill>
                    <a:srgbClr val="339966"/>
                  </a:solidFill>
                  <a:round/>
                  <a:headEnd/>
                  <a:tailEnd/>
                </a:ln>
                <a:solidFill>
                  <a:srgbClr val="339966"/>
                </a:solidFill>
                <a:latin typeface="Impact" panose="020B0806030902050204" pitchFamily="34" charset="0"/>
              </a:rPr>
              <a:t>Example Big Picture Questions</a:t>
            </a:r>
          </a:p>
        </p:txBody>
      </p:sp>
      <p:sp>
        <p:nvSpPr>
          <p:cNvPr id="5123" name="Text Box 5">
            <a:extLst>
              <a:ext uri="{FF2B5EF4-FFF2-40B4-BE49-F238E27FC236}">
                <a16:creationId xmlns:a16="http://schemas.microsoft.com/office/drawing/2014/main" id="{677BFC3A-B978-4FFE-84C4-8FAF29B9EDBA}"/>
              </a:ext>
            </a:extLst>
          </p:cNvPr>
          <p:cNvSpPr txBox="1">
            <a:spLocks noChangeArrowheads="1"/>
          </p:cNvSpPr>
          <p:nvPr/>
        </p:nvSpPr>
        <p:spPr bwMode="auto">
          <a:xfrm>
            <a:off x="381000" y="1905000"/>
            <a:ext cx="85344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dirty="0">
                <a:latin typeface="Calibri" panose="020F0502020204030204" pitchFamily="34" charset="0"/>
                <a:cs typeface="Calibri" panose="020F0502020204030204" pitchFamily="34" charset="0"/>
              </a:rPr>
              <a:t>What is the </a:t>
            </a:r>
            <a:r>
              <a:rPr lang="en-US" altLang="en-US" sz="2400" u="sng" dirty="0">
                <a:latin typeface="Calibri" panose="020F0502020204030204" pitchFamily="34" charset="0"/>
                <a:cs typeface="Calibri" panose="020F0502020204030204" pitchFamily="34" charset="0"/>
              </a:rPr>
              <a:t>main idea</a:t>
            </a:r>
            <a:r>
              <a:rPr lang="en-US" altLang="en-US" sz="2400" dirty="0">
                <a:latin typeface="Calibri" panose="020F0502020204030204" pitchFamily="34" charset="0"/>
                <a:cs typeface="Calibri" panose="020F0502020204030204" pitchFamily="34" charset="0"/>
              </a:rPr>
              <a:t> of this passage?</a:t>
            </a:r>
          </a:p>
          <a:p>
            <a:pPr eaLnBrk="1" hangingPunct="1">
              <a:spcBef>
                <a:spcPct val="50000"/>
              </a:spcBef>
            </a:pPr>
            <a:r>
              <a:rPr lang="en-US" altLang="en-US" sz="2400" dirty="0">
                <a:latin typeface="Calibri" panose="020F0502020204030204" pitchFamily="34" charset="0"/>
                <a:cs typeface="Calibri" panose="020F0502020204030204" pitchFamily="34" charset="0"/>
              </a:rPr>
              <a:t>What is the author’s </a:t>
            </a:r>
            <a:r>
              <a:rPr lang="en-US" altLang="en-US" sz="2400" u="sng" dirty="0">
                <a:latin typeface="Calibri" panose="020F0502020204030204" pitchFamily="34" charset="0"/>
                <a:cs typeface="Calibri" panose="020F0502020204030204" pitchFamily="34" charset="0"/>
              </a:rPr>
              <a:t>main message</a:t>
            </a:r>
            <a:r>
              <a:rPr lang="en-US" altLang="en-US" sz="2400" dirty="0">
                <a:latin typeface="Calibri" panose="020F0502020204030204" pitchFamily="34" charset="0"/>
                <a:cs typeface="Calibri" panose="020F0502020204030204" pitchFamily="34" charset="0"/>
              </a:rPr>
              <a:t>?</a:t>
            </a:r>
          </a:p>
          <a:p>
            <a:pPr eaLnBrk="1" hangingPunct="1">
              <a:spcBef>
                <a:spcPct val="50000"/>
              </a:spcBef>
            </a:pPr>
            <a:r>
              <a:rPr lang="en-US" altLang="en-US" sz="2400" dirty="0">
                <a:latin typeface="Calibri" panose="020F0502020204030204" pitchFamily="34" charset="0"/>
                <a:cs typeface="Calibri" panose="020F0502020204030204" pitchFamily="34" charset="0"/>
              </a:rPr>
              <a:t>What is the </a:t>
            </a:r>
            <a:r>
              <a:rPr lang="en-US" altLang="en-US" sz="2400" u="sng" dirty="0">
                <a:latin typeface="Calibri" panose="020F0502020204030204" pitchFamily="34" charset="0"/>
                <a:cs typeface="Calibri" panose="020F0502020204030204" pitchFamily="34" charset="0"/>
              </a:rPr>
              <a:t>main idea</a:t>
            </a:r>
            <a:r>
              <a:rPr lang="en-US" altLang="en-US" sz="2400" dirty="0">
                <a:latin typeface="Calibri" panose="020F0502020204030204" pitchFamily="34" charset="0"/>
                <a:cs typeface="Calibri" panose="020F0502020204030204" pitchFamily="34" charset="0"/>
              </a:rPr>
              <a:t> of the first paragraph?</a:t>
            </a:r>
          </a:p>
          <a:p>
            <a:pPr eaLnBrk="1" hangingPunct="1">
              <a:spcBef>
                <a:spcPct val="50000"/>
              </a:spcBef>
            </a:pPr>
            <a:r>
              <a:rPr lang="en-US" altLang="en-US" sz="2400" dirty="0">
                <a:latin typeface="Calibri" panose="020F0502020204030204" pitchFamily="34" charset="0"/>
                <a:cs typeface="Calibri" panose="020F0502020204030204" pitchFamily="34" charset="0"/>
              </a:rPr>
              <a:t>What is the </a:t>
            </a:r>
            <a:r>
              <a:rPr lang="en-US" altLang="en-US" sz="2400" u="sng" dirty="0">
                <a:latin typeface="Calibri" panose="020F0502020204030204" pitchFamily="34" charset="0"/>
                <a:cs typeface="Calibri" panose="020F0502020204030204" pitchFamily="34" charset="0"/>
              </a:rPr>
              <a:t>theme</a:t>
            </a:r>
            <a:r>
              <a:rPr lang="en-US" altLang="en-US" sz="2400" dirty="0">
                <a:latin typeface="Calibri" panose="020F0502020204030204" pitchFamily="34" charset="0"/>
                <a:cs typeface="Calibri" panose="020F0502020204030204" pitchFamily="34" charset="0"/>
              </a:rPr>
              <a:t> of this passage?</a:t>
            </a:r>
          </a:p>
          <a:p>
            <a:pPr eaLnBrk="1" hangingPunct="1">
              <a:spcBef>
                <a:spcPct val="50000"/>
              </a:spcBef>
            </a:pPr>
            <a:r>
              <a:rPr lang="en-US" altLang="en-US" sz="2400" dirty="0">
                <a:latin typeface="Calibri" panose="020F0502020204030204" pitchFamily="34" charset="0"/>
                <a:cs typeface="Calibri" panose="020F0502020204030204" pitchFamily="34" charset="0"/>
              </a:rPr>
              <a:t>What was the author’s </a:t>
            </a:r>
            <a:r>
              <a:rPr lang="en-US" altLang="en-US" sz="2400" u="sng" dirty="0">
                <a:latin typeface="Calibri" panose="020F0502020204030204" pitchFamily="34" charset="0"/>
                <a:cs typeface="Calibri" panose="020F0502020204030204" pitchFamily="34" charset="0"/>
              </a:rPr>
              <a:t>purpose</a:t>
            </a:r>
            <a:r>
              <a:rPr lang="en-US" altLang="en-US" sz="2400" dirty="0">
                <a:latin typeface="Calibri" panose="020F0502020204030204" pitchFamily="34" charset="0"/>
                <a:cs typeface="Calibri" panose="020F0502020204030204" pitchFamily="34" charset="0"/>
              </a:rPr>
              <a:t> for writing this passage?</a:t>
            </a:r>
          </a:p>
          <a:p>
            <a:pPr eaLnBrk="1" hangingPunct="1">
              <a:spcBef>
                <a:spcPct val="50000"/>
              </a:spcBef>
            </a:pPr>
            <a:r>
              <a:rPr lang="en-US" altLang="en-US" sz="2400" dirty="0">
                <a:latin typeface="Calibri" panose="020F0502020204030204" pitchFamily="34" charset="0"/>
                <a:cs typeface="Calibri" panose="020F0502020204030204" pitchFamily="34" charset="0"/>
              </a:rPr>
              <a:t>What is the </a:t>
            </a:r>
            <a:r>
              <a:rPr lang="en-US" altLang="en-US" sz="2400" u="sng" dirty="0">
                <a:latin typeface="Calibri" panose="020F0502020204030204" pitchFamily="34" charset="0"/>
                <a:cs typeface="Calibri" panose="020F0502020204030204" pitchFamily="34" charset="0"/>
              </a:rPr>
              <a:t>setting</a:t>
            </a:r>
            <a:r>
              <a:rPr lang="en-US" altLang="en-US" sz="2400" dirty="0">
                <a:latin typeface="Calibri" panose="020F0502020204030204" pitchFamily="34" charset="0"/>
                <a:cs typeface="Calibri" panose="020F0502020204030204" pitchFamily="34" charset="0"/>
              </a:rPr>
              <a:t> of this story?</a:t>
            </a:r>
          </a:p>
          <a:p>
            <a:pPr eaLnBrk="1" hangingPunct="1">
              <a:spcBef>
                <a:spcPct val="50000"/>
              </a:spcBef>
            </a:pPr>
            <a:r>
              <a:rPr lang="en-US" altLang="en-US" sz="2400" dirty="0">
                <a:latin typeface="Calibri" panose="020F0502020204030204" pitchFamily="34" charset="0"/>
                <a:cs typeface="Calibri" panose="020F0502020204030204" pitchFamily="34" charset="0"/>
              </a:rPr>
              <a:t>What is the </a:t>
            </a:r>
            <a:r>
              <a:rPr lang="en-US" altLang="en-US" sz="2400" u="sng" dirty="0">
                <a:latin typeface="Calibri" panose="020F0502020204030204" pitchFamily="34" charset="0"/>
                <a:cs typeface="Calibri" panose="020F0502020204030204" pitchFamily="34" charset="0"/>
              </a:rPr>
              <a:t>tone</a:t>
            </a:r>
            <a:r>
              <a:rPr lang="en-US" altLang="en-US" sz="2400" dirty="0">
                <a:latin typeface="Calibri" panose="020F0502020204030204" pitchFamily="34" charset="0"/>
                <a:cs typeface="Calibri" panose="020F0502020204030204" pitchFamily="34" charset="0"/>
              </a:rPr>
              <a:t> of this passage?</a:t>
            </a:r>
          </a:p>
          <a:p>
            <a:pPr eaLnBrk="1" hangingPunct="1">
              <a:spcBef>
                <a:spcPct val="50000"/>
              </a:spcBef>
            </a:pPr>
            <a:r>
              <a:rPr lang="en-US" altLang="en-US" sz="2400" dirty="0">
                <a:latin typeface="Calibri" panose="020F0502020204030204" pitchFamily="34" charset="0"/>
                <a:cs typeface="Calibri" panose="020F0502020204030204" pitchFamily="34" charset="0"/>
              </a:rPr>
              <a:t>Which of these statements </a:t>
            </a:r>
            <a:r>
              <a:rPr lang="en-US" altLang="en-US" sz="2400" u="sng" dirty="0">
                <a:latin typeface="Calibri" panose="020F0502020204030204" pitchFamily="34" charset="0"/>
                <a:cs typeface="Calibri" panose="020F0502020204030204" pitchFamily="34" charset="0"/>
              </a:rPr>
              <a:t>summarizes</a:t>
            </a:r>
            <a:r>
              <a:rPr lang="en-US" altLang="en-US" sz="2400" dirty="0">
                <a:latin typeface="Calibri" panose="020F0502020204030204" pitchFamily="34" charset="0"/>
                <a:cs typeface="Calibri" panose="020F0502020204030204" pitchFamily="34" charset="0"/>
              </a:rPr>
              <a:t> what this passage is about?</a:t>
            </a:r>
          </a:p>
        </p:txBody>
      </p:sp>
      <p:pic>
        <p:nvPicPr>
          <p:cNvPr id="5124" name="Picture 6" descr="bs01308_">
            <a:extLst>
              <a:ext uri="{FF2B5EF4-FFF2-40B4-BE49-F238E27FC236}">
                <a16:creationId xmlns:a16="http://schemas.microsoft.com/office/drawing/2014/main" id="{EF29DFBC-E187-47B8-85E3-D9652FE7D1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990600"/>
            <a:ext cx="1044575" cy="183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4">
            <a:extLst>
              <a:ext uri="{FF2B5EF4-FFF2-40B4-BE49-F238E27FC236}">
                <a16:creationId xmlns:a16="http://schemas.microsoft.com/office/drawing/2014/main" id="{742BB18F-34DE-43C2-88B8-EB5E810474A6}"/>
              </a:ext>
            </a:extLst>
          </p:cNvPr>
          <p:cNvSpPr>
            <a:spLocks noChangeArrowheads="1" noChangeShapeType="1" noTextEdit="1"/>
          </p:cNvSpPr>
          <p:nvPr/>
        </p:nvSpPr>
        <p:spPr bwMode="auto">
          <a:xfrm>
            <a:off x="990600" y="228600"/>
            <a:ext cx="6858000" cy="914400"/>
          </a:xfrm>
          <a:prstGeom prst="rect">
            <a:avLst/>
          </a:prstGeom>
        </p:spPr>
        <p:txBody>
          <a:bodyPr wrap="none" fromWordArt="1">
            <a:prstTxWarp prst="textWave1">
              <a:avLst>
                <a:gd name="adj1" fmla="val 13005"/>
                <a:gd name="adj2" fmla="val 0"/>
              </a:avLst>
            </a:prstTxWarp>
          </a:bodyPr>
          <a:lstStyle/>
          <a:p>
            <a:pPr algn="ctr"/>
            <a:r>
              <a:rPr lang="en-US" sz="3600" kern="10">
                <a:ln w="9525">
                  <a:solidFill>
                    <a:srgbClr val="339966"/>
                  </a:solidFill>
                  <a:round/>
                  <a:headEnd/>
                  <a:tailEnd/>
                </a:ln>
                <a:solidFill>
                  <a:srgbClr val="339966"/>
                </a:solidFill>
                <a:latin typeface="Impact" panose="020B0806030902050204" pitchFamily="34" charset="0"/>
              </a:rPr>
              <a:t>Key Words in Big Picture Questions</a:t>
            </a:r>
          </a:p>
        </p:txBody>
      </p:sp>
      <p:sp>
        <p:nvSpPr>
          <p:cNvPr id="6147" name="Text Box 5">
            <a:extLst>
              <a:ext uri="{FF2B5EF4-FFF2-40B4-BE49-F238E27FC236}">
                <a16:creationId xmlns:a16="http://schemas.microsoft.com/office/drawing/2014/main" id="{ED0AA7A6-8365-4623-8B3F-D71D77CCD82F}"/>
              </a:ext>
            </a:extLst>
          </p:cNvPr>
          <p:cNvSpPr txBox="1">
            <a:spLocks noChangeArrowheads="1"/>
          </p:cNvSpPr>
          <p:nvPr/>
        </p:nvSpPr>
        <p:spPr bwMode="auto">
          <a:xfrm>
            <a:off x="228600" y="1295400"/>
            <a:ext cx="86868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5000"/>
              </a:spcBef>
            </a:pPr>
            <a:r>
              <a:rPr lang="en-US" altLang="en-US" sz="2400" b="1" u="sng" dirty="0">
                <a:latin typeface="Calibri" panose="020F0502020204030204" pitchFamily="34" charset="0"/>
                <a:cs typeface="Calibri" panose="020F0502020204030204" pitchFamily="34" charset="0"/>
              </a:rPr>
              <a:t>Main Idea</a:t>
            </a:r>
            <a:endParaRPr lang="en-US" altLang="en-US" sz="2400" u="sng" dirty="0">
              <a:latin typeface="Calibri" panose="020F0502020204030204" pitchFamily="34" charset="0"/>
              <a:cs typeface="Calibri" panose="020F0502020204030204" pitchFamily="34" charset="0"/>
            </a:endParaRPr>
          </a:p>
          <a:p>
            <a:pPr eaLnBrk="1" hangingPunct="1">
              <a:spcBef>
                <a:spcPct val="25000"/>
              </a:spcBef>
              <a:buFontTx/>
              <a:buChar char="•"/>
            </a:pPr>
            <a:r>
              <a:rPr lang="en-US" altLang="en-US" sz="2400" dirty="0">
                <a:latin typeface="Calibri" panose="020F0502020204030204" pitchFamily="34" charset="0"/>
                <a:cs typeface="Calibri" panose="020F0502020204030204" pitchFamily="34" charset="0"/>
              </a:rPr>
              <a:t>Definition: The big idea in a paragraph or passage.</a:t>
            </a:r>
          </a:p>
          <a:p>
            <a:pPr eaLnBrk="1" hangingPunct="1">
              <a:spcBef>
                <a:spcPct val="25000"/>
              </a:spcBef>
              <a:buFontTx/>
              <a:buChar char="•"/>
            </a:pPr>
            <a:r>
              <a:rPr lang="en-US" altLang="en-US" sz="2400" dirty="0">
                <a:latin typeface="Calibri" panose="020F0502020204030204" pitchFamily="34" charset="0"/>
                <a:cs typeface="Calibri" panose="020F0502020204030204" pitchFamily="34" charset="0"/>
              </a:rPr>
              <a:t>Example: This passage is about how people lived during the Renaissance.</a:t>
            </a:r>
          </a:p>
          <a:p>
            <a:pPr eaLnBrk="1" hangingPunct="1">
              <a:spcBef>
                <a:spcPct val="25000"/>
              </a:spcBef>
            </a:pPr>
            <a:r>
              <a:rPr lang="en-US" altLang="en-US" sz="2400" b="1" u="sng" dirty="0">
                <a:latin typeface="Calibri" panose="020F0502020204030204" pitchFamily="34" charset="0"/>
                <a:cs typeface="Calibri" panose="020F0502020204030204" pitchFamily="34" charset="0"/>
              </a:rPr>
              <a:t>Purpose</a:t>
            </a:r>
            <a:endParaRPr lang="en-US" altLang="en-US" sz="2400" dirty="0">
              <a:latin typeface="Calibri" panose="020F0502020204030204" pitchFamily="34" charset="0"/>
              <a:cs typeface="Calibri" panose="020F0502020204030204" pitchFamily="34" charset="0"/>
            </a:endParaRPr>
          </a:p>
          <a:p>
            <a:pPr eaLnBrk="1" hangingPunct="1">
              <a:spcBef>
                <a:spcPct val="25000"/>
              </a:spcBef>
              <a:buFontTx/>
              <a:buChar char="•"/>
            </a:pPr>
            <a:r>
              <a:rPr lang="en-US" altLang="en-US" sz="2400" dirty="0">
                <a:latin typeface="Calibri" panose="020F0502020204030204" pitchFamily="34" charset="0"/>
                <a:cs typeface="Calibri" panose="020F0502020204030204" pitchFamily="34" charset="0"/>
              </a:rPr>
              <a:t>Definition: The author’s reason for writing the passage.</a:t>
            </a:r>
          </a:p>
          <a:p>
            <a:pPr eaLnBrk="1" hangingPunct="1">
              <a:spcBef>
                <a:spcPct val="25000"/>
              </a:spcBef>
              <a:buFontTx/>
              <a:buChar char="•"/>
            </a:pPr>
            <a:r>
              <a:rPr lang="en-US" altLang="en-US" sz="2400" dirty="0">
                <a:latin typeface="Calibri" panose="020F0502020204030204" pitchFamily="34" charset="0"/>
                <a:cs typeface="Calibri" panose="020F0502020204030204" pitchFamily="34" charset="0"/>
              </a:rPr>
              <a:t>Example: The author wants to convince the reader to exercise each day.</a:t>
            </a:r>
          </a:p>
          <a:p>
            <a:pPr eaLnBrk="1" hangingPunct="1">
              <a:spcBef>
                <a:spcPct val="25000"/>
              </a:spcBef>
              <a:buFontTx/>
              <a:buChar char="•"/>
            </a:pPr>
            <a:r>
              <a:rPr lang="en-US" altLang="en-US" sz="2400" b="1" u="sng" dirty="0">
                <a:latin typeface="Calibri" panose="020F0502020204030204" pitchFamily="34" charset="0"/>
                <a:cs typeface="Calibri" panose="020F0502020204030204" pitchFamily="34" charset="0"/>
              </a:rPr>
              <a:t>Summary</a:t>
            </a:r>
            <a:endParaRPr lang="en-US" altLang="en-US" sz="2400" dirty="0">
              <a:latin typeface="Calibri" panose="020F0502020204030204" pitchFamily="34" charset="0"/>
              <a:cs typeface="Calibri" panose="020F0502020204030204" pitchFamily="34" charset="0"/>
            </a:endParaRPr>
          </a:p>
          <a:p>
            <a:pPr eaLnBrk="1" hangingPunct="1">
              <a:spcBef>
                <a:spcPct val="25000"/>
              </a:spcBef>
              <a:buFontTx/>
              <a:buChar char="•"/>
            </a:pPr>
            <a:r>
              <a:rPr lang="en-US" altLang="en-US" sz="2400" dirty="0">
                <a:latin typeface="Calibri" panose="020F0502020204030204" pitchFamily="34" charset="0"/>
                <a:cs typeface="Calibri" panose="020F0502020204030204" pitchFamily="34" charset="0"/>
              </a:rPr>
              <a:t>Definition: A short statement that tells about a long passage.</a:t>
            </a:r>
          </a:p>
          <a:p>
            <a:pPr eaLnBrk="1" hangingPunct="1">
              <a:spcBef>
                <a:spcPct val="25000"/>
              </a:spcBef>
              <a:buFontTx/>
              <a:buChar char="•"/>
            </a:pPr>
            <a:r>
              <a:rPr lang="en-US" altLang="en-US" sz="2400" dirty="0">
                <a:latin typeface="Calibri" panose="020F0502020204030204" pitchFamily="34" charset="0"/>
                <a:cs typeface="Calibri" panose="020F0502020204030204" pitchFamily="34" charset="0"/>
              </a:rPr>
              <a:t>Example: The passage is a story about a man who breaks his arm and learns a lesson.</a:t>
            </a:r>
            <a:endParaRPr lang="en-US" altLang="en-US" sz="2400" b="1" u="sng" dirty="0">
              <a:latin typeface="Calibri" panose="020F0502020204030204" pitchFamily="34" charset="0"/>
              <a:cs typeface="Calibri" panose="020F0502020204030204" pitchFamily="34" charset="0"/>
            </a:endParaRPr>
          </a:p>
        </p:txBody>
      </p:sp>
      <p:pic>
        <p:nvPicPr>
          <p:cNvPr id="6148" name="Picture 6" descr="bs01308_">
            <a:extLst>
              <a:ext uri="{FF2B5EF4-FFF2-40B4-BE49-F238E27FC236}">
                <a16:creationId xmlns:a16="http://schemas.microsoft.com/office/drawing/2014/main" id="{B4E12A78-378E-40BB-9E64-9263CFBAE2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304800"/>
            <a:ext cx="828675" cy="145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147">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147">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4">
            <a:extLst>
              <a:ext uri="{FF2B5EF4-FFF2-40B4-BE49-F238E27FC236}">
                <a16:creationId xmlns:a16="http://schemas.microsoft.com/office/drawing/2014/main" id="{60FCCB59-F44D-47E6-B301-E80B7A324054}"/>
              </a:ext>
            </a:extLst>
          </p:cNvPr>
          <p:cNvSpPr>
            <a:spLocks noChangeArrowheads="1" noChangeShapeType="1" noTextEdit="1"/>
          </p:cNvSpPr>
          <p:nvPr/>
        </p:nvSpPr>
        <p:spPr bwMode="auto">
          <a:xfrm>
            <a:off x="990600" y="228600"/>
            <a:ext cx="6858000" cy="914400"/>
          </a:xfrm>
          <a:prstGeom prst="rect">
            <a:avLst/>
          </a:prstGeom>
        </p:spPr>
        <p:txBody>
          <a:bodyPr wrap="none" fromWordArt="1">
            <a:prstTxWarp prst="textWave1">
              <a:avLst>
                <a:gd name="adj1" fmla="val 13005"/>
                <a:gd name="adj2" fmla="val 0"/>
              </a:avLst>
            </a:prstTxWarp>
          </a:bodyPr>
          <a:lstStyle/>
          <a:p>
            <a:pPr algn="ctr"/>
            <a:r>
              <a:rPr lang="en-US" sz="3600" kern="10">
                <a:ln w="9525">
                  <a:solidFill>
                    <a:srgbClr val="339966"/>
                  </a:solidFill>
                  <a:round/>
                  <a:headEnd/>
                  <a:tailEnd/>
                </a:ln>
                <a:solidFill>
                  <a:srgbClr val="339966"/>
                </a:solidFill>
                <a:latin typeface="Impact" panose="020B0806030902050204" pitchFamily="34" charset="0"/>
              </a:rPr>
              <a:t>Key Words in Big Picture Questions</a:t>
            </a:r>
          </a:p>
        </p:txBody>
      </p:sp>
      <p:sp>
        <p:nvSpPr>
          <p:cNvPr id="7171" name="Text Box 5">
            <a:extLst>
              <a:ext uri="{FF2B5EF4-FFF2-40B4-BE49-F238E27FC236}">
                <a16:creationId xmlns:a16="http://schemas.microsoft.com/office/drawing/2014/main" id="{8B8545BB-D3E5-43A2-9B9A-631E14252DC3}"/>
              </a:ext>
            </a:extLst>
          </p:cNvPr>
          <p:cNvSpPr txBox="1">
            <a:spLocks noChangeArrowheads="1"/>
          </p:cNvSpPr>
          <p:nvPr/>
        </p:nvSpPr>
        <p:spPr bwMode="auto">
          <a:xfrm>
            <a:off x="228600" y="1219200"/>
            <a:ext cx="8686800" cy="5455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5000"/>
              </a:spcBef>
            </a:pPr>
            <a:r>
              <a:rPr lang="en-US" altLang="en-US" sz="2600" b="1" u="sng" dirty="0">
                <a:latin typeface="Calibri" panose="020F0502020204030204" pitchFamily="34" charset="0"/>
                <a:cs typeface="Calibri" panose="020F0502020204030204" pitchFamily="34" charset="0"/>
              </a:rPr>
              <a:t>Message</a:t>
            </a:r>
          </a:p>
          <a:p>
            <a:pPr eaLnBrk="1" hangingPunct="1">
              <a:spcBef>
                <a:spcPct val="25000"/>
              </a:spcBef>
              <a:buFontTx/>
              <a:buChar char="•"/>
            </a:pPr>
            <a:r>
              <a:rPr lang="en-US" altLang="en-US" sz="2600" dirty="0">
                <a:latin typeface="Calibri" panose="020F0502020204030204" pitchFamily="34" charset="0"/>
                <a:cs typeface="Calibri" panose="020F0502020204030204" pitchFamily="34" charset="0"/>
              </a:rPr>
              <a:t>Definition: The author’s communication in writing to the reader. What the author wants the reader to know or understand.</a:t>
            </a:r>
          </a:p>
          <a:p>
            <a:pPr eaLnBrk="1" hangingPunct="1">
              <a:spcBef>
                <a:spcPct val="25000"/>
              </a:spcBef>
              <a:buFontTx/>
              <a:buChar char="•"/>
            </a:pPr>
            <a:r>
              <a:rPr lang="en-US" altLang="en-US" sz="2600" dirty="0">
                <a:latin typeface="Calibri" panose="020F0502020204030204" pitchFamily="34" charset="0"/>
                <a:cs typeface="Calibri" panose="020F0502020204030204" pitchFamily="34" charset="0"/>
              </a:rPr>
              <a:t>Example: The author wants us to understand that people should not say mean things about other people.</a:t>
            </a:r>
          </a:p>
          <a:p>
            <a:pPr eaLnBrk="1" hangingPunct="1">
              <a:spcBef>
                <a:spcPct val="25000"/>
              </a:spcBef>
            </a:pPr>
            <a:r>
              <a:rPr lang="en-US" altLang="en-US" sz="2600" b="1" u="sng" dirty="0">
                <a:latin typeface="Calibri" panose="020F0502020204030204" pitchFamily="34" charset="0"/>
                <a:cs typeface="Calibri" panose="020F0502020204030204" pitchFamily="34" charset="0"/>
              </a:rPr>
              <a:t>Theme</a:t>
            </a:r>
            <a:endParaRPr lang="en-US" altLang="en-US" sz="2600" dirty="0">
              <a:latin typeface="Calibri" panose="020F0502020204030204" pitchFamily="34" charset="0"/>
              <a:cs typeface="Calibri" panose="020F0502020204030204" pitchFamily="34" charset="0"/>
            </a:endParaRPr>
          </a:p>
          <a:p>
            <a:pPr eaLnBrk="1" hangingPunct="1">
              <a:spcBef>
                <a:spcPct val="25000"/>
              </a:spcBef>
              <a:buFontTx/>
              <a:buChar char="•"/>
            </a:pPr>
            <a:r>
              <a:rPr lang="en-US" altLang="en-US" sz="2600" dirty="0">
                <a:latin typeface="Calibri" panose="020F0502020204030204" pitchFamily="34" charset="0"/>
                <a:cs typeface="Calibri" panose="020F0502020204030204" pitchFamily="34" charset="0"/>
              </a:rPr>
              <a:t>Definition: Another word for “message” or what the author wants the reader to know.</a:t>
            </a:r>
          </a:p>
          <a:p>
            <a:pPr eaLnBrk="1" hangingPunct="1">
              <a:spcBef>
                <a:spcPct val="25000"/>
              </a:spcBef>
              <a:buFontTx/>
              <a:buChar char="•"/>
            </a:pPr>
            <a:r>
              <a:rPr lang="en-US" altLang="en-US" sz="2600" dirty="0">
                <a:latin typeface="Calibri" panose="020F0502020204030204" pitchFamily="34" charset="0"/>
                <a:cs typeface="Calibri" panose="020F0502020204030204" pitchFamily="34" charset="0"/>
              </a:rPr>
              <a:t>Example: The theme of this passage is that being safe is better than being sorry.</a:t>
            </a:r>
          </a:p>
          <a:p>
            <a:pPr eaLnBrk="1" hangingPunct="1">
              <a:spcBef>
                <a:spcPct val="25000"/>
              </a:spcBef>
            </a:pPr>
            <a:endParaRPr lang="en-US" altLang="en-US" sz="2400" dirty="0">
              <a:latin typeface="Kristen ITC" panose="03050502040202030202" pitchFamily="66" charset="0"/>
            </a:endParaRPr>
          </a:p>
        </p:txBody>
      </p:sp>
      <p:pic>
        <p:nvPicPr>
          <p:cNvPr id="7172" name="Picture 6" descr="bs01308_">
            <a:extLst>
              <a:ext uri="{FF2B5EF4-FFF2-40B4-BE49-F238E27FC236}">
                <a16:creationId xmlns:a16="http://schemas.microsoft.com/office/drawing/2014/main" id="{860EF327-109A-4AD2-BF66-277EFDFB6C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152400"/>
            <a:ext cx="914400" cy="161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6616B167-A06F-423B-B94C-3DB030C1DB98}"/>
              </a:ext>
            </a:extLst>
          </p:cNvPr>
          <p:cNvSpPr txBox="1">
            <a:spLocks noChangeArrowheads="1"/>
          </p:cNvSpPr>
          <p:nvPr/>
        </p:nvSpPr>
        <p:spPr bwMode="auto">
          <a:xfrm>
            <a:off x="609600" y="1524000"/>
            <a:ext cx="80772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5000"/>
              </a:spcBef>
            </a:pPr>
            <a:r>
              <a:rPr lang="en-US" altLang="en-US" sz="2400" b="1" u="sng" dirty="0">
                <a:latin typeface="Calibri" panose="020F0502020204030204" pitchFamily="34" charset="0"/>
                <a:cs typeface="Calibri" panose="020F0502020204030204" pitchFamily="34" charset="0"/>
              </a:rPr>
              <a:t>Setting</a:t>
            </a:r>
            <a:endParaRPr lang="en-US" altLang="en-US" sz="2400" dirty="0">
              <a:latin typeface="Calibri" panose="020F0502020204030204" pitchFamily="34" charset="0"/>
              <a:cs typeface="Calibri" panose="020F0502020204030204" pitchFamily="34" charset="0"/>
            </a:endParaRPr>
          </a:p>
          <a:p>
            <a:pPr eaLnBrk="1" hangingPunct="1">
              <a:spcBef>
                <a:spcPct val="25000"/>
              </a:spcBef>
              <a:buFontTx/>
              <a:buChar char="•"/>
            </a:pPr>
            <a:r>
              <a:rPr lang="en-US" altLang="en-US" sz="2400" dirty="0">
                <a:latin typeface="Calibri" panose="020F0502020204030204" pitchFamily="34" charset="0"/>
                <a:cs typeface="Calibri" panose="020F0502020204030204" pitchFamily="34" charset="0"/>
              </a:rPr>
              <a:t>Definition: The place in which the story is located.</a:t>
            </a:r>
          </a:p>
          <a:p>
            <a:pPr eaLnBrk="1" hangingPunct="1">
              <a:spcBef>
                <a:spcPct val="25000"/>
              </a:spcBef>
              <a:buFontTx/>
              <a:buChar char="•"/>
            </a:pPr>
            <a:r>
              <a:rPr lang="en-US" altLang="en-US" sz="2400" dirty="0">
                <a:latin typeface="Calibri" panose="020F0502020204030204" pitchFamily="34" charset="0"/>
                <a:cs typeface="Calibri" panose="020F0502020204030204" pitchFamily="34" charset="0"/>
              </a:rPr>
              <a:t>Example: This takes place in the African jungle.</a:t>
            </a:r>
          </a:p>
          <a:p>
            <a:pPr eaLnBrk="1" hangingPunct="1">
              <a:spcBef>
                <a:spcPct val="25000"/>
              </a:spcBef>
            </a:pPr>
            <a:r>
              <a:rPr lang="en-US" altLang="en-US" sz="2400" b="1" u="sng" dirty="0">
                <a:latin typeface="Calibri" panose="020F0502020204030204" pitchFamily="34" charset="0"/>
                <a:cs typeface="Calibri" panose="020F0502020204030204" pitchFamily="34" charset="0"/>
              </a:rPr>
              <a:t>Tone</a:t>
            </a:r>
            <a:endParaRPr lang="en-US" altLang="en-US" sz="2400" dirty="0">
              <a:latin typeface="Calibri" panose="020F0502020204030204" pitchFamily="34" charset="0"/>
              <a:cs typeface="Calibri" panose="020F0502020204030204" pitchFamily="34" charset="0"/>
            </a:endParaRPr>
          </a:p>
          <a:p>
            <a:pPr eaLnBrk="1" hangingPunct="1">
              <a:spcBef>
                <a:spcPct val="25000"/>
              </a:spcBef>
              <a:buFontTx/>
              <a:buChar char="•"/>
            </a:pPr>
            <a:r>
              <a:rPr lang="en-US" altLang="en-US" sz="2400" dirty="0">
                <a:latin typeface="Calibri" panose="020F0502020204030204" pitchFamily="34" charset="0"/>
                <a:cs typeface="Calibri" panose="020F0502020204030204" pitchFamily="34" charset="0"/>
              </a:rPr>
              <a:t>Definition: The feeling of the passage. The emotions the author is expressing through the use of certain words like adjectives and adverbs.</a:t>
            </a:r>
          </a:p>
          <a:p>
            <a:pPr eaLnBrk="1" hangingPunct="1">
              <a:spcBef>
                <a:spcPct val="25000"/>
              </a:spcBef>
              <a:buFontTx/>
              <a:buChar char="•"/>
            </a:pPr>
            <a:r>
              <a:rPr lang="en-US" altLang="en-US" sz="2400" dirty="0">
                <a:latin typeface="Calibri" panose="020F0502020204030204" pitchFamily="34" charset="0"/>
                <a:cs typeface="Calibri" panose="020F0502020204030204" pitchFamily="34" charset="0"/>
              </a:rPr>
              <a:t>Example: This passage is an angry passage. The author shows anger through the ways Peter acts by throwing things and yelling. </a:t>
            </a:r>
          </a:p>
        </p:txBody>
      </p:sp>
      <p:sp>
        <p:nvSpPr>
          <p:cNvPr id="8195" name="WordArt 3">
            <a:extLst>
              <a:ext uri="{FF2B5EF4-FFF2-40B4-BE49-F238E27FC236}">
                <a16:creationId xmlns:a16="http://schemas.microsoft.com/office/drawing/2014/main" id="{A5A5200E-CF26-4114-A740-6719FB5F4232}"/>
              </a:ext>
            </a:extLst>
          </p:cNvPr>
          <p:cNvSpPr>
            <a:spLocks noChangeArrowheads="1" noChangeShapeType="1" noTextEdit="1"/>
          </p:cNvSpPr>
          <p:nvPr/>
        </p:nvSpPr>
        <p:spPr bwMode="auto">
          <a:xfrm>
            <a:off x="990600" y="228600"/>
            <a:ext cx="6858000" cy="914400"/>
          </a:xfrm>
          <a:prstGeom prst="rect">
            <a:avLst/>
          </a:prstGeom>
        </p:spPr>
        <p:txBody>
          <a:bodyPr wrap="none" fromWordArt="1">
            <a:prstTxWarp prst="textWave1">
              <a:avLst>
                <a:gd name="adj1" fmla="val 13005"/>
                <a:gd name="adj2" fmla="val 0"/>
              </a:avLst>
            </a:prstTxWarp>
          </a:bodyPr>
          <a:lstStyle/>
          <a:p>
            <a:pPr algn="ctr"/>
            <a:r>
              <a:rPr lang="en-US" sz="3600" kern="10">
                <a:ln w="9525">
                  <a:solidFill>
                    <a:srgbClr val="339966"/>
                  </a:solidFill>
                  <a:round/>
                  <a:headEnd/>
                  <a:tailEnd/>
                </a:ln>
                <a:solidFill>
                  <a:srgbClr val="339966"/>
                </a:solidFill>
                <a:latin typeface="Impact" panose="020B0806030902050204" pitchFamily="34" charset="0"/>
              </a:rPr>
              <a:t>Key Words in Big Picture Questions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194">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8194">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8194">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19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2">
            <a:extLst>
              <a:ext uri="{FF2B5EF4-FFF2-40B4-BE49-F238E27FC236}">
                <a16:creationId xmlns:a16="http://schemas.microsoft.com/office/drawing/2014/main" id="{07C3FE9A-A67B-4A1E-BC18-7D0B3D99E9DB}"/>
              </a:ext>
            </a:extLst>
          </p:cNvPr>
          <p:cNvSpPr>
            <a:spLocks noChangeArrowheads="1" noChangeShapeType="1" noTextEdit="1"/>
          </p:cNvSpPr>
          <p:nvPr/>
        </p:nvSpPr>
        <p:spPr bwMode="auto">
          <a:xfrm>
            <a:off x="457200" y="381000"/>
            <a:ext cx="4338638" cy="1219200"/>
          </a:xfrm>
          <a:prstGeom prst="rect">
            <a:avLst/>
          </a:prstGeom>
        </p:spPr>
        <p:txBody>
          <a:bodyPr wrap="none" fromWordArt="1">
            <a:prstTxWarp prst="textWave1">
              <a:avLst>
                <a:gd name="adj1" fmla="val 13005"/>
                <a:gd name="adj2" fmla="val 0"/>
              </a:avLst>
            </a:prstTxWarp>
          </a:bodyPr>
          <a:lstStyle/>
          <a:p>
            <a:pPr algn="ctr"/>
            <a:r>
              <a:rPr lang="en-US" sz="3600" kern="10">
                <a:ln w="9525">
                  <a:solidFill>
                    <a:srgbClr val="339966"/>
                  </a:solidFill>
                  <a:round/>
                  <a:headEnd/>
                  <a:tailEnd/>
                </a:ln>
                <a:solidFill>
                  <a:srgbClr val="339966"/>
                </a:solidFill>
                <a:latin typeface="Impact" panose="020B0806030902050204" pitchFamily="34" charset="0"/>
              </a:rPr>
              <a:t>Author's Purpose</a:t>
            </a:r>
          </a:p>
        </p:txBody>
      </p:sp>
      <p:sp>
        <p:nvSpPr>
          <p:cNvPr id="9219" name="Text Box 3">
            <a:extLst>
              <a:ext uri="{FF2B5EF4-FFF2-40B4-BE49-F238E27FC236}">
                <a16:creationId xmlns:a16="http://schemas.microsoft.com/office/drawing/2014/main" id="{D91769B5-7FCD-4F6C-B0E8-3965D97B5613}"/>
              </a:ext>
            </a:extLst>
          </p:cNvPr>
          <p:cNvSpPr txBox="1">
            <a:spLocks noChangeArrowheads="1"/>
          </p:cNvSpPr>
          <p:nvPr/>
        </p:nvSpPr>
        <p:spPr bwMode="auto">
          <a:xfrm>
            <a:off x="381000" y="2057400"/>
            <a:ext cx="8305800" cy="386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5000"/>
              </a:spcBef>
            </a:pPr>
            <a:r>
              <a:rPr lang="en-US" altLang="en-US" sz="3200" b="1" u="sng" dirty="0">
                <a:latin typeface="Calibri" panose="020F0502020204030204" pitchFamily="34" charset="0"/>
                <a:cs typeface="Calibri" panose="020F0502020204030204" pitchFamily="34" charset="0"/>
              </a:rPr>
              <a:t>To Entertain</a:t>
            </a:r>
            <a:r>
              <a:rPr lang="en-US" altLang="en-US" sz="3200" b="1" dirty="0">
                <a:latin typeface="Calibri" panose="020F0502020204030204" pitchFamily="34" charset="0"/>
                <a:cs typeface="Calibri" panose="020F0502020204030204" pitchFamily="34" charset="0"/>
              </a:rPr>
              <a:t> </a:t>
            </a:r>
            <a:endParaRPr lang="en-US" altLang="en-US" sz="2400" b="1" dirty="0">
              <a:latin typeface="Calibri" panose="020F0502020204030204" pitchFamily="34" charset="0"/>
              <a:cs typeface="Calibri" panose="020F0502020204030204" pitchFamily="34" charset="0"/>
            </a:endParaRPr>
          </a:p>
          <a:p>
            <a:pPr eaLnBrk="1" hangingPunct="1">
              <a:spcBef>
                <a:spcPct val="25000"/>
              </a:spcBef>
              <a:buFontTx/>
              <a:buChar char="•"/>
            </a:pPr>
            <a:r>
              <a:rPr lang="en-US" altLang="en-US" sz="2800" dirty="0">
                <a:latin typeface="Calibri" panose="020F0502020204030204" pitchFamily="34" charset="0"/>
                <a:cs typeface="Calibri" panose="020F0502020204030204" pitchFamily="34" charset="0"/>
              </a:rPr>
              <a:t>Novels, picture books, comic books, short stories</a:t>
            </a:r>
            <a:endParaRPr lang="en-US" altLang="en-US" sz="3200" b="1" dirty="0">
              <a:latin typeface="Calibri" panose="020F0502020204030204" pitchFamily="34" charset="0"/>
              <a:cs typeface="Calibri" panose="020F0502020204030204" pitchFamily="34" charset="0"/>
            </a:endParaRPr>
          </a:p>
          <a:p>
            <a:pPr eaLnBrk="1" hangingPunct="1">
              <a:spcBef>
                <a:spcPct val="25000"/>
              </a:spcBef>
            </a:pPr>
            <a:r>
              <a:rPr lang="en-US" altLang="en-US" sz="3200" b="1" u="sng" dirty="0">
                <a:latin typeface="Calibri" panose="020F0502020204030204" pitchFamily="34" charset="0"/>
                <a:cs typeface="Calibri" panose="020F0502020204030204" pitchFamily="34" charset="0"/>
              </a:rPr>
              <a:t>To Inform</a:t>
            </a:r>
            <a:r>
              <a:rPr lang="en-US" altLang="en-US" sz="3200" dirty="0">
                <a:latin typeface="Calibri" panose="020F0502020204030204" pitchFamily="34" charset="0"/>
                <a:cs typeface="Calibri" panose="020F0502020204030204" pitchFamily="34" charset="0"/>
              </a:rPr>
              <a:t> (educate)</a:t>
            </a:r>
            <a:endParaRPr lang="en-US" altLang="en-US" sz="3200" b="1" u="sng" dirty="0">
              <a:latin typeface="Calibri" panose="020F0502020204030204" pitchFamily="34" charset="0"/>
              <a:cs typeface="Calibri" panose="020F0502020204030204" pitchFamily="34" charset="0"/>
            </a:endParaRPr>
          </a:p>
          <a:p>
            <a:pPr eaLnBrk="1" hangingPunct="1">
              <a:spcBef>
                <a:spcPct val="25000"/>
              </a:spcBef>
              <a:buFontTx/>
              <a:buChar char="•"/>
            </a:pPr>
            <a:r>
              <a:rPr lang="en-US" altLang="en-US" sz="2800" dirty="0">
                <a:latin typeface="Calibri" panose="020F0502020204030204" pitchFamily="34" charset="0"/>
                <a:cs typeface="Calibri" panose="020F0502020204030204" pitchFamily="34" charset="0"/>
              </a:rPr>
              <a:t>Textbooks, news magazines, nonfiction books, articles, newspapers</a:t>
            </a:r>
            <a:endParaRPr lang="en-US" altLang="en-US" sz="3200" dirty="0">
              <a:latin typeface="Calibri" panose="020F0502020204030204" pitchFamily="34" charset="0"/>
              <a:cs typeface="Calibri" panose="020F0502020204030204" pitchFamily="34" charset="0"/>
            </a:endParaRPr>
          </a:p>
          <a:p>
            <a:pPr eaLnBrk="1" hangingPunct="1">
              <a:spcBef>
                <a:spcPct val="25000"/>
              </a:spcBef>
            </a:pPr>
            <a:r>
              <a:rPr lang="en-US" altLang="en-US" sz="3200" b="1" u="sng" dirty="0">
                <a:latin typeface="Calibri" panose="020F0502020204030204" pitchFamily="34" charset="0"/>
                <a:cs typeface="Calibri" panose="020F0502020204030204" pitchFamily="34" charset="0"/>
              </a:rPr>
              <a:t>To Persuade</a:t>
            </a:r>
            <a:r>
              <a:rPr lang="en-US" altLang="en-US" sz="3200" dirty="0">
                <a:latin typeface="Calibri" panose="020F0502020204030204" pitchFamily="34" charset="0"/>
                <a:cs typeface="Calibri" panose="020F0502020204030204" pitchFamily="34" charset="0"/>
              </a:rPr>
              <a:t> (convince)</a:t>
            </a:r>
          </a:p>
          <a:p>
            <a:pPr eaLnBrk="1" hangingPunct="1">
              <a:spcBef>
                <a:spcPct val="25000"/>
              </a:spcBef>
              <a:buFontTx/>
              <a:buChar char="•"/>
            </a:pPr>
            <a:r>
              <a:rPr lang="en-US" altLang="en-US" sz="2800" dirty="0">
                <a:latin typeface="Calibri" panose="020F0502020204030204" pitchFamily="34" charset="0"/>
                <a:cs typeface="Calibri" panose="020F0502020204030204" pitchFamily="34" charset="0"/>
              </a:rPr>
              <a:t>Books, articles</a:t>
            </a:r>
          </a:p>
        </p:txBody>
      </p:sp>
      <p:pic>
        <p:nvPicPr>
          <p:cNvPr id="9220" name="Picture 4" descr="j0330874">
            <a:extLst>
              <a:ext uri="{FF2B5EF4-FFF2-40B4-BE49-F238E27FC236}">
                <a16:creationId xmlns:a16="http://schemas.microsoft.com/office/drawing/2014/main" id="{E8CFC461-8054-4E35-BC02-65D98C25E0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457200"/>
            <a:ext cx="1320800" cy="177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a:extLst>
              <a:ext uri="{FF2B5EF4-FFF2-40B4-BE49-F238E27FC236}">
                <a16:creationId xmlns:a16="http://schemas.microsoft.com/office/drawing/2014/main" id="{EB111651-714D-450E-A589-70C63CAB11CD}"/>
              </a:ext>
            </a:extLst>
          </p:cNvPr>
          <p:cNvSpPr txBox="1">
            <a:spLocks noChangeArrowheads="1"/>
          </p:cNvSpPr>
          <p:nvPr/>
        </p:nvSpPr>
        <p:spPr bwMode="auto">
          <a:xfrm>
            <a:off x="304800" y="457200"/>
            <a:ext cx="8534400"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dirty="0">
                <a:latin typeface="Calibri" panose="020F0502020204030204" pitchFamily="34" charset="0"/>
                <a:cs typeface="Calibri" panose="020F0502020204030204" pitchFamily="34" charset="0"/>
              </a:rPr>
              <a:t>The two major types of questions that you will see are called </a:t>
            </a:r>
            <a:r>
              <a:rPr lang="en-US" altLang="en-US" sz="2400" dirty="0">
                <a:solidFill>
                  <a:schemeClr val="hlink"/>
                </a:solidFill>
                <a:latin typeface="Calibri" panose="020F0502020204030204" pitchFamily="34" charset="0"/>
                <a:cs typeface="Calibri" panose="020F0502020204030204" pitchFamily="34" charset="0"/>
              </a:rPr>
              <a:t>Factual</a:t>
            </a:r>
            <a:r>
              <a:rPr lang="en-US" altLang="en-US" sz="2400" dirty="0">
                <a:latin typeface="Calibri" panose="020F0502020204030204" pitchFamily="34" charset="0"/>
                <a:cs typeface="Calibri" panose="020F0502020204030204" pitchFamily="34" charset="0"/>
              </a:rPr>
              <a:t> Questions and </a:t>
            </a:r>
            <a:r>
              <a:rPr lang="en-US" altLang="en-US" sz="2400" dirty="0">
                <a:solidFill>
                  <a:schemeClr val="hlink"/>
                </a:solidFill>
                <a:latin typeface="Calibri" panose="020F0502020204030204" pitchFamily="34" charset="0"/>
                <a:cs typeface="Calibri" panose="020F0502020204030204" pitchFamily="34" charset="0"/>
              </a:rPr>
              <a:t>Think and Seek</a:t>
            </a:r>
            <a:r>
              <a:rPr lang="en-US" altLang="en-US" sz="2400" dirty="0">
                <a:latin typeface="Calibri" panose="020F0502020204030204" pitchFamily="34" charset="0"/>
                <a:cs typeface="Calibri" panose="020F0502020204030204" pitchFamily="34" charset="0"/>
              </a:rPr>
              <a:t> Questions.</a:t>
            </a:r>
          </a:p>
          <a:p>
            <a:pPr eaLnBrk="1" hangingPunct="1">
              <a:spcBef>
                <a:spcPct val="50000"/>
              </a:spcBef>
            </a:pPr>
            <a:r>
              <a:rPr lang="en-US" altLang="en-US" sz="2400" dirty="0">
                <a:latin typeface="Calibri" panose="020F0502020204030204" pitchFamily="34" charset="0"/>
                <a:cs typeface="Calibri" panose="020F0502020204030204" pitchFamily="34" charset="0"/>
              </a:rPr>
              <a:t>The first type of a Think and Seek Question is called a </a:t>
            </a:r>
            <a:r>
              <a:rPr lang="en-US" altLang="en-US" sz="2400" dirty="0">
                <a:solidFill>
                  <a:schemeClr val="hlink"/>
                </a:solidFill>
                <a:latin typeface="Calibri" panose="020F0502020204030204" pitchFamily="34" charset="0"/>
                <a:cs typeface="Calibri" panose="020F0502020204030204" pitchFamily="34" charset="0"/>
              </a:rPr>
              <a:t>Big Picture </a:t>
            </a:r>
            <a:r>
              <a:rPr lang="en-US" altLang="en-US" sz="2400" dirty="0">
                <a:latin typeface="Calibri" panose="020F0502020204030204" pitchFamily="34" charset="0"/>
                <a:cs typeface="Calibri" panose="020F0502020204030204" pitchFamily="34" charset="0"/>
              </a:rPr>
              <a:t>Question.</a:t>
            </a:r>
          </a:p>
          <a:p>
            <a:pPr eaLnBrk="1" hangingPunct="1">
              <a:spcBef>
                <a:spcPct val="50000"/>
              </a:spcBef>
            </a:pPr>
            <a:r>
              <a:rPr lang="en-US" altLang="en-US" sz="2400" dirty="0">
                <a:latin typeface="Calibri" panose="020F0502020204030204" pitchFamily="34" charset="0"/>
                <a:cs typeface="Calibri" panose="020F0502020204030204" pitchFamily="34" charset="0"/>
              </a:rPr>
              <a:t>You will write the letter </a:t>
            </a:r>
            <a:r>
              <a:rPr lang="en-US" altLang="en-US" sz="2400" dirty="0">
                <a:solidFill>
                  <a:schemeClr val="hlink"/>
                </a:solidFill>
                <a:latin typeface="Calibri" panose="020F0502020204030204" pitchFamily="34" charset="0"/>
                <a:cs typeface="Calibri" panose="020F0502020204030204" pitchFamily="34" charset="0"/>
              </a:rPr>
              <a:t>B</a:t>
            </a:r>
            <a:r>
              <a:rPr lang="en-US" altLang="en-US" sz="2400" dirty="0">
                <a:latin typeface="Calibri" panose="020F0502020204030204" pitchFamily="34" charset="0"/>
                <a:cs typeface="Calibri" panose="020F0502020204030204" pitchFamily="34" charset="0"/>
              </a:rPr>
              <a:t> next to each Big Picture Question.</a:t>
            </a:r>
          </a:p>
          <a:p>
            <a:pPr eaLnBrk="1" hangingPunct="1">
              <a:spcBef>
                <a:spcPct val="50000"/>
              </a:spcBef>
            </a:pPr>
            <a:r>
              <a:rPr lang="en-US" altLang="en-US" sz="2400" dirty="0">
                <a:latin typeface="Calibri" panose="020F0502020204030204" pitchFamily="34" charset="0"/>
                <a:cs typeface="Calibri" panose="020F0502020204030204" pitchFamily="34" charset="0"/>
              </a:rPr>
              <a:t>A Big Picture Question will ask for the </a:t>
            </a:r>
            <a:r>
              <a:rPr lang="en-US" altLang="en-US" sz="2400" dirty="0">
                <a:solidFill>
                  <a:schemeClr val="hlink"/>
                </a:solidFill>
                <a:latin typeface="Calibri" panose="020F0502020204030204" pitchFamily="34" charset="0"/>
                <a:cs typeface="Calibri" panose="020F0502020204030204" pitchFamily="34" charset="0"/>
              </a:rPr>
              <a:t>main message </a:t>
            </a:r>
            <a:r>
              <a:rPr lang="en-US" altLang="en-US" sz="2400" dirty="0">
                <a:latin typeface="Calibri" panose="020F0502020204030204" pitchFamily="34" charset="0"/>
                <a:cs typeface="Calibri" panose="020F0502020204030204" pitchFamily="34" charset="0"/>
              </a:rPr>
              <a:t>the author is giving the reader or the </a:t>
            </a:r>
            <a:r>
              <a:rPr lang="en-US" altLang="en-US" sz="2400" dirty="0">
                <a:solidFill>
                  <a:schemeClr val="hlink"/>
                </a:solidFill>
                <a:latin typeface="Calibri" panose="020F0502020204030204" pitchFamily="34" charset="0"/>
                <a:cs typeface="Calibri" panose="020F0502020204030204" pitchFamily="34" charset="0"/>
              </a:rPr>
              <a:t>main idea.</a:t>
            </a:r>
          </a:p>
          <a:p>
            <a:pPr eaLnBrk="1" hangingPunct="1">
              <a:spcBef>
                <a:spcPct val="50000"/>
              </a:spcBef>
            </a:pPr>
            <a:r>
              <a:rPr lang="en-US" altLang="en-US" sz="2400" dirty="0">
                <a:latin typeface="Calibri" panose="020F0502020204030204" pitchFamily="34" charset="0"/>
                <a:cs typeface="Calibri" panose="020F0502020204030204" pitchFamily="34" charset="0"/>
              </a:rPr>
              <a:t>A Big Picture Question may ask for a </a:t>
            </a:r>
            <a:r>
              <a:rPr lang="en-US" altLang="en-US" sz="2400" dirty="0">
                <a:solidFill>
                  <a:schemeClr val="hlink"/>
                </a:solidFill>
                <a:latin typeface="Calibri" panose="020F0502020204030204" pitchFamily="34" charset="0"/>
                <a:cs typeface="Calibri" panose="020F0502020204030204" pitchFamily="34" charset="0"/>
              </a:rPr>
              <a:t>summary </a:t>
            </a:r>
            <a:r>
              <a:rPr lang="en-US" altLang="en-US" sz="2400" dirty="0">
                <a:latin typeface="Calibri" panose="020F0502020204030204" pitchFamily="34" charset="0"/>
                <a:cs typeface="Calibri" panose="020F0502020204030204" pitchFamily="34" charset="0"/>
              </a:rPr>
              <a:t>of the passage. It may also ask for information on the </a:t>
            </a:r>
            <a:r>
              <a:rPr lang="en-US" altLang="en-US" sz="2400" dirty="0">
                <a:solidFill>
                  <a:schemeClr val="hlink"/>
                </a:solidFill>
                <a:latin typeface="Calibri" panose="020F0502020204030204" pitchFamily="34" charset="0"/>
                <a:cs typeface="Calibri" panose="020F0502020204030204" pitchFamily="34" charset="0"/>
              </a:rPr>
              <a:t>setting </a:t>
            </a:r>
            <a:r>
              <a:rPr lang="en-US" altLang="en-US" sz="2400" dirty="0">
                <a:latin typeface="Calibri" panose="020F0502020204030204" pitchFamily="34" charset="0"/>
                <a:cs typeface="Calibri" panose="020F0502020204030204" pitchFamily="34" charset="0"/>
              </a:rPr>
              <a:t>and </a:t>
            </a:r>
            <a:r>
              <a:rPr lang="en-US" altLang="en-US" sz="2400" dirty="0">
                <a:solidFill>
                  <a:schemeClr val="hlink"/>
                </a:solidFill>
                <a:latin typeface="Calibri" panose="020F0502020204030204" pitchFamily="34" charset="0"/>
                <a:cs typeface="Calibri" panose="020F0502020204030204" pitchFamily="34" charset="0"/>
              </a:rPr>
              <a:t>tone </a:t>
            </a:r>
            <a:r>
              <a:rPr lang="en-US" altLang="en-US" sz="2400" dirty="0">
                <a:latin typeface="Calibri" panose="020F0502020204030204" pitchFamily="34" charset="0"/>
                <a:cs typeface="Calibri" panose="020F0502020204030204" pitchFamily="34" charset="0"/>
              </a:rPr>
              <a:t>of the passage.</a:t>
            </a:r>
          </a:p>
          <a:p>
            <a:pPr eaLnBrk="1" hangingPunct="1">
              <a:spcBef>
                <a:spcPct val="50000"/>
              </a:spcBef>
            </a:pPr>
            <a:r>
              <a:rPr lang="en-US" altLang="en-US" sz="2400" dirty="0">
                <a:latin typeface="Calibri" panose="020F0502020204030204" pitchFamily="34" charset="0"/>
                <a:cs typeface="Calibri" panose="020F0502020204030204" pitchFamily="34" charset="0"/>
              </a:rPr>
              <a:t>Some of the key words that may be used in a Big Picture Question are: </a:t>
            </a:r>
            <a:r>
              <a:rPr lang="en-US" altLang="en-US" sz="2400" dirty="0">
                <a:solidFill>
                  <a:schemeClr val="hlink"/>
                </a:solidFill>
                <a:latin typeface="Calibri" panose="020F0502020204030204" pitchFamily="34" charset="0"/>
                <a:cs typeface="Calibri" panose="020F0502020204030204" pitchFamily="34" charset="0"/>
              </a:rPr>
              <a:t>main idea, purpose, summary, message, theme, setting, </a:t>
            </a:r>
            <a:r>
              <a:rPr lang="en-US" altLang="en-US" sz="2400" dirty="0">
                <a:latin typeface="Calibri" panose="020F0502020204030204" pitchFamily="34" charset="0"/>
                <a:cs typeface="Calibri" panose="020F0502020204030204" pitchFamily="34" charset="0"/>
              </a:rPr>
              <a:t>and </a:t>
            </a:r>
            <a:r>
              <a:rPr lang="en-US" altLang="en-US" sz="2400" dirty="0">
                <a:solidFill>
                  <a:schemeClr val="hlink"/>
                </a:solidFill>
                <a:latin typeface="Calibri" panose="020F0502020204030204" pitchFamily="34" charset="0"/>
                <a:cs typeface="Calibri" panose="020F0502020204030204" pitchFamily="34" charset="0"/>
              </a:rPr>
              <a:t>tone.</a:t>
            </a:r>
            <a:endParaRPr lang="en-US" altLang="en-US" sz="24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3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249</TotalTime>
  <Words>1416</Words>
  <Application>Microsoft Office PowerPoint</Application>
  <PresentationFormat>On-screen Show (4:3)</PresentationFormat>
  <Paragraphs>119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Kristen ITC</vt:lpstr>
      <vt:lpstr>Default Design</vt:lpstr>
      <vt:lpstr>The Inference Strategy © Nanette S. Fritschmann, Ph.D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Hanover County Public Schools</dc:creator>
  <cp:lastModifiedBy>Nanette Fritschmann</cp:lastModifiedBy>
  <cp:revision>20</cp:revision>
  <dcterms:created xsi:type="dcterms:W3CDTF">2008-02-07T14:41:36Z</dcterms:created>
  <dcterms:modified xsi:type="dcterms:W3CDTF">2022-01-31T16:08:06Z</dcterms:modified>
</cp:coreProperties>
</file>