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7" r:id="rId9"/>
    <p:sldId id="268" r:id="rId10"/>
    <p:sldId id="270" r:id="rId11"/>
    <p:sldId id="269" r:id="rId12"/>
    <p:sldId id="265" r:id="rId13"/>
    <p:sldId id="263"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C3C0415-685A-4A74-A7FA-97B5B1C2182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02BE558-1005-4632-8275-65054AC815C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974BB3F-F6B1-448E-AAAD-7693BF3FD415}"/>
              </a:ext>
            </a:extLst>
          </p:cNvPr>
          <p:cNvSpPr>
            <a:spLocks noGrp="1" noChangeArrowheads="1"/>
          </p:cNvSpPr>
          <p:nvPr>
            <p:ph type="sldNum" sz="quarter" idx="12"/>
          </p:nvPr>
        </p:nvSpPr>
        <p:spPr>
          <a:ln/>
        </p:spPr>
        <p:txBody>
          <a:bodyPr/>
          <a:lstStyle>
            <a:lvl1pPr>
              <a:defRPr/>
            </a:lvl1pPr>
          </a:lstStyle>
          <a:p>
            <a:fld id="{3ED809CF-1A4C-49F6-89E2-7F6D49B9F94D}" type="slidenum">
              <a:rPr lang="en-US" altLang="en-US"/>
              <a:pPr/>
              <a:t>‹#›</a:t>
            </a:fld>
            <a:endParaRPr lang="en-US" altLang="en-US"/>
          </a:p>
        </p:txBody>
      </p:sp>
    </p:spTree>
    <p:extLst>
      <p:ext uri="{BB962C8B-B14F-4D97-AF65-F5344CB8AC3E}">
        <p14:creationId xmlns:p14="http://schemas.microsoft.com/office/powerpoint/2010/main" val="636600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2975392-6F25-4BE3-B578-57C5C5815BC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61A24F6-1C31-4478-890E-B2DBFEC724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B7FEF99-2B2F-4097-AA2D-43D0EB388FCF}"/>
              </a:ext>
            </a:extLst>
          </p:cNvPr>
          <p:cNvSpPr>
            <a:spLocks noGrp="1" noChangeArrowheads="1"/>
          </p:cNvSpPr>
          <p:nvPr>
            <p:ph type="sldNum" sz="quarter" idx="12"/>
          </p:nvPr>
        </p:nvSpPr>
        <p:spPr>
          <a:ln/>
        </p:spPr>
        <p:txBody>
          <a:bodyPr/>
          <a:lstStyle>
            <a:lvl1pPr>
              <a:defRPr/>
            </a:lvl1pPr>
          </a:lstStyle>
          <a:p>
            <a:fld id="{835A8E80-F366-4764-A402-677C9EDBF4EB}" type="slidenum">
              <a:rPr lang="en-US" altLang="en-US"/>
              <a:pPr/>
              <a:t>‹#›</a:t>
            </a:fld>
            <a:endParaRPr lang="en-US" altLang="en-US"/>
          </a:p>
        </p:txBody>
      </p:sp>
    </p:spTree>
    <p:extLst>
      <p:ext uri="{BB962C8B-B14F-4D97-AF65-F5344CB8AC3E}">
        <p14:creationId xmlns:p14="http://schemas.microsoft.com/office/powerpoint/2010/main" val="197534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86F22C8-554F-4096-9197-B887C7EA337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B14D929-4ACC-4FEB-84B5-A2424F3B8CD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DC6CF2B-168A-4016-BA92-6D0B45D09C6A}"/>
              </a:ext>
            </a:extLst>
          </p:cNvPr>
          <p:cNvSpPr>
            <a:spLocks noGrp="1" noChangeArrowheads="1"/>
          </p:cNvSpPr>
          <p:nvPr>
            <p:ph type="sldNum" sz="quarter" idx="12"/>
          </p:nvPr>
        </p:nvSpPr>
        <p:spPr>
          <a:ln/>
        </p:spPr>
        <p:txBody>
          <a:bodyPr/>
          <a:lstStyle>
            <a:lvl1pPr>
              <a:defRPr/>
            </a:lvl1pPr>
          </a:lstStyle>
          <a:p>
            <a:fld id="{9615E982-1FF0-47C6-8431-192452034D63}" type="slidenum">
              <a:rPr lang="en-US" altLang="en-US"/>
              <a:pPr/>
              <a:t>‹#›</a:t>
            </a:fld>
            <a:endParaRPr lang="en-US" altLang="en-US"/>
          </a:p>
        </p:txBody>
      </p:sp>
    </p:spTree>
    <p:extLst>
      <p:ext uri="{BB962C8B-B14F-4D97-AF65-F5344CB8AC3E}">
        <p14:creationId xmlns:p14="http://schemas.microsoft.com/office/powerpoint/2010/main" val="68548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FB6D1837-1FC3-42BE-B2EE-1AD0C863FC9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551FBE51-6509-45FB-B4BA-758459D7600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D1AB558-0819-4EA1-B5F5-907B09852587}"/>
              </a:ext>
            </a:extLst>
          </p:cNvPr>
          <p:cNvSpPr>
            <a:spLocks noGrp="1" noChangeArrowheads="1"/>
          </p:cNvSpPr>
          <p:nvPr>
            <p:ph type="sldNum" sz="quarter" idx="12"/>
          </p:nvPr>
        </p:nvSpPr>
        <p:spPr>
          <a:ln/>
        </p:spPr>
        <p:txBody>
          <a:bodyPr/>
          <a:lstStyle>
            <a:lvl1pPr>
              <a:defRPr/>
            </a:lvl1pPr>
          </a:lstStyle>
          <a:p>
            <a:fld id="{46BD8C7E-EC93-4851-8C6F-E60846B4F34E}" type="slidenum">
              <a:rPr lang="en-US" altLang="en-US"/>
              <a:pPr/>
              <a:t>‹#›</a:t>
            </a:fld>
            <a:endParaRPr lang="en-US" altLang="en-US"/>
          </a:p>
        </p:txBody>
      </p:sp>
    </p:spTree>
    <p:extLst>
      <p:ext uri="{BB962C8B-B14F-4D97-AF65-F5344CB8AC3E}">
        <p14:creationId xmlns:p14="http://schemas.microsoft.com/office/powerpoint/2010/main" val="288512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1B09BC5-8C83-44A5-855E-6A3D79B334A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4E2CDDF-B744-4B19-B62D-1B8096D8B54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2E5653C-903B-4FFA-9460-66702960A8B7}"/>
              </a:ext>
            </a:extLst>
          </p:cNvPr>
          <p:cNvSpPr>
            <a:spLocks noGrp="1" noChangeArrowheads="1"/>
          </p:cNvSpPr>
          <p:nvPr>
            <p:ph type="sldNum" sz="quarter" idx="12"/>
          </p:nvPr>
        </p:nvSpPr>
        <p:spPr>
          <a:ln/>
        </p:spPr>
        <p:txBody>
          <a:bodyPr/>
          <a:lstStyle>
            <a:lvl1pPr>
              <a:defRPr/>
            </a:lvl1pPr>
          </a:lstStyle>
          <a:p>
            <a:fld id="{FC85FCF2-BCC9-4D32-9B7F-1D6602FDA1A8}" type="slidenum">
              <a:rPr lang="en-US" altLang="en-US"/>
              <a:pPr/>
              <a:t>‹#›</a:t>
            </a:fld>
            <a:endParaRPr lang="en-US" altLang="en-US"/>
          </a:p>
        </p:txBody>
      </p:sp>
    </p:spTree>
    <p:extLst>
      <p:ext uri="{BB962C8B-B14F-4D97-AF65-F5344CB8AC3E}">
        <p14:creationId xmlns:p14="http://schemas.microsoft.com/office/powerpoint/2010/main" val="2805759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79E09A2B-452D-4691-871C-42AB0CF1CAD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6AD6BE2-AB7B-4B05-8DCB-404BA87F69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9D65B69-838E-437B-B648-92D1022AE827}"/>
              </a:ext>
            </a:extLst>
          </p:cNvPr>
          <p:cNvSpPr>
            <a:spLocks noGrp="1" noChangeArrowheads="1"/>
          </p:cNvSpPr>
          <p:nvPr>
            <p:ph type="sldNum" sz="quarter" idx="12"/>
          </p:nvPr>
        </p:nvSpPr>
        <p:spPr>
          <a:ln/>
        </p:spPr>
        <p:txBody>
          <a:bodyPr/>
          <a:lstStyle>
            <a:lvl1pPr>
              <a:defRPr/>
            </a:lvl1pPr>
          </a:lstStyle>
          <a:p>
            <a:fld id="{26C7BEC7-3659-4659-BC15-55C555DC5B04}" type="slidenum">
              <a:rPr lang="en-US" altLang="en-US"/>
              <a:pPr/>
              <a:t>‹#›</a:t>
            </a:fld>
            <a:endParaRPr lang="en-US" altLang="en-US"/>
          </a:p>
        </p:txBody>
      </p:sp>
    </p:spTree>
    <p:extLst>
      <p:ext uri="{BB962C8B-B14F-4D97-AF65-F5344CB8AC3E}">
        <p14:creationId xmlns:p14="http://schemas.microsoft.com/office/powerpoint/2010/main" val="3011103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1F222B6-AE0D-424B-9F35-863B431DA95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43DF071-15CB-4872-AF61-EA9CA205E1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779C3AF-4988-4DBE-9B68-6CD4E5632F84}"/>
              </a:ext>
            </a:extLst>
          </p:cNvPr>
          <p:cNvSpPr>
            <a:spLocks noGrp="1" noChangeArrowheads="1"/>
          </p:cNvSpPr>
          <p:nvPr>
            <p:ph type="sldNum" sz="quarter" idx="12"/>
          </p:nvPr>
        </p:nvSpPr>
        <p:spPr>
          <a:ln/>
        </p:spPr>
        <p:txBody>
          <a:bodyPr/>
          <a:lstStyle>
            <a:lvl1pPr>
              <a:defRPr/>
            </a:lvl1pPr>
          </a:lstStyle>
          <a:p>
            <a:fld id="{C1DD297D-BCFB-4A75-9DE6-22222FAC8296}" type="slidenum">
              <a:rPr lang="en-US" altLang="en-US"/>
              <a:pPr/>
              <a:t>‹#›</a:t>
            </a:fld>
            <a:endParaRPr lang="en-US" altLang="en-US"/>
          </a:p>
        </p:txBody>
      </p:sp>
    </p:spTree>
    <p:extLst>
      <p:ext uri="{BB962C8B-B14F-4D97-AF65-F5344CB8AC3E}">
        <p14:creationId xmlns:p14="http://schemas.microsoft.com/office/powerpoint/2010/main" val="810798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0342B9C-957F-4CE3-BC1E-70591696068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FF083C4C-2539-4569-A473-5A4F747005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9A67673E-52A6-458C-AB55-F5C5F138EB8E}"/>
              </a:ext>
            </a:extLst>
          </p:cNvPr>
          <p:cNvSpPr>
            <a:spLocks noGrp="1" noChangeArrowheads="1"/>
          </p:cNvSpPr>
          <p:nvPr>
            <p:ph type="sldNum" sz="quarter" idx="12"/>
          </p:nvPr>
        </p:nvSpPr>
        <p:spPr>
          <a:ln/>
        </p:spPr>
        <p:txBody>
          <a:bodyPr/>
          <a:lstStyle>
            <a:lvl1pPr>
              <a:defRPr/>
            </a:lvl1pPr>
          </a:lstStyle>
          <a:p>
            <a:fld id="{21CBDBC9-0A65-445B-AF64-6D4E13C8CAEE}" type="slidenum">
              <a:rPr lang="en-US" altLang="en-US"/>
              <a:pPr/>
              <a:t>‹#›</a:t>
            </a:fld>
            <a:endParaRPr lang="en-US" altLang="en-US"/>
          </a:p>
        </p:txBody>
      </p:sp>
    </p:spTree>
    <p:extLst>
      <p:ext uri="{BB962C8B-B14F-4D97-AF65-F5344CB8AC3E}">
        <p14:creationId xmlns:p14="http://schemas.microsoft.com/office/powerpoint/2010/main" val="2814540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96ECB9D-746E-47C0-BE0A-0CDBC04C5C0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30D9F25-F7C1-4825-86CA-E7D3F011CA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CA2743D-AC51-4BE8-BD41-A2FAD4C88D16}"/>
              </a:ext>
            </a:extLst>
          </p:cNvPr>
          <p:cNvSpPr>
            <a:spLocks noGrp="1" noChangeArrowheads="1"/>
          </p:cNvSpPr>
          <p:nvPr>
            <p:ph type="sldNum" sz="quarter" idx="12"/>
          </p:nvPr>
        </p:nvSpPr>
        <p:spPr>
          <a:ln/>
        </p:spPr>
        <p:txBody>
          <a:bodyPr/>
          <a:lstStyle>
            <a:lvl1pPr>
              <a:defRPr/>
            </a:lvl1pPr>
          </a:lstStyle>
          <a:p>
            <a:fld id="{6B6B2F6C-5D11-4D77-A498-9A16B138D50D}" type="slidenum">
              <a:rPr lang="en-US" altLang="en-US"/>
              <a:pPr/>
              <a:t>‹#›</a:t>
            </a:fld>
            <a:endParaRPr lang="en-US" altLang="en-US"/>
          </a:p>
        </p:txBody>
      </p:sp>
    </p:spTree>
    <p:extLst>
      <p:ext uri="{BB962C8B-B14F-4D97-AF65-F5344CB8AC3E}">
        <p14:creationId xmlns:p14="http://schemas.microsoft.com/office/powerpoint/2010/main" val="92522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BE4F250-C888-4DE8-A247-71B539AFB00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DCF5FFD6-10F8-4014-ADF5-B2863A5C80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C8FCB6EE-8BE0-4CB9-9058-0C1328561978}"/>
              </a:ext>
            </a:extLst>
          </p:cNvPr>
          <p:cNvSpPr>
            <a:spLocks noGrp="1" noChangeArrowheads="1"/>
          </p:cNvSpPr>
          <p:nvPr>
            <p:ph type="sldNum" sz="quarter" idx="12"/>
          </p:nvPr>
        </p:nvSpPr>
        <p:spPr>
          <a:ln/>
        </p:spPr>
        <p:txBody>
          <a:bodyPr/>
          <a:lstStyle>
            <a:lvl1pPr>
              <a:defRPr/>
            </a:lvl1pPr>
          </a:lstStyle>
          <a:p>
            <a:fld id="{909A07D2-BC66-4DC2-9E7E-B62B4A00CAFB}" type="slidenum">
              <a:rPr lang="en-US" altLang="en-US"/>
              <a:pPr/>
              <a:t>‹#›</a:t>
            </a:fld>
            <a:endParaRPr lang="en-US" altLang="en-US"/>
          </a:p>
        </p:txBody>
      </p:sp>
    </p:spTree>
    <p:extLst>
      <p:ext uri="{BB962C8B-B14F-4D97-AF65-F5344CB8AC3E}">
        <p14:creationId xmlns:p14="http://schemas.microsoft.com/office/powerpoint/2010/main" val="1793341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736C642-EB70-4A05-A29B-ECF4DA395CA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90A0F93-2D1B-4D05-AE41-FEEA206EF3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A67EA22-0A80-4D88-AB98-4DE1F96C2C27}"/>
              </a:ext>
            </a:extLst>
          </p:cNvPr>
          <p:cNvSpPr>
            <a:spLocks noGrp="1" noChangeArrowheads="1"/>
          </p:cNvSpPr>
          <p:nvPr>
            <p:ph type="sldNum" sz="quarter" idx="12"/>
          </p:nvPr>
        </p:nvSpPr>
        <p:spPr>
          <a:ln/>
        </p:spPr>
        <p:txBody>
          <a:bodyPr/>
          <a:lstStyle>
            <a:lvl1pPr>
              <a:defRPr/>
            </a:lvl1pPr>
          </a:lstStyle>
          <a:p>
            <a:fld id="{64EB7E36-E2F9-4283-9367-2D617C3370A0}" type="slidenum">
              <a:rPr lang="en-US" altLang="en-US"/>
              <a:pPr/>
              <a:t>‹#›</a:t>
            </a:fld>
            <a:endParaRPr lang="en-US" altLang="en-US"/>
          </a:p>
        </p:txBody>
      </p:sp>
    </p:spTree>
    <p:extLst>
      <p:ext uri="{BB962C8B-B14F-4D97-AF65-F5344CB8AC3E}">
        <p14:creationId xmlns:p14="http://schemas.microsoft.com/office/powerpoint/2010/main" val="745457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0B837FA-7EE2-4D43-9CC8-8EC44A55AF7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0D57B4B-E820-4890-A0F8-4A4A1426A8B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37D3ACC-CBB9-4166-9D6F-F53D6E91BD8A}"/>
              </a:ext>
            </a:extLst>
          </p:cNvPr>
          <p:cNvSpPr>
            <a:spLocks noGrp="1" noChangeArrowheads="1"/>
          </p:cNvSpPr>
          <p:nvPr>
            <p:ph type="sldNum" sz="quarter" idx="12"/>
          </p:nvPr>
        </p:nvSpPr>
        <p:spPr>
          <a:ln/>
        </p:spPr>
        <p:txBody>
          <a:bodyPr/>
          <a:lstStyle>
            <a:lvl1pPr>
              <a:defRPr/>
            </a:lvl1pPr>
          </a:lstStyle>
          <a:p>
            <a:fld id="{6EF579C7-63B7-41C2-A633-7BE15288D7C3}" type="slidenum">
              <a:rPr lang="en-US" altLang="en-US"/>
              <a:pPr/>
              <a:t>‹#›</a:t>
            </a:fld>
            <a:endParaRPr lang="en-US" altLang="en-US"/>
          </a:p>
        </p:txBody>
      </p:sp>
    </p:spTree>
    <p:extLst>
      <p:ext uri="{BB962C8B-B14F-4D97-AF65-F5344CB8AC3E}">
        <p14:creationId xmlns:p14="http://schemas.microsoft.com/office/powerpoint/2010/main" val="3043478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9D3A6FE-A9E9-4CED-A7CB-7C189241D49F}"/>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C4611A84-78E5-4B1B-9E39-89DAE7F67A50}"/>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75452D7-DED1-40D2-B175-0504C4BDC3B2}"/>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EF6C65DD-5FD7-4F35-91B7-60CF7E3D00CF}"/>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857E0622-2288-4D7A-A7F7-C7A335497BF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C0BEA51-842C-4AD3-AB13-E7D4EEDC9EA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5C715DE-03D5-44A8-B3C6-1DBDF5BB3E6E}"/>
              </a:ext>
            </a:extLst>
          </p:cNvPr>
          <p:cNvSpPr>
            <a:spLocks noGrp="1" noChangeArrowheads="1"/>
          </p:cNvSpPr>
          <p:nvPr>
            <p:ph type="ctrTitle"/>
          </p:nvPr>
        </p:nvSpPr>
        <p:spPr/>
        <p:txBody>
          <a:bodyPr/>
          <a:lstStyle/>
          <a:p>
            <a:pPr eaLnBrk="1" hangingPunct="1"/>
            <a:r>
              <a:rPr lang="en-US" altLang="en-US" dirty="0">
                <a:latin typeface="Calibri" panose="020F0502020204030204" pitchFamily="34" charset="0"/>
                <a:cs typeface="Calibri" panose="020F0502020204030204" pitchFamily="34" charset="0"/>
              </a:rPr>
              <a:t>The Inference Strategy</a:t>
            </a:r>
            <a:br>
              <a:rPr lang="en-US" altLang="en-US" dirty="0">
                <a:latin typeface="Calibri" panose="020F0502020204030204" pitchFamily="34" charset="0"/>
                <a:cs typeface="Calibri" panose="020F0502020204030204" pitchFamily="34" charset="0"/>
              </a:rPr>
            </a:br>
            <a:r>
              <a:rPr lang="en-US" sz="1200" dirty="0">
                <a:latin typeface="Calibri" panose="020F0502020204030204" pitchFamily="34" charset="0"/>
                <a:cs typeface="Calibri" panose="020F0502020204030204" pitchFamily="34" charset="0"/>
              </a:rPr>
              <a:t>© Nanette S. Fritschmann, </a:t>
            </a:r>
            <a:r>
              <a:rPr lang="en-US" sz="1200" dirty="0" err="1">
                <a:latin typeface="Calibri" panose="020F0502020204030204" pitchFamily="34" charset="0"/>
                <a:cs typeface="Calibri" panose="020F0502020204030204" pitchFamily="34" charset="0"/>
              </a:rPr>
              <a:t>Ph.D</a:t>
            </a:r>
            <a:br>
              <a:rPr lang="en-US" dirty="0">
                <a:latin typeface="Calibri" panose="020F0502020204030204" pitchFamily="34" charset="0"/>
                <a:cs typeface="Calibri" panose="020F0502020204030204" pitchFamily="34" charset="0"/>
              </a:rPr>
            </a:br>
            <a:endParaRPr lang="en-US" altLang="en-US" dirty="0">
              <a:latin typeface="Calibri" panose="020F0502020204030204" pitchFamily="34" charset="0"/>
              <a:cs typeface="Calibri" panose="020F0502020204030204" pitchFamily="34" charset="0"/>
            </a:endParaRPr>
          </a:p>
        </p:txBody>
      </p:sp>
      <p:sp>
        <p:nvSpPr>
          <p:cNvPr id="2051" name="Rectangle 3">
            <a:extLst>
              <a:ext uri="{FF2B5EF4-FFF2-40B4-BE49-F238E27FC236}">
                <a16:creationId xmlns:a16="http://schemas.microsoft.com/office/drawing/2014/main" id="{8E5B92EB-8CD5-429C-8005-E902677A1900}"/>
              </a:ext>
            </a:extLst>
          </p:cNvPr>
          <p:cNvSpPr>
            <a:spLocks noGrp="1" noChangeArrowheads="1"/>
          </p:cNvSpPr>
          <p:nvPr>
            <p:ph type="subTitle" idx="1"/>
          </p:nvPr>
        </p:nvSpPr>
        <p:spPr/>
        <p:txBody>
          <a:bodyPr/>
          <a:lstStyle/>
          <a:p>
            <a:pPr eaLnBrk="1" hangingPunct="1"/>
            <a:r>
              <a:rPr lang="en-US" altLang="en-US" dirty="0">
                <a:latin typeface="Calibri" panose="020F0502020204030204" pitchFamily="34" charset="0"/>
                <a:cs typeface="Calibri" panose="020F0502020204030204" pitchFamily="34" charset="0"/>
              </a:rPr>
              <a:t>Model &amp; Describe</a:t>
            </a:r>
          </a:p>
          <a:p>
            <a:pPr eaLnBrk="1" hangingPunct="1"/>
            <a:r>
              <a:rPr lang="en-US" altLang="en-US" dirty="0">
                <a:latin typeface="Calibri" panose="020F0502020204030204" pitchFamily="34" charset="0"/>
                <a:cs typeface="Calibri" panose="020F0502020204030204" pitchFamily="34" charset="0"/>
              </a:rPr>
              <a:t>Lesson 2</a:t>
            </a:r>
          </a:p>
          <a:p>
            <a:pPr eaLnBrk="1" hangingPunct="1"/>
            <a:r>
              <a:rPr lang="en-US" altLang="en-US" dirty="0">
                <a:latin typeface="Calibri" panose="020F0502020204030204" pitchFamily="34" charset="0"/>
                <a:cs typeface="Calibri" panose="020F0502020204030204" pitchFamily="34" charset="0"/>
              </a:rPr>
              <a:t>Factual Questions</a:t>
            </a:r>
          </a:p>
        </p:txBody>
      </p:sp>
      <p:sp>
        <p:nvSpPr>
          <p:cNvPr id="2053" name="Text Box 5">
            <a:extLst>
              <a:ext uri="{FF2B5EF4-FFF2-40B4-BE49-F238E27FC236}">
                <a16:creationId xmlns:a16="http://schemas.microsoft.com/office/drawing/2014/main" id="{153F31F3-7193-41D9-BFC4-FDBA0E5F7E74}"/>
              </a:ext>
            </a:extLst>
          </p:cNvPr>
          <p:cNvSpPr txBox="1">
            <a:spLocks noChangeArrowheads="1"/>
          </p:cNvSpPr>
          <p:nvPr/>
        </p:nvSpPr>
        <p:spPr bwMode="auto">
          <a:xfrm>
            <a:off x="457200" y="6400800"/>
            <a:ext cx="868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t>PowerPoint designed by Kendall Hunt, Liberty Middle School, Hanover County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Text Box 5">
            <a:extLst>
              <a:ext uri="{FF2B5EF4-FFF2-40B4-BE49-F238E27FC236}">
                <a16:creationId xmlns:a16="http://schemas.microsoft.com/office/drawing/2014/main" id="{446B50B4-6AB8-48B6-84AC-9D5E4A96A497}"/>
              </a:ext>
            </a:extLst>
          </p:cNvPr>
          <p:cNvSpPr txBox="1">
            <a:spLocks noChangeArrowheads="1"/>
          </p:cNvSpPr>
          <p:nvPr/>
        </p:nvSpPr>
        <p:spPr bwMode="auto">
          <a:xfrm>
            <a:off x="381000" y="0"/>
            <a:ext cx="8534400" cy="6678613"/>
          </a:xfrm>
          <a:prstGeom prst="rect">
            <a:avLst/>
          </a:prstGeom>
          <a:noFill/>
          <a:ln w="9525">
            <a:noFill/>
            <a:miter lim="800000"/>
            <a:headEnd/>
            <a:tailEnd/>
          </a:ln>
          <a:effectLst/>
        </p:spPr>
        <p:txBody>
          <a:bodyPr>
            <a:spAutoFit/>
          </a:bodyPr>
          <a:lstStyle/>
          <a:p>
            <a:pPr marL="342900" indent="-342900" algn="ctr">
              <a:spcBef>
                <a:spcPct val="50000"/>
              </a:spcBef>
              <a:defRPr/>
            </a:pPr>
            <a:r>
              <a:rPr lang="en-US" sz="2000" b="1" dirty="0">
                <a:latin typeface="Arial" charset="0"/>
              </a:rPr>
              <a:t>“Tornado Watch”</a:t>
            </a:r>
          </a:p>
          <a:p>
            <a:pPr marL="342900" indent="-342900">
              <a:buFontTx/>
              <a:buAutoNum type="arabicPeriod"/>
              <a:defRPr/>
            </a:pPr>
            <a:r>
              <a:rPr lang="en-US" sz="1600" dirty="0">
                <a:latin typeface="Arial" charset="0"/>
              </a:rPr>
              <a:t>Where is Luna?</a:t>
            </a:r>
          </a:p>
          <a:p>
            <a:pPr marL="800100" lvl="1" indent="-342900">
              <a:buFontTx/>
              <a:buAutoNum type="alphaLcPeriod"/>
              <a:defRPr/>
            </a:pPr>
            <a:r>
              <a:rPr lang="en-US" sz="1600" dirty="0">
                <a:latin typeface="Arial" charset="0"/>
              </a:rPr>
              <a:t>Watching the baby with Sheila</a:t>
            </a:r>
          </a:p>
          <a:p>
            <a:pPr marL="800100" lvl="1" indent="-342900">
              <a:buFontTx/>
              <a:buAutoNum type="alphaLcPeriod"/>
              <a:defRPr/>
            </a:pPr>
            <a:r>
              <a:rPr lang="en-US" sz="1600" dirty="0">
                <a:latin typeface="Arial" charset="0"/>
              </a:rPr>
              <a:t>Eating lunch at Hardy’s</a:t>
            </a:r>
          </a:p>
          <a:p>
            <a:pPr marL="800100" lvl="1" indent="-342900">
              <a:buFontTx/>
              <a:buAutoNum type="alphaLcPeriod"/>
              <a:defRPr/>
            </a:pPr>
            <a:r>
              <a:rPr lang="en-US" sz="1600" dirty="0">
                <a:latin typeface="Arial" charset="0"/>
              </a:rPr>
              <a:t>Driving to an old house</a:t>
            </a:r>
          </a:p>
          <a:p>
            <a:pPr marL="800100" lvl="1" indent="-342900">
              <a:buFontTx/>
              <a:buAutoNum type="alphaLcPeriod"/>
              <a:defRPr/>
            </a:pPr>
            <a:r>
              <a:rPr lang="en-US" sz="1600" dirty="0">
                <a:latin typeface="Arial" charset="0"/>
              </a:rPr>
              <a:t>Lying in a hospital bed</a:t>
            </a:r>
          </a:p>
          <a:p>
            <a:pPr marL="342900" indent="-342900">
              <a:buFontTx/>
              <a:buAutoNum type="arabicPeriod"/>
              <a:defRPr/>
            </a:pPr>
            <a:r>
              <a:rPr lang="en-US" sz="1600" dirty="0">
                <a:latin typeface="Arial" charset="0"/>
              </a:rPr>
              <a:t>Where is the baby?</a:t>
            </a:r>
          </a:p>
          <a:p>
            <a:pPr marL="800100" lvl="1" indent="-342900">
              <a:buFontTx/>
              <a:buAutoNum type="alphaLcPeriod"/>
              <a:defRPr/>
            </a:pPr>
            <a:r>
              <a:rPr lang="en-US" sz="1600" dirty="0">
                <a:latin typeface="Arial" charset="0"/>
              </a:rPr>
              <a:t>Eating lunch at Hardy’s</a:t>
            </a:r>
          </a:p>
          <a:p>
            <a:pPr marL="800100" lvl="1" indent="-342900">
              <a:buFontTx/>
              <a:buAutoNum type="alphaLcPeriod"/>
              <a:defRPr/>
            </a:pPr>
            <a:r>
              <a:rPr lang="en-US" sz="1600" dirty="0">
                <a:latin typeface="Arial" charset="0"/>
              </a:rPr>
              <a:t>In a car with Sheila</a:t>
            </a:r>
          </a:p>
          <a:p>
            <a:pPr marL="800100" lvl="1" indent="-342900">
              <a:buFontTx/>
              <a:buAutoNum type="alphaLcPeriod"/>
              <a:defRPr/>
            </a:pPr>
            <a:r>
              <a:rPr lang="en-US" sz="1600" dirty="0">
                <a:latin typeface="Arial" charset="0"/>
              </a:rPr>
              <a:t>With </a:t>
            </a:r>
            <a:r>
              <a:rPr lang="en-US" sz="1600" dirty="0" err="1">
                <a:latin typeface="Arial" charset="0"/>
              </a:rPr>
              <a:t>Saleem</a:t>
            </a:r>
            <a:endParaRPr lang="en-US" sz="1600" dirty="0">
              <a:latin typeface="Arial" charset="0"/>
            </a:endParaRPr>
          </a:p>
          <a:p>
            <a:pPr marL="800100" lvl="1" indent="-342900">
              <a:buFontTx/>
              <a:buAutoNum type="alphaLcPeriod"/>
              <a:defRPr/>
            </a:pPr>
            <a:r>
              <a:rPr lang="en-US" sz="1600" dirty="0">
                <a:latin typeface="Arial" charset="0"/>
              </a:rPr>
              <a:t>In an old rickety house</a:t>
            </a:r>
          </a:p>
          <a:p>
            <a:pPr marL="342900" indent="-342900">
              <a:buFontTx/>
              <a:buAutoNum type="arabicPeriod"/>
              <a:defRPr/>
            </a:pPr>
            <a:r>
              <a:rPr lang="en-US" sz="1600" dirty="0">
                <a:latin typeface="Arial" charset="0"/>
              </a:rPr>
              <a:t>What was almost rusted through?</a:t>
            </a:r>
          </a:p>
          <a:p>
            <a:pPr marL="800100" lvl="1" indent="-342900">
              <a:buFontTx/>
              <a:buAutoNum type="alphaLcPeriod"/>
              <a:defRPr/>
            </a:pPr>
            <a:r>
              <a:rPr lang="en-US" sz="1600" dirty="0">
                <a:latin typeface="Arial" charset="0"/>
              </a:rPr>
              <a:t>The rickety old house</a:t>
            </a:r>
          </a:p>
          <a:p>
            <a:pPr marL="800100" lvl="1" indent="-342900">
              <a:buFontTx/>
              <a:buAutoNum type="alphaLcPeriod"/>
              <a:defRPr/>
            </a:pPr>
            <a:r>
              <a:rPr lang="en-US" sz="1600" dirty="0" err="1">
                <a:latin typeface="Arial" charset="0"/>
              </a:rPr>
              <a:t>Saleem’s</a:t>
            </a:r>
            <a:r>
              <a:rPr lang="en-US" sz="1600" dirty="0">
                <a:latin typeface="Arial" charset="0"/>
              </a:rPr>
              <a:t> car</a:t>
            </a:r>
          </a:p>
          <a:p>
            <a:pPr marL="800100" lvl="1" indent="-342900">
              <a:buFontTx/>
              <a:buAutoNum type="alphaLcPeriod"/>
              <a:defRPr/>
            </a:pPr>
            <a:r>
              <a:rPr lang="en-US" sz="1600" dirty="0">
                <a:latin typeface="Arial" charset="0"/>
              </a:rPr>
              <a:t>A ’74 Ford </a:t>
            </a:r>
            <a:r>
              <a:rPr lang="en-US" sz="1600" dirty="0" err="1">
                <a:latin typeface="Arial" charset="0"/>
              </a:rPr>
              <a:t>Fairlane</a:t>
            </a:r>
            <a:endParaRPr lang="en-US" sz="1600" dirty="0">
              <a:latin typeface="Arial" charset="0"/>
            </a:endParaRPr>
          </a:p>
          <a:p>
            <a:pPr marL="800100" lvl="1" indent="-342900">
              <a:buFontTx/>
              <a:buAutoNum type="alphaLcPeriod"/>
              <a:defRPr/>
            </a:pPr>
            <a:r>
              <a:rPr lang="en-US" sz="1600" dirty="0" err="1">
                <a:latin typeface="Arial" charset="0"/>
              </a:rPr>
              <a:t>Saleem’s</a:t>
            </a:r>
            <a:r>
              <a:rPr lang="en-US" sz="1600" dirty="0">
                <a:latin typeface="Arial" charset="0"/>
              </a:rPr>
              <a:t> cell phone</a:t>
            </a:r>
          </a:p>
          <a:p>
            <a:pPr marL="342900" indent="-342900">
              <a:buFontTx/>
              <a:buAutoNum type="arabicPeriod"/>
              <a:defRPr/>
            </a:pPr>
            <a:r>
              <a:rPr lang="en-US" sz="1600" dirty="0">
                <a:latin typeface="Arial" charset="0"/>
              </a:rPr>
              <a:t>Sheila was in a hurry because…</a:t>
            </a:r>
          </a:p>
          <a:p>
            <a:pPr marL="800100" lvl="1" indent="-342900">
              <a:buFontTx/>
              <a:buAutoNum type="alphaLcPeriod"/>
              <a:defRPr/>
            </a:pPr>
            <a:r>
              <a:rPr lang="en-US" sz="1600" dirty="0">
                <a:latin typeface="Arial" charset="0"/>
              </a:rPr>
              <a:t>There was a tornado watch</a:t>
            </a:r>
          </a:p>
          <a:p>
            <a:pPr marL="800100" lvl="1" indent="-342900">
              <a:buFontTx/>
              <a:buAutoNum type="alphaLcPeriod"/>
              <a:defRPr/>
            </a:pPr>
            <a:r>
              <a:rPr lang="en-US" sz="1600" dirty="0">
                <a:latin typeface="Arial" charset="0"/>
              </a:rPr>
              <a:t>She was hungry and needed to eat</a:t>
            </a:r>
          </a:p>
          <a:p>
            <a:pPr marL="800100" lvl="1" indent="-342900">
              <a:buFontTx/>
              <a:buAutoNum type="alphaLcPeriod"/>
              <a:defRPr/>
            </a:pPr>
            <a:r>
              <a:rPr lang="en-US" sz="1600" dirty="0">
                <a:latin typeface="Arial" charset="0"/>
              </a:rPr>
              <a:t>She saw a truck coming</a:t>
            </a:r>
          </a:p>
          <a:p>
            <a:pPr marL="800100" lvl="1" indent="-342900">
              <a:buFontTx/>
              <a:buAutoNum type="alphaLcPeriod"/>
              <a:defRPr/>
            </a:pPr>
            <a:r>
              <a:rPr lang="en-US" sz="1600" dirty="0">
                <a:latin typeface="Arial" charset="0"/>
              </a:rPr>
              <a:t>She wanted to beat Luna back to the house</a:t>
            </a:r>
          </a:p>
          <a:p>
            <a:pPr marL="457200" indent="-457200">
              <a:spcBef>
                <a:spcPct val="10000"/>
              </a:spcBef>
              <a:buFont typeface="+mj-lt"/>
              <a:buAutoNum type="arabicPeriod"/>
              <a:defRPr/>
            </a:pPr>
            <a:r>
              <a:rPr lang="en-US" sz="1600" dirty="0">
                <a:latin typeface="Arial" charset="0"/>
              </a:rPr>
              <a:t>How did Sheila answer the nurse?</a:t>
            </a:r>
          </a:p>
          <a:p>
            <a:pPr marL="800100" lvl="1" indent="-342900">
              <a:spcBef>
                <a:spcPct val="10000"/>
              </a:spcBef>
              <a:buFontTx/>
              <a:buAutoNum type="alphaLcPeriod"/>
              <a:defRPr/>
            </a:pPr>
            <a:r>
              <a:rPr lang="en-US" sz="1600" dirty="0">
                <a:latin typeface="Arial" charset="0"/>
              </a:rPr>
              <a:t>She said she was </a:t>
            </a:r>
            <a:r>
              <a:rPr lang="en-US" sz="1600" dirty="0" err="1">
                <a:latin typeface="Arial" charset="0"/>
              </a:rPr>
              <a:t>Xena</a:t>
            </a:r>
            <a:r>
              <a:rPr lang="en-US" sz="1600" dirty="0">
                <a:latin typeface="Arial" charset="0"/>
              </a:rPr>
              <a:t> Warrior Princess</a:t>
            </a:r>
          </a:p>
          <a:p>
            <a:pPr marL="800100" lvl="1" indent="-342900">
              <a:spcBef>
                <a:spcPct val="10000"/>
              </a:spcBef>
              <a:buFontTx/>
              <a:buAutoNum type="alphaLcPeriod"/>
              <a:defRPr/>
            </a:pPr>
            <a:r>
              <a:rPr lang="en-US" sz="1600" dirty="0">
                <a:latin typeface="Arial" charset="0"/>
              </a:rPr>
              <a:t>She said that her leg hurt</a:t>
            </a:r>
          </a:p>
          <a:p>
            <a:pPr marL="800100" lvl="1" indent="-342900">
              <a:spcBef>
                <a:spcPct val="10000"/>
              </a:spcBef>
              <a:buFontTx/>
              <a:buAutoNum type="alphaLcPeriod"/>
              <a:defRPr/>
            </a:pPr>
            <a:r>
              <a:rPr lang="en-US" sz="1600" dirty="0">
                <a:latin typeface="Arial" charset="0"/>
              </a:rPr>
              <a:t>She said her name was Sheila</a:t>
            </a:r>
          </a:p>
          <a:p>
            <a:pPr marL="800100" lvl="1" indent="-342900">
              <a:spcBef>
                <a:spcPct val="10000"/>
              </a:spcBef>
              <a:buFontTx/>
              <a:buAutoNum type="alphaLcPeriod"/>
              <a:defRPr/>
            </a:pPr>
            <a:r>
              <a:rPr lang="en-US" sz="1600" dirty="0">
                <a:latin typeface="Arial" charset="0"/>
              </a:rPr>
              <a:t>She wasn’t able to speak</a:t>
            </a:r>
          </a:p>
        </p:txBody>
      </p:sp>
      <p:sp>
        <p:nvSpPr>
          <p:cNvPr id="11267" name="Rectangle 35">
            <a:extLst>
              <a:ext uri="{FF2B5EF4-FFF2-40B4-BE49-F238E27FC236}">
                <a16:creationId xmlns:a16="http://schemas.microsoft.com/office/drawing/2014/main" id="{49E354AF-9B00-414F-8A21-6770B8547F10}"/>
              </a:ext>
            </a:extLst>
          </p:cNvPr>
          <p:cNvSpPr>
            <a:spLocks noChangeArrowheads="1"/>
          </p:cNvSpPr>
          <p:nvPr/>
        </p:nvSpPr>
        <p:spPr bwMode="auto">
          <a:xfrm>
            <a:off x="6705600" y="4572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68" name="Rectangle 36">
            <a:extLst>
              <a:ext uri="{FF2B5EF4-FFF2-40B4-BE49-F238E27FC236}">
                <a16:creationId xmlns:a16="http://schemas.microsoft.com/office/drawing/2014/main" id="{E0C02ABE-C25D-4D54-9AA6-50E3A956CBD6}"/>
              </a:ext>
            </a:extLst>
          </p:cNvPr>
          <p:cNvSpPr>
            <a:spLocks noChangeArrowheads="1"/>
          </p:cNvSpPr>
          <p:nvPr/>
        </p:nvSpPr>
        <p:spPr bwMode="auto">
          <a:xfrm>
            <a:off x="6705600" y="16764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69" name="Rectangle 37">
            <a:extLst>
              <a:ext uri="{FF2B5EF4-FFF2-40B4-BE49-F238E27FC236}">
                <a16:creationId xmlns:a16="http://schemas.microsoft.com/office/drawing/2014/main" id="{C13C58EE-94DA-4115-B7E4-6D4ECE4491D4}"/>
              </a:ext>
            </a:extLst>
          </p:cNvPr>
          <p:cNvSpPr>
            <a:spLocks noChangeArrowheads="1"/>
          </p:cNvSpPr>
          <p:nvPr/>
        </p:nvSpPr>
        <p:spPr bwMode="auto">
          <a:xfrm>
            <a:off x="6705600" y="28194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70" name="Rectangle 38">
            <a:extLst>
              <a:ext uri="{FF2B5EF4-FFF2-40B4-BE49-F238E27FC236}">
                <a16:creationId xmlns:a16="http://schemas.microsoft.com/office/drawing/2014/main" id="{DE190799-A53D-432A-8DD5-2976207DD139}"/>
              </a:ext>
            </a:extLst>
          </p:cNvPr>
          <p:cNvSpPr>
            <a:spLocks noChangeArrowheads="1"/>
          </p:cNvSpPr>
          <p:nvPr/>
        </p:nvSpPr>
        <p:spPr bwMode="auto">
          <a:xfrm>
            <a:off x="6705600" y="40386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71" name="Line 39">
            <a:extLst>
              <a:ext uri="{FF2B5EF4-FFF2-40B4-BE49-F238E27FC236}">
                <a16:creationId xmlns:a16="http://schemas.microsoft.com/office/drawing/2014/main" id="{05BC314C-7C2E-479A-B5CB-A29D95C08C57}"/>
              </a:ext>
            </a:extLst>
          </p:cNvPr>
          <p:cNvSpPr>
            <a:spLocks noChangeShapeType="1"/>
          </p:cNvSpPr>
          <p:nvPr/>
        </p:nvSpPr>
        <p:spPr bwMode="auto">
          <a:xfrm>
            <a:off x="7543800" y="4572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2" name="Line 42">
            <a:extLst>
              <a:ext uri="{FF2B5EF4-FFF2-40B4-BE49-F238E27FC236}">
                <a16:creationId xmlns:a16="http://schemas.microsoft.com/office/drawing/2014/main" id="{06EAAEDF-CDD1-4A10-BE98-807A4309969F}"/>
              </a:ext>
            </a:extLst>
          </p:cNvPr>
          <p:cNvSpPr>
            <a:spLocks noChangeShapeType="1"/>
          </p:cNvSpPr>
          <p:nvPr/>
        </p:nvSpPr>
        <p:spPr bwMode="auto">
          <a:xfrm>
            <a:off x="7543800" y="16764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3" name="Line 43">
            <a:extLst>
              <a:ext uri="{FF2B5EF4-FFF2-40B4-BE49-F238E27FC236}">
                <a16:creationId xmlns:a16="http://schemas.microsoft.com/office/drawing/2014/main" id="{2C411EFC-4F5C-48AD-A982-93DBC37B3EFF}"/>
              </a:ext>
            </a:extLst>
          </p:cNvPr>
          <p:cNvSpPr>
            <a:spLocks noChangeShapeType="1"/>
          </p:cNvSpPr>
          <p:nvPr/>
        </p:nvSpPr>
        <p:spPr bwMode="auto">
          <a:xfrm>
            <a:off x="6705600" y="22098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4" name="Line 44">
            <a:extLst>
              <a:ext uri="{FF2B5EF4-FFF2-40B4-BE49-F238E27FC236}">
                <a16:creationId xmlns:a16="http://schemas.microsoft.com/office/drawing/2014/main" id="{28FF9CC0-1BC8-4870-9FD1-44F7A8DF702A}"/>
              </a:ext>
            </a:extLst>
          </p:cNvPr>
          <p:cNvSpPr>
            <a:spLocks noChangeShapeType="1"/>
          </p:cNvSpPr>
          <p:nvPr/>
        </p:nvSpPr>
        <p:spPr bwMode="auto">
          <a:xfrm>
            <a:off x="7543800" y="28194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5" name="Line 45">
            <a:extLst>
              <a:ext uri="{FF2B5EF4-FFF2-40B4-BE49-F238E27FC236}">
                <a16:creationId xmlns:a16="http://schemas.microsoft.com/office/drawing/2014/main" id="{1CE2256D-384F-4684-A649-F8F55CBA85B0}"/>
              </a:ext>
            </a:extLst>
          </p:cNvPr>
          <p:cNvSpPr>
            <a:spLocks noChangeShapeType="1"/>
          </p:cNvSpPr>
          <p:nvPr/>
        </p:nvSpPr>
        <p:spPr bwMode="auto">
          <a:xfrm>
            <a:off x="6705600" y="33528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6" name="Line 46">
            <a:extLst>
              <a:ext uri="{FF2B5EF4-FFF2-40B4-BE49-F238E27FC236}">
                <a16:creationId xmlns:a16="http://schemas.microsoft.com/office/drawing/2014/main" id="{D550246F-5823-4F6B-B674-0ED3D6F0E08A}"/>
              </a:ext>
            </a:extLst>
          </p:cNvPr>
          <p:cNvSpPr>
            <a:spLocks noChangeShapeType="1"/>
          </p:cNvSpPr>
          <p:nvPr/>
        </p:nvSpPr>
        <p:spPr bwMode="auto">
          <a:xfrm>
            <a:off x="7543800" y="40386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7" name="Line 48">
            <a:extLst>
              <a:ext uri="{FF2B5EF4-FFF2-40B4-BE49-F238E27FC236}">
                <a16:creationId xmlns:a16="http://schemas.microsoft.com/office/drawing/2014/main" id="{60955464-7925-4E43-813E-59A217914BC2}"/>
              </a:ext>
            </a:extLst>
          </p:cNvPr>
          <p:cNvSpPr>
            <a:spLocks noChangeShapeType="1"/>
          </p:cNvSpPr>
          <p:nvPr/>
        </p:nvSpPr>
        <p:spPr bwMode="auto">
          <a:xfrm>
            <a:off x="6705600" y="45720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8" name="Text Box 49">
            <a:extLst>
              <a:ext uri="{FF2B5EF4-FFF2-40B4-BE49-F238E27FC236}">
                <a16:creationId xmlns:a16="http://schemas.microsoft.com/office/drawing/2014/main" id="{C9F1A48B-E07C-457B-959C-BA9EE27D1155}"/>
              </a:ext>
            </a:extLst>
          </p:cNvPr>
          <p:cNvSpPr txBox="1">
            <a:spLocks noChangeArrowheads="1"/>
          </p:cNvSpPr>
          <p:nvPr/>
        </p:nvSpPr>
        <p:spPr bwMode="auto">
          <a:xfrm>
            <a:off x="6858000" y="0"/>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Q</a:t>
            </a:r>
          </a:p>
        </p:txBody>
      </p:sp>
      <p:sp>
        <p:nvSpPr>
          <p:cNvPr id="11279" name="Text Box 50">
            <a:extLst>
              <a:ext uri="{FF2B5EF4-FFF2-40B4-BE49-F238E27FC236}">
                <a16:creationId xmlns:a16="http://schemas.microsoft.com/office/drawing/2014/main" id="{19BAB8BD-CBDE-4835-B23B-35629145C9C9}"/>
              </a:ext>
            </a:extLst>
          </p:cNvPr>
          <p:cNvSpPr txBox="1">
            <a:spLocks noChangeArrowheads="1"/>
          </p:cNvSpPr>
          <p:nvPr/>
        </p:nvSpPr>
        <p:spPr bwMode="auto">
          <a:xfrm>
            <a:off x="7696200" y="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A</a:t>
            </a:r>
          </a:p>
        </p:txBody>
      </p:sp>
      <p:sp>
        <p:nvSpPr>
          <p:cNvPr id="11280" name="Rectangle 6">
            <a:extLst>
              <a:ext uri="{FF2B5EF4-FFF2-40B4-BE49-F238E27FC236}">
                <a16:creationId xmlns:a16="http://schemas.microsoft.com/office/drawing/2014/main" id="{74B67819-2E6C-47B1-8CA5-5659C2A07B8B}"/>
              </a:ext>
            </a:extLst>
          </p:cNvPr>
          <p:cNvSpPr>
            <a:spLocks noChangeArrowheads="1"/>
          </p:cNvSpPr>
          <p:nvPr/>
        </p:nvSpPr>
        <p:spPr bwMode="auto">
          <a:xfrm>
            <a:off x="6705600" y="53340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81" name="Line 46">
            <a:extLst>
              <a:ext uri="{FF2B5EF4-FFF2-40B4-BE49-F238E27FC236}">
                <a16:creationId xmlns:a16="http://schemas.microsoft.com/office/drawing/2014/main" id="{B5BDEBD5-04BF-4759-A9A9-884BA0827ADD}"/>
              </a:ext>
            </a:extLst>
          </p:cNvPr>
          <p:cNvSpPr>
            <a:spLocks noChangeShapeType="1"/>
          </p:cNvSpPr>
          <p:nvPr/>
        </p:nvSpPr>
        <p:spPr bwMode="auto">
          <a:xfrm>
            <a:off x="7543800" y="53340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2" name="Line 48">
            <a:extLst>
              <a:ext uri="{FF2B5EF4-FFF2-40B4-BE49-F238E27FC236}">
                <a16:creationId xmlns:a16="http://schemas.microsoft.com/office/drawing/2014/main" id="{D3F63A22-86E3-4A16-9789-A7F38151F1C5}"/>
              </a:ext>
            </a:extLst>
          </p:cNvPr>
          <p:cNvSpPr>
            <a:spLocks noChangeShapeType="1"/>
          </p:cNvSpPr>
          <p:nvPr/>
        </p:nvSpPr>
        <p:spPr bwMode="auto">
          <a:xfrm>
            <a:off x="6705600" y="58674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3" name="Line 43">
            <a:extLst>
              <a:ext uri="{FF2B5EF4-FFF2-40B4-BE49-F238E27FC236}">
                <a16:creationId xmlns:a16="http://schemas.microsoft.com/office/drawing/2014/main" id="{217F88FD-4549-4F69-9F33-E81A9C2F58A6}"/>
              </a:ext>
            </a:extLst>
          </p:cNvPr>
          <p:cNvSpPr>
            <a:spLocks noChangeShapeType="1"/>
          </p:cNvSpPr>
          <p:nvPr/>
        </p:nvSpPr>
        <p:spPr bwMode="auto">
          <a:xfrm>
            <a:off x="6705600" y="9906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Text Box 5">
            <a:extLst>
              <a:ext uri="{FF2B5EF4-FFF2-40B4-BE49-F238E27FC236}">
                <a16:creationId xmlns:a16="http://schemas.microsoft.com/office/drawing/2014/main" id="{BD927C04-B527-45CC-B68F-5B580755EB70}"/>
              </a:ext>
            </a:extLst>
          </p:cNvPr>
          <p:cNvSpPr txBox="1">
            <a:spLocks noChangeArrowheads="1"/>
          </p:cNvSpPr>
          <p:nvPr/>
        </p:nvSpPr>
        <p:spPr bwMode="auto">
          <a:xfrm>
            <a:off x="381000" y="0"/>
            <a:ext cx="8534400" cy="6678613"/>
          </a:xfrm>
          <a:prstGeom prst="rect">
            <a:avLst/>
          </a:prstGeom>
          <a:noFill/>
          <a:ln w="9525">
            <a:noFill/>
            <a:miter lim="800000"/>
            <a:headEnd/>
            <a:tailEnd/>
          </a:ln>
          <a:effectLst/>
        </p:spPr>
        <p:txBody>
          <a:bodyPr>
            <a:spAutoFit/>
          </a:bodyPr>
          <a:lstStyle/>
          <a:p>
            <a:pPr marL="342900" indent="-342900" algn="ctr">
              <a:spcBef>
                <a:spcPct val="50000"/>
              </a:spcBef>
              <a:defRPr/>
            </a:pPr>
            <a:r>
              <a:rPr lang="en-US" sz="2000" b="1" dirty="0">
                <a:latin typeface="Arial" charset="0"/>
              </a:rPr>
              <a:t>“Tornado Watch”</a:t>
            </a:r>
          </a:p>
          <a:p>
            <a:pPr marL="342900" indent="-342900">
              <a:buFontTx/>
              <a:buAutoNum type="arabicPeriod"/>
              <a:defRPr/>
            </a:pPr>
            <a:r>
              <a:rPr lang="en-US" sz="1600" dirty="0">
                <a:latin typeface="Arial" charset="0"/>
              </a:rPr>
              <a:t>Where is Luna?</a:t>
            </a:r>
          </a:p>
          <a:p>
            <a:pPr marL="800100" lvl="1" indent="-342900">
              <a:buFontTx/>
              <a:buAutoNum type="alphaLcPeriod"/>
              <a:defRPr/>
            </a:pPr>
            <a:r>
              <a:rPr lang="en-US" sz="1600" dirty="0">
                <a:latin typeface="Arial" charset="0"/>
              </a:rPr>
              <a:t>Watching the baby with Sheila</a:t>
            </a:r>
          </a:p>
          <a:p>
            <a:pPr marL="800100" lvl="1" indent="-342900">
              <a:buFontTx/>
              <a:buAutoNum type="alphaLcPeriod"/>
              <a:defRPr/>
            </a:pPr>
            <a:r>
              <a:rPr lang="en-US" sz="1600" dirty="0">
                <a:latin typeface="Arial" charset="0"/>
              </a:rPr>
              <a:t>Eating lunch at Hardy’s</a:t>
            </a:r>
          </a:p>
          <a:p>
            <a:pPr marL="800100" lvl="1" indent="-342900">
              <a:buFontTx/>
              <a:buAutoNum type="alphaLcPeriod"/>
              <a:defRPr/>
            </a:pPr>
            <a:r>
              <a:rPr lang="en-US" sz="1600" dirty="0">
                <a:latin typeface="Arial" charset="0"/>
              </a:rPr>
              <a:t>Driving to an old house</a:t>
            </a:r>
          </a:p>
          <a:p>
            <a:pPr marL="800100" lvl="1" indent="-342900">
              <a:buFontTx/>
              <a:buAutoNum type="alphaLcPeriod"/>
              <a:defRPr/>
            </a:pPr>
            <a:r>
              <a:rPr lang="en-US" sz="1600" dirty="0">
                <a:latin typeface="Arial" charset="0"/>
              </a:rPr>
              <a:t>Lying in a hospital bed</a:t>
            </a:r>
          </a:p>
          <a:p>
            <a:pPr marL="342900" indent="-342900">
              <a:buFontTx/>
              <a:buAutoNum type="arabicPeriod"/>
              <a:defRPr/>
            </a:pPr>
            <a:r>
              <a:rPr lang="en-US" sz="1600" dirty="0">
                <a:latin typeface="Arial" charset="0"/>
              </a:rPr>
              <a:t>Where is the baby?</a:t>
            </a:r>
          </a:p>
          <a:p>
            <a:pPr marL="800100" lvl="1" indent="-342900">
              <a:buFontTx/>
              <a:buAutoNum type="alphaLcPeriod"/>
              <a:defRPr/>
            </a:pPr>
            <a:r>
              <a:rPr lang="en-US" sz="1600" dirty="0">
                <a:latin typeface="Arial" charset="0"/>
              </a:rPr>
              <a:t>Eating lunch at Hardy’s</a:t>
            </a:r>
          </a:p>
          <a:p>
            <a:pPr marL="800100" lvl="1" indent="-342900">
              <a:buFontTx/>
              <a:buAutoNum type="alphaLcPeriod"/>
              <a:defRPr/>
            </a:pPr>
            <a:r>
              <a:rPr lang="en-US" sz="1600" dirty="0">
                <a:latin typeface="Arial" charset="0"/>
              </a:rPr>
              <a:t>In a car with Sheila</a:t>
            </a:r>
          </a:p>
          <a:p>
            <a:pPr marL="800100" lvl="1" indent="-342900">
              <a:buFontTx/>
              <a:buAutoNum type="alphaLcPeriod"/>
              <a:defRPr/>
            </a:pPr>
            <a:r>
              <a:rPr lang="en-US" sz="1600" dirty="0">
                <a:latin typeface="Arial" charset="0"/>
              </a:rPr>
              <a:t>With </a:t>
            </a:r>
            <a:r>
              <a:rPr lang="en-US" sz="1600" dirty="0" err="1">
                <a:latin typeface="Arial" charset="0"/>
              </a:rPr>
              <a:t>Saleem</a:t>
            </a:r>
            <a:endParaRPr lang="en-US" sz="1600" dirty="0">
              <a:latin typeface="Arial" charset="0"/>
            </a:endParaRPr>
          </a:p>
          <a:p>
            <a:pPr marL="800100" lvl="1" indent="-342900">
              <a:buFontTx/>
              <a:buAutoNum type="alphaLcPeriod"/>
              <a:defRPr/>
            </a:pPr>
            <a:r>
              <a:rPr lang="en-US" sz="1600" dirty="0">
                <a:latin typeface="Arial" charset="0"/>
              </a:rPr>
              <a:t>In an old rickety house</a:t>
            </a:r>
          </a:p>
          <a:p>
            <a:pPr marL="342900" indent="-342900">
              <a:buFontTx/>
              <a:buAutoNum type="arabicPeriod"/>
              <a:defRPr/>
            </a:pPr>
            <a:r>
              <a:rPr lang="en-US" sz="1600" dirty="0">
                <a:latin typeface="Arial" charset="0"/>
              </a:rPr>
              <a:t>What was almost rusted through?</a:t>
            </a:r>
          </a:p>
          <a:p>
            <a:pPr marL="800100" lvl="1" indent="-342900">
              <a:buFontTx/>
              <a:buAutoNum type="alphaLcPeriod"/>
              <a:defRPr/>
            </a:pPr>
            <a:r>
              <a:rPr lang="en-US" sz="1600" dirty="0">
                <a:latin typeface="Arial" charset="0"/>
              </a:rPr>
              <a:t>The rickety old house</a:t>
            </a:r>
          </a:p>
          <a:p>
            <a:pPr marL="800100" lvl="1" indent="-342900">
              <a:buFontTx/>
              <a:buAutoNum type="alphaLcPeriod"/>
              <a:defRPr/>
            </a:pPr>
            <a:r>
              <a:rPr lang="en-US" sz="1600" dirty="0" err="1">
                <a:latin typeface="Arial" charset="0"/>
              </a:rPr>
              <a:t>Saleem’s</a:t>
            </a:r>
            <a:r>
              <a:rPr lang="en-US" sz="1600" dirty="0">
                <a:latin typeface="Arial" charset="0"/>
              </a:rPr>
              <a:t> car</a:t>
            </a:r>
          </a:p>
          <a:p>
            <a:pPr marL="800100" lvl="1" indent="-342900">
              <a:buFontTx/>
              <a:buAutoNum type="alphaLcPeriod"/>
              <a:defRPr/>
            </a:pPr>
            <a:r>
              <a:rPr lang="en-US" sz="1600" dirty="0">
                <a:latin typeface="Arial" charset="0"/>
              </a:rPr>
              <a:t>A ’74 Ford </a:t>
            </a:r>
            <a:r>
              <a:rPr lang="en-US" sz="1600" dirty="0" err="1">
                <a:latin typeface="Arial" charset="0"/>
              </a:rPr>
              <a:t>Fairlane</a:t>
            </a:r>
            <a:endParaRPr lang="en-US" sz="1600" dirty="0">
              <a:latin typeface="Arial" charset="0"/>
            </a:endParaRPr>
          </a:p>
          <a:p>
            <a:pPr marL="800100" lvl="1" indent="-342900">
              <a:buFontTx/>
              <a:buAutoNum type="alphaLcPeriod"/>
              <a:defRPr/>
            </a:pPr>
            <a:r>
              <a:rPr lang="en-US" sz="1600" dirty="0" err="1">
                <a:latin typeface="Arial" charset="0"/>
              </a:rPr>
              <a:t>Saleem’s</a:t>
            </a:r>
            <a:r>
              <a:rPr lang="en-US" sz="1600" dirty="0">
                <a:latin typeface="Arial" charset="0"/>
              </a:rPr>
              <a:t> cell phone</a:t>
            </a:r>
          </a:p>
          <a:p>
            <a:pPr marL="342900" indent="-342900">
              <a:buFontTx/>
              <a:buAutoNum type="arabicPeriod"/>
              <a:defRPr/>
            </a:pPr>
            <a:r>
              <a:rPr lang="en-US" sz="1600" dirty="0">
                <a:latin typeface="Arial" charset="0"/>
              </a:rPr>
              <a:t>Sheila was in a hurry because…</a:t>
            </a:r>
          </a:p>
          <a:p>
            <a:pPr marL="800100" lvl="1" indent="-342900">
              <a:buFontTx/>
              <a:buAutoNum type="alphaLcPeriod"/>
              <a:defRPr/>
            </a:pPr>
            <a:r>
              <a:rPr lang="en-US" sz="1600" dirty="0">
                <a:latin typeface="Arial" charset="0"/>
              </a:rPr>
              <a:t>There was a tornado watch</a:t>
            </a:r>
          </a:p>
          <a:p>
            <a:pPr marL="800100" lvl="1" indent="-342900">
              <a:buFontTx/>
              <a:buAutoNum type="alphaLcPeriod"/>
              <a:defRPr/>
            </a:pPr>
            <a:r>
              <a:rPr lang="en-US" sz="1600" dirty="0">
                <a:latin typeface="Arial" charset="0"/>
              </a:rPr>
              <a:t>She was hungry and needed to eat</a:t>
            </a:r>
          </a:p>
          <a:p>
            <a:pPr marL="800100" lvl="1" indent="-342900">
              <a:buFontTx/>
              <a:buAutoNum type="alphaLcPeriod"/>
              <a:defRPr/>
            </a:pPr>
            <a:r>
              <a:rPr lang="en-US" sz="1600" dirty="0">
                <a:latin typeface="Arial" charset="0"/>
              </a:rPr>
              <a:t>She saw a truck coming</a:t>
            </a:r>
          </a:p>
          <a:p>
            <a:pPr marL="800100" lvl="1" indent="-342900">
              <a:buFontTx/>
              <a:buAutoNum type="alphaLcPeriod"/>
              <a:defRPr/>
            </a:pPr>
            <a:r>
              <a:rPr lang="en-US" sz="1600" dirty="0">
                <a:latin typeface="Arial" charset="0"/>
              </a:rPr>
              <a:t>She wanted to beat Luna back to the house</a:t>
            </a:r>
          </a:p>
          <a:p>
            <a:pPr marL="457200" indent="-457200">
              <a:spcBef>
                <a:spcPct val="10000"/>
              </a:spcBef>
              <a:buFont typeface="+mj-lt"/>
              <a:buAutoNum type="arabicPeriod"/>
              <a:defRPr/>
            </a:pPr>
            <a:r>
              <a:rPr lang="en-US" sz="1600" dirty="0">
                <a:latin typeface="Arial" charset="0"/>
              </a:rPr>
              <a:t>How did Sheila answer the nurse?</a:t>
            </a:r>
          </a:p>
          <a:p>
            <a:pPr marL="800100" lvl="1" indent="-342900">
              <a:spcBef>
                <a:spcPct val="10000"/>
              </a:spcBef>
              <a:buFontTx/>
              <a:buAutoNum type="alphaLcPeriod"/>
              <a:defRPr/>
            </a:pPr>
            <a:r>
              <a:rPr lang="en-US" sz="1600" dirty="0">
                <a:latin typeface="Arial" charset="0"/>
              </a:rPr>
              <a:t>She said she was </a:t>
            </a:r>
            <a:r>
              <a:rPr lang="en-US" sz="1600" dirty="0" err="1">
                <a:latin typeface="Arial" charset="0"/>
              </a:rPr>
              <a:t>Xena</a:t>
            </a:r>
            <a:r>
              <a:rPr lang="en-US" sz="1600" dirty="0">
                <a:latin typeface="Arial" charset="0"/>
              </a:rPr>
              <a:t> Warrior Princess</a:t>
            </a:r>
          </a:p>
          <a:p>
            <a:pPr marL="800100" lvl="1" indent="-342900">
              <a:spcBef>
                <a:spcPct val="10000"/>
              </a:spcBef>
              <a:buFontTx/>
              <a:buAutoNum type="alphaLcPeriod"/>
              <a:defRPr/>
            </a:pPr>
            <a:r>
              <a:rPr lang="en-US" sz="1600" dirty="0">
                <a:latin typeface="Arial" charset="0"/>
              </a:rPr>
              <a:t>She said that her leg hurt</a:t>
            </a:r>
          </a:p>
          <a:p>
            <a:pPr marL="800100" lvl="1" indent="-342900">
              <a:spcBef>
                <a:spcPct val="10000"/>
              </a:spcBef>
              <a:buFontTx/>
              <a:buAutoNum type="alphaLcPeriod"/>
              <a:defRPr/>
            </a:pPr>
            <a:r>
              <a:rPr lang="en-US" sz="1600" dirty="0">
                <a:latin typeface="Arial" charset="0"/>
              </a:rPr>
              <a:t>She said her name was Sheila</a:t>
            </a:r>
          </a:p>
          <a:p>
            <a:pPr marL="800100" lvl="1" indent="-342900">
              <a:spcBef>
                <a:spcPct val="10000"/>
              </a:spcBef>
              <a:buFontTx/>
              <a:buAutoNum type="alphaLcPeriod"/>
              <a:defRPr/>
            </a:pPr>
            <a:r>
              <a:rPr lang="en-US" sz="1600" dirty="0">
                <a:latin typeface="Arial" charset="0"/>
              </a:rPr>
              <a:t>She wasn’t able to speak</a:t>
            </a:r>
          </a:p>
        </p:txBody>
      </p:sp>
      <p:sp>
        <p:nvSpPr>
          <p:cNvPr id="12291" name="Rectangle 35">
            <a:extLst>
              <a:ext uri="{FF2B5EF4-FFF2-40B4-BE49-F238E27FC236}">
                <a16:creationId xmlns:a16="http://schemas.microsoft.com/office/drawing/2014/main" id="{4B721834-76DA-43E8-BB05-E09B7FAC8E8B}"/>
              </a:ext>
            </a:extLst>
          </p:cNvPr>
          <p:cNvSpPr>
            <a:spLocks noChangeArrowheads="1"/>
          </p:cNvSpPr>
          <p:nvPr/>
        </p:nvSpPr>
        <p:spPr bwMode="auto">
          <a:xfrm>
            <a:off x="6705600" y="4572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2292" name="Rectangle 36">
            <a:extLst>
              <a:ext uri="{FF2B5EF4-FFF2-40B4-BE49-F238E27FC236}">
                <a16:creationId xmlns:a16="http://schemas.microsoft.com/office/drawing/2014/main" id="{E12FF760-2B73-460F-B897-1BE316E740A8}"/>
              </a:ext>
            </a:extLst>
          </p:cNvPr>
          <p:cNvSpPr>
            <a:spLocks noChangeArrowheads="1"/>
          </p:cNvSpPr>
          <p:nvPr/>
        </p:nvSpPr>
        <p:spPr bwMode="auto">
          <a:xfrm>
            <a:off x="6705600" y="16764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2293" name="Rectangle 37">
            <a:extLst>
              <a:ext uri="{FF2B5EF4-FFF2-40B4-BE49-F238E27FC236}">
                <a16:creationId xmlns:a16="http://schemas.microsoft.com/office/drawing/2014/main" id="{07B826D1-FEDA-43E9-8838-2E41AC99E94E}"/>
              </a:ext>
            </a:extLst>
          </p:cNvPr>
          <p:cNvSpPr>
            <a:spLocks noChangeArrowheads="1"/>
          </p:cNvSpPr>
          <p:nvPr/>
        </p:nvSpPr>
        <p:spPr bwMode="auto">
          <a:xfrm>
            <a:off x="6705600" y="28194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2294" name="Rectangle 38">
            <a:extLst>
              <a:ext uri="{FF2B5EF4-FFF2-40B4-BE49-F238E27FC236}">
                <a16:creationId xmlns:a16="http://schemas.microsoft.com/office/drawing/2014/main" id="{8BFB87C4-63F0-482C-9296-6EF33A4470D7}"/>
              </a:ext>
            </a:extLst>
          </p:cNvPr>
          <p:cNvSpPr>
            <a:spLocks noChangeArrowheads="1"/>
          </p:cNvSpPr>
          <p:nvPr/>
        </p:nvSpPr>
        <p:spPr bwMode="auto">
          <a:xfrm>
            <a:off x="6705600" y="40386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2295" name="Line 39">
            <a:extLst>
              <a:ext uri="{FF2B5EF4-FFF2-40B4-BE49-F238E27FC236}">
                <a16:creationId xmlns:a16="http://schemas.microsoft.com/office/drawing/2014/main" id="{A46D9CEF-D58E-455B-BFDC-E76197A4C48D}"/>
              </a:ext>
            </a:extLst>
          </p:cNvPr>
          <p:cNvSpPr>
            <a:spLocks noChangeShapeType="1"/>
          </p:cNvSpPr>
          <p:nvPr/>
        </p:nvSpPr>
        <p:spPr bwMode="auto">
          <a:xfrm>
            <a:off x="7543800" y="4572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6" name="Line 42">
            <a:extLst>
              <a:ext uri="{FF2B5EF4-FFF2-40B4-BE49-F238E27FC236}">
                <a16:creationId xmlns:a16="http://schemas.microsoft.com/office/drawing/2014/main" id="{D8C7EB29-3C60-4180-9D43-72BAAD1881DF}"/>
              </a:ext>
            </a:extLst>
          </p:cNvPr>
          <p:cNvSpPr>
            <a:spLocks noChangeShapeType="1"/>
          </p:cNvSpPr>
          <p:nvPr/>
        </p:nvSpPr>
        <p:spPr bwMode="auto">
          <a:xfrm>
            <a:off x="7543800" y="16764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7" name="Line 43">
            <a:extLst>
              <a:ext uri="{FF2B5EF4-FFF2-40B4-BE49-F238E27FC236}">
                <a16:creationId xmlns:a16="http://schemas.microsoft.com/office/drawing/2014/main" id="{316B33C6-7C2F-4D22-87E0-FBD962C18F0B}"/>
              </a:ext>
            </a:extLst>
          </p:cNvPr>
          <p:cNvSpPr>
            <a:spLocks noChangeShapeType="1"/>
          </p:cNvSpPr>
          <p:nvPr/>
        </p:nvSpPr>
        <p:spPr bwMode="auto">
          <a:xfrm>
            <a:off x="6705600" y="22098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8" name="Line 44">
            <a:extLst>
              <a:ext uri="{FF2B5EF4-FFF2-40B4-BE49-F238E27FC236}">
                <a16:creationId xmlns:a16="http://schemas.microsoft.com/office/drawing/2014/main" id="{F2320B47-474B-46DB-8175-ADA03E046ADB}"/>
              </a:ext>
            </a:extLst>
          </p:cNvPr>
          <p:cNvSpPr>
            <a:spLocks noChangeShapeType="1"/>
          </p:cNvSpPr>
          <p:nvPr/>
        </p:nvSpPr>
        <p:spPr bwMode="auto">
          <a:xfrm>
            <a:off x="7543800" y="28194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9" name="Line 45">
            <a:extLst>
              <a:ext uri="{FF2B5EF4-FFF2-40B4-BE49-F238E27FC236}">
                <a16:creationId xmlns:a16="http://schemas.microsoft.com/office/drawing/2014/main" id="{74C60AC9-AF81-4D10-9200-E8BCD6C79292}"/>
              </a:ext>
            </a:extLst>
          </p:cNvPr>
          <p:cNvSpPr>
            <a:spLocks noChangeShapeType="1"/>
          </p:cNvSpPr>
          <p:nvPr/>
        </p:nvSpPr>
        <p:spPr bwMode="auto">
          <a:xfrm>
            <a:off x="6705600" y="33528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0" name="Line 46">
            <a:extLst>
              <a:ext uri="{FF2B5EF4-FFF2-40B4-BE49-F238E27FC236}">
                <a16:creationId xmlns:a16="http://schemas.microsoft.com/office/drawing/2014/main" id="{3DF3824A-28EF-453E-938A-296DDCD71A56}"/>
              </a:ext>
            </a:extLst>
          </p:cNvPr>
          <p:cNvSpPr>
            <a:spLocks noChangeShapeType="1"/>
          </p:cNvSpPr>
          <p:nvPr/>
        </p:nvSpPr>
        <p:spPr bwMode="auto">
          <a:xfrm>
            <a:off x="7543800" y="40386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1" name="Line 48">
            <a:extLst>
              <a:ext uri="{FF2B5EF4-FFF2-40B4-BE49-F238E27FC236}">
                <a16:creationId xmlns:a16="http://schemas.microsoft.com/office/drawing/2014/main" id="{D461B3B7-E0CB-4DA5-94B0-EA37E2F45E7B}"/>
              </a:ext>
            </a:extLst>
          </p:cNvPr>
          <p:cNvSpPr>
            <a:spLocks noChangeShapeType="1"/>
          </p:cNvSpPr>
          <p:nvPr/>
        </p:nvSpPr>
        <p:spPr bwMode="auto">
          <a:xfrm>
            <a:off x="6705600" y="45720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2" name="Text Box 49">
            <a:extLst>
              <a:ext uri="{FF2B5EF4-FFF2-40B4-BE49-F238E27FC236}">
                <a16:creationId xmlns:a16="http://schemas.microsoft.com/office/drawing/2014/main" id="{75AAD527-6984-4A27-9DBA-3E720E67120A}"/>
              </a:ext>
            </a:extLst>
          </p:cNvPr>
          <p:cNvSpPr txBox="1">
            <a:spLocks noChangeArrowheads="1"/>
          </p:cNvSpPr>
          <p:nvPr/>
        </p:nvSpPr>
        <p:spPr bwMode="auto">
          <a:xfrm>
            <a:off x="6858000" y="0"/>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Q</a:t>
            </a:r>
          </a:p>
        </p:txBody>
      </p:sp>
      <p:sp>
        <p:nvSpPr>
          <p:cNvPr id="12303" name="Text Box 50">
            <a:extLst>
              <a:ext uri="{FF2B5EF4-FFF2-40B4-BE49-F238E27FC236}">
                <a16:creationId xmlns:a16="http://schemas.microsoft.com/office/drawing/2014/main" id="{D41B06F7-37EE-4FE2-91E4-F464AB4D4921}"/>
              </a:ext>
            </a:extLst>
          </p:cNvPr>
          <p:cNvSpPr txBox="1">
            <a:spLocks noChangeArrowheads="1"/>
          </p:cNvSpPr>
          <p:nvPr/>
        </p:nvSpPr>
        <p:spPr bwMode="auto">
          <a:xfrm>
            <a:off x="7696200" y="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A</a:t>
            </a:r>
          </a:p>
        </p:txBody>
      </p:sp>
      <p:sp>
        <p:nvSpPr>
          <p:cNvPr id="19" name="TextBox 18">
            <a:extLst>
              <a:ext uri="{FF2B5EF4-FFF2-40B4-BE49-F238E27FC236}">
                <a16:creationId xmlns:a16="http://schemas.microsoft.com/office/drawing/2014/main" id="{887C782A-3D9E-4246-A99D-1513ECBDCCFF}"/>
              </a:ext>
            </a:extLst>
          </p:cNvPr>
          <p:cNvSpPr txBox="1">
            <a:spLocks noChangeArrowheads="1"/>
          </p:cNvSpPr>
          <p:nvPr/>
        </p:nvSpPr>
        <p:spPr bwMode="auto">
          <a:xfrm>
            <a:off x="6781800" y="5334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F</a:t>
            </a:r>
          </a:p>
        </p:txBody>
      </p:sp>
      <p:sp>
        <p:nvSpPr>
          <p:cNvPr id="20" name="TextBox 19">
            <a:extLst>
              <a:ext uri="{FF2B5EF4-FFF2-40B4-BE49-F238E27FC236}">
                <a16:creationId xmlns:a16="http://schemas.microsoft.com/office/drawing/2014/main" id="{6E0E5EA6-D021-4BFD-9950-4F8D2F9C3C32}"/>
              </a:ext>
            </a:extLst>
          </p:cNvPr>
          <p:cNvSpPr txBox="1">
            <a:spLocks noChangeArrowheads="1"/>
          </p:cNvSpPr>
          <p:nvPr/>
        </p:nvSpPr>
        <p:spPr bwMode="auto">
          <a:xfrm>
            <a:off x="6781800" y="17526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F</a:t>
            </a:r>
          </a:p>
        </p:txBody>
      </p:sp>
      <p:sp>
        <p:nvSpPr>
          <p:cNvPr id="21" name="TextBox 20">
            <a:extLst>
              <a:ext uri="{FF2B5EF4-FFF2-40B4-BE49-F238E27FC236}">
                <a16:creationId xmlns:a16="http://schemas.microsoft.com/office/drawing/2014/main" id="{81202745-9B98-4932-AC35-06D7F3369496}"/>
              </a:ext>
            </a:extLst>
          </p:cNvPr>
          <p:cNvSpPr txBox="1">
            <a:spLocks noChangeArrowheads="1"/>
          </p:cNvSpPr>
          <p:nvPr/>
        </p:nvSpPr>
        <p:spPr bwMode="auto">
          <a:xfrm>
            <a:off x="6781800" y="28956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F</a:t>
            </a:r>
          </a:p>
        </p:txBody>
      </p:sp>
      <p:sp>
        <p:nvSpPr>
          <p:cNvPr id="22" name="TextBox 21">
            <a:extLst>
              <a:ext uri="{FF2B5EF4-FFF2-40B4-BE49-F238E27FC236}">
                <a16:creationId xmlns:a16="http://schemas.microsoft.com/office/drawing/2014/main" id="{9911E640-C084-409B-9E55-067F657A87A2}"/>
              </a:ext>
            </a:extLst>
          </p:cNvPr>
          <p:cNvSpPr txBox="1">
            <a:spLocks noChangeArrowheads="1"/>
          </p:cNvSpPr>
          <p:nvPr/>
        </p:nvSpPr>
        <p:spPr bwMode="auto">
          <a:xfrm>
            <a:off x="6781800" y="41148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F</a:t>
            </a:r>
          </a:p>
        </p:txBody>
      </p:sp>
      <p:sp>
        <p:nvSpPr>
          <p:cNvPr id="12308" name="Rectangle 6">
            <a:extLst>
              <a:ext uri="{FF2B5EF4-FFF2-40B4-BE49-F238E27FC236}">
                <a16:creationId xmlns:a16="http://schemas.microsoft.com/office/drawing/2014/main" id="{B69B2A68-05DB-413B-BAC9-27092A42A412}"/>
              </a:ext>
            </a:extLst>
          </p:cNvPr>
          <p:cNvSpPr>
            <a:spLocks noChangeArrowheads="1"/>
          </p:cNvSpPr>
          <p:nvPr/>
        </p:nvSpPr>
        <p:spPr bwMode="auto">
          <a:xfrm>
            <a:off x="6705600" y="53340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 name="TextBox 27">
            <a:extLst>
              <a:ext uri="{FF2B5EF4-FFF2-40B4-BE49-F238E27FC236}">
                <a16:creationId xmlns:a16="http://schemas.microsoft.com/office/drawing/2014/main" id="{0C534189-FE19-433E-AA77-1E35E05E64CC}"/>
              </a:ext>
            </a:extLst>
          </p:cNvPr>
          <p:cNvSpPr txBox="1">
            <a:spLocks noChangeArrowheads="1"/>
          </p:cNvSpPr>
          <p:nvPr/>
        </p:nvSpPr>
        <p:spPr bwMode="auto">
          <a:xfrm>
            <a:off x="6781800" y="54102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F</a:t>
            </a:r>
          </a:p>
        </p:txBody>
      </p:sp>
      <p:sp>
        <p:nvSpPr>
          <p:cNvPr id="12310" name="Line 46">
            <a:extLst>
              <a:ext uri="{FF2B5EF4-FFF2-40B4-BE49-F238E27FC236}">
                <a16:creationId xmlns:a16="http://schemas.microsoft.com/office/drawing/2014/main" id="{A5BD6E11-A225-4F6F-937F-56F688A96B7E}"/>
              </a:ext>
            </a:extLst>
          </p:cNvPr>
          <p:cNvSpPr>
            <a:spLocks noChangeShapeType="1"/>
          </p:cNvSpPr>
          <p:nvPr/>
        </p:nvSpPr>
        <p:spPr bwMode="auto">
          <a:xfrm>
            <a:off x="7543800" y="53340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11" name="Line 48">
            <a:extLst>
              <a:ext uri="{FF2B5EF4-FFF2-40B4-BE49-F238E27FC236}">
                <a16:creationId xmlns:a16="http://schemas.microsoft.com/office/drawing/2014/main" id="{E383C762-C300-40EE-BEC6-C327FA2AEF7E}"/>
              </a:ext>
            </a:extLst>
          </p:cNvPr>
          <p:cNvSpPr>
            <a:spLocks noChangeShapeType="1"/>
          </p:cNvSpPr>
          <p:nvPr/>
        </p:nvSpPr>
        <p:spPr bwMode="auto">
          <a:xfrm>
            <a:off x="6705600" y="58674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31" name="Straight Connector 30">
            <a:extLst>
              <a:ext uri="{FF2B5EF4-FFF2-40B4-BE49-F238E27FC236}">
                <a16:creationId xmlns:a16="http://schemas.microsoft.com/office/drawing/2014/main" id="{132D110E-25C2-4E04-AFD5-93AE1647ADB6}"/>
              </a:ext>
            </a:extLst>
          </p:cNvPr>
          <p:cNvCxnSpPr/>
          <p:nvPr/>
        </p:nvCxnSpPr>
        <p:spPr>
          <a:xfrm>
            <a:off x="838200" y="609600"/>
            <a:ext cx="609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E2A5B67-DB68-4784-972F-D610FCD2AA90}"/>
              </a:ext>
            </a:extLst>
          </p:cNvPr>
          <p:cNvCxnSpPr/>
          <p:nvPr/>
        </p:nvCxnSpPr>
        <p:spPr>
          <a:xfrm>
            <a:off x="838200" y="1828800"/>
            <a:ext cx="609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840180D6-9CAE-4B1D-B375-B672941500B1}"/>
              </a:ext>
            </a:extLst>
          </p:cNvPr>
          <p:cNvCxnSpPr/>
          <p:nvPr/>
        </p:nvCxnSpPr>
        <p:spPr>
          <a:xfrm>
            <a:off x="838200" y="3048000"/>
            <a:ext cx="533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A1CBD6C-A4E3-4BFB-9504-6766A1C599D4}"/>
              </a:ext>
            </a:extLst>
          </p:cNvPr>
          <p:cNvCxnSpPr/>
          <p:nvPr/>
        </p:nvCxnSpPr>
        <p:spPr>
          <a:xfrm>
            <a:off x="2819400" y="4267200"/>
            <a:ext cx="609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30DBCCB-CE40-434D-AC89-5486FD1498CC}"/>
              </a:ext>
            </a:extLst>
          </p:cNvPr>
          <p:cNvCxnSpPr/>
          <p:nvPr/>
        </p:nvCxnSpPr>
        <p:spPr>
          <a:xfrm>
            <a:off x="914400" y="5486400"/>
            <a:ext cx="533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17" name="Line 43">
            <a:extLst>
              <a:ext uri="{FF2B5EF4-FFF2-40B4-BE49-F238E27FC236}">
                <a16:creationId xmlns:a16="http://schemas.microsoft.com/office/drawing/2014/main" id="{4EC2DD4A-A126-47F8-A8F5-138379CBD387}"/>
              </a:ext>
            </a:extLst>
          </p:cNvPr>
          <p:cNvSpPr>
            <a:spLocks noChangeShapeType="1"/>
          </p:cNvSpPr>
          <p:nvPr/>
        </p:nvSpPr>
        <p:spPr bwMode="auto">
          <a:xfrm>
            <a:off x="6705600" y="9906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Text Box 5">
            <a:extLst>
              <a:ext uri="{FF2B5EF4-FFF2-40B4-BE49-F238E27FC236}">
                <a16:creationId xmlns:a16="http://schemas.microsoft.com/office/drawing/2014/main" id="{2C72E638-0874-4B07-9234-7E8BE61BDDC5}"/>
              </a:ext>
            </a:extLst>
          </p:cNvPr>
          <p:cNvSpPr txBox="1">
            <a:spLocks noChangeArrowheads="1"/>
          </p:cNvSpPr>
          <p:nvPr/>
        </p:nvSpPr>
        <p:spPr bwMode="auto">
          <a:xfrm>
            <a:off x="381000" y="0"/>
            <a:ext cx="8534400" cy="6678613"/>
          </a:xfrm>
          <a:prstGeom prst="rect">
            <a:avLst/>
          </a:prstGeom>
          <a:noFill/>
          <a:ln w="9525">
            <a:noFill/>
            <a:miter lim="800000"/>
            <a:headEnd/>
            <a:tailEnd/>
          </a:ln>
          <a:effectLst/>
        </p:spPr>
        <p:txBody>
          <a:bodyPr>
            <a:spAutoFit/>
          </a:bodyPr>
          <a:lstStyle/>
          <a:p>
            <a:pPr marL="342900" indent="-342900" algn="ctr">
              <a:spcBef>
                <a:spcPct val="50000"/>
              </a:spcBef>
              <a:defRPr/>
            </a:pPr>
            <a:r>
              <a:rPr lang="en-US" sz="2000" b="1" dirty="0">
                <a:latin typeface="Arial" charset="0"/>
              </a:rPr>
              <a:t>“Tornado Watch”</a:t>
            </a:r>
          </a:p>
          <a:p>
            <a:pPr marL="342900" indent="-342900">
              <a:buFontTx/>
              <a:buAutoNum type="arabicPeriod"/>
              <a:defRPr/>
            </a:pPr>
            <a:r>
              <a:rPr lang="en-US" sz="1600" dirty="0">
                <a:latin typeface="Arial" charset="0"/>
              </a:rPr>
              <a:t>Where is Luna?</a:t>
            </a:r>
          </a:p>
          <a:p>
            <a:pPr marL="800100" lvl="1" indent="-342900">
              <a:buFontTx/>
              <a:buAutoNum type="alphaLcPeriod"/>
              <a:defRPr/>
            </a:pPr>
            <a:r>
              <a:rPr lang="en-US" sz="1600" dirty="0">
                <a:latin typeface="Arial" charset="0"/>
              </a:rPr>
              <a:t>Watching the baby with Sheila</a:t>
            </a:r>
          </a:p>
          <a:p>
            <a:pPr marL="800100" lvl="1" indent="-342900">
              <a:buFontTx/>
              <a:buAutoNum type="alphaLcPeriod"/>
              <a:defRPr/>
            </a:pPr>
            <a:r>
              <a:rPr lang="en-US" sz="1600" dirty="0">
                <a:latin typeface="Arial" charset="0"/>
              </a:rPr>
              <a:t>Eating lunch at Hardy’s</a:t>
            </a:r>
          </a:p>
          <a:p>
            <a:pPr marL="800100" lvl="1" indent="-342900">
              <a:buFontTx/>
              <a:buAutoNum type="alphaLcPeriod"/>
              <a:defRPr/>
            </a:pPr>
            <a:r>
              <a:rPr lang="en-US" sz="1600" dirty="0">
                <a:latin typeface="Arial" charset="0"/>
              </a:rPr>
              <a:t>Driving to an old house</a:t>
            </a:r>
          </a:p>
          <a:p>
            <a:pPr marL="800100" lvl="1" indent="-342900">
              <a:buFontTx/>
              <a:buAutoNum type="alphaLcPeriod"/>
              <a:defRPr/>
            </a:pPr>
            <a:r>
              <a:rPr lang="en-US" sz="1600" dirty="0">
                <a:latin typeface="Arial" charset="0"/>
              </a:rPr>
              <a:t>Lying in a hospital bed</a:t>
            </a:r>
          </a:p>
          <a:p>
            <a:pPr marL="342900" indent="-342900">
              <a:buFontTx/>
              <a:buAutoNum type="arabicPeriod"/>
              <a:defRPr/>
            </a:pPr>
            <a:r>
              <a:rPr lang="en-US" sz="1600" dirty="0">
                <a:latin typeface="Arial" charset="0"/>
              </a:rPr>
              <a:t>Where is the baby?</a:t>
            </a:r>
          </a:p>
          <a:p>
            <a:pPr marL="800100" lvl="1" indent="-342900">
              <a:buFontTx/>
              <a:buAutoNum type="alphaLcPeriod"/>
              <a:defRPr/>
            </a:pPr>
            <a:r>
              <a:rPr lang="en-US" sz="1600" dirty="0">
                <a:latin typeface="Arial" charset="0"/>
              </a:rPr>
              <a:t>Eating lunch at Hardy’s</a:t>
            </a:r>
          </a:p>
          <a:p>
            <a:pPr marL="800100" lvl="1" indent="-342900">
              <a:buFontTx/>
              <a:buAutoNum type="alphaLcPeriod"/>
              <a:defRPr/>
            </a:pPr>
            <a:r>
              <a:rPr lang="en-US" sz="1600" dirty="0">
                <a:latin typeface="Arial" charset="0"/>
              </a:rPr>
              <a:t>In a car with Sheila</a:t>
            </a:r>
          </a:p>
          <a:p>
            <a:pPr marL="800100" lvl="1" indent="-342900">
              <a:buFontTx/>
              <a:buAutoNum type="alphaLcPeriod"/>
              <a:defRPr/>
            </a:pPr>
            <a:r>
              <a:rPr lang="en-US" sz="1600" dirty="0">
                <a:latin typeface="Arial" charset="0"/>
              </a:rPr>
              <a:t>With </a:t>
            </a:r>
            <a:r>
              <a:rPr lang="en-US" sz="1600" dirty="0" err="1">
                <a:latin typeface="Arial" charset="0"/>
              </a:rPr>
              <a:t>Saleem</a:t>
            </a:r>
            <a:endParaRPr lang="en-US" sz="1600" dirty="0">
              <a:latin typeface="Arial" charset="0"/>
            </a:endParaRPr>
          </a:p>
          <a:p>
            <a:pPr marL="800100" lvl="1" indent="-342900">
              <a:buFontTx/>
              <a:buAutoNum type="alphaLcPeriod"/>
              <a:defRPr/>
            </a:pPr>
            <a:r>
              <a:rPr lang="en-US" sz="1600" dirty="0">
                <a:latin typeface="Arial" charset="0"/>
              </a:rPr>
              <a:t>In an old rickety house</a:t>
            </a:r>
          </a:p>
          <a:p>
            <a:pPr marL="342900" indent="-342900">
              <a:buFontTx/>
              <a:buAutoNum type="arabicPeriod"/>
              <a:defRPr/>
            </a:pPr>
            <a:r>
              <a:rPr lang="en-US" sz="1600" dirty="0">
                <a:latin typeface="Arial" charset="0"/>
              </a:rPr>
              <a:t>What was almost rusted through?</a:t>
            </a:r>
          </a:p>
          <a:p>
            <a:pPr marL="800100" lvl="1" indent="-342900">
              <a:buFontTx/>
              <a:buAutoNum type="alphaLcPeriod"/>
              <a:defRPr/>
            </a:pPr>
            <a:r>
              <a:rPr lang="en-US" sz="1600" dirty="0">
                <a:latin typeface="Arial" charset="0"/>
              </a:rPr>
              <a:t>The rickety old house</a:t>
            </a:r>
          </a:p>
          <a:p>
            <a:pPr marL="800100" lvl="1" indent="-342900">
              <a:buFontTx/>
              <a:buAutoNum type="alphaLcPeriod"/>
              <a:defRPr/>
            </a:pPr>
            <a:r>
              <a:rPr lang="en-US" sz="1600" dirty="0" err="1">
                <a:latin typeface="Arial" charset="0"/>
              </a:rPr>
              <a:t>Saleem’s</a:t>
            </a:r>
            <a:r>
              <a:rPr lang="en-US" sz="1600" dirty="0">
                <a:latin typeface="Arial" charset="0"/>
              </a:rPr>
              <a:t> car</a:t>
            </a:r>
          </a:p>
          <a:p>
            <a:pPr marL="800100" lvl="1" indent="-342900">
              <a:buFontTx/>
              <a:buAutoNum type="alphaLcPeriod"/>
              <a:defRPr/>
            </a:pPr>
            <a:r>
              <a:rPr lang="en-US" sz="1600" dirty="0">
                <a:latin typeface="Arial" charset="0"/>
              </a:rPr>
              <a:t>A ’74 Ford </a:t>
            </a:r>
            <a:r>
              <a:rPr lang="en-US" sz="1600" dirty="0" err="1">
                <a:latin typeface="Arial" charset="0"/>
              </a:rPr>
              <a:t>Fairlane</a:t>
            </a:r>
            <a:endParaRPr lang="en-US" sz="1600" dirty="0">
              <a:latin typeface="Arial" charset="0"/>
            </a:endParaRPr>
          </a:p>
          <a:p>
            <a:pPr marL="800100" lvl="1" indent="-342900">
              <a:buFontTx/>
              <a:buAutoNum type="alphaLcPeriod"/>
              <a:defRPr/>
            </a:pPr>
            <a:r>
              <a:rPr lang="en-US" sz="1600" dirty="0" err="1">
                <a:latin typeface="Arial" charset="0"/>
              </a:rPr>
              <a:t>Saleem’s</a:t>
            </a:r>
            <a:r>
              <a:rPr lang="en-US" sz="1600" dirty="0">
                <a:latin typeface="Arial" charset="0"/>
              </a:rPr>
              <a:t> cell phone</a:t>
            </a:r>
          </a:p>
          <a:p>
            <a:pPr marL="342900" indent="-342900">
              <a:buFontTx/>
              <a:buAutoNum type="arabicPeriod"/>
              <a:defRPr/>
            </a:pPr>
            <a:r>
              <a:rPr lang="en-US" sz="1600" dirty="0">
                <a:latin typeface="Arial" charset="0"/>
              </a:rPr>
              <a:t>Sheila was in a hurry because…</a:t>
            </a:r>
          </a:p>
          <a:p>
            <a:pPr marL="800100" lvl="1" indent="-342900">
              <a:buFontTx/>
              <a:buAutoNum type="alphaLcPeriod"/>
              <a:defRPr/>
            </a:pPr>
            <a:r>
              <a:rPr lang="en-US" sz="1600" dirty="0">
                <a:latin typeface="Arial" charset="0"/>
              </a:rPr>
              <a:t>There was a tornado watch</a:t>
            </a:r>
          </a:p>
          <a:p>
            <a:pPr marL="800100" lvl="1" indent="-342900">
              <a:buFontTx/>
              <a:buAutoNum type="alphaLcPeriod"/>
              <a:defRPr/>
            </a:pPr>
            <a:r>
              <a:rPr lang="en-US" sz="1600" dirty="0">
                <a:latin typeface="Arial" charset="0"/>
              </a:rPr>
              <a:t>She was hungry and needed to eat</a:t>
            </a:r>
          </a:p>
          <a:p>
            <a:pPr marL="800100" lvl="1" indent="-342900">
              <a:buFontTx/>
              <a:buAutoNum type="alphaLcPeriod"/>
              <a:defRPr/>
            </a:pPr>
            <a:r>
              <a:rPr lang="en-US" sz="1600" dirty="0">
                <a:latin typeface="Arial" charset="0"/>
              </a:rPr>
              <a:t>She saw a truck coming</a:t>
            </a:r>
          </a:p>
          <a:p>
            <a:pPr marL="800100" lvl="1" indent="-342900">
              <a:buFontTx/>
              <a:buAutoNum type="alphaLcPeriod"/>
              <a:defRPr/>
            </a:pPr>
            <a:r>
              <a:rPr lang="en-US" sz="1600" dirty="0">
                <a:latin typeface="Arial" charset="0"/>
              </a:rPr>
              <a:t>She wanted to beat Luna back to the house</a:t>
            </a:r>
          </a:p>
          <a:p>
            <a:pPr marL="457200" indent="-457200">
              <a:spcBef>
                <a:spcPct val="10000"/>
              </a:spcBef>
              <a:buFont typeface="+mj-lt"/>
              <a:buAutoNum type="arabicPeriod"/>
              <a:defRPr/>
            </a:pPr>
            <a:r>
              <a:rPr lang="en-US" sz="1600" dirty="0">
                <a:latin typeface="Arial" charset="0"/>
              </a:rPr>
              <a:t>How did Sheila answer the nurse?</a:t>
            </a:r>
          </a:p>
          <a:p>
            <a:pPr marL="800100" lvl="1" indent="-342900">
              <a:spcBef>
                <a:spcPct val="10000"/>
              </a:spcBef>
              <a:buFontTx/>
              <a:buAutoNum type="alphaLcPeriod"/>
              <a:defRPr/>
            </a:pPr>
            <a:r>
              <a:rPr lang="en-US" sz="1600" dirty="0">
                <a:latin typeface="Arial" charset="0"/>
              </a:rPr>
              <a:t>She said she was </a:t>
            </a:r>
            <a:r>
              <a:rPr lang="en-US" sz="1600" dirty="0" err="1">
                <a:latin typeface="Arial" charset="0"/>
              </a:rPr>
              <a:t>Xena</a:t>
            </a:r>
            <a:r>
              <a:rPr lang="en-US" sz="1600" dirty="0">
                <a:latin typeface="Arial" charset="0"/>
              </a:rPr>
              <a:t> Warrior Princess</a:t>
            </a:r>
          </a:p>
          <a:p>
            <a:pPr marL="800100" lvl="1" indent="-342900">
              <a:spcBef>
                <a:spcPct val="10000"/>
              </a:spcBef>
              <a:buFontTx/>
              <a:buAutoNum type="alphaLcPeriod"/>
              <a:defRPr/>
            </a:pPr>
            <a:r>
              <a:rPr lang="en-US" sz="1600" dirty="0">
                <a:latin typeface="Arial" charset="0"/>
              </a:rPr>
              <a:t>She said that her leg hurt</a:t>
            </a:r>
          </a:p>
          <a:p>
            <a:pPr marL="800100" lvl="1" indent="-342900">
              <a:spcBef>
                <a:spcPct val="10000"/>
              </a:spcBef>
              <a:buFontTx/>
              <a:buAutoNum type="alphaLcPeriod"/>
              <a:defRPr/>
            </a:pPr>
            <a:r>
              <a:rPr lang="en-US" sz="1600" dirty="0">
                <a:latin typeface="Arial" charset="0"/>
              </a:rPr>
              <a:t>She said her name was Sheila</a:t>
            </a:r>
          </a:p>
          <a:p>
            <a:pPr marL="800100" lvl="1" indent="-342900">
              <a:spcBef>
                <a:spcPct val="10000"/>
              </a:spcBef>
              <a:buFontTx/>
              <a:buAutoNum type="alphaLcPeriod"/>
              <a:defRPr/>
            </a:pPr>
            <a:r>
              <a:rPr lang="en-US" sz="1600" dirty="0">
                <a:latin typeface="Arial" charset="0"/>
              </a:rPr>
              <a:t>She wasn’t able to speak</a:t>
            </a:r>
          </a:p>
        </p:txBody>
      </p:sp>
      <p:sp>
        <p:nvSpPr>
          <p:cNvPr id="13315" name="Rectangle 35">
            <a:extLst>
              <a:ext uri="{FF2B5EF4-FFF2-40B4-BE49-F238E27FC236}">
                <a16:creationId xmlns:a16="http://schemas.microsoft.com/office/drawing/2014/main" id="{8F439497-BA68-43A7-9779-503D94CE0BF1}"/>
              </a:ext>
            </a:extLst>
          </p:cNvPr>
          <p:cNvSpPr>
            <a:spLocks noChangeArrowheads="1"/>
          </p:cNvSpPr>
          <p:nvPr/>
        </p:nvSpPr>
        <p:spPr bwMode="auto">
          <a:xfrm>
            <a:off x="6705600" y="4572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16" name="Rectangle 36">
            <a:extLst>
              <a:ext uri="{FF2B5EF4-FFF2-40B4-BE49-F238E27FC236}">
                <a16:creationId xmlns:a16="http://schemas.microsoft.com/office/drawing/2014/main" id="{310B9475-ED34-4667-A608-E7618E827427}"/>
              </a:ext>
            </a:extLst>
          </p:cNvPr>
          <p:cNvSpPr>
            <a:spLocks noChangeArrowheads="1"/>
          </p:cNvSpPr>
          <p:nvPr/>
        </p:nvSpPr>
        <p:spPr bwMode="auto">
          <a:xfrm>
            <a:off x="6705600" y="16764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 name="Rectangle 37">
            <a:extLst>
              <a:ext uri="{FF2B5EF4-FFF2-40B4-BE49-F238E27FC236}">
                <a16:creationId xmlns:a16="http://schemas.microsoft.com/office/drawing/2014/main" id="{325780E7-F8A3-4347-B155-D224ECDB9C84}"/>
              </a:ext>
            </a:extLst>
          </p:cNvPr>
          <p:cNvSpPr>
            <a:spLocks noChangeArrowheads="1"/>
          </p:cNvSpPr>
          <p:nvPr/>
        </p:nvSpPr>
        <p:spPr bwMode="auto">
          <a:xfrm>
            <a:off x="6705600" y="28194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18" name="Rectangle 38">
            <a:extLst>
              <a:ext uri="{FF2B5EF4-FFF2-40B4-BE49-F238E27FC236}">
                <a16:creationId xmlns:a16="http://schemas.microsoft.com/office/drawing/2014/main" id="{329E652A-B069-406B-89AC-108830033880}"/>
              </a:ext>
            </a:extLst>
          </p:cNvPr>
          <p:cNvSpPr>
            <a:spLocks noChangeArrowheads="1"/>
          </p:cNvSpPr>
          <p:nvPr/>
        </p:nvSpPr>
        <p:spPr bwMode="auto">
          <a:xfrm>
            <a:off x="6705600" y="40386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19" name="Line 39">
            <a:extLst>
              <a:ext uri="{FF2B5EF4-FFF2-40B4-BE49-F238E27FC236}">
                <a16:creationId xmlns:a16="http://schemas.microsoft.com/office/drawing/2014/main" id="{BE4C0F66-5E5B-4DBF-B502-87E4EB5BA855}"/>
              </a:ext>
            </a:extLst>
          </p:cNvPr>
          <p:cNvSpPr>
            <a:spLocks noChangeShapeType="1"/>
          </p:cNvSpPr>
          <p:nvPr/>
        </p:nvSpPr>
        <p:spPr bwMode="auto">
          <a:xfrm>
            <a:off x="7543800" y="4572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0" name="Line 42">
            <a:extLst>
              <a:ext uri="{FF2B5EF4-FFF2-40B4-BE49-F238E27FC236}">
                <a16:creationId xmlns:a16="http://schemas.microsoft.com/office/drawing/2014/main" id="{B9AD5FD1-A31A-457F-AA9D-703F7C2E94F9}"/>
              </a:ext>
            </a:extLst>
          </p:cNvPr>
          <p:cNvSpPr>
            <a:spLocks noChangeShapeType="1"/>
          </p:cNvSpPr>
          <p:nvPr/>
        </p:nvSpPr>
        <p:spPr bwMode="auto">
          <a:xfrm>
            <a:off x="7543800" y="16764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1" name="Line 43">
            <a:extLst>
              <a:ext uri="{FF2B5EF4-FFF2-40B4-BE49-F238E27FC236}">
                <a16:creationId xmlns:a16="http://schemas.microsoft.com/office/drawing/2014/main" id="{425B0F03-CD83-4398-8DDF-1A7DEE0495AE}"/>
              </a:ext>
            </a:extLst>
          </p:cNvPr>
          <p:cNvSpPr>
            <a:spLocks noChangeShapeType="1"/>
          </p:cNvSpPr>
          <p:nvPr/>
        </p:nvSpPr>
        <p:spPr bwMode="auto">
          <a:xfrm>
            <a:off x="6705600" y="22098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2" name="Line 44">
            <a:extLst>
              <a:ext uri="{FF2B5EF4-FFF2-40B4-BE49-F238E27FC236}">
                <a16:creationId xmlns:a16="http://schemas.microsoft.com/office/drawing/2014/main" id="{1BBF7A5C-E2AF-4E3D-87AE-5EE4B8316C86}"/>
              </a:ext>
            </a:extLst>
          </p:cNvPr>
          <p:cNvSpPr>
            <a:spLocks noChangeShapeType="1"/>
          </p:cNvSpPr>
          <p:nvPr/>
        </p:nvSpPr>
        <p:spPr bwMode="auto">
          <a:xfrm>
            <a:off x="7543800" y="28194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3" name="Line 45">
            <a:extLst>
              <a:ext uri="{FF2B5EF4-FFF2-40B4-BE49-F238E27FC236}">
                <a16:creationId xmlns:a16="http://schemas.microsoft.com/office/drawing/2014/main" id="{8DC7DD3D-7572-4CD6-8A2F-CD9F763EB309}"/>
              </a:ext>
            </a:extLst>
          </p:cNvPr>
          <p:cNvSpPr>
            <a:spLocks noChangeShapeType="1"/>
          </p:cNvSpPr>
          <p:nvPr/>
        </p:nvSpPr>
        <p:spPr bwMode="auto">
          <a:xfrm>
            <a:off x="6705600" y="33528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4" name="Line 46">
            <a:extLst>
              <a:ext uri="{FF2B5EF4-FFF2-40B4-BE49-F238E27FC236}">
                <a16:creationId xmlns:a16="http://schemas.microsoft.com/office/drawing/2014/main" id="{57D3CC99-1E81-4175-9718-9CADF480C5E9}"/>
              </a:ext>
            </a:extLst>
          </p:cNvPr>
          <p:cNvSpPr>
            <a:spLocks noChangeShapeType="1"/>
          </p:cNvSpPr>
          <p:nvPr/>
        </p:nvSpPr>
        <p:spPr bwMode="auto">
          <a:xfrm>
            <a:off x="7543800" y="40386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5" name="Line 48">
            <a:extLst>
              <a:ext uri="{FF2B5EF4-FFF2-40B4-BE49-F238E27FC236}">
                <a16:creationId xmlns:a16="http://schemas.microsoft.com/office/drawing/2014/main" id="{B58B47B4-A265-472D-9A59-776528CF46F7}"/>
              </a:ext>
            </a:extLst>
          </p:cNvPr>
          <p:cNvSpPr>
            <a:spLocks noChangeShapeType="1"/>
          </p:cNvSpPr>
          <p:nvPr/>
        </p:nvSpPr>
        <p:spPr bwMode="auto">
          <a:xfrm>
            <a:off x="6705600" y="45720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6" name="Text Box 49">
            <a:extLst>
              <a:ext uri="{FF2B5EF4-FFF2-40B4-BE49-F238E27FC236}">
                <a16:creationId xmlns:a16="http://schemas.microsoft.com/office/drawing/2014/main" id="{06DF4CD7-FC58-4870-86A8-9D0AEA8C51C3}"/>
              </a:ext>
            </a:extLst>
          </p:cNvPr>
          <p:cNvSpPr txBox="1">
            <a:spLocks noChangeArrowheads="1"/>
          </p:cNvSpPr>
          <p:nvPr/>
        </p:nvSpPr>
        <p:spPr bwMode="auto">
          <a:xfrm>
            <a:off x="6858000" y="0"/>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Q</a:t>
            </a:r>
          </a:p>
        </p:txBody>
      </p:sp>
      <p:sp>
        <p:nvSpPr>
          <p:cNvPr id="13327" name="Text Box 50">
            <a:extLst>
              <a:ext uri="{FF2B5EF4-FFF2-40B4-BE49-F238E27FC236}">
                <a16:creationId xmlns:a16="http://schemas.microsoft.com/office/drawing/2014/main" id="{E43A0456-C4C0-4867-98F8-C9E8B7A70561}"/>
              </a:ext>
            </a:extLst>
          </p:cNvPr>
          <p:cNvSpPr txBox="1">
            <a:spLocks noChangeArrowheads="1"/>
          </p:cNvSpPr>
          <p:nvPr/>
        </p:nvSpPr>
        <p:spPr bwMode="auto">
          <a:xfrm>
            <a:off x="7696200" y="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A</a:t>
            </a:r>
          </a:p>
        </p:txBody>
      </p:sp>
      <p:sp>
        <p:nvSpPr>
          <p:cNvPr id="19" name="TextBox 18">
            <a:extLst>
              <a:ext uri="{FF2B5EF4-FFF2-40B4-BE49-F238E27FC236}">
                <a16:creationId xmlns:a16="http://schemas.microsoft.com/office/drawing/2014/main" id="{6F40B5FB-FEF2-4C1E-9E58-878940ACB993}"/>
              </a:ext>
            </a:extLst>
          </p:cNvPr>
          <p:cNvSpPr txBox="1">
            <a:spLocks noChangeArrowheads="1"/>
          </p:cNvSpPr>
          <p:nvPr/>
        </p:nvSpPr>
        <p:spPr bwMode="auto">
          <a:xfrm>
            <a:off x="6781800" y="5334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F</a:t>
            </a:r>
          </a:p>
        </p:txBody>
      </p:sp>
      <p:sp>
        <p:nvSpPr>
          <p:cNvPr id="20" name="TextBox 19">
            <a:extLst>
              <a:ext uri="{FF2B5EF4-FFF2-40B4-BE49-F238E27FC236}">
                <a16:creationId xmlns:a16="http://schemas.microsoft.com/office/drawing/2014/main" id="{81A3BBEA-314C-4CA9-9674-C4AD6C24C124}"/>
              </a:ext>
            </a:extLst>
          </p:cNvPr>
          <p:cNvSpPr txBox="1">
            <a:spLocks noChangeArrowheads="1"/>
          </p:cNvSpPr>
          <p:nvPr/>
        </p:nvSpPr>
        <p:spPr bwMode="auto">
          <a:xfrm>
            <a:off x="6781800" y="17526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F</a:t>
            </a:r>
          </a:p>
        </p:txBody>
      </p:sp>
      <p:sp>
        <p:nvSpPr>
          <p:cNvPr id="21" name="TextBox 20">
            <a:extLst>
              <a:ext uri="{FF2B5EF4-FFF2-40B4-BE49-F238E27FC236}">
                <a16:creationId xmlns:a16="http://schemas.microsoft.com/office/drawing/2014/main" id="{B06EC178-9BDF-46FE-A49D-AC0BCEC2F31D}"/>
              </a:ext>
            </a:extLst>
          </p:cNvPr>
          <p:cNvSpPr txBox="1">
            <a:spLocks noChangeArrowheads="1"/>
          </p:cNvSpPr>
          <p:nvPr/>
        </p:nvSpPr>
        <p:spPr bwMode="auto">
          <a:xfrm>
            <a:off x="6781800" y="28956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F</a:t>
            </a:r>
          </a:p>
        </p:txBody>
      </p:sp>
      <p:sp>
        <p:nvSpPr>
          <p:cNvPr id="22" name="TextBox 21">
            <a:extLst>
              <a:ext uri="{FF2B5EF4-FFF2-40B4-BE49-F238E27FC236}">
                <a16:creationId xmlns:a16="http://schemas.microsoft.com/office/drawing/2014/main" id="{07EF7BE7-D172-40FF-A6B5-31204A3407D2}"/>
              </a:ext>
            </a:extLst>
          </p:cNvPr>
          <p:cNvSpPr txBox="1">
            <a:spLocks noChangeArrowheads="1"/>
          </p:cNvSpPr>
          <p:nvPr/>
        </p:nvSpPr>
        <p:spPr bwMode="auto">
          <a:xfrm>
            <a:off x="6781800" y="41148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F</a:t>
            </a:r>
          </a:p>
        </p:txBody>
      </p:sp>
      <p:sp>
        <p:nvSpPr>
          <p:cNvPr id="23" name="TextBox 22">
            <a:extLst>
              <a:ext uri="{FF2B5EF4-FFF2-40B4-BE49-F238E27FC236}">
                <a16:creationId xmlns:a16="http://schemas.microsoft.com/office/drawing/2014/main" id="{82BC1944-1688-4FD6-90F6-96E8CE698309}"/>
              </a:ext>
            </a:extLst>
          </p:cNvPr>
          <p:cNvSpPr txBox="1">
            <a:spLocks noChangeArrowheads="1"/>
          </p:cNvSpPr>
          <p:nvPr/>
        </p:nvSpPr>
        <p:spPr bwMode="auto">
          <a:xfrm>
            <a:off x="7620000" y="5334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B</a:t>
            </a:r>
          </a:p>
        </p:txBody>
      </p:sp>
      <p:sp>
        <p:nvSpPr>
          <p:cNvPr id="24" name="TextBox 23">
            <a:extLst>
              <a:ext uri="{FF2B5EF4-FFF2-40B4-BE49-F238E27FC236}">
                <a16:creationId xmlns:a16="http://schemas.microsoft.com/office/drawing/2014/main" id="{C7620700-1ECF-4A36-9A3F-7EF7C0A9FE26}"/>
              </a:ext>
            </a:extLst>
          </p:cNvPr>
          <p:cNvSpPr txBox="1">
            <a:spLocks noChangeArrowheads="1"/>
          </p:cNvSpPr>
          <p:nvPr/>
        </p:nvSpPr>
        <p:spPr bwMode="auto">
          <a:xfrm>
            <a:off x="7620000" y="17526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D</a:t>
            </a:r>
          </a:p>
        </p:txBody>
      </p:sp>
      <p:sp>
        <p:nvSpPr>
          <p:cNvPr id="25" name="TextBox 24">
            <a:extLst>
              <a:ext uri="{FF2B5EF4-FFF2-40B4-BE49-F238E27FC236}">
                <a16:creationId xmlns:a16="http://schemas.microsoft.com/office/drawing/2014/main" id="{54C83B22-8E95-408B-B865-C1EFECA09371}"/>
              </a:ext>
            </a:extLst>
          </p:cNvPr>
          <p:cNvSpPr txBox="1">
            <a:spLocks noChangeArrowheads="1"/>
          </p:cNvSpPr>
          <p:nvPr/>
        </p:nvSpPr>
        <p:spPr bwMode="auto">
          <a:xfrm>
            <a:off x="7620000" y="28956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C</a:t>
            </a:r>
          </a:p>
        </p:txBody>
      </p:sp>
      <p:sp>
        <p:nvSpPr>
          <p:cNvPr id="26" name="TextBox 25">
            <a:extLst>
              <a:ext uri="{FF2B5EF4-FFF2-40B4-BE49-F238E27FC236}">
                <a16:creationId xmlns:a16="http://schemas.microsoft.com/office/drawing/2014/main" id="{3CAC563E-B42D-498E-B6F3-FF697D3D15D0}"/>
              </a:ext>
            </a:extLst>
          </p:cNvPr>
          <p:cNvSpPr txBox="1">
            <a:spLocks noChangeArrowheads="1"/>
          </p:cNvSpPr>
          <p:nvPr/>
        </p:nvSpPr>
        <p:spPr bwMode="auto">
          <a:xfrm>
            <a:off x="7620000" y="41148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A</a:t>
            </a:r>
          </a:p>
        </p:txBody>
      </p:sp>
      <p:sp>
        <p:nvSpPr>
          <p:cNvPr id="13336" name="Rectangle 6">
            <a:extLst>
              <a:ext uri="{FF2B5EF4-FFF2-40B4-BE49-F238E27FC236}">
                <a16:creationId xmlns:a16="http://schemas.microsoft.com/office/drawing/2014/main" id="{12DBF444-B81E-41D1-B224-C5F0A720B714}"/>
              </a:ext>
            </a:extLst>
          </p:cNvPr>
          <p:cNvSpPr>
            <a:spLocks noChangeArrowheads="1"/>
          </p:cNvSpPr>
          <p:nvPr/>
        </p:nvSpPr>
        <p:spPr bwMode="auto">
          <a:xfrm>
            <a:off x="6705600" y="5334000"/>
            <a:ext cx="1676400" cy="106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 name="TextBox 27">
            <a:extLst>
              <a:ext uri="{FF2B5EF4-FFF2-40B4-BE49-F238E27FC236}">
                <a16:creationId xmlns:a16="http://schemas.microsoft.com/office/drawing/2014/main" id="{1C140CA6-235E-4B42-A33E-563368A2EFFE}"/>
              </a:ext>
            </a:extLst>
          </p:cNvPr>
          <p:cNvSpPr txBox="1">
            <a:spLocks noChangeArrowheads="1"/>
          </p:cNvSpPr>
          <p:nvPr/>
        </p:nvSpPr>
        <p:spPr bwMode="auto">
          <a:xfrm>
            <a:off x="6781800" y="54102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F</a:t>
            </a:r>
          </a:p>
        </p:txBody>
      </p:sp>
      <p:sp>
        <p:nvSpPr>
          <p:cNvPr id="29" name="TextBox 28">
            <a:extLst>
              <a:ext uri="{FF2B5EF4-FFF2-40B4-BE49-F238E27FC236}">
                <a16:creationId xmlns:a16="http://schemas.microsoft.com/office/drawing/2014/main" id="{E6294060-76CF-4747-B613-06C960FF5697}"/>
              </a:ext>
            </a:extLst>
          </p:cNvPr>
          <p:cNvSpPr txBox="1">
            <a:spLocks noChangeArrowheads="1"/>
          </p:cNvSpPr>
          <p:nvPr/>
        </p:nvSpPr>
        <p:spPr bwMode="auto">
          <a:xfrm>
            <a:off x="7696200" y="54102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A</a:t>
            </a:r>
          </a:p>
        </p:txBody>
      </p:sp>
      <p:sp>
        <p:nvSpPr>
          <p:cNvPr id="13339" name="Line 46">
            <a:extLst>
              <a:ext uri="{FF2B5EF4-FFF2-40B4-BE49-F238E27FC236}">
                <a16:creationId xmlns:a16="http://schemas.microsoft.com/office/drawing/2014/main" id="{9578261F-7FE8-4976-B7F5-2A5EAD7884B0}"/>
              </a:ext>
            </a:extLst>
          </p:cNvPr>
          <p:cNvSpPr>
            <a:spLocks noChangeShapeType="1"/>
          </p:cNvSpPr>
          <p:nvPr/>
        </p:nvSpPr>
        <p:spPr bwMode="auto">
          <a:xfrm>
            <a:off x="7543800" y="5334000"/>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40" name="Line 48">
            <a:extLst>
              <a:ext uri="{FF2B5EF4-FFF2-40B4-BE49-F238E27FC236}">
                <a16:creationId xmlns:a16="http://schemas.microsoft.com/office/drawing/2014/main" id="{7B1D5E7D-F7DF-43B1-9732-2A9F91FDF2B4}"/>
              </a:ext>
            </a:extLst>
          </p:cNvPr>
          <p:cNvSpPr>
            <a:spLocks noChangeShapeType="1"/>
          </p:cNvSpPr>
          <p:nvPr/>
        </p:nvSpPr>
        <p:spPr bwMode="auto">
          <a:xfrm>
            <a:off x="6705600" y="58674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31" name="Straight Connector 30">
            <a:extLst>
              <a:ext uri="{FF2B5EF4-FFF2-40B4-BE49-F238E27FC236}">
                <a16:creationId xmlns:a16="http://schemas.microsoft.com/office/drawing/2014/main" id="{B4C7F00B-EBA9-4247-BE47-E09DD93E2F0C}"/>
              </a:ext>
            </a:extLst>
          </p:cNvPr>
          <p:cNvCxnSpPr/>
          <p:nvPr/>
        </p:nvCxnSpPr>
        <p:spPr>
          <a:xfrm>
            <a:off x="838200" y="609600"/>
            <a:ext cx="609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D485535-289D-4A83-8B4F-D03548530634}"/>
              </a:ext>
            </a:extLst>
          </p:cNvPr>
          <p:cNvCxnSpPr/>
          <p:nvPr/>
        </p:nvCxnSpPr>
        <p:spPr>
          <a:xfrm>
            <a:off x="838200" y="1828800"/>
            <a:ext cx="609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ACB44AB-4BFD-4092-B0D3-EF50070F2D39}"/>
              </a:ext>
            </a:extLst>
          </p:cNvPr>
          <p:cNvCxnSpPr/>
          <p:nvPr/>
        </p:nvCxnSpPr>
        <p:spPr>
          <a:xfrm>
            <a:off x="838200" y="3048000"/>
            <a:ext cx="533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94E61217-417A-4E19-8FA8-4BF97C76025D}"/>
              </a:ext>
            </a:extLst>
          </p:cNvPr>
          <p:cNvCxnSpPr/>
          <p:nvPr/>
        </p:nvCxnSpPr>
        <p:spPr>
          <a:xfrm>
            <a:off x="2819400" y="4267200"/>
            <a:ext cx="609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0C11BEE9-3080-42DA-92A3-1BA681A92968}"/>
              </a:ext>
            </a:extLst>
          </p:cNvPr>
          <p:cNvCxnSpPr/>
          <p:nvPr/>
        </p:nvCxnSpPr>
        <p:spPr>
          <a:xfrm>
            <a:off x="914400" y="5486400"/>
            <a:ext cx="533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346" name="Line 43">
            <a:extLst>
              <a:ext uri="{FF2B5EF4-FFF2-40B4-BE49-F238E27FC236}">
                <a16:creationId xmlns:a16="http://schemas.microsoft.com/office/drawing/2014/main" id="{0346FACE-7D18-47AA-97B4-0CEB355889D5}"/>
              </a:ext>
            </a:extLst>
          </p:cNvPr>
          <p:cNvSpPr>
            <a:spLocks noChangeShapeType="1"/>
          </p:cNvSpPr>
          <p:nvPr/>
        </p:nvSpPr>
        <p:spPr bwMode="auto">
          <a:xfrm>
            <a:off x="6705600" y="9906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a:extLst>
              <a:ext uri="{FF2B5EF4-FFF2-40B4-BE49-F238E27FC236}">
                <a16:creationId xmlns:a16="http://schemas.microsoft.com/office/drawing/2014/main" id="{A20CBCF1-0F9A-4634-9EBB-D2884BB2A5FC}"/>
              </a:ext>
            </a:extLst>
          </p:cNvPr>
          <p:cNvSpPr txBox="1">
            <a:spLocks noChangeArrowheads="1"/>
          </p:cNvSpPr>
          <p:nvPr/>
        </p:nvSpPr>
        <p:spPr bwMode="auto">
          <a:xfrm>
            <a:off x="304800" y="304800"/>
            <a:ext cx="8610600" cy="646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b="1" dirty="0"/>
              <a:t>“Tornado Watch”</a:t>
            </a:r>
          </a:p>
          <a:p>
            <a:pPr eaLnBrk="1" hangingPunct="1">
              <a:spcBef>
                <a:spcPct val="50000"/>
              </a:spcBef>
            </a:pPr>
            <a:r>
              <a:rPr lang="en-US" altLang="en-US" dirty="0"/>
              <a:t>	</a:t>
            </a:r>
            <a:r>
              <a:rPr lang="en-US" altLang="en-US" sz="2000" dirty="0">
                <a:latin typeface="Calibri" panose="020F0502020204030204" pitchFamily="34" charset="0"/>
                <a:cs typeface="Calibri" panose="020F0502020204030204" pitchFamily="34" charset="0"/>
              </a:rPr>
              <a:t>“But if you’re here and Luna’s at Hardy’s eating lunch, who’s watching the baby?!” It wasn’t possible, was it? Two teenage girls had left a six-week-old infant all alone in a rickety old house, and if that wasn’t bad enough, there was a tornado watch on for the whole county!</a:t>
            </a:r>
          </a:p>
          <a:p>
            <a:pPr eaLnBrk="1" hangingPunct="1">
              <a:spcBef>
                <a:spcPct val="50000"/>
              </a:spcBef>
            </a:pPr>
            <a:r>
              <a:rPr lang="en-US" altLang="en-US" sz="2000" dirty="0">
                <a:latin typeface="Calibri" panose="020F0502020204030204" pitchFamily="34" charset="0"/>
                <a:cs typeface="Calibri" panose="020F0502020204030204" pitchFamily="34" charset="0"/>
              </a:rPr>
              <a:t>	Saleem tried to reach Luna on his cell phone. She was still the closest one to the baby. A message on the phone said, “Low battery.” He told Sheila to drive back to the house as fast as she could, but “to watch out for falling branches and any power lines that might be down.”</a:t>
            </a:r>
          </a:p>
          <a:p>
            <a:pPr eaLnBrk="1" hangingPunct="1">
              <a:spcBef>
                <a:spcPct val="50000"/>
              </a:spcBef>
            </a:pPr>
            <a:r>
              <a:rPr lang="en-US" altLang="en-US" sz="2000" dirty="0">
                <a:latin typeface="Calibri" panose="020F0502020204030204" pitchFamily="34" charset="0"/>
                <a:cs typeface="Calibri" panose="020F0502020204030204" pitchFamily="34" charset="0"/>
              </a:rPr>
              <a:t>	Sheila was driving a ’74 Ford Fairlane that was almost completely rusted through. She pulled out into the right </a:t>
            </a:r>
            <a:r>
              <a:rPr lang="en-US" altLang="en-US" sz="2000" dirty="0" err="1">
                <a:latin typeface="Calibri" panose="020F0502020204030204" pitchFamily="34" charset="0"/>
                <a:cs typeface="Calibri" panose="020F0502020204030204" pitchFamily="34" charset="0"/>
              </a:rPr>
              <a:t>laneof</a:t>
            </a:r>
            <a:r>
              <a:rPr lang="en-US" altLang="en-US" sz="2000" dirty="0">
                <a:latin typeface="Calibri" panose="020F0502020204030204" pitchFamily="34" charset="0"/>
                <a:cs typeface="Calibri" panose="020F0502020204030204" pitchFamily="34" charset="0"/>
              </a:rPr>
              <a:t> McAllister Boulevard and heard a loud truck horn </a:t>
            </a:r>
            <a:r>
              <a:rPr lang="en-US" altLang="en-US" sz="2000" dirty="0" err="1">
                <a:latin typeface="Calibri" panose="020F0502020204030204" pitchFamily="34" charset="0"/>
                <a:cs typeface="Calibri" panose="020F0502020204030204" pitchFamily="34" charset="0"/>
              </a:rPr>
              <a:t>hehind</a:t>
            </a:r>
            <a:r>
              <a:rPr lang="en-US" altLang="en-US" sz="2000" dirty="0">
                <a:latin typeface="Calibri" panose="020F0502020204030204" pitchFamily="34" charset="0"/>
                <a:cs typeface="Calibri" panose="020F0502020204030204" pitchFamily="34" charset="0"/>
              </a:rPr>
              <a:t> her. That was the last thing Sheila heard until she woke up in a hospital several hours later. “What’s your name?” asked the nurse in the emergency room.</a:t>
            </a:r>
          </a:p>
          <a:p>
            <a:pPr eaLnBrk="1" hangingPunct="1">
              <a:spcBef>
                <a:spcPct val="50000"/>
              </a:spcBef>
            </a:pPr>
            <a:r>
              <a:rPr lang="en-US" altLang="en-US" sz="2000" dirty="0">
                <a:latin typeface="Calibri" panose="020F0502020204030204" pitchFamily="34" charset="0"/>
                <a:cs typeface="Calibri" panose="020F0502020204030204" pitchFamily="34" charset="0"/>
              </a:rPr>
              <a:t>	“My name?” Sheila squinted her eyes to block out the bright lamps above the examination table. “My name …is …</a:t>
            </a:r>
            <a:r>
              <a:rPr lang="en-US" altLang="en-US" sz="2000" dirty="0" err="1">
                <a:latin typeface="Calibri" panose="020F0502020204030204" pitchFamily="34" charset="0"/>
                <a:cs typeface="Calibri" panose="020F0502020204030204" pitchFamily="34" charset="0"/>
              </a:rPr>
              <a:t>Xena</a:t>
            </a:r>
            <a:r>
              <a:rPr lang="en-US" altLang="en-US" sz="2000" dirty="0">
                <a:latin typeface="Calibri" panose="020F0502020204030204" pitchFamily="34" charset="0"/>
                <a:cs typeface="Calibri" panose="020F0502020204030204" pitchFamily="34" charset="0"/>
              </a:rPr>
              <a:t> Warrior Princess.” She didn’t know why she said that. She couldn’t remember her name, couldn’t remember what day it was, or what year it was. “I have something to tell you,” the nurse replied, “something about your leg.”</a:t>
            </a:r>
          </a:p>
        </p:txBody>
      </p:sp>
      <p:cxnSp>
        <p:nvCxnSpPr>
          <p:cNvPr id="6" name="Straight Connector 5">
            <a:extLst>
              <a:ext uri="{FF2B5EF4-FFF2-40B4-BE49-F238E27FC236}">
                <a16:creationId xmlns:a16="http://schemas.microsoft.com/office/drawing/2014/main" id="{2D993269-C02D-427A-9945-9631F52E9A25}"/>
              </a:ext>
            </a:extLst>
          </p:cNvPr>
          <p:cNvCxnSpPr/>
          <p:nvPr/>
        </p:nvCxnSpPr>
        <p:spPr>
          <a:xfrm>
            <a:off x="3886200" y="1066800"/>
            <a:ext cx="1905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29612ED-EF23-4776-BD31-F027965A8983}"/>
              </a:ext>
            </a:extLst>
          </p:cNvPr>
          <p:cNvCxnSpPr/>
          <p:nvPr/>
        </p:nvCxnSpPr>
        <p:spPr>
          <a:xfrm>
            <a:off x="3810000" y="1676400"/>
            <a:ext cx="2286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4F05C3-B8B2-4DD1-8986-861957ECDB60}"/>
              </a:ext>
            </a:extLst>
          </p:cNvPr>
          <p:cNvCxnSpPr/>
          <p:nvPr/>
        </p:nvCxnSpPr>
        <p:spPr>
          <a:xfrm>
            <a:off x="2819400" y="1981200"/>
            <a:ext cx="152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E45533C-489B-40FA-B4DD-91DC408EA8E7}"/>
              </a:ext>
            </a:extLst>
          </p:cNvPr>
          <p:cNvCxnSpPr/>
          <p:nvPr/>
        </p:nvCxnSpPr>
        <p:spPr>
          <a:xfrm>
            <a:off x="3733800" y="3810000"/>
            <a:ext cx="1676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ADFA6A9-0FC4-4823-B139-2D3C1BF63C28}"/>
              </a:ext>
            </a:extLst>
          </p:cNvPr>
          <p:cNvCxnSpPr/>
          <p:nvPr/>
        </p:nvCxnSpPr>
        <p:spPr>
          <a:xfrm>
            <a:off x="5715000" y="5791200"/>
            <a:ext cx="2362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2">
            <a:extLst>
              <a:ext uri="{FF2B5EF4-FFF2-40B4-BE49-F238E27FC236}">
                <a16:creationId xmlns:a16="http://schemas.microsoft.com/office/drawing/2014/main" id="{74C2FD9B-E28B-4991-8082-BF55E5AE2487}"/>
              </a:ext>
            </a:extLst>
          </p:cNvPr>
          <p:cNvSpPr>
            <a:spLocks noChangeArrowheads="1" noChangeShapeType="1" noTextEdit="1"/>
          </p:cNvSpPr>
          <p:nvPr/>
        </p:nvSpPr>
        <p:spPr bwMode="auto">
          <a:xfrm>
            <a:off x="381000" y="533400"/>
            <a:ext cx="3476625" cy="657225"/>
          </a:xfrm>
          <a:prstGeom prst="rect">
            <a:avLst/>
          </a:prstGeom>
        </p:spPr>
        <p:txBody>
          <a:bodyPr wrap="none" fromWordArt="1">
            <a:prstTxWarp prst="textDoubleWave1">
              <a:avLst>
                <a:gd name="adj1" fmla="val 6500"/>
                <a:gd name="adj2" fmla="val 0"/>
              </a:avLst>
            </a:prstTxWarp>
          </a:bodyPr>
          <a:lstStyle/>
          <a:p>
            <a:pPr algn="ctr"/>
            <a:r>
              <a:rPr lang="en-US" sz="3600" kern="10" spc="-360">
                <a:ln w="12700">
                  <a:solidFill>
                    <a:srgbClr val="008000"/>
                  </a:solidFill>
                  <a:round/>
                  <a:headEnd/>
                  <a:tailEnd/>
                </a:ln>
                <a:solidFill>
                  <a:schemeClr val="folHlink"/>
                </a:solidFill>
                <a:effectLst>
                  <a:outerShdw dist="125724" dir="18900000" algn="ctr" rotWithShape="0">
                    <a:srgbClr val="000099"/>
                  </a:outerShdw>
                </a:effectLst>
                <a:latin typeface="Impact" panose="020B0806030902050204" pitchFamily="34" charset="0"/>
              </a:rPr>
              <a:t>Advance Organizer</a:t>
            </a:r>
          </a:p>
        </p:txBody>
      </p:sp>
      <p:sp>
        <p:nvSpPr>
          <p:cNvPr id="3075" name="Text Box 3">
            <a:extLst>
              <a:ext uri="{FF2B5EF4-FFF2-40B4-BE49-F238E27FC236}">
                <a16:creationId xmlns:a16="http://schemas.microsoft.com/office/drawing/2014/main" id="{479BEDE9-DC9A-443B-B02F-356CE6C7AB56}"/>
              </a:ext>
            </a:extLst>
          </p:cNvPr>
          <p:cNvSpPr txBox="1">
            <a:spLocks noChangeArrowheads="1"/>
          </p:cNvSpPr>
          <p:nvPr/>
        </p:nvSpPr>
        <p:spPr bwMode="auto">
          <a:xfrm>
            <a:off x="1066800" y="13716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2400"/>
          </a:p>
        </p:txBody>
      </p:sp>
      <p:sp>
        <p:nvSpPr>
          <p:cNvPr id="3076" name="Text Box 4">
            <a:extLst>
              <a:ext uri="{FF2B5EF4-FFF2-40B4-BE49-F238E27FC236}">
                <a16:creationId xmlns:a16="http://schemas.microsoft.com/office/drawing/2014/main" id="{A6BDAE29-DDA2-4AD2-A240-8B6F0BFEBA84}"/>
              </a:ext>
            </a:extLst>
          </p:cNvPr>
          <p:cNvSpPr txBox="1">
            <a:spLocks noChangeArrowheads="1"/>
          </p:cNvSpPr>
          <p:nvPr/>
        </p:nvSpPr>
        <p:spPr bwMode="auto">
          <a:xfrm>
            <a:off x="838200" y="1524000"/>
            <a:ext cx="80010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dirty="0">
                <a:latin typeface="Calibri" panose="020F0502020204030204" pitchFamily="34" charset="0"/>
                <a:cs typeface="Calibri" panose="020F0502020204030204" pitchFamily="34" charset="0"/>
              </a:rPr>
              <a:t>In our last lesson, we went over the steps of the INFER Strategy.</a:t>
            </a:r>
          </a:p>
          <a:p>
            <a:pPr eaLnBrk="1" hangingPunct="1">
              <a:spcBef>
                <a:spcPct val="50000"/>
              </a:spcBef>
            </a:pPr>
            <a:r>
              <a:rPr lang="en-US" altLang="en-US" sz="2800" dirty="0">
                <a:latin typeface="Calibri" panose="020F0502020204030204" pitchFamily="34" charset="0"/>
                <a:cs typeface="Calibri" panose="020F0502020204030204" pitchFamily="34" charset="0"/>
              </a:rPr>
              <a:t>You learned that there are 2 types of questions that you will be expected to answer: Factual Questions and Think and Seek Questions.</a:t>
            </a:r>
          </a:p>
          <a:p>
            <a:pPr eaLnBrk="1" hangingPunct="1">
              <a:spcBef>
                <a:spcPct val="50000"/>
              </a:spcBef>
            </a:pPr>
            <a:r>
              <a:rPr lang="en-US" altLang="en-US" sz="2800" dirty="0">
                <a:latin typeface="Calibri" panose="020F0502020204030204" pitchFamily="34" charset="0"/>
                <a:cs typeface="Calibri" panose="020F0502020204030204" pitchFamily="34" charset="0"/>
              </a:rPr>
              <a:t>Today, we will apply the INFER Steps on Factual Questions. You will need to listen, take notes, and participate in the discussion. We will be completing a practice activity.</a:t>
            </a:r>
          </a:p>
          <a:p>
            <a:pPr eaLnBrk="1" hangingPunct="1">
              <a:spcBef>
                <a:spcPct val="50000"/>
              </a:spcBef>
            </a:pPr>
            <a:endParaRPr lang="en-US" altLang="en-US" sz="2800" dirty="0">
              <a:latin typeface="Kristen ITC" panose="03050502040202030202" pitchFamily="66" charset="0"/>
            </a:endParaRPr>
          </a:p>
        </p:txBody>
      </p:sp>
      <p:pic>
        <p:nvPicPr>
          <p:cNvPr id="3077" name="Picture 5" descr="j0186106">
            <a:extLst>
              <a:ext uri="{FF2B5EF4-FFF2-40B4-BE49-F238E27FC236}">
                <a16:creationId xmlns:a16="http://schemas.microsoft.com/office/drawing/2014/main" id="{023D085F-BB08-4B93-811A-748A622F2C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152400"/>
            <a:ext cx="13065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43" name="Group 23">
            <a:extLst>
              <a:ext uri="{FF2B5EF4-FFF2-40B4-BE49-F238E27FC236}">
                <a16:creationId xmlns:a16="http://schemas.microsoft.com/office/drawing/2014/main" id="{72EFCC1D-D4F0-4739-8EE4-0D6C5CB40086}"/>
              </a:ext>
            </a:extLst>
          </p:cNvPr>
          <p:cNvGraphicFramePr>
            <a:graphicFrameLocks noGrp="1"/>
          </p:cNvGraphicFramePr>
          <p:nvPr>
            <p:ph/>
            <p:extLst>
              <p:ext uri="{D42A27DB-BD31-4B8C-83A1-F6EECF244321}">
                <p14:modId xmlns:p14="http://schemas.microsoft.com/office/powerpoint/2010/main" val="3464485418"/>
              </p:ext>
            </p:extLst>
          </p:nvPr>
        </p:nvGraphicFramePr>
        <p:xfrm>
          <a:off x="457200" y="990600"/>
          <a:ext cx="8229600" cy="5273675"/>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9145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Fact</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sng" strike="noStrike" cap="none" normalizeH="0" baseline="0" dirty="0">
                          <a:ln>
                            <a:noFill/>
                          </a:ln>
                          <a:solidFill>
                            <a:schemeClr val="tx1"/>
                          </a:solidFill>
                          <a:effectLst/>
                          <a:latin typeface="Calibri" panose="020F0502020204030204" pitchFamily="34" charset="0"/>
                          <a:cs typeface="Calibri" panose="020F0502020204030204" pitchFamily="34" charset="0"/>
                        </a:rPr>
                        <a:t>Fact</a:t>
                      </a:r>
                      <a:r>
                        <a:rPr kumimoji="0" lang="en-US" sz="32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ual Question</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591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Calibri" panose="020F0502020204030204" pitchFamily="34" charset="0"/>
                          <a:cs typeface="Calibri" panose="020F0502020204030204" pitchFamily="34" charset="0"/>
                        </a:rPr>
                        <a:t>A fact is something that is true or real. It is something that has actually occurred, or something that the author has told you about.</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Factual Questions require you to find a fact within the information that you have read. The answer to a Factual Question is right there in the passage. You can find it in the passage if you look for it.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pic>
        <p:nvPicPr>
          <p:cNvPr id="4109" name="Picture 22" descr="j0186106">
            <a:extLst>
              <a:ext uri="{FF2B5EF4-FFF2-40B4-BE49-F238E27FC236}">
                <a16:creationId xmlns:a16="http://schemas.microsoft.com/office/drawing/2014/main" id="{015AE67A-E0A1-4411-8C97-1C894324C5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5029200"/>
            <a:ext cx="13065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4">
            <a:extLst>
              <a:ext uri="{FF2B5EF4-FFF2-40B4-BE49-F238E27FC236}">
                <a16:creationId xmlns:a16="http://schemas.microsoft.com/office/drawing/2014/main" id="{AD476C7C-A1C1-4E16-AA88-7EB6EEF4682A}"/>
              </a:ext>
            </a:extLst>
          </p:cNvPr>
          <p:cNvSpPr>
            <a:spLocks noChangeArrowheads="1" noChangeShapeType="1" noTextEdit="1"/>
          </p:cNvSpPr>
          <p:nvPr/>
        </p:nvSpPr>
        <p:spPr bwMode="auto">
          <a:xfrm>
            <a:off x="1143000" y="228600"/>
            <a:ext cx="684847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chemeClr val="folHlink"/>
                </a:solidFill>
                <a:latin typeface="Arial Black" panose="020B0A04020102020204" pitchFamily="34" charset="0"/>
              </a:rPr>
              <a:t>Example Factual Questions</a:t>
            </a:r>
          </a:p>
        </p:txBody>
      </p:sp>
      <p:sp>
        <p:nvSpPr>
          <p:cNvPr id="5123" name="Text Box 5">
            <a:extLst>
              <a:ext uri="{FF2B5EF4-FFF2-40B4-BE49-F238E27FC236}">
                <a16:creationId xmlns:a16="http://schemas.microsoft.com/office/drawing/2014/main" id="{FCA44422-E1AE-4480-B20A-4A22610172AE}"/>
              </a:ext>
            </a:extLst>
          </p:cNvPr>
          <p:cNvSpPr txBox="1">
            <a:spLocks noChangeArrowheads="1"/>
          </p:cNvSpPr>
          <p:nvPr/>
        </p:nvSpPr>
        <p:spPr bwMode="auto">
          <a:xfrm>
            <a:off x="533400" y="1219200"/>
            <a:ext cx="83058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dirty="0">
                <a:latin typeface="Calibri" panose="020F0502020204030204" pitchFamily="34" charset="0"/>
                <a:cs typeface="Calibri" panose="020F0502020204030204" pitchFamily="34" charset="0"/>
              </a:rPr>
              <a:t>What color is the boy’s hair?</a:t>
            </a:r>
          </a:p>
          <a:p>
            <a:pPr eaLnBrk="1" hangingPunct="1">
              <a:spcBef>
                <a:spcPct val="50000"/>
              </a:spcBef>
            </a:pPr>
            <a:r>
              <a:rPr lang="en-US" altLang="en-US" sz="2800" dirty="0">
                <a:latin typeface="Calibri" panose="020F0502020204030204" pitchFamily="34" charset="0"/>
                <a:cs typeface="Calibri" panose="020F0502020204030204" pitchFamily="34" charset="0"/>
              </a:rPr>
              <a:t>What is the name of the girl’s best friend?</a:t>
            </a:r>
          </a:p>
          <a:p>
            <a:pPr eaLnBrk="1" hangingPunct="1">
              <a:spcBef>
                <a:spcPct val="50000"/>
              </a:spcBef>
            </a:pPr>
            <a:r>
              <a:rPr lang="en-US" altLang="en-US" sz="2800" dirty="0">
                <a:latin typeface="Calibri" panose="020F0502020204030204" pitchFamily="34" charset="0"/>
                <a:cs typeface="Calibri" panose="020F0502020204030204" pitchFamily="34" charset="0"/>
              </a:rPr>
              <a:t>How many years have the people lived in their house?</a:t>
            </a:r>
          </a:p>
          <a:p>
            <a:pPr eaLnBrk="1" hangingPunct="1">
              <a:spcBef>
                <a:spcPct val="50000"/>
              </a:spcBef>
            </a:pPr>
            <a:r>
              <a:rPr lang="en-US" altLang="en-US" sz="2800" dirty="0">
                <a:latin typeface="Calibri" panose="020F0502020204030204" pitchFamily="34" charset="0"/>
                <a:cs typeface="Calibri" panose="020F0502020204030204" pitchFamily="34" charset="0"/>
              </a:rPr>
              <a:t>Where is the train going?</a:t>
            </a:r>
          </a:p>
          <a:p>
            <a:pPr eaLnBrk="1" hangingPunct="1">
              <a:spcBef>
                <a:spcPct val="50000"/>
              </a:spcBef>
            </a:pPr>
            <a:r>
              <a:rPr lang="en-US" altLang="en-US" sz="2800" dirty="0">
                <a:latin typeface="Calibri" panose="020F0502020204030204" pitchFamily="34" charset="0"/>
                <a:cs typeface="Calibri" panose="020F0502020204030204" pitchFamily="34" charset="0"/>
              </a:rPr>
              <a:t>Who is on the boat with the lady?</a:t>
            </a:r>
          </a:p>
          <a:p>
            <a:pPr eaLnBrk="1" hangingPunct="1">
              <a:spcBef>
                <a:spcPct val="50000"/>
              </a:spcBef>
            </a:pPr>
            <a:r>
              <a:rPr lang="en-US" altLang="en-US" sz="2800" dirty="0">
                <a:latin typeface="Calibri" panose="020F0502020204030204" pitchFamily="34" charset="0"/>
                <a:cs typeface="Calibri" panose="020F0502020204030204" pitchFamily="34" charset="0"/>
              </a:rPr>
              <a:t>When did the man arrive?</a:t>
            </a:r>
          </a:p>
          <a:p>
            <a:pPr eaLnBrk="1" hangingPunct="1">
              <a:spcBef>
                <a:spcPct val="50000"/>
              </a:spcBef>
            </a:pPr>
            <a:r>
              <a:rPr lang="en-US" altLang="en-US" sz="2800" dirty="0">
                <a:latin typeface="Calibri" panose="020F0502020204030204" pitchFamily="34" charset="0"/>
                <a:cs typeface="Calibri" panose="020F0502020204030204" pitchFamily="34" charset="0"/>
              </a:rPr>
              <a:t>Which dog bit the child?</a:t>
            </a:r>
          </a:p>
        </p:txBody>
      </p:sp>
      <p:sp>
        <p:nvSpPr>
          <p:cNvPr id="5124" name="Text Box 6">
            <a:extLst>
              <a:ext uri="{FF2B5EF4-FFF2-40B4-BE49-F238E27FC236}">
                <a16:creationId xmlns:a16="http://schemas.microsoft.com/office/drawing/2014/main" id="{0CDBE800-3131-4DB9-A76C-5C61750B3C0A}"/>
              </a:ext>
            </a:extLst>
          </p:cNvPr>
          <p:cNvSpPr txBox="1">
            <a:spLocks noChangeArrowheads="1"/>
          </p:cNvSpPr>
          <p:nvPr/>
        </p:nvSpPr>
        <p:spPr bwMode="auto">
          <a:xfrm>
            <a:off x="7315200" y="6248400"/>
            <a:ext cx="1479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Cue Card #7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4">
            <a:extLst>
              <a:ext uri="{FF2B5EF4-FFF2-40B4-BE49-F238E27FC236}">
                <a16:creationId xmlns:a16="http://schemas.microsoft.com/office/drawing/2014/main" id="{BDD341CC-7D00-4BF0-9F68-1FC22E519B22}"/>
              </a:ext>
            </a:extLst>
          </p:cNvPr>
          <p:cNvSpPr>
            <a:spLocks noChangeArrowheads="1" noChangeShapeType="1" noTextEdit="1"/>
          </p:cNvSpPr>
          <p:nvPr/>
        </p:nvSpPr>
        <p:spPr bwMode="auto">
          <a:xfrm>
            <a:off x="990600" y="685800"/>
            <a:ext cx="3429000" cy="1676400"/>
          </a:xfrm>
          <a:prstGeom prst="rect">
            <a:avLst/>
          </a:prstGeom>
        </p:spPr>
        <p:txBody>
          <a:bodyPr wrap="none" fromWordArt="1">
            <a:prstTxWarp prst="textDeflate">
              <a:avLst>
                <a:gd name="adj" fmla="val 26227"/>
              </a:avLst>
            </a:prstTxWarp>
          </a:bodyPr>
          <a:lstStyle/>
          <a:p>
            <a:pPr algn="ctr"/>
            <a:r>
              <a:rPr lang="en-US" sz="3600" kern="10">
                <a:ln w="9525">
                  <a:solidFill>
                    <a:srgbClr val="000000"/>
                  </a:solidFill>
                  <a:round/>
                  <a:headEnd/>
                  <a:tailEnd/>
                </a:ln>
                <a:solidFill>
                  <a:srgbClr val="FFCC00"/>
                </a:solidFill>
                <a:latin typeface="Impact" panose="020B0806030902050204" pitchFamily="34" charset="0"/>
              </a:rPr>
              <a:t>Key Words</a:t>
            </a:r>
          </a:p>
        </p:txBody>
      </p:sp>
      <p:sp>
        <p:nvSpPr>
          <p:cNvPr id="6147" name="Text Box 5">
            <a:extLst>
              <a:ext uri="{FF2B5EF4-FFF2-40B4-BE49-F238E27FC236}">
                <a16:creationId xmlns:a16="http://schemas.microsoft.com/office/drawing/2014/main" id="{29C1510B-D946-4988-B77E-B1B0EBCEF468}"/>
              </a:ext>
            </a:extLst>
          </p:cNvPr>
          <p:cNvSpPr txBox="1">
            <a:spLocks noChangeArrowheads="1"/>
          </p:cNvSpPr>
          <p:nvPr/>
        </p:nvSpPr>
        <p:spPr bwMode="auto">
          <a:xfrm>
            <a:off x="2209800" y="2316163"/>
            <a:ext cx="2667000"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4000" dirty="0">
                <a:latin typeface="Calibri" panose="020F0502020204030204" pitchFamily="34" charset="0"/>
                <a:cs typeface="Calibri" panose="020F0502020204030204" pitchFamily="34" charset="0"/>
              </a:rPr>
              <a:t>Who</a:t>
            </a:r>
          </a:p>
          <a:p>
            <a:pPr eaLnBrk="1" hangingPunct="1">
              <a:spcBef>
                <a:spcPct val="50000"/>
              </a:spcBef>
            </a:pPr>
            <a:r>
              <a:rPr lang="en-US" altLang="en-US" sz="4000" dirty="0">
                <a:latin typeface="Calibri" panose="020F0502020204030204" pitchFamily="34" charset="0"/>
                <a:cs typeface="Calibri" panose="020F0502020204030204" pitchFamily="34" charset="0"/>
              </a:rPr>
              <a:t>What</a:t>
            </a:r>
          </a:p>
          <a:p>
            <a:pPr eaLnBrk="1" hangingPunct="1">
              <a:spcBef>
                <a:spcPct val="50000"/>
              </a:spcBef>
            </a:pPr>
            <a:r>
              <a:rPr lang="en-US" altLang="en-US" sz="4000" dirty="0">
                <a:latin typeface="Calibri" panose="020F0502020204030204" pitchFamily="34" charset="0"/>
                <a:cs typeface="Calibri" panose="020F0502020204030204" pitchFamily="34" charset="0"/>
              </a:rPr>
              <a:t>When</a:t>
            </a:r>
          </a:p>
          <a:p>
            <a:pPr eaLnBrk="1" hangingPunct="1">
              <a:spcBef>
                <a:spcPct val="50000"/>
              </a:spcBef>
            </a:pPr>
            <a:r>
              <a:rPr lang="en-US" altLang="en-US" sz="4000" dirty="0">
                <a:latin typeface="Calibri" panose="020F0502020204030204" pitchFamily="34" charset="0"/>
                <a:cs typeface="Calibri" panose="020F0502020204030204" pitchFamily="34" charset="0"/>
              </a:rPr>
              <a:t>Where</a:t>
            </a:r>
          </a:p>
          <a:p>
            <a:pPr eaLnBrk="1" hangingPunct="1">
              <a:spcBef>
                <a:spcPct val="50000"/>
              </a:spcBef>
            </a:pPr>
            <a:r>
              <a:rPr lang="en-US" altLang="en-US" sz="4000" dirty="0">
                <a:latin typeface="Calibri" panose="020F0502020204030204" pitchFamily="34" charset="0"/>
                <a:cs typeface="Calibri" panose="020F0502020204030204" pitchFamily="34" charset="0"/>
              </a:rPr>
              <a:t>How</a:t>
            </a:r>
          </a:p>
        </p:txBody>
      </p:sp>
      <p:pic>
        <p:nvPicPr>
          <p:cNvPr id="6148" name="Picture 6" descr="j0383558">
            <a:extLst>
              <a:ext uri="{FF2B5EF4-FFF2-40B4-BE49-F238E27FC236}">
                <a16:creationId xmlns:a16="http://schemas.microsoft.com/office/drawing/2014/main" id="{D96EB12C-E463-460B-9E93-C7313AFAE5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2743200"/>
            <a:ext cx="1700213"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4">
            <a:extLst>
              <a:ext uri="{FF2B5EF4-FFF2-40B4-BE49-F238E27FC236}">
                <a16:creationId xmlns:a16="http://schemas.microsoft.com/office/drawing/2014/main" id="{469ABE64-DA34-40FE-AD0A-1E8A7D56821E}"/>
              </a:ext>
            </a:extLst>
          </p:cNvPr>
          <p:cNvSpPr>
            <a:spLocks noChangeArrowheads="1" noChangeShapeType="1" noTextEdit="1"/>
          </p:cNvSpPr>
          <p:nvPr/>
        </p:nvSpPr>
        <p:spPr bwMode="auto">
          <a:xfrm>
            <a:off x="304800" y="304800"/>
            <a:ext cx="8458200" cy="1562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chemeClr val="folHlink"/>
                </a:solidFill>
                <a:latin typeface="Arial Black" panose="020B0A04020102020204" pitchFamily="34" charset="0"/>
              </a:rPr>
              <a:t>Characteristics </a:t>
            </a:r>
          </a:p>
          <a:p>
            <a:pPr algn="ctr"/>
            <a:r>
              <a:rPr lang="en-US" sz="3600" kern="10">
                <a:ln w="9525">
                  <a:solidFill>
                    <a:srgbClr val="000000"/>
                  </a:solidFill>
                  <a:round/>
                  <a:headEnd/>
                  <a:tailEnd/>
                </a:ln>
                <a:solidFill>
                  <a:schemeClr val="folHlink"/>
                </a:solidFill>
                <a:latin typeface="Arial Black" panose="020B0A04020102020204" pitchFamily="34" charset="0"/>
              </a:rPr>
              <a:t>of Good Answers</a:t>
            </a:r>
          </a:p>
        </p:txBody>
      </p:sp>
      <p:sp>
        <p:nvSpPr>
          <p:cNvPr id="7171" name="Text Box 5">
            <a:extLst>
              <a:ext uri="{FF2B5EF4-FFF2-40B4-BE49-F238E27FC236}">
                <a16:creationId xmlns:a16="http://schemas.microsoft.com/office/drawing/2014/main" id="{28B57DA9-519F-4737-9994-71E8B574E4DF}"/>
              </a:ext>
            </a:extLst>
          </p:cNvPr>
          <p:cNvSpPr txBox="1">
            <a:spLocks noChangeArrowheads="1"/>
          </p:cNvSpPr>
          <p:nvPr/>
        </p:nvSpPr>
        <p:spPr bwMode="auto">
          <a:xfrm>
            <a:off x="609600" y="2209800"/>
            <a:ext cx="81534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en-US" altLang="en-US" sz="3600" dirty="0">
                <a:latin typeface="Calibri" panose="020F0502020204030204" pitchFamily="34" charset="0"/>
                <a:cs typeface="Calibri" panose="020F0502020204030204" pitchFamily="34" charset="0"/>
              </a:rPr>
              <a:t>Is a complete thought</a:t>
            </a:r>
          </a:p>
          <a:p>
            <a:pPr lvl="1" eaLnBrk="1" hangingPunct="1">
              <a:spcBef>
                <a:spcPct val="50000"/>
              </a:spcBef>
              <a:buFontTx/>
              <a:buChar char="•"/>
            </a:pPr>
            <a:r>
              <a:rPr lang="en-US" altLang="en-US" sz="3600" dirty="0">
                <a:latin typeface="Calibri" panose="020F0502020204030204" pitchFamily="34" charset="0"/>
                <a:cs typeface="Calibri" panose="020F0502020204030204" pitchFamily="34" charset="0"/>
              </a:rPr>
              <a:t>Has a subject</a:t>
            </a:r>
          </a:p>
          <a:p>
            <a:pPr lvl="1" eaLnBrk="1" hangingPunct="1">
              <a:spcBef>
                <a:spcPct val="50000"/>
              </a:spcBef>
              <a:buFontTx/>
              <a:buChar char="•"/>
            </a:pPr>
            <a:r>
              <a:rPr lang="en-US" altLang="en-US" sz="3600" dirty="0">
                <a:latin typeface="Calibri" panose="020F0502020204030204" pitchFamily="34" charset="0"/>
                <a:cs typeface="Calibri" panose="020F0502020204030204" pitchFamily="34" charset="0"/>
              </a:rPr>
              <a:t>Has a verb</a:t>
            </a:r>
          </a:p>
          <a:p>
            <a:pPr eaLnBrk="1" hangingPunct="1">
              <a:spcBef>
                <a:spcPct val="50000"/>
              </a:spcBef>
              <a:buFontTx/>
              <a:buChar char="•"/>
            </a:pPr>
            <a:r>
              <a:rPr lang="en-US" altLang="en-US" sz="3600" dirty="0">
                <a:latin typeface="Calibri" panose="020F0502020204030204" pitchFamily="34" charset="0"/>
                <a:cs typeface="Calibri" panose="020F0502020204030204" pitchFamily="34" charset="0"/>
              </a:rPr>
              <a:t>Is related to information in the passage</a:t>
            </a:r>
          </a:p>
          <a:p>
            <a:pPr eaLnBrk="1" hangingPunct="1">
              <a:spcBef>
                <a:spcPct val="50000"/>
              </a:spcBef>
              <a:buFontTx/>
              <a:buChar char="•"/>
            </a:pPr>
            <a:r>
              <a:rPr lang="en-US" altLang="en-US" sz="3600" dirty="0">
                <a:latin typeface="Calibri" panose="020F0502020204030204" pitchFamily="34" charset="0"/>
                <a:cs typeface="Calibri" panose="020F0502020204030204" pitchFamily="34" charset="0"/>
              </a:rPr>
              <a:t>Answers the question</a:t>
            </a:r>
          </a:p>
        </p:txBody>
      </p:sp>
      <p:pic>
        <p:nvPicPr>
          <p:cNvPr id="7172" name="Picture 6" descr="j0396744">
            <a:extLst>
              <a:ext uri="{FF2B5EF4-FFF2-40B4-BE49-F238E27FC236}">
                <a16:creationId xmlns:a16="http://schemas.microsoft.com/office/drawing/2014/main" id="{A9806D8C-7544-4682-A519-FD205B498C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2362200"/>
            <a:ext cx="1487488"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Text Box 7">
            <a:extLst>
              <a:ext uri="{FF2B5EF4-FFF2-40B4-BE49-F238E27FC236}">
                <a16:creationId xmlns:a16="http://schemas.microsoft.com/office/drawing/2014/main" id="{E4812588-52EC-4D86-BDDD-3B1EA6CB2246}"/>
              </a:ext>
            </a:extLst>
          </p:cNvPr>
          <p:cNvSpPr txBox="1">
            <a:spLocks noChangeArrowheads="1"/>
          </p:cNvSpPr>
          <p:nvPr/>
        </p:nvSpPr>
        <p:spPr bwMode="auto">
          <a:xfrm>
            <a:off x="7315200" y="6477000"/>
            <a:ext cx="182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t>Cue Card #8</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2">
            <a:extLst>
              <a:ext uri="{FF2B5EF4-FFF2-40B4-BE49-F238E27FC236}">
                <a16:creationId xmlns:a16="http://schemas.microsoft.com/office/drawing/2014/main" id="{2B5ACC2F-F1E9-4DAD-B2A1-88BABF12872E}"/>
              </a:ext>
            </a:extLst>
          </p:cNvPr>
          <p:cNvSpPr>
            <a:spLocks noChangeArrowheads="1" noChangeShapeType="1" noTextEdit="1"/>
          </p:cNvSpPr>
          <p:nvPr/>
        </p:nvSpPr>
        <p:spPr bwMode="auto">
          <a:xfrm rot="5400000">
            <a:off x="-1600200" y="2667000"/>
            <a:ext cx="6248400" cy="1371600"/>
          </a:xfrm>
          <a:prstGeom prst="rect">
            <a:avLst/>
          </a:prstGeom>
        </p:spPr>
        <p:txBody>
          <a:bodyPr vert="wordArtVert" wrap="none" fromWordArt="1">
            <a:prstTxWarp prst="textPlain">
              <a:avLst>
                <a:gd name="adj" fmla="val 50000"/>
              </a:avLst>
            </a:prstTxWarp>
          </a:bodyPr>
          <a:lstStyle/>
          <a:p>
            <a:pPr algn="ctr" fontAlgn="auto"/>
            <a:r>
              <a:rPr lang="en-US" sz="3600" kern="10">
                <a:ln w="9525">
                  <a:solidFill>
                    <a:srgbClr val="000000"/>
                  </a:solidFill>
                  <a:round/>
                  <a:headEnd/>
                  <a:tailEnd/>
                </a:ln>
                <a:solidFill>
                  <a:schemeClr val="folHlink"/>
                </a:solidFill>
                <a:latin typeface="Arial Black" panose="020B0A04020102020204" pitchFamily="34" charset="0"/>
              </a:rPr>
              <a:t>INFER</a:t>
            </a:r>
          </a:p>
        </p:txBody>
      </p:sp>
      <p:sp>
        <p:nvSpPr>
          <p:cNvPr id="8195" name="Rectangle 3">
            <a:extLst>
              <a:ext uri="{FF2B5EF4-FFF2-40B4-BE49-F238E27FC236}">
                <a16:creationId xmlns:a16="http://schemas.microsoft.com/office/drawing/2014/main" id="{0BCE64E1-5C56-45F0-B51E-0F9A9652FFD6}"/>
              </a:ext>
            </a:extLst>
          </p:cNvPr>
          <p:cNvSpPr>
            <a:spLocks noChangeArrowheads="1"/>
          </p:cNvSpPr>
          <p:nvPr/>
        </p:nvSpPr>
        <p:spPr bwMode="auto">
          <a:xfrm>
            <a:off x="2362200" y="5922963"/>
            <a:ext cx="5054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folHlink"/>
                </a:solidFill>
              </a:rPr>
              <a:t>eturn </a:t>
            </a:r>
            <a:r>
              <a:rPr lang="en-US" altLang="en-US" sz="3200"/>
              <a:t>to the question</a:t>
            </a:r>
          </a:p>
        </p:txBody>
      </p:sp>
      <p:sp>
        <p:nvSpPr>
          <p:cNvPr id="8196" name="Rectangle 4">
            <a:extLst>
              <a:ext uri="{FF2B5EF4-FFF2-40B4-BE49-F238E27FC236}">
                <a16:creationId xmlns:a16="http://schemas.microsoft.com/office/drawing/2014/main" id="{37ABA2C4-3951-455B-BA4C-F0369E753A91}"/>
              </a:ext>
            </a:extLst>
          </p:cNvPr>
          <p:cNvSpPr>
            <a:spLocks noChangeArrowheads="1"/>
          </p:cNvSpPr>
          <p:nvPr/>
        </p:nvSpPr>
        <p:spPr bwMode="auto">
          <a:xfrm>
            <a:off x="2286000" y="4572000"/>
            <a:ext cx="61452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folHlink"/>
                </a:solidFill>
              </a:rPr>
              <a:t>xplore </a:t>
            </a:r>
            <a:r>
              <a:rPr lang="en-US" altLang="en-US" sz="3200"/>
              <a:t>any supporting details</a:t>
            </a:r>
          </a:p>
        </p:txBody>
      </p:sp>
      <p:sp>
        <p:nvSpPr>
          <p:cNvPr id="8197" name="Rectangle 5">
            <a:extLst>
              <a:ext uri="{FF2B5EF4-FFF2-40B4-BE49-F238E27FC236}">
                <a16:creationId xmlns:a16="http://schemas.microsoft.com/office/drawing/2014/main" id="{26EEC21F-333B-4BDD-9E3F-76086E2D7084}"/>
              </a:ext>
            </a:extLst>
          </p:cNvPr>
          <p:cNvSpPr>
            <a:spLocks noChangeArrowheads="1"/>
          </p:cNvSpPr>
          <p:nvPr/>
        </p:nvSpPr>
        <p:spPr bwMode="auto">
          <a:xfrm>
            <a:off x="2133600" y="3246438"/>
            <a:ext cx="4191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folHlink"/>
                </a:solidFill>
              </a:rPr>
              <a:t>ind </a:t>
            </a:r>
            <a:r>
              <a:rPr lang="en-US" altLang="en-US" sz="3200"/>
              <a:t>the clues</a:t>
            </a:r>
          </a:p>
        </p:txBody>
      </p:sp>
      <p:sp>
        <p:nvSpPr>
          <p:cNvPr id="8198" name="Rectangle 6">
            <a:extLst>
              <a:ext uri="{FF2B5EF4-FFF2-40B4-BE49-F238E27FC236}">
                <a16:creationId xmlns:a16="http://schemas.microsoft.com/office/drawing/2014/main" id="{A6178428-03FB-45D3-AE92-DE7AAAFF43B0}"/>
              </a:ext>
            </a:extLst>
          </p:cNvPr>
          <p:cNvSpPr>
            <a:spLocks noChangeArrowheads="1"/>
          </p:cNvSpPr>
          <p:nvPr/>
        </p:nvSpPr>
        <p:spPr bwMode="auto">
          <a:xfrm>
            <a:off x="2286000" y="1884363"/>
            <a:ext cx="42751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folHlink"/>
                </a:solidFill>
              </a:rPr>
              <a:t>ote</a:t>
            </a:r>
            <a:r>
              <a:rPr lang="en-US" altLang="en-US" sz="3200">
                <a:solidFill>
                  <a:schemeClr val="folHlink"/>
                </a:solidFill>
              </a:rPr>
              <a:t> </a:t>
            </a:r>
            <a:r>
              <a:rPr lang="en-US" altLang="en-US" sz="3200"/>
              <a:t>what you know</a:t>
            </a:r>
          </a:p>
        </p:txBody>
      </p:sp>
      <p:sp>
        <p:nvSpPr>
          <p:cNvPr id="8199" name="Rectangle 7">
            <a:extLst>
              <a:ext uri="{FF2B5EF4-FFF2-40B4-BE49-F238E27FC236}">
                <a16:creationId xmlns:a16="http://schemas.microsoft.com/office/drawing/2014/main" id="{0F94BCFF-F20A-4B14-9C08-87A14772E7D9}"/>
              </a:ext>
            </a:extLst>
          </p:cNvPr>
          <p:cNvSpPr>
            <a:spLocks noChangeArrowheads="1"/>
          </p:cNvSpPr>
          <p:nvPr/>
        </p:nvSpPr>
        <p:spPr bwMode="auto">
          <a:xfrm>
            <a:off x="1828800" y="436563"/>
            <a:ext cx="77898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dirty="0" err="1">
                <a:solidFill>
                  <a:schemeClr val="folHlink"/>
                </a:solidFill>
              </a:rPr>
              <a:t>nteract</a:t>
            </a:r>
            <a:r>
              <a:rPr lang="en-US" altLang="en-US" sz="3200" dirty="0">
                <a:solidFill>
                  <a:schemeClr val="folHlink"/>
                </a:solidFill>
              </a:rPr>
              <a:t> </a:t>
            </a:r>
            <a:r>
              <a:rPr lang="en-US" altLang="en-US" sz="3200" dirty="0"/>
              <a:t>with the questions and passage</a:t>
            </a:r>
          </a:p>
        </p:txBody>
      </p:sp>
      <p:sp>
        <p:nvSpPr>
          <p:cNvPr id="8200" name="Line 8">
            <a:extLst>
              <a:ext uri="{FF2B5EF4-FFF2-40B4-BE49-F238E27FC236}">
                <a16:creationId xmlns:a16="http://schemas.microsoft.com/office/drawing/2014/main" id="{92EC0525-CE68-4E10-A8AF-FAFE55BA569C}"/>
              </a:ext>
            </a:extLst>
          </p:cNvPr>
          <p:cNvSpPr>
            <a:spLocks noChangeShapeType="1"/>
          </p:cNvSpPr>
          <p:nvPr/>
        </p:nvSpPr>
        <p:spPr bwMode="auto">
          <a:xfrm>
            <a:off x="228600" y="60960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1" name="Line 9">
            <a:extLst>
              <a:ext uri="{FF2B5EF4-FFF2-40B4-BE49-F238E27FC236}">
                <a16:creationId xmlns:a16="http://schemas.microsoft.com/office/drawing/2014/main" id="{D24006CC-2C12-4722-A6AD-1428CAAA7085}"/>
              </a:ext>
            </a:extLst>
          </p:cNvPr>
          <p:cNvSpPr>
            <a:spLocks noChangeShapeType="1"/>
          </p:cNvSpPr>
          <p:nvPr/>
        </p:nvSpPr>
        <p:spPr bwMode="auto">
          <a:xfrm flipV="1">
            <a:off x="228600" y="2133600"/>
            <a:ext cx="0" cy="396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2" name="Line 10">
            <a:extLst>
              <a:ext uri="{FF2B5EF4-FFF2-40B4-BE49-F238E27FC236}">
                <a16:creationId xmlns:a16="http://schemas.microsoft.com/office/drawing/2014/main" id="{96A8C68D-8779-4C0A-9E66-D522722076D3}"/>
              </a:ext>
            </a:extLst>
          </p:cNvPr>
          <p:cNvSpPr>
            <a:spLocks noChangeShapeType="1"/>
          </p:cNvSpPr>
          <p:nvPr/>
        </p:nvSpPr>
        <p:spPr bwMode="auto">
          <a:xfrm>
            <a:off x="228600" y="2133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3" name="Line 11">
            <a:extLst>
              <a:ext uri="{FF2B5EF4-FFF2-40B4-BE49-F238E27FC236}">
                <a16:creationId xmlns:a16="http://schemas.microsoft.com/office/drawing/2014/main" id="{5F01C4AC-01DF-49BE-BB71-BE91A450B9E5}"/>
              </a:ext>
            </a:extLst>
          </p:cNvPr>
          <p:cNvSpPr>
            <a:spLocks noChangeShapeType="1"/>
          </p:cNvSpPr>
          <p:nvPr/>
        </p:nvSpPr>
        <p:spPr bwMode="auto">
          <a:xfrm>
            <a:off x="228600" y="34290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4" name="Line 12">
            <a:extLst>
              <a:ext uri="{FF2B5EF4-FFF2-40B4-BE49-F238E27FC236}">
                <a16:creationId xmlns:a16="http://schemas.microsoft.com/office/drawing/2014/main" id="{8D413995-FD4B-4EA0-95D6-29E086E0B12A}"/>
              </a:ext>
            </a:extLst>
          </p:cNvPr>
          <p:cNvSpPr>
            <a:spLocks noChangeShapeType="1"/>
          </p:cNvSpPr>
          <p:nvPr/>
        </p:nvSpPr>
        <p:spPr bwMode="auto">
          <a:xfrm>
            <a:off x="228600" y="45720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5" name="Text Box 13">
            <a:extLst>
              <a:ext uri="{FF2B5EF4-FFF2-40B4-BE49-F238E27FC236}">
                <a16:creationId xmlns:a16="http://schemas.microsoft.com/office/drawing/2014/main" id="{4F1C5C2E-2F28-4A10-BE46-559218ADB776}"/>
              </a:ext>
            </a:extLst>
          </p:cNvPr>
          <p:cNvSpPr txBox="1">
            <a:spLocks noChangeArrowheads="1"/>
          </p:cNvSpPr>
          <p:nvPr/>
        </p:nvSpPr>
        <p:spPr bwMode="auto">
          <a:xfrm>
            <a:off x="6781800" y="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t>Cue Card #1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a:extLst>
              <a:ext uri="{FF2B5EF4-FFF2-40B4-BE49-F238E27FC236}">
                <a16:creationId xmlns:a16="http://schemas.microsoft.com/office/drawing/2014/main" id="{9A5B54D5-7D3C-47C4-8924-A75F7A74CEA8}"/>
              </a:ext>
            </a:extLst>
          </p:cNvPr>
          <p:cNvSpPr txBox="1">
            <a:spLocks noChangeArrowheads="1"/>
          </p:cNvSpPr>
          <p:nvPr/>
        </p:nvSpPr>
        <p:spPr bwMode="auto">
          <a:xfrm>
            <a:off x="304800" y="304800"/>
            <a:ext cx="845820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dirty="0">
                <a:latin typeface="Calibri" panose="020F0502020204030204" pitchFamily="34" charset="0"/>
                <a:cs typeface="Calibri" panose="020F0502020204030204" pitchFamily="34" charset="0"/>
              </a:rPr>
              <a:t>There are two major types of questions you may be asked to answer. They are </a:t>
            </a:r>
            <a:r>
              <a:rPr lang="en-US" altLang="en-US" sz="2400" b="1" dirty="0">
                <a:solidFill>
                  <a:srgbClr val="00B050"/>
                </a:solidFill>
                <a:latin typeface="Calibri" panose="020F0502020204030204" pitchFamily="34" charset="0"/>
                <a:cs typeface="Calibri" panose="020F0502020204030204" pitchFamily="34" charset="0"/>
              </a:rPr>
              <a:t>factual</a:t>
            </a:r>
            <a:r>
              <a:rPr lang="en-US" altLang="en-US" sz="2400" dirty="0">
                <a:latin typeface="Calibri" panose="020F0502020204030204" pitchFamily="34" charset="0"/>
                <a:cs typeface="Calibri" panose="020F0502020204030204" pitchFamily="34" charset="0"/>
              </a:rPr>
              <a:t> and </a:t>
            </a:r>
            <a:r>
              <a:rPr lang="en-US" altLang="en-US" sz="2400" b="1" dirty="0">
                <a:solidFill>
                  <a:srgbClr val="00B050"/>
                </a:solidFill>
                <a:latin typeface="Calibri" panose="020F0502020204030204" pitchFamily="34" charset="0"/>
                <a:cs typeface="Calibri" panose="020F0502020204030204" pitchFamily="34" charset="0"/>
              </a:rPr>
              <a:t>think and seek</a:t>
            </a:r>
            <a:r>
              <a:rPr lang="en-US" altLang="en-US" sz="2400" dirty="0">
                <a:latin typeface="Calibri" panose="020F0502020204030204" pitchFamily="34" charset="0"/>
                <a:cs typeface="Calibri" panose="020F0502020204030204" pitchFamily="34" charset="0"/>
              </a:rPr>
              <a:t>.</a:t>
            </a:r>
          </a:p>
          <a:p>
            <a:pPr eaLnBrk="1" hangingPunct="1">
              <a:spcBef>
                <a:spcPct val="50000"/>
              </a:spcBef>
            </a:pPr>
            <a:r>
              <a:rPr lang="en-US" altLang="en-US" sz="2400" dirty="0">
                <a:latin typeface="Calibri" panose="020F0502020204030204" pitchFamily="34" charset="0"/>
                <a:cs typeface="Calibri" panose="020F0502020204030204" pitchFamily="34" charset="0"/>
              </a:rPr>
              <a:t>A fact is something that is </a:t>
            </a:r>
            <a:r>
              <a:rPr lang="en-US" altLang="en-US" sz="2400" b="1" dirty="0">
                <a:solidFill>
                  <a:srgbClr val="00B050"/>
                </a:solidFill>
                <a:latin typeface="Calibri" panose="020F0502020204030204" pitchFamily="34" charset="0"/>
                <a:cs typeface="Calibri" panose="020F0502020204030204" pitchFamily="34" charset="0"/>
              </a:rPr>
              <a:t>true or real</a:t>
            </a:r>
            <a:r>
              <a:rPr lang="en-US" altLang="en-US" sz="2400" dirty="0">
                <a:latin typeface="Calibri" panose="020F0502020204030204" pitchFamily="34" charset="0"/>
                <a:cs typeface="Calibri" panose="020F0502020204030204" pitchFamily="34" charset="0"/>
              </a:rPr>
              <a:t>.</a:t>
            </a:r>
          </a:p>
          <a:p>
            <a:pPr eaLnBrk="1" hangingPunct="1">
              <a:spcBef>
                <a:spcPct val="50000"/>
              </a:spcBef>
            </a:pPr>
            <a:r>
              <a:rPr lang="en-US" altLang="en-US" sz="2400" dirty="0">
                <a:latin typeface="Calibri" panose="020F0502020204030204" pitchFamily="34" charset="0"/>
                <a:cs typeface="Calibri" panose="020F0502020204030204" pitchFamily="34" charset="0"/>
              </a:rPr>
              <a:t>A factual question will have an answer that is </a:t>
            </a:r>
            <a:r>
              <a:rPr lang="en-US" altLang="en-US" sz="2400" b="1" dirty="0">
                <a:solidFill>
                  <a:srgbClr val="00B050"/>
                </a:solidFill>
                <a:latin typeface="Calibri" panose="020F0502020204030204" pitchFamily="34" charset="0"/>
                <a:cs typeface="Calibri" panose="020F0502020204030204" pitchFamily="34" charset="0"/>
              </a:rPr>
              <a:t>right there </a:t>
            </a:r>
            <a:r>
              <a:rPr lang="en-US" altLang="en-US" sz="2400" dirty="0">
                <a:latin typeface="Calibri" panose="020F0502020204030204" pitchFamily="34" charset="0"/>
                <a:cs typeface="Calibri" panose="020F0502020204030204" pitchFamily="34" charset="0"/>
              </a:rPr>
              <a:t>in the passage.</a:t>
            </a:r>
          </a:p>
          <a:p>
            <a:pPr eaLnBrk="1" hangingPunct="1">
              <a:spcBef>
                <a:spcPct val="50000"/>
              </a:spcBef>
            </a:pPr>
            <a:r>
              <a:rPr lang="en-US" altLang="en-US" sz="2400" dirty="0">
                <a:latin typeface="Calibri" panose="020F0502020204030204" pitchFamily="34" charset="0"/>
                <a:cs typeface="Calibri" panose="020F0502020204030204" pitchFamily="34" charset="0"/>
              </a:rPr>
              <a:t>A factual question may begin with words like </a:t>
            </a:r>
            <a:r>
              <a:rPr lang="en-US" altLang="en-US" sz="2400" b="1" dirty="0">
                <a:solidFill>
                  <a:srgbClr val="00B050"/>
                </a:solidFill>
                <a:latin typeface="Calibri" panose="020F0502020204030204" pitchFamily="34" charset="0"/>
                <a:cs typeface="Calibri" panose="020F0502020204030204" pitchFamily="34" charset="0"/>
              </a:rPr>
              <a:t>who, what, where, when and how</a:t>
            </a:r>
            <a:r>
              <a:rPr lang="en-US" altLang="en-US" sz="2400" dirty="0">
                <a:latin typeface="Calibri" panose="020F0502020204030204" pitchFamily="34" charset="0"/>
                <a:cs typeface="Calibri" panose="020F0502020204030204" pitchFamily="34" charset="0"/>
              </a:rPr>
              <a:t>.</a:t>
            </a:r>
          </a:p>
          <a:p>
            <a:pPr eaLnBrk="1" hangingPunct="1">
              <a:spcBef>
                <a:spcPct val="50000"/>
              </a:spcBef>
            </a:pPr>
            <a:r>
              <a:rPr lang="en-US" altLang="en-US" sz="2400" dirty="0">
                <a:latin typeface="Calibri" panose="020F0502020204030204" pitchFamily="34" charset="0"/>
                <a:cs typeface="Calibri" panose="020F0502020204030204" pitchFamily="34" charset="0"/>
              </a:rPr>
              <a:t>However, these are just examples. Factual questions will always ask for something that is </a:t>
            </a:r>
            <a:r>
              <a:rPr lang="en-US" altLang="en-US" sz="2400" b="1" dirty="0">
                <a:solidFill>
                  <a:srgbClr val="00B050"/>
                </a:solidFill>
                <a:latin typeface="Calibri" panose="020F0502020204030204" pitchFamily="34" charset="0"/>
                <a:cs typeface="Calibri" panose="020F0502020204030204" pitchFamily="34" charset="0"/>
              </a:rPr>
              <a:t>right there </a:t>
            </a:r>
            <a:r>
              <a:rPr lang="en-US" altLang="en-US" sz="2400" dirty="0">
                <a:latin typeface="Calibri" panose="020F0502020204030204" pitchFamily="34" charset="0"/>
                <a:cs typeface="Calibri" panose="020F0502020204030204" pitchFamily="34" charset="0"/>
              </a:rPr>
              <a:t>in the passage.</a:t>
            </a:r>
          </a:p>
          <a:p>
            <a:pPr eaLnBrk="1" hangingPunct="1">
              <a:spcBef>
                <a:spcPct val="50000"/>
              </a:spcBef>
            </a:pPr>
            <a:r>
              <a:rPr lang="en-US" altLang="en-US" sz="2400" dirty="0">
                <a:latin typeface="Calibri" panose="020F0502020204030204" pitchFamily="34" charset="0"/>
                <a:cs typeface="Calibri" panose="020F0502020204030204" pitchFamily="34" charset="0"/>
              </a:rPr>
              <a:t>Attending to </a:t>
            </a:r>
            <a:r>
              <a:rPr lang="en-US" altLang="en-US" sz="2400" b="1" dirty="0">
                <a:solidFill>
                  <a:srgbClr val="00B050"/>
                </a:solidFill>
                <a:latin typeface="Calibri" panose="020F0502020204030204" pitchFamily="34" charset="0"/>
                <a:cs typeface="Calibri" panose="020F0502020204030204" pitchFamily="34" charset="0"/>
              </a:rPr>
              <a:t>facts</a:t>
            </a:r>
            <a:r>
              <a:rPr lang="en-US" altLang="en-US" sz="2400" dirty="0">
                <a:latin typeface="Calibri" panose="020F0502020204030204" pitchFamily="34" charset="0"/>
                <a:cs typeface="Calibri" panose="020F0502020204030204" pitchFamily="34" charset="0"/>
              </a:rPr>
              <a:t> in a passage will help you be a better reader.</a:t>
            </a:r>
          </a:p>
          <a:p>
            <a:pPr eaLnBrk="1" hangingPunct="1">
              <a:spcBef>
                <a:spcPct val="50000"/>
              </a:spcBef>
            </a:pPr>
            <a:r>
              <a:rPr lang="en-US" altLang="en-US" sz="2400" dirty="0">
                <a:latin typeface="Calibri" panose="020F0502020204030204" pitchFamily="34" charset="0"/>
                <a:cs typeface="Calibri" panose="020F0502020204030204" pitchFamily="34" charset="0"/>
              </a:rPr>
              <a:t>When you answer a factual question, you have to make sure that the answer you choose is the </a:t>
            </a:r>
            <a:r>
              <a:rPr lang="en-US" altLang="en-US" sz="2400" b="1" dirty="0">
                <a:solidFill>
                  <a:srgbClr val="00B050"/>
                </a:solidFill>
                <a:latin typeface="Calibri" panose="020F0502020204030204" pitchFamily="34" charset="0"/>
                <a:cs typeface="Calibri" panose="020F0502020204030204" pitchFamily="34" charset="0"/>
              </a:rPr>
              <a:t>same as or directly related </a:t>
            </a:r>
            <a:r>
              <a:rPr lang="en-US" altLang="en-US" sz="2400" dirty="0">
                <a:latin typeface="Calibri" panose="020F0502020204030204" pitchFamily="34" charset="0"/>
                <a:cs typeface="Calibri" panose="020F0502020204030204" pitchFamily="34" charset="0"/>
              </a:rPr>
              <a:t>to the information in the passage.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741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741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741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7412">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7412">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41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4">
            <a:extLst>
              <a:ext uri="{FF2B5EF4-FFF2-40B4-BE49-F238E27FC236}">
                <a16:creationId xmlns:a16="http://schemas.microsoft.com/office/drawing/2014/main" id="{AE4EE31A-9AE7-401D-AB08-4F3550F6B146}"/>
              </a:ext>
            </a:extLst>
          </p:cNvPr>
          <p:cNvSpPr txBox="1">
            <a:spLocks noChangeArrowheads="1"/>
          </p:cNvSpPr>
          <p:nvPr/>
        </p:nvSpPr>
        <p:spPr bwMode="auto">
          <a:xfrm>
            <a:off x="381000" y="381000"/>
            <a:ext cx="853440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dirty="0">
                <a:latin typeface="Calibri" panose="020F0502020204030204" pitchFamily="34" charset="0"/>
                <a:cs typeface="Calibri" panose="020F0502020204030204" pitchFamily="34" charset="0"/>
              </a:rPr>
              <a:t>When you read a factual question, be sure to attend to </a:t>
            </a:r>
            <a:r>
              <a:rPr lang="en-US" altLang="en-US" sz="2400" b="1" dirty="0">
                <a:solidFill>
                  <a:srgbClr val="00B050"/>
                </a:solidFill>
                <a:latin typeface="Calibri" panose="020F0502020204030204" pitchFamily="34" charset="0"/>
                <a:cs typeface="Calibri" panose="020F0502020204030204" pitchFamily="34" charset="0"/>
              </a:rPr>
              <a:t>key words</a:t>
            </a:r>
            <a:r>
              <a:rPr lang="en-US" altLang="en-US" sz="2400" dirty="0">
                <a:latin typeface="Calibri" panose="020F0502020204030204" pitchFamily="34" charset="0"/>
                <a:cs typeface="Calibri" panose="020F0502020204030204" pitchFamily="34" charset="0"/>
              </a:rPr>
              <a:t> in the question, so you know what clues to look for while you are reading.</a:t>
            </a:r>
          </a:p>
          <a:p>
            <a:pPr eaLnBrk="1" hangingPunct="1">
              <a:spcBef>
                <a:spcPct val="50000"/>
              </a:spcBef>
            </a:pPr>
            <a:r>
              <a:rPr lang="en-US" altLang="en-US" sz="2400" dirty="0">
                <a:latin typeface="Calibri" panose="020F0502020204030204" pitchFamily="34" charset="0"/>
                <a:cs typeface="Calibri" panose="020F0502020204030204" pitchFamily="34" charset="0"/>
              </a:rPr>
              <a:t>After you read a factual question, you need to look for </a:t>
            </a:r>
            <a:r>
              <a:rPr lang="en-US" altLang="en-US" sz="2400" b="1" dirty="0">
                <a:solidFill>
                  <a:srgbClr val="00B050"/>
                </a:solidFill>
                <a:latin typeface="Calibri" panose="020F0502020204030204" pitchFamily="34" charset="0"/>
                <a:cs typeface="Calibri" panose="020F0502020204030204" pitchFamily="34" charset="0"/>
              </a:rPr>
              <a:t>key words and clues</a:t>
            </a:r>
            <a:r>
              <a:rPr lang="en-US" altLang="en-US" sz="2400" dirty="0">
                <a:latin typeface="Calibri" panose="020F0502020204030204" pitchFamily="34" charset="0"/>
                <a:cs typeface="Calibri" panose="020F0502020204030204" pitchFamily="34" charset="0"/>
              </a:rPr>
              <a:t> that are in the passage to help you answer correctly.</a:t>
            </a:r>
          </a:p>
          <a:p>
            <a:pPr eaLnBrk="1" hangingPunct="1">
              <a:spcBef>
                <a:spcPct val="50000"/>
              </a:spcBef>
            </a:pPr>
            <a:r>
              <a:rPr lang="en-US" altLang="en-US" sz="2400" dirty="0">
                <a:latin typeface="Calibri" panose="020F0502020204030204" pitchFamily="34" charset="0"/>
                <a:cs typeface="Calibri" panose="020F0502020204030204" pitchFamily="34" charset="0"/>
              </a:rPr>
              <a:t>The steps in the Inference Strategy are:</a:t>
            </a:r>
          </a:p>
          <a:p>
            <a:pPr eaLnBrk="1" hangingPunct="1">
              <a:spcBef>
                <a:spcPct val="50000"/>
              </a:spcBef>
            </a:pPr>
            <a:r>
              <a:rPr lang="en-US" altLang="en-US" sz="2400" dirty="0">
                <a:latin typeface="Calibri" panose="020F0502020204030204" pitchFamily="34" charset="0"/>
                <a:cs typeface="Calibri" panose="020F0502020204030204" pitchFamily="34" charset="0"/>
              </a:rPr>
              <a:t>I = </a:t>
            </a:r>
            <a:r>
              <a:rPr lang="en-US" altLang="en-US" sz="2400" b="1" dirty="0">
                <a:solidFill>
                  <a:srgbClr val="00B050"/>
                </a:solidFill>
                <a:latin typeface="Calibri" panose="020F0502020204030204" pitchFamily="34" charset="0"/>
                <a:cs typeface="Calibri" panose="020F0502020204030204" pitchFamily="34" charset="0"/>
              </a:rPr>
              <a:t>Interact with the questions and the passage</a:t>
            </a:r>
          </a:p>
          <a:p>
            <a:pPr eaLnBrk="1" hangingPunct="1">
              <a:spcBef>
                <a:spcPct val="50000"/>
              </a:spcBef>
            </a:pPr>
            <a:r>
              <a:rPr lang="en-US" altLang="en-US" sz="2400" dirty="0">
                <a:latin typeface="Calibri" panose="020F0502020204030204" pitchFamily="34" charset="0"/>
                <a:cs typeface="Calibri" panose="020F0502020204030204" pitchFamily="34" charset="0"/>
              </a:rPr>
              <a:t>N = </a:t>
            </a:r>
            <a:r>
              <a:rPr lang="en-US" altLang="en-US" sz="2400" b="1" dirty="0">
                <a:solidFill>
                  <a:srgbClr val="00B050"/>
                </a:solidFill>
                <a:latin typeface="Calibri" panose="020F0502020204030204" pitchFamily="34" charset="0"/>
                <a:cs typeface="Calibri" panose="020F0502020204030204" pitchFamily="34" charset="0"/>
              </a:rPr>
              <a:t>Note what you know</a:t>
            </a:r>
          </a:p>
          <a:p>
            <a:pPr eaLnBrk="1" hangingPunct="1">
              <a:spcBef>
                <a:spcPct val="50000"/>
              </a:spcBef>
            </a:pPr>
            <a:r>
              <a:rPr lang="en-US" altLang="en-US" sz="2400" dirty="0">
                <a:latin typeface="Calibri" panose="020F0502020204030204" pitchFamily="34" charset="0"/>
                <a:cs typeface="Calibri" panose="020F0502020204030204" pitchFamily="34" charset="0"/>
              </a:rPr>
              <a:t>F = </a:t>
            </a:r>
            <a:r>
              <a:rPr lang="en-US" altLang="en-US" sz="2400" b="1" dirty="0">
                <a:solidFill>
                  <a:srgbClr val="00B050"/>
                </a:solidFill>
                <a:latin typeface="Calibri" panose="020F0502020204030204" pitchFamily="34" charset="0"/>
                <a:cs typeface="Calibri" panose="020F0502020204030204" pitchFamily="34" charset="0"/>
              </a:rPr>
              <a:t>Find the clues</a:t>
            </a:r>
          </a:p>
          <a:p>
            <a:pPr eaLnBrk="1" hangingPunct="1">
              <a:spcBef>
                <a:spcPct val="50000"/>
              </a:spcBef>
            </a:pPr>
            <a:r>
              <a:rPr lang="en-US" altLang="en-US" sz="2400" dirty="0">
                <a:latin typeface="Calibri" panose="020F0502020204030204" pitchFamily="34" charset="0"/>
                <a:cs typeface="Calibri" panose="020F0502020204030204" pitchFamily="34" charset="0"/>
              </a:rPr>
              <a:t>E = </a:t>
            </a:r>
            <a:r>
              <a:rPr lang="en-US" altLang="en-US" sz="2400" b="1" dirty="0">
                <a:solidFill>
                  <a:srgbClr val="00B050"/>
                </a:solidFill>
                <a:latin typeface="Calibri" panose="020F0502020204030204" pitchFamily="34" charset="0"/>
                <a:cs typeface="Calibri" panose="020F0502020204030204" pitchFamily="34" charset="0"/>
              </a:rPr>
              <a:t>Explore any supporting details</a:t>
            </a:r>
          </a:p>
          <a:p>
            <a:pPr eaLnBrk="1" hangingPunct="1">
              <a:spcBef>
                <a:spcPct val="50000"/>
              </a:spcBef>
            </a:pPr>
            <a:r>
              <a:rPr lang="en-US" altLang="en-US" sz="2400" dirty="0">
                <a:latin typeface="Calibri" panose="020F0502020204030204" pitchFamily="34" charset="0"/>
                <a:cs typeface="Calibri" panose="020F0502020204030204" pitchFamily="34" charset="0"/>
              </a:rPr>
              <a:t>R = </a:t>
            </a:r>
            <a:r>
              <a:rPr lang="en-US" altLang="en-US" sz="2400" b="1" dirty="0">
                <a:solidFill>
                  <a:srgbClr val="00B050"/>
                </a:solidFill>
                <a:latin typeface="Calibri" panose="020F0502020204030204" pitchFamily="34" charset="0"/>
                <a:cs typeface="Calibri" panose="020F0502020204030204" pitchFamily="34" charset="0"/>
              </a:rPr>
              <a:t>Return to the question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6">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6">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8436">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8436">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8436">
                                            <p:txEl>
                                              <p:pRg st="6" end="6"/>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843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188</TotalTime>
  <Words>1216</Words>
  <Application>Microsoft Office PowerPoint</Application>
  <PresentationFormat>On-screen Show (4:3)</PresentationFormat>
  <Paragraphs>162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Kristen ITC</vt:lpstr>
      <vt:lpstr>Default Design</vt:lpstr>
      <vt:lpstr>The Inference Strategy © Nanette S. Fritschmann, Ph.D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HCPS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Inference Strategy</dc:title>
  <dc:creator>Hanover County Public Schools</dc:creator>
  <cp:lastModifiedBy>Nanette Fritschmann</cp:lastModifiedBy>
  <cp:revision>20</cp:revision>
  <dcterms:created xsi:type="dcterms:W3CDTF">2008-01-19T15:57:02Z</dcterms:created>
  <dcterms:modified xsi:type="dcterms:W3CDTF">2022-01-31T16:03:46Z</dcterms:modified>
</cp:coreProperties>
</file>