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72" r:id="rId5"/>
    <p:sldId id="260" r:id="rId6"/>
    <p:sldId id="266" r:id="rId7"/>
    <p:sldId id="267" r:id="rId8"/>
    <p:sldId id="268" r:id="rId9"/>
    <p:sldId id="261" r:id="rId10"/>
    <p:sldId id="262" r:id="rId11"/>
    <p:sldId id="263" r:id="rId12"/>
    <p:sldId id="264" r:id="rId13"/>
    <p:sldId id="259" r:id="rId14"/>
    <p:sldId id="269" r:id="rId15"/>
    <p:sldId id="270" r:id="rId16"/>
    <p:sldId id="271"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6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B89B755-C55D-46A4-8622-3F047ABB3AC5}"/>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14EF1708-6D3A-4859-859F-A1DECBD60DC5}"/>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atin typeface="Arial" charset="0"/>
              </a:defRPr>
            </a:lvl1pPr>
          </a:lstStyle>
          <a:p>
            <a:pPr>
              <a:defRPr/>
            </a:pPr>
            <a:fld id="{25001CBD-37EF-4A0C-B01C-20BC5B95446A}" type="datetimeFigureOut">
              <a:rPr lang="en-US"/>
              <a:pPr>
                <a:defRPr/>
              </a:pPr>
              <a:t>1/31/2022</a:t>
            </a:fld>
            <a:endParaRPr lang="en-US"/>
          </a:p>
        </p:txBody>
      </p:sp>
      <p:sp>
        <p:nvSpPr>
          <p:cNvPr id="4" name="Slide Image Placeholder 3">
            <a:extLst>
              <a:ext uri="{FF2B5EF4-FFF2-40B4-BE49-F238E27FC236}">
                <a16:creationId xmlns:a16="http://schemas.microsoft.com/office/drawing/2014/main" id="{D4C50C6E-4167-4CC4-AF09-35EA7BA3B8C0}"/>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58A70EE1-C9D2-4105-956D-B8EEC3C763BC}"/>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B18B237-06C4-4200-AF16-100808B1932E}"/>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atin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2299CCD3-18C5-495A-8A55-F04ABBD1FD2A}"/>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F572E3C-3183-44B9-A40E-CDC91C27D526}"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9E21E4DF-DFFD-477F-8CBC-F501F7AC460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9B7E6AF-B56D-4244-904A-58C99B8B5314}" type="slidenum">
              <a:rPr lang="en-US" altLang="en-US"/>
              <a:pPr eaLnBrk="1" hangingPunct="1"/>
              <a:t>4</a:t>
            </a:fld>
            <a:endParaRPr lang="en-US" altLang="en-US"/>
          </a:p>
        </p:txBody>
      </p:sp>
      <p:sp>
        <p:nvSpPr>
          <p:cNvPr id="19459" name="Rectangle 2">
            <a:extLst>
              <a:ext uri="{FF2B5EF4-FFF2-40B4-BE49-F238E27FC236}">
                <a16:creationId xmlns:a16="http://schemas.microsoft.com/office/drawing/2014/main" id="{97EB4984-0725-43B1-88AE-B60854DEF702}"/>
              </a:ext>
            </a:extLst>
          </p:cNvPr>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0" name="Rectangle 3">
            <a:extLst>
              <a:ext uri="{FF2B5EF4-FFF2-40B4-BE49-F238E27FC236}">
                <a16:creationId xmlns:a16="http://schemas.microsoft.com/office/drawing/2014/main" id="{4DF8A4E2-0FF7-42E6-A21F-F2B65D9B702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latin typeface="Arial" panose="020B0604020202020204" pitchFamily="34" charset="0"/>
              </a:rPr>
              <a:t>Cue Card #2</a:t>
            </a:r>
          </a:p>
        </p:txBody>
      </p:sp>
      <p:sp>
        <p:nvSpPr>
          <p:cNvPr id="19461" name="Footer Placeholder 7">
            <a:extLst>
              <a:ext uri="{FF2B5EF4-FFF2-40B4-BE49-F238E27FC236}">
                <a16:creationId xmlns:a16="http://schemas.microsoft.com/office/drawing/2014/main" id="{44E0F740-2172-4794-A9F1-EF4D1658BCAB}"/>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Nanette S. Fritschmann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2806A800-03CC-46B8-B7D9-EC1CF09015C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898AA915-85DF-42E4-B2D7-37CC1254FC4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4925BB8-63C2-45AF-8090-65D8CC634262}"/>
              </a:ext>
            </a:extLst>
          </p:cNvPr>
          <p:cNvSpPr>
            <a:spLocks noGrp="1"/>
          </p:cNvSpPr>
          <p:nvPr>
            <p:ph type="sldNum" sz="quarter" idx="12"/>
          </p:nvPr>
        </p:nvSpPr>
        <p:spPr/>
        <p:txBody>
          <a:bodyPr/>
          <a:lstStyle>
            <a:lvl1pPr>
              <a:defRPr/>
            </a:lvl1pPr>
          </a:lstStyle>
          <a:p>
            <a:fld id="{A2A7373C-849F-4AE9-90A5-468A9D32C89D}" type="slidenum">
              <a:rPr lang="en-US" altLang="en-US"/>
              <a:pPr/>
              <a:t>‹#›</a:t>
            </a:fld>
            <a:endParaRPr lang="en-US" altLang="en-US"/>
          </a:p>
        </p:txBody>
      </p:sp>
    </p:spTree>
    <p:extLst>
      <p:ext uri="{BB962C8B-B14F-4D97-AF65-F5344CB8AC3E}">
        <p14:creationId xmlns:p14="http://schemas.microsoft.com/office/powerpoint/2010/main" val="1019825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BC8821-949C-4B0E-AB33-50697E86A3AB}"/>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FD0B3FB4-B4EF-459E-B18C-7FB34C5830F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FCDD640-F213-450C-A243-E654BAF023B7}"/>
              </a:ext>
            </a:extLst>
          </p:cNvPr>
          <p:cNvSpPr>
            <a:spLocks noGrp="1"/>
          </p:cNvSpPr>
          <p:nvPr>
            <p:ph type="sldNum" sz="quarter" idx="12"/>
          </p:nvPr>
        </p:nvSpPr>
        <p:spPr/>
        <p:txBody>
          <a:bodyPr/>
          <a:lstStyle>
            <a:lvl1pPr>
              <a:defRPr/>
            </a:lvl1pPr>
          </a:lstStyle>
          <a:p>
            <a:fld id="{57D48012-F966-45B3-A07A-8C07F0792174}" type="slidenum">
              <a:rPr lang="en-US" altLang="en-US"/>
              <a:pPr/>
              <a:t>‹#›</a:t>
            </a:fld>
            <a:endParaRPr lang="en-US" altLang="en-US"/>
          </a:p>
        </p:txBody>
      </p:sp>
    </p:spTree>
    <p:extLst>
      <p:ext uri="{BB962C8B-B14F-4D97-AF65-F5344CB8AC3E}">
        <p14:creationId xmlns:p14="http://schemas.microsoft.com/office/powerpoint/2010/main" val="3172603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9B2C0D-192C-4BA7-8EEE-EB4CAEB25BC9}"/>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9A39C68-20E4-4BCA-BD9F-E2EB5B227DA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04825CA-1561-4308-B7BF-A6CDA3D4A4D6}"/>
              </a:ext>
            </a:extLst>
          </p:cNvPr>
          <p:cNvSpPr>
            <a:spLocks noGrp="1"/>
          </p:cNvSpPr>
          <p:nvPr>
            <p:ph type="sldNum" sz="quarter" idx="12"/>
          </p:nvPr>
        </p:nvSpPr>
        <p:spPr/>
        <p:txBody>
          <a:bodyPr/>
          <a:lstStyle>
            <a:lvl1pPr>
              <a:defRPr/>
            </a:lvl1pPr>
          </a:lstStyle>
          <a:p>
            <a:fld id="{957DCA94-7032-4051-8367-13C98CF8AC9C}" type="slidenum">
              <a:rPr lang="en-US" altLang="en-US"/>
              <a:pPr/>
              <a:t>‹#›</a:t>
            </a:fld>
            <a:endParaRPr lang="en-US" altLang="en-US"/>
          </a:p>
        </p:txBody>
      </p:sp>
    </p:spTree>
    <p:extLst>
      <p:ext uri="{BB962C8B-B14F-4D97-AF65-F5344CB8AC3E}">
        <p14:creationId xmlns:p14="http://schemas.microsoft.com/office/powerpoint/2010/main" val="621611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918B99-546E-4350-BADD-D64E926EF2F1}"/>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007843A2-9A6D-4409-8264-B74A9CED6C9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3AA7FAA-C98D-41C7-B8ED-DC417C67EC2D}"/>
              </a:ext>
            </a:extLst>
          </p:cNvPr>
          <p:cNvSpPr>
            <a:spLocks noGrp="1"/>
          </p:cNvSpPr>
          <p:nvPr>
            <p:ph type="sldNum" sz="quarter" idx="12"/>
          </p:nvPr>
        </p:nvSpPr>
        <p:spPr/>
        <p:txBody>
          <a:bodyPr/>
          <a:lstStyle>
            <a:lvl1pPr>
              <a:defRPr/>
            </a:lvl1pPr>
          </a:lstStyle>
          <a:p>
            <a:fld id="{FF86B5F6-F7A3-48D3-9D7F-1442FD4CB9D4}" type="slidenum">
              <a:rPr lang="en-US" altLang="en-US"/>
              <a:pPr/>
              <a:t>‹#›</a:t>
            </a:fld>
            <a:endParaRPr lang="en-US" altLang="en-US"/>
          </a:p>
        </p:txBody>
      </p:sp>
    </p:spTree>
    <p:extLst>
      <p:ext uri="{BB962C8B-B14F-4D97-AF65-F5344CB8AC3E}">
        <p14:creationId xmlns:p14="http://schemas.microsoft.com/office/powerpoint/2010/main" val="544595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6C721F9-54D3-49BD-9BD8-D2F30440DEE5}"/>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0A3DC4E4-E31D-4155-BAB0-874763E3F22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5E0896A-8DD7-4837-8116-61102CB2DF29}"/>
              </a:ext>
            </a:extLst>
          </p:cNvPr>
          <p:cNvSpPr>
            <a:spLocks noGrp="1"/>
          </p:cNvSpPr>
          <p:nvPr>
            <p:ph type="sldNum" sz="quarter" idx="12"/>
          </p:nvPr>
        </p:nvSpPr>
        <p:spPr/>
        <p:txBody>
          <a:bodyPr/>
          <a:lstStyle>
            <a:lvl1pPr>
              <a:defRPr/>
            </a:lvl1pPr>
          </a:lstStyle>
          <a:p>
            <a:fld id="{9BEC005C-CC65-4381-978C-7AD0A60BBFB5}" type="slidenum">
              <a:rPr lang="en-US" altLang="en-US"/>
              <a:pPr/>
              <a:t>‹#›</a:t>
            </a:fld>
            <a:endParaRPr lang="en-US" altLang="en-US"/>
          </a:p>
        </p:txBody>
      </p:sp>
    </p:spTree>
    <p:extLst>
      <p:ext uri="{BB962C8B-B14F-4D97-AF65-F5344CB8AC3E}">
        <p14:creationId xmlns:p14="http://schemas.microsoft.com/office/powerpoint/2010/main" val="962471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537F272A-269D-4424-9E1F-365C9984DDF2}"/>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E2E3933E-273A-42BC-A1B9-3A66AA7867E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312BE95-CC04-4053-AFC2-DBF2A4E207FB}"/>
              </a:ext>
            </a:extLst>
          </p:cNvPr>
          <p:cNvSpPr>
            <a:spLocks noGrp="1"/>
          </p:cNvSpPr>
          <p:nvPr>
            <p:ph type="sldNum" sz="quarter" idx="12"/>
          </p:nvPr>
        </p:nvSpPr>
        <p:spPr/>
        <p:txBody>
          <a:bodyPr/>
          <a:lstStyle>
            <a:lvl1pPr>
              <a:defRPr/>
            </a:lvl1pPr>
          </a:lstStyle>
          <a:p>
            <a:fld id="{B771866E-FC45-4150-982D-FCA8D04883DF}" type="slidenum">
              <a:rPr lang="en-US" altLang="en-US"/>
              <a:pPr/>
              <a:t>‹#›</a:t>
            </a:fld>
            <a:endParaRPr lang="en-US" altLang="en-US"/>
          </a:p>
        </p:txBody>
      </p:sp>
    </p:spTree>
    <p:extLst>
      <p:ext uri="{BB962C8B-B14F-4D97-AF65-F5344CB8AC3E}">
        <p14:creationId xmlns:p14="http://schemas.microsoft.com/office/powerpoint/2010/main" val="175823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B9B0B74-4B3C-4BB0-ACAE-2F1ACE0D6CD3}"/>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B039CE06-152A-4E6B-AD7B-C29B755C197A}"/>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E76EFF1D-D8F2-4BBA-B5F5-95AA395C9A2C}"/>
              </a:ext>
            </a:extLst>
          </p:cNvPr>
          <p:cNvSpPr>
            <a:spLocks noGrp="1"/>
          </p:cNvSpPr>
          <p:nvPr>
            <p:ph type="sldNum" sz="quarter" idx="12"/>
          </p:nvPr>
        </p:nvSpPr>
        <p:spPr/>
        <p:txBody>
          <a:bodyPr/>
          <a:lstStyle>
            <a:lvl1pPr>
              <a:defRPr/>
            </a:lvl1pPr>
          </a:lstStyle>
          <a:p>
            <a:fld id="{361925C6-4289-437F-B737-C6457A57C8F0}" type="slidenum">
              <a:rPr lang="en-US" altLang="en-US"/>
              <a:pPr/>
              <a:t>‹#›</a:t>
            </a:fld>
            <a:endParaRPr lang="en-US" altLang="en-US"/>
          </a:p>
        </p:txBody>
      </p:sp>
    </p:spTree>
    <p:extLst>
      <p:ext uri="{BB962C8B-B14F-4D97-AF65-F5344CB8AC3E}">
        <p14:creationId xmlns:p14="http://schemas.microsoft.com/office/powerpoint/2010/main" val="289906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CC1FF6C3-EDA6-4558-86DD-9F449BFAD0E7}"/>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AA0DA192-65F3-47B5-883E-57D1EC3E87F3}"/>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764D23A8-1FB6-4E88-8A3B-934C1A699EC9}"/>
              </a:ext>
            </a:extLst>
          </p:cNvPr>
          <p:cNvSpPr>
            <a:spLocks noGrp="1"/>
          </p:cNvSpPr>
          <p:nvPr>
            <p:ph type="sldNum" sz="quarter" idx="12"/>
          </p:nvPr>
        </p:nvSpPr>
        <p:spPr/>
        <p:txBody>
          <a:bodyPr/>
          <a:lstStyle>
            <a:lvl1pPr>
              <a:defRPr/>
            </a:lvl1pPr>
          </a:lstStyle>
          <a:p>
            <a:fld id="{5C17E3A0-7AB3-47B9-AB90-A08D66A3146F}" type="slidenum">
              <a:rPr lang="en-US" altLang="en-US"/>
              <a:pPr/>
              <a:t>‹#›</a:t>
            </a:fld>
            <a:endParaRPr lang="en-US" altLang="en-US"/>
          </a:p>
        </p:txBody>
      </p:sp>
    </p:spTree>
    <p:extLst>
      <p:ext uri="{BB962C8B-B14F-4D97-AF65-F5344CB8AC3E}">
        <p14:creationId xmlns:p14="http://schemas.microsoft.com/office/powerpoint/2010/main" val="2651211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E9D813B-9DE9-4362-99C9-DE05B3F54D83}"/>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19A1EA5F-332D-440F-A812-C0107CDB39EE}"/>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B130A6B1-8C30-46F8-800F-2625DCB145A1}"/>
              </a:ext>
            </a:extLst>
          </p:cNvPr>
          <p:cNvSpPr>
            <a:spLocks noGrp="1"/>
          </p:cNvSpPr>
          <p:nvPr>
            <p:ph type="sldNum" sz="quarter" idx="12"/>
          </p:nvPr>
        </p:nvSpPr>
        <p:spPr/>
        <p:txBody>
          <a:bodyPr/>
          <a:lstStyle>
            <a:lvl1pPr>
              <a:defRPr/>
            </a:lvl1pPr>
          </a:lstStyle>
          <a:p>
            <a:fld id="{B94B41ED-6FC8-4E2F-9273-EC0FF53DFF30}" type="slidenum">
              <a:rPr lang="en-US" altLang="en-US"/>
              <a:pPr/>
              <a:t>‹#›</a:t>
            </a:fld>
            <a:endParaRPr lang="en-US" altLang="en-US"/>
          </a:p>
        </p:txBody>
      </p:sp>
    </p:spTree>
    <p:extLst>
      <p:ext uri="{BB962C8B-B14F-4D97-AF65-F5344CB8AC3E}">
        <p14:creationId xmlns:p14="http://schemas.microsoft.com/office/powerpoint/2010/main" val="687213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5AA09CD-FE25-45AF-982A-6FDBC67915D7}"/>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8EB4E272-D056-4D92-94E5-6E817B5D9A6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CB6F511-377F-496B-A072-9230DC9BAFE9}"/>
              </a:ext>
            </a:extLst>
          </p:cNvPr>
          <p:cNvSpPr>
            <a:spLocks noGrp="1"/>
          </p:cNvSpPr>
          <p:nvPr>
            <p:ph type="sldNum" sz="quarter" idx="12"/>
          </p:nvPr>
        </p:nvSpPr>
        <p:spPr/>
        <p:txBody>
          <a:bodyPr/>
          <a:lstStyle>
            <a:lvl1pPr>
              <a:defRPr/>
            </a:lvl1pPr>
          </a:lstStyle>
          <a:p>
            <a:fld id="{E2B3BAFD-D07F-4D6E-BA20-80E2FB6593CE}" type="slidenum">
              <a:rPr lang="en-US" altLang="en-US"/>
              <a:pPr/>
              <a:t>‹#›</a:t>
            </a:fld>
            <a:endParaRPr lang="en-US" altLang="en-US"/>
          </a:p>
        </p:txBody>
      </p:sp>
    </p:spTree>
    <p:extLst>
      <p:ext uri="{BB962C8B-B14F-4D97-AF65-F5344CB8AC3E}">
        <p14:creationId xmlns:p14="http://schemas.microsoft.com/office/powerpoint/2010/main" val="244447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6EAB4B6-EA96-4C96-94B5-C537A3906461}"/>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80EF01BF-4A02-4EBA-8202-2E0844F9FFC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0E89014-4579-4614-A613-8302AE053B5E}"/>
              </a:ext>
            </a:extLst>
          </p:cNvPr>
          <p:cNvSpPr>
            <a:spLocks noGrp="1"/>
          </p:cNvSpPr>
          <p:nvPr>
            <p:ph type="sldNum" sz="quarter" idx="12"/>
          </p:nvPr>
        </p:nvSpPr>
        <p:spPr/>
        <p:txBody>
          <a:bodyPr/>
          <a:lstStyle>
            <a:lvl1pPr>
              <a:defRPr/>
            </a:lvl1pPr>
          </a:lstStyle>
          <a:p>
            <a:fld id="{CA16BBAA-993C-4D35-AA70-4202BB6FE11D}" type="slidenum">
              <a:rPr lang="en-US" altLang="en-US"/>
              <a:pPr/>
              <a:t>‹#›</a:t>
            </a:fld>
            <a:endParaRPr lang="en-US" altLang="en-US"/>
          </a:p>
        </p:txBody>
      </p:sp>
    </p:spTree>
    <p:extLst>
      <p:ext uri="{BB962C8B-B14F-4D97-AF65-F5344CB8AC3E}">
        <p14:creationId xmlns:p14="http://schemas.microsoft.com/office/powerpoint/2010/main" val="1085723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F0A6236-0BFC-44F9-AF21-1869729BC87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A7F108B2-D445-42C0-94F4-C91FD71986D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FF975B0B-F3E7-4337-A974-7B985FA40C29}"/>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endParaRPr lang="en-US"/>
          </a:p>
        </p:txBody>
      </p:sp>
      <p:sp>
        <p:nvSpPr>
          <p:cNvPr id="5" name="Footer Placeholder 4">
            <a:extLst>
              <a:ext uri="{FF2B5EF4-FFF2-40B4-BE49-F238E27FC236}">
                <a16:creationId xmlns:a16="http://schemas.microsoft.com/office/drawing/2014/main" id="{59C08B02-5D61-4D27-A67F-7359361DA1BD}"/>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F6D0E5A8-5E47-4119-B5BE-B5590C037B8D}"/>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D28A38BC-BE63-4B1D-98AA-073C7D42A34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BB4BA81-4B0F-4E60-AD3D-5310ED0B2EB4}"/>
              </a:ext>
            </a:extLst>
          </p:cNvPr>
          <p:cNvSpPr>
            <a:spLocks noGrp="1" noChangeArrowheads="1"/>
          </p:cNvSpPr>
          <p:nvPr>
            <p:ph type="ctrTitle"/>
          </p:nvPr>
        </p:nvSpPr>
        <p:spPr/>
        <p:txBody>
          <a:bodyPr/>
          <a:lstStyle/>
          <a:p>
            <a:r>
              <a:rPr lang="en-US" altLang="en-US" dirty="0"/>
              <a:t>The Inference Strategy</a:t>
            </a:r>
            <a:br>
              <a:rPr lang="en-US" altLang="en-US" dirty="0"/>
            </a:br>
            <a:r>
              <a:rPr lang="en-US" sz="1200" dirty="0"/>
              <a:t>© Nanette S. Fritschmann, </a:t>
            </a:r>
            <a:r>
              <a:rPr lang="en-US" sz="1200" dirty="0" err="1"/>
              <a:t>Ph.D</a:t>
            </a:r>
            <a:br>
              <a:rPr lang="en-US" sz="1200" dirty="0"/>
            </a:br>
            <a:endParaRPr lang="en-US" altLang="en-US" sz="1200" dirty="0"/>
          </a:p>
        </p:txBody>
      </p:sp>
      <p:sp>
        <p:nvSpPr>
          <p:cNvPr id="2051" name="Rectangle 3">
            <a:extLst>
              <a:ext uri="{FF2B5EF4-FFF2-40B4-BE49-F238E27FC236}">
                <a16:creationId xmlns:a16="http://schemas.microsoft.com/office/drawing/2014/main" id="{11303C2C-055A-4D1B-8B3E-F9AF7C526C21}"/>
              </a:ext>
            </a:extLst>
          </p:cNvPr>
          <p:cNvSpPr>
            <a:spLocks noGrp="1" noChangeArrowheads="1"/>
          </p:cNvSpPr>
          <p:nvPr>
            <p:ph type="subTitle" idx="1"/>
          </p:nvPr>
        </p:nvSpPr>
        <p:spPr/>
        <p:txBody>
          <a:bodyPr rtlCol="0">
            <a:normAutofit/>
          </a:bodyPr>
          <a:lstStyle/>
          <a:p>
            <a:pPr fontAlgn="auto">
              <a:spcAft>
                <a:spcPts val="0"/>
              </a:spcAft>
              <a:defRPr/>
            </a:pPr>
            <a:r>
              <a:rPr lang="en-US" sz="2800" dirty="0"/>
              <a:t>Model &amp; Describe</a:t>
            </a:r>
          </a:p>
          <a:p>
            <a:pPr fontAlgn="auto">
              <a:spcAft>
                <a:spcPts val="0"/>
              </a:spcAft>
              <a:defRPr/>
            </a:pPr>
            <a:r>
              <a:rPr lang="en-US" sz="2800" dirty="0"/>
              <a:t>Lesson 1</a:t>
            </a:r>
          </a:p>
          <a:p>
            <a:pPr fontAlgn="auto">
              <a:spcAft>
                <a:spcPts val="0"/>
              </a:spcAft>
              <a:defRPr/>
            </a:pPr>
            <a:r>
              <a:rPr lang="en-US" sz="2800" dirty="0"/>
              <a:t>Introduction to the Inference Strategy</a:t>
            </a:r>
          </a:p>
        </p:txBody>
      </p:sp>
      <p:sp>
        <p:nvSpPr>
          <p:cNvPr id="2053" name="Text Box 5">
            <a:extLst>
              <a:ext uri="{FF2B5EF4-FFF2-40B4-BE49-F238E27FC236}">
                <a16:creationId xmlns:a16="http://schemas.microsoft.com/office/drawing/2014/main" id="{FC262758-0EE0-4874-9097-3DDA233C7756}"/>
              </a:ext>
            </a:extLst>
          </p:cNvPr>
          <p:cNvSpPr txBox="1">
            <a:spLocks noChangeArrowheads="1"/>
          </p:cNvSpPr>
          <p:nvPr/>
        </p:nvSpPr>
        <p:spPr bwMode="auto">
          <a:xfrm>
            <a:off x="457200" y="6400800"/>
            <a:ext cx="8686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t>PowerPoint designed by Kendall Hunt, Liberty Middle School, Hanover County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WordArt 2">
            <a:extLst>
              <a:ext uri="{FF2B5EF4-FFF2-40B4-BE49-F238E27FC236}">
                <a16:creationId xmlns:a16="http://schemas.microsoft.com/office/drawing/2014/main" id="{2CE7D744-0DCF-45A7-8CDA-A392664EDBDB}"/>
              </a:ext>
            </a:extLst>
          </p:cNvPr>
          <p:cNvSpPr>
            <a:spLocks noChangeArrowheads="1" noChangeShapeType="1" noTextEdit="1"/>
          </p:cNvSpPr>
          <p:nvPr/>
        </p:nvSpPr>
        <p:spPr bwMode="auto">
          <a:xfrm rot="5400000">
            <a:off x="-2057400" y="2667000"/>
            <a:ext cx="6248400" cy="1371600"/>
          </a:xfrm>
          <a:prstGeom prst="rect">
            <a:avLst/>
          </a:prstGeom>
        </p:spPr>
        <p:txBody>
          <a:bodyPr vert="wordArtVert" wrap="none" fromWordArt="1">
            <a:prstTxWarp prst="textPlain">
              <a:avLst>
                <a:gd name="adj" fmla="val 50000"/>
              </a:avLst>
            </a:prstTxWarp>
          </a:bodyPr>
          <a:lstStyle/>
          <a:p>
            <a:pPr algn="ctr" fontAlgn="auto"/>
            <a:r>
              <a:rPr lang="en-US" sz="3600" kern="10">
                <a:ln w="9525">
                  <a:solidFill>
                    <a:srgbClr val="000000"/>
                  </a:solidFill>
                  <a:round/>
                  <a:headEnd/>
                  <a:tailEnd/>
                </a:ln>
                <a:solidFill>
                  <a:schemeClr val="folHlink"/>
                </a:solidFill>
                <a:latin typeface="Arial Black" panose="020B0A04020102020204" pitchFamily="34" charset="0"/>
              </a:rPr>
              <a:t>INFER</a:t>
            </a:r>
          </a:p>
        </p:txBody>
      </p:sp>
      <p:sp>
        <p:nvSpPr>
          <p:cNvPr id="11267" name="Text Box 3">
            <a:extLst>
              <a:ext uri="{FF2B5EF4-FFF2-40B4-BE49-F238E27FC236}">
                <a16:creationId xmlns:a16="http://schemas.microsoft.com/office/drawing/2014/main" id="{F7DBA5A7-0971-4FBE-A144-98BF651C3044}"/>
              </a:ext>
            </a:extLst>
          </p:cNvPr>
          <p:cNvSpPr txBox="1">
            <a:spLocks noChangeArrowheads="1"/>
          </p:cNvSpPr>
          <p:nvPr/>
        </p:nvSpPr>
        <p:spPr bwMode="auto">
          <a:xfrm>
            <a:off x="1981200" y="4495800"/>
            <a:ext cx="6172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200" b="1">
                <a:solidFill>
                  <a:schemeClr val="folHlink"/>
                </a:solidFill>
              </a:rPr>
              <a:t>xplore any supporting details</a:t>
            </a:r>
          </a:p>
        </p:txBody>
      </p:sp>
      <p:sp>
        <p:nvSpPr>
          <p:cNvPr id="11268" name="Text Box 4">
            <a:extLst>
              <a:ext uri="{FF2B5EF4-FFF2-40B4-BE49-F238E27FC236}">
                <a16:creationId xmlns:a16="http://schemas.microsoft.com/office/drawing/2014/main" id="{43F9B1E9-3AFD-443B-A5EB-15E028FB0157}"/>
              </a:ext>
            </a:extLst>
          </p:cNvPr>
          <p:cNvSpPr txBox="1">
            <a:spLocks noChangeArrowheads="1"/>
          </p:cNvSpPr>
          <p:nvPr/>
        </p:nvSpPr>
        <p:spPr bwMode="auto">
          <a:xfrm>
            <a:off x="2514600" y="990600"/>
            <a:ext cx="6172200"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t>This means you will look for additional clues that will help you support your guess as to what the answer is.</a:t>
            </a:r>
          </a:p>
          <a:p>
            <a:pPr eaLnBrk="1" hangingPunct="1">
              <a:spcBef>
                <a:spcPct val="50000"/>
              </a:spcBef>
            </a:pPr>
            <a:r>
              <a:rPr lang="en-US" altLang="en-US" sz="2400"/>
              <a:t>What do the CSI detectives do once they get an initial idea of who the criminal is? Do they immediately arrest the person?</a:t>
            </a:r>
          </a:p>
          <a:p>
            <a:pPr eaLnBrk="1" hangingPunct="1">
              <a:spcBef>
                <a:spcPct val="50000"/>
              </a:spcBef>
            </a:pPr>
            <a:r>
              <a:rPr lang="en-US" altLang="en-US" sz="2400"/>
              <a:t>Continue to look for clues.</a:t>
            </a:r>
          </a:p>
        </p:txBody>
      </p:sp>
      <p:pic>
        <p:nvPicPr>
          <p:cNvPr id="11269" name="Picture 5" descr="j0186106">
            <a:extLst>
              <a:ext uri="{FF2B5EF4-FFF2-40B4-BE49-F238E27FC236}">
                <a16:creationId xmlns:a16="http://schemas.microsoft.com/office/drawing/2014/main" id="{B9E028ED-EB1D-412E-AC45-09B5B3DC05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7010400" y="5181600"/>
            <a:ext cx="13065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WordArt 2">
            <a:extLst>
              <a:ext uri="{FF2B5EF4-FFF2-40B4-BE49-F238E27FC236}">
                <a16:creationId xmlns:a16="http://schemas.microsoft.com/office/drawing/2014/main" id="{D09FDDEA-D636-4F0F-B117-23227A931EC4}"/>
              </a:ext>
            </a:extLst>
          </p:cNvPr>
          <p:cNvSpPr>
            <a:spLocks noChangeArrowheads="1" noChangeShapeType="1" noTextEdit="1"/>
          </p:cNvSpPr>
          <p:nvPr/>
        </p:nvSpPr>
        <p:spPr bwMode="auto">
          <a:xfrm rot="5400000">
            <a:off x="-2057400" y="2667000"/>
            <a:ext cx="6248400" cy="1371600"/>
          </a:xfrm>
          <a:prstGeom prst="rect">
            <a:avLst/>
          </a:prstGeom>
        </p:spPr>
        <p:txBody>
          <a:bodyPr vert="wordArtVert" wrap="none" fromWordArt="1">
            <a:prstTxWarp prst="textPlain">
              <a:avLst>
                <a:gd name="adj" fmla="val 50000"/>
              </a:avLst>
            </a:prstTxWarp>
          </a:bodyPr>
          <a:lstStyle/>
          <a:p>
            <a:pPr algn="ctr" fontAlgn="auto"/>
            <a:r>
              <a:rPr lang="en-US" sz="3600" kern="10">
                <a:ln w="9525">
                  <a:solidFill>
                    <a:srgbClr val="000000"/>
                  </a:solidFill>
                  <a:round/>
                  <a:headEnd/>
                  <a:tailEnd/>
                </a:ln>
                <a:solidFill>
                  <a:schemeClr val="folHlink"/>
                </a:solidFill>
                <a:latin typeface="Arial Black" panose="020B0A04020102020204" pitchFamily="34" charset="0"/>
              </a:rPr>
              <a:t>INFER</a:t>
            </a:r>
          </a:p>
        </p:txBody>
      </p:sp>
      <p:sp>
        <p:nvSpPr>
          <p:cNvPr id="12291" name="Text Box 3">
            <a:extLst>
              <a:ext uri="{FF2B5EF4-FFF2-40B4-BE49-F238E27FC236}">
                <a16:creationId xmlns:a16="http://schemas.microsoft.com/office/drawing/2014/main" id="{5FDB9E77-AAA7-40B7-BEC1-464A943CD79A}"/>
              </a:ext>
            </a:extLst>
          </p:cNvPr>
          <p:cNvSpPr txBox="1">
            <a:spLocks noChangeArrowheads="1"/>
          </p:cNvSpPr>
          <p:nvPr/>
        </p:nvSpPr>
        <p:spPr bwMode="auto">
          <a:xfrm>
            <a:off x="2209800" y="5867400"/>
            <a:ext cx="6324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200" b="1">
                <a:solidFill>
                  <a:schemeClr val="folHlink"/>
                </a:solidFill>
              </a:rPr>
              <a:t>eturn to the question</a:t>
            </a:r>
          </a:p>
        </p:txBody>
      </p:sp>
      <p:sp>
        <p:nvSpPr>
          <p:cNvPr id="12292" name="Text Box 4">
            <a:extLst>
              <a:ext uri="{FF2B5EF4-FFF2-40B4-BE49-F238E27FC236}">
                <a16:creationId xmlns:a16="http://schemas.microsoft.com/office/drawing/2014/main" id="{BA7693DC-23C7-41D5-8906-74F4C82B5B6D}"/>
              </a:ext>
            </a:extLst>
          </p:cNvPr>
          <p:cNvSpPr txBox="1">
            <a:spLocks noChangeArrowheads="1"/>
          </p:cNvSpPr>
          <p:nvPr/>
        </p:nvSpPr>
        <p:spPr bwMode="auto">
          <a:xfrm>
            <a:off x="3048000" y="4572000"/>
            <a:ext cx="586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a:t>Make sure you answer the question!</a:t>
            </a:r>
          </a:p>
        </p:txBody>
      </p:sp>
      <p:pic>
        <p:nvPicPr>
          <p:cNvPr id="12293" name="Picture 6" descr="MCj03983090000[1]">
            <a:extLst>
              <a:ext uri="{FF2B5EF4-FFF2-40B4-BE49-F238E27FC236}">
                <a16:creationId xmlns:a16="http://schemas.microsoft.com/office/drawing/2014/main" id="{74D8A7F3-AB31-4B76-A42B-B67EDABE53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2438400"/>
            <a:ext cx="1827213" cy="182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WordArt 2">
            <a:extLst>
              <a:ext uri="{FF2B5EF4-FFF2-40B4-BE49-F238E27FC236}">
                <a16:creationId xmlns:a16="http://schemas.microsoft.com/office/drawing/2014/main" id="{62D09AE1-F5AE-4115-BA24-5F5D2281F33C}"/>
              </a:ext>
            </a:extLst>
          </p:cNvPr>
          <p:cNvSpPr>
            <a:spLocks noChangeArrowheads="1" noChangeShapeType="1" noTextEdit="1"/>
          </p:cNvSpPr>
          <p:nvPr/>
        </p:nvSpPr>
        <p:spPr bwMode="auto">
          <a:xfrm rot="5400000">
            <a:off x="-1600200" y="2667000"/>
            <a:ext cx="6248400" cy="1371600"/>
          </a:xfrm>
          <a:prstGeom prst="rect">
            <a:avLst/>
          </a:prstGeom>
        </p:spPr>
        <p:txBody>
          <a:bodyPr vert="wordArtVert" wrap="none" fromWordArt="1">
            <a:prstTxWarp prst="textPlain">
              <a:avLst>
                <a:gd name="adj" fmla="val 50000"/>
              </a:avLst>
            </a:prstTxWarp>
          </a:bodyPr>
          <a:lstStyle/>
          <a:p>
            <a:pPr algn="ctr" fontAlgn="auto"/>
            <a:r>
              <a:rPr lang="en-US" sz="3600" kern="10">
                <a:ln w="9525">
                  <a:solidFill>
                    <a:srgbClr val="000000"/>
                  </a:solidFill>
                  <a:round/>
                  <a:headEnd/>
                  <a:tailEnd/>
                </a:ln>
                <a:solidFill>
                  <a:schemeClr val="folHlink"/>
                </a:solidFill>
                <a:latin typeface="Arial Black" panose="020B0A04020102020204" pitchFamily="34" charset="0"/>
              </a:rPr>
              <a:t>INFER</a:t>
            </a:r>
          </a:p>
        </p:txBody>
      </p:sp>
      <p:sp>
        <p:nvSpPr>
          <p:cNvPr id="13315" name="Rectangle 3">
            <a:extLst>
              <a:ext uri="{FF2B5EF4-FFF2-40B4-BE49-F238E27FC236}">
                <a16:creationId xmlns:a16="http://schemas.microsoft.com/office/drawing/2014/main" id="{BDDD7B78-B317-47FE-AD17-42BB070B4B1C}"/>
              </a:ext>
            </a:extLst>
          </p:cNvPr>
          <p:cNvSpPr>
            <a:spLocks noChangeArrowheads="1"/>
          </p:cNvSpPr>
          <p:nvPr/>
        </p:nvSpPr>
        <p:spPr bwMode="auto">
          <a:xfrm>
            <a:off x="2362200" y="5922963"/>
            <a:ext cx="50546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chemeClr val="folHlink"/>
                </a:solidFill>
              </a:rPr>
              <a:t>eturn to the question</a:t>
            </a:r>
          </a:p>
        </p:txBody>
      </p:sp>
      <p:sp>
        <p:nvSpPr>
          <p:cNvPr id="13316" name="Rectangle 4">
            <a:extLst>
              <a:ext uri="{FF2B5EF4-FFF2-40B4-BE49-F238E27FC236}">
                <a16:creationId xmlns:a16="http://schemas.microsoft.com/office/drawing/2014/main" id="{55799AE1-1E5E-4F9C-9609-F97FA9B90F53}"/>
              </a:ext>
            </a:extLst>
          </p:cNvPr>
          <p:cNvSpPr>
            <a:spLocks noChangeArrowheads="1"/>
          </p:cNvSpPr>
          <p:nvPr/>
        </p:nvSpPr>
        <p:spPr bwMode="auto">
          <a:xfrm>
            <a:off x="2286000" y="4572000"/>
            <a:ext cx="614521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chemeClr val="folHlink"/>
                </a:solidFill>
              </a:rPr>
              <a:t>xplore any supporting details</a:t>
            </a:r>
          </a:p>
        </p:txBody>
      </p:sp>
      <p:sp>
        <p:nvSpPr>
          <p:cNvPr id="13317" name="Rectangle 5">
            <a:extLst>
              <a:ext uri="{FF2B5EF4-FFF2-40B4-BE49-F238E27FC236}">
                <a16:creationId xmlns:a16="http://schemas.microsoft.com/office/drawing/2014/main" id="{B41921F8-8BE4-4FAC-9AE1-1817BF777EED}"/>
              </a:ext>
            </a:extLst>
          </p:cNvPr>
          <p:cNvSpPr>
            <a:spLocks noChangeArrowheads="1"/>
          </p:cNvSpPr>
          <p:nvPr/>
        </p:nvSpPr>
        <p:spPr bwMode="auto">
          <a:xfrm>
            <a:off x="2133600" y="3246438"/>
            <a:ext cx="41910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chemeClr val="folHlink"/>
                </a:solidFill>
              </a:rPr>
              <a:t>ind the clues</a:t>
            </a:r>
          </a:p>
        </p:txBody>
      </p:sp>
      <p:sp>
        <p:nvSpPr>
          <p:cNvPr id="13318" name="Rectangle 6">
            <a:extLst>
              <a:ext uri="{FF2B5EF4-FFF2-40B4-BE49-F238E27FC236}">
                <a16:creationId xmlns:a16="http://schemas.microsoft.com/office/drawing/2014/main" id="{69E6228C-4127-4BC4-94DA-719EAB2A0567}"/>
              </a:ext>
            </a:extLst>
          </p:cNvPr>
          <p:cNvSpPr>
            <a:spLocks noChangeArrowheads="1"/>
          </p:cNvSpPr>
          <p:nvPr/>
        </p:nvSpPr>
        <p:spPr bwMode="auto">
          <a:xfrm>
            <a:off x="2286000" y="1884363"/>
            <a:ext cx="42751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chemeClr val="folHlink"/>
                </a:solidFill>
              </a:rPr>
              <a:t>ote</a:t>
            </a:r>
            <a:r>
              <a:rPr lang="en-US" altLang="en-US" sz="3200">
                <a:solidFill>
                  <a:schemeClr val="folHlink"/>
                </a:solidFill>
              </a:rPr>
              <a:t> what you know</a:t>
            </a:r>
          </a:p>
        </p:txBody>
      </p:sp>
      <p:sp>
        <p:nvSpPr>
          <p:cNvPr id="13319" name="Rectangle 7">
            <a:extLst>
              <a:ext uri="{FF2B5EF4-FFF2-40B4-BE49-F238E27FC236}">
                <a16:creationId xmlns:a16="http://schemas.microsoft.com/office/drawing/2014/main" id="{9F9E3EF9-39E1-4F23-B352-43A50CD3EFEE}"/>
              </a:ext>
            </a:extLst>
          </p:cNvPr>
          <p:cNvSpPr>
            <a:spLocks noChangeArrowheads="1"/>
          </p:cNvSpPr>
          <p:nvPr/>
        </p:nvSpPr>
        <p:spPr bwMode="auto">
          <a:xfrm>
            <a:off x="1828800" y="436563"/>
            <a:ext cx="778986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a:solidFill>
                  <a:schemeClr val="folHlink"/>
                </a:solidFill>
              </a:rPr>
              <a:t>nteract</a:t>
            </a:r>
            <a:r>
              <a:rPr lang="en-US" altLang="en-US" sz="3200">
                <a:solidFill>
                  <a:schemeClr val="folHlink"/>
                </a:solidFill>
              </a:rPr>
              <a:t> with the questions and passage</a:t>
            </a:r>
          </a:p>
        </p:txBody>
      </p:sp>
      <p:sp>
        <p:nvSpPr>
          <p:cNvPr id="13320" name="Line 8">
            <a:extLst>
              <a:ext uri="{FF2B5EF4-FFF2-40B4-BE49-F238E27FC236}">
                <a16:creationId xmlns:a16="http://schemas.microsoft.com/office/drawing/2014/main" id="{BF5AC837-C988-4024-A41A-4DAB23B34414}"/>
              </a:ext>
            </a:extLst>
          </p:cNvPr>
          <p:cNvSpPr>
            <a:spLocks noChangeShapeType="1"/>
          </p:cNvSpPr>
          <p:nvPr/>
        </p:nvSpPr>
        <p:spPr bwMode="auto">
          <a:xfrm>
            <a:off x="228600" y="6096000"/>
            <a:ext cx="457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21" name="Line 9">
            <a:extLst>
              <a:ext uri="{FF2B5EF4-FFF2-40B4-BE49-F238E27FC236}">
                <a16:creationId xmlns:a16="http://schemas.microsoft.com/office/drawing/2014/main" id="{35705089-C042-4E5D-8887-BE1012AD26DF}"/>
              </a:ext>
            </a:extLst>
          </p:cNvPr>
          <p:cNvSpPr>
            <a:spLocks noChangeShapeType="1"/>
          </p:cNvSpPr>
          <p:nvPr/>
        </p:nvSpPr>
        <p:spPr bwMode="auto">
          <a:xfrm flipV="1">
            <a:off x="228600" y="2133600"/>
            <a:ext cx="0" cy="396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2" name="Line 10">
            <a:extLst>
              <a:ext uri="{FF2B5EF4-FFF2-40B4-BE49-F238E27FC236}">
                <a16:creationId xmlns:a16="http://schemas.microsoft.com/office/drawing/2014/main" id="{CF0E10E4-35BA-4DB1-876B-60835AB7EBAB}"/>
              </a:ext>
            </a:extLst>
          </p:cNvPr>
          <p:cNvSpPr>
            <a:spLocks noChangeShapeType="1"/>
          </p:cNvSpPr>
          <p:nvPr/>
        </p:nvSpPr>
        <p:spPr bwMode="auto">
          <a:xfrm>
            <a:off x="228600" y="21336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3" name="Line 11">
            <a:extLst>
              <a:ext uri="{FF2B5EF4-FFF2-40B4-BE49-F238E27FC236}">
                <a16:creationId xmlns:a16="http://schemas.microsoft.com/office/drawing/2014/main" id="{FC031DBF-7447-40AB-A2EC-58A1AD2CD2D8}"/>
              </a:ext>
            </a:extLst>
          </p:cNvPr>
          <p:cNvSpPr>
            <a:spLocks noChangeShapeType="1"/>
          </p:cNvSpPr>
          <p:nvPr/>
        </p:nvSpPr>
        <p:spPr bwMode="auto">
          <a:xfrm>
            <a:off x="228600" y="3429000"/>
            <a:ext cx="609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4" name="Line 12">
            <a:extLst>
              <a:ext uri="{FF2B5EF4-FFF2-40B4-BE49-F238E27FC236}">
                <a16:creationId xmlns:a16="http://schemas.microsoft.com/office/drawing/2014/main" id="{170B636E-A345-4DFC-AF04-9260A2732D6A}"/>
              </a:ext>
            </a:extLst>
          </p:cNvPr>
          <p:cNvSpPr>
            <a:spLocks noChangeShapeType="1"/>
          </p:cNvSpPr>
          <p:nvPr/>
        </p:nvSpPr>
        <p:spPr bwMode="auto">
          <a:xfrm>
            <a:off x="228600" y="45720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5" name="Text Box 13">
            <a:extLst>
              <a:ext uri="{FF2B5EF4-FFF2-40B4-BE49-F238E27FC236}">
                <a16:creationId xmlns:a16="http://schemas.microsoft.com/office/drawing/2014/main" id="{27D2260F-A8D6-4B40-B6EB-41FB01554278}"/>
              </a:ext>
            </a:extLst>
          </p:cNvPr>
          <p:cNvSpPr txBox="1">
            <a:spLocks noChangeArrowheads="1"/>
          </p:cNvSpPr>
          <p:nvPr/>
        </p:nvSpPr>
        <p:spPr bwMode="auto">
          <a:xfrm>
            <a:off x="6781800" y="0"/>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a:t>Cue Card #1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a:extLst>
              <a:ext uri="{FF2B5EF4-FFF2-40B4-BE49-F238E27FC236}">
                <a16:creationId xmlns:a16="http://schemas.microsoft.com/office/drawing/2014/main" id="{548AD87B-5EAB-48B9-9C56-F98FAC50F209}"/>
              </a:ext>
            </a:extLst>
          </p:cNvPr>
          <p:cNvSpPr txBox="1">
            <a:spLocks noChangeArrowheads="1"/>
          </p:cNvSpPr>
          <p:nvPr/>
        </p:nvSpPr>
        <p:spPr bwMode="auto">
          <a:xfrm>
            <a:off x="304800" y="457200"/>
            <a:ext cx="8686800" cy="593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a:t>Lesson 1 Notes Sheet</a:t>
            </a:r>
          </a:p>
          <a:p>
            <a:pPr eaLnBrk="1" hangingPunct="1">
              <a:spcBef>
                <a:spcPct val="50000"/>
              </a:spcBef>
            </a:pPr>
            <a:r>
              <a:rPr lang="en-US" altLang="en-US" sz="2400"/>
              <a:t>Infer means to </a:t>
            </a:r>
            <a:r>
              <a:rPr lang="en-US" altLang="en-US" sz="2400" b="1">
                <a:solidFill>
                  <a:schemeClr val="folHlink"/>
                </a:solidFill>
              </a:rPr>
              <a:t>make a guess</a:t>
            </a:r>
            <a:r>
              <a:rPr lang="en-US" altLang="en-US" sz="2400"/>
              <a:t> about something based on </a:t>
            </a:r>
            <a:r>
              <a:rPr lang="en-US" altLang="en-US" sz="2400" b="1">
                <a:solidFill>
                  <a:schemeClr val="folHlink"/>
                </a:solidFill>
              </a:rPr>
              <a:t>hints</a:t>
            </a:r>
            <a:r>
              <a:rPr lang="en-US" altLang="en-US" sz="2400"/>
              <a:t> </a:t>
            </a:r>
            <a:r>
              <a:rPr lang="en-US" altLang="en-US" sz="2400" b="1">
                <a:solidFill>
                  <a:schemeClr val="folHlink"/>
                </a:solidFill>
              </a:rPr>
              <a:t>or facts</a:t>
            </a:r>
            <a:r>
              <a:rPr lang="en-US" altLang="en-US" sz="2400"/>
              <a:t> that you have learned.</a:t>
            </a:r>
          </a:p>
          <a:p>
            <a:pPr eaLnBrk="1" hangingPunct="1">
              <a:spcBef>
                <a:spcPct val="50000"/>
              </a:spcBef>
            </a:pPr>
            <a:r>
              <a:rPr lang="en-US" altLang="en-US" sz="2400"/>
              <a:t>You can use the </a:t>
            </a:r>
            <a:r>
              <a:rPr lang="en-US" altLang="en-US" sz="2400" b="1">
                <a:solidFill>
                  <a:schemeClr val="folHlink"/>
                </a:solidFill>
              </a:rPr>
              <a:t>Inference</a:t>
            </a:r>
            <a:r>
              <a:rPr lang="en-US" altLang="en-US" sz="2400"/>
              <a:t> Strategy to </a:t>
            </a:r>
            <a:r>
              <a:rPr lang="en-US" altLang="en-US" sz="2400" b="1">
                <a:solidFill>
                  <a:schemeClr val="folHlink"/>
                </a:solidFill>
              </a:rPr>
              <a:t>understand what you</a:t>
            </a:r>
            <a:r>
              <a:rPr lang="en-US" altLang="en-US" sz="2400"/>
              <a:t> </a:t>
            </a:r>
            <a:r>
              <a:rPr lang="en-US" altLang="en-US" sz="2400" b="1">
                <a:solidFill>
                  <a:schemeClr val="folHlink"/>
                </a:solidFill>
              </a:rPr>
              <a:t>read and do well on reading tests</a:t>
            </a:r>
            <a:r>
              <a:rPr lang="en-US" altLang="en-US" sz="2400"/>
              <a:t>.</a:t>
            </a:r>
          </a:p>
          <a:p>
            <a:pPr eaLnBrk="1" hangingPunct="1">
              <a:spcBef>
                <a:spcPct val="50000"/>
              </a:spcBef>
            </a:pPr>
            <a:r>
              <a:rPr lang="en-US" altLang="en-US" sz="2400"/>
              <a:t>The first step to the Inference Strategy is to </a:t>
            </a:r>
            <a:r>
              <a:rPr lang="en-US" altLang="en-US" sz="2400" b="1">
                <a:solidFill>
                  <a:schemeClr val="folHlink"/>
                </a:solidFill>
              </a:rPr>
              <a:t>interact with the</a:t>
            </a:r>
            <a:r>
              <a:rPr lang="en-US" altLang="en-US" sz="2400">
                <a:solidFill>
                  <a:schemeClr val="hlink"/>
                </a:solidFill>
              </a:rPr>
              <a:t> </a:t>
            </a:r>
            <a:r>
              <a:rPr lang="en-US" altLang="en-US" sz="2400" b="1">
                <a:solidFill>
                  <a:schemeClr val="folHlink"/>
                </a:solidFill>
              </a:rPr>
              <a:t>questions and passage</a:t>
            </a:r>
            <a:r>
              <a:rPr lang="en-US" altLang="en-US" sz="2400"/>
              <a:t>.</a:t>
            </a:r>
          </a:p>
          <a:p>
            <a:pPr eaLnBrk="1" hangingPunct="1">
              <a:spcBef>
                <a:spcPct val="50000"/>
              </a:spcBef>
            </a:pPr>
            <a:r>
              <a:rPr lang="en-US" altLang="en-US" sz="2400"/>
              <a:t>To interact with the questions means to think </a:t>
            </a:r>
            <a:r>
              <a:rPr lang="en-US" altLang="en-US" sz="2400" b="1">
                <a:solidFill>
                  <a:schemeClr val="folHlink"/>
                </a:solidFill>
              </a:rPr>
              <a:t>about or work</a:t>
            </a:r>
            <a:r>
              <a:rPr lang="en-US" altLang="en-US" sz="2400"/>
              <a:t> </a:t>
            </a:r>
            <a:r>
              <a:rPr lang="en-US" altLang="en-US" sz="2400" b="1">
                <a:solidFill>
                  <a:schemeClr val="folHlink"/>
                </a:solidFill>
              </a:rPr>
              <a:t>with</a:t>
            </a:r>
            <a:r>
              <a:rPr lang="en-US" altLang="en-US" sz="2400"/>
              <a:t> the questions.</a:t>
            </a:r>
          </a:p>
          <a:p>
            <a:pPr eaLnBrk="1" hangingPunct="1">
              <a:spcBef>
                <a:spcPct val="50000"/>
              </a:spcBef>
            </a:pPr>
            <a:r>
              <a:rPr lang="en-US" altLang="en-US" sz="2400"/>
              <a:t>The second step of the Inference Strategy is to </a:t>
            </a:r>
            <a:r>
              <a:rPr lang="en-US" altLang="en-US" sz="2400" b="1">
                <a:solidFill>
                  <a:schemeClr val="folHlink"/>
                </a:solidFill>
              </a:rPr>
              <a:t>Note what you know</a:t>
            </a:r>
            <a:r>
              <a:rPr lang="en-US" altLang="en-US" sz="2400" b="1"/>
              <a:t>.</a:t>
            </a:r>
          </a:p>
          <a:p>
            <a:pPr eaLnBrk="1" hangingPunct="1">
              <a:spcBef>
                <a:spcPct val="50000"/>
              </a:spcBef>
            </a:pPr>
            <a:r>
              <a:rPr lang="en-US" altLang="en-US" sz="2400"/>
              <a:t>During the N Step, you will figure out the </a:t>
            </a:r>
            <a:r>
              <a:rPr lang="en-US" altLang="en-US" sz="2400" b="1">
                <a:solidFill>
                  <a:schemeClr val="folHlink"/>
                </a:solidFill>
              </a:rPr>
              <a:t>type of question </a:t>
            </a:r>
            <a:r>
              <a:rPr lang="en-US" altLang="en-US" sz="2400"/>
              <a:t>it is and write a </a:t>
            </a:r>
            <a:r>
              <a:rPr lang="en-US" altLang="en-US" sz="2400" b="1">
                <a:solidFill>
                  <a:schemeClr val="folHlink"/>
                </a:solidFill>
              </a:rPr>
              <a:t>code</a:t>
            </a:r>
            <a:r>
              <a:rPr lang="en-US" altLang="en-US" sz="2400"/>
              <a:t> next to it.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4">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124">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124">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124">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512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a:extLst>
              <a:ext uri="{FF2B5EF4-FFF2-40B4-BE49-F238E27FC236}">
                <a16:creationId xmlns:a16="http://schemas.microsoft.com/office/drawing/2014/main" id="{A0A4B008-FA5A-4A10-8DF3-C64568DFE884}"/>
              </a:ext>
            </a:extLst>
          </p:cNvPr>
          <p:cNvSpPr txBox="1">
            <a:spLocks noChangeArrowheads="1"/>
          </p:cNvSpPr>
          <p:nvPr/>
        </p:nvSpPr>
        <p:spPr bwMode="auto">
          <a:xfrm>
            <a:off x="304800" y="304800"/>
            <a:ext cx="8610600" cy="611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t>There are two major types of questions:</a:t>
            </a:r>
          </a:p>
          <a:p>
            <a:pPr eaLnBrk="1" hangingPunct="1">
              <a:spcBef>
                <a:spcPct val="50000"/>
              </a:spcBef>
            </a:pPr>
            <a:r>
              <a:rPr lang="en-US" altLang="en-US" sz="2400" b="1">
                <a:solidFill>
                  <a:schemeClr val="folHlink"/>
                </a:solidFill>
              </a:rPr>
              <a:t>Factual </a:t>
            </a:r>
            <a:r>
              <a:rPr lang="en-US" altLang="en-US" sz="2400"/>
              <a:t>and </a:t>
            </a:r>
            <a:r>
              <a:rPr lang="en-US" altLang="en-US" sz="2400" b="1">
                <a:solidFill>
                  <a:schemeClr val="folHlink"/>
                </a:solidFill>
              </a:rPr>
              <a:t>Think and Seek Questions</a:t>
            </a:r>
          </a:p>
          <a:p>
            <a:pPr eaLnBrk="1" hangingPunct="1">
              <a:spcBef>
                <a:spcPct val="50000"/>
              </a:spcBef>
            </a:pPr>
            <a:r>
              <a:rPr lang="en-US" altLang="en-US" sz="2400"/>
              <a:t>The answer for a Factual Question is </a:t>
            </a:r>
            <a:r>
              <a:rPr lang="en-US" altLang="en-US" sz="2400" b="1">
                <a:solidFill>
                  <a:schemeClr val="folHlink"/>
                </a:solidFill>
              </a:rPr>
              <a:t>right there </a:t>
            </a:r>
            <a:r>
              <a:rPr lang="en-US" altLang="en-US" sz="2400"/>
              <a:t>in the text.</a:t>
            </a:r>
          </a:p>
          <a:p>
            <a:pPr eaLnBrk="1" hangingPunct="1">
              <a:spcBef>
                <a:spcPct val="50000"/>
              </a:spcBef>
            </a:pPr>
            <a:r>
              <a:rPr lang="en-US" altLang="en-US" sz="2400"/>
              <a:t>With Think and Seek Questions, you must think and look for </a:t>
            </a:r>
            <a:r>
              <a:rPr lang="en-US" altLang="en-US" sz="2400" b="1">
                <a:solidFill>
                  <a:schemeClr val="folHlink"/>
                </a:solidFill>
              </a:rPr>
              <a:t>clues</a:t>
            </a:r>
            <a:r>
              <a:rPr lang="en-US" altLang="en-US" sz="2400"/>
              <a:t> to figure out the best answer.</a:t>
            </a:r>
          </a:p>
          <a:p>
            <a:pPr eaLnBrk="1" hangingPunct="1">
              <a:spcBef>
                <a:spcPct val="50000"/>
              </a:spcBef>
            </a:pPr>
            <a:r>
              <a:rPr lang="en-US" altLang="en-US" sz="2400"/>
              <a:t>There are 3 types of Think and Seek Questions:</a:t>
            </a:r>
          </a:p>
          <a:p>
            <a:pPr eaLnBrk="1" hangingPunct="1">
              <a:spcBef>
                <a:spcPct val="50000"/>
              </a:spcBef>
              <a:buFontTx/>
              <a:buAutoNum type="arabicParenBoth"/>
            </a:pPr>
            <a:r>
              <a:rPr lang="en-US" altLang="en-US" sz="2400" b="1">
                <a:solidFill>
                  <a:schemeClr val="folHlink"/>
                </a:solidFill>
              </a:rPr>
              <a:t>Big Picture </a:t>
            </a:r>
            <a:r>
              <a:rPr lang="en-US" altLang="en-US" sz="2400"/>
              <a:t>Questions, that you will mark with a </a:t>
            </a:r>
            <a:r>
              <a:rPr lang="en-US" altLang="en-US" sz="2400" b="1">
                <a:solidFill>
                  <a:schemeClr val="folHlink"/>
                </a:solidFill>
              </a:rPr>
              <a:t>B</a:t>
            </a:r>
            <a:r>
              <a:rPr lang="en-US" altLang="en-US" sz="2400"/>
              <a:t>.</a:t>
            </a:r>
          </a:p>
          <a:p>
            <a:pPr eaLnBrk="1" hangingPunct="1">
              <a:spcBef>
                <a:spcPct val="50000"/>
              </a:spcBef>
              <a:buFontTx/>
              <a:buAutoNum type="arabicParenBoth"/>
            </a:pPr>
            <a:r>
              <a:rPr lang="en-US" altLang="en-US" sz="2400" b="1">
                <a:solidFill>
                  <a:schemeClr val="folHlink"/>
                </a:solidFill>
              </a:rPr>
              <a:t>Predicting</a:t>
            </a:r>
            <a:r>
              <a:rPr lang="en-US" altLang="en-US" sz="2400"/>
              <a:t> Questions, that you will mark with a </a:t>
            </a:r>
            <a:r>
              <a:rPr lang="en-US" altLang="en-US" sz="2400" b="1">
                <a:solidFill>
                  <a:schemeClr val="folHlink"/>
                </a:solidFill>
              </a:rPr>
              <a:t>P</a:t>
            </a:r>
            <a:r>
              <a:rPr lang="en-US" altLang="en-US" sz="2400"/>
              <a:t>.</a:t>
            </a:r>
          </a:p>
          <a:p>
            <a:pPr eaLnBrk="1" hangingPunct="1">
              <a:spcBef>
                <a:spcPct val="50000"/>
              </a:spcBef>
              <a:buFontTx/>
              <a:buAutoNum type="arabicParenBoth"/>
            </a:pPr>
            <a:r>
              <a:rPr lang="en-US" altLang="en-US" sz="2400" b="1">
                <a:solidFill>
                  <a:schemeClr val="folHlink"/>
                </a:solidFill>
              </a:rPr>
              <a:t>Clarifying </a:t>
            </a:r>
            <a:r>
              <a:rPr lang="en-US" altLang="en-US" sz="2400"/>
              <a:t>Questions, that you will mark with a </a:t>
            </a:r>
            <a:r>
              <a:rPr lang="en-US" altLang="en-US" sz="2400" b="1">
                <a:solidFill>
                  <a:schemeClr val="folHlink"/>
                </a:solidFill>
              </a:rPr>
              <a:t>C</a:t>
            </a:r>
            <a:r>
              <a:rPr lang="en-US" altLang="en-US" sz="2400" b="1"/>
              <a:t>.</a:t>
            </a:r>
          </a:p>
          <a:p>
            <a:pPr eaLnBrk="1" hangingPunct="1">
              <a:spcBef>
                <a:spcPct val="50000"/>
              </a:spcBef>
            </a:pPr>
            <a:r>
              <a:rPr lang="en-US" altLang="en-US" sz="2400"/>
              <a:t>There are 4 types of questions altogether. They are Factual, </a:t>
            </a:r>
            <a:r>
              <a:rPr lang="en-US" altLang="en-US" sz="2400" b="1">
                <a:solidFill>
                  <a:schemeClr val="folHlink"/>
                </a:solidFill>
              </a:rPr>
              <a:t>Big Picture</a:t>
            </a:r>
            <a:r>
              <a:rPr lang="en-US" altLang="en-US" sz="2400"/>
              <a:t>, Predicting, and </a:t>
            </a:r>
            <a:r>
              <a:rPr lang="en-US" altLang="en-US" sz="2400" b="1">
                <a:solidFill>
                  <a:schemeClr val="folHlink"/>
                </a:solidFill>
              </a:rPr>
              <a:t>Clarifying</a:t>
            </a:r>
            <a:r>
              <a:rPr lang="en-US" altLang="en-US" sz="2400"/>
              <a:t>.</a:t>
            </a:r>
          </a:p>
          <a:p>
            <a:pPr eaLnBrk="1" hangingPunct="1">
              <a:spcBef>
                <a:spcPct val="50000"/>
              </a:spcBef>
            </a:pPr>
            <a:r>
              <a:rPr lang="en-US" altLang="en-US" sz="2400"/>
              <a:t>The third step in the Inference Strategy is </a:t>
            </a:r>
            <a:r>
              <a:rPr lang="en-US" altLang="en-US" sz="2400" b="1">
                <a:solidFill>
                  <a:schemeClr val="folHlink"/>
                </a:solidFill>
              </a:rPr>
              <a:t>Find the Clues</a:t>
            </a:r>
            <a:r>
              <a:rPr lang="en-US" altLang="en-US" sz="240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4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410">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7410">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7410">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7410">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410">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7410">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7410">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7410">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741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a:extLst>
              <a:ext uri="{FF2B5EF4-FFF2-40B4-BE49-F238E27FC236}">
                <a16:creationId xmlns:a16="http://schemas.microsoft.com/office/drawing/2014/main" id="{2DBF12DA-2F3D-4705-918E-B079E898DE4F}"/>
              </a:ext>
            </a:extLst>
          </p:cNvPr>
          <p:cNvSpPr txBox="1">
            <a:spLocks noChangeArrowheads="1"/>
          </p:cNvSpPr>
          <p:nvPr/>
        </p:nvSpPr>
        <p:spPr bwMode="auto">
          <a:xfrm>
            <a:off x="304800" y="304800"/>
            <a:ext cx="8686800" cy="502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t>During this step, you will look for </a:t>
            </a:r>
            <a:r>
              <a:rPr lang="en-US" altLang="en-US" sz="2400" b="1">
                <a:solidFill>
                  <a:schemeClr val="folHlink"/>
                </a:solidFill>
              </a:rPr>
              <a:t>clues</a:t>
            </a:r>
            <a:r>
              <a:rPr lang="en-US" altLang="en-US" sz="2400"/>
              <a:t> to help answer the questions.</a:t>
            </a:r>
          </a:p>
          <a:p>
            <a:pPr eaLnBrk="1" hangingPunct="1">
              <a:spcBef>
                <a:spcPct val="50000"/>
              </a:spcBef>
            </a:pPr>
            <a:r>
              <a:rPr lang="en-US" altLang="en-US" sz="2400"/>
              <a:t>The fourth step in the Inference Strategy is </a:t>
            </a:r>
            <a:r>
              <a:rPr lang="en-US" altLang="en-US" sz="2400" b="1">
                <a:solidFill>
                  <a:schemeClr val="folHlink"/>
                </a:solidFill>
              </a:rPr>
              <a:t>Explore any</a:t>
            </a:r>
            <a:r>
              <a:rPr lang="en-US" altLang="en-US" sz="2400"/>
              <a:t> </a:t>
            </a:r>
            <a:r>
              <a:rPr lang="en-US" altLang="en-US" sz="2400" b="1">
                <a:solidFill>
                  <a:schemeClr val="folHlink"/>
                </a:solidFill>
              </a:rPr>
              <a:t>supporting details</a:t>
            </a:r>
            <a:r>
              <a:rPr lang="en-US" altLang="en-US" sz="2400"/>
              <a:t>.</a:t>
            </a:r>
          </a:p>
          <a:p>
            <a:pPr eaLnBrk="1" hangingPunct="1">
              <a:spcBef>
                <a:spcPct val="50000"/>
              </a:spcBef>
            </a:pPr>
            <a:r>
              <a:rPr lang="en-US" altLang="en-US" sz="2400"/>
              <a:t>This is where you look for </a:t>
            </a:r>
            <a:r>
              <a:rPr lang="en-US" altLang="en-US" sz="2400" b="1">
                <a:solidFill>
                  <a:schemeClr val="folHlink"/>
                </a:solidFill>
              </a:rPr>
              <a:t>more details</a:t>
            </a:r>
            <a:r>
              <a:rPr lang="en-US" altLang="en-US" sz="2400"/>
              <a:t> to support your answer.</a:t>
            </a:r>
          </a:p>
          <a:p>
            <a:pPr eaLnBrk="1" hangingPunct="1">
              <a:spcBef>
                <a:spcPct val="50000"/>
              </a:spcBef>
            </a:pPr>
            <a:r>
              <a:rPr lang="en-US" altLang="en-US" sz="2400"/>
              <a:t>The fifth step in the Inference Strategy is </a:t>
            </a:r>
            <a:r>
              <a:rPr lang="en-US" altLang="en-US" sz="2400" b="1">
                <a:solidFill>
                  <a:schemeClr val="folHlink"/>
                </a:solidFill>
              </a:rPr>
              <a:t>Return to the</a:t>
            </a:r>
            <a:r>
              <a:rPr lang="en-US" altLang="en-US" sz="2400"/>
              <a:t> </a:t>
            </a:r>
            <a:r>
              <a:rPr lang="en-US" altLang="en-US" sz="2400" b="1">
                <a:solidFill>
                  <a:schemeClr val="folHlink"/>
                </a:solidFill>
              </a:rPr>
              <a:t>question</a:t>
            </a:r>
            <a:r>
              <a:rPr lang="en-US" altLang="en-US" sz="2400"/>
              <a:t>.</a:t>
            </a:r>
          </a:p>
          <a:p>
            <a:pPr eaLnBrk="1" hangingPunct="1">
              <a:spcBef>
                <a:spcPct val="50000"/>
              </a:spcBef>
            </a:pPr>
            <a:r>
              <a:rPr lang="en-US" altLang="en-US" sz="2400"/>
              <a:t>That means you must remember to </a:t>
            </a:r>
            <a:r>
              <a:rPr lang="en-US" altLang="en-US" sz="2400" b="1">
                <a:solidFill>
                  <a:schemeClr val="folHlink"/>
                </a:solidFill>
              </a:rPr>
              <a:t>answer</a:t>
            </a:r>
            <a:r>
              <a:rPr lang="en-US" altLang="en-US" sz="2400"/>
              <a:t> the question!</a:t>
            </a:r>
          </a:p>
          <a:p>
            <a:pPr eaLnBrk="1" hangingPunct="1">
              <a:spcBef>
                <a:spcPct val="50000"/>
              </a:spcBef>
            </a:pPr>
            <a:r>
              <a:rPr lang="en-US" altLang="en-US" sz="2400"/>
              <a:t>The mnemonic device </a:t>
            </a:r>
            <a:r>
              <a:rPr lang="en-US" altLang="en-US" sz="2400" b="1">
                <a:solidFill>
                  <a:schemeClr val="folHlink"/>
                </a:solidFill>
              </a:rPr>
              <a:t>INFER</a:t>
            </a:r>
            <a:r>
              <a:rPr lang="en-US" altLang="en-US" sz="2400"/>
              <a:t> represents each step of this strategy.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38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386">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6386">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638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WordArt 4">
            <a:extLst>
              <a:ext uri="{FF2B5EF4-FFF2-40B4-BE49-F238E27FC236}">
                <a16:creationId xmlns:a16="http://schemas.microsoft.com/office/drawing/2014/main" id="{B0B9622A-139B-43B1-BA55-208A007EC502}"/>
              </a:ext>
            </a:extLst>
          </p:cNvPr>
          <p:cNvSpPr>
            <a:spLocks noChangeArrowheads="1" noChangeShapeType="1" noTextEdit="1"/>
          </p:cNvSpPr>
          <p:nvPr/>
        </p:nvSpPr>
        <p:spPr bwMode="auto">
          <a:xfrm>
            <a:off x="381000" y="533400"/>
            <a:ext cx="3476625" cy="657225"/>
          </a:xfrm>
          <a:prstGeom prst="rect">
            <a:avLst/>
          </a:prstGeom>
        </p:spPr>
        <p:txBody>
          <a:bodyPr wrap="none" fromWordArt="1">
            <a:prstTxWarp prst="textDoubleWave1">
              <a:avLst>
                <a:gd name="adj1" fmla="val 6500"/>
                <a:gd name="adj2" fmla="val 0"/>
              </a:avLst>
            </a:prstTxWarp>
          </a:bodyPr>
          <a:lstStyle/>
          <a:p>
            <a:pPr algn="ctr"/>
            <a:r>
              <a:rPr lang="en-US" sz="3600" kern="10" spc="-360">
                <a:ln w="12700">
                  <a:solidFill>
                    <a:srgbClr val="008000"/>
                  </a:solidFill>
                  <a:round/>
                  <a:headEnd/>
                  <a:tailEnd/>
                </a:ln>
                <a:solidFill>
                  <a:schemeClr val="folHlink"/>
                </a:solidFill>
                <a:effectLst>
                  <a:outerShdw dist="125724" dir="18900000" algn="ctr" rotWithShape="0">
                    <a:srgbClr val="000099"/>
                  </a:outerShdw>
                </a:effectLst>
                <a:latin typeface="Impact" panose="020B0806030902050204" pitchFamily="34" charset="0"/>
              </a:rPr>
              <a:t>Post Organizer</a:t>
            </a:r>
          </a:p>
        </p:txBody>
      </p:sp>
      <p:sp>
        <p:nvSpPr>
          <p:cNvPr id="17411" name="Text Box 5">
            <a:extLst>
              <a:ext uri="{FF2B5EF4-FFF2-40B4-BE49-F238E27FC236}">
                <a16:creationId xmlns:a16="http://schemas.microsoft.com/office/drawing/2014/main" id="{AFB22530-94B6-4283-AFD8-CF3A62212EDD}"/>
              </a:ext>
            </a:extLst>
          </p:cNvPr>
          <p:cNvSpPr txBox="1">
            <a:spLocks noChangeArrowheads="1"/>
          </p:cNvSpPr>
          <p:nvPr/>
        </p:nvSpPr>
        <p:spPr bwMode="auto">
          <a:xfrm>
            <a:off x="1143000" y="1752600"/>
            <a:ext cx="7239000"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t>Today, we began to learn about the Inference Strategy and the 5 steps you will use to implement this strategy. </a:t>
            </a:r>
          </a:p>
          <a:p>
            <a:pPr eaLnBrk="1" hangingPunct="1">
              <a:spcBef>
                <a:spcPct val="50000"/>
              </a:spcBef>
            </a:pPr>
            <a:r>
              <a:rPr lang="en-US" altLang="en-US" sz="2400"/>
              <a:t>In our next lesson, we will talk about Factual Questions and how to answer them. You will also practice answering Factual Questions.</a:t>
            </a:r>
          </a:p>
          <a:p>
            <a:pPr eaLnBrk="1" hangingPunct="1">
              <a:spcBef>
                <a:spcPct val="50000"/>
              </a:spcBef>
            </a:pPr>
            <a:r>
              <a:rPr lang="en-US" altLang="en-US" sz="2400"/>
              <a:t>You need to put your Cue Cards in order and place these and your Notes Sheets into your folder.</a:t>
            </a:r>
          </a:p>
        </p:txBody>
      </p:sp>
      <p:pic>
        <p:nvPicPr>
          <p:cNvPr id="17412" name="Picture 6" descr="j0186106">
            <a:extLst>
              <a:ext uri="{FF2B5EF4-FFF2-40B4-BE49-F238E27FC236}">
                <a16:creationId xmlns:a16="http://schemas.microsoft.com/office/drawing/2014/main" id="{2FCE6F2B-24D0-4024-B95C-1A6416958F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7467600" y="304800"/>
            <a:ext cx="13065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WordArt 5">
            <a:extLst>
              <a:ext uri="{FF2B5EF4-FFF2-40B4-BE49-F238E27FC236}">
                <a16:creationId xmlns:a16="http://schemas.microsoft.com/office/drawing/2014/main" id="{EFBEF8EF-DB28-440C-A76C-3D07F649827D}"/>
              </a:ext>
            </a:extLst>
          </p:cNvPr>
          <p:cNvSpPr>
            <a:spLocks noChangeArrowheads="1" noChangeShapeType="1" noTextEdit="1"/>
          </p:cNvSpPr>
          <p:nvPr/>
        </p:nvSpPr>
        <p:spPr bwMode="auto">
          <a:xfrm>
            <a:off x="381000" y="533400"/>
            <a:ext cx="3476625" cy="657225"/>
          </a:xfrm>
          <a:prstGeom prst="rect">
            <a:avLst/>
          </a:prstGeom>
        </p:spPr>
        <p:txBody>
          <a:bodyPr wrap="none" fromWordArt="1">
            <a:prstTxWarp prst="textDoubleWave1">
              <a:avLst>
                <a:gd name="adj1" fmla="val 6500"/>
                <a:gd name="adj2" fmla="val 0"/>
              </a:avLst>
            </a:prstTxWarp>
          </a:bodyPr>
          <a:lstStyle/>
          <a:p>
            <a:pPr algn="ctr"/>
            <a:r>
              <a:rPr lang="en-US" sz="3600" kern="10" spc="-360">
                <a:ln w="12700">
                  <a:solidFill>
                    <a:srgbClr val="008000"/>
                  </a:solidFill>
                  <a:round/>
                  <a:headEnd/>
                  <a:tailEnd/>
                </a:ln>
                <a:solidFill>
                  <a:schemeClr val="folHlink"/>
                </a:solidFill>
                <a:effectLst>
                  <a:outerShdw dist="125724" dir="18900000" algn="ctr" rotWithShape="0">
                    <a:srgbClr val="000099"/>
                  </a:outerShdw>
                </a:effectLst>
                <a:latin typeface="Impact" panose="020B0806030902050204" pitchFamily="34" charset="0"/>
              </a:rPr>
              <a:t>Advance Organizer</a:t>
            </a:r>
          </a:p>
        </p:txBody>
      </p:sp>
      <p:sp>
        <p:nvSpPr>
          <p:cNvPr id="3075" name="Text Box 6">
            <a:extLst>
              <a:ext uri="{FF2B5EF4-FFF2-40B4-BE49-F238E27FC236}">
                <a16:creationId xmlns:a16="http://schemas.microsoft.com/office/drawing/2014/main" id="{08B6CD6D-CCA8-434F-B9CE-7F68E302BF5C}"/>
              </a:ext>
            </a:extLst>
          </p:cNvPr>
          <p:cNvSpPr txBox="1">
            <a:spLocks noChangeArrowheads="1"/>
          </p:cNvSpPr>
          <p:nvPr/>
        </p:nvSpPr>
        <p:spPr bwMode="auto">
          <a:xfrm>
            <a:off x="1066800" y="13716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2400"/>
          </a:p>
        </p:txBody>
      </p:sp>
      <p:sp>
        <p:nvSpPr>
          <p:cNvPr id="3076" name="Text Box 7">
            <a:extLst>
              <a:ext uri="{FF2B5EF4-FFF2-40B4-BE49-F238E27FC236}">
                <a16:creationId xmlns:a16="http://schemas.microsoft.com/office/drawing/2014/main" id="{B37BB525-144F-458F-8D61-E075B4EAEDA5}"/>
              </a:ext>
            </a:extLst>
          </p:cNvPr>
          <p:cNvSpPr txBox="1">
            <a:spLocks noChangeArrowheads="1"/>
          </p:cNvSpPr>
          <p:nvPr/>
        </p:nvSpPr>
        <p:spPr bwMode="auto">
          <a:xfrm>
            <a:off x="1219200" y="1524000"/>
            <a:ext cx="7620000" cy="319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t>Today, you will begin learning a strategy that will help you understand what you read and do well on reading tests. It can be used with a variety of materials, like stories, novels, textbooks, and reading SOL tests.</a:t>
            </a:r>
          </a:p>
          <a:p>
            <a:pPr eaLnBrk="1" hangingPunct="1">
              <a:spcBef>
                <a:spcPct val="50000"/>
              </a:spcBef>
            </a:pPr>
            <a:r>
              <a:rPr lang="en-US" altLang="en-US" sz="2400"/>
              <a:t>What does infer or making an inference mean?</a:t>
            </a:r>
          </a:p>
          <a:p>
            <a:pPr eaLnBrk="1" hangingPunct="1">
              <a:spcBef>
                <a:spcPct val="50000"/>
              </a:spcBef>
            </a:pPr>
            <a:r>
              <a:rPr lang="en-US" altLang="en-US" sz="2400"/>
              <a:t>Think about CSI (Crime Scene Investigators)…</a:t>
            </a:r>
          </a:p>
          <a:p>
            <a:pPr eaLnBrk="1" hangingPunct="1">
              <a:spcBef>
                <a:spcPct val="50000"/>
              </a:spcBef>
            </a:pPr>
            <a:endParaRPr lang="en-US" altLang="en-US" sz="2400"/>
          </a:p>
        </p:txBody>
      </p:sp>
      <p:pic>
        <p:nvPicPr>
          <p:cNvPr id="3077" name="Picture 8" descr="j0186106">
            <a:extLst>
              <a:ext uri="{FF2B5EF4-FFF2-40B4-BE49-F238E27FC236}">
                <a16:creationId xmlns:a16="http://schemas.microsoft.com/office/drawing/2014/main" id="{7E038117-92AD-4FF7-A3A5-3D656B73B4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2538" y="4267200"/>
            <a:ext cx="1306512"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9">
            <a:extLst>
              <a:ext uri="{FF2B5EF4-FFF2-40B4-BE49-F238E27FC236}">
                <a16:creationId xmlns:a16="http://schemas.microsoft.com/office/drawing/2014/main" id="{23B89901-84F0-4945-AF81-E54D40F3EFD0}"/>
              </a:ext>
            </a:extLst>
          </p:cNvPr>
          <p:cNvSpPr txBox="1">
            <a:spLocks noChangeArrowheads="1"/>
          </p:cNvSpPr>
          <p:nvPr/>
        </p:nvSpPr>
        <p:spPr bwMode="auto">
          <a:xfrm>
            <a:off x="5410200" y="4648200"/>
            <a:ext cx="32766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latin typeface="Arial Black" panose="020B0A04020102020204" pitchFamily="34" charset="0"/>
              </a:rPr>
              <a:t>Reading Detective</a:t>
            </a:r>
          </a:p>
          <a:p>
            <a:pPr eaLnBrk="1" hangingPunct="1">
              <a:spcBef>
                <a:spcPct val="50000"/>
              </a:spcBef>
            </a:pPr>
            <a:r>
              <a:rPr lang="en-US" altLang="en-US" sz="2000"/>
              <a:t>As you read, you will be looking for clues or hints to help you answer the questions.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WordArt 4">
            <a:extLst>
              <a:ext uri="{FF2B5EF4-FFF2-40B4-BE49-F238E27FC236}">
                <a16:creationId xmlns:a16="http://schemas.microsoft.com/office/drawing/2014/main" id="{7D8673EE-B9DC-441F-868F-3FEFA056A330}"/>
              </a:ext>
            </a:extLst>
          </p:cNvPr>
          <p:cNvSpPr>
            <a:spLocks noChangeArrowheads="1" noChangeShapeType="1" noTextEdit="1"/>
          </p:cNvSpPr>
          <p:nvPr/>
        </p:nvSpPr>
        <p:spPr bwMode="auto">
          <a:xfrm rot="5400000">
            <a:off x="-2057400" y="2667000"/>
            <a:ext cx="6248400" cy="1371600"/>
          </a:xfrm>
          <a:prstGeom prst="rect">
            <a:avLst/>
          </a:prstGeom>
        </p:spPr>
        <p:txBody>
          <a:bodyPr vert="wordArtVert" wrap="none" fromWordArt="1">
            <a:prstTxWarp prst="textPlain">
              <a:avLst>
                <a:gd name="adj" fmla="val 50000"/>
              </a:avLst>
            </a:prstTxWarp>
          </a:bodyPr>
          <a:lstStyle/>
          <a:p>
            <a:pPr algn="ctr" fontAlgn="auto"/>
            <a:r>
              <a:rPr lang="en-US" sz="3600" kern="10">
                <a:ln w="9525">
                  <a:solidFill>
                    <a:srgbClr val="000000"/>
                  </a:solidFill>
                  <a:round/>
                  <a:headEnd/>
                  <a:tailEnd/>
                </a:ln>
                <a:solidFill>
                  <a:schemeClr val="folHlink"/>
                </a:solidFill>
                <a:latin typeface="Arial Black" panose="020B0A04020102020204" pitchFamily="34" charset="0"/>
              </a:rPr>
              <a:t>INFER</a:t>
            </a:r>
          </a:p>
        </p:txBody>
      </p:sp>
      <p:sp>
        <p:nvSpPr>
          <p:cNvPr id="4099" name="Text Box 5">
            <a:extLst>
              <a:ext uri="{FF2B5EF4-FFF2-40B4-BE49-F238E27FC236}">
                <a16:creationId xmlns:a16="http://schemas.microsoft.com/office/drawing/2014/main" id="{E9A8481B-6A11-4317-8609-1BCCBCD91B3E}"/>
              </a:ext>
            </a:extLst>
          </p:cNvPr>
          <p:cNvSpPr txBox="1">
            <a:spLocks noChangeArrowheads="1"/>
          </p:cNvSpPr>
          <p:nvPr/>
        </p:nvSpPr>
        <p:spPr bwMode="auto">
          <a:xfrm>
            <a:off x="1447800" y="381000"/>
            <a:ext cx="7391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200" b="1">
                <a:solidFill>
                  <a:schemeClr val="folHlink"/>
                </a:solidFill>
              </a:rPr>
              <a:t>nteract</a:t>
            </a:r>
            <a:r>
              <a:rPr lang="en-US" altLang="en-US" sz="3200">
                <a:solidFill>
                  <a:schemeClr val="folHlink"/>
                </a:solidFill>
              </a:rPr>
              <a:t> with the questions and passage</a:t>
            </a:r>
          </a:p>
        </p:txBody>
      </p:sp>
      <p:sp>
        <p:nvSpPr>
          <p:cNvPr id="4102" name="Text Box 6">
            <a:extLst>
              <a:ext uri="{FF2B5EF4-FFF2-40B4-BE49-F238E27FC236}">
                <a16:creationId xmlns:a16="http://schemas.microsoft.com/office/drawing/2014/main" id="{DDC738B1-B6FA-4EBB-846B-D056B1771ACE}"/>
              </a:ext>
            </a:extLst>
          </p:cNvPr>
          <p:cNvSpPr txBox="1">
            <a:spLocks noChangeArrowheads="1"/>
          </p:cNvSpPr>
          <p:nvPr/>
        </p:nvSpPr>
        <p:spPr bwMode="auto">
          <a:xfrm>
            <a:off x="2819400" y="1447800"/>
            <a:ext cx="5867400" cy="319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t>What does </a:t>
            </a:r>
            <a:r>
              <a:rPr lang="en-US" altLang="en-US" sz="2400" b="1">
                <a:solidFill>
                  <a:schemeClr val="folHlink"/>
                </a:solidFill>
              </a:rPr>
              <a:t>interact</a:t>
            </a:r>
            <a:r>
              <a:rPr lang="en-US" altLang="en-US" sz="2400"/>
              <a:t> mean here?</a:t>
            </a:r>
          </a:p>
          <a:p>
            <a:pPr eaLnBrk="1" hangingPunct="1">
              <a:spcBef>
                <a:spcPct val="50000"/>
              </a:spcBef>
            </a:pPr>
            <a:r>
              <a:rPr lang="en-US" altLang="en-US" sz="2400"/>
              <a:t>To </a:t>
            </a:r>
            <a:r>
              <a:rPr lang="en-US" altLang="en-US" sz="2400" b="1">
                <a:solidFill>
                  <a:schemeClr val="folHlink"/>
                </a:solidFill>
              </a:rPr>
              <a:t>interact</a:t>
            </a:r>
            <a:r>
              <a:rPr lang="en-US" altLang="en-US" sz="2400"/>
              <a:t> with the passage, you’ll quickly skim over the passage and then you will read each question.</a:t>
            </a:r>
          </a:p>
          <a:p>
            <a:pPr eaLnBrk="1" hangingPunct="1">
              <a:spcBef>
                <a:spcPct val="50000"/>
              </a:spcBef>
            </a:pPr>
            <a:r>
              <a:rPr lang="en-US" altLang="en-US" sz="2400"/>
              <a:t>Why do you think you would read the questions before you read the passage?</a:t>
            </a:r>
          </a:p>
          <a:p>
            <a:pPr eaLnBrk="1" hangingPunct="1">
              <a:spcBef>
                <a:spcPct val="50000"/>
              </a:spcBef>
            </a:pPr>
            <a:endParaRPr lang="en-US" altLang="en-US" sz="2400"/>
          </a:p>
        </p:txBody>
      </p:sp>
      <p:pic>
        <p:nvPicPr>
          <p:cNvPr id="4101" name="Picture 7" descr="j0186106">
            <a:extLst>
              <a:ext uri="{FF2B5EF4-FFF2-40B4-BE49-F238E27FC236}">
                <a16:creationId xmlns:a16="http://schemas.microsoft.com/office/drawing/2014/main" id="{3AE0F546-D0AA-4583-A29E-F513384A86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5029200"/>
            <a:ext cx="13065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0" descr="MCAN04429_0000[1]">
            <a:extLst>
              <a:ext uri="{FF2B5EF4-FFF2-40B4-BE49-F238E27FC236}">
                <a16:creationId xmlns:a16="http://schemas.microsoft.com/office/drawing/2014/main" id="{8F75CB06-B2F1-4202-B0BE-957A6F39613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3323243">
            <a:off x="5683251" y="5718175"/>
            <a:ext cx="558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12" descr="MCAN04429_0000[1]">
            <a:extLst>
              <a:ext uri="{FF2B5EF4-FFF2-40B4-BE49-F238E27FC236}">
                <a16:creationId xmlns:a16="http://schemas.microsoft.com/office/drawing/2014/main" id="{E1307FA1-17AF-4D53-B10E-DF4E2BA0CA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3323243">
            <a:off x="6396038" y="5110162"/>
            <a:ext cx="558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13" descr="MCAN04429_0000[1]">
            <a:extLst>
              <a:ext uri="{FF2B5EF4-FFF2-40B4-BE49-F238E27FC236}">
                <a16:creationId xmlns:a16="http://schemas.microsoft.com/office/drawing/2014/main" id="{4F9C48D5-BCC7-48F0-B847-664CBB73533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3323243">
            <a:off x="7310438" y="4881562"/>
            <a:ext cx="558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4102">
                                            <p:txEl>
                                              <p:pRg st="0" end="0"/>
                                            </p:txEl>
                                          </p:spTgt>
                                        </p:tgtEl>
                                        <p:attrNameLst>
                                          <p:attrName>style.visibility</p:attrName>
                                        </p:attrNameLst>
                                      </p:cBhvr>
                                      <p:to>
                                        <p:strVal val="visible"/>
                                      </p:to>
                                    </p:set>
                                    <p:anim calcmode="lin" valueType="num">
                                      <p:cBhvr additive="base">
                                        <p:cTn id="7" dur="500" fill="hold"/>
                                        <p:tgtEl>
                                          <p:spTgt spid="410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10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nodeType="clickEffect">
                                  <p:stCondLst>
                                    <p:cond delay="0"/>
                                  </p:stCondLst>
                                  <p:childTnLst>
                                    <p:set>
                                      <p:cBhvr>
                                        <p:cTn id="12" dur="1" fill="hold">
                                          <p:stCondLst>
                                            <p:cond delay="0"/>
                                          </p:stCondLst>
                                        </p:cTn>
                                        <p:tgtEl>
                                          <p:spTgt spid="4102">
                                            <p:txEl>
                                              <p:pRg st="1" end="1"/>
                                            </p:txEl>
                                          </p:spTgt>
                                        </p:tgtEl>
                                        <p:attrNameLst>
                                          <p:attrName>style.visibility</p:attrName>
                                        </p:attrNameLst>
                                      </p:cBhvr>
                                      <p:to>
                                        <p:strVal val="visible"/>
                                      </p:to>
                                    </p:set>
                                    <p:anim calcmode="lin" valueType="num">
                                      <p:cBhvr additive="base">
                                        <p:cTn id="13" dur="500" fill="hold"/>
                                        <p:tgtEl>
                                          <p:spTgt spid="410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102">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nodeType="clickEffect">
                                  <p:stCondLst>
                                    <p:cond delay="0"/>
                                  </p:stCondLst>
                                  <p:childTnLst>
                                    <p:set>
                                      <p:cBhvr>
                                        <p:cTn id="18" dur="1" fill="hold">
                                          <p:stCondLst>
                                            <p:cond delay="0"/>
                                          </p:stCondLst>
                                        </p:cTn>
                                        <p:tgtEl>
                                          <p:spTgt spid="4102">
                                            <p:txEl>
                                              <p:pRg st="2" end="2"/>
                                            </p:txEl>
                                          </p:spTgt>
                                        </p:tgtEl>
                                        <p:attrNameLst>
                                          <p:attrName>style.visibility</p:attrName>
                                        </p:attrNameLst>
                                      </p:cBhvr>
                                      <p:to>
                                        <p:strVal val="visible"/>
                                      </p:to>
                                    </p:set>
                                    <p:anim calcmode="lin" valueType="num">
                                      <p:cBhvr additive="base">
                                        <p:cTn id="19" dur="500" fill="hold"/>
                                        <p:tgtEl>
                                          <p:spTgt spid="410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102">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953DEDD-86B1-42CB-9C06-F03D44B13F93}"/>
              </a:ext>
            </a:extLst>
          </p:cNvPr>
          <p:cNvSpPr>
            <a:spLocks noGrp="1" noChangeArrowheads="1"/>
          </p:cNvSpPr>
          <p:nvPr>
            <p:ph type="title"/>
          </p:nvPr>
        </p:nvSpPr>
        <p:spPr>
          <a:xfrm>
            <a:off x="990600" y="381000"/>
            <a:ext cx="6489700" cy="914400"/>
          </a:xfrm>
        </p:spPr>
        <p:txBody>
          <a:bodyPr/>
          <a:lstStyle/>
          <a:p>
            <a:r>
              <a:rPr lang="en-US" altLang="en-US"/>
              <a:t>Passage</a:t>
            </a:r>
          </a:p>
        </p:txBody>
      </p:sp>
      <p:sp>
        <p:nvSpPr>
          <p:cNvPr id="5123" name="Rectangle 3">
            <a:extLst>
              <a:ext uri="{FF2B5EF4-FFF2-40B4-BE49-F238E27FC236}">
                <a16:creationId xmlns:a16="http://schemas.microsoft.com/office/drawing/2014/main" id="{651F1E41-F729-46C0-830E-D30AECBA5172}"/>
              </a:ext>
            </a:extLst>
          </p:cNvPr>
          <p:cNvSpPr>
            <a:spLocks noGrp="1" noChangeArrowheads="1"/>
          </p:cNvSpPr>
          <p:nvPr>
            <p:ph type="body" idx="1"/>
          </p:nvPr>
        </p:nvSpPr>
        <p:spPr>
          <a:xfrm>
            <a:off x="228600" y="1600200"/>
            <a:ext cx="8229600" cy="3657600"/>
          </a:xfrm>
        </p:spPr>
        <p:txBody>
          <a:bodyPr/>
          <a:lstStyle/>
          <a:p>
            <a:pPr algn="ctr">
              <a:lnSpc>
                <a:spcPct val="80000"/>
              </a:lnSpc>
              <a:buFontTx/>
              <a:buNone/>
            </a:pPr>
            <a:r>
              <a:rPr lang="en-US" altLang="en-US" sz="1400" b="1"/>
              <a:t>Cell Phones</a:t>
            </a:r>
          </a:p>
          <a:p>
            <a:pPr>
              <a:lnSpc>
                <a:spcPct val="80000"/>
              </a:lnSpc>
              <a:buFontTx/>
              <a:buNone/>
            </a:pPr>
            <a:r>
              <a:rPr lang="en-US" altLang="en-US" sz="1400"/>
              <a:t>		People are talking on cell phones more and more around the world. In the United States, cell phone usage grew from 340,000 subscribers in 1985 to 158 million in 2005. Today, Americans spend an average of seven hours a month talking on their cell phones. That figure is low compared to some Asian societies. One of the highest rates is in Israel, where 76% of the population has cell phones.</a:t>
            </a:r>
          </a:p>
          <a:p>
            <a:pPr>
              <a:lnSpc>
                <a:spcPct val="80000"/>
              </a:lnSpc>
              <a:buFontTx/>
              <a:buNone/>
            </a:pPr>
            <a:endParaRPr lang="en-US" altLang="en-US" sz="1400"/>
          </a:p>
          <a:p>
            <a:pPr>
              <a:lnSpc>
                <a:spcPct val="80000"/>
              </a:lnSpc>
              <a:buFontTx/>
              <a:buNone/>
            </a:pPr>
            <a:r>
              <a:rPr lang="en-US" altLang="en-US" sz="1400"/>
              <a:t>		Cell phones have both psychological appeal and practical advantages. They are a status symbol and help people to feel special and important. Cell phones can also improve convenience and safety. In one country, people use them to switch on the heat while they are driving home. A cell phone user can call for help if her car breaks down, especially at night. Travelers and children can phone home to assure their family that they have arrived safely at their destinations.</a:t>
            </a:r>
          </a:p>
          <a:p>
            <a:pPr>
              <a:lnSpc>
                <a:spcPct val="80000"/>
              </a:lnSpc>
              <a:buFontTx/>
              <a:buNone/>
            </a:pPr>
            <a:endParaRPr lang="en-US" altLang="en-US" sz="1400"/>
          </a:p>
          <a:p>
            <a:pPr>
              <a:lnSpc>
                <a:spcPct val="80000"/>
              </a:lnSpc>
              <a:buFontTx/>
              <a:buNone/>
            </a:pPr>
            <a:r>
              <a:rPr lang="en-US" altLang="en-US" sz="1400"/>
              <a:t>		Cell phones can also cause problems. People who use their cell phones while driving are more likely to have accidents. Ringing cell phones often interrupt movies, church services, lectures, and concerts. People speaking on their cell phones in subways can ruin the peace of mind of other passengers. A questionnaire found that 59% of people would rather visit the dentist than sit next to someone using a cell phone. Rude cell phone users have sometimes been violently attacked, for example, with pepper spray by movie goers or by being rammed with cars. </a:t>
            </a:r>
          </a:p>
          <a:p>
            <a:pPr>
              <a:lnSpc>
                <a:spcPct val="80000"/>
              </a:lnSpc>
              <a:buFontTx/>
              <a:buNone/>
            </a:pPr>
            <a:endParaRPr lang="en-US" altLang="en-US" sz="1400"/>
          </a:p>
          <a:p>
            <a:pPr>
              <a:lnSpc>
                <a:spcPct val="80000"/>
              </a:lnSpc>
              <a:buFontTx/>
              <a:buNone/>
            </a:pPr>
            <a:r>
              <a:rPr lang="en-US" altLang="en-US" sz="1400"/>
              <a:t>				Questions:</a:t>
            </a:r>
          </a:p>
          <a:p>
            <a:pPr>
              <a:lnSpc>
                <a:spcPct val="80000"/>
              </a:lnSpc>
              <a:buFontTx/>
              <a:buNone/>
            </a:pPr>
            <a:r>
              <a:rPr lang="en-US" altLang="en-US" sz="1400"/>
              <a:t>		1. What is the purpose of this passage?</a:t>
            </a:r>
          </a:p>
          <a:p>
            <a:pPr>
              <a:lnSpc>
                <a:spcPct val="80000"/>
              </a:lnSpc>
              <a:buFontTx/>
              <a:buNone/>
            </a:pPr>
            <a:r>
              <a:rPr lang="en-US" altLang="en-US" sz="1400"/>
              <a:t>		2. How many hours a month do Americans talk on their cell phones?</a:t>
            </a:r>
          </a:p>
          <a:p>
            <a:pPr>
              <a:lnSpc>
                <a:spcPct val="80000"/>
              </a:lnSpc>
              <a:buFontTx/>
              <a:buNone/>
            </a:pPr>
            <a:r>
              <a:rPr lang="en-US" altLang="en-US" sz="1400"/>
              <a:t>		3. How do the advantages of cell phones compare to their disadvantages?</a:t>
            </a:r>
          </a:p>
          <a:p>
            <a:pPr>
              <a:lnSpc>
                <a:spcPct val="80000"/>
              </a:lnSpc>
            </a:pPr>
            <a:endParaRPr lang="en-US" altLang="en-US" sz="1400"/>
          </a:p>
        </p:txBody>
      </p:sp>
      <p:sp>
        <p:nvSpPr>
          <p:cNvPr id="5124" name="Text Box 4">
            <a:extLst>
              <a:ext uri="{FF2B5EF4-FFF2-40B4-BE49-F238E27FC236}">
                <a16:creationId xmlns:a16="http://schemas.microsoft.com/office/drawing/2014/main" id="{D7B34027-2108-478B-ACC8-A88FE19307E1}"/>
              </a:ext>
            </a:extLst>
          </p:cNvPr>
          <p:cNvSpPr txBox="1">
            <a:spLocks noChangeArrowheads="1"/>
          </p:cNvSpPr>
          <p:nvPr/>
        </p:nvSpPr>
        <p:spPr bwMode="auto">
          <a:xfrm rot="-835012">
            <a:off x="369888" y="533400"/>
            <a:ext cx="1828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a:p>
        </p:txBody>
      </p:sp>
      <p:sp>
        <p:nvSpPr>
          <p:cNvPr id="5125" name="Text Box 5">
            <a:extLst>
              <a:ext uri="{FF2B5EF4-FFF2-40B4-BE49-F238E27FC236}">
                <a16:creationId xmlns:a16="http://schemas.microsoft.com/office/drawing/2014/main" id="{FAEE040E-7EE0-4CC6-9E2E-C991D8705B60}"/>
              </a:ext>
            </a:extLst>
          </p:cNvPr>
          <p:cNvSpPr txBox="1">
            <a:spLocks noChangeArrowheads="1"/>
          </p:cNvSpPr>
          <p:nvPr/>
        </p:nvSpPr>
        <p:spPr bwMode="auto">
          <a:xfrm rot="-1218661">
            <a:off x="454025" y="331788"/>
            <a:ext cx="1676400"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i="1">
                <a:solidFill>
                  <a:srgbClr val="FF0000"/>
                </a:solidFill>
              </a:rPr>
              <a:t>CC # 2</a:t>
            </a:r>
          </a:p>
          <a:p>
            <a:pPr eaLnBrk="1" hangingPunct="1">
              <a:spcBef>
                <a:spcPct val="50000"/>
              </a:spcBef>
            </a:pPr>
            <a:r>
              <a:rPr lang="en-US" altLang="en-US" b="1" i="1">
                <a:solidFill>
                  <a:srgbClr val="FF0000"/>
                </a:solidFill>
              </a:rPr>
              <a:t>Pg. 103</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WordArt 2">
            <a:extLst>
              <a:ext uri="{FF2B5EF4-FFF2-40B4-BE49-F238E27FC236}">
                <a16:creationId xmlns:a16="http://schemas.microsoft.com/office/drawing/2014/main" id="{A5934D77-BD02-46FE-952E-59858E0008D8}"/>
              </a:ext>
            </a:extLst>
          </p:cNvPr>
          <p:cNvSpPr>
            <a:spLocks noChangeArrowheads="1" noChangeShapeType="1" noTextEdit="1"/>
          </p:cNvSpPr>
          <p:nvPr/>
        </p:nvSpPr>
        <p:spPr bwMode="auto">
          <a:xfrm rot="5400000">
            <a:off x="-2057400" y="2667000"/>
            <a:ext cx="6248400" cy="1371600"/>
          </a:xfrm>
          <a:prstGeom prst="rect">
            <a:avLst/>
          </a:prstGeom>
        </p:spPr>
        <p:txBody>
          <a:bodyPr vert="wordArtVert" wrap="none" fromWordArt="1">
            <a:prstTxWarp prst="textPlain">
              <a:avLst>
                <a:gd name="adj" fmla="val 50000"/>
              </a:avLst>
            </a:prstTxWarp>
          </a:bodyPr>
          <a:lstStyle/>
          <a:p>
            <a:pPr algn="ctr" fontAlgn="auto"/>
            <a:r>
              <a:rPr lang="en-US" sz="3600" kern="10">
                <a:ln w="9525">
                  <a:solidFill>
                    <a:srgbClr val="000000"/>
                  </a:solidFill>
                  <a:round/>
                  <a:headEnd/>
                  <a:tailEnd/>
                </a:ln>
                <a:solidFill>
                  <a:schemeClr val="folHlink"/>
                </a:solidFill>
                <a:latin typeface="Arial Black" panose="020B0A04020102020204" pitchFamily="34" charset="0"/>
              </a:rPr>
              <a:t>INFER</a:t>
            </a:r>
          </a:p>
        </p:txBody>
      </p:sp>
      <p:sp>
        <p:nvSpPr>
          <p:cNvPr id="6147" name="Text Box 3">
            <a:extLst>
              <a:ext uri="{FF2B5EF4-FFF2-40B4-BE49-F238E27FC236}">
                <a16:creationId xmlns:a16="http://schemas.microsoft.com/office/drawing/2014/main" id="{42279364-1EA9-4D15-BCF8-4401B2DE99D8}"/>
              </a:ext>
            </a:extLst>
          </p:cNvPr>
          <p:cNvSpPr txBox="1">
            <a:spLocks noChangeArrowheads="1"/>
          </p:cNvSpPr>
          <p:nvPr/>
        </p:nvSpPr>
        <p:spPr bwMode="auto">
          <a:xfrm>
            <a:off x="1905000" y="1752600"/>
            <a:ext cx="5715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200" b="1">
                <a:solidFill>
                  <a:schemeClr val="folHlink"/>
                </a:solidFill>
              </a:rPr>
              <a:t>ote</a:t>
            </a:r>
            <a:r>
              <a:rPr lang="en-US" altLang="en-US" sz="3200">
                <a:solidFill>
                  <a:schemeClr val="folHlink"/>
                </a:solidFill>
              </a:rPr>
              <a:t> what you know</a:t>
            </a:r>
          </a:p>
        </p:txBody>
      </p:sp>
      <p:sp>
        <p:nvSpPr>
          <p:cNvPr id="6148" name="Text Box 4">
            <a:extLst>
              <a:ext uri="{FF2B5EF4-FFF2-40B4-BE49-F238E27FC236}">
                <a16:creationId xmlns:a16="http://schemas.microsoft.com/office/drawing/2014/main" id="{A5C68401-E99C-4C48-96FF-A10AE7ACDCE0}"/>
              </a:ext>
            </a:extLst>
          </p:cNvPr>
          <p:cNvSpPr txBox="1">
            <a:spLocks noChangeArrowheads="1"/>
          </p:cNvSpPr>
          <p:nvPr/>
        </p:nvSpPr>
        <p:spPr bwMode="auto">
          <a:xfrm>
            <a:off x="2057400" y="2362200"/>
            <a:ext cx="7086600" cy="465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a:t>This means you will do 3 things:</a:t>
            </a:r>
          </a:p>
          <a:p>
            <a:pPr eaLnBrk="1" hangingPunct="1">
              <a:spcBef>
                <a:spcPct val="50000"/>
              </a:spcBef>
            </a:pPr>
            <a:r>
              <a:rPr lang="en-US" altLang="en-US" sz="2400"/>
              <a:t>You will identify the </a:t>
            </a:r>
            <a:r>
              <a:rPr lang="en-US" altLang="en-US" sz="2400" b="1"/>
              <a:t>types of questions</a:t>
            </a:r>
            <a:r>
              <a:rPr lang="en-US" altLang="en-US" sz="2400"/>
              <a:t> being asked.</a:t>
            </a:r>
          </a:p>
          <a:p>
            <a:pPr eaLnBrk="1" hangingPunct="1">
              <a:spcBef>
                <a:spcPct val="50000"/>
              </a:spcBef>
            </a:pPr>
            <a:r>
              <a:rPr lang="en-US" altLang="en-US" sz="2400"/>
              <a:t>You will code the questions.</a:t>
            </a:r>
          </a:p>
          <a:p>
            <a:pPr eaLnBrk="1" hangingPunct="1">
              <a:spcBef>
                <a:spcPct val="50000"/>
              </a:spcBef>
            </a:pPr>
            <a:r>
              <a:rPr lang="en-US" altLang="en-US" sz="2400"/>
              <a:t>You will think about what you know about the topic. You may have some knowledge that will help you answer the question or find the clues you need to answer the question.</a:t>
            </a:r>
          </a:p>
          <a:p>
            <a:pPr eaLnBrk="1" hangingPunct="1">
              <a:spcBef>
                <a:spcPct val="50000"/>
              </a:spcBef>
            </a:pPr>
            <a:endParaRPr lang="en-US" altLang="en-US" sz="2400"/>
          </a:p>
          <a:p>
            <a:pPr eaLnBrk="1" hangingPunct="1">
              <a:spcBef>
                <a:spcPct val="50000"/>
              </a:spcBef>
            </a:pPr>
            <a:endParaRPr lang="en-US" altLang="en-US" sz="2400"/>
          </a:p>
        </p:txBody>
      </p:sp>
      <p:pic>
        <p:nvPicPr>
          <p:cNvPr id="6149" name="Picture 5" descr="j0186106">
            <a:extLst>
              <a:ext uri="{FF2B5EF4-FFF2-40B4-BE49-F238E27FC236}">
                <a16:creationId xmlns:a16="http://schemas.microsoft.com/office/drawing/2014/main" id="{7BF1735C-57D2-4586-8BAE-691E2AE423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7467600" y="304800"/>
            <a:ext cx="13065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WordArt 4">
            <a:extLst>
              <a:ext uri="{FF2B5EF4-FFF2-40B4-BE49-F238E27FC236}">
                <a16:creationId xmlns:a16="http://schemas.microsoft.com/office/drawing/2014/main" id="{E5BA8B26-91C7-4D59-8A24-4919041A5005}"/>
              </a:ext>
            </a:extLst>
          </p:cNvPr>
          <p:cNvSpPr>
            <a:spLocks noChangeArrowheads="1" noChangeShapeType="1" noTextEdit="1"/>
          </p:cNvSpPr>
          <p:nvPr/>
        </p:nvSpPr>
        <p:spPr bwMode="auto">
          <a:xfrm>
            <a:off x="152400" y="228600"/>
            <a:ext cx="2895600" cy="3048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chemeClr val="folHlink"/>
                </a:solidFill>
                <a:latin typeface="Arial Black" panose="020B0A04020102020204" pitchFamily="34" charset="0"/>
              </a:rPr>
              <a:t>Cue Card #3</a:t>
            </a:r>
          </a:p>
        </p:txBody>
      </p:sp>
      <p:sp>
        <p:nvSpPr>
          <p:cNvPr id="7171" name="WordArt 6">
            <a:extLst>
              <a:ext uri="{FF2B5EF4-FFF2-40B4-BE49-F238E27FC236}">
                <a16:creationId xmlns:a16="http://schemas.microsoft.com/office/drawing/2014/main" id="{B030A3FB-3640-48C5-90D9-1F96B3A8A705}"/>
              </a:ext>
            </a:extLst>
          </p:cNvPr>
          <p:cNvSpPr>
            <a:spLocks noChangeArrowheads="1" noChangeShapeType="1" noTextEdit="1"/>
          </p:cNvSpPr>
          <p:nvPr/>
        </p:nvSpPr>
        <p:spPr bwMode="auto">
          <a:xfrm>
            <a:off x="1676400" y="1219200"/>
            <a:ext cx="5257800" cy="838200"/>
          </a:xfrm>
          <a:prstGeom prst="rect">
            <a:avLst/>
          </a:prstGeom>
        </p:spPr>
        <p:txBody>
          <a:bodyPr wrap="none" fromWordArt="1">
            <a:prstTxWarp prst="textDoubleWave1">
              <a:avLst>
                <a:gd name="adj1" fmla="val 6500"/>
                <a:gd name="adj2" fmla="val 0"/>
              </a:avLst>
            </a:prstTxWarp>
          </a:bodyPr>
          <a:lstStyle/>
          <a:p>
            <a:pPr algn="ctr"/>
            <a:r>
              <a:rPr lang="en-US" sz="3600" kern="10" spc="-360">
                <a:ln w="12700">
                  <a:solidFill>
                    <a:srgbClr val="008000"/>
                  </a:solidFill>
                  <a:round/>
                  <a:headEnd/>
                  <a:tailEnd/>
                </a:ln>
                <a:solidFill>
                  <a:schemeClr val="folHlink"/>
                </a:solidFill>
                <a:effectLst>
                  <a:outerShdw dist="125724" dir="18900000" algn="ctr" rotWithShape="0">
                    <a:srgbClr val="000099"/>
                  </a:outerShdw>
                </a:effectLst>
                <a:latin typeface="Impact" panose="020B0806030902050204" pitchFamily="34" charset="0"/>
              </a:rPr>
              <a:t>Types of Questions</a:t>
            </a:r>
          </a:p>
        </p:txBody>
      </p:sp>
      <p:sp>
        <p:nvSpPr>
          <p:cNvPr id="7172" name="Text Box 7">
            <a:extLst>
              <a:ext uri="{FF2B5EF4-FFF2-40B4-BE49-F238E27FC236}">
                <a16:creationId xmlns:a16="http://schemas.microsoft.com/office/drawing/2014/main" id="{FAA515DE-E602-4BE0-AEC8-D28712BA6459}"/>
              </a:ext>
            </a:extLst>
          </p:cNvPr>
          <p:cNvSpPr txBox="1">
            <a:spLocks noChangeArrowheads="1"/>
          </p:cNvSpPr>
          <p:nvPr/>
        </p:nvSpPr>
        <p:spPr bwMode="auto">
          <a:xfrm>
            <a:off x="304800" y="2438400"/>
            <a:ext cx="8458200" cy="277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200" b="1">
                <a:solidFill>
                  <a:schemeClr val="accent2"/>
                </a:solidFill>
              </a:rPr>
              <a:t>Factual Questions</a:t>
            </a:r>
          </a:p>
          <a:p>
            <a:pPr eaLnBrk="1" hangingPunct="1">
              <a:spcBef>
                <a:spcPct val="50000"/>
              </a:spcBef>
            </a:pPr>
            <a:r>
              <a:rPr lang="en-US" altLang="en-US" sz="3200"/>
              <a:t>	The answer is right there in the passage.</a:t>
            </a:r>
          </a:p>
          <a:p>
            <a:pPr eaLnBrk="1" hangingPunct="1">
              <a:spcBef>
                <a:spcPct val="50000"/>
              </a:spcBef>
            </a:pPr>
            <a:r>
              <a:rPr lang="en-US" altLang="en-US" sz="3200" b="1">
                <a:solidFill>
                  <a:schemeClr val="accent2"/>
                </a:solidFill>
              </a:rPr>
              <a:t>Think and Seek Questions</a:t>
            </a:r>
          </a:p>
          <a:p>
            <a:pPr eaLnBrk="1" hangingPunct="1">
              <a:spcBef>
                <a:spcPct val="50000"/>
              </a:spcBef>
            </a:pPr>
            <a:r>
              <a:rPr lang="en-US" altLang="en-US" sz="3200"/>
              <a:t>	The answer is </a:t>
            </a:r>
            <a:r>
              <a:rPr lang="en-US" altLang="en-US" sz="3200" u="sng"/>
              <a:t>not</a:t>
            </a:r>
            <a:r>
              <a:rPr lang="en-US" altLang="en-US" sz="3200"/>
              <a:t> in the passage.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WordArt 4">
            <a:extLst>
              <a:ext uri="{FF2B5EF4-FFF2-40B4-BE49-F238E27FC236}">
                <a16:creationId xmlns:a16="http://schemas.microsoft.com/office/drawing/2014/main" id="{9D01EB7C-21C7-4901-B453-EA1AA004ABCC}"/>
              </a:ext>
            </a:extLst>
          </p:cNvPr>
          <p:cNvSpPr>
            <a:spLocks noChangeArrowheads="1" noChangeShapeType="1" noTextEdit="1"/>
          </p:cNvSpPr>
          <p:nvPr/>
        </p:nvSpPr>
        <p:spPr bwMode="auto">
          <a:xfrm>
            <a:off x="152400" y="228600"/>
            <a:ext cx="2895600" cy="3048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chemeClr val="folHlink"/>
                </a:solidFill>
                <a:latin typeface="Arial Black" panose="020B0A04020102020204" pitchFamily="34" charset="0"/>
              </a:rPr>
              <a:t>Cue Card #4</a:t>
            </a:r>
          </a:p>
        </p:txBody>
      </p:sp>
      <p:sp>
        <p:nvSpPr>
          <p:cNvPr id="8195" name="WordArt 6">
            <a:extLst>
              <a:ext uri="{FF2B5EF4-FFF2-40B4-BE49-F238E27FC236}">
                <a16:creationId xmlns:a16="http://schemas.microsoft.com/office/drawing/2014/main" id="{002547A7-989D-40A2-9660-2A9F1537366E}"/>
              </a:ext>
            </a:extLst>
          </p:cNvPr>
          <p:cNvSpPr>
            <a:spLocks noChangeArrowheads="1" noChangeShapeType="1" noTextEdit="1"/>
          </p:cNvSpPr>
          <p:nvPr/>
        </p:nvSpPr>
        <p:spPr bwMode="auto">
          <a:xfrm>
            <a:off x="1447800" y="1295400"/>
            <a:ext cx="6248400" cy="1243013"/>
          </a:xfrm>
          <a:prstGeom prst="rect">
            <a:avLst/>
          </a:prstGeom>
        </p:spPr>
        <p:txBody>
          <a:bodyPr wrap="none" fromWordArt="1">
            <a:prstTxWarp prst="textDoubleWave1">
              <a:avLst>
                <a:gd name="adj1" fmla="val 6500"/>
                <a:gd name="adj2" fmla="val 0"/>
              </a:avLst>
            </a:prstTxWarp>
          </a:bodyPr>
          <a:lstStyle/>
          <a:p>
            <a:pPr algn="ctr"/>
            <a:r>
              <a:rPr lang="en-US" sz="3600" kern="10" spc="-360">
                <a:ln w="12700">
                  <a:solidFill>
                    <a:srgbClr val="008000"/>
                  </a:solidFill>
                  <a:round/>
                  <a:headEnd/>
                  <a:tailEnd/>
                </a:ln>
                <a:solidFill>
                  <a:schemeClr val="folHlink"/>
                </a:solidFill>
                <a:effectLst>
                  <a:outerShdw dist="125724" dir="18900000" algn="ctr" rotWithShape="0">
                    <a:srgbClr val="000099"/>
                  </a:outerShdw>
                </a:effectLst>
                <a:latin typeface="Impact" panose="020B0806030902050204" pitchFamily="34" charset="0"/>
              </a:rPr>
              <a:t>"INFER" Means...</a:t>
            </a:r>
          </a:p>
        </p:txBody>
      </p:sp>
      <p:sp>
        <p:nvSpPr>
          <p:cNvPr id="8196" name="Text Box 7">
            <a:extLst>
              <a:ext uri="{FF2B5EF4-FFF2-40B4-BE49-F238E27FC236}">
                <a16:creationId xmlns:a16="http://schemas.microsoft.com/office/drawing/2014/main" id="{5976561B-6935-4BB0-BAE1-EF797C3509FA}"/>
              </a:ext>
            </a:extLst>
          </p:cNvPr>
          <p:cNvSpPr txBox="1">
            <a:spLocks noChangeArrowheads="1"/>
          </p:cNvSpPr>
          <p:nvPr/>
        </p:nvSpPr>
        <p:spPr bwMode="auto">
          <a:xfrm>
            <a:off x="1143000" y="3429000"/>
            <a:ext cx="746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3200"/>
              <a:t>Guess the best answer based on the information you already know.</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WordArt 2">
            <a:extLst>
              <a:ext uri="{FF2B5EF4-FFF2-40B4-BE49-F238E27FC236}">
                <a16:creationId xmlns:a16="http://schemas.microsoft.com/office/drawing/2014/main" id="{29502D96-D11A-43CA-8C7E-182CB10BD02D}"/>
              </a:ext>
            </a:extLst>
          </p:cNvPr>
          <p:cNvSpPr>
            <a:spLocks noChangeArrowheads="1" noChangeShapeType="1" noTextEdit="1"/>
          </p:cNvSpPr>
          <p:nvPr/>
        </p:nvSpPr>
        <p:spPr bwMode="auto">
          <a:xfrm>
            <a:off x="152400" y="228600"/>
            <a:ext cx="2895600" cy="3048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chemeClr val="folHlink"/>
                </a:solidFill>
                <a:latin typeface="Arial Black" panose="020B0A04020102020204" pitchFamily="34" charset="0"/>
              </a:rPr>
              <a:t>Cue Card #5</a:t>
            </a:r>
          </a:p>
        </p:txBody>
      </p:sp>
      <p:sp>
        <p:nvSpPr>
          <p:cNvPr id="9219" name="WordArt 3">
            <a:extLst>
              <a:ext uri="{FF2B5EF4-FFF2-40B4-BE49-F238E27FC236}">
                <a16:creationId xmlns:a16="http://schemas.microsoft.com/office/drawing/2014/main" id="{E56B237A-58A0-4968-ACFB-71960ECD860C}"/>
              </a:ext>
            </a:extLst>
          </p:cNvPr>
          <p:cNvSpPr>
            <a:spLocks noChangeArrowheads="1" noChangeShapeType="1" noTextEdit="1"/>
          </p:cNvSpPr>
          <p:nvPr/>
        </p:nvSpPr>
        <p:spPr bwMode="auto">
          <a:xfrm>
            <a:off x="1676400" y="838200"/>
            <a:ext cx="5257800" cy="838200"/>
          </a:xfrm>
          <a:prstGeom prst="rect">
            <a:avLst/>
          </a:prstGeom>
        </p:spPr>
        <p:txBody>
          <a:bodyPr wrap="none" fromWordArt="1">
            <a:prstTxWarp prst="textDoubleWave1">
              <a:avLst>
                <a:gd name="adj1" fmla="val 6500"/>
                <a:gd name="adj2" fmla="val 0"/>
              </a:avLst>
            </a:prstTxWarp>
          </a:bodyPr>
          <a:lstStyle/>
          <a:p>
            <a:pPr algn="ctr"/>
            <a:r>
              <a:rPr lang="en-US" sz="3600" kern="10" spc="-360">
                <a:ln w="12700">
                  <a:solidFill>
                    <a:srgbClr val="008000"/>
                  </a:solidFill>
                  <a:round/>
                  <a:headEnd/>
                  <a:tailEnd/>
                </a:ln>
                <a:solidFill>
                  <a:schemeClr val="folHlink"/>
                </a:solidFill>
                <a:effectLst>
                  <a:outerShdw dist="125724" dir="18900000" algn="ctr" rotWithShape="0">
                    <a:srgbClr val="000099"/>
                  </a:outerShdw>
                </a:effectLst>
                <a:latin typeface="Impact" panose="020B0806030902050204" pitchFamily="34" charset="0"/>
              </a:rPr>
              <a:t>Types of Questions</a:t>
            </a:r>
          </a:p>
        </p:txBody>
      </p:sp>
      <p:sp>
        <p:nvSpPr>
          <p:cNvPr id="9220" name="Text Box 4">
            <a:extLst>
              <a:ext uri="{FF2B5EF4-FFF2-40B4-BE49-F238E27FC236}">
                <a16:creationId xmlns:a16="http://schemas.microsoft.com/office/drawing/2014/main" id="{C26C692B-BC5F-432F-94CC-84F283A19684}"/>
              </a:ext>
            </a:extLst>
          </p:cNvPr>
          <p:cNvSpPr txBox="1">
            <a:spLocks noChangeArrowheads="1"/>
          </p:cNvSpPr>
          <p:nvPr/>
        </p:nvSpPr>
        <p:spPr bwMode="auto">
          <a:xfrm>
            <a:off x="762000" y="2362200"/>
            <a:ext cx="7924800" cy="350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200">
                <a:solidFill>
                  <a:schemeClr val="folHlink"/>
                </a:solidFill>
              </a:rPr>
              <a:t>Factual Questions</a:t>
            </a:r>
          </a:p>
          <a:p>
            <a:pPr eaLnBrk="1" hangingPunct="1">
              <a:spcBef>
                <a:spcPct val="50000"/>
              </a:spcBef>
            </a:pPr>
            <a:r>
              <a:rPr lang="en-US" altLang="en-US" sz="3200">
                <a:solidFill>
                  <a:schemeClr val="folHlink"/>
                </a:solidFill>
              </a:rPr>
              <a:t>Think and Seek Questions</a:t>
            </a:r>
          </a:p>
          <a:p>
            <a:pPr eaLnBrk="1" hangingPunct="1">
              <a:spcBef>
                <a:spcPct val="50000"/>
              </a:spcBef>
            </a:pPr>
            <a:r>
              <a:rPr lang="en-US" altLang="en-US" sz="3200">
                <a:solidFill>
                  <a:schemeClr val="folHlink"/>
                </a:solidFill>
              </a:rPr>
              <a:t>	Big Picture Questions</a:t>
            </a:r>
          </a:p>
          <a:p>
            <a:pPr eaLnBrk="1" hangingPunct="1">
              <a:spcBef>
                <a:spcPct val="50000"/>
              </a:spcBef>
            </a:pPr>
            <a:r>
              <a:rPr lang="en-US" altLang="en-US" sz="3200">
                <a:solidFill>
                  <a:schemeClr val="folHlink"/>
                </a:solidFill>
              </a:rPr>
              <a:t>	Predicting Questions</a:t>
            </a:r>
          </a:p>
          <a:p>
            <a:pPr eaLnBrk="1" hangingPunct="1">
              <a:spcBef>
                <a:spcPct val="50000"/>
              </a:spcBef>
            </a:pPr>
            <a:r>
              <a:rPr lang="en-US" altLang="en-US" sz="3200">
                <a:solidFill>
                  <a:schemeClr val="folHlink"/>
                </a:solidFill>
              </a:rPr>
              <a:t>	Clarifying Questions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WordArt 2">
            <a:extLst>
              <a:ext uri="{FF2B5EF4-FFF2-40B4-BE49-F238E27FC236}">
                <a16:creationId xmlns:a16="http://schemas.microsoft.com/office/drawing/2014/main" id="{EC5E17A6-00E7-4D86-9C64-F7BCD9C5C26B}"/>
              </a:ext>
            </a:extLst>
          </p:cNvPr>
          <p:cNvSpPr>
            <a:spLocks noChangeArrowheads="1" noChangeShapeType="1" noTextEdit="1"/>
          </p:cNvSpPr>
          <p:nvPr/>
        </p:nvSpPr>
        <p:spPr bwMode="auto">
          <a:xfrm rot="5400000">
            <a:off x="-2057400" y="2667000"/>
            <a:ext cx="6248400" cy="1371600"/>
          </a:xfrm>
          <a:prstGeom prst="rect">
            <a:avLst/>
          </a:prstGeom>
        </p:spPr>
        <p:txBody>
          <a:bodyPr vert="wordArtVert" wrap="none" fromWordArt="1">
            <a:prstTxWarp prst="textPlain">
              <a:avLst>
                <a:gd name="adj" fmla="val 50000"/>
              </a:avLst>
            </a:prstTxWarp>
          </a:bodyPr>
          <a:lstStyle/>
          <a:p>
            <a:pPr algn="ctr" fontAlgn="auto"/>
            <a:r>
              <a:rPr lang="en-US" sz="3600" kern="10">
                <a:ln w="9525">
                  <a:solidFill>
                    <a:srgbClr val="000000"/>
                  </a:solidFill>
                  <a:round/>
                  <a:headEnd/>
                  <a:tailEnd/>
                </a:ln>
                <a:solidFill>
                  <a:schemeClr val="folHlink"/>
                </a:solidFill>
                <a:latin typeface="Arial Black" panose="020B0A04020102020204" pitchFamily="34" charset="0"/>
              </a:rPr>
              <a:t>INFER</a:t>
            </a:r>
          </a:p>
        </p:txBody>
      </p:sp>
      <p:sp>
        <p:nvSpPr>
          <p:cNvPr id="10243" name="Text Box 3">
            <a:extLst>
              <a:ext uri="{FF2B5EF4-FFF2-40B4-BE49-F238E27FC236}">
                <a16:creationId xmlns:a16="http://schemas.microsoft.com/office/drawing/2014/main" id="{82534C06-9306-49F1-890D-C4F44EA1061A}"/>
              </a:ext>
            </a:extLst>
          </p:cNvPr>
          <p:cNvSpPr txBox="1">
            <a:spLocks noChangeArrowheads="1"/>
          </p:cNvSpPr>
          <p:nvPr/>
        </p:nvSpPr>
        <p:spPr bwMode="auto">
          <a:xfrm>
            <a:off x="1828800" y="3200400"/>
            <a:ext cx="5943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200" b="1">
                <a:solidFill>
                  <a:schemeClr val="folHlink"/>
                </a:solidFill>
              </a:rPr>
              <a:t>ind the clues</a:t>
            </a:r>
          </a:p>
        </p:txBody>
      </p:sp>
      <p:pic>
        <p:nvPicPr>
          <p:cNvPr id="10244" name="Picture 4" descr="j0186106">
            <a:extLst>
              <a:ext uri="{FF2B5EF4-FFF2-40B4-BE49-F238E27FC236}">
                <a16:creationId xmlns:a16="http://schemas.microsoft.com/office/drawing/2014/main" id="{DAAC6C04-EA93-40F8-8BEC-8BBB5989FF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7467600" y="304800"/>
            <a:ext cx="13065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Text Box 5">
            <a:extLst>
              <a:ext uri="{FF2B5EF4-FFF2-40B4-BE49-F238E27FC236}">
                <a16:creationId xmlns:a16="http://schemas.microsoft.com/office/drawing/2014/main" id="{7723AFB1-B2D3-4913-981A-6DC15491BD74}"/>
              </a:ext>
            </a:extLst>
          </p:cNvPr>
          <p:cNvSpPr txBox="1">
            <a:spLocks noChangeArrowheads="1"/>
          </p:cNvSpPr>
          <p:nvPr/>
        </p:nvSpPr>
        <p:spPr bwMode="auto">
          <a:xfrm>
            <a:off x="2514600" y="4114800"/>
            <a:ext cx="6324600" cy="246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a:t>This is where the detective work begins. You will </a:t>
            </a:r>
            <a:r>
              <a:rPr lang="en-US" altLang="en-US" sz="2400" b="1"/>
              <a:t>read the passage</a:t>
            </a:r>
            <a:r>
              <a:rPr lang="en-US" altLang="en-US" sz="2400"/>
              <a:t>, and you will be looking for the </a:t>
            </a:r>
            <a:r>
              <a:rPr lang="en-US" altLang="en-US" sz="2400" b="1"/>
              <a:t>clues</a:t>
            </a:r>
            <a:r>
              <a:rPr lang="en-US" altLang="en-US" sz="2400"/>
              <a:t> that will help you answer the questions.</a:t>
            </a:r>
          </a:p>
          <a:p>
            <a:pPr eaLnBrk="1" hangingPunct="1">
              <a:spcBef>
                <a:spcPct val="50000"/>
              </a:spcBef>
            </a:pPr>
            <a:r>
              <a:rPr lang="en-US" altLang="en-US" sz="2400"/>
              <a:t>As you read, you will underline clues that you find that relate to the questions.</a:t>
            </a:r>
          </a:p>
        </p:txBody>
      </p:sp>
      <p:sp>
        <p:nvSpPr>
          <p:cNvPr id="8198" name="WordArt 6">
            <a:extLst>
              <a:ext uri="{FF2B5EF4-FFF2-40B4-BE49-F238E27FC236}">
                <a16:creationId xmlns:a16="http://schemas.microsoft.com/office/drawing/2014/main" id="{B410DDD3-AAAC-4E56-81E6-4B6838247AE1}"/>
              </a:ext>
            </a:extLst>
          </p:cNvPr>
          <p:cNvSpPr>
            <a:spLocks noChangeArrowheads="1" noChangeShapeType="1" noTextEdit="1"/>
          </p:cNvSpPr>
          <p:nvPr/>
        </p:nvSpPr>
        <p:spPr bwMode="auto">
          <a:xfrm>
            <a:off x="3810000" y="609600"/>
            <a:ext cx="2257425" cy="1457325"/>
          </a:xfrm>
          <a:prstGeom prst="rect">
            <a:avLst/>
          </a:prstGeom>
        </p:spPr>
        <p:txBody>
          <a:bodyPr wrap="none" fromWordArt="1">
            <a:prstTxWarp prst="textSlantUp">
              <a:avLst>
                <a:gd name="adj" fmla="val 55556"/>
              </a:avLst>
            </a:prstTxWarp>
          </a:bodyPr>
          <a:lstStyle/>
          <a:p>
            <a:pPr algn="ctr"/>
            <a:r>
              <a:rPr lang="en-US" sz="3600" kern="10">
                <a:ln w="9525">
                  <a:solidFill>
                    <a:srgbClr val="000000"/>
                  </a:solidFill>
                  <a:round/>
                  <a:headEnd/>
                  <a:tailEnd/>
                </a:ln>
                <a:solidFill>
                  <a:schemeClr val="accent2"/>
                </a:solidFill>
                <a:latin typeface="Arial Black" panose="020B0A04020102020204" pitchFamily="34" charset="0"/>
              </a:rPr>
              <a:t>evidence</a:t>
            </a:r>
          </a:p>
        </p:txBody>
      </p:sp>
      <p:pic>
        <p:nvPicPr>
          <p:cNvPr id="10247" name="Picture 7" descr="MCAN04429_0000[1]">
            <a:extLst>
              <a:ext uri="{FF2B5EF4-FFF2-40B4-BE49-F238E27FC236}">
                <a16:creationId xmlns:a16="http://schemas.microsoft.com/office/drawing/2014/main" id="{8B4258EA-2311-44AF-8A02-89F15DF7E4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3323243">
            <a:off x="6396038" y="1071562"/>
            <a:ext cx="558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8" name="Picture 8" descr="MCAN04429_0000[1]">
            <a:extLst>
              <a:ext uri="{FF2B5EF4-FFF2-40B4-BE49-F238E27FC236}">
                <a16:creationId xmlns:a16="http://schemas.microsoft.com/office/drawing/2014/main" id="{3ADD5F1A-3715-4578-8C41-7A25AEB2CE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4819549">
            <a:off x="4338638" y="233362"/>
            <a:ext cx="558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9" name="Picture 9" descr="MCAN04429_0000[1]">
            <a:extLst>
              <a:ext uri="{FF2B5EF4-FFF2-40B4-BE49-F238E27FC236}">
                <a16:creationId xmlns:a16="http://schemas.microsoft.com/office/drawing/2014/main" id="{D74793BA-2CE9-4288-B21A-FDA807F027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3323243">
            <a:off x="2890838" y="919162"/>
            <a:ext cx="558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nodeType="clickEffect">
                                  <p:stCondLst>
                                    <p:cond delay="0"/>
                                  </p:stCondLst>
                                  <p:childTnLst>
                                    <p:animScale>
                                      <p:cBhvr>
                                        <p:cTn id="6" dur="2000" fill="hold"/>
                                        <p:tgtEl>
                                          <p:spTgt spid="8198"/>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186</TotalTime>
  <Words>1177</Words>
  <Application>Microsoft Office PowerPoint</Application>
  <PresentationFormat>On-screen Show (4:3)</PresentationFormat>
  <Paragraphs>102</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Arial Black</vt:lpstr>
      <vt:lpstr>Office Theme</vt:lpstr>
      <vt:lpstr>The Inference Strategy © Nanette S. Fritschmann, Ph.D </vt:lpstr>
      <vt:lpstr>PowerPoint Presentation</vt:lpstr>
      <vt:lpstr>PowerPoint Presentation</vt:lpstr>
      <vt:lpstr>Passage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Inference Strategy</dc:title>
  <dc:creator>KENDALL HUNT</dc:creator>
  <cp:lastModifiedBy>Nanette Fritschmann</cp:lastModifiedBy>
  <cp:revision>17</cp:revision>
  <dcterms:created xsi:type="dcterms:W3CDTF">2008-01-13T22:24:22Z</dcterms:created>
  <dcterms:modified xsi:type="dcterms:W3CDTF">2022-01-31T15:56:42Z</dcterms:modified>
</cp:coreProperties>
</file>