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324" r:id="rId13"/>
    <p:sldId id="326" r:id="rId14"/>
    <p:sldId id="281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5" r:id="rId24"/>
    <p:sldId id="278" r:id="rId25"/>
    <p:sldId id="279" r:id="rId26"/>
    <p:sldId id="280" r:id="rId27"/>
    <p:sldId id="282" r:id="rId28"/>
    <p:sldId id="327" r:id="rId29"/>
    <p:sldId id="283" r:id="rId30"/>
    <p:sldId id="284" r:id="rId31"/>
    <p:sldId id="328" r:id="rId32"/>
    <p:sldId id="285" r:id="rId33"/>
    <p:sldId id="286" r:id="rId34"/>
    <p:sldId id="287" r:id="rId35"/>
    <p:sldId id="288" r:id="rId36"/>
    <p:sldId id="290" r:id="rId37"/>
    <p:sldId id="289" r:id="rId38"/>
    <p:sldId id="291" r:id="rId39"/>
    <p:sldId id="292" r:id="rId40"/>
    <p:sldId id="293" r:id="rId41"/>
    <p:sldId id="294" r:id="rId42"/>
    <p:sldId id="329" r:id="rId43"/>
    <p:sldId id="295" r:id="rId44"/>
    <p:sldId id="296" r:id="rId45"/>
    <p:sldId id="330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31" r:id="rId58"/>
    <p:sldId id="308" r:id="rId59"/>
    <p:sldId id="309" r:id="rId60"/>
    <p:sldId id="332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33" r:id="rId73"/>
    <p:sldId id="321" r:id="rId74"/>
    <p:sldId id="322" r:id="rId75"/>
    <p:sldId id="334" r:id="rId76"/>
    <p:sldId id="323" r:id="rId77"/>
    <p:sldId id="335" r:id="rId78"/>
    <p:sldId id="336" r:id="rId79"/>
    <p:sldId id="339" r:id="rId80"/>
    <p:sldId id="337" r:id="rId81"/>
    <p:sldId id="338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61" r:id="rId100"/>
    <p:sldId id="357" r:id="rId101"/>
    <p:sldId id="358" r:id="rId102"/>
    <p:sldId id="362" r:id="rId103"/>
    <p:sldId id="359" r:id="rId104"/>
    <p:sldId id="360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4" r:id="rId113"/>
    <p:sldId id="370" r:id="rId114"/>
    <p:sldId id="371" r:id="rId115"/>
    <p:sldId id="375" r:id="rId116"/>
    <p:sldId id="372" r:id="rId117"/>
    <p:sldId id="373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8" r:id="rId127"/>
    <p:sldId id="384" r:id="rId128"/>
    <p:sldId id="385" r:id="rId129"/>
    <p:sldId id="389" r:id="rId130"/>
    <p:sldId id="386" r:id="rId131"/>
    <p:sldId id="387" r:id="rId132"/>
    <p:sldId id="390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9" r:id="rId144"/>
    <p:sldId id="401" r:id="rId145"/>
    <p:sldId id="402" r:id="rId146"/>
    <p:sldId id="406" r:id="rId147"/>
    <p:sldId id="403" r:id="rId148"/>
    <p:sldId id="404" r:id="rId149"/>
    <p:sldId id="407" r:id="rId150"/>
    <p:sldId id="405" r:id="rId151"/>
    <p:sldId id="408" r:id="rId152"/>
    <p:sldId id="410" r:id="rId153"/>
    <p:sldId id="411" r:id="rId154"/>
    <p:sldId id="412" r:id="rId155"/>
    <p:sldId id="413" r:id="rId156"/>
    <p:sldId id="414" r:id="rId157"/>
    <p:sldId id="415" r:id="rId158"/>
    <p:sldId id="416" r:id="rId159"/>
    <p:sldId id="419" r:id="rId160"/>
    <p:sldId id="417" r:id="rId161"/>
    <p:sldId id="418" r:id="rId162"/>
    <p:sldId id="420" r:id="rId1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9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47CB8-E0F8-FD49-9F55-D00FF77A406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ED96A-5F29-7F44-9C85-A504AB913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2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7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4883EA2-5F40-B644-BA5C-37C7156033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4D3926-9A9B-FF41-A97D-E68BEB8D337A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AB859D6F-5C9E-A34D-82E0-A81D5606A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7AB907D9-34EA-AE48-950D-04560C002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Pg. 15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925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1341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581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7721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037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785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7171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8254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78 Instructor Manual 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6072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3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44D1B4F7-88DC-C34E-8ABA-71410B314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122E77-CFCD-0E4A-9845-36EC4846117F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6C7C82D1-AF7C-6248-AF30-E59EE5ECF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BE501C6E-4C15-4242-A534-21D908169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361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2646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1542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4781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3007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0810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1534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7128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1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33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2633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1780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6292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87 Instructor Manual 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9470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676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544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8907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663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48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5121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9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16 Instructor Manual 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7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52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94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0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17 &amp;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97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29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9 Instructor Manual 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9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76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31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33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02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38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47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4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7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59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24 Instructor Manual 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90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2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73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101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97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83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71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86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736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939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54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189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30 Instructor Manual 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2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7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533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42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08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642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820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261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3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345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608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37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38 Instructor Manual 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934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653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66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195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89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056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5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719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730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</a:t>
            </a:r>
            <a:r>
              <a:rPr lang="en-US"/>
              <a:t>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778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048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6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923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101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838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407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076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7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580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9926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47 Instructor Manual 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039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202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895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9142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9685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8426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441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11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55 Instructor Manual 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6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1234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6359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608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0204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3758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7087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6368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4707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619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63 Instructor Manual 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4950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0728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672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67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1009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1407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3431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1871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174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0481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71 Instructor Manual 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9689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96A-5F29-7F44-9C85-A504AB9139CF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B51-B48E-0442-B2D2-83729690341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810-B668-334E-AC92-5485BD3A7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2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B51-B48E-0442-B2D2-83729690341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810-B668-334E-AC92-5485BD3A7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4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B51-B48E-0442-B2D2-83729690341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810-B668-334E-AC92-5485BD3A7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9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B51-B48E-0442-B2D2-83729690341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810-B668-334E-AC92-5485BD3A7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1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B51-B48E-0442-B2D2-83729690341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810-B668-334E-AC92-5485BD3A7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5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B51-B48E-0442-B2D2-83729690341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810-B668-334E-AC92-5485BD3A7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B51-B48E-0442-B2D2-83729690341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810-B668-334E-AC92-5485BD3A7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4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B51-B48E-0442-B2D2-83729690341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810-B668-334E-AC92-5485BD3A7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2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B51-B48E-0442-B2D2-83729690341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810-B668-334E-AC92-5485BD3A7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B51-B48E-0442-B2D2-83729690341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810-B668-334E-AC92-5485BD3A7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2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B51-B48E-0442-B2D2-83729690341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810-B668-334E-AC92-5485BD3A7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ADB51-B48E-0442-B2D2-83729690341D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7810-B668-334E-AC92-5485BD3A7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E7F0-9844-E142-AAF9-233FC00D4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Fundamentals in the Sentence Writing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5E894-26DB-AC44-9309-22582C5B3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795301"/>
          </a:xfrm>
        </p:spPr>
        <p:txBody>
          <a:bodyPr/>
          <a:lstStyle/>
          <a:p>
            <a:r>
              <a:rPr lang="en-US" dirty="0"/>
              <a:t>By Jean </a:t>
            </a:r>
            <a:r>
              <a:rPr lang="en-US" dirty="0" err="1"/>
              <a:t>Schumaker</a:t>
            </a:r>
            <a:r>
              <a:rPr lang="en-US" dirty="0"/>
              <a:t> with Jan Sheldon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0885A-0F39-A748-96FE-A8C22B5842FB}"/>
              </a:ext>
            </a:extLst>
          </p:cNvPr>
          <p:cNvSpPr txBox="1"/>
          <p:nvPr/>
        </p:nvSpPr>
        <p:spPr>
          <a:xfrm>
            <a:off x="126657" y="5412471"/>
            <a:ext cx="764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Teaching </a:t>
            </a:r>
            <a:r>
              <a:rPr lang="en-US" dirty="0" err="1"/>
              <a:t>powerpoint</a:t>
            </a:r>
            <a:r>
              <a:rPr lang="en-US" dirty="0"/>
              <a:t> developed by FL SPDG SIM Project to support teachers in implementing The Fundamentals in </a:t>
            </a:r>
            <a:r>
              <a:rPr lang="en-US"/>
              <a:t>Sentence Writing Strategy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04EF86-34B5-864E-A5B8-FC53BD9C5F0A}"/>
              </a:ext>
            </a:extLst>
          </p:cNvPr>
          <p:cNvSpPr/>
          <p:nvPr/>
        </p:nvSpPr>
        <p:spPr>
          <a:xfrm>
            <a:off x="126657" y="6177896"/>
            <a:ext cx="7084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dirty="0"/>
              <a:t>***Please note, this presentation is intentionally very plain, so that teachers can add their own design to the slides.</a:t>
            </a:r>
          </a:p>
        </p:txBody>
      </p:sp>
    </p:spTree>
    <p:extLst>
      <p:ext uri="{BB962C8B-B14F-4D97-AF65-F5344CB8AC3E}">
        <p14:creationId xmlns:p14="http://schemas.microsoft.com/office/powerpoint/2010/main" val="14467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8B0EE-8951-CD4F-8B00-9DA58B909947}"/>
              </a:ext>
            </a:extLst>
          </p:cNvPr>
          <p:cNvSpPr txBox="1"/>
          <p:nvPr/>
        </p:nvSpPr>
        <p:spPr>
          <a:xfrm>
            <a:off x="1643865" y="1294544"/>
            <a:ext cx="5609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boy jumped.</a:t>
            </a:r>
          </a:p>
          <a:p>
            <a:endParaRPr lang="en-US" sz="2800" dirty="0"/>
          </a:p>
          <a:p>
            <a:r>
              <a:rPr lang="en-US" sz="2800" dirty="0"/>
              <a:t>The book smiled.</a:t>
            </a:r>
          </a:p>
        </p:txBody>
      </p:sp>
    </p:spTree>
    <p:extLst>
      <p:ext uri="{BB962C8B-B14F-4D97-AF65-F5344CB8AC3E}">
        <p14:creationId xmlns:p14="http://schemas.microsoft.com/office/powerpoint/2010/main" val="21957631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44F15E-28F5-C940-B08E-FB7BCA21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598488"/>
            <a:ext cx="83883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6526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A62DF8-1659-3E4D-9C11-2B1737A8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82613"/>
            <a:ext cx="838517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466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5BC99405-3B15-6213-A9B9-769D50EE6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0" y="0"/>
            <a:ext cx="89283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1C8307-2ACD-7446-9F16-0C3C9352AB1B}"/>
              </a:ext>
            </a:extLst>
          </p:cNvPr>
          <p:cNvSpPr txBox="1"/>
          <p:nvPr/>
        </p:nvSpPr>
        <p:spPr>
          <a:xfrm>
            <a:off x="300397" y="6230704"/>
            <a:ext cx="340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15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08594F-9321-BB4C-8FA3-A56C2E6E9706}"/>
              </a:ext>
            </a:extLst>
          </p:cNvPr>
          <p:cNvCxnSpPr/>
          <p:nvPr/>
        </p:nvCxnSpPr>
        <p:spPr>
          <a:xfrm flipV="1">
            <a:off x="1775717" y="5763802"/>
            <a:ext cx="0" cy="65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4398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4BB565-E2AB-E94A-85DE-8B3E3EA4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200" y="233363"/>
            <a:ext cx="4956710" cy="65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747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94D5C-2E62-FE4A-936C-C585922C3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340" y="0"/>
            <a:ext cx="4965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705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B638C496-19AF-818A-9F42-AE24EF64C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0" y="0"/>
            <a:ext cx="89283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1C8307-2ACD-7446-9F16-0C3C9352AB1B}"/>
              </a:ext>
            </a:extLst>
          </p:cNvPr>
          <p:cNvSpPr txBox="1"/>
          <p:nvPr/>
        </p:nvSpPr>
        <p:spPr>
          <a:xfrm>
            <a:off x="343558" y="6088408"/>
            <a:ext cx="243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16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08594F-9321-BB4C-8FA3-A56C2E6E9706}"/>
              </a:ext>
            </a:extLst>
          </p:cNvPr>
          <p:cNvCxnSpPr/>
          <p:nvPr/>
        </p:nvCxnSpPr>
        <p:spPr>
          <a:xfrm flipV="1">
            <a:off x="2682938" y="5963428"/>
            <a:ext cx="0" cy="65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7802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CD2-2C59-BA45-9B99-E66D0E81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81D2-3D16-F742-9C7E-FF3C00643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 VV Sentences</a:t>
            </a:r>
          </a:p>
        </p:txBody>
      </p:sp>
    </p:spTree>
    <p:extLst>
      <p:ext uri="{BB962C8B-B14F-4D97-AF65-F5344CB8AC3E}">
        <p14:creationId xmlns:p14="http://schemas.microsoft.com/office/powerpoint/2010/main" val="387329174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4850D-30DC-9245-A137-FABD77E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Essential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8702A-B76A-C244-A8DB-773FA78A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formula for a simple sentence with two subjects and two verbs?</a:t>
            </a:r>
          </a:p>
          <a:p>
            <a:r>
              <a:rPr lang="en-US" dirty="0"/>
              <a:t>How do I use the Search and Check step with sentences that have two subjects and two verbs?</a:t>
            </a:r>
          </a:p>
          <a:p>
            <a:r>
              <a:rPr lang="en-US" dirty="0"/>
              <a:t>How do I write and check sentences that have two subjects and two verbs using the PENS and MARK steps?</a:t>
            </a:r>
          </a:p>
        </p:txBody>
      </p:sp>
    </p:spTree>
    <p:extLst>
      <p:ext uri="{BB962C8B-B14F-4D97-AF65-F5344CB8AC3E}">
        <p14:creationId xmlns:p14="http://schemas.microsoft.com/office/powerpoint/2010/main" val="239548860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790B-B18C-B843-B10E-53B7B972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447"/>
            <a:ext cx="7886700" cy="1325563"/>
          </a:xfrm>
        </p:spPr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7BA6-ED96-EC41-9A70-C5257422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010"/>
            <a:ext cx="7886700" cy="51058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the definition for a verb?</a:t>
            </a:r>
          </a:p>
          <a:p>
            <a:r>
              <a:rPr lang="en-US" dirty="0"/>
              <a:t>What is the definition for an action verb?</a:t>
            </a:r>
          </a:p>
          <a:p>
            <a:r>
              <a:rPr lang="en-US" dirty="0"/>
              <a:t>What are some examples of action verbs?</a:t>
            </a:r>
          </a:p>
          <a:p>
            <a:r>
              <a:rPr lang="en-US" dirty="0"/>
              <a:t>What is the definition for a linking verb?</a:t>
            </a:r>
          </a:p>
          <a:p>
            <a:r>
              <a:rPr lang="en-US" dirty="0"/>
              <a:t>What are some examples of linking verbs?</a:t>
            </a:r>
          </a:p>
          <a:p>
            <a:r>
              <a:rPr lang="en-US" dirty="0"/>
              <a:t>What is the definition for a subject?</a:t>
            </a:r>
          </a:p>
          <a:p>
            <a:r>
              <a:rPr lang="en-US" dirty="0"/>
              <a:t>What are some examples of subjects?</a:t>
            </a:r>
          </a:p>
          <a:p>
            <a:r>
              <a:rPr lang="en-US" dirty="0"/>
              <a:t>What is the definition of a prepositional phrase?</a:t>
            </a:r>
          </a:p>
          <a:p>
            <a:r>
              <a:rPr lang="en-US" dirty="0"/>
              <a:t>What are some examples of prepositions and prepositional phrases?</a:t>
            </a:r>
          </a:p>
          <a:p>
            <a:r>
              <a:rPr lang="en-US" dirty="0"/>
              <a:t>What is the definition for an infinitive?</a:t>
            </a:r>
          </a:p>
          <a:p>
            <a:r>
              <a:rPr lang="en-US" dirty="0"/>
              <a:t>What are some examples of infinitives?</a:t>
            </a:r>
          </a:p>
          <a:p>
            <a:r>
              <a:rPr lang="en-US" dirty="0"/>
              <a:t>What are the PENS steps?</a:t>
            </a:r>
          </a:p>
          <a:p>
            <a:r>
              <a:rPr lang="en-US" dirty="0"/>
              <a:t>What are the four parts of the Search and Check step?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651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3D7F-D193-B34C-9A42-CC981795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D9109-D14B-1744-B5EE-7C43BCD70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One subject and one verb     SV</a:t>
            </a:r>
          </a:p>
          <a:p>
            <a:pPr lvl="1"/>
            <a:r>
              <a:rPr lang="en-US" dirty="0"/>
              <a:t>One person doing one thing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Two subjects and one verb     SS V</a:t>
            </a:r>
          </a:p>
          <a:p>
            <a:pPr lvl="1"/>
            <a:r>
              <a:rPr lang="en-US" dirty="0"/>
              <a:t>Two people doing one thing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One subject and two verbs     S VV</a:t>
            </a:r>
          </a:p>
          <a:p>
            <a:pPr lvl="1"/>
            <a:r>
              <a:rPr lang="en-US" dirty="0"/>
              <a:t>One person doing two things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Two subjects and two verbs   SS VV</a:t>
            </a:r>
          </a:p>
          <a:p>
            <a:pPr lvl="1"/>
            <a:r>
              <a:rPr lang="en-US" dirty="0"/>
              <a:t>Two people doing two things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F1A6A-A855-ED4E-AB5B-B6B087AA5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508" y="179655"/>
            <a:ext cx="1270000" cy="88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9B0BBC-5A23-D54D-82A1-76BF796C5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766" y="1363609"/>
            <a:ext cx="18034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88C3A3-7EC5-6A4C-A6D9-67E8917FA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650" y="2270446"/>
            <a:ext cx="7747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9FEC1-9843-6B44-885D-0483DC42D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266" y="3304855"/>
            <a:ext cx="11684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ACA31B-3184-7A49-BAB8-20A29598A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766" y="4313864"/>
            <a:ext cx="1943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0776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BF350-CD62-C34B-B8FD-7784B69A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12" y="606176"/>
            <a:ext cx="8242857" cy="5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483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18AB7-6323-1F4B-99F5-DEB0484CD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628650"/>
            <a:ext cx="78867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224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EB9CBD73-0404-91FC-3BE2-F5E78F86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0" y="0"/>
            <a:ext cx="89283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1C8307-2ACD-7446-9F16-0C3C9352AB1B}"/>
              </a:ext>
            </a:extLst>
          </p:cNvPr>
          <p:cNvSpPr txBox="1"/>
          <p:nvPr/>
        </p:nvSpPr>
        <p:spPr>
          <a:xfrm>
            <a:off x="651553" y="6094823"/>
            <a:ext cx="243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17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08594F-9321-BB4C-8FA3-A56C2E6E9706}"/>
              </a:ext>
            </a:extLst>
          </p:cNvPr>
          <p:cNvCxnSpPr/>
          <p:nvPr/>
        </p:nvCxnSpPr>
        <p:spPr>
          <a:xfrm flipV="1">
            <a:off x="3418147" y="5888521"/>
            <a:ext cx="0" cy="65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6796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2F27A-B0ED-E647-A48B-EA6AA7DB6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71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1CD0D8-E135-2D49-9733-3324C24C9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06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64BE93F8-B341-1533-D53B-47D66BBF1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9" y="-520531"/>
            <a:ext cx="9606013" cy="73785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1C8307-2ACD-7446-9F16-0C3C9352AB1B}"/>
              </a:ext>
            </a:extLst>
          </p:cNvPr>
          <p:cNvSpPr txBox="1"/>
          <p:nvPr/>
        </p:nvSpPr>
        <p:spPr>
          <a:xfrm>
            <a:off x="1948544" y="6402375"/>
            <a:ext cx="356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18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08594F-9321-BB4C-8FA3-A56C2E6E9706}"/>
              </a:ext>
            </a:extLst>
          </p:cNvPr>
          <p:cNvCxnSpPr/>
          <p:nvPr/>
        </p:nvCxnSpPr>
        <p:spPr>
          <a:xfrm flipV="1">
            <a:off x="5280917" y="5935473"/>
            <a:ext cx="0" cy="65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29632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31B6D-03FA-AF42-9C04-6C8674081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3670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C3DF0-50E8-C14E-B09B-2CF819E57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496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DC11C03B-2091-69FD-36AD-924122384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0" y="0"/>
            <a:ext cx="89283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1C8307-2ACD-7446-9F16-0C3C9352AB1B}"/>
              </a:ext>
            </a:extLst>
          </p:cNvPr>
          <p:cNvSpPr txBox="1"/>
          <p:nvPr/>
        </p:nvSpPr>
        <p:spPr>
          <a:xfrm>
            <a:off x="2969231" y="6415370"/>
            <a:ext cx="361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19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08594F-9321-BB4C-8FA3-A56C2E6E9706}"/>
              </a:ext>
            </a:extLst>
          </p:cNvPr>
          <p:cNvCxnSpPr/>
          <p:nvPr/>
        </p:nvCxnSpPr>
        <p:spPr>
          <a:xfrm flipV="1">
            <a:off x="6174770" y="5763802"/>
            <a:ext cx="0" cy="65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78080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CD2-2C59-BA45-9B99-E66D0E81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81D2-3D16-F742-9C7E-FF3C00643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Adjectives and Main Subjects</a:t>
            </a:r>
          </a:p>
        </p:txBody>
      </p:sp>
    </p:spTree>
    <p:extLst>
      <p:ext uri="{BB962C8B-B14F-4D97-AF65-F5344CB8AC3E}">
        <p14:creationId xmlns:p14="http://schemas.microsoft.com/office/powerpoint/2010/main" val="224309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2BF6D273-50AC-8845-B0B7-B42FB892D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" y="601663"/>
            <a:ext cx="8523287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4850D-30DC-9245-A137-FABD77E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9 Essential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8702A-B76A-C244-A8DB-773FA78A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adjective?</a:t>
            </a:r>
          </a:p>
          <a:p>
            <a:r>
              <a:rPr lang="en-US" dirty="0"/>
              <a:t>What is a main subject?</a:t>
            </a:r>
          </a:p>
          <a:p>
            <a:r>
              <a:rPr lang="en-US" dirty="0"/>
              <a:t>How do I use the PENS Steps to write sentences with complex subjects?</a:t>
            </a:r>
          </a:p>
          <a:p>
            <a:r>
              <a:rPr lang="en-US" dirty="0"/>
              <a:t>How do I use the Search and Check step to find infinitives, prepositional phrases, verbs and main subjects?</a:t>
            </a:r>
          </a:p>
          <a:p>
            <a:r>
              <a:rPr lang="en-US" dirty="0"/>
              <a:t>How do I write a variety of Simple Sentences that have adjectives?</a:t>
            </a:r>
          </a:p>
        </p:txBody>
      </p:sp>
    </p:spTree>
    <p:extLst>
      <p:ext uri="{BB962C8B-B14F-4D97-AF65-F5344CB8AC3E}">
        <p14:creationId xmlns:p14="http://schemas.microsoft.com/office/powerpoint/2010/main" val="261101021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790B-B18C-B843-B10E-53B7B972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447"/>
            <a:ext cx="7886700" cy="1325563"/>
          </a:xfrm>
        </p:spPr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7BA6-ED96-EC41-9A70-C5257422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010"/>
            <a:ext cx="7886700" cy="51058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is the definition for a verb?</a:t>
            </a:r>
          </a:p>
          <a:p>
            <a:r>
              <a:rPr lang="en-US" dirty="0"/>
              <a:t>What is the definition for an action verb?</a:t>
            </a:r>
          </a:p>
          <a:p>
            <a:r>
              <a:rPr lang="en-US" dirty="0"/>
              <a:t>What are some examples of action verbs?</a:t>
            </a:r>
          </a:p>
          <a:p>
            <a:r>
              <a:rPr lang="en-US" dirty="0"/>
              <a:t>What is the definition for a linking verb?</a:t>
            </a:r>
          </a:p>
          <a:p>
            <a:r>
              <a:rPr lang="en-US" dirty="0"/>
              <a:t>What are some examples of linking verbs?</a:t>
            </a:r>
          </a:p>
          <a:p>
            <a:r>
              <a:rPr lang="en-US" dirty="0"/>
              <a:t>What is the definition for a subject?</a:t>
            </a:r>
          </a:p>
          <a:p>
            <a:r>
              <a:rPr lang="en-US" dirty="0"/>
              <a:t>What are some examples of subjects?</a:t>
            </a:r>
          </a:p>
          <a:p>
            <a:r>
              <a:rPr lang="en-US" dirty="0"/>
              <a:t>What is the definition of a prepositional phrase?</a:t>
            </a:r>
          </a:p>
          <a:p>
            <a:r>
              <a:rPr lang="en-US" dirty="0"/>
              <a:t>What are some examples of prepositions and prepositional phrases?</a:t>
            </a:r>
          </a:p>
          <a:p>
            <a:r>
              <a:rPr lang="en-US" dirty="0"/>
              <a:t>What is the definition for an infinitive?</a:t>
            </a:r>
          </a:p>
          <a:p>
            <a:r>
              <a:rPr lang="en-US" dirty="0"/>
              <a:t>What are some examples of infinitives?</a:t>
            </a:r>
          </a:p>
          <a:p>
            <a:r>
              <a:rPr lang="en-US" dirty="0"/>
              <a:t>What are the four types of Simple Sentences and their formulas?</a:t>
            </a:r>
          </a:p>
          <a:p>
            <a:r>
              <a:rPr lang="en-US" dirty="0"/>
              <a:t>What are the PENS steps?</a:t>
            </a:r>
          </a:p>
          <a:p>
            <a:r>
              <a:rPr lang="en-US" dirty="0"/>
              <a:t>What are the four parts of the Search and Check step?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0443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448E43-1678-ED4F-A83B-C65B085E6181}"/>
              </a:ext>
            </a:extLst>
          </p:cNvPr>
          <p:cNvSpPr txBox="1"/>
          <p:nvPr/>
        </p:nvSpPr>
        <p:spPr>
          <a:xfrm>
            <a:off x="1325366" y="2280863"/>
            <a:ext cx="6770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long, white limousine carried the singers to their hotel.</a:t>
            </a:r>
          </a:p>
        </p:txBody>
      </p:sp>
    </p:spTree>
    <p:extLst>
      <p:ext uri="{BB962C8B-B14F-4D97-AF65-F5344CB8AC3E}">
        <p14:creationId xmlns:p14="http://schemas.microsoft.com/office/powerpoint/2010/main" val="428291613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01535E-1FA7-FA47-8499-C1829C693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041" y="0"/>
            <a:ext cx="5219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746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ABEBD-B178-A24F-8AB0-8876FEBB0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857250"/>
            <a:ext cx="7848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871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90F30E-38E0-A242-BEBB-ED65B7144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717550"/>
            <a:ext cx="75692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9620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70BFB853-DF7A-FB53-1A4B-0D6E3303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0" y="0"/>
            <a:ext cx="89283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1C8307-2ACD-7446-9F16-0C3C9352AB1B}"/>
              </a:ext>
            </a:extLst>
          </p:cNvPr>
          <p:cNvSpPr txBox="1"/>
          <p:nvPr/>
        </p:nvSpPr>
        <p:spPr>
          <a:xfrm>
            <a:off x="3929751" y="6415370"/>
            <a:ext cx="371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20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08594F-9321-BB4C-8FA3-A56C2E6E9706}"/>
              </a:ext>
            </a:extLst>
          </p:cNvPr>
          <p:cNvCxnSpPr/>
          <p:nvPr/>
        </p:nvCxnSpPr>
        <p:spPr>
          <a:xfrm flipV="1">
            <a:off x="7170752" y="5763802"/>
            <a:ext cx="0" cy="65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7194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F87A1-DFB3-8D48-AA7D-85464E0FC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93750"/>
            <a:ext cx="77724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317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A9305-6E3F-A446-882A-657084FD8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679450"/>
            <a:ext cx="80518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0669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B9216A39-5A9F-EA4D-A1E7-0EB1873B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0" y="0"/>
            <a:ext cx="89283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1C8307-2ACD-7446-9F16-0C3C9352AB1B}"/>
              </a:ext>
            </a:extLst>
          </p:cNvPr>
          <p:cNvSpPr txBox="1"/>
          <p:nvPr/>
        </p:nvSpPr>
        <p:spPr>
          <a:xfrm>
            <a:off x="5838309" y="6163535"/>
            <a:ext cx="243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21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08594F-9321-BB4C-8FA3-A56C2E6E9706}"/>
              </a:ext>
            </a:extLst>
          </p:cNvPr>
          <p:cNvCxnSpPr/>
          <p:nvPr/>
        </p:nvCxnSpPr>
        <p:spPr>
          <a:xfrm flipV="1">
            <a:off x="8203690" y="5763802"/>
            <a:ext cx="0" cy="65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7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E7326F72-0C8D-994B-AD02-FFC2F6C45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769938"/>
            <a:ext cx="84899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1AF0C-3769-A541-AF16-E1F691CA5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774700"/>
            <a:ext cx="80518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652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A9F2C0-AD37-284A-AEF9-9DDB65D38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873731"/>
            <a:ext cx="8204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4558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B2327A0-E41D-B4FE-0E5E-EA685A305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6" y="0"/>
            <a:ext cx="88953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E92E16-DCBE-0149-8641-F7E60E014D7B}"/>
              </a:ext>
            </a:extLst>
          </p:cNvPr>
          <p:cNvSpPr txBox="1"/>
          <p:nvPr/>
        </p:nvSpPr>
        <p:spPr>
          <a:xfrm>
            <a:off x="903515" y="6273052"/>
            <a:ext cx="397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22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BE071A-B8B1-D346-B5AA-8C02B4AC5D3C}"/>
              </a:ext>
            </a:extLst>
          </p:cNvPr>
          <p:cNvCxnSpPr>
            <a:cxnSpLocks/>
          </p:cNvCxnSpPr>
          <p:nvPr/>
        </p:nvCxnSpPr>
        <p:spPr>
          <a:xfrm flipV="1">
            <a:off x="1139942" y="5789410"/>
            <a:ext cx="0" cy="483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1847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CD2-2C59-BA45-9B99-E66D0E81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81D2-3D16-F742-9C7E-FF3C00643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Helping Verbs and Complete Verbs</a:t>
            </a:r>
          </a:p>
        </p:txBody>
      </p:sp>
    </p:spTree>
    <p:extLst>
      <p:ext uri="{BB962C8B-B14F-4D97-AF65-F5344CB8AC3E}">
        <p14:creationId xmlns:p14="http://schemas.microsoft.com/office/powerpoint/2010/main" val="216953246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4850D-30DC-9245-A137-FABD77E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 Essential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8702A-B76A-C244-A8DB-773FA78A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complete verb?</a:t>
            </a:r>
          </a:p>
          <a:p>
            <a:r>
              <a:rPr lang="en-US" dirty="0"/>
              <a:t>What is a helping verb?</a:t>
            </a:r>
          </a:p>
          <a:p>
            <a:r>
              <a:rPr lang="en-US" dirty="0"/>
              <a:t>How can I remember the helping verbs?</a:t>
            </a:r>
          </a:p>
          <a:p>
            <a:r>
              <a:rPr lang="en-US" dirty="0"/>
              <a:t>How do I use the PENS Steps to write sentences with helping verbs?</a:t>
            </a:r>
          </a:p>
          <a:p>
            <a:r>
              <a:rPr lang="en-US" dirty="0"/>
              <a:t>How do I use the Search and Check step with sentences that have helping verbs?</a:t>
            </a:r>
          </a:p>
          <a:p>
            <a:r>
              <a:rPr lang="en-US" dirty="0"/>
              <a:t>How do I write sentences that have helping verbs?</a:t>
            </a:r>
          </a:p>
        </p:txBody>
      </p:sp>
    </p:spTree>
    <p:extLst>
      <p:ext uri="{BB962C8B-B14F-4D97-AF65-F5344CB8AC3E}">
        <p14:creationId xmlns:p14="http://schemas.microsoft.com/office/powerpoint/2010/main" val="67811159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790B-B18C-B843-B10E-53B7B972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447"/>
            <a:ext cx="7886700" cy="1325563"/>
          </a:xfrm>
        </p:spPr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7BA6-ED96-EC41-9A70-C5257422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010"/>
            <a:ext cx="7886700" cy="51058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is the definition for a verb?</a:t>
            </a:r>
          </a:p>
          <a:p>
            <a:r>
              <a:rPr lang="en-US" dirty="0"/>
              <a:t>What is the definition for an action verb?</a:t>
            </a:r>
          </a:p>
          <a:p>
            <a:r>
              <a:rPr lang="en-US" dirty="0"/>
              <a:t>What are some examples of action verbs?</a:t>
            </a:r>
          </a:p>
          <a:p>
            <a:r>
              <a:rPr lang="en-US" dirty="0"/>
              <a:t>What is the definition for a linking verb?</a:t>
            </a:r>
          </a:p>
          <a:p>
            <a:r>
              <a:rPr lang="en-US" dirty="0"/>
              <a:t>What are some examples of linking verbs?</a:t>
            </a:r>
          </a:p>
          <a:p>
            <a:r>
              <a:rPr lang="en-US" dirty="0"/>
              <a:t>What is the definition for a subject?</a:t>
            </a:r>
          </a:p>
          <a:p>
            <a:r>
              <a:rPr lang="en-US" dirty="0"/>
              <a:t>What are some examples of subjects?</a:t>
            </a:r>
          </a:p>
          <a:p>
            <a:r>
              <a:rPr lang="en-US" dirty="0"/>
              <a:t>What is the definition of an adjective?</a:t>
            </a:r>
          </a:p>
          <a:p>
            <a:r>
              <a:rPr lang="en-US" dirty="0"/>
              <a:t>What are some examples of adjectives?</a:t>
            </a:r>
          </a:p>
          <a:p>
            <a:r>
              <a:rPr lang="en-US" dirty="0"/>
              <a:t>What is the definition of a prepositional phrase?</a:t>
            </a:r>
          </a:p>
          <a:p>
            <a:r>
              <a:rPr lang="en-US" dirty="0"/>
              <a:t>What are some examples of prepositions and prepositional phrases?</a:t>
            </a:r>
          </a:p>
          <a:p>
            <a:r>
              <a:rPr lang="en-US" dirty="0"/>
              <a:t>What is the definition for an infinitive?</a:t>
            </a:r>
          </a:p>
          <a:p>
            <a:r>
              <a:rPr lang="en-US" dirty="0"/>
              <a:t>What are some examples of infinitives?</a:t>
            </a:r>
          </a:p>
          <a:p>
            <a:r>
              <a:rPr lang="en-US" dirty="0"/>
              <a:t>What are the PENS steps?</a:t>
            </a:r>
          </a:p>
          <a:p>
            <a:r>
              <a:rPr lang="en-US" dirty="0"/>
              <a:t>What are the four parts of the Search and Check step?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1601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4EA4B8-5D6D-DC45-A3A1-583DF4B3B478}"/>
              </a:ext>
            </a:extLst>
          </p:cNvPr>
          <p:cNvSpPr txBox="1"/>
          <p:nvPr/>
        </p:nvSpPr>
        <p:spPr>
          <a:xfrm>
            <a:off x="395555" y="2486345"/>
            <a:ext cx="835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players must have practiced for weeks.</a:t>
            </a:r>
          </a:p>
        </p:txBody>
      </p:sp>
    </p:spTree>
    <p:extLst>
      <p:ext uri="{BB962C8B-B14F-4D97-AF65-F5344CB8AC3E}">
        <p14:creationId xmlns:p14="http://schemas.microsoft.com/office/powerpoint/2010/main" val="78270151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902F0E-7AC7-D94F-AA30-F66163660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959" y="132022"/>
            <a:ext cx="5229689" cy="65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6644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D9D5E-72BE-B14E-987F-BE266321F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714" y="284187"/>
            <a:ext cx="4826571" cy="628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7330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5E9A0E-4CAB-EF42-98BB-2352B49AA49B}"/>
              </a:ext>
            </a:extLst>
          </p:cNvPr>
          <p:cNvSpPr txBox="1"/>
          <p:nvPr/>
        </p:nvSpPr>
        <p:spPr>
          <a:xfrm>
            <a:off x="1551398" y="1797978"/>
            <a:ext cx="6072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 am going to the store.</a:t>
            </a:r>
          </a:p>
        </p:txBody>
      </p:sp>
    </p:spTree>
    <p:extLst>
      <p:ext uri="{BB962C8B-B14F-4D97-AF65-F5344CB8AC3E}">
        <p14:creationId xmlns:p14="http://schemas.microsoft.com/office/powerpoint/2010/main" val="393375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4D70E82-7930-35DE-2FD5-C67C63E16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" y="0"/>
            <a:ext cx="897126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69463-10F2-8948-8F7B-3686FBD622B1}"/>
              </a:ext>
            </a:extLst>
          </p:cNvPr>
          <p:cNvSpPr txBox="1"/>
          <p:nvPr/>
        </p:nvSpPr>
        <p:spPr>
          <a:xfrm>
            <a:off x="-27385" y="6375094"/>
            <a:ext cx="199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1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CD7F5D-8BBA-FB49-BB94-2C5C49C5C23A}"/>
              </a:ext>
            </a:extLst>
          </p:cNvPr>
          <p:cNvCxnSpPr>
            <a:cxnSpLocks/>
          </p:cNvCxnSpPr>
          <p:nvPr/>
        </p:nvCxnSpPr>
        <p:spPr>
          <a:xfrm flipV="1">
            <a:off x="1965789" y="6211669"/>
            <a:ext cx="0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1234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D9D5E-72BE-B14E-987F-BE266321F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714" y="284187"/>
            <a:ext cx="4826571" cy="6289625"/>
          </a:xfrm>
          <a:prstGeom prst="rect">
            <a:avLst/>
          </a:prstGeom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690B9008-1032-604B-B00F-B160AAE808E4}"/>
              </a:ext>
            </a:extLst>
          </p:cNvPr>
          <p:cNvSpPr/>
          <p:nvPr/>
        </p:nvSpPr>
        <p:spPr>
          <a:xfrm rot="3332341">
            <a:off x="6395982" y="4247362"/>
            <a:ext cx="1178605" cy="1860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8121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5E9A0E-4CAB-EF42-98BB-2352B49AA49B}"/>
              </a:ext>
            </a:extLst>
          </p:cNvPr>
          <p:cNvSpPr txBox="1"/>
          <p:nvPr/>
        </p:nvSpPr>
        <p:spPr>
          <a:xfrm>
            <a:off x="811659" y="1962365"/>
            <a:ext cx="7520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Louis has been playing the violin.</a:t>
            </a:r>
          </a:p>
        </p:txBody>
      </p:sp>
    </p:spTree>
    <p:extLst>
      <p:ext uri="{BB962C8B-B14F-4D97-AF65-F5344CB8AC3E}">
        <p14:creationId xmlns:p14="http://schemas.microsoft.com/office/powerpoint/2010/main" val="172157702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9C838-00E7-1B45-84C5-929F108A9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11" y="208123"/>
            <a:ext cx="4718978" cy="6197392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3C163F5-6ECF-3348-9705-8669C6F90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78" y="4192239"/>
            <a:ext cx="8452443" cy="23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2565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71D79-A9AC-384C-8837-C392ECE3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35" y="633288"/>
            <a:ext cx="4025900" cy="528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254BE4-B62E-1E4F-A08D-D9ABD3652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65" y="538038"/>
            <a:ext cx="4191000" cy="547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00F173-BA2F-4E49-90B6-EB281D5E649A}"/>
              </a:ext>
            </a:extLst>
          </p:cNvPr>
          <p:cNvSpPr txBox="1"/>
          <p:nvPr/>
        </p:nvSpPr>
        <p:spPr>
          <a:xfrm>
            <a:off x="1941816" y="168706"/>
            <a:ext cx="65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options for remembering the helping verbs</a:t>
            </a:r>
          </a:p>
        </p:txBody>
      </p:sp>
    </p:spTree>
    <p:extLst>
      <p:ext uri="{BB962C8B-B14F-4D97-AF65-F5344CB8AC3E}">
        <p14:creationId xmlns:p14="http://schemas.microsoft.com/office/powerpoint/2010/main" val="350334181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FF2B0-427B-0049-831A-D7D03970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889000"/>
            <a:ext cx="7950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7444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DD095-42ED-3443-96B7-72189B8C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711200"/>
            <a:ext cx="78486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2963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65EB6-D1B1-84DA-FD18-80BE4DE7E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6" y="0"/>
            <a:ext cx="88953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E92E16-DCBE-0149-8641-F7E60E014D7B}"/>
              </a:ext>
            </a:extLst>
          </p:cNvPr>
          <p:cNvSpPr txBox="1"/>
          <p:nvPr/>
        </p:nvSpPr>
        <p:spPr>
          <a:xfrm>
            <a:off x="820962" y="6044453"/>
            <a:ext cx="243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23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BE071A-B8B1-D346-B5AA-8C02B4AC5D3C}"/>
              </a:ext>
            </a:extLst>
          </p:cNvPr>
          <p:cNvCxnSpPr>
            <a:cxnSpLocks/>
          </p:cNvCxnSpPr>
          <p:nvPr/>
        </p:nvCxnSpPr>
        <p:spPr>
          <a:xfrm flipV="1">
            <a:off x="3110225" y="5768380"/>
            <a:ext cx="0" cy="760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8149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9E2C9-ED78-3E46-8D8F-A00541C3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819150"/>
            <a:ext cx="76708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8548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93A5D-3DD4-9C43-8E88-153A41D08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692150"/>
            <a:ext cx="77470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120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7E0B9-C482-C3A3-31B5-094B01B18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6" y="0"/>
            <a:ext cx="88953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E92E16-DCBE-0149-8641-F7E60E014D7B}"/>
              </a:ext>
            </a:extLst>
          </p:cNvPr>
          <p:cNvSpPr txBox="1"/>
          <p:nvPr/>
        </p:nvSpPr>
        <p:spPr>
          <a:xfrm>
            <a:off x="1215060" y="5901036"/>
            <a:ext cx="243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24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BE071A-B8B1-D346-B5AA-8C02B4AC5D3C}"/>
              </a:ext>
            </a:extLst>
          </p:cNvPr>
          <p:cNvCxnSpPr>
            <a:cxnSpLocks/>
          </p:cNvCxnSpPr>
          <p:nvPr/>
        </p:nvCxnSpPr>
        <p:spPr>
          <a:xfrm flipV="1">
            <a:off x="3357204" y="5682343"/>
            <a:ext cx="292813" cy="86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2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CD2-2C59-BA45-9B99-E66D0E81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81D2-3D16-F742-9C7E-FF3C00643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PENS Steps</a:t>
            </a:r>
          </a:p>
        </p:txBody>
      </p:sp>
    </p:spTree>
    <p:extLst>
      <p:ext uri="{BB962C8B-B14F-4D97-AF65-F5344CB8AC3E}">
        <p14:creationId xmlns:p14="http://schemas.microsoft.com/office/powerpoint/2010/main" val="250275568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0A2E8-2FE6-C747-87BC-1C2C5CA3F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1980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91A71-7B15-6940-5D58-3074BB5C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6" y="0"/>
            <a:ext cx="88953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E92E16-DCBE-0149-8641-F7E60E014D7B}"/>
              </a:ext>
            </a:extLst>
          </p:cNvPr>
          <p:cNvSpPr txBox="1"/>
          <p:nvPr/>
        </p:nvSpPr>
        <p:spPr>
          <a:xfrm>
            <a:off x="861356" y="6316996"/>
            <a:ext cx="36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25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BE071A-B8B1-D346-B5AA-8C02B4AC5D3C}"/>
              </a:ext>
            </a:extLst>
          </p:cNvPr>
          <p:cNvCxnSpPr>
            <a:cxnSpLocks/>
          </p:cNvCxnSpPr>
          <p:nvPr/>
        </p:nvCxnSpPr>
        <p:spPr>
          <a:xfrm flipV="1">
            <a:off x="3986374" y="5872092"/>
            <a:ext cx="585626" cy="72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91275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CD2-2C59-BA45-9B99-E66D0E81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(optional)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81D2-3D16-F742-9C7E-FF3C00643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Adverbs</a:t>
            </a:r>
          </a:p>
        </p:txBody>
      </p:sp>
    </p:spTree>
    <p:extLst>
      <p:ext uri="{BB962C8B-B14F-4D97-AF65-F5344CB8AC3E}">
        <p14:creationId xmlns:p14="http://schemas.microsoft.com/office/powerpoint/2010/main" val="329907503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4850D-30DC-9245-A137-FABD77E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Essential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8702A-B76A-C244-A8DB-773FA78A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adverb?</a:t>
            </a:r>
          </a:p>
          <a:p>
            <a:r>
              <a:rPr lang="en-US" dirty="0"/>
              <a:t>How do I use the PENS Steps to write sentences with adverbs?</a:t>
            </a:r>
          </a:p>
          <a:p>
            <a:r>
              <a:rPr lang="en-US" dirty="0"/>
              <a:t>How do I use the Search and Check step with sentences that have adverbs?</a:t>
            </a:r>
          </a:p>
          <a:p>
            <a:r>
              <a:rPr lang="en-US" dirty="0"/>
              <a:t>How do I write sentences that have adverbs?</a:t>
            </a:r>
          </a:p>
        </p:txBody>
      </p:sp>
    </p:spTree>
    <p:extLst>
      <p:ext uri="{BB962C8B-B14F-4D97-AF65-F5344CB8AC3E}">
        <p14:creationId xmlns:p14="http://schemas.microsoft.com/office/powerpoint/2010/main" val="415144140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790B-B18C-B843-B10E-53B7B972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447"/>
            <a:ext cx="7886700" cy="1325563"/>
          </a:xfrm>
        </p:spPr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7BA6-ED96-EC41-9A70-C5257422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010"/>
            <a:ext cx="7886700" cy="51058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is the definition for a verb?</a:t>
            </a:r>
          </a:p>
          <a:p>
            <a:r>
              <a:rPr lang="en-US" dirty="0"/>
              <a:t>What is the definition for an action verb?</a:t>
            </a:r>
          </a:p>
          <a:p>
            <a:r>
              <a:rPr lang="en-US" dirty="0"/>
              <a:t>What are some examples of action verbs?</a:t>
            </a:r>
          </a:p>
          <a:p>
            <a:r>
              <a:rPr lang="en-US" dirty="0"/>
              <a:t>What is the definition for a linking verb?</a:t>
            </a:r>
          </a:p>
          <a:p>
            <a:r>
              <a:rPr lang="en-US" dirty="0"/>
              <a:t>What are some examples of linking verbs?</a:t>
            </a:r>
          </a:p>
          <a:p>
            <a:r>
              <a:rPr lang="en-US" dirty="0"/>
              <a:t>What is the definition for a subject?</a:t>
            </a:r>
          </a:p>
          <a:p>
            <a:r>
              <a:rPr lang="en-US" dirty="0"/>
              <a:t>What are some examples of subjects?</a:t>
            </a:r>
          </a:p>
          <a:p>
            <a:r>
              <a:rPr lang="en-US" dirty="0"/>
              <a:t>What is the definition of an adjective?</a:t>
            </a:r>
          </a:p>
          <a:p>
            <a:r>
              <a:rPr lang="en-US" dirty="0"/>
              <a:t>What are some examples of adjectives?</a:t>
            </a:r>
          </a:p>
          <a:p>
            <a:r>
              <a:rPr lang="en-US" dirty="0"/>
              <a:t>What is the definition of a prepositional phrase?</a:t>
            </a:r>
          </a:p>
          <a:p>
            <a:r>
              <a:rPr lang="en-US" dirty="0"/>
              <a:t>What are some examples of prepositions and prepositional phrases?</a:t>
            </a:r>
          </a:p>
          <a:p>
            <a:r>
              <a:rPr lang="en-US" dirty="0"/>
              <a:t>What is the definition for an infinitive?</a:t>
            </a:r>
          </a:p>
          <a:p>
            <a:r>
              <a:rPr lang="en-US" dirty="0"/>
              <a:t>What are some examples of infinitives?</a:t>
            </a:r>
          </a:p>
          <a:p>
            <a:r>
              <a:rPr lang="en-US" dirty="0"/>
              <a:t>What are the PENS steps?</a:t>
            </a:r>
          </a:p>
          <a:p>
            <a:r>
              <a:rPr lang="en-US" dirty="0"/>
              <a:t>What are the four parts of the Search and Check step?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4188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AC1A0-3D15-BC4A-B40F-257050FE0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154" y="0"/>
            <a:ext cx="5203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645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E465C8-2439-AA48-BFE3-B9DBAA1BFD06}"/>
              </a:ext>
            </a:extLst>
          </p:cNvPr>
          <p:cNvSpPr txBox="1"/>
          <p:nvPr/>
        </p:nvSpPr>
        <p:spPr>
          <a:xfrm>
            <a:off x="1972638" y="2476072"/>
            <a:ext cx="5383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Kathy sang.</a:t>
            </a:r>
          </a:p>
        </p:txBody>
      </p:sp>
    </p:spTree>
    <p:extLst>
      <p:ext uri="{BB962C8B-B14F-4D97-AF65-F5344CB8AC3E}">
        <p14:creationId xmlns:p14="http://schemas.microsoft.com/office/powerpoint/2010/main" val="61407518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7C185D-FE91-F54E-ADF6-2B9DB3658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346"/>
            <a:ext cx="9144000" cy="62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1980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42477-FBE1-6449-A779-60F4B3BEC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993"/>
            <a:ext cx="9144000" cy="623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6007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56566A-F370-AF90-A07D-A8DC4EDD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6" y="0"/>
            <a:ext cx="88953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E92E16-DCBE-0149-8641-F7E60E014D7B}"/>
              </a:ext>
            </a:extLst>
          </p:cNvPr>
          <p:cNvSpPr txBox="1"/>
          <p:nvPr/>
        </p:nvSpPr>
        <p:spPr>
          <a:xfrm>
            <a:off x="2930805" y="6327464"/>
            <a:ext cx="357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26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BE071A-B8B1-D346-B5AA-8C02B4AC5D3C}"/>
              </a:ext>
            </a:extLst>
          </p:cNvPr>
          <p:cNvCxnSpPr>
            <a:cxnSpLocks/>
          </p:cNvCxnSpPr>
          <p:nvPr/>
        </p:nvCxnSpPr>
        <p:spPr>
          <a:xfrm flipV="1">
            <a:off x="6302829" y="6074229"/>
            <a:ext cx="0" cy="512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519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4850D-30DC-9245-A137-FABD77E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Essential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8702A-B76A-C244-A8DB-773FA78A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steps of the Sentence Writing Strategy?</a:t>
            </a:r>
          </a:p>
          <a:p>
            <a:r>
              <a:rPr lang="en-US" dirty="0"/>
              <a:t>What are the three parts of the Search and Check Step?</a:t>
            </a:r>
          </a:p>
          <a:p>
            <a:r>
              <a:rPr lang="en-US" dirty="0"/>
              <a:t>How can I use the steps to write a complete sentence?</a:t>
            </a:r>
          </a:p>
        </p:txBody>
      </p:sp>
    </p:spTree>
    <p:extLst>
      <p:ext uri="{BB962C8B-B14F-4D97-AF65-F5344CB8AC3E}">
        <p14:creationId xmlns:p14="http://schemas.microsoft.com/office/powerpoint/2010/main" val="124293898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D3916-8BAB-EF41-9391-84788C933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886"/>
            <a:ext cx="9144000" cy="60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1091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EB4E1-0E1D-484E-96DE-BE98F3EBF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024"/>
            <a:ext cx="9144000" cy="64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7097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DEC414-ABBC-AA0E-831E-E68D720C3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6" y="0"/>
            <a:ext cx="88953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E92E16-DCBE-0149-8641-F7E60E014D7B}"/>
              </a:ext>
            </a:extLst>
          </p:cNvPr>
          <p:cNvSpPr txBox="1"/>
          <p:nvPr/>
        </p:nvSpPr>
        <p:spPr>
          <a:xfrm>
            <a:off x="4096309" y="6101238"/>
            <a:ext cx="348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27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BE071A-B8B1-D346-B5AA-8C02B4AC5D3C}"/>
              </a:ext>
            </a:extLst>
          </p:cNvPr>
          <p:cNvCxnSpPr>
            <a:cxnSpLocks/>
          </p:cNvCxnSpPr>
          <p:nvPr/>
        </p:nvCxnSpPr>
        <p:spPr>
          <a:xfrm flipV="1">
            <a:off x="6532020" y="5925470"/>
            <a:ext cx="585626" cy="72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72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790B-B18C-B843-B10E-53B7B972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7BA6-ED96-EC41-9A70-C5257422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at the beginning of a complete sentence?</a:t>
            </a:r>
          </a:p>
          <a:p>
            <a:r>
              <a:rPr lang="en-US" dirty="0"/>
              <a:t>What is at the end?</a:t>
            </a:r>
          </a:p>
          <a:p>
            <a:r>
              <a:rPr lang="en-US" dirty="0"/>
              <a:t>What is in the middle?</a:t>
            </a:r>
          </a:p>
          <a:p>
            <a:r>
              <a:rPr lang="en-US" dirty="0"/>
              <a:t>What does the sentence have to do?</a:t>
            </a:r>
          </a:p>
        </p:txBody>
      </p:sp>
    </p:spTree>
    <p:extLst>
      <p:ext uri="{BB962C8B-B14F-4D97-AF65-F5344CB8AC3E}">
        <p14:creationId xmlns:p14="http://schemas.microsoft.com/office/powerpoint/2010/main" val="165188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1752D-F599-EE4A-B62D-A5DE25B55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800" y="141781"/>
            <a:ext cx="5032998" cy="671621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76E1F64E-C430-5E4E-B810-817BBD11A2D9}"/>
              </a:ext>
            </a:extLst>
          </p:cNvPr>
          <p:cNvSpPr/>
          <p:nvPr/>
        </p:nvSpPr>
        <p:spPr>
          <a:xfrm>
            <a:off x="1448656" y="2137025"/>
            <a:ext cx="893851" cy="359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44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8A62BB-7F3C-9242-9E36-6B25D1B59D8D}"/>
              </a:ext>
            </a:extLst>
          </p:cNvPr>
          <p:cNvSpPr txBox="1"/>
          <p:nvPr/>
        </p:nvSpPr>
        <p:spPr>
          <a:xfrm>
            <a:off x="3729519" y="2116476"/>
            <a:ext cx="2969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S V</a:t>
            </a:r>
          </a:p>
        </p:txBody>
      </p:sp>
    </p:spTree>
    <p:extLst>
      <p:ext uri="{BB962C8B-B14F-4D97-AF65-F5344CB8AC3E}">
        <p14:creationId xmlns:p14="http://schemas.microsoft.com/office/powerpoint/2010/main" val="361739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CD2-2C59-BA45-9B99-E66D0E81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81D2-3D16-F742-9C7E-FF3C00643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Requirements of a complete sentence</a:t>
            </a:r>
          </a:p>
        </p:txBody>
      </p:sp>
    </p:spTree>
    <p:extLst>
      <p:ext uri="{BB962C8B-B14F-4D97-AF65-F5344CB8AC3E}">
        <p14:creationId xmlns:p14="http://schemas.microsoft.com/office/powerpoint/2010/main" val="455316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1752D-F599-EE4A-B62D-A5DE25B55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91" y="70890"/>
            <a:ext cx="5032998" cy="6716219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804EC406-6189-0B4A-814F-5B2D0027F787}"/>
              </a:ext>
            </a:extLst>
          </p:cNvPr>
          <p:cNvSpPr/>
          <p:nvPr/>
        </p:nvSpPr>
        <p:spPr>
          <a:xfrm>
            <a:off x="318499" y="2702105"/>
            <a:ext cx="893851" cy="359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DE79F-91A3-D24E-AD4E-1D9BFADA94A5}"/>
              </a:ext>
            </a:extLst>
          </p:cNvPr>
          <p:cNvSpPr txBox="1"/>
          <p:nvPr/>
        </p:nvSpPr>
        <p:spPr>
          <a:xfrm>
            <a:off x="6287784" y="2967334"/>
            <a:ext cx="73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	V</a:t>
            </a:r>
          </a:p>
        </p:txBody>
      </p:sp>
    </p:spTree>
    <p:extLst>
      <p:ext uri="{BB962C8B-B14F-4D97-AF65-F5344CB8AC3E}">
        <p14:creationId xmlns:p14="http://schemas.microsoft.com/office/powerpoint/2010/main" val="1004973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1752D-F599-EE4A-B62D-A5DE25B55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48" y="141781"/>
            <a:ext cx="5032998" cy="6716219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D4E7362D-3464-C14F-9569-4ABB28489501}"/>
              </a:ext>
            </a:extLst>
          </p:cNvPr>
          <p:cNvSpPr/>
          <p:nvPr/>
        </p:nvSpPr>
        <p:spPr>
          <a:xfrm>
            <a:off x="267127" y="3429000"/>
            <a:ext cx="893851" cy="359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43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1752D-F599-EE4A-B62D-A5DE25B55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48" y="141781"/>
            <a:ext cx="5032998" cy="6716219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D4E7362D-3464-C14F-9569-4ABB28489501}"/>
              </a:ext>
            </a:extLst>
          </p:cNvPr>
          <p:cNvSpPr/>
          <p:nvPr/>
        </p:nvSpPr>
        <p:spPr>
          <a:xfrm>
            <a:off x="195208" y="3994078"/>
            <a:ext cx="893851" cy="359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06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661E2-079F-7D4D-88CD-2CB58EFDF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639" y="0"/>
            <a:ext cx="5155915" cy="6791926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1E0256FB-6938-BF4B-A11B-C981246C6621}"/>
              </a:ext>
            </a:extLst>
          </p:cNvPr>
          <p:cNvSpPr/>
          <p:nvPr/>
        </p:nvSpPr>
        <p:spPr>
          <a:xfrm>
            <a:off x="1650713" y="2329665"/>
            <a:ext cx="893851" cy="359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8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661E2-079F-7D4D-88CD-2CB58EFDF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639" y="0"/>
            <a:ext cx="5155915" cy="6791926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1E0256FB-6938-BF4B-A11B-C981246C6621}"/>
              </a:ext>
            </a:extLst>
          </p:cNvPr>
          <p:cNvSpPr/>
          <p:nvPr/>
        </p:nvSpPr>
        <p:spPr>
          <a:xfrm>
            <a:off x="1650713" y="2781728"/>
            <a:ext cx="893851" cy="359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57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661E2-079F-7D4D-88CD-2CB58EFDF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639" y="0"/>
            <a:ext cx="5155915" cy="6791926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1E0256FB-6938-BF4B-A11B-C981246C6621}"/>
              </a:ext>
            </a:extLst>
          </p:cNvPr>
          <p:cNvSpPr/>
          <p:nvPr/>
        </p:nvSpPr>
        <p:spPr>
          <a:xfrm>
            <a:off x="1650713" y="3542016"/>
            <a:ext cx="893851" cy="359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A9856-71E4-0941-BC9D-A6BF7CA58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84" y="1777429"/>
            <a:ext cx="3306826" cy="441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E1A9A1-155D-754A-8907-34DC3BF1B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2605"/>
            <a:ext cx="3465329" cy="4564905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98BCBC5F-381F-2246-BD12-5C591473E9DF}"/>
              </a:ext>
            </a:extLst>
          </p:cNvPr>
          <p:cNvSpPr/>
          <p:nvPr/>
        </p:nvSpPr>
        <p:spPr>
          <a:xfrm>
            <a:off x="976045" y="2157573"/>
            <a:ext cx="349321" cy="904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FF8F36FC-CF94-374F-AE9E-2C9BC16DA51A}"/>
              </a:ext>
            </a:extLst>
          </p:cNvPr>
          <p:cNvSpPr/>
          <p:nvPr/>
        </p:nvSpPr>
        <p:spPr>
          <a:xfrm>
            <a:off x="4952700" y="2022297"/>
            <a:ext cx="349321" cy="904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DF9DDB-7D75-C44E-8F4E-4E7A7E7F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671513"/>
            <a:ext cx="869632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013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AA20E2-4312-9C4F-BB2F-5F1CA114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709613"/>
            <a:ext cx="8770937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622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10A5BF9-B547-3EA5-5807-6EDA504E3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" y="0"/>
            <a:ext cx="897126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69463-10F2-8948-8F7B-3686FBD622B1}"/>
              </a:ext>
            </a:extLst>
          </p:cNvPr>
          <p:cNvSpPr txBox="1"/>
          <p:nvPr/>
        </p:nvSpPr>
        <p:spPr>
          <a:xfrm>
            <a:off x="167536" y="5986664"/>
            <a:ext cx="241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2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CD7F5D-8BBA-FB49-BB94-2C5C49C5C23A}"/>
              </a:ext>
            </a:extLst>
          </p:cNvPr>
          <p:cNvCxnSpPr>
            <a:cxnSpLocks/>
          </p:cNvCxnSpPr>
          <p:nvPr/>
        </p:nvCxnSpPr>
        <p:spPr>
          <a:xfrm flipV="1">
            <a:off x="2449776" y="5914060"/>
            <a:ext cx="0" cy="718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3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4850D-30DC-9245-A137-FABD77E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Essential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8702A-B76A-C244-A8DB-773FA78A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5 requirements of a complete sentence?</a:t>
            </a:r>
          </a:p>
          <a:p>
            <a:r>
              <a:rPr lang="en-US" dirty="0"/>
              <a:t>What is the definition of a subject?</a:t>
            </a:r>
          </a:p>
          <a:p>
            <a:r>
              <a:rPr lang="en-US" dirty="0"/>
              <a:t>What is the definition of a verb?</a:t>
            </a:r>
          </a:p>
        </p:txBody>
      </p:sp>
    </p:spTree>
    <p:extLst>
      <p:ext uri="{BB962C8B-B14F-4D97-AF65-F5344CB8AC3E}">
        <p14:creationId xmlns:p14="http://schemas.microsoft.com/office/powerpoint/2010/main" val="809246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>
            <a:extLst>
              <a:ext uri="{FF2B5EF4-FFF2-40B4-BE49-F238E27FC236}">
                <a16:creationId xmlns:a16="http://schemas.microsoft.com/office/drawing/2014/main" id="{E948B757-5D1F-494A-9A30-1D52F369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527050"/>
            <a:ext cx="8596313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256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>
            <a:extLst>
              <a:ext uri="{FF2B5EF4-FFF2-40B4-BE49-F238E27FC236}">
                <a16:creationId xmlns:a16="http://schemas.microsoft.com/office/drawing/2014/main" id="{FEE19A08-CB2D-DA4D-8A14-399C83771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06425"/>
            <a:ext cx="8358187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932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5F45258-3012-89C2-D605-7E5C11766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" y="0"/>
            <a:ext cx="897126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69463-10F2-8948-8F7B-3686FBD622B1}"/>
              </a:ext>
            </a:extLst>
          </p:cNvPr>
          <p:cNvSpPr txBox="1"/>
          <p:nvPr/>
        </p:nvSpPr>
        <p:spPr>
          <a:xfrm>
            <a:off x="369745" y="6346132"/>
            <a:ext cx="34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3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CD7F5D-8BBA-FB49-BB94-2C5C49C5C23A}"/>
              </a:ext>
            </a:extLst>
          </p:cNvPr>
          <p:cNvCxnSpPr>
            <a:cxnSpLocks/>
          </p:cNvCxnSpPr>
          <p:nvPr/>
        </p:nvCxnSpPr>
        <p:spPr>
          <a:xfrm flipV="1">
            <a:off x="3664084" y="6346132"/>
            <a:ext cx="0" cy="654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14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CD2-2C59-BA45-9B99-E66D0E81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81D2-3D16-F742-9C7E-FF3C00643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Linking Verbs</a:t>
            </a:r>
          </a:p>
        </p:txBody>
      </p:sp>
    </p:spTree>
    <p:extLst>
      <p:ext uri="{BB962C8B-B14F-4D97-AF65-F5344CB8AC3E}">
        <p14:creationId xmlns:p14="http://schemas.microsoft.com/office/powerpoint/2010/main" val="1553276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4850D-30DC-9245-A137-FABD77E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Essential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8702A-B76A-C244-A8DB-773FA78A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linking verbs?</a:t>
            </a:r>
          </a:p>
          <a:p>
            <a:r>
              <a:rPr lang="en-US" dirty="0"/>
              <a:t>How can I use the “PENS” Strategy with sentences that have linking verbs?</a:t>
            </a:r>
          </a:p>
        </p:txBody>
      </p:sp>
    </p:spTree>
    <p:extLst>
      <p:ext uri="{BB962C8B-B14F-4D97-AF65-F5344CB8AC3E}">
        <p14:creationId xmlns:p14="http://schemas.microsoft.com/office/powerpoint/2010/main" val="3262219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790B-B18C-B843-B10E-53B7B972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7BA6-ED96-EC41-9A70-C5257422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“P” step?</a:t>
            </a:r>
          </a:p>
          <a:p>
            <a:r>
              <a:rPr lang="en-US" dirty="0"/>
              <a:t>What is the “E” step?</a:t>
            </a:r>
          </a:p>
          <a:p>
            <a:r>
              <a:rPr lang="en-US" dirty="0"/>
              <a:t>What is the “N” step?</a:t>
            </a:r>
          </a:p>
          <a:p>
            <a:r>
              <a:rPr lang="en-US" dirty="0"/>
              <a:t>What is the “S” step?</a:t>
            </a:r>
          </a:p>
          <a:p>
            <a:r>
              <a:rPr lang="en-US" dirty="0"/>
              <a:t>What is the “A” step?</a:t>
            </a:r>
          </a:p>
          <a:p>
            <a:r>
              <a:rPr lang="en-US" dirty="0"/>
              <a:t>What is the “R” step?</a:t>
            </a:r>
          </a:p>
          <a:p>
            <a:r>
              <a:rPr lang="en-US" dirty="0"/>
              <a:t>What is the “K” step?</a:t>
            </a:r>
          </a:p>
        </p:txBody>
      </p:sp>
    </p:spTree>
    <p:extLst>
      <p:ext uri="{BB962C8B-B14F-4D97-AF65-F5344CB8AC3E}">
        <p14:creationId xmlns:p14="http://schemas.microsoft.com/office/powerpoint/2010/main" val="1706402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A54B-8320-1848-A234-BBCE7ECE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Action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49287-7C67-574E-93C1-5AB116E95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63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2FD39C-0B01-594E-872C-C7E6CA0F6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490" y="0"/>
            <a:ext cx="518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0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23682-165F-A947-863A-7B7B61009B54}"/>
              </a:ext>
            </a:extLst>
          </p:cNvPr>
          <p:cNvSpPr txBox="1"/>
          <p:nvPr/>
        </p:nvSpPr>
        <p:spPr>
          <a:xfrm>
            <a:off x="1448656" y="1767155"/>
            <a:ext cx="608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Simon was old.</a:t>
            </a:r>
          </a:p>
        </p:txBody>
      </p:sp>
    </p:spTree>
    <p:extLst>
      <p:ext uri="{BB962C8B-B14F-4D97-AF65-F5344CB8AC3E}">
        <p14:creationId xmlns:p14="http://schemas.microsoft.com/office/powerpoint/2010/main" val="1302534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A8B33-4DD6-004E-9398-5BE4AFA2F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38" y="0"/>
            <a:ext cx="5245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BEEF60-E8E4-F742-8660-754B4B60F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429" y="0"/>
            <a:ext cx="5145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14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5D76A0-8891-164E-B1F0-FF5128308232}"/>
              </a:ext>
            </a:extLst>
          </p:cNvPr>
          <p:cNvSpPr txBox="1"/>
          <p:nvPr/>
        </p:nvSpPr>
        <p:spPr>
          <a:xfrm>
            <a:off x="1387010" y="1479479"/>
            <a:ext cx="64213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 there an action or linking verb?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D78FC-71DB-514C-B8CC-D282A611101D}"/>
              </a:ext>
            </a:extLst>
          </p:cNvPr>
          <p:cNvSpPr txBox="1"/>
          <p:nvPr/>
        </p:nvSpPr>
        <p:spPr>
          <a:xfrm>
            <a:off x="2126751" y="3020602"/>
            <a:ext cx="558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Jennifer is very beautiful.</a:t>
            </a:r>
          </a:p>
        </p:txBody>
      </p:sp>
    </p:spTree>
    <p:extLst>
      <p:ext uri="{BB962C8B-B14F-4D97-AF65-F5344CB8AC3E}">
        <p14:creationId xmlns:p14="http://schemas.microsoft.com/office/powerpoint/2010/main" val="1449463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9BD2BC-B2FC-8248-98CE-1C112305F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604838"/>
            <a:ext cx="8583613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489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>
            <a:extLst>
              <a:ext uri="{FF2B5EF4-FFF2-40B4-BE49-F238E27FC236}">
                <a16:creationId xmlns:a16="http://schemas.microsoft.com/office/drawing/2014/main" id="{9A502548-4603-A648-8E0D-6F26F203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752475"/>
            <a:ext cx="8558213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528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3CF2301-A2AB-475C-4879-4A959C80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" y="0"/>
            <a:ext cx="897126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69463-10F2-8948-8F7B-3686FBD622B1}"/>
              </a:ext>
            </a:extLst>
          </p:cNvPr>
          <p:cNvSpPr txBox="1"/>
          <p:nvPr/>
        </p:nvSpPr>
        <p:spPr>
          <a:xfrm>
            <a:off x="1415146" y="6211669"/>
            <a:ext cx="391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4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CD7F5D-8BBA-FB49-BB94-2C5C49C5C23A}"/>
              </a:ext>
            </a:extLst>
          </p:cNvPr>
          <p:cNvCxnSpPr>
            <a:cxnSpLocks/>
          </p:cNvCxnSpPr>
          <p:nvPr/>
        </p:nvCxnSpPr>
        <p:spPr>
          <a:xfrm flipV="1">
            <a:off x="5082652" y="5992695"/>
            <a:ext cx="0" cy="588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404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44F5CEE-D944-7C4F-A3AA-72500CB5F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584200"/>
            <a:ext cx="8362950" cy="56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691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9E805E-19BA-DA42-A8DF-30A9980A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" y="523875"/>
            <a:ext cx="85217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105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20F6EAA-332C-7FBD-6AB2-60448335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" y="0"/>
            <a:ext cx="897126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69463-10F2-8948-8F7B-3686FBD622B1}"/>
              </a:ext>
            </a:extLst>
          </p:cNvPr>
          <p:cNvSpPr txBox="1"/>
          <p:nvPr/>
        </p:nvSpPr>
        <p:spPr>
          <a:xfrm>
            <a:off x="3222172" y="6607900"/>
            <a:ext cx="385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5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CD7F5D-8BBA-FB49-BB94-2C5C49C5C23A}"/>
              </a:ext>
            </a:extLst>
          </p:cNvPr>
          <p:cNvCxnSpPr>
            <a:cxnSpLocks/>
          </p:cNvCxnSpPr>
          <p:nvPr/>
        </p:nvCxnSpPr>
        <p:spPr>
          <a:xfrm flipV="1">
            <a:off x="6420372" y="6096033"/>
            <a:ext cx="0" cy="1023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34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CD2-2C59-BA45-9B99-E66D0E81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81D2-3D16-F742-9C7E-FF3C00643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Infinitives</a:t>
            </a:r>
          </a:p>
        </p:txBody>
      </p:sp>
    </p:spTree>
    <p:extLst>
      <p:ext uri="{BB962C8B-B14F-4D97-AF65-F5344CB8AC3E}">
        <p14:creationId xmlns:p14="http://schemas.microsoft.com/office/powerpoint/2010/main" val="1684615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4850D-30DC-9245-A137-FABD77E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Essential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8702A-B76A-C244-A8DB-773FA78A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infinitives?</a:t>
            </a:r>
          </a:p>
          <a:p>
            <a:r>
              <a:rPr lang="en-US" dirty="0"/>
              <a:t>What is the “M” part of the Search and Check step?</a:t>
            </a:r>
          </a:p>
          <a:p>
            <a:r>
              <a:rPr lang="en-US" dirty="0"/>
              <a:t>How do I use the Search and Check step with sentences that have infinitives?</a:t>
            </a:r>
          </a:p>
          <a:p>
            <a:r>
              <a:rPr lang="en-US" dirty="0"/>
              <a:t>How do I write and check sentences that have infinitives?</a:t>
            </a:r>
          </a:p>
        </p:txBody>
      </p:sp>
    </p:spTree>
    <p:extLst>
      <p:ext uri="{BB962C8B-B14F-4D97-AF65-F5344CB8AC3E}">
        <p14:creationId xmlns:p14="http://schemas.microsoft.com/office/powerpoint/2010/main" val="1039341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790B-B18C-B843-B10E-53B7B972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7BA6-ED96-EC41-9A70-C5257422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five requirements for a complete sentence?</a:t>
            </a:r>
          </a:p>
          <a:p>
            <a:r>
              <a:rPr lang="en-US" dirty="0"/>
              <a:t>What is the definition for a verb?</a:t>
            </a:r>
          </a:p>
          <a:p>
            <a:r>
              <a:rPr lang="en-US" dirty="0"/>
              <a:t>What is the definition for an action verb?</a:t>
            </a:r>
          </a:p>
          <a:p>
            <a:r>
              <a:rPr lang="en-US" dirty="0"/>
              <a:t>What is the definition for a linking verb?</a:t>
            </a:r>
          </a:p>
          <a:p>
            <a:r>
              <a:rPr lang="en-US" dirty="0"/>
              <a:t>What are some examples of linking verbs?</a:t>
            </a:r>
          </a:p>
          <a:p>
            <a:r>
              <a:rPr lang="en-US" dirty="0"/>
              <a:t>What is the definition for a subject?</a:t>
            </a:r>
          </a:p>
          <a:p>
            <a:r>
              <a:rPr lang="en-US" dirty="0"/>
              <a:t>What are some examples of subjects?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2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59A85-0AF6-D34B-8F4E-654AD6BD5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764" y="0"/>
            <a:ext cx="5176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6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7D8563-2D7C-7E42-B63C-8A9BDB2E1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28" y="0"/>
            <a:ext cx="506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28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2B4622-79A6-E04F-95E0-66805D645C6D}"/>
              </a:ext>
            </a:extLst>
          </p:cNvPr>
          <p:cNvSpPr txBox="1"/>
          <p:nvPr/>
        </p:nvSpPr>
        <p:spPr>
          <a:xfrm>
            <a:off x="2393879" y="1808251"/>
            <a:ext cx="3920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Madonna likes to sing.</a:t>
            </a:r>
          </a:p>
        </p:txBody>
      </p:sp>
    </p:spTree>
    <p:extLst>
      <p:ext uri="{BB962C8B-B14F-4D97-AF65-F5344CB8AC3E}">
        <p14:creationId xmlns:p14="http://schemas.microsoft.com/office/powerpoint/2010/main" val="26645237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7D8563-2D7C-7E42-B63C-8A9BDB2E1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28" y="0"/>
            <a:ext cx="506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95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77DD6-13B2-3243-B255-FE0692272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51" y="0"/>
            <a:ext cx="5055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696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3FC1A4-60FF-6B44-B038-1364237D3046}"/>
              </a:ext>
            </a:extLst>
          </p:cNvPr>
          <p:cNvSpPr txBox="1"/>
          <p:nvPr/>
        </p:nvSpPr>
        <p:spPr>
          <a:xfrm>
            <a:off x="1900719" y="1746606"/>
            <a:ext cx="125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9FF22-D11B-9144-9291-782AF69FEB7E}"/>
              </a:ext>
            </a:extLst>
          </p:cNvPr>
          <p:cNvSpPr txBox="1"/>
          <p:nvPr/>
        </p:nvSpPr>
        <p:spPr>
          <a:xfrm>
            <a:off x="3314275" y="1746606"/>
            <a:ext cx="125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two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B8017-0E7F-4B4E-BE5D-39E155F42225}"/>
              </a:ext>
            </a:extLst>
          </p:cNvPr>
          <p:cNvSpPr txBox="1"/>
          <p:nvPr/>
        </p:nvSpPr>
        <p:spPr>
          <a:xfrm>
            <a:off x="4727831" y="1746606"/>
            <a:ext cx="125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too</a:t>
            </a:r>
          </a:p>
        </p:txBody>
      </p:sp>
    </p:spTree>
    <p:extLst>
      <p:ext uri="{BB962C8B-B14F-4D97-AF65-F5344CB8AC3E}">
        <p14:creationId xmlns:p14="http://schemas.microsoft.com/office/powerpoint/2010/main" val="4025824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900CA-0F91-6A4B-9555-A520736241E4}"/>
              </a:ext>
            </a:extLst>
          </p:cNvPr>
          <p:cNvSpPr txBox="1"/>
          <p:nvPr/>
        </p:nvSpPr>
        <p:spPr>
          <a:xfrm>
            <a:off x="1438382" y="1880171"/>
            <a:ext cx="550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Emily likes to ride horses</a:t>
            </a:r>
          </a:p>
        </p:txBody>
      </p:sp>
    </p:spTree>
    <p:extLst>
      <p:ext uri="{BB962C8B-B14F-4D97-AF65-F5344CB8AC3E}">
        <p14:creationId xmlns:p14="http://schemas.microsoft.com/office/powerpoint/2010/main" val="3838777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B0A762-AFDC-1441-9110-645206C8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88" y="674688"/>
            <a:ext cx="8408987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6574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EAB438E-0C97-E646-92B2-ADA0E835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73100"/>
            <a:ext cx="8537575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7159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E76E821-A2CD-4791-CC76-0FFDF462D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" y="0"/>
            <a:ext cx="897126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69463-10F2-8948-8F7B-3686FBD622B1}"/>
              </a:ext>
            </a:extLst>
          </p:cNvPr>
          <p:cNvSpPr txBox="1"/>
          <p:nvPr/>
        </p:nvSpPr>
        <p:spPr>
          <a:xfrm>
            <a:off x="3962402" y="6488668"/>
            <a:ext cx="355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6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CD7F5D-8BBA-FB49-BB94-2C5C49C5C23A}"/>
              </a:ext>
            </a:extLst>
          </p:cNvPr>
          <p:cNvCxnSpPr>
            <a:cxnSpLocks/>
          </p:cNvCxnSpPr>
          <p:nvPr/>
        </p:nvCxnSpPr>
        <p:spPr>
          <a:xfrm flipV="1">
            <a:off x="7191912" y="5834265"/>
            <a:ext cx="0" cy="1023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7782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>
            <a:extLst>
              <a:ext uri="{FF2B5EF4-FFF2-40B4-BE49-F238E27FC236}">
                <a16:creationId xmlns:a16="http://schemas.microsoft.com/office/drawing/2014/main" id="{73DBC3D4-1BE0-FA4B-A0A1-07557BE0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" y="463550"/>
            <a:ext cx="8526463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36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36E473-5BBD-BB4A-8402-4B5C2E76B4D6}"/>
              </a:ext>
            </a:extLst>
          </p:cNvPr>
          <p:cNvSpPr txBox="1"/>
          <p:nvPr/>
        </p:nvSpPr>
        <p:spPr>
          <a:xfrm>
            <a:off x="1294544" y="809089"/>
            <a:ext cx="1047964" cy="38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47A03-B99F-FA49-80E4-A5863683B52C}"/>
              </a:ext>
            </a:extLst>
          </p:cNvPr>
          <p:cNvSpPr txBox="1"/>
          <p:nvPr/>
        </p:nvSpPr>
        <p:spPr>
          <a:xfrm>
            <a:off x="2719655" y="809089"/>
            <a:ext cx="1047964" cy="38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13E01-0C21-0B4E-B4B2-B07AAE27D18E}"/>
              </a:ext>
            </a:extLst>
          </p:cNvPr>
          <p:cNvSpPr txBox="1"/>
          <p:nvPr/>
        </p:nvSpPr>
        <p:spPr>
          <a:xfrm>
            <a:off x="4144767" y="809089"/>
            <a:ext cx="1047964" cy="38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D8342-CFAA-1342-98E5-E363D85A1D74}"/>
              </a:ext>
            </a:extLst>
          </p:cNvPr>
          <p:cNvSpPr txBox="1"/>
          <p:nvPr/>
        </p:nvSpPr>
        <p:spPr>
          <a:xfrm>
            <a:off x="5569879" y="809089"/>
            <a:ext cx="1047964" cy="38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31BCD-FB0A-844A-B3DD-0C5A81FC7EC3}"/>
              </a:ext>
            </a:extLst>
          </p:cNvPr>
          <p:cNvSpPr txBox="1"/>
          <p:nvPr/>
        </p:nvSpPr>
        <p:spPr>
          <a:xfrm>
            <a:off x="6994990" y="809089"/>
            <a:ext cx="1047964" cy="38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</a:t>
            </a:r>
          </a:p>
        </p:txBody>
      </p:sp>
    </p:spTree>
    <p:extLst>
      <p:ext uri="{BB962C8B-B14F-4D97-AF65-F5344CB8AC3E}">
        <p14:creationId xmlns:p14="http://schemas.microsoft.com/office/powerpoint/2010/main" val="648062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561E17B-43F3-8348-BCE2-30F608D4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542925"/>
            <a:ext cx="8589963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2701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B0914D8-2BAE-28A2-E179-3EB920FD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" y="0"/>
            <a:ext cx="897126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69463-10F2-8948-8F7B-3686FBD622B1}"/>
              </a:ext>
            </a:extLst>
          </p:cNvPr>
          <p:cNvSpPr txBox="1"/>
          <p:nvPr/>
        </p:nvSpPr>
        <p:spPr>
          <a:xfrm>
            <a:off x="6061762" y="6211669"/>
            <a:ext cx="243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7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CD7F5D-8BBA-FB49-BB94-2C5C49C5C23A}"/>
              </a:ext>
            </a:extLst>
          </p:cNvPr>
          <p:cNvCxnSpPr>
            <a:cxnSpLocks/>
          </p:cNvCxnSpPr>
          <p:nvPr/>
        </p:nvCxnSpPr>
        <p:spPr>
          <a:xfrm flipV="1">
            <a:off x="8219327" y="5906184"/>
            <a:ext cx="0" cy="1023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9715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CD2-2C59-BA45-9B99-E66D0E81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81D2-3D16-F742-9C7E-FF3C00643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Prepositional Phrases</a:t>
            </a:r>
          </a:p>
        </p:txBody>
      </p:sp>
    </p:spTree>
    <p:extLst>
      <p:ext uri="{BB962C8B-B14F-4D97-AF65-F5344CB8AC3E}">
        <p14:creationId xmlns:p14="http://schemas.microsoft.com/office/powerpoint/2010/main" val="28314636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4850D-30DC-9245-A137-FABD77E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 Essential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8702A-B76A-C244-A8DB-773FA78A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prepositions?</a:t>
            </a:r>
          </a:p>
          <a:p>
            <a:r>
              <a:rPr lang="en-US" dirty="0"/>
              <a:t>What are prepositional phrases?</a:t>
            </a:r>
          </a:p>
          <a:p>
            <a:r>
              <a:rPr lang="en-US" dirty="0"/>
              <a:t>How do I use the Search and Check step with sentences that have prepositional phrases?</a:t>
            </a:r>
          </a:p>
          <a:p>
            <a:r>
              <a:rPr lang="en-US" dirty="0"/>
              <a:t>How do I write and check sentences that have prepositional phrases?</a:t>
            </a:r>
          </a:p>
        </p:txBody>
      </p:sp>
    </p:spTree>
    <p:extLst>
      <p:ext uri="{BB962C8B-B14F-4D97-AF65-F5344CB8AC3E}">
        <p14:creationId xmlns:p14="http://schemas.microsoft.com/office/powerpoint/2010/main" val="11223129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790B-B18C-B843-B10E-53B7B972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7BA6-ED96-EC41-9A70-C5257422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are the five requirements for a complete sentence?</a:t>
            </a:r>
          </a:p>
          <a:p>
            <a:r>
              <a:rPr lang="en-US" dirty="0"/>
              <a:t>What is the definition for a verb?</a:t>
            </a:r>
          </a:p>
          <a:p>
            <a:r>
              <a:rPr lang="en-US" dirty="0"/>
              <a:t>What is the definition for an action verb?</a:t>
            </a:r>
          </a:p>
          <a:p>
            <a:r>
              <a:rPr lang="en-US" dirty="0"/>
              <a:t>What are some examples of action verbs?</a:t>
            </a:r>
          </a:p>
          <a:p>
            <a:r>
              <a:rPr lang="en-US" dirty="0"/>
              <a:t>What is the definition for a linking verb?</a:t>
            </a:r>
          </a:p>
          <a:p>
            <a:r>
              <a:rPr lang="en-US" dirty="0"/>
              <a:t>What are some examples of linking verbs?</a:t>
            </a:r>
          </a:p>
          <a:p>
            <a:r>
              <a:rPr lang="en-US" dirty="0"/>
              <a:t>What is the definition for a subject?</a:t>
            </a:r>
          </a:p>
          <a:p>
            <a:r>
              <a:rPr lang="en-US" dirty="0"/>
              <a:t>What are some examples of subjects?</a:t>
            </a:r>
          </a:p>
          <a:p>
            <a:r>
              <a:rPr lang="en-US" dirty="0"/>
              <a:t>What is the definition for an infinitive?</a:t>
            </a:r>
          </a:p>
          <a:p>
            <a:r>
              <a:rPr lang="en-US" dirty="0"/>
              <a:t>What are some examples of infinitives?</a:t>
            </a:r>
          </a:p>
          <a:p>
            <a:r>
              <a:rPr lang="en-US" dirty="0"/>
              <a:t>Why do we need to eliminate infinitives before we look for the verb?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91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7D8563-2D7C-7E42-B63C-8A9BDB2E1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28" y="0"/>
            <a:ext cx="506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502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52749-2851-A04D-8A75-9046EB6BBE92}"/>
              </a:ext>
            </a:extLst>
          </p:cNvPr>
          <p:cNvSpPr txBox="1"/>
          <p:nvPr/>
        </p:nvSpPr>
        <p:spPr>
          <a:xfrm>
            <a:off x="1972638" y="2311685"/>
            <a:ext cx="5342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ball rolled into the street.</a:t>
            </a:r>
          </a:p>
        </p:txBody>
      </p:sp>
    </p:spTree>
    <p:extLst>
      <p:ext uri="{BB962C8B-B14F-4D97-AF65-F5344CB8AC3E}">
        <p14:creationId xmlns:p14="http://schemas.microsoft.com/office/powerpoint/2010/main" val="2249165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88915-FC7C-4440-9B84-ABAEA4F1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34" y="171690"/>
            <a:ext cx="4937731" cy="65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800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5D407-5175-B348-995E-C223469A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60" y="42469"/>
            <a:ext cx="5137079" cy="68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688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7CCC7-1D32-AD43-AC4A-69ACA00C9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204" y="0"/>
            <a:ext cx="5313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BEEF60-E8E4-F742-8660-754B4B60F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429" y="0"/>
            <a:ext cx="5145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983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46F5E8-97DE-FE46-AF97-C751BE2EF574}"/>
              </a:ext>
            </a:extLst>
          </p:cNvPr>
          <p:cNvSpPr txBox="1"/>
          <p:nvPr/>
        </p:nvSpPr>
        <p:spPr>
          <a:xfrm>
            <a:off x="2332233" y="2229492"/>
            <a:ext cx="485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joe swam in the lake.</a:t>
            </a:r>
          </a:p>
        </p:txBody>
      </p:sp>
    </p:spTree>
    <p:extLst>
      <p:ext uri="{BB962C8B-B14F-4D97-AF65-F5344CB8AC3E}">
        <p14:creationId xmlns:p14="http://schemas.microsoft.com/office/powerpoint/2010/main" val="42855859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33AB5D5-BDA5-F244-AE09-AD288DD8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531813"/>
            <a:ext cx="8739187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778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9023A49-56E1-8041-848B-41BC04E3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3" y="615950"/>
            <a:ext cx="8705850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377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989DD2F-0F51-D1BF-34E9-41C187136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6" y="0"/>
            <a:ext cx="881400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CFFF6-213B-CD4E-95AF-2361F3BAB274}"/>
              </a:ext>
            </a:extLst>
          </p:cNvPr>
          <p:cNvSpPr txBox="1"/>
          <p:nvPr/>
        </p:nvSpPr>
        <p:spPr>
          <a:xfrm>
            <a:off x="174182" y="6211669"/>
            <a:ext cx="284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8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54ADE4-0EF1-2548-820F-98428082C01A}"/>
              </a:ext>
            </a:extLst>
          </p:cNvPr>
          <p:cNvCxnSpPr>
            <a:cxnSpLocks/>
          </p:cNvCxnSpPr>
          <p:nvPr/>
        </p:nvCxnSpPr>
        <p:spPr>
          <a:xfrm flipV="1">
            <a:off x="1908547" y="5877756"/>
            <a:ext cx="0" cy="657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777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>
            <a:extLst>
              <a:ext uri="{FF2B5EF4-FFF2-40B4-BE49-F238E27FC236}">
                <a16:creationId xmlns:a16="http://schemas.microsoft.com/office/drawing/2014/main" id="{6636D1FC-7CDB-F347-80DA-2133A23B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481013"/>
            <a:ext cx="8637587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1976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1CA35AB-7D9D-0249-8C31-94E85E87C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509588"/>
            <a:ext cx="8893175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680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98D0D73-0530-7FBF-8DD2-6F4D955BA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6" y="0"/>
            <a:ext cx="881400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CFFF6-213B-CD4E-95AF-2361F3BAB274}"/>
              </a:ext>
            </a:extLst>
          </p:cNvPr>
          <p:cNvSpPr txBox="1"/>
          <p:nvPr/>
        </p:nvSpPr>
        <p:spPr>
          <a:xfrm>
            <a:off x="657546" y="6090818"/>
            <a:ext cx="243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9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54ADE4-0EF1-2548-820F-98428082C01A}"/>
              </a:ext>
            </a:extLst>
          </p:cNvPr>
          <p:cNvCxnSpPr/>
          <p:nvPr/>
        </p:nvCxnSpPr>
        <p:spPr>
          <a:xfrm flipV="1">
            <a:off x="2887039" y="5667763"/>
            <a:ext cx="0" cy="61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7362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844F46-3204-534F-A8C3-96A49A05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527050"/>
            <a:ext cx="8685213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550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6EAC35-FB85-D341-BC65-3133AA7F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579438"/>
            <a:ext cx="8675687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2869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32FACA99-96AB-7480-E0CC-795C224F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96" y="0"/>
            <a:ext cx="881400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CFFF6-213B-CD4E-95AF-2361F3BAB274}"/>
              </a:ext>
            </a:extLst>
          </p:cNvPr>
          <p:cNvSpPr txBox="1"/>
          <p:nvPr/>
        </p:nvSpPr>
        <p:spPr>
          <a:xfrm>
            <a:off x="1130176" y="6090817"/>
            <a:ext cx="243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10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54ADE4-0EF1-2548-820F-98428082C01A}"/>
              </a:ext>
            </a:extLst>
          </p:cNvPr>
          <p:cNvCxnSpPr/>
          <p:nvPr/>
        </p:nvCxnSpPr>
        <p:spPr>
          <a:xfrm flipV="1">
            <a:off x="3565133" y="5783032"/>
            <a:ext cx="0" cy="61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18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76ED9-7E31-A14A-B5A2-8A8F37C8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32" y="0"/>
            <a:ext cx="5153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61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533FB5-3ADC-5E4C-830A-64E56842B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496888"/>
            <a:ext cx="8697913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6133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E14BA7-967C-4C4B-83FE-369D1AB75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588963"/>
            <a:ext cx="85598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8571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177CB8C-205E-03A2-BC4E-270C395D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6" y="0"/>
            <a:ext cx="881400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CFFF6-213B-CD4E-95AF-2361F3BAB274}"/>
              </a:ext>
            </a:extLst>
          </p:cNvPr>
          <p:cNvSpPr txBox="1"/>
          <p:nvPr/>
        </p:nvSpPr>
        <p:spPr>
          <a:xfrm>
            <a:off x="1567546" y="6283333"/>
            <a:ext cx="338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11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54ADE4-0EF1-2548-820F-98428082C01A}"/>
              </a:ext>
            </a:extLst>
          </p:cNvPr>
          <p:cNvCxnSpPr/>
          <p:nvPr/>
        </p:nvCxnSpPr>
        <p:spPr>
          <a:xfrm flipV="1">
            <a:off x="4726113" y="5975548"/>
            <a:ext cx="0" cy="61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941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CD2-2C59-BA45-9B99-E66D0E81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81D2-3D16-F742-9C7E-FF3C00643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 V Sentences</a:t>
            </a:r>
          </a:p>
        </p:txBody>
      </p:sp>
    </p:spTree>
    <p:extLst>
      <p:ext uri="{BB962C8B-B14F-4D97-AF65-F5344CB8AC3E}">
        <p14:creationId xmlns:p14="http://schemas.microsoft.com/office/powerpoint/2010/main" val="20403780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4850D-30DC-9245-A137-FABD77E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6 Essential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8702A-B76A-C244-A8DB-773FA78A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use the Search and Check step with sentences that have two subjects and one verb?</a:t>
            </a:r>
          </a:p>
          <a:p>
            <a:r>
              <a:rPr lang="en-US" dirty="0"/>
              <a:t>How do I write and check sentences that have two subjects and one verb using the PENS and MARK steps?</a:t>
            </a:r>
          </a:p>
        </p:txBody>
      </p:sp>
    </p:spTree>
    <p:extLst>
      <p:ext uri="{BB962C8B-B14F-4D97-AF65-F5344CB8AC3E}">
        <p14:creationId xmlns:p14="http://schemas.microsoft.com/office/powerpoint/2010/main" val="24015155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790B-B18C-B843-B10E-53B7B972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447"/>
            <a:ext cx="7886700" cy="1325563"/>
          </a:xfrm>
        </p:spPr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7BA6-ED96-EC41-9A70-C5257422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010"/>
            <a:ext cx="7886700" cy="51058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the definition for a verb?</a:t>
            </a:r>
          </a:p>
          <a:p>
            <a:r>
              <a:rPr lang="en-US" dirty="0"/>
              <a:t>What is the definition for an action verb?</a:t>
            </a:r>
          </a:p>
          <a:p>
            <a:r>
              <a:rPr lang="en-US" dirty="0"/>
              <a:t>What are some examples of action verbs?</a:t>
            </a:r>
          </a:p>
          <a:p>
            <a:r>
              <a:rPr lang="en-US" dirty="0"/>
              <a:t>What is the definition for a linking verb?</a:t>
            </a:r>
          </a:p>
          <a:p>
            <a:r>
              <a:rPr lang="en-US" dirty="0"/>
              <a:t>What are some examples of linking verbs?</a:t>
            </a:r>
          </a:p>
          <a:p>
            <a:r>
              <a:rPr lang="en-US" dirty="0"/>
              <a:t>What is the definition for a subject?</a:t>
            </a:r>
          </a:p>
          <a:p>
            <a:r>
              <a:rPr lang="en-US" dirty="0"/>
              <a:t>What are some examples of subjects?</a:t>
            </a:r>
          </a:p>
          <a:p>
            <a:r>
              <a:rPr lang="en-US" dirty="0"/>
              <a:t>What is the definition of a prepositional phrase?</a:t>
            </a:r>
          </a:p>
          <a:p>
            <a:r>
              <a:rPr lang="en-US" dirty="0"/>
              <a:t>What are some examples of prepositions and prepositional phrases?</a:t>
            </a:r>
          </a:p>
          <a:p>
            <a:r>
              <a:rPr lang="en-US" dirty="0"/>
              <a:t>What is the definition for an infinitive?</a:t>
            </a:r>
          </a:p>
          <a:p>
            <a:r>
              <a:rPr lang="en-US" dirty="0"/>
              <a:t>What are some examples of infinitives?</a:t>
            </a:r>
          </a:p>
          <a:p>
            <a:r>
              <a:rPr lang="en-US" dirty="0"/>
              <a:t>What are the PENS steps?</a:t>
            </a:r>
          </a:p>
          <a:p>
            <a:r>
              <a:rPr lang="en-US" dirty="0"/>
              <a:t>What are the four parts of the Search and Check step?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462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3D7F-D193-B34C-9A42-CC981795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D9109-D14B-1744-B5EE-7C43BCD70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One subject and one verb     SV</a:t>
            </a:r>
          </a:p>
          <a:p>
            <a:pPr lvl="1"/>
            <a:r>
              <a:rPr lang="en-US" dirty="0"/>
              <a:t>One person doing one thing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Two subjects and one verb     SS V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184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97BA6D4-72DC-6948-966F-72FE0901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515938"/>
            <a:ext cx="864235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9212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731FD9-3E62-C841-8219-CEDD51A64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712788"/>
            <a:ext cx="850741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3905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39A8EA3-BA2B-50EA-D803-2F7EFB2BC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6" y="0"/>
            <a:ext cx="881400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CFFF6-213B-CD4E-95AF-2361F3BAB274}"/>
              </a:ext>
            </a:extLst>
          </p:cNvPr>
          <p:cNvSpPr txBox="1"/>
          <p:nvPr/>
        </p:nvSpPr>
        <p:spPr>
          <a:xfrm>
            <a:off x="2569031" y="6368186"/>
            <a:ext cx="338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12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54ADE4-0EF1-2548-820F-98428082C01A}"/>
              </a:ext>
            </a:extLst>
          </p:cNvPr>
          <p:cNvCxnSpPr/>
          <p:nvPr/>
        </p:nvCxnSpPr>
        <p:spPr>
          <a:xfrm flipV="1">
            <a:off x="6040717" y="6060400"/>
            <a:ext cx="0" cy="61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0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BEEF60-E8E4-F742-8660-754B4B60F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429" y="0"/>
            <a:ext cx="5145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015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AB5FE5-B8BD-6D42-9177-F782066C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647700"/>
            <a:ext cx="8466137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3721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403981-69B0-574B-BD58-D603D592E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3" y="542925"/>
            <a:ext cx="8605837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244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7764173-A9F8-31DF-8EEF-B1A17BA5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6" y="0"/>
            <a:ext cx="881400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CFFF6-213B-CD4E-95AF-2361F3BAB274}"/>
              </a:ext>
            </a:extLst>
          </p:cNvPr>
          <p:cNvSpPr txBox="1"/>
          <p:nvPr/>
        </p:nvSpPr>
        <p:spPr>
          <a:xfrm>
            <a:off x="3592286" y="6414952"/>
            <a:ext cx="362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13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54ADE4-0EF1-2548-820F-98428082C01A}"/>
              </a:ext>
            </a:extLst>
          </p:cNvPr>
          <p:cNvCxnSpPr/>
          <p:nvPr/>
        </p:nvCxnSpPr>
        <p:spPr>
          <a:xfrm flipV="1">
            <a:off x="6883686" y="5799381"/>
            <a:ext cx="0" cy="61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835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CD2-2C59-BA45-9B99-E66D0E81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81D2-3D16-F742-9C7E-FF3C00643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 VV Sentences</a:t>
            </a:r>
          </a:p>
        </p:txBody>
      </p:sp>
    </p:spTree>
    <p:extLst>
      <p:ext uri="{BB962C8B-B14F-4D97-AF65-F5344CB8AC3E}">
        <p14:creationId xmlns:p14="http://schemas.microsoft.com/office/powerpoint/2010/main" val="40284758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4850D-30DC-9245-A137-FABD77E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7 Essential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8702A-B76A-C244-A8DB-773FA78A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formula for a simple sentence with one subject and two verbs?</a:t>
            </a:r>
          </a:p>
          <a:p>
            <a:r>
              <a:rPr lang="en-US" dirty="0"/>
              <a:t>How do I use the Search and Check step with sentences that have one subject and two verbs?</a:t>
            </a:r>
          </a:p>
          <a:p>
            <a:r>
              <a:rPr lang="en-US" dirty="0"/>
              <a:t>How do I write and check sentences that have one subject and two verbs using the PENS and MARK steps?</a:t>
            </a:r>
          </a:p>
        </p:txBody>
      </p:sp>
    </p:spTree>
    <p:extLst>
      <p:ext uri="{BB962C8B-B14F-4D97-AF65-F5344CB8AC3E}">
        <p14:creationId xmlns:p14="http://schemas.microsoft.com/office/powerpoint/2010/main" val="160883278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790B-B18C-B843-B10E-53B7B972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447"/>
            <a:ext cx="7886700" cy="1325563"/>
          </a:xfrm>
        </p:spPr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7BA6-ED96-EC41-9A70-C5257422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010"/>
            <a:ext cx="7886700" cy="51058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What is the definition for a verb?</a:t>
            </a:r>
          </a:p>
          <a:p>
            <a:r>
              <a:rPr lang="en-US" dirty="0"/>
              <a:t>What is the definition for an action verb?</a:t>
            </a:r>
          </a:p>
          <a:p>
            <a:r>
              <a:rPr lang="en-US" dirty="0"/>
              <a:t>What are some examples of action verbs?</a:t>
            </a:r>
          </a:p>
          <a:p>
            <a:r>
              <a:rPr lang="en-US" dirty="0"/>
              <a:t>What is the definition for a linking verb?</a:t>
            </a:r>
          </a:p>
          <a:p>
            <a:r>
              <a:rPr lang="en-US" dirty="0"/>
              <a:t>What are some examples of linking verbs?</a:t>
            </a:r>
          </a:p>
          <a:p>
            <a:r>
              <a:rPr lang="en-US" dirty="0"/>
              <a:t>What is the definition for a subject?</a:t>
            </a:r>
          </a:p>
          <a:p>
            <a:r>
              <a:rPr lang="en-US" dirty="0"/>
              <a:t>What are some examples of subjects?</a:t>
            </a:r>
          </a:p>
          <a:p>
            <a:r>
              <a:rPr lang="en-US" dirty="0"/>
              <a:t>What is the definition of a prepositional phrase?</a:t>
            </a:r>
          </a:p>
          <a:p>
            <a:r>
              <a:rPr lang="en-US" dirty="0"/>
              <a:t>What are some examples of prepositions and prepositional phrases?</a:t>
            </a:r>
          </a:p>
          <a:p>
            <a:r>
              <a:rPr lang="en-US" dirty="0"/>
              <a:t>What is the definition for an infinitive?</a:t>
            </a:r>
          </a:p>
          <a:p>
            <a:r>
              <a:rPr lang="en-US" dirty="0"/>
              <a:t>What are some examples of infinitives?</a:t>
            </a:r>
          </a:p>
          <a:p>
            <a:r>
              <a:rPr lang="en-US" dirty="0"/>
              <a:t>What is the formula for Simple Sentences with one subject and one verb?</a:t>
            </a:r>
          </a:p>
          <a:p>
            <a:r>
              <a:rPr lang="en-US" dirty="0"/>
              <a:t>What is the formula for Simple Sentences with two subjects and one verb?</a:t>
            </a:r>
          </a:p>
          <a:p>
            <a:r>
              <a:rPr lang="en-US" dirty="0"/>
              <a:t>What are the PENS steps?</a:t>
            </a:r>
          </a:p>
          <a:p>
            <a:r>
              <a:rPr lang="en-US" dirty="0"/>
              <a:t>What are the four parts of the Search and Check step?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732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3D7F-D193-B34C-9A42-CC981795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D9109-D14B-1744-B5EE-7C43BCD70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One subject and one verb     SV</a:t>
            </a:r>
          </a:p>
          <a:p>
            <a:pPr lvl="1"/>
            <a:r>
              <a:rPr lang="en-US" dirty="0"/>
              <a:t>One person doing one thing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Two subjects and one verb     SS V</a:t>
            </a:r>
          </a:p>
          <a:p>
            <a:pPr lvl="1"/>
            <a:r>
              <a:rPr lang="en-US" dirty="0"/>
              <a:t>Two people doing one thing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One subject and two verbs     S VV</a:t>
            </a:r>
          </a:p>
          <a:p>
            <a:pPr lvl="1"/>
            <a:r>
              <a:rPr lang="en-US" dirty="0"/>
              <a:t>One person doing two things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618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DCDBA0A-6FB3-8946-92CA-A6845784D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582613"/>
            <a:ext cx="86375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2533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C0A27E1-E5D8-304B-AA07-BE991E1EA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12775"/>
            <a:ext cx="8750300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3586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AB3BC17-5581-5519-8358-866F41E3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6" y="0"/>
            <a:ext cx="881400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CFFF6-213B-CD4E-95AF-2361F3BAB274}"/>
              </a:ext>
            </a:extLst>
          </p:cNvPr>
          <p:cNvSpPr txBox="1"/>
          <p:nvPr/>
        </p:nvSpPr>
        <p:spPr>
          <a:xfrm>
            <a:off x="4974772" y="6399572"/>
            <a:ext cx="340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Learning Sheet 14 scores here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54ADE4-0EF1-2548-820F-98428082C01A}"/>
              </a:ext>
            </a:extLst>
          </p:cNvPr>
          <p:cNvCxnSpPr/>
          <p:nvPr/>
        </p:nvCxnSpPr>
        <p:spPr>
          <a:xfrm flipV="1">
            <a:off x="7972747" y="5784001"/>
            <a:ext cx="0" cy="61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6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2661</Words>
  <Application>Microsoft Office PowerPoint</Application>
  <PresentationFormat>On-screen Show (4:3)</PresentationFormat>
  <Paragraphs>543</Paragraphs>
  <Slides>162</Slides>
  <Notes>129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162</vt:i4>
      </vt:variant>
    </vt:vector>
  </HeadingPairs>
  <TitlesOfParts>
    <vt:vector size="166" baseType="lpstr">
      <vt:lpstr>Arial</vt:lpstr>
      <vt:lpstr>Calibri</vt:lpstr>
      <vt:lpstr>Calibri Light</vt:lpstr>
      <vt:lpstr>Office Theme</vt:lpstr>
      <vt:lpstr>Fundamentals in the Sentence Writing Strategy</vt:lpstr>
      <vt:lpstr>Lesson 1</vt:lpstr>
      <vt:lpstr>Lesson 1 Essential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2</vt:lpstr>
      <vt:lpstr>Lesson 2 Essential Questions</vt:lpstr>
      <vt:lpstr>Review of Previous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3</vt:lpstr>
      <vt:lpstr>Lesson 3 Essential Questions</vt:lpstr>
      <vt:lpstr>Review of Previous Information</vt:lpstr>
      <vt:lpstr>Review of Action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4</vt:lpstr>
      <vt:lpstr>Lesson 4 Essential Questions</vt:lpstr>
      <vt:lpstr>Review of Previous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5</vt:lpstr>
      <vt:lpstr>Lesson 5 Essential Questions</vt:lpstr>
      <vt:lpstr>Review of Previous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6</vt:lpstr>
      <vt:lpstr>Lesson 6 Essential Questions</vt:lpstr>
      <vt:lpstr>Review of Previous Information</vt:lpstr>
      <vt:lpstr>Simple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7</vt:lpstr>
      <vt:lpstr>Lesson 7 Essential Questions</vt:lpstr>
      <vt:lpstr>Review of Previous Information</vt:lpstr>
      <vt:lpstr>Simple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8</vt:lpstr>
      <vt:lpstr>Lesson 8 Essential Questions</vt:lpstr>
      <vt:lpstr>Review of Previous Information</vt:lpstr>
      <vt:lpstr>Simple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9</vt:lpstr>
      <vt:lpstr>Lesson 9 Essential Questions</vt:lpstr>
      <vt:lpstr>Review of Previous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10</vt:lpstr>
      <vt:lpstr>Lesson 10 Essential Questions</vt:lpstr>
      <vt:lpstr>Review of Previous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11 (optional)</vt:lpstr>
      <vt:lpstr>Lesson 11 Essential Questions</vt:lpstr>
      <vt:lpstr>Review of Previous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in the Sentence Writing Strategy</dc:title>
  <dc:creator>Medici Cindy</dc:creator>
  <cp:lastModifiedBy>Author</cp:lastModifiedBy>
  <cp:revision>27</cp:revision>
  <dcterms:created xsi:type="dcterms:W3CDTF">2021-04-16T19:40:01Z</dcterms:created>
  <dcterms:modified xsi:type="dcterms:W3CDTF">2022-06-27T18:33:12Z</dcterms:modified>
</cp:coreProperties>
</file>