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4"/>
  </p:notesMasterIdLst>
  <p:sldIdLst>
    <p:sldId id="257" r:id="rId2"/>
    <p:sldId id="291" r:id="rId3"/>
    <p:sldId id="292" r:id="rId4"/>
    <p:sldId id="293" r:id="rId5"/>
    <p:sldId id="259" r:id="rId6"/>
    <p:sldId id="294" r:id="rId7"/>
    <p:sldId id="260" r:id="rId8"/>
    <p:sldId id="261" r:id="rId9"/>
    <p:sldId id="263" r:id="rId10"/>
    <p:sldId id="279" r:id="rId11"/>
    <p:sldId id="280" r:id="rId12"/>
    <p:sldId id="283" r:id="rId13"/>
    <p:sldId id="265" r:id="rId14"/>
    <p:sldId id="267" r:id="rId15"/>
    <p:sldId id="284" r:id="rId16"/>
    <p:sldId id="285" r:id="rId17"/>
    <p:sldId id="286" r:id="rId18"/>
    <p:sldId id="287" r:id="rId19"/>
    <p:sldId id="288" r:id="rId20"/>
    <p:sldId id="268" r:id="rId21"/>
    <p:sldId id="269" r:id="rId22"/>
    <p:sldId id="270" r:id="rId23"/>
    <p:sldId id="271" r:id="rId24"/>
    <p:sldId id="272" r:id="rId25"/>
    <p:sldId id="290" r:id="rId26"/>
    <p:sldId id="289" r:id="rId27"/>
    <p:sldId id="273" r:id="rId28"/>
    <p:sldId id="274" r:id="rId29"/>
    <p:sldId id="275" r:id="rId30"/>
    <p:sldId id="276" r:id="rId31"/>
    <p:sldId id="277" r:id="rId32"/>
    <p:sldId id="27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B36E1B-BDC0-471F-8283-05556F63D8E2}" type="datetimeFigureOut">
              <a:rPr lang="en-US" smtClean="0"/>
              <a:pPr/>
              <a:t>8/20/2012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AD03A8-19E5-41F5-989C-490230379A5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Grp="1" noChangeArrowheads="1"/>
          </p:cNvSpPr>
          <p:nvPr>
            <p:ph type="ftr" sz="quarter" idx="4"/>
          </p:nvPr>
        </p:nvSpPr>
        <p:spPr>
          <a:noFill/>
        </p:spPr>
        <p:txBody>
          <a:bodyPr/>
          <a:lstStyle/>
          <a:p>
            <a:r>
              <a:rPr lang="en-US"/>
              <a:t>University of Kansas Center for Research on Learning  2002</a:t>
            </a:r>
          </a:p>
        </p:txBody>
      </p:sp>
      <p:sp>
        <p:nvSpPr>
          <p:cNvPr id="17411" name="Rectangle 7"/>
          <p:cNvSpPr>
            <a:spLocks noGrp="1" noChangeArrowheads="1"/>
          </p:cNvSpPr>
          <p:nvPr>
            <p:ph type="sldNum" sz="quarter" idx="5"/>
          </p:nvPr>
        </p:nvSpPr>
        <p:spPr>
          <a:noFill/>
        </p:spPr>
        <p:txBody>
          <a:bodyPr/>
          <a:lstStyle/>
          <a:p>
            <a:r>
              <a:rPr lang="en-US"/>
              <a:t>UO Overhead  </a:t>
            </a:r>
            <a:fld id="{8E7891CE-85D0-43BC-ACFE-7880C8C389FF}" type="slidenum">
              <a:rPr lang="en-US"/>
              <a:pPr/>
              <a:t>1</a:t>
            </a:fld>
            <a:endParaRPr lang="en-US"/>
          </a:p>
        </p:txBody>
      </p:sp>
      <p:sp>
        <p:nvSpPr>
          <p:cNvPr id="17412" name="Rectangle 2"/>
          <p:cNvSpPr>
            <a:spLocks noGrp="1" noRot="1" noChangeAspect="1" noChangeArrowheads="1" noTextEdit="1"/>
          </p:cNvSpPr>
          <p:nvPr>
            <p:ph type="sldImg"/>
          </p:nvPr>
        </p:nvSpPr>
        <p:spPr>
          <a:ln/>
        </p:spPr>
      </p:sp>
      <p:sp>
        <p:nvSpPr>
          <p:cNvPr id="17413" name="Rectangle 3"/>
          <p:cNvSpPr>
            <a:spLocks noGrp="1" noChangeArrowheads="1"/>
          </p:cNvSpPr>
          <p:nvPr>
            <p:ph type="body" idx="1"/>
          </p:nvPr>
        </p:nvSpPr>
        <p:spPr>
          <a:noFill/>
          <a:ln w="9525"/>
        </p:spPr>
        <p:txBody>
          <a:bodyPr/>
          <a:lstStyle/>
          <a:p>
            <a:endParaRPr lang="en-US" smtClean="0">
              <a:latin typeface="Times"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p:cNvSpPr>
            <a:spLocks noGrp="1" noChangeArrowheads="1"/>
          </p:cNvSpPr>
          <p:nvPr>
            <p:ph type="ftr" sz="quarter" idx="4"/>
          </p:nvPr>
        </p:nvSpPr>
        <p:spPr>
          <a:noFill/>
        </p:spPr>
        <p:txBody>
          <a:bodyPr/>
          <a:lstStyle/>
          <a:p>
            <a:r>
              <a:rPr lang="en-US"/>
              <a:t>University of Kansas Center for Research on Learning  2002</a:t>
            </a:r>
          </a:p>
        </p:txBody>
      </p:sp>
      <p:sp>
        <p:nvSpPr>
          <p:cNvPr id="34819" name="Rectangle 7"/>
          <p:cNvSpPr>
            <a:spLocks noGrp="1" noChangeArrowheads="1"/>
          </p:cNvSpPr>
          <p:nvPr>
            <p:ph type="sldNum" sz="quarter" idx="5"/>
          </p:nvPr>
        </p:nvSpPr>
        <p:spPr>
          <a:noFill/>
        </p:spPr>
        <p:txBody>
          <a:bodyPr/>
          <a:lstStyle/>
          <a:p>
            <a:r>
              <a:rPr lang="en-US"/>
              <a:t>UO Overhead  </a:t>
            </a:r>
            <a:fld id="{9C691044-A0EE-4B99-AB54-DE1FBF5674E4}" type="slidenum">
              <a:rPr lang="en-US"/>
              <a:pPr/>
              <a:t>10</a:t>
            </a:fld>
            <a:endParaRPr lang="en-US"/>
          </a:p>
        </p:txBody>
      </p:sp>
      <p:sp>
        <p:nvSpPr>
          <p:cNvPr id="34820" name="Rectangle 2"/>
          <p:cNvSpPr>
            <a:spLocks noGrp="1" noRot="1" noChangeAspect="1" noChangeArrowheads="1" noTextEdit="1"/>
          </p:cNvSpPr>
          <p:nvPr>
            <p:ph type="sldImg"/>
          </p:nvPr>
        </p:nvSpPr>
        <p:spPr>
          <a:ln/>
        </p:spPr>
      </p:sp>
      <p:sp>
        <p:nvSpPr>
          <p:cNvPr id="34821" name="Rectangle 3"/>
          <p:cNvSpPr>
            <a:spLocks noGrp="1" noChangeArrowheads="1"/>
          </p:cNvSpPr>
          <p:nvPr>
            <p:ph type="body" idx="1"/>
          </p:nvPr>
        </p:nvSpPr>
        <p:spPr>
          <a:noFill/>
          <a:ln w="9525"/>
        </p:spPr>
        <p:txBody>
          <a:bodyPr/>
          <a:lstStyle/>
          <a:p>
            <a:r>
              <a:rPr lang="en-US" smtClean="0">
                <a:latin typeface="Times" charset="0"/>
              </a:rPr>
              <a:t>The  Challenge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841D18D-B238-44DB-8046-901448CDE798}" type="datetimeFigureOut">
              <a:rPr lang="en-US" smtClean="0"/>
              <a:pPr/>
              <a:t>8/20/2012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ACB9E7E-386C-4382-832F-895DBC1B7F9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41D18D-B238-44DB-8046-901448CDE798}" type="datetimeFigureOut">
              <a:rPr lang="en-US" smtClean="0"/>
              <a:pPr/>
              <a:t>8/20/2012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CB9E7E-386C-4382-832F-895DBC1B7F9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41D18D-B238-44DB-8046-901448CDE798}" type="datetimeFigureOut">
              <a:rPr lang="en-US" smtClean="0"/>
              <a:pPr/>
              <a:t>8/20/2012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CB9E7E-386C-4382-832F-895DBC1B7F9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841D18D-B238-44DB-8046-901448CDE798}" type="datetimeFigureOut">
              <a:rPr lang="en-US" smtClean="0"/>
              <a:pPr/>
              <a:t>8/20/2012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CB9E7E-386C-4382-832F-895DBC1B7F9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841D18D-B238-44DB-8046-901448CDE798}" type="datetimeFigureOut">
              <a:rPr lang="en-US" smtClean="0"/>
              <a:pPr/>
              <a:t>8/20/2012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ACB9E7E-386C-4382-832F-895DBC1B7F9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841D18D-B238-44DB-8046-901448CDE798}" type="datetimeFigureOut">
              <a:rPr lang="en-US" smtClean="0"/>
              <a:pPr/>
              <a:t>8/20/2012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CB9E7E-386C-4382-832F-895DBC1B7F9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841D18D-B238-44DB-8046-901448CDE798}" type="datetimeFigureOut">
              <a:rPr lang="en-US" smtClean="0"/>
              <a:pPr/>
              <a:t>8/20/2012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CB9E7E-386C-4382-832F-895DBC1B7F9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841D18D-B238-44DB-8046-901448CDE798}" type="datetimeFigureOut">
              <a:rPr lang="en-US" smtClean="0"/>
              <a:pPr/>
              <a:t>8/20/2012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CB9E7E-386C-4382-832F-895DBC1B7F9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41D18D-B238-44DB-8046-901448CDE798}" type="datetimeFigureOut">
              <a:rPr lang="en-US" smtClean="0"/>
              <a:pPr/>
              <a:t>8/20/2012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CB9E7E-386C-4382-832F-895DBC1B7F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41D18D-B238-44DB-8046-901448CDE798}" type="datetimeFigureOut">
              <a:rPr lang="en-US" smtClean="0"/>
              <a:pPr/>
              <a:t>8/20/2012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CB9E7E-386C-4382-832F-895DBC1B7F9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41D18D-B238-44DB-8046-901448CDE798}" type="datetimeFigureOut">
              <a:rPr lang="en-US" smtClean="0"/>
              <a:pPr/>
              <a:t>8/20/2012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ACB9E7E-386C-4382-832F-895DBC1B7F9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841D18D-B238-44DB-8046-901448CDE798}" type="datetimeFigureOut">
              <a:rPr lang="en-US" smtClean="0"/>
              <a:pPr/>
              <a:t>8/20/2012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ACB9E7E-386C-4382-832F-895DBC1B7F9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355725" y="3717925"/>
            <a:ext cx="184150" cy="457200"/>
          </a:xfrm>
          <a:prstGeom prst="rect">
            <a:avLst/>
          </a:prstGeom>
          <a:noFill/>
          <a:ln w="12700" cap="sq">
            <a:noFill/>
            <a:miter lim="800000"/>
            <a:headEnd type="none" w="sm" len="sm"/>
            <a:tailEnd type="none" w="sm" len="sm"/>
          </a:ln>
        </p:spPr>
        <p:txBody>
          <a:bodyPr wrap="none">
            <a:spAutoFit/>
          </a:bodyPr>
          <a:lstStyle/>
          <a:p>
            <a:endParaRPr lang="en-US">
              <a:latin typeface="Times" charset="0"/>
            </a:endParaRPr>
          </a:p>
        </p:txBody>
      </p:sp>
      <p:sp>
        <p:nvSpPr>
          <p:cNvPr id="16388" name="Rectangle 12"/>
          <p:cNvSpPr>
            <a:spLocks noGrp="1" noChangeArrowheads="1"/>
          </p:cNvSpPr>
          <p:nvPr>
            <p:ph type="subTitle" idx="1"/>
          </p:nvPr>
        </p:nvSpPr>
        <p:spPr>
          <a:xfrm>
            <a:off x="3429000" y="4953000"/>
            <a:ext cx="5105400" cy="1371600"/>
          </a:xfrm>
        </p:spPr>
        <p:txBody>
          <a:bodyPr/>
          <a:lstStyle/>
          <a:p>
            <a:pPr eaLnBrk="1" hangingPunct="1">
              <a:lnSpc>
                <a:spcPct val="110000"/>
              </a:lnSpc>
            </a:pPr>
            <a:r>
              <a:rPr lang="en-US" sz="1200" dirty="0" smtClean="0"/>
              <a:t>By Charles A. Hughes, Jean B. Schumaker, &amp; Donald D. Deshler</a:t>
            </a:r>
            <a:endParaRPr lang="en-US" sz="1300" dirty="0" smtClean="0"/>
          </a:p>
          <a:p>
            <a:pPr eaLnBrk="1" hangingPunct="1">
              <a:lnSpc>
                <a:spcPct val="110000"/>
              </a:lnSpc>
            </a:pPr>
            <a:r>
              <a:rPr lang="en-US" sz="1300" dirty="0" smtClean="0"/>
              <a:t>July 2006</a:t>
            </a:r>
          </a:p>
          <a:p>
            <a:pPr eaLnBrk="1" hangingPunct="1"/>
            <a:r>
              <a:rPr lang="en-US" sz="1300" dirty="0" smtClean="0"/>
              <a:t>University of Kansas</a:t>
            </a:r>
          </a:p>
          <a:p>
            <a:pPr eaLnBrk="1" hangingPunct="1">
              <a:lnSpc>
                <a:spcPct val="80000"/>
              </a:lnSpc>
            </a:pPr>
            <a:r>
              <a:rPr lang="en-US" sz="1300" dirty="0" smtClean="0"/>
              <a:t>Center for Research on Learning</a:t>
            </a:r>
          </a:p>
          <a:p>
            <a:pPr eaLnBrk="1" hangingPunct="1">
              <a:lnSpc>
                <a:spcPct val="80000"/>
              </a:lnSpc>
            </a:pPr>
            <a:r>
              <a:rPr lang="en-US" sz="1300" dirty="0" smtClean="0"/>
              <a:t>Lawrence, Kansas</a:t>
            </a:r>
            <a:endParaRPr lang="en-US" dirty="0" smtClean="0"/>
          </a:p>
        </p:txBody>
      </p:sp>
      <p:sp>
        <p:nvSpPr>
          <p:cNvPr id="16387" name="Rectangle 11"/>
          <p:cNvSpPr>
            <a:spLocks noGrp="1" noChangeArrowheads="1"/>
          </p:cNvSpPr>
          <p:nvPr>
            <p:ph type="ctrTitle"/>
          </p:nvPr>
        </p:nvSpPr>
        <p:spPr>
          <a:xfrm>
            <a:off x="3657600" y="1676400"/>
            <a:ext cx="5314950" cy="1143000"/>
          </a:xfrm>
        </p:spPr>
        <p:txBody>
          <a:bodyPr>
            <a:normAutofit fontScale="90000"/>
          </a:bodyPr>
          <a:lstStyle/>
          <a:p>
            <a:pPr eaLnBrk="1" hangingPunct="1"/>
            <a:r>
              <a:rPr lang="en-US" dirty="0" smtClean="0"/>
              <a:t>The Essay </a:t>
            </a:r>
            <a:br>
              <a:rPr lang="en-US" dirty="0" smtClean="0"/>
            </a:br>
            <a:r>
              <a:rPr lang="en-US" dirty="0" smtClean="0"/>
              <a:t>Test-Taking Strategy</a:t>
            </a:r>
          </a:p>
        </p:txBody>
      </p:sp>
      <p:pic>
        <p:nvPicPr>
          <p:cNvPr id="16389" name="Picture 4"/>
          <p:cNvPicPr>
            <a:picLocks noChangeAspect="1"/>
          </p:cNvPicPr>
          <p:nvPr/>
        </p:nvPicPr>
        <p:blipFill>
          <a:blip r:embed="rId3" cstate="print"/>
          <a:srcRect/>
          <a:stretch>
            <a:fillRect/>
          </a:stretch>
        </p:blipFill>
        <p:spPr bwMode="auto">
          <a:xfrm>
            <a:off x="609600" y="1600200"/>
            <a:ext cx="2728913" cy="1341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8"/>
          <p:cNvSpPr>
            <a:spLocks noGrp="1" noChangeArrowheads="1"/>
          </p:cNvSpPr>
          <p:nvPr>
            <p:ph type="body" idx="1"/>
          </p:nvPr>
        </p:nvSpPr>
        <p:spPr>
          <a:xfrm>
            <a:off x="228600" y="1143000"/>
            <a:ext cx="8763000" cy="5715000"/>
          </a:xfrm>
        </p:spPr>
        <p:txBody>
          <a:bodyPr>
            <a:normAutofit/>
          </a:bodyPr>
          <a:lstStyle/>
          <a:p>
            <a:pPr marL="0" indent="0" eaLnBrk="1" hangingPunct="1">
              <a:lnSpc>
                <a:spcPct val="110000"/>
              </a:lnSpc>
              <a:spcBef>
                <a:spcPct val="50000"/>
              </a:spcBef>
              <a:buFontTx/>
              <a:buNone/>
            </a:pPr>
            <a:r>
              <a:rPr lang="en-US" sz="3000" b="1" u="sng" dirty="0" smtClean="0">
                <a:solidFill>
                  <a:srgbClr val="000000"/>
                </a:solidFill>
              </a:rPr>
              <a:t>Compare</a:t>
            </a:r>
          </a:p>
          <a:p>
            <a:pPr marL="0" indent="0" eaLnBrk="1" hangingPunct="1">
              <a:lnSpc>
                <a:spcPct val="125000"/>
              </a:lnSpc>
              <a:spcBef>
                <a:spcPct val="50000"/>
              </a:spcBef>
              <a:buFontTx/>
              <a:buNone/>
            </a:pPr>
            <a:r>
              <a:rPr lang="en-US" sz="2000" dirty="0" smtClean="0">
                <a:solidFill>
                  <a:srgbClr val="000000"/>
                </a:solidFill>
              </a:rPr>
              <a:t>To show how two or more things are the same or similar.    </a:t>
            </a:r>
            <a:r>
              <a:rPr lang="en-US" sz="2000" b="1" dirty="0" smtClean="0">
                <a:solidFill>
                  <a:srgbClr val="000000"/>
                </a:solidFill>
              </a:rPr>
              <a:t>“Compare rap and hip-hop.”</a:t>
            </a:r>
          </a:p>
          <a:p>
            <a:pPr marL="0" indent="0" eaLnBrk="1" hangingPunct="1">
              <a:lnSpc>
                <a:spcPct val="125000"/>
              </a:lnSpc>
              <a:spcBef>
                <a:spcPct val="50000"/>
              </a:spcBef>
              <a:buFontTx/>
              <a:buNone/>
            </a:pPr>
            <a:r>
              <a:rPr lang="en-US" sz="3000" b="1" u="sng" dirty="0" smtClean="0">
                <a:solidFill>
                  <a:srgbClr val="000000"/>
                </a:solidFill>
              </a:rPr>
              <a:t>Contrast</a:t>
            </a:r>
          </a:p>
          <a:p>
            <a:pPr marL="0" indent="0" eaLnBrk="1" hangingPunct="1">
              <a:lnSpc>
                <a:spcPct val="125000"/>
              </a:lnSpc>
              <a:spcBef>
                <a:spcPct val="0"/>
              </a:spcBef>
              <a:buFontTx/>
              <a:buNone/>
            </a:pPr>
            <a:r>
              <a:rPr lang="en-US" sz="2000" dirty="0" smtClean="0">
                <a:solidFill>
                  <a:srgbClr val="000000"/>
                </a:solidFill>
              </a:rPr>
              <a:t>To show how two or more things are different.    </a:t>
            </a:r>
            <a:r>
              <a:rPr lang="en-US" sz="2000" b="1" dirty="0" smtClean="0">
                <a:solidFill>
                  <a:srgbClr val="000000"/>
                </a:solidFill>
              </a:rPr>
              <a:t>“Contrast socialism and capitalism.”</a:t>
            </a:r>
          </a:p>
          <a:p>
            <a:pPr marL="0" indent="0" eaLnBrk="1" hangingPunct="1">
              <a:lnSpc>
                <a:spcPct val="125000"/>
              </a:lnSpc>
              <a:spcBef>
                <a:spcPct val="50000"/>
              </a:spcBef>
              <a:buFontTx/>
              <a:buNone/>
            </a:pPr>
            <a:r>
              <a:rPr lang="en-US" sz="3000" b="1" u="sng" dirty="0" smtClean="0">
                <a:solidFill>
                  <a:srgbClr val="000000"/>
                </a:solidFill>
              </a:rPr>
              <a:t>Critique/Criticize</a:t>
            </a:r>
          </a:p>
          <a:p>
            <a:pPr marL="0" indent="0">
              <a:lnSpc>
                <a:spcPct val="125000"/>
              </a:lnSpc>
              <a:spcBef>
                <a:spcPts val="600"/>
              </a:spcBef>
              <a:buNone/>
            </a:pPr>
            <a:r>
              <a:rPr lang="en-US" sz="2000" dirty="0" smtClean="0">
                <a:solidFill>
                  <a:srgbClr val="000000"/>
                </a:solidFill>
              </a:rPr>
              <a:t>To point out both the good points and bad points of something.</a:t>
            </a:r>
            <a:r>
              <a:rPr lang="en-US" sz="2000" b="1" dirty="0" smtClean="0">
                <a:solidFill>
                  <a:srgbClr val="000000"/>
                </a:solidFill>
              </a:rPr>
              <a:t>                                 “Critique the public welfare system.” </a:t>
            </a:r>
          </a:p>
          <a:p>
            <a:pPr marL="0" indent="0">
              <a:lnSpc>
                <a:spcPct val="125000"/>
              </a:lnSpc>
              <a:spcBef>
                <a:spcPct val="50000"/>
              </a:spcBef>
              <a:buNone/>
            </a:pPr>
            <a:r>
              <a:rPr lang="en-US" sz="3000" b="1" u="sng" dirty="0" smtClean="0">
                <a:solidFill>
                  <a:srgbClr val="000000"/>
                </a:solidFill>
              </a:rPr>
              <a:t>Define</a:t>
            </a:r>
          </a:p>
          <a:p>
            <a:pPr marL="0" indent="0">
              <a:lnSpc>
                <a:spcPct val="125000"/>
              </a:lnSpc>
              <a:spcBef>
                <a:spcPct val="0"/>
              </a:spcBef>
              <a:buNone/>
            </a:pPr>
            <a:r>
              <a:rPr lang="en-US" sz="2000" dirty="0" smtClean="0">
                <a:solidFill>
                  <a:srgbClr val="000000"/>
                </a:solidFill>
              </a:rPr>
              <a:t>To give a clear meaning of something. This usually involves naming the class it belongs to and how it is different from other things in that class.     </a:t>
            </a:r>
            <a:r>
              <a:rPr lang="en-US" sz="2000" b="1" dirty="0" smtClean="0">
                <a:solidFill>
                  <a:srgbClr val="000000"/>
                </a:solidFill>
              </a:rPr>
              <a:t>“Define the term ‘mammal.”</a:t>
            </a:r>
          </a:p>
          <a:p>
            <a:pPr marL="0" indent="0" eaLnBrk="1" hangingPunct="1">
              <a:lnSpc>
                <a:spcPct val="125000"/>
              </a:lnSpc>
              <a:spcBef>
                <a:spcPct val="0"/>
              </a:spcBef>
              <a:buFontTx/>
              <a:buNone/>
            </a:pPr>
            <a:endParaRPr lang="en-US" sz="1700" b="1" dirty="0" smtClean="0">
              <a:solidFill>
                <a:srgbClr val="000000"/>
              </a:solidFill>
            </a:endParaRPr>
          </a:p>
        </p:txBody>
      </p:sp>
      <p:sp>
        <p:nvSpPr>
          <p:cNvPr id="33797" name="Rectangle 4"/>
          <p:cNvSpPr>
            <a:spLocks noChangeArrowheads="1"/>
          </p:cNvSpPr>
          <p:nvPr/>
        </p:nvSpPr>
        <p:spPr bwMode="auto">
          <a:xfrm>
            <a:off x="3822700" y="5154613"/>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33798" name="Rectangle 6"/>
          <p:cNvSpPr>
            <a:spLocks noChangeArrowheads="1"/>
          </p:cNvSpPr>
          <p:nvPr/>
        </p:nvSpPr>
        <p:spPr bwMode="auto">
          <a:xfrm>
            <a:off x="3822700" y="4203700"/>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33799" name="Rectangle 8"/>
          <p:cNvSpPr>
            <a:spLocks noChangeArrowheads="1"/>
          </p:cNvSpPr>
          <p:nvPr/>
        </p:nvSpPr>
        <p:spPr bwMode="auto">
          <a:xfrm>
            <a:off x="3822700" y="3252788"/>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33800" name="Rectangle 9"/>
          <p:cNvSpPr>
            <a:spLocks noChangeArrowheads="1"/>
          </p:cNvSpPr>
          <p:nvPr/>
        </p:nvSpPr>
        <p:spPr bwMode="auto">
          <a:xfrm>
            <a:off x="3576638" y="2565400"/>
            <a:ext cx="0" cy="365125"/>
          </a:xfrm>
          <a:prstGeom prst="rect">
            <a:avLst/>
          </a:prstGeom>
          <a:noFill/>
          <a:ln w="9525">
            <a:noFill/>
            <a:miter lim="800000"/>
            <a:headEnd/>
            <a:tailEnd/>
          </a:ln>
        </p:spPr>
        <p:txBody>
          <a:bodyPr wrap="none" lIns="0" tIns="0" rIns="0" bIns="0">
            <a:spAutoFit/>
          </a:bodyPr>
          <a:lstStyle/>
          <a:p>
            <a:endParaRPr lang="en-US">
              <a:latin typeface="Times" charset="0"/>
            </a:endParaRPr>
          </a:p>
        </p:txBody>
      </p:sp>
      <p:sp>
        <p:nvSpPr>
          <p:cNvPr id="33801" name="Rectangle 11"/>
          <p:cNvSpPr>
            <a:spLocks noChangeArrowheads="1"/>
          </p:cNvSpPr>
          <p:nvPr/>
        </p:nvSpPr>
        <p:spPr bwMode="auto">
          <a:xfrm>
            <a:off x="3748088" y="2376488"/>
            <a:ext cx="0" cy="288925"/>
          </a:xfrm>
          <a:prstGeom prst="rect">
            <a:avLst/>
          </a:prstGeom>
          <a:noFill/>
          <a:ln w="9525">
            <a:noFill/>
            <a:miter lim="800000"/>
            <a:headEnd/>
            <a:tailEnd/>
          </a:ln>
        </p:spPr>
        <p:txBody>
          <a:bodyPr wrap="none" lIns="0" tIns="0" rIns="0" bIns="0">
            <a:spAutoFit/>
          </a:bodyPr>
          <a:lstStyle/>
          <a:p>
            <a:endParaRPr lang="en-US" sz="1900" b="1">
              <a:solidFill>
                <a:srgbClr val="000000"/>
              </a:solidFill>
              <a:latin typeface="Arial" pitchFamily="34" charset="0"/>
            </a:endParaRPr>
          </a:p>
        </p:txBody>
      </p:sp>
      <p:sp>
        <p:nvSpPr>
          <p:cNvPr id="33802" name="Rectangle 13"/>
          <p:cNvSpPr>
            <a:spLocks noChangeArrowheads="1"/>
          </p:cNvSpPr>
          <p:nvPr/>
        </p:nvSpPr>
        <p:spPr bwMode="auto">
          <a:xfrm>
            <a:off x="3748088" y="1425575"/>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33803" name="Rectangle 14"/>
          <p:cNvSpPr>
            <a:spLocks noChangeArrowheads="1"/>
          </p:cNvSpPr>
          <p:nvPr/>
        </p:nvSpPr>
        <p:spPr bwMode="auto">
          <a:xfrm>
            <a:off x="1446213" y="368300"/>
            <a:ext cx="0" cy="579438"/>
          </a:xfrm>
          <a:prstGeom prst="rect">
            <a:avLst/>
          </a:prstGeom>
          <a:noFill/>
          <a:ln w="9525">
            <a:noFill/>
            <a:miter lim="800000"/>
            <a:headEnd/>
            <a:tailEnd/>
          </a:ln>
        </p:spPr>
        <p:txBody>
          <a:bodyPr wrap="none" lIns="0" tIns="0" rIns="0" bIns="0">
            <a:spAutoFit/>
          </a:bodyPr>
          <a:lstStyle/>
          <a:p>
            <a:endParaRPr lang="en-US" sz="3800" b="1">
              <a:solidFill>
                <a:schemeClr val="tx2"/>
              </a:solidFill>
              <a:latin typeface="Times" charset="0"/>
            </a:endParaRPr>
          </a:p>
        </p:txBody>
      </p:sp>
      <p:sp>
        <p:nvSpPr>
          <p:cNvPr id="33804" name="Rectangle 15"/>
          <p:cNvSpPr>
            <a:spLocks noChangeArrowheads="1"/>
          </p:cNvSpPr>
          <p:nvPr/>
        </p:nvSpPr>
        <p:spPr bwMode="auto">
          <a:xfrm>
            <a:off x="1200150" y="941388"/>
            <a:ext cx="0" cy="365125"/>
          </a:xfrm>
          <a:prstGeom prst="rect">
            <a:avLst/>
          </a:prstGeom>
          <a:noFill/>
          <a:ln w="9525">
            <a:noFill/>
            <a:miter lim="800000"/>
            <a:headEnd/>
            <a:tailEnd/>
          </a:ln>
        </p:spPr>
        <p:txBody>
          <a:bodyPr wrap="none" lIns="0" tIns="0" rIns="0" bIns="0">
            <a:spAutoFit/>
          </a:bodyPr>
          <a:lstStyle/>
          <a:p>
            <a:endParaRPr lang="en-US">
              <a:latin typeface="Times" charset="0"/>
            </a:endParaRPr>
          </a:p>
        </p:txBody>
      </p:sp>
      <p:sp>
        <p:nvSpPr>
          <p:cNvPr id="33805" name="Rectangle 16"/>
          <p:cNvSpPr>
            <a:spLocks noChangeArrowheads="1"/>
          </p:cNvSpPr>
          <p:nvPr/>
        </p:nvSpPr>
        <p:spPr bwMode="auto">
          <a:xfrm>
            <a:off x="2736850" y="1576388"/>
            <a:ext cx="0" cy="304800"/>
          </a:xfrm>
          <a:prstGeom prst="rect">
            <a:avLst/>
          </a:prstGeom>
          <a:noFill/>
          <a:ln w="9525">
            <a:noFill/>
            <a:miter lim="800000"/>
            <a:headEnd/>
            <a:tailEnd/>
          </a:ln>
        </p:spPr>
        <p:txBody>
          <a:bodyPr wrap="none" lIns="0" tIns="0" rIns="0" bIns="0">
            <a:spAutoFit/>
          </a:bodyPr>
          <a:lstStyle/>
          <a:p>
            <a:endParaRPr lang="en-US" sz="2000">
              <a:latin typeface="Arial" pitchFamily="34" charset="0"/>
            </a:endParaRPr>
          </a:p>
        </p:txBody>
      </p:sp>
      <p:sp>
        <p:nvSpPr>
          <p:cNvPr id="33806" name="Rectangle 17"/>
          <p:cNvSpPr>
            <a:spLocks noChangeArrowheads="1"/>
          </p:cNvSpPr>
          <p:nvPr/>
        </p:nvSpPr>
        <p:spPr bwMode="auto">
          <a:xfrm>
            <a:off x="2738438" y="2538413"/>
            <a:ext cx="0" cy="304800"/>
          </a:xfrm>
          <a:prstGeom prst="rect">
            <a:avLst/>
          </a:prstGeom>
          <a:noFill/>
          <a:ln w="9525">
            <a:noFill/>
            <a:miter lim="800000"/>
            <a:headEnd/>
            <a:tailEnd/>
          </a:ln>
        </p:spPr>
        <p:txBody>
          <a:bodyPr wrap="none" lIns="0" tIns="0" rIns="0" bIns="0">
            <a:spAutoFit/>
          </a:bodyPr>
          <a:lstStyle/>
          <a:p>
            <a:endParaRPr lang="en-US" sz="2000">
              <a:latin typeface="Arial" pitchFamily="34" charset="0"/>
            </a:endParaRPr>
          </a:p>
        </p:txBody>
      </p:sp>
      <p:sp>
        <p:nvSpPr>
          <p:cNvPr id="33807" name="Rectangle 18"/>
          <p:cNvSpPr>
            <a:spLocks noChangeArrowheads="1"/>
          </p:cNvSpPr>
          <p:nvPr/>
        </p:nvSpPr>
        <p:spPr bwMode="auto">
          <a:xfrm>
            <a:off x="2738438" y="3500438"/>
            <a:ext cx="0" cy="304800"/>
          </a:xfrm>
          <a:prstGeom prst="rect">
            <a:avLst/>
          </a:prstGeom>
          <a:noFill/>
          <a:ln w="9525">
            <a:noFill/>
            <a:miter lim="800000"/>
            <a:headEnd/>
            <a:tailEnd/>
          </a:ln>
        </p:spPr>
        <p:txBody>
          <a:bodyPr wrap="none" lIns="0" tIns="0" rIns="0" bIns="0">
            <a:spAutoFit/>
          </a:bodyPr>
          <a:lstStyle/>
          <a:p>
            <a:endParaRPr lang="en-US" sz="2000">
              <a:latin typeface="Arial" pitchFamily="34" charset="0"/>
            </a:endParaRPr>
          </a:p>
        </p:txBody>
      </p:sp>
      <p:sp>
        <p:nvSpPr>
          <p:cNvPr id="33808" name="Rectangle 19"/>
          <p:cNvSpPr>
            <a:spLocks noChangeArrowheads="1"/>
          </p:cNvSpPr>
          <p:nvPr/>
        </p:nvSpPr>
        <p:spPr bwMode="auto">
          <a:xfrm>
            <a:off x="2811463" y="4387850"/>
            <a:ext cx="0" cy="304800"/>
          </a:xfrm>
          <a:prstGeom prst="rect">
            <a:avLst/>
          </a:prstGeom>
          <a:noFill/>
          <a:ln w="9525">
            <a:noFill/>
            <a:miter lim="800000"/>
            <a:headEnd/>
            <a:tailEnd/>
          </a:ln>
        </p:spPr>
        <p:txBody>
          <a:bodyPr wrap="none" lIns="0" tIns="0" rIns="0" bIns="0">
            <a:spAutoFit/>
          </a:bodyPr>
          <a:lstStyle/>
          <a:p>
            <a:endParaRPr lang="en-US" sz="2000">
              <a:latin typeface="Arial" pitchFamily="34" charset="0"/>
            </a:endParaRPr>
          </a:p>
        </p:txBody>
      </p:sp>
      <p:sp>
        <p:nvSpPr>
          <p:cNvPr id="33809" name="Rectangle 20"/>
          <p:cNvSpPr>
            <a:spLocks noChangeArrowheads="1"/>
          </p:cNvSpPr>
          <p:nvPr/>
        </p:nvSpPr>
        <p:spPr bwMode="auto">
          <a:xfrm>
            <a:off x="2811463" y="5351463"/>
            <a:ext cx="0" cy="304800"/>
          </a:xfrm>
          <a:prstGeom prst="rect">
            <a:avLst/>
          </a:prstGeom>
          <a:noFill/>
          <a:ln w="9525">
            <a:noFill/>
            <a:miter lim="800000"/>
            <a:headEnd/>
            <a:tailEnd/>
          </a:ln>
        </p:spPr>
        <p:txBody>
          <a:bodyPr wrap="none" lIns="0" tIns="0" rIns="0" bIns="0">
            <a:spAutoFit/>
          </a:bodyPr>
          <a:lstStyle/>
          <a:p>
            <a:endParaRPr lang="en-US" sz="2000">
              <a:latin typeface="Arial" pitchFamily="34" charset="0"/>
            </a:endParaRPr>
          </a:p>
        </p:txBody>
      </p:sp>
      <p:sp>
        <p:nvSpPr>
          <p:cNvPr id="33810" name="Rectangle 26"/>
          <p:cNvSpPr>
            <a:spLocks noChangeArrowheads="1"/>
          </p:cNvSpPr>
          <p:nvPr/>
        </p:nvSpPr>
        <p:spPr bwMode="auto">
          <a:xfrm>
            <a:off x="4187825" y="3143250"/>
            <a:ext cx="0" cy="365125"/>
          </a:xfrm>
          <a:prstGeom prst="rect">
            <a:avLst/>
          </a:prstGeom>
          <a:noFill/>
          <a:ln w="9525">
            <a:noFill/>
            <a:miter lim="800000"/>
            <a:headEnd/>
            <a:tailEnd/>
          </a:ln>
        </p:spPr>
        <p:txBody>
          <a:bodyPr wrap="none" lIns="0" tIns="0" rIns="0" bIns="0">
            <a:spAutoFit/>
          </a:bodyPr>
          <a:lstStyle/>
          <a:p>
            <a:endParaRPr lang="en-US">
              <a:latin typeface="Times" charset="0"/>
            </a:endParaRPr>
          </a:p>
        </p:txBody>
      </p:sp>
      <p:sp>
        <p:nvSpPr>
          <p:cNvPr id="33811" name="Rectangle 27"/>
          <p:cNvSpPr>
            <a:spLocks noGrp="1" noChangeArrowheads="1"/>
          </p:cNvSpPr>
          <p:nvPr>
            <p:ph type="title"/>
          </p:nvPr>
        </p:nvSpPr>
        <p:spPr>
          <a:xfrm>
            <a:off x="914400" y="182562"/>
            <a:ext cx="6858000" cy="808038"/>
          </a:xfrm>
        </p:spPr>
        <p:txBody>
          <a:bodyPr/>
          <a:lstStyle/>
          <a:p>
            <a:pPr eaLnBrk="1" hangingPunct="1"/>
            <a:r>
              <a:rPr lang="en-US" dirty="0" smtClean="0"/>
              <a:t>Examples of Key Action Words</a:t>
            </a:r>
            <a:endParaRPr lang="en-US" sz="5700" b="1" dirty="0" smtClean="0"/>
          </a:p>
        </p:txBody>
      </p:sp>
      <p:sp>
        <p:nvSpPr>
          <p:cNvPr id="21" name="TextBox 20"/>
          <p:cNvSpPr txBox="1"/>
          <p:nvPr/>
        </p:nvSpPr>
        <p:spPr>
          <a:xfrm>
            <a:off x="7696200" y="87868"/>
            <a:ext cx="1447800" cy="369332"/>
          </a:xfrm>
          <a:prstGeom prst="rect">
            <a:avLst/>
          </a:prstGeom>
          <a:noFill/>
        </p:spPr>
        <p:txBody>
          <a:bodyPr wrap="square" rtlCol="0">
            <a:spAutoFit/>
          </a:bodyPr>
          <a:lstStyle/>
          <a:p>
            <a:r>
              <a:rPr lang="en-US" dirty="0" smtClean="0">
                <a:latin typeface="+mj-lt"/>
              </a:rPr>
              <a:t>Cue Card #4</a:t>
            </a:r>
            <a:endParaRPr lang="en-US" dirty="0">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2"/>
          <p:cNvSpPr>
            <a:spLocks noGrp="1" noChangeArrowheads="1"/>
          </p:cNvSpPr>
          <p:nvPr>
            <p:ph type="title"/>
          </p:nvPr>
        </p:nvSpPr>
        <p:spPr>
          <a:xfrm>
            <a:off x="152400" y="228600"/>
            <a:ext cx="7772400" cy="838200"/>
          </a:xfrm>
        </p:spPr>
        <p:txBody>
          <a:bodyPr/>
          <a:lstStyle/>
          <a:p>
            <a:pPr eaLnBrk="1" hangingPunct="1"/>
            <a:r>
              <a:rPr lang="en-US" dirty="0" smtClean="0"/>
              <a:t>Examples of Key Action Words </a:t>
            </a:r>
            <a:r>
              <a:rPr lang="en-US" sz="2800" dirty="0" smtClean="0"/>
              <a:t>(cont.)</a:t>
            </a:r>
            <a:endParaRPr lang="en-US" dirty="0" smtClean="0"/>
          </a:p>
        </p:txBody>
      </p:sp>
      <p:sp>
        <p:nvSpPr>
          <p:cNvPr id="35845" name="Rectangle 3"/>
          <p:cNvSpPr>
            <a:spLocks noGrp="1" noChangeArrowheads="1"/>
          </p:cNvSpPr>
          <p:nvPr>
            <p:ph type="body" idx="1"/>
          </p:nvPr>
        </p:nvSpPr>
        <p:spPr>
          <a:xfrm>
            <a:off x="152400" y="1211262"/>
            <a:ext cx="8839199" cy="5494337"/>
          </a:xfrm>
        </p:spPr>
        <p:txBody>
          <a:bodyPr>
            <a:normAutofit fontScale="62500" lnSpcReduction="20000"/>
          </a:bodyPr>
          <a:lstStyle/>
          <a:p>
            <a:pPr marL="0" indent="0" eaLnBrk="1" hangingPunct="1">
              <a:lnSpc>
                <a:spcPct val="125000"/>
              </a:lnSpc>
              <a:spcBef>
                <a:spcPct val="50000"/>
              </a:spcBef>
              <a:buFontTx/>
              <a:buNone/>
            </a:pPr>
            <a:r>
              <a:rPr lang="en-US" sz="4300" b="1" u="sng" dirty="0" smtClean="0">
                <a:solidFill>
                  <a:srgbClr val="000000"/>
                </a:solidFill>
              </a:rPr>
              <a:t>Describe</a:t>
            </a:r>
          </a:p>
          <a:p>
            <a:pPr marL="0" indent="0" eaLnBrk="1" hangingPunct="1">
              <a:lnSpc>
                <a:spcPct val="125000"/>
              </a:lnSpc>
              <a:spcBef>
                <a:spcPct val="0"/>
              </a:spcBef>
              <a:buFontTx/>
              <a:buNone/>
            </a:pPr>
            <a:r>
              <a:rPr lang="en-US" sz="3200" dirty="0" smtClean="0">
                <a:solidFill>
                  <a:srgbClr val="000000"/>
                </a:solidFill>
              </a:rPr>
              <a:t>To provide a “word picture” of something.</a:t>
            </a:r>
            <a:r>
              <a:rPr lang="en-US" sz="3200" b="1" dirty="0" smtClean="0">
                <a:solidFill>
                  <a:srgbClr val="000000"/>
                </a:solidFill>
              </a:rPr>
              <a:t>      				      “Describe the events related to the Alamo.”</a:t>
            </a:r>
          </a:p>
          <a:p>
            <a:pPr marL="0" indent="0" eaLnBrk="1" hangingPunct="1">
              <a:lnSpc>
                <a:spcPct val="125000"/>
              </a:lnSpc>
              <a:spcBef>
                <a:spcPct val="50000"/>
              </a:spcBef>
              <a:buFontTx/>
              <a:buNone/>
            </a:pPr>
            <a:r>
              <a:rPr lang="en-US" sz="4300" b="1" u="sng" dirty="0" smtClean="0">
                <a:solidFill>
                  <a:srgbClr val="000000"/>
                </a:solidFill>
              </a:rPr>
              <a:t>Diagram</a:t>
            </a:r>
          </a:p>
          <a:p>
            <a:pPr marL="0" indent="0" eaLnBrk="1" hangingPunct="1">
              <a:lnSpc>
                <a:spcPct val="125000"/>
              </a:lnSpc>
              <a:spcBef>
                <a:spcPct val="0"/>
              </a:spcBef>
              <a:buFontTx/>
              <a:buNone/>
            </a:pPr>
            <a:r>
              <a:rPr lang="en-US" sz="3200" dirty="0" smtClean="0">
                <a:solidFill>
                  <a:srgbClr val="000000"/>
                </a:solidFill>
              </a:rPr>
              <a:t>To organize information in a pictorial or graphic manner, such as a chart, table, map, or diagram.</a:t>
            </a:r>
            <a:r>
              <a:rPr lang="en-US" sz="3200" b="1" dirty="0" smtClean="0">
                <a:solidFill>
                  <a:srgbClr val="000000"/>
                </a:solidFill>
              </a:rPr>
              <a:t>     “Diagram the water cycle.”</a:t>
            </a:r>
          </a:p>
          <a:p>
            <a:pPr marL="0" indent="0">
              <a:lnSpc>
                <a:spcPct val="125000"/>
              </a:lnSpc>
              <a:spcBef>
                <a:spcPct val="50000"/>
              </a:spcBef>
              <a:buNone/>
            </a:pPr>
            <a:r>
              <a:rPr lang="en-US" sz="4800" b="1" u="sng" dirty="0" smtClean="0">
                <a:solidFill>
                  <a:srgbClr val="000000"/>
                </a:solidFill>
              </a:rPr>
              <a:t>Discuss</a:t>
            </a:r>
          </a:p>
          <a:p>
            <a:pPr marL="0" indent="0">
              <a:lnSpc>
                <a:spcPct val="125000"/>
              </a:lnSpc>
              <a:spcBef>
                <a:spcPct val="0"/>
              </a:spcBef>
              <a:buNone/>
            </a:pPr>
            <a:r>
              <a:rPr lang="en-US" sz="3200" dirty="0" smtClean="0">
                <a:solidFill>
                  <a:srgbClr val="000000"/>
                </a:solidFill>
              </a:rPr>
              <a:t>To write about all sides or points of view related to an issue.  This may include writing about the advantages and disadvantages of something.     </a:t>
            </a:r>
          </a:p>
          <a:p>
            <a:pPr marL="0" indent="0">
              <a:lnSpc>
                <a:spcPct val="125000"/>
              </a:lnSpc>
              <a:spcBef>
                <a:spcPct val="0"/>
              </a:spcBef>
              <a:buNone/>
            </a:pPr>
            <a:r>
              <a:rPr lang="en-US" sz="3200" b="1" dirty="0" smtClean="0">
                <a:solidFill>
                  <a:srgbClr val="000000"/>
                </a:solidFill>
              </a:rPr>
              <a:t>“Discuss environmental issues related to the timber industry.”</a:t>
            </a:r>
          </a:p>
          <a:p>
            <a:pPr marL="0" indent="0">
              <a:lnSpc>
                <a:spcPct val="125000"/>
              </a:lnSpc>
              <a:spcBef>
                <a:spcPct val="50000"/>
              </a:spcBef>
              <a:buNone/>
            </a:pPr>
            <a:r>
              <a:rPr lang="en-US" sz="4800" b="1" u="sng" dirty="0" smtClean="0">
                <a:solidFill>
                  <a:srgbClr val="000000"/>
                </a:solidFill>
              </a:rPr>
              <a:t>Evaluate</a:t>
            </a:r>
            <a:endParaRPr lang="en-US" sz="3600" b="1" u="sng" dirty="0" smtClean="0">
              <a:solidFill>
                <a:srgbClr val="000000"/>
              </a:solidFill>
            </a:endParaRPr>
          </a:p>
          <a:p>
            <a:pPr marL="0" indent="0">
              <a:lnSpc>
                <a:spcPct val="125000"/>
              </a:lnSpc>
              <a:spcBef>
                <a:spcPct val="0"/>
              </a:spcBef>
              <a:buNone/>
            </a:pPr>
            <a:r>
              <a:rPr lang="en-US" sz="3200" dirty="0" smtClean="0">
                <a:solidFill>
                  <a:srgbClr val="000000"/>
                </a:solidFill>
              </a:rPr>
              <a:t>To make a value judgment (positive or negative) based on facts or evidence. </a:t>
            </a:r>
          </a:p>
          <a:p>
            <a:pPr marL="0" indent="0">
              <a:lnSpc>
                <a:spcPct val="125000"/>
              </a:lnSpc>
              <a:spcBef>
                <a:spcPct val="0"/>
              </a:spcBef>
              <a:buNone/>
            </a:pPr>
            <a:r>
              <a:rPr lang="en-US" sz="3200" b="1" dirty="0" smtClean="0">
                <a:solidFill>
                  <a:srgbClr val="000000"/>
                </a:solidFill>
              </a:rPr>
              <a:t>“Evaluate the overall impact of the welfare system.”</a:t>
            </a:r>
          </a:p>
          <a:p>
            <a:pPr marL="0" indent="0" eaLnBrk="1" hangingPunct="1">
              <a:lnSpc>
                <a:spcPct val="125000"/>
              </a:lnSpc>
              <a:spcBef>
                <a:spcPct val="50000"/>
              </a:spcBef>
            </a:pPr>
            <a:endParaRPr lang="en-US" sz="3500" dirty="0" smtClean="0"/>
          </a:p>
        </p:txBody>
      </p:sp>
      <p:sp>
        <p:nvSpPr>
          <p:cNvPr id="7" name="TextBox 6"/>
          <p:cNvSpPr txBox="1"/>
          <p:nvPr/>
        </p:nvSpPr>
        <p:spPr>
          <a:xfrm>
            <a:off x="7696200" y="87868"/>
            <a:ext cx="1447800" cy="369332"/>
          </a:xfrm>
          <a:prstGeom prst="rect">
            <a:avLst/>
          </a:prstGeom>
          <a:noFill/>
        </p:spPr>
        <p:txBody>
          <a:bodyPr wrap="square" rtlCol="0">
            <a:spAutoFit/>
          </a:bodyPr>
          <a:lstStyle/>
          <a:p>
            <a:r>
              <a:rPr lang="en-US" dirty="0" smtClean="0">
                <a:latin typeface="+mj-lt"/>
              </a:rPr>
              <a:t>Cue Card #4</a:t>
            </a:r>
            <a:endParaRPr lang="en-US"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3"/>
          <p:cNvSpPr>
            <a:spLocks noGrp="1" noChangeArrowheads="1"/>
          </p:cNvSpPr>
          <p:nvPr>
            <p:ph type="body" idx="1"/>
          </p:nvPr>
        </p:nvSpPr>
        <p:spPr>
          <a:xfrm>
            <a:off x="228600" y="990600"/>
            <a:ext cx="8763000" cy="5638800"/>
          </a:xfrm>
        </p:spPr>
        <p:txBody>
          <a:bodyPr>
            <a:normAutofit fontScale="92500" lnSpcReduction="10000"/>
          </a:bodyPr>
          <a:lstStyle/>
          <a:p>
            <a:pPr marL="0" indent="0">
              <a:lnSpc>
                <a:spcPct val="125000"/>
              </a:lnSpc>
              <a:spcBef>
                <a:spcPct val="50000"/>
              </a:spcBef>
              <a:buNone/>
            </a:pPr>
            <a:r>
              <a:rPr lang="en-US" sz="3200" b="1" u="sng" dirty="0" smtClean="0">
                <a:solidFill>
                  <a:srgbClr val="000000"/>
                </a:solidFill>
              </a:rPr>
              <a:t>Justify</a:t>
            </a:r>
          </a:p>
          <a:p>
            <a:pPr marL="0" indent="0">
              <a:lnSpc>
                <a:spcPct val="125000"/>
              </a:lnSpc>
              <a:spcBef>
                <a:spcPct val="0"/>
              </a:spcBef>
              <a:spcAft>
                <a:spcPts val="600"/>
              </a:spcAft>
              <a:buNone/>
            </a:pPr>
            <a:r>
              <a:rPr lang="en-US" sz="2200" dirty="0" smtClean="0">
                <a:solidFill>
                  <a:srgbClr val="000000"/>
                </a:solidFill>
              </a:rPr>
              <a:t>To argue in writing why something is good or bad.  This involves giving reasons for why something is good or bad and/or writing about the advantages and disadvantages of something.</a:t>
            </a:r>
            <a:r>
              <a:rPr lang="en-US" sz="2200" b="1" dirty="0" smtClean="0">
                <a:solidFill>
                  <a:srgbClr val="000000"/>
                </a:solidFill>
              </a:rPr>
              <a:t>                                                                                                                                  “What is your position on capital punishment? Justify your position.”</a:t>
            </a:r>
          </a:p>
          <a:p>
            <a:pPr marL="0" indent="0">
              <a:lnSpc>
                <a:spcPct val="125000"/>
              </a:lnSpc>
              <a:spcBef>
                <a:spcPts val="600"/>
              </a:spcBef>
              <a:buNone/>
            </a:pPr>
            <a:r>
              <a:rPr lang="en-US" sz="3200" b="1" u="sng" dirty="0" smtClean="0">
                <a:solidFill>
                  <a:srgbClr val="000000"/>
                </a:solidFill>
              </a:rPr>
              <a:t>List</a:t>
            </a:r>
          </a:p>
          <a:p>
            <a:pPr marL="0" indent="0">
              <a:lnSpc>
                <a:spcPct val="125000"/>
              </a:lnSpc>
              <a:spcBef>
                <a:spcPct val="0"/>
              </a:spcBef>
              <a:buNone/>
            </a:pPr>
            <a:r>
              <a:rPr lang="en-US" sz="2200" dirty="0" smtClean="0">
                <a:solidFill>
                  <a:srgbClr val="000000"/>
                </a:solidFill>
              </a:rPr>
              <a:t>To write sentences about specific elements or examples.  This sometimes requires some form of order or sequencing. </a:t>
            </a:r>
          </a:p>
          <a:p>
            <a:pPr marL="0" indent="0">
              <a:lnSpc>
                <a:spcPct val="125000"/>
              </a:lnSpc>
              <a:spcBef>
                <a:spcPct val="0"/>
              </a:spcBef>
              <a:spcAft>
                <a:spcPts val="600"/>
              </a:spcAft>
              <a:buNone/>
            </a:pPr>
            <a:r>
              <a:rPr lang="en-US" sz="2200" b="1" dirty="0" smtClean="0">
                <a:solidFill>
                  <a:srgbClr val="000000"/>
                </a:solidFill>
              </a:rPr>
              <a:t>“List the stages of butterfly metamorphosis.”</a:t>
            </a:r>
          </a:p>
          <a:p>
            <a:pPr marL="0" indent="0" eaLnBrk="1" hangingPunct="1">
              <a:lnSpc>
                <a:spcPct val="125000"/>
              </a:lnSpc>
              <a:spcBef>
                <a:spcPts val="600"/>
              </a:spcBef>
              <a:buFontTx/>
              <a:buNone/>
            </a:pPr>
            <a:r>
              <a:rPr lang="en-US" sz="3200" b="1" u="sng" dirty="0" smtClean="0">
                <a:solidFill>
                  <a:srgbClr val="000000"/>
                </a:solidFill>
              </a:rPr>
              <a:t>Summarize</a:t>
            </a:r>
          </a:p>
          <a:p>
            <a:pPr marL="0" indent="0" eaLnBrk="1" hangingPunct="1">
              <a:lnSpc>
                <a:spcPct val="125000"/>
              </a:lnSpc>
              <a:spcBef>
                <a:spcPct val="0"/>
              </a:spcBef>
              <a:buFontTx/>
              <a:buNone/>
            </a:pPr>
            <a:r>
              <a:rPr lang="en-US" sz="2000" dirty="0" smtClean="0">
                <a:solidFill>
                  <a:srgbClr val="000000"/>
                </a:solidFill>
              </a:rPr>
              <a:t>To present the main ideas of an issue or topic in a shortened way by providing a few examples or details.</a:t>
            </a:r>
            <a:r>
              <a:rPr lang="en-US" sz="2000" b="1" dirty="0" smtClean="0">
                <a:solidFill>
                  <a:srgbClr val="000000"/>
                </a:solidFill>
              </a:rPr>
              <a:t> </a:t>
            </a:r>
          </a:p>
          <a:p>
            <a:pPr marL="0" indent="0" eaLnBrk="1" hangingPunct="1">
              <a:lnSpc>
                <a:spcPct val="125000"/>
              </a:lnSpc>
              <a:spcBef>
                <a:spcPct val="0"/>
              </a:spcBef>
              <a:buFontTx/>
              <a:buNone/>
            </a:pPr>
            <a:r>
              <a:rPr lang="en-US" sz="2000" b="1" dirty="0" smtClean="0">
                <a:solidFill>
                  <a:srgbClr val="000000"/>
                </a:solidFill>
              </a:rPr>
              <a:t>“Summarize the steps of the Essay Test-Taking Strategy.”</a:t>
            </a:r>
            <a:endParaRPr lang="en-US" sz="2000" dirty="0" smtClean="0"/>
          </a:p>
          <a:p>
            <a:pPr marL="0" indent="0" eaLnBrk="1" hangingPunct="1"/>
            <a:endParaRPr lang="en-US" dirty="0" smtClean="0"/>
          </a:p>
        </p:txBody>
      </p:sp>
      <p:sp>
        <p:nvSpPr>
          <p:cNvPr id="38917" name="Rectangle 4"/>
          <p:cNvSpPr>
            <a:spLocks noChangeArrowheads="1"/>
          </p:cNvSpPr>
          <p:nvPr/>
        </p:nvSpPr>
        <p:spPr bwMode="auto">
          <a:xfrm>
            <a:off x="0" y="152400"/>
            <a:ext cx="8763000" cy="838200"/>
          </a:xfrm>
          <a:prstGeom prst="rect">
            <a:avLst/>
          </a:prstGeom>
          <a:noFill/>
          <a:ln w="9525">
            <a:noFill/>
            <a:miter lim="800000"/>
            <a:headEnd/>
            <a:tailEnd/>
          </a:ln>
        </p:spPr>
        <p:txBody>
          <a:bodyPr anchor="b"/>
          <a:lstStyle/>
          <a:p>
            <a:pPr algn="ctr" eaLnBrk="1" hangingPunct="1"/>
            <a:r>
              <a:rPr lang="en-US" sz="4000" dirty="0">
                <a:solidFill>
                  <a:schemeClr val="tx2"/>
                </a:solidFill>
                <a:latin typeface="Arial" pitchFamily="34" charset="0"/>
              </a:rPr>
              <a:t>Examples of Key Action Words </a:t>
            </a:r>
            <a:r>
              <a:rPr lang="en-US" sz="2800" dirty="0">
                <a:solidFill>
                  <a:schemeClr val="tx2"/>
                </a:solidFill>
                <a:latin typeface="Arial" pitchFamily="34" charset="0"/>
              </a:rPr>
              <a:t>(cont.)</a:t>
            </a:r>
            <a:endParaRPr lang="en-US" sz="4000" dirty="0">
              <a:solidFill>
                <a:schemeClr val="tx2"/>
              </a:solidFill>
              <a:latin typeface="Arial" pitchFamily="34" charset="0"/>
            </a:endParaRPr>
          </a:p>
        </p:txBody>
      </p:sp>
      <p:sp>
        <p:nvSpPr>
          <p:cNvPr id="8" name="TextBox 7"/>
          <p:cNvSpPr txBox="1"/>
          <p:nvPr/>
        </p:nvSpPr>
        <p:spPr>
          <a:xfrm>
            <a:off x="7696200" y="87868"/>
            <a:ext cx="1447800" cy="369332"/>
          </a:xfrm>
          <a:prstGeom prst="rect">
            <a:avLst/>
          </a:prstGeom>
          <a:noFill/>
        </p:spPr>
        <p:txBody>
          <a:bodyPr wrap="square" rtlCol="0">
            <a:spAutoFit/>
          </a:bodyPr>
          <a:lstStyle/>
          <a:p>
            <a:r>
              <a:rPr lang="en-US" dirty="0" smtClean="0">
                <a:latin typeface="+mj-lt"/>
              </a:rPr>
              <a:t>Cue Card #4</a:t>
            </a:r>
            <a:endParaRPr lang="en-US" dirty="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Essay Questions</a:t>
            </a:r>
            <a:endParaRPr lang="en-US" dirty="0"/>
          </a:p>
        </p:txBody>
      </p:sp>
      <p:sp>
        <p:nvSpPr>
          <p:cNvPr id="3" name="Content Placeholder 2"/>
          <p:cNvSpPr>
            <a:spLocks noGrp="1"/>
          </p:cNvSpPr>
          <p:nvPr>
            <p:ph sz="quarter" idx="1"/>
          </p:nvPr>
        </p:nvSpPr>
        <p:spPr>
          <a:xfrm>
            <a:off x="914400" y="1752600"/>
            <a:ext cx="7772400" cy="4572000"/>
          </a:xfrm>
        </p:spPr>
        <p:txBody>
          <a:bodyPr/>
          <a:lstStyle/>
          <a:p>
            <a:pPr>
              <a:lnSpc>
                <a:spcPct val="125000"/>
              </a:lnSpc>
              <a:spcBef>
                <a:spcPct val="50000"/>
              </a:spcBef>
            </a:pPr>
            <a:r>
              <a:rPr lang="en-US" sz="2800" b="1" dirty="0" smtClean="0"/>
              <a:t>Describe</a:t>
            </a:r>
            <a:r>
              <a:rPr lang="en-US" sz="2800" dirty="0" smtClean="0"/>
              <a:t> the inside of the eye. Be sure to include all five major parts in your description</a:t>
            </a:r>
          </a:p>
          <a:p>
            <a:pPr>
              <a:lnSpc>
                <a:spcPct val="125000"/>
              </a:lnSpc>
              <a:spcBef>
                <a:spcPct val="50000"/>
              </a:spcBef>
            </a:pPr>
            <a:r>
              <a:rPr lang="en-US" sz="2800" b="1" dirty="0" smtClean="0"/>
              <a:t>List</a:t>
            </a:r>
            <a:r>
              <a:rPr lang="en-US" sz="2800" dirty="0" smtClean="0"/>
              <a:t> at least three types of pollution. Select one of the types and describe it.</a:t>
            </a:r>
          </a:p>
          <a:p>
            <a:pPr>
              <a:lnSpc>
                <a:spcPct val="125000"/>
              </a:lnSpc>
              <a:spcBef>
                <a:spcPct val="50000"/>
              </a:spcBef>
            </a:pPr>
            <a:r>
              <a:rPr lang="en-US" sz="2800" b="1" dirty="0" smtClean="0"/>
              <a:t>Choose</a:t>
            </a:r>
            <a:r>
              <a:rPr lang="en-US" sz="2800" dirty="0" smtClean="0"/>
              <a:t> two literary styles and contrast them.</a:t>
            </a:r>
          </a:p>
          <a:p>
            <a:pPr>
              <a:lnSpc>
                <a:spcPct val="125000"/>
              </a:lnSpc>
              <a:spcBef>
                <a:spcPct val="50000"/>
              </a:spcBef>
            </a:pPr>
            <a:r>
              <a:rPr lang="en-US" sz="2800" b="1" dirty="0" smtClean="0"/>
              <a:t>Are you</a:t>
            </a:r>
            <a:r>
              <a:rPr lang="en-US" sz="2800" dirty="0" smtClean="0"/>
              <a:t> warm-blooded or cold-blooded? Explain what that means.</a:t>
            </a:r>
          </a:p>
          <a:p>
            <a:endParaRPr lang="en-US" dirty="0"/>
          </a:p>
        </p:txBody>
      </p:sp>
      <p:sp>
        <p:nvSpPr>
          <p:cNvPr id="4" name="TextBox 3"/>
          <p:cNvSpPr txBox="1"/>
          <p:nvPr/>
        </p:nvSpPr>
        <p:spPr>
          <a:xfrm>
            <a:off x="7315200" y="152400"/>
            <a:ext cx="1447800" cy="369332"/>
          </a:xfrm>
          <a:prstGeom prst="rect">
            <a:avLst/>
          </a:prstGeom>
          <a:noFill/>
        </p:spPr>
        <p:txBody>
          <a:bodyPr wrap="square" rtlCol="0">
            <a:spAutoFit/>
          </a:bodyPr>
          <a:lstStyle/>
          <a:p>
            <a:r>
              <a:rPr lang="en-US" dirty="0" smtClean="0">
                <a:latin typeface="+mj-lt"/>
              </a:rPr>
              <a:t>Cue Card #5</a:t>
            </a:r>
            <a:endParaRPr lang="en-US" dirty="0">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Essay Questions, cont.</a:t>
            </a:r>
            <a:endParaRPr lang="en-US" dirty="0"/>
          </a:p>
        </p:txBody>
      </p:sp>
      <p:sp>
        <p:nvSpPr>
          <p:cNvPr id="3" name="Content Placeholder 2"/>
          <p:cNvSpPr>
            <a:spLocks noGrp="1"/>
          </p:cNvSpPr>
          <p:nvPr>
            <p:ph sz="quarter" idx="1"/>
          </p:nvPr>
        </p:nvSpPr>
        <p:spPr>
          <a:xfrm>
            <a:off x="914400" y="1752600"/>
            <a:ext cx="7772400" cy="4572000"/>
          </a:xfrm>
        </p:spPr>
        <p:txBody>
          <a:bodyPr/>
          <a:lstStyle/>
          <a:p>
            <a:pPr>
              <a:lnSpc>
                <a:spcPct val="125000"/>
              </a:lnSpc>
              <a:spcBef>
                <a:spcPct val="50000"/>
              </a:spcBef>
            </a:pPr>
            <a:r>
              <a:rPr lang="en-US" sz="2800" b="1" dirty="0" smtClean="0"/>
              <a:t>Select</a:t>
            </a:r>
            <a:r>
              <a:rPr lang="en-US" sz="2800" dirty="0" smtClean="0"/>
              <a:t> one of the following simple machines (pulley, lever, or wheel), and write how you would explain it to a first-grade student.</a:t>
            </a:r>
            <a:endParaRPr lang="en-US" sz="2800" b="1" dirty="0" smtClean="0"/>
          </a:p>
          <a:p>
            <a:pPr>
              <a:lnSpc>
                <a:spcPct val="125000"/>
              </a:lnSpc>
              <a:spcBef>
                <a:spcPct val="50000"/>
              </a:spcBef>
            </a:pPr>
            <a:r>
              <a:rPr lang="en-US" sz="2800" b="1" dirty="0" smtClean="0"/>
              <a:t>Consider</a:t>
            </a:r>
            <a:r>
              <a:rPr lang="en-US" sz="2800" dirty="0" smtClean="0"/>
              <a:t> these two contrasting statements: “Look before you leap” and “He who hesitates is lost.” Select the one you believe to be generally the best advice. Persuade the reader by using an example from your own life as well as an example from historical or current events.</a:t>
            </a:r>
          </a:p>
          <a:p>
            <a:endParaRPr lang="en-US" dirty="0"/>
          </a:p>
        </p:txBody>
      </p:sp>
      <p:sp>
        <p:nvSpPr>
          <p:cNvPr id="4" name="TextBox 3"/>
          <p:cNvSpPr txBox="1"/>
          <p:nvPr/>
        </p:nvSpPr>
        <p:spPr>
          <a:xfrm>
            <a:off x="7315200" y="152400"/>
            <a:ext cx="1447800" cy="369332"/>
          </a:xfrm>
          <a:prstGeom prst="rect">
            <a:avLst/>
          </a:prstGeom>
          <a:noFill/>
        </p:spPr>
        <p:txBody>
          <a:bodyPr wrap="square" rtlCol="0">
            <a:spAutoFit/>
          </a:bodyPr>
          <a:lstStyle/>
          <a:p>
            <a:r>
              <a:rPr lang="en-US" dirty="0" smtClean="0">
                <a:latin typeface="+mj-lt"/>
              </a:rPr>
              <a:t>Cue Card #5</a:t>
            </a:r>
            <a:endParaRPr lang="en-US" dirty="0">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15200" y="152400"/>
            <a:ext cx="1447800" cy="369332"/>
          </a:xfrm>
          <a:prstGeom prst="rect">
            <a:avLst/>
          </a:prstGeom>
          <a:noFill/>
        </p:spPr>
        <p:txBody>
          <a:bodyPr wrap="square" rtlCol="0">
            <a:spAutoFit/>
          </a:bodyPr>
          <a:lstStyle/>
          <a:p>
            <a:r>
              <a:rPr lang="en-US" dirty="0" smtClean="0">
                <a:latin typeface="+mj-lt"/>
              </a:rPr>
              <a:t>Cue Card #6</a:t>
            </a:r>
            <a:endParaRPr lang="en-US" dirty="0">
              <a:latin typeface="+mj-lt"/>
            </a:endParaRPr>
          </a:p>
        </p:txBody>
      </p:sp>
      <p:sp>
        <p:nvSpPr>
          <p:cNvPr id="5" name="Rectangle 2"/>
          <p:cNvSpPr>
            <a:spLocks noGrp="1" noChangeArrowheads="1"/>
          </p:cNvSpPr>
          <p:nvPr>
            <p:ph type="title"/>
          </p:nvPr>
        </p:nvSpPr>
        <p:spPr/>
        <p:txBody>
          <a:bodyPr/>
          <a:lstStyle/>
          <a:p>
            <a:pPr eaLnBrk="1" hangingPunct="1"/>
            <a:r>
              <a:rPr lang="en-US" dirty="0" smtClean="0"/>
              <a:t>Step 2: Notice the Requirements</a:t>
            </a:r>
          </a:p>
        </p:txBody>
      </p:sp>
      <p:sp>
        <p:nvSpPr>
          <p:cNvPr id="6" name="Rectangle 3"/>
          <p:cNvSpPr>
            <a:spLocks noGrp="1" noChangeArrowheads="1"/>
          </p:cNvSpPr>
          <p:nvPr>
            <p:ph sz="quarter" idx="1"/>
          </p:nvPr>
        </p:nvSpPr>
        <p:spPr>
          <a:xfrm>
            <a:off x="914400" y="1447800"/>
            <a:ext cx="7772400" cy="5105400"/>
          </a:xfrm>
        </p:spPr>
        <p:txBody>
          <a:bodyPr>
            <a:normAutofit lnSpcReduction="10000"/>
          </a:bodyPr>
          <a:lstStyle/>
          <a:p>
            <a:pPr eaLnBrk="1" hangingPunct="1">
              <a:lnSpc>
                <a:spcPct val="130000"/>
              </a:lnSpc>
              <a:buFontTx/>
              <a:buNone/>
            </a:pPr>
            <a:r>
              <a:rPr lang="en-US" sz="6500" dirty="0" smtClean="0">
                <a:latin typeface="Arial Black" pitchFamily="34" charset="0"/>
              </a:rPr>
              <a:t>S</a:t>
            </a:r>
            <a:r>
              <a:rPr lang="en-US" sz="5000" dirty="0" smtClean="0"/>
              <a:t>can and mark</a:t>
            </a:r>
          </a:p>
          <a:p>
            <a:pPr eaLnBrk="1" hangingPunct="1">
              <a:buFontTx/>
              <a:buNone/>
            </a:pPr>
            <a:r>
              <a:rPr lang="en-US" sz="6500" dirty="0" smtClean="0">
                <a:latin typeface="Arial Black" pitchFamily="34" charset="0"/>
              </a:rPr>
              <a:t>C</a:t>
            </a:r>
            <a:r>
              <a:rPr lang="en-US" sz="5000" dirty="0" smtClean="0"/>
              <a:t>hange it into your own words</a:t>
            </a:r>
          </a:p>
          <a:p>
            <a:pPr eaLnBrk="1" hangingPunct="1">
              <a:lnSpc>
                <a:spcPct val="130000"/>
              </a:lnSpc>
              <a:buFontTx/>
              <a:buNone/>
            </a:pPr>
            <a:r>
              <a:rPr lang="en-US" sz="6500" dirty="0" smtClean="0">
                <a:latin typeface="Arial Black" pitchFamily="34" charset="0"/>
              </a:rPr>
              <a:t>A</a:t>
            </a:r>
            <a:r>
              <a:rPr lang="en-US" sz="5400" dirty="0" smtClean="0"/>
              <a:t>rrange the times</a:t>
            </a:r>
          </a:p>
          <a:p>
            <a:pPr eaLnBrk="1" hangingPunct="1">
              <a:lnSpc>
                <a:spcPct val="130000"/>
              </a:lnSpc>
              <a:buFontTx/>
              <a:buNone/>
            </a:pPr>
            <a:r>
              <a:rPr lang="en-US" sz="6500" dirty="0" smtClean="0">
                <a:latin typeface="Arial Black" pitchFamily="34" charset="0"/>
              </a:rPr>
              <a:t>N</a:t>
            </a:r>
            <a:r>
              <a:rPr lang="en-US" sz="5400" dirty="0" smtClean="0"/>
              <a:t>ame your goal</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noChangeArrowheads="1"/>
          </p:cNvSpPr>
          <p:nvPr>
            <p:ph type="title"/>
          </p:nvPr>
        </p:nvSpPr>
        <p:spPr/>
        <p:txBody>
          <a:bodyPr/>
          <a:lstStyle/>
          <a:p>
            <a:pPr eaLnBrk="1" hangingPunct="1"/>
            <a:r>
              <a:rPr lang="en-US" smtClean="0"/>
              <a:t>Scan and Mark</a:t>
            </a:r>
          </a:p>
        </p:txBody>
      </p:sp>
      <p:sp>
        <p:nvSpPr>
          <p:cNvPr id="43013" name="Rectangle 5"/>
          <p:cNvSpPr>
            <a:spLocks noGrp="1" noChangeArrowheads="1"/>
          </p:cNvSpPr>
          <p:nvPr>
            <p:ph type="body" idx="1"/>
          </p:nvPr>
        </p:nvSpPr>
        <p:spPr/>
        <p:txBody>
          <a:bodyPr/>
          <a:lstStyle/>
          <a:p>
            <a:pPr marL="0" indent="0" algn="ctr" eaLnBrk="1" hangingPunct="1">
              <a:lnSpc>
                <a:spcPct val="125000"/>
              </a:lnSpc>
              <a:spcBef>
                <a:spcPct val="50000"/>
              </a:spcBef>
              <a:buFontTx/>
              <a:buNone/>
            </a:pPr>
            <a:r>
              <a:rPr lang="en-US" sz="3500" dirty="0" smtClean="0"/>
              <a:t>This means that you look for </a:t>
            </a:r>
            <a:br>
              <a:rPr lang="en-US" sz="3500" dirty="0" smtClean="0"/>
            </a:br>
            <a:r>
              <a:rPr lang="en-US" sz="3500" dirty="0" smtClean="0"/>
              <a:t>and mark the question’s requirements</a:t>
            </a:r>
          </a:p>
          <a:p>
            <a:pPr marL="457200" lvl="1" indent="-342900" eaLnBrk="1" hangingPunct="1">
              <a:lnSpc>
                <a:spcPct val="125000"/>
              </a:lnSpc>
              <a:spcBef>
                <a:spcPct val="50000"/>
              </a:spcBef>
              <a:buFont typeface="Times" charset="0"/>
              <a:buChar char="•"/>
            </a:pPr>
            <a:r>
              <a:rPr lang="en-US" sz="3000" dirty="0" smtClean="0"/>
              <a:t>Draw 2 lines under each requirement</a:t>
            </a:r>
          </a:p>
          <a:p>
            <a:pPr marL="457200" lvl="1" indent="-342900" eaLnBrk="1" hangingPunct="1">
              <a:lnSpc>
                <a:spcPct val="125000"/>
              </a:lnSpc>
              <a:spcBef>
                <a:spcPct val="50000"/>
              </a:spcBef>
              <a:buFont typeface="Times" charset="0"/>
              <a:buChar char="•"/>
            </a:pPr>
            <a:r>
              <a:rPr lang="en-US" sz="3000" dirty="0" smtClean="0"/>
              <a:t>For every action word you underline, you will probably underline at least 1 requirement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p:txBody>
          <a:bodyPr/>
          <a:lstStyle/>
          <a:p>
            <a:pPr eaLnBrk="1" hangingPunct="1"/>
            <a:r>
              <a:rPr lang="en-US" smtClean="0"/>
              <a:t>Change it into Your Own Words</a:t>
            </a:r>
          </a:p>
        </p:txBody>
      </p:sp>
      <p:sp>
        <p:nvSpPr>
          <p:cNvPr id="44037" name="Rectangle 5"/>
          <p:cNvSpPr>
            <a:spLocks noGrp="1" noChangeArrowheads="1"/>
          </p:cNvSpPr>
          <p:nvPr>
            <p:ph type="body" idx="1"/>
          </p:nvPr>
        </p:nvSpPr>
        <p:spPr/>
        <p:txBody>
          <a:bodyPr/>
          <a:lstStyle/>
          <a:p>
            <a:pPr marL="0" indent="0" algn="ctr" eaLnBrk="1" hangingPunct="1">
              <a:lnSpc>
                <a:spcPct val="125000"/>
              </a:lnSpc>
              <a:spcBef>
                <a:spcPct val="50000"/>
              </a:spcBef>
              <a:buFontTx/>
              <a:buNone/>
            </a:pPr>
            <a:r>
              <a:rPr lang="en-US" sz="3500" dirty="0" smtClean="0"/>
              <a:t>This means that you paraphrase the </a:t>
            </a:r>
            <a:br>
              <a:rPr lang="en-US" sz="3500" dirty="0" smtClean="0"/>
            </a:br>
            <a:r>
              <a:rPr lang="en-US" sz="3500" dirty="0" smtClean="0"/>
              <a:t>question into your own words.</a:t>
            </a:r>
          </a:p>
          <a:p>
            <a:pPr lvl="1" eaLnBrk="1" hangingPunct="1">
              <a:lnSpc>
                <a:spcPct val="125000"/>
              </a:lnSpc>
              <a:spcBef>
                <a:spcPct val="50000"/>
              </a:spcBef>
              <a:buFont typeface="Times" charset="0"/>
              <a:buChar char="•"/>
            </a:pPr>
            <a:r>
              <a:rPr lang="en-US" sz="3000" dirty="0" smtClean="0"/>
              <a:t>Paraphrasing makes you think carefully about the question</a:t>
            </a:r>
          </a:p>
          <a:p>
            <a:pPr lvl="1" eaLnBrk="1" hangingPunct="1">
              <a:lnSpc>
                <a:spcPct val="125000"/>
              </a:lnSpc>
              <a:spcBef>
                <a:spcPct val="50000"/>
              </a:spcBef>
              <a:buFont typeface="Times" charset="0"/>
              <a:buChar char="•"/>
            </a:pPr>
            <a:r>
              <a:rPr lang="en-US" sz="3000" dirty="0" smtClean="0"/>
              <a:t>Paraphrasing helps you better understand the question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p:txBody>
          <a:bodyPr/>
          <a:lstStyle/>
          <a:p>
            <a:pPr eaLnBrk="1" hangingPunct="1"/>
            <a:r>
              <a:rPr lang="en-US" smtClean="0"/>
              <a:t>Arrange the Times</a:t>
            </a:r>
          </a:p>
        </p:txBody>
      </p:sp>
      <p:sp>
        <p:nvSpPr>
          <p:cNvPr id="45061" name="Rectangle 3"/>
          <p:cNvSpPr>
            <a:spLocks noGrp="1" noChangeArrowheads="1"/>
          </p:cNvSpPr>
          <p:nvPr>
            <p:ph type="body" idx="1"/>
          </p:nvPr>
        </p:nvSpPr>
        <p:spPr>
          <a:xfrm>
            <a:off x="685800" y="1447800"/>
            <a:ext cx="8001000" cy="4648200"/>
          </a:xfrm>
        </p:spPr>
        <p:txBody>
          <a:bodyPr>
            <a:normAutofit lnSpcReduction="10000"/>
          </a:bodyPr>
          <a:lstStyle/>
          <a:p>
            <a:pPr marL="0" indent="0" algn="ctr" eaLnBrk="1" hangingPunct="1">
              <a:lnSpc>
                <a:spcPct val="125000"/>
              </a:lnSpc>
              <a:spcBef>
                <a:spcPct val="50000"/>
              </a:spcBef>
              <a:buFontTx/>
              <a:buNone/>
            </a:pPr>
            <a:r>
              <a:rPr lang="en-US" sz="3500" dirty="0" smtClean="0"/>
              <a:t>This means that you figure out how much time you can spend answering the question</a:t>
            </a:r>
          </a:p>
          <a:p>
            <a:pPr marL="0" indent="0" eaLnBrk="1" hangingPunct="1">
              <a:lnSpc>
                <a:spcPct val="125000"/>
              </a:lnSpc>
              <a:spcBef>
                <a:spcPct val="50000"/>
              </a:spcBef>
              <a:buFontTx/>
              <a:buNone/>
            </a:pPr>
            <a:r>
              <a:rPr lang="en-US" sz="3200" b="1" u="sng" dirty="0" smtClean="0"/>
              <a:t>Factors to consider</a:t>
            </a:r>
            <a:r>
              <a:rPr lang="en-US" sz="3200" b="1" dirty="0" smtClean="0"/>
              <a:t>:</a:t>
            </a:r>
            <a:endParaRPr lang="en-US" sz="3200" dirty="0" smtClean="0"/>
          </a:p>
          <a:p>
            <a:pPr lvl="1" eaLnBrk="1" hangingPunct="1">
              <a:lnSpc>
                <a:spcPct val="125000"/>
              </a:lnSpc>
              <a:spcBef>
                <a:spcPct val="0"/>
              </a:spcBef>
              <a:buFont typeface="Times" charset="0"/>
              <a:buChar char="•"/>
            </a:pPr>
            <a:r>
              <a:rPr lang="en-US" sz="3200" dirty="0" smtClean="0"/>
              <a:t>Total test time</a:t>
            </a:r>
          </a:p>
          <a:p>
            <a:pPr lvl="1" eaLnBrk="1" hangingPunct="1">
              <a:lnSpc>
                <a:spcPct val="125000"/>
              </a:lnSpc>
              <a:spcBef>
                <a:spcPct val="0"/>
              </a:spcBef>
              <a:buFont typeface="Times" charset="0"/>
              <a:buChar char="•"/>
            </a:pPr>
            <a:r>
              <a:rPr lang="en-US" sz="3200" dirty="0" smtClean="0"/>
              <a:t>Number of test parts</a:t>
            </a:r>
          </a:p>
          <a:p>
            <a:pPr lvl="1" eaLnBrk="1" hangingPunct="1">
              <a:lnSpc>
                <a:spcPct val="125000"/>
              </a:lnSpc>
              <a:spcBef>
                <a:spcPct val="0"/>
              </a:spcBef>
              <a:buFont typeface="Times" charset="0"/>
              <a:buChar char="•"/>
            </a:pPr>
            <a:r>
              <a:rPr lang="en-US" sz="3200" dirty="0" smtClean="0"/>
              <a:t>Number of points/part</a:t>
            </a:r>
          </a:p>
          <a:p>
            <a:pPr lvl="1" eaLnBrk="1" hangingPunct="1">
              <a:lnSpc>
                <a:spcPct val="125000"/>
              </a:lnSpc>
              <a:spcBef>
                <a:spcPct val="0"/>
              </a:spcBef>
              <a:buFont typeface="Times" charset="0"/>
              <a:buChar char="•"/>
            </a:pPr>
            <a:r>
              <a:rPr lang="en-US" sz="3200" dirty="0" smtClean="0"/>
              <a:t>Number of essay questions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Grp="1" noChangeArrowheads="1"/>
          </p:cNvSpPr>
          <p:nvPr>
            <p:ph type="title"/>
          </p:nvPr>
        </p:nvSpPr>
        <p:spPr/>
        <p:txBody>
          <a:bodyPr/>
          <a:lstStyle/>
          <a:p>
            <a:pPr eaLnBrk="1" hangingPunct="1"/>
            <a:r>
              <a:rPr lang="en-US" smtClean="0"/>
              <a:t>Name Your Goals</a:t>
            </a:r>
          </a:p>
        </p:txBody>
      </p:sp>
      <p:sp>
        <p:nvSpPr>
          <p:cNvPr id="47109" name="Rectangle 5"/>
          <p:cNvSpPr>
            <a:spLocks noGrp="1" noChangeArrowheads="1"/>
          </p:cNvSpPr>
          <p:nvPr>
            <p:ph type="body" idx="1"/>
          </p:nvPr>
        </p:nvSpPr>
        <p:spPr>
          <a:xfrm>
            <a:off x="304800" y="1447800"/>
            <a:ext cx="8686800" cy="4572000"/>
          </a:xfrm>
        </p:spPr>
        <p:txBody>
          <a:bodyPr/>
          <a:lstStyle/>
          <a:p>
            <a:pPr marL="0" indent="0" algn="ctr" eaLnBrk="1" hangingPunct="1">
              <a:lnSpc>
                <a:spcPct val="125000"/>
              </a:lnSpc>
              <a:spcBef>
                <a:spcPct val="50000"/>
              </a:spcBef>
              <a:buFontTx/>
              <a:buNone/>
            </a:pPr>
            <a:r>
              <a:rPr lang="en-US" sz="3500" dirty="0" smtClean="0"/>
              <a:t>This means that you state a positive goal for the test.</a:t>
            </a:r>
          </a:p>
          <a:p>
            <a:pPr lvl="1" eaLnBrk="1" hangingPunct="1">
              <a:lnSpc>
                <a:spcPct val="125000"/>
              </a:lnSpc>
              <a:spcBef>
                <a:spcPct val="50000"/>
              </a:spcBef>
              <a:buFont typeface="Times" charset="0"/>
              <a:buChar char="•"/>
            </a:pPr>
            <a:r>
              <a:rPr lang="en-US" sz="3000" dirty="0" smtClean="0"/>
              <a:t>“I am going to do well on this part of the test.”</a:t>
            </a:r>
          </a:p>
          <a:p>
            <a:pPr lvl="1" eaLnBrk="1" hangingPunct="1">
              <a:lnSpc>
                <a:spcPct val="125000"/>
              </a:lnSpc>
              <a:buFont typeface="Times" charset="0"/>
              <a:buChar char="•"/>
            </a:pPr>
            <a:r>
              <a:rPr lang="en-US" sz="3000" dirty="0" smtClean="0"/>
              <a:t>“I am going to do a quality job.”</a:t>
            </a:r>
          </a:p>
          <a:p>
            <a:pPr lvl="1" eaLnBrk="1" hangingPunct="1">
              <a:lnSpc>
                <a:spcPct val="125000"/>
              </a:lnSpc>
              <a:buFont typeface="Times" charset="0"/>
              <a:buChar char="•"/>
            </a:pPr>
            <a:r>
              <a:rPr lang="en-US" sz="3000" dirty="0" smtClean="0"/>
              <a:t>“I am going to earn all the points I can on this question.”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Essay Test-Taking Strategy</a:t>
            </a:r>
            <a:br>
              <a:rPr lang="en-US" dirty="0" smtClean="0"/>
            </a:br>
            <a:r>
              <a:rPr lang="en-US" dirty="0" smtClean="0"/>
              <a:t>Pretest Questions List</a:t>
            </a:r>
            <a:endParaRPr lang="en-US" dirty="0"/>
          </a:p>
        </p:txBody>
      </p:sp>
      <p:sp>
        <p:nvSpPr>
          <p:cNvPr id="3" name="Content Placeholder 2"/>
          <p:cNvSpPr>
            <a:spLocks noGrp="1"/>
          </p:cNvSpPr>
          <p:nvPr>
            <p:ph sz="quarter" idx="1"/>
          </p:nvPr>
        </p:nvSpPr>
        <p:spPr>
          <a:xfrm>
            <a:off x="152400" y="1447800"/>
            <a:ext cx="8991600" cy="5410200"/>
          </a:xfrm>
        </p:spPr>
        <p:txBody>
          <a:bodyPr>
            <a:normAutofit/>
          </a:bodyPr>
          <a:lstStyle/>
          <a:p>
            <a:pPr>
              <a:buNone/>
            </a:pPr>
            <a:r>
              <a:rPr lang="en-US" sz="2000" b="1" dirty="0" smtClean="0"/>
              <a:t>INSTRUCTIONS:</a:t>
            </a:r>
          </a:p>
          <a:p>
            <a:pPr marL="514350" indent="-514350"/>
            <a:r>
              <a:rPr lang="en-US" sz="2000" b="1" dirty="0" smtClean="0"/>
              <a:t>Choose one of the questions from the following list.</a:t>
            </a:r>
          </a:p>
          <a:p>
            <a:pPr marL="514350" indent="-514350"/>
            <a:r>
              <a:rPr lang="en-US" sz="2000" b="1" dirty="0" smtClean="0"/>
              <a:t>Write an essay answer to the question using any and all strategies that you know.</a:t>
            </a:r>
          </a:p>
          <a:p>
            <a:pPr marL="514350" indent="-514350">
              <a:spcBef>
                <a:spcPts val="300"/>
              </a:spcBef>
              <a:buNone/>
            </a:pPr>
            <a:endParaRPr lang="en-US" sz="2000" dirty="0" smtClean="0"/>
          </a:p>
          <a:p>
            <a:pPr marL="514350" indent="-514350">
              <a:spcAft>
                <a:spcPts val="600"/>
              </a:spcAft>
              <a:buAutoNum type="arabicPeriod"/>
            </a:pPr>
            <a:r>
              <a:rPr lang="en-US" sz="2100" dirty="0" smtClean="0"/>
              <a:t>Identify a career you might like to have.  Explain why you’re interested in this career.  Then, outline the major steps you’ll need to take to obtain it.</a:t>
            </a:r>
            <a:endParaRPr lang="en-US" sz="2100" dirty="0" smtClean="0"/>
          </a:p>
          <a:p>
            <a:pPr marL="514350" indent="-514350">
              <a:spcAft>
                <a:spcPts val="600"/>
              </a:spcAft>
              <a:buAutoNum type="arabicPeriod"/>
            </a:pPr>
            <a:r>
              <a:rPr lang="en-US" sz="2100" dirty="0" smtClean="0"/>
              <a:t>Choose a sport you like to watch or play.  Describe who plays it, where they play it, and how it is played.</a:t>
            </a:r>
          </a:p>
          <a:p>
            <a:pPr marL="514350" indent="-514350">
              <a:spcAft>
                <a:spcPts val="600"/>
              </a:spcAft>
              <a:buAutoNum type="arabicPeriod"/>
            </a:pPr>
            <a:r>
              <a:rPr lang="en-US" sz="2100" dirty="0" smtClean="0"/>
              <a:t>Describe the pros and cons of having a job while going to school.</a:t>
            </a:r>
          </a:p>
          <a:p>
            <a:pPr marL="514350" indent="-514350">
              <a:spcAft>
                <a:spcPts val="600"/>
              </a:spcAft>
              <a:buAutoNum type="arabicPeriod"/>
            </a:pPr>
            <a:r>
              <a:rPr lang="en-US" sz="2100" dirty="0" smtClean="0"/>
              <a:t>Critique the lunch food in the school cafeteria.  Explain what you consider good and bad.</a:t>
            </a:r>
          </a:p>
          <a:p>
            <a:pPr marL="514350" indent="-514350">
              <a:buAutoNum type="arabicPeriod"/>
            </a:pPr>
            <a:r>
              <a:rPr lang="en-US" sz="2100" dirty="0" smtClean="0"/>
              <a:t>Define “work ethic”.  Give an example of someone who has a good work ethic.  Justify your answer. </a:t>
            </a:r>
            <a:endParaRPr lang="en-US" sz="21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15200" y="152400"/>
            <a:ext cx="1447800" cy="369332"/>
          </a:xfrm>
          <a:prstGeom prst="rect">
            <a:avLst/>
          </a:prstGeom>
          <a:noFill/>
        </p:spPr>
        <p:txBody>
          <a:bodyPr wrap="square" rtlCol="0">
            <a:spAutoFit/>
          </a:bodyPr>
          <a:lstStyle/>
          <a:p>
            <a:r>
              <a:rPr lang="en-US" dirty="0" smtClean="0">
                <a:latin typeface="+mj-lt"/>
              </a:rPr>
              <a:t>Cue Card #7</a:t>
            </a:r>
            <a:endParaRPr lang="en-US" dirty="0">
              <a:latin typeface="+mj-lt"/>
            </a:endParaRPr>
          </a:p>
        </p:txBody>
      </p:sp>
      <p:sp>
        <p:nvSpPr>
          <p:cNvPr id="6" name="Rectangle 2"/>
          <p:cNvSpPr>
            <a:spLocks noGrp="1" noChangeArrowheads="1"/>
          </p:cNvSpPr>
          <p:nvPr>
            <p:ph type="title"/>
          </p:nvPr>
        </p:nvSpPr>
        <p:spPr/>
        <p:txBody>
          <a:bodyPr/>
          <a:lstStyle/>
          <a:p>
            <a:pPr eaLnBrk="1" hangingPunct="1">
              <a:lnSpc>
                <a:spcPct val="80000"/>
              </a:lnSpc>
            </a:pPr>
            <a:r>
              <a:rPr lang="en-US" smtClean="0"/>
              <a:t>Parts of an Outline</a:t>
            </a:r>
          </a:p>
        </p:txBody>
      </p:sp>
      <p:sp>
        <p:nvSpPr>
          <p:cNvPr id="7" name="Rectangle 3"/>
          <p:cNvSpPr>
            <a:spLocks noGrp="1" noChangeArrowheads="1"/>
          </p:cNvSpPr>
          <p:nvPr>
            <p:ph sz="quarter" idx="1"/>
          </p:nvPr>
        </p:nvSpPr>
        <p:spPr/>
        <p:txBody>
          <a:bodyPr/>
          <a:lstStyle/>
          <a:p>
            <a:pPr eaLnBrk="1" hangingPunct="1">
              <a:lnSpc>
                <a:spcPct val="130000"/>
              </a:lnSpc>
            </a:pPr>
            <a:r>
              <a:rPr lang="en-US" sz="5200" dirty="0" smtClean="0"/>
              <a:t>Main ideas</a:t>
            </a:r>
          </a:p>
          <a:p>
            <a:pPr eaLnBrk="1" hangingPunct="1">
              <a:lnSpc>
                <a:spcPct val="130000"/>
              </a:lnSpc>
            </a:pPr>
            <a:r>
              <a:rPr lang="en-US" sz="5200" dirty="0" smtClean="0"/>
              <a:t>Details</a:t>
            </a:r>
          </a:p>
          <a:p>
            <a:pPr eaLnBrk="1" hangingPunct="1">
              <a:lnSpc>
                <a:spcPct val="130000"/>
              </a:lnSpc>
            </a:pPr>
            <a:r>
              <a:rPr lang="en-US" sz="5200" dirty="0" smtClean="0"/>
              <a:t>Numbers</a:t>
            </a: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15200" y="152400"/>
            <a:ext cx="1447800" cy="369332"/>
          </a:xfrm>
          <a:prstGeom prst="rect">
            <a:avLst/>
          </a:prstGeom>
          <a:noFill/>
        </p:spPr>
        <p:txBody>
          <a:bodyPr wrap="square" rtlCol="0">
            <a:spAutoFit/>
          </a:bodyPr>
          <a:lstStyle/>
          <a:p>
            <a:r>
              <a:rPr lang="en-US" dirty="0" smtClean="0">
                <a:latin typeface="+mj-lt"/>
              </a:rPr>
              <a:t>Cue Card #8</a:t>
            </a:r>
            <a:endParaRPr lang="en-US" dirty="0">
              <a:latin typeface="+mj-lt"/>
            </a:endParaRPr>
          </a:p>
        </p:txBody>
      </p:sp>
      <p:sp>
        <p:nvSpPr>
          <p:cNvPr id="5" name="Rectangle 4"/>
          <p:cNvSpPr>
            <a:spLocks noGrp="1" noChangeArrowheads="1"/>
          </p:cNvSpPr>
          <p:nvPr>
            <p:ph type="title"/>
          </p:nvPr>
        </p:nvSpPr>
        <p:spPr/>
        <p:txBody>
          <a:bodyPr/>
          <a:lstStyle/>
          <a:p>
            <a:pPr eaLnBrk="1" hangingPunct="1">
              <a:lnSpc>
                <a:spcPct val="80000"/>
              </a:lnSpc>
            </a:pPr>
            <a:r>
              <a:rPr lang="en-US" dirty="0" smtClean="0"/>
              <a:t>Step 3: Set Up an Outline</a:t>
            </a:r>
          </a:p>
        </p:txBody>
      </p:sp>
      <p:sp>
        <p:nvSpPr>
          <p:cNvPr id="6" name="Rectangle 5"/>
          <p:cNvSpPr>
            <a:spLocks noGrp="1" noChangeArrowheads="1"/>
          </p:cNvSpPr>
          <p:nvPr>
            <p:ph sz="quarter" idx="1"/>
          </p:nvPr>
        </p:nvSpPr>
        <p:spPr/>
        <p:txBody>
          <a:bodyPr/>
          <a:lstStyle/>
          <a:p>
            <a:pPr eaLnBrk="1" hangingPunct="1"/>
            <a:endParaRPr lang="en-US" sz="3900" dirty="0" smtClean="0"/>
          </a:p>
          <a:p>
            <a:pPr eaLnBrk="1" hangingPunct="1"/>
            <a:r>
              <a:rPr lang="en-US" sz="3900" dirty="0" smtClean="0"/>
              <a:t>List main ideas</a:t>
            </a:r>
          </a:p>
          <a:p>
            <a:pPr eaLnBrk="1" hangingPunct="1">
              <a:buNone/>
            </a:pPr>
            <a:endParaRPr lang="en-US" sz="3900" dirty="0" smtClean="0"/>
          </a:p>
          <a:p>
            <a:pPr eaLnBrk="1" hangingPunct="1"/>
            <a:r>
              <a:rPr lang="en-US" sz="3900" dirty="0" smtClean="0"/>
              <a:t>Leave space underneath </a:t>
            </a:r>
          </a:p>
          <a:p>
            <a:pPr eaLnBrk="1" hangingPunct="1">
              <a:buFontTx/>
              <a:buNone/>
            </a:pPr>
            <a:r>
              <a:rPr lang="en-US" sz="3900" dirty="0" smtClean="0"/>
              <a:t>   each main idea</a:t>
            </a: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15200" y="152400"/>
            <a:ext cx="1447800" cy="369332"/>
          </a:xfrm>
          <a:prstGeom prst="rect">
            <a:avLst/>
          </a:prstGeom>
          <a:noFill/>
        </p:spPr>
        <p:txBody>
          <a:bodyPr wrap="square" rtlCol="0">
            <a:spAutoFit/>
          </a:bodyPr>
          <a:lstStyle/>
          <a:p>
            <a:r>
              <a:rPr lang="en-US" dirty="0" smtClean="0">
                <a:latin typeface="+mj-lt"/>
              </a:rPr>
              <a:t>Cue Card #9</a:t>
            </a:r>
            <a:endParaRPr lang="en-US" dirty="0">
              <a:latin typeface="+mj-lt"/>
            </a:endParaRPr>
          </a:p>
        </p:txBody>
      </p:sp>
      <p:sp>
        <p:nvSpPr>
          <p:cNvPr id="5" name="Rectangle 4"/>
          <p:cNvSpPr>
            <a:spLocks noGrp="1" noChangeArrowheads="1"/>
          </p:cNvSpPr>
          <p:nvPr>
            <p:ph type="title"/>
          </p:nvPr>
        </p:nvSpPr>
        <p:spPr>
          <a:xfrm>
            <a:off x="914400" y="838200"/>
            <a:ext cx="7772400" cy="884238"/>
          </a:xfrm>
        </p:spPr>
        <p:txBody>
          <a:bodyPr/>
          <a:lstStyle/>
          <a:p>
            <a:pPr eaLnBrk="1" hangingPunct="1">
              <a:lnSpc>
                <a:spcPct val="80000"/>
              </a:lnSpc>
            </a:pPr>
            <a:r>
              <a:rPr lang="en-US" dirty="0" smtClean="0"/>
              <a:t>Step 4: Work in Details</a:t>
            </a:r>
          </a:p>
        </p:txBody>
      </p:sp>
      <p:sp>
        <p:nvSpPr>
          <p:cNvPr id="6" name="Rectangle 5"/>
          <p:cNvSpPr>
            <a:spLocks noGrp="1" noChangeArrowheads="1"/>
          </p:cNvSpPr>
          <p:nvPr>
            <p:ph sz="quarter" idx="1"/>
          </p:nvPr>
        </p:nvSpPr>
        <p:spPr>
          <a:xfrm>
            <a:off x="914400" y="2133600"/>
            <a:ext cx="7772400" cy="2057400"/>
          </a:xfrm>
        </p:spPr>
        <p:txBody>
          <a:bodyPr/>
          <a:lstStyle/>
          <a:p>
            <a:pPr marL="457200" indent="-457200" eaLnBrk="1" hangingPunct="1">
              <a:lnSpc>
                <a:spcPct val="110000"/>
              </a:lnSpc>
            </a:pPr>
            <a:r>
              <a:rPr lang="en-US" sz="3900" dirty="0" smtClean="0"/>
              <a:t>Indent details under main ideas</a:t>
            </a:r>
          </a:p>
          <a:p>
            <a:pPr marL="457200" indent="-457200" eaLnBrk="1" hangingPunct="1">
              <a:lnSpc>
                <a:spcPct val="110000"/>
              </a:lnSpc>
            </a:pPr>
            <a:r>
              <a:rPr lang="en-US" sz="3900" dirty="0" smtClean="0"/>
              <a:t>Add numbers</a:t>
            </a: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43800" y="0"/>
            <a:ext cx="1676400" cy="369332"/>
          </a:xfrm>
          <a:prstGeom prst="rect">
            <a:avLst/>
          </a:prstGeom>
          <a:noFill/>
        </p:spPr>
        <p:txBody>
          <a:bodyPr wrap="square" rtlCol="0">
            <a:spAutoFit/>
          </a:bodyPr>
          <a:lstStyle/>
          <a:p>
            <a:r>
              <a:rPr lang="en-US" dirty="0" smtClean="0">
                <a:latin typeface="+mj-lt"/>
              </a:rPr>
              <a:t>Cue Card #10</a:t>
            </a:r>
            <a:endParaRPr lang="en-US" dirty="0">
              <a:latin typeface="+mj-lt"/>
            </a:endParaRPr>
          </a:p>
        </p:txBody>
      </p:sp>
      <p:sp>
        <p:nvSpPr>
          <p:cNvPr id="5" name="Rectangle 2"/>
          <p:cNvSpPr>
            <a:spLocks noGrp="1" noChangeArrowheads="1"/>
          </p:cNvSpPr>
          <p:nvPr>
            <p:ph type="title"/>
          </p:nvPr>
        </p:nvSpPr>
        <p:spPr>
          <a:xfrm>
            <a:off x="914400" y="152400"/>
            <a:ext cx="7772400" cy="731838"/>
          </a:xfrm>
        </p:spPr>
        <p:txBody>
          <a:bodyPr/>
          <a:lstStyle/>
          <a:p>
            <a:pPr eaLnBrk="1" hangingPunct="1">
              <a:lnSpc>
                <a:spcPct val="80000"/>
              </a:lnSpc>
            </a:pPr>
            <a:r>
              <a:rPr lang="en-US" dirty="0" smtClean="0"/>
              <a:t>General Rules for Abbreviations</a:t>
            </a:r>
          </a:p>
        </p:txBody>
      </p:sp>
      <p:sp>
        <p:nvSpPr>
          <p:cNvPr id="6" name="Rectangle 3"/>
          <p:cNvSpPr>
            <a:spLocks noGrp="1" noChangeArrowheads="1"/>
          </p:cNvSpPr>
          <p:nvPr>
            <p:ph sz="quarter" idx="1"/>
          </p:nvPr>
        </p:nvSpPr>
        <p:spPr>
          <a:xfrm>
            <a:off x="914400" y="1066800"/>
            <a:ext cx="7772400" cy="5791200"/>
          </a:xfrm>
        </p:spPr>
        <p:txBody>
          <a:bodyPr>
            <a:normAutofit/>
          </a:bodyPr>
          <a:lstStyle/>
          <a:p>
            <a:pPr eaLnBrk="1" hangingPunct="1">
              <a:lnSpc>
                <a:spcPct val="125000"/>
              </a:lnSpc>
              <a:spcBef>
                <a:spcPct val="0"/>
              </a:spcBef>
              <a:buFontTx/>
              <a:buNone/>
            </a:pPr>
            <a:r>
              <a:rPr lang="en-US" b="1" dirty="0" smtClean="0"/>
              <a:t>Rule 1:</a:t>
            </a:r>
            <a:r>
              <a:rPr lang="en-US" dirty="0" smtClean="0"/>
              <a:t> </a:t>
            </a:r>
            <a:r>
              <a:rPr lang="en-US" b="1" dirty="0" smtClean="0"/>
              <a:t>Use typical abbreviations</a:t>
            </a:r>
            <a:endParaRPr lang="en-US" dirty="0" smtClean="0"/>
          </a:p>
          <a:p>
            <a:pPr eaLnBrk="1" hangingPunct="1">
              <a:lnSpc>
                <a:spcPct val="125000"/>
              </a:lnSpc>
              <a:spcBef>
                <a:spcPct val="0"/>
              </a:spcBef>
              <a:buFontTx/>
              <a:buNone/>
            </a:pPr>
            <a:r>
              <a:rPr lang="en-US" dirty="0" smtClean="0"/>
              <a:t>            Examples:   + for “and”</a:t>
            </a:r>
          </a:p>
          <a:p>
            <a:pPr eaLnBrk="1" hangingPunct="1">
              <a:lnSpc>
                <a:spcPct val="125000"/>
              </a:lnSpc>
              <a:spcBef>
                <a:spcPct val="0"/>
              </a:spcBef>
              <a:buFontTx/>
              <a:buNone/>
            </a:pPr>
            <a:r>
              <a:rPr lang="en-US" dirty="0" smtClean="0"/>
              <a:t>                                w/ for “with”</a:t>
            </a:r>
          </a:p>
          <a:p>
            <a:pPr eaLnBrk="1" hangingPunct="1">
              <a:lnSpc>
                <a:spcPct val="125000"/>
              </a:lnSpc>
              <a:spcBef>
                <a:spcPct val="0"/>
              </a:spcBef>
              <a:spcAft>
                <a:spcPts val="900"/>
              </a:spcAft>
              <a:buFontTx/>
              <a:buNone/>
            </a:pPr>
            <a:r>
              <a:rPr lang="en-US" dirty="0" smtClean="0"/>
              <a:t>                                w/o for “without”</a:t>
            </a:r>
            <a:endParaRPr lang="en-US" b="1" dirty="0" smtClean="0"/>
          </a:p>
          <a:p>
            <a:pPr eaLnBrk="1" hangingPunct="1">
              <a:lnSpc>
                <a:spcPct val="125000"/>
              </a:lnSpc>
              <a:spcBef>
                <a:spcPct val="0"/>
              </a:spcBef>
              <a:buFontTx/>
              <a:buNone/>
            </a:pPr>
            <a:r>
              <a:rPr lang="en-US" b="1" dirty="0" smtClean="0"/>
              <a:t>Rule 2: Omit vowels</a:t>
            </a:r>
            <a:endParaRPr lang="en-US" dirty="0" smtClean="0"/>
          </a:p>
          <a:p>
            <a:pPr eaLnBrk="1" hangingPunct="1">
              <a:lnSpc>
                <a:spcPct val="125000"/>
              </a:lnSpc>
              <a:spcBef>
                <a:spcPct val="0"/>
              </a:spcBef>
              <a:spcAft>
                <a:spcPts val="900"/>
              </a:spcAft>
              <a:buFontTx/>
              <a:buNone/>
            </a:pPr>
            <a:r>
              <a:rPr lang="en-US" dirty="0" smtClean="0"/>
              <a:t>            Example:   </a:t>
            </a:r>
            <a:r>
              <a:rPr lang="en-US" dirty="0" err="1" smtClean="0"/>
              <a:t>Lgsltr</a:t>
            </a:r>
            <a:r>
              <a:rPr lang="en-US" dirty="0" smtClean="0"/>
              <a:t> for “legislature”</a:t>
            </a:r>
          </a:p>
          <a:p>
            <a:pPr>
              <a:lnSpc>
                <a:spcPct val="125000"/>
              </a:lnSpc>
              <a:spcBef>
                <a:spcPct val="0"/>
              </a:spcBef>
              <a:buNone/>
            </a:pPr>
            <a:r>
              <a:rPr lang="en-US" b="1" dirty="0" smtClean="0"/>
              <a:t>Rule 3: Use initials</a:t>
            </a:r>
            <a:endParaRPr lang="en-US" dirty="0" smtClean="0"/>
          </a:p>
          <a:p>
            <a:pPr>
              <a:lnSpc>
                <a:spcPct val="125000"/>
              </a:lnSpc>
              <a:spcBef>
                <a:spcPct val="0"/>
              </a:spcBef>
              <a:spcAft>
                <a:spcPts val="900"/>
              </a:spcAft>
              <a:buNone/>
            </a:pPr>
            <a:r>
              <a:rPr lang="en-US" dirty="0" smtClean="0"/>
              <a:t>		Example:   B.O.G. for “Branches of Government”</a:t>
            </a:r>
            <a:endParaRPr lang="en-US" b="1" dirty="0" smtClean="0"/>
          </a:p>
          <a:p>
            <a:pPr>
              <a:lnSpc>
                <a:spcPct val="125000"/>
              </a:lnSpc>
              <a:spcBef>
                <a:spcPct val="0"/>
              </a:spcBef>
              <a:buNone/>
            </a:pPr>
            <a:r>
              <a:rPr lang="en-US" b="1" dirty="0" smtClean="0"/>
              <a:t>Rule 4: Use first two or three letters</a:t>
            </a:r>
            <a:endParaRPr lang="en-US" dirty="0" smtClean="0"/>
          </a:p>
          <a:p>
            <a:pPr>
              <a:lnSpc>
                <a:spcPct val="125000"/>
              </a:lnSpc>
              <a:spcBef>
                <a:spcPct val="0"/>
              </a:spcBef>
              <a:buNone/>
            </a:pPr>
            <a:r>
              <a:rPr lang="en-US" dirty="0" smtClean="0"/>
              <a:t>			Example:   Eng. for “English”</a:t>
            </a:r>
          </a:p>
          <a:p>
            <a:pPr eaLnBrk="1" hangingPunct="1">
              <a:lnSpc>
                <a:spcPct val="125000"/>
              </a:lnSpc>
              <a:spcBef>
                <a:spcPct val="0"/>
              </a:spcBef>
              <a:buFontTx/>
              <a:buNone/>
            </a:pP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15200" y="152400"/>
            <a:ext cx="1676400" cy="369332"/>
          </a:xfrm>
          <a:prstGeom prst="rect">
            <a:avLst/>
          </a:prstGeom>
          <a:noFill/>
        </p:spPr>
        <p:txBody>
          <a:bodyPr wrap="square" rtlCol="0">
            <a:spAutoFit/>
          </a:bodyPr>
          <a:lstStyle/>
          <a:p>
            <a:r>
              <a:rPr lang="en-US" dirty="0" smtClean="0">
                <a:latin typeface="+mj-lt"/>
              </a:rPr>
              <a:t>Cue Card #11</a:t>
            </a:r>
            <a:endParaRPr lang="en-US" dirty="0">
              <a:latin typeface="+mj-lt"/>
            </a:endParaRPr>
          </a:p>
        </p:txBody>
      </p:sp>
      <p:sp>
        <p:nvSpPr>
          <p:cNvPr id="5" name="Rectangle 4"/>
          <p:cNvSpPr>
            <a:spLocks noGrp="1" noChangeArrowheads="1"/>
          </p:cNvSpPr>
          <p:nvPr>
            <p:ph type="title"/>
          </p:nvPr>
        </p:nvSpPr>
        <p:spPr/>
        <p:txBody>
          <a:bodyPr/>
          <a:lstStyle/>
          <a:p>
            <a:pPr eaLnBrk="1" hangingPunct="1"/>
            <a:r>
              <a:rPr lang="en-US" dirty="0" smtClean="0"/>
              <a:t>Step 5: Engineer Your Answer</a:t>
            </a:r>
          </a:p>
        </p:txBody>
      </p:sp>
      <p:sp>
        <p:nvSpPr>
          <p:cNvPr id="6" name="Rectangle 5"/>
          <p:cNvSpPr>
            <a:spLocks noGrp="1" noChangeArrowheads="1"/>
          </p:cNvSpPr>
          <p:nvPr>
            <p:ph sz="quarter" idx="1"/>
          </p:nvPr>
        </p:nvSpPr>
        <p:spPr>
          <a:xfrm>
            <a:off x="914400" y="1981200"/>
            <a:ext cx="7772400" cy="3429000"/>
          </a:xfrm>
        </p:spPr>
        <p:txBody>
          <a:bodyPr/>
          <a:lstStyle/>
          <a:p>
            <a:pPr marL="457200" indent="-457200" eaLnBrk="1" hangingPunct="1">
              <a:lnSpc>
                <a:spcPct val="125000"/>
              </a:lnSpc>
              <a:spcBef>
                <a:spcPct val="50000"/>
              </a:spcBef>
            </a:pPr>
            <a:r>
              <a:rPr lang="en-US" sz="3500" dirty="0" smtClean="0"/>
              <a:t>Write an Introductory Paragraph (or sentences</a:t>
            </a:r>
          </a:p>
          <a:p>
            <a:pPr marL="457200" indent="-457200" eaLnBrk="1" hangingPunct="1">
              <a:lnSpc>
                <a:spcPct val="125000"/>
              </a:lnSpc>
              <a:spcBef>
                <a:spcPct val="50000"/>
              </a:spcBef>
            </a:pPr>
            <a:r>
              <a:rPr lang="en-US" sz="3500" dirty="0" smtClean="0"/>
              <a:t>Write a Detail Paragraph (or a sentence) about each main idea</a:t>
            </a: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447800"/>
            <a:ext cx="8686800" cy="5181600"/>
          </a:xfrm>
        </p:spPr>
        <p:txBody>
          <a:bodyPr/>
          <a:lstStyle/>
          <a:p>
            <a:pPr>
              <a:lnSpc>
                <a:spcPct val="120000"/>
              </a:lnSpc>
              <a:buNone/>
            </a:pPr>
            <a:r>
              <a:rPr lang="en-US" sz="3000" b="1" dirty="0" smtClean="0"/>
              <a:t>Question 1:</a:t>
            </a:r>
            <a:r>
              <a:rPr lang="en-US" sz="3000" dirty="0" smtClean="0"/>
              <a:t>   Explain at least four reasons why people have difficulty remembering information.</a:t>
            </a:r>
          </a:p>
          <a:p>
            <a:pPr>
              <a:lnSpc>
                <a:spcPct val="80000"/>
              </a:lnSpc>
              <a:buNone/>
            </a:pPr>
            <a:endParaRPr lang="en-US" sz="2200" dirty="0" smtClean="0"/>
          </a:p>
          <a:p>
            <a:pPr>
              <a:lnSpc>
                <a:spcPct val="130000"/>
              </a:lnSpc>
              <a:buNone/>
            </a:pPr>
            <a:r>
              <a:rPr lang="en-US" sz="3500" dirty="0" smtClean="0"/>
              <a:t>        People have difficulty remembering information for a variety of reasons.  These reasons include lack of motivation, too much new information has been presented, information has been presented too fast, and people do not use memory strategies.</a:t>
            </a:r>
          </a:p>
          <a:p>
            <a:endParaRPr lang="en-US" dirty="0"/>
          </a:p>
        </p:txBody>
      </p:sp>
      <p:sp>
        <p:nvSpPr>
          <p:cNvPr id="4" name="TextBox 3"/>
          <p:cNvSpPr txBox="1"/>
          <p:nvPr/>
        </p:nvSpPr>
        <p:spPr>
          <a:xfrm>
            <a:off x="7543800" y="0"/>
            <a:ext cx="1676400" cy="369332"/>
          </a:xfrm>
          <a:prstGeom prst="rect">
            <a:avLst/>
          </a:prstGeom>
          <a:noFill/>
        </p:spPr>
        <p:txBody>
          <a:bodyPr wrap="square" rtlCol="0">
            <a:spAutoFit/>
          </a:bodyPr>
          <a:lstStyle/>
          <a:p>
            <a:r>
              <a:rPr lang="en-US" dirty="0" smtClean="0">
                <a:latin typeface="+mj-lt"/>
              </a:rPr>
              <a:t>Cue Card #12</a:t>
            </a:r>
            <a:endParaRPr lang="en-US" dirty="0">
              <a:latin typeface="+mj-lt"/>
            </a:endParaRPr>
          </a:p>
        </p:txBody>
      </p:sp>
      <p:sp>
        <p:nvSpPr>
          <p:cNvPr id="5" name="Rectangle 2"/>
          <p:cNvSpPr>
            <a:spLocks noGrp="1" noChangeArrowheads="1"/>
          </p:cNvSpPr>
          <p:nvPr>
            <p:ph type="title"/>
          </p:nvPr>
        </p:nvSpPr>
        <p:spPr/>
        <p:txBody>
          <a:bodyPr>
            <a:normAutofit fontScale="90000"/>
          </a:bodyPr>
          <a:lstStyle/>
          <a:p>
            <a:pPr eaLnBrk="1" hangingPunct="1"/>
            <a:r>
              <a:rPr lang="en-US" dirty="0" smtClean="0"/>
              <a:t>Examples Introductory Paragraphs for Essay Answers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447800"/>
            <a:ext cx="8610600" cy="5257800"/>
          </a:xfrm>
        </p:spPr>
        <p:txBody>
          <a:bodyPr/>
          <a:lstStyle/>
          <a:p>
            <a:pPr>
              <a:lnSpc>
                <a:spcPct val="120000"/>
              </a:lnSpc>
              <a:buNone/>
            </a:pPr>
            <a:r>
              <a:rPr lang="en-US" sz="3000" b="1" dirty="0" smtClean="0"/>
              <a:t>Question 2:</a:t>
            </a:r>
            <a:r>
              <a:rPr lang="en-US" sz="3000" dirty="0" smtClean="0"/>
              <a:t>   Describe three factors or issues that led to the Civil War.</a:t>
            </a:r>
          </a:p>
          <a:p>
            <a:pPr>
              <a:lnSpc>
                <a:spcPct val="80000"/>
              </a:lnSpc>
              <a:buNone/>
            </a:pPr>
            <a:endParaRPr lang="en-US" sz="2200" dirty="0" smtClean="0"/>
          </a:p>
          <a:p>
            <a:pPr>
              <a:lnSpc>
                <a:spcPct val="130000"/>
              </a:lnSpc>
              <a:buNone/>
            </a:pPr>
            <a:r>
              <a:rPr lang="en-US" dirty="0" smtClean="0"/>
              <a:t>        </a:t>
            </a:r>
            <a:r>
              <a:rPr lang="en-US" sz="3500" dirty="0" smtClean="0"/>
              <a:t>The Civil War was caused by three major factors.  First, the Northerners and Southerners disagreed over the issue of slavery.  Second, the nature of their land led to economic differences between them.  Third, they had different cultures.</a:t>
            </a:r>
          </a:p>
          <a:p>
            <a:endParaRPr lang="en-US" dirty="0"/>
          </a:p>
        </p:txBody>
      </p:sp>
      <p:sp>
        <p:nvSpPr>
          <p:cNvPr id="4" name="TextBox 3"/>
          <p:cNvSpPr txBox="1"/>
          <p:nvPr/>
        </p:nvSpPr>
        <p:spPr>
          <a:xfrm>
            <a:off x="7543800" y="0"/>
            <a:ext cx="1676400" cy="369332"/>
          </a:xfrm>
          <a:prstGeom prst="rect">
            <a:avLst/>
          </a:prstGeom>
          <a:noFill/>
        </p:spPr>
        <p:txBody>
          <a:bodyPr wrap="square" rtlCol="0">
            <a:spAutoFit/>
          </a:bodyPr>
          <a:lstStyle/>
          <a:p>
            <a:r>
              <a:rPr lang="en-US" dirty="0" smtClean="0">
                <a:latin typeface="+mj-lt"/>
              </a:rPr>
              <a:t>Cue Card #12</a:t>
            </a:r>
            <a:endParaRPr lang="en-US" dirty="0">
              <a:latin typeface="+mj-lt"/>
            </a:endParaRPr>
          </a:p>
        </p:txBody>
      </p:sp>
      <p:sp>
        <p:nvSpPr>
          <p:cNvPr id="5" name="Rectangle 2"/>
          <p:cNvSpPr>
            <a:spLocks noGrp="1" noChangeArrowheads="1"/>
          </p:cNvSpPr>
          <p:nvPr>
            <p:ph type="title"/>
          </p:nvPr>
        </p:nvSpPr>
        <p:spPr/>
        <p:txBody>
          <a:bodyPr>
            <a:normAutofit fontScale="90000"/>
          </a:bodyPr>
          <a:lstStyle/>
          <a:p>
            <a:pPr eaLnBrk="1" hangingPunct="1"/>
            <a:r>
              <a:rPr lang="en-US" dirty="0" smtClean="0"/>
              <a:t>Examples Introductory Paragraphs for Essay Answers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1447800"/>
            <a:ext cx="8305800" cy="5105400"/>
          </a:xfrm>
        </p:spPr>
        <p:txBody>
          <a:bodyPr>
            <a:normAutofit/>
          </a:bodyPr>
          <a:lstStyle/>
          <a:p>
            <a:pPr>
              <a:lnSpc>
                <a:spcPct val="120000"/>
              </a:lnSpc>
              <a:buNone/>
            </a:pPr>
            <a:r>
              <a:rPr lang="en-US" sz="3000" b="1" dirty="0" smtClean="0"/>
              <a:t>Question 3:</a:t>
            </a:r>
            <a:r>
              <a:rPr lang="en-US" sz="3000" dirty="0" smtClean="0"/>
              <a:t>   What are the major functions of the three branches of government?</a:t>
            </a:r>
          </a:p>
          <a:p>
            <a:pPr>
              <a:lnSpc>
                <a:spcPct val="80000"/>
              </a:lnSpc>
              <a:buNone/>
            </a:pPr>
            <a:endParaRPr lang="en-US" sz="2200" dirty="0" smtClean="0"/>
          </a:p>
          <a:p>
            <a:pPr>
              <a:lnSpc>
                <a:spcPct val="130000"/>
              </a:lnSpc>
              <a:buNone/>
            </a:pPr>
            <a:r>
              <a:rPr lang="en-US" sz="3500" dirty="0" smtClean="0"/>
              <a:t>        The three branches of the federal government have separate responsibilities. These branches are the executive, legislative, and judicial branches. Responsibilities for each relate to particular powers of governing citizens.</a:t>
            </a:r>
          </a:p>
          <a:p>
            <a:endParaRPr lang="en-US" dirty="0"/>
          </a:p>
        </p:txBody>
      </p:sp>
      <p:sp>
        <p:nvSpPr>
          <p:cNvPr id="4" name="TextBox 3"/>
          <p:cNvSpPr txBox="1"/>
          <p:nvPr/>
        </p:nvSpPr>
        <p:spPr>
          <a:xfrm>
            <a:off x="7543800" y="76200"/>
            <a:ext cx="1676400" cy="369332"/>
          </a:xfrm>
          <a:prstGeom prst="rect">
            <a:avLst/>
          </a:prstGeom>
          <a:noFill/>
        </p:spPr>
        <p:txBody>
          <a:bodyPr wrap="square" rtlCol="0">
            <a:spAutoFit/>
          </a:bodyPr>
          <a:lstStyle/>
          <a:p>
            <a:r>
              <a:rPr lang="en-US" dirty="0" smtClean="0">
                <a:latin typeface="+mj-lt"/>
              </a:rPr>
              <a:t>Cue Card #12</a:t>
            </a:r>
            <a:endParaRPr lang="en-US" dirty="0">
              <a:latin typeface="+mj-lt"/>
            </a:endParaRPr>
          </a:p>
        </p:txBody>
      </p:sp>
      <p:sp>
        <p:nvSpPr>
          <p:cNvPr id="5" name="Rectangle 2"/>
          <p:cNvSpPr>
            <a:spLocks noGrp="1" noChangeArrowheads="1"/>
          </p:cNvSpPr>
          <p:nvPr>
            <p:ph type="title"/>
          </p:nvPr>
        </p:nvSpPr>
        <p:spPr/>
        <p:txBody>
          <a:bodyPr>
            <a:normAutofit fontScale="90000"/>
          </a:bodyPr>
          <a:lstStyle/>
          <a:p>
            <a:pPr eaLnBrk="1" hangingPunct="1"/>
            <a:r>
              <a:rPr lang="en-US" dirty="0" smtClean="0"/>
              <a:t>Examples Introductory Paragraphs for Essay Answers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5400000">
            <a:off x="7957066" y="882134"/>
            <a:ext cx="1676400" cy="369332"/>
          </a:xfrm>
          <a:prstGeom prst="rect">
            <a:avLst/>
          </a:prstGeom>
          <a:noFill/>
        </p:spPr>
        <p:txBody>
          <a:bodyPr wrap="square" rtlCol="0">
            <a:spAutoFit/>
          </a:bodyPr>
          <a:lstStyle/>
          <a:p>
            <a:r>
              <a:rPr lang="en-US" dirty="0" smtClean="0">
                <a:latin typeface="+mj-lt"/>
              </a:rPr>
              <a:t>Cue Card #13</a:t>
            </a:r>
            <a:endParaRPr lang="en-US" dirty="0">
              <a:latin typeface="+mj-lt"/>
            </a:endParaRPr>
          </a:p>
        </p:txBody>
      </p:sp>
      <p:sp>
        <p:nvSpPr>
          <p:cNvPr id="5" name="Rectangle 2"/>
          <p:cNvSpPr>
            <a:spLocks noGrp="1" noChangeArrowheads="1"/>
          </p:cNvSpPr>
          <p:nvPr>
            <p:ph type="title"/>
          </p:nvPr>
        </p:nvSpPr>
        <p:spPr>
          <a:xfrm rot="16200000">
            <a:off x="-2339181" y="3101181"/>
            <a:ext cx="5715000" cy="731838"/>
          </a:xfrm>
        </p:spPr>
        <p:txBody>
          <a:bodyPr/>
          <a:lstStyle/>
          <a:p>
            <a:pPr eaLnBrk="1" hangingPunct="1">
              <a:lnSpc>
                <a:spcPct val="80000"/>
              </a:lnSpc>
            </a:pPr>
            <a:r>
              <a:rPr lang="en-US" dirty="0" smtClean="0"/>
              <a:t>Example of an Outline</a:t>
            </a:r>
          </a:p>
        </p:txBody>
      </p:sp>
      <p:sp>
        <p:nvSpPr>
          <p:cNvPr id="6" name="Rectangle 3"/>
          <p:cNvSpPr>
            <a:spLocks noGrp="1" noChangeArrowheads="1"/>
          </p:cNvSpPr>
          <p:nvPr>
            <p:ph sz="quarter" idx="1"/>
          </p:nvPr>
        </p:nvSpPr>
        <p:spPr>
          <a:xfrm>
            <a:off x="1676400" y="0"/>
            <a:ext cx="6705600" cy="6705600"/>
          </a:xfrm>
        </p:spPr>
        <p:txBody>
          <a:bodyPr>
            <a:noAutofit/>
          </a:bodyPr>
          <a:lstStyle/>
          <a:p>
            <a:pPr marL="533400" indent="-533400" eaLnBrk="1" hangingPunct="1">
              <a:lnSpc>
                <a:spcPct val="125000"/>
              </a:lnSpc>
              <a:buFontTx/>
              <a:buNone/>
            </a:pPr>
            <a:r>
              <a:rPr lang="en-US" sz="2000" dirty="0" smtClean="0"/>
              <a:t>What are the major functions of the three branches of government?</a:t>
            </a:r>
          </a:p>
          <a:p>
            <a:pPr marL="533400" indent="-533400" eaLnBrk="1" hangingPunct="1">
              <a:lnSpc>
                <a:spcPct val="130000"/>
              </a:lnSpc>
              <a:spcBef>
                <a:spcPts val="300"/>
              </a:spcBef>
              <a:buFontTx/>
              <a:buNone/>
            </a:pPr>
            <a:r>
              <a:rPr lang="en-US" sz="2000" dirty="0" smtClean="0"/>
              <a:t>	</a:t>
            </a:r>
            <a:r>
              <a:rPr lang="en-US" sz="2100" dirty="0" smtClean="0"/>
              <a:t>I. Exec. Branch: Pres</a:t>
            </a:r>
          </a:p>
          <a:p>
            <a:pPr marL="533400" indent="-533400" eaLnBrk="1" hangingPunct="1">
              <a:lnSpc>
                <a:spcPct val="70000"/>
              </a:lnSpc>
              <a:buFontTx/>
              <a:buNone/>
            </a:pPr>
            <a:r>
              <a:rPr lang="en-US" sz="2100" dirty="0" smtClean="0"/>
              <a:t>       		 1. can declare war</a:t>
            </a:r>
          </a:p>
          <a:p>
            <a:pPr marL="533400" indent="-533400" eaLnBrk="1" hangingPunct="1">
              <a:lnSpc>
                <a:spcPct val="70000"/>
              </a:lnSpc>
              <a:buFontTx/>
              <a:buNone/>
            </a:pPr>
            <a:r>
              <a:rPr lang="en-US" sz="2100" dirty="0" smtClean="0"/>
              <a:t>       	 	 2. starts legislation</a:t>
            </a:r>
          </a:p>
          <a:p>
            <a:pPr marL="533400" indent="-533400" eaLnBrk="1" hangingPunct="1">
              <a:lnSpc>
                <a:spcPct val="70000"/>
              </a:lnSpc>
              <a:buFontTx/>
              <a:buNone/>
            </a:pPr>
            <a:r>
              <a:rPr lang="en-US" sz="2100" dirty="0" smtClean="0"/>
              <a:t>       	 	 3. appt </a:t>
            </a:r>
            <a:r>
              <a:rPr lang="en-US" sz="2100" dirty="0" err="1" smtClean="0"/>
              <a:t>jdges</a:t>
            </a:r>
            <a:endParaRPr lang="en-US" sz="2100" dirty="0" smtClean="0"/>
          </a:p>
          <a:p>
            <a:pPr marL="533400" indent="-533400" eaLnBrk="1" hangingPunct="1">
              <a:lnSpc>
                <a:spcPct val="70000"/>
              </a:lnSpc>
              <a:buFontTx/>
              <a:buNone/>
            </a:pPr>
            <a:r>
              <a:rPr lang="en-US" sz="2100" dirty="0" smtClean="0"/>
              <a:t>      	   	 4. can veto legis.                                    </a:t>
            </a:r>
          </a:p>
          <a:p>
            <a:pPr marL="182880" indent="-533400" eaLnBrk="1" hangingPunct="1">
              <a:lnSpc>
                <a:spcPct val="70000"/>
              </a:lnSpc>
              <a:spcBef>
                <a:spcPts val="0"/>
              </a:spcBef>
              <a:buFontTx/>
              <a:buNone/>
            </a:pPr>
            <a:r>
              <a:rPr lang="en-US" sz="2100" dirty="0" smtClean="0"/>
              <a:t>                                                                  </a:t>
            </a:r>
          </a:p>
          <a:p>
            <a:pPr marL="533400" indent="-533400" eaLnBrk="1" hangingPunct="1">
              <a:lnSpc>
                <a:spcPct val="70000"/>
              </a:lnSpc>
              <a:spcBef>
                <a:spcPts val="300"/>
              </a:spcBef>
              <a:buFontTx/>
              <a:buNone/>
            </a:pPr>
            <a:r>
              <a:rPr lang="en-US" sz="2100" dirty="0" smtClean="0"/>
              <a:t>	II. Jud. branch: Sup </a:t>
            </a:r>
            <a:r>
              <a:rPr lang="en-US" sz="2100" dirty="0" err="1" smtClean="0"/>
              <a:t>Crt</a:t>
            </a:r>
            <a:r>
              <a:rPr lang="en-US" sz="2100" dirty="0" smtClean="0"/>
              <a:t>.   </a:t>
            </a:r>
          </a:p>
          <a:p>
            <a:pPr marL="533400" indent="-533400" eaLnBrk="1" hangingPunct="1">
              <a:lnSpc>
                <a:spcPct val="70000"/>
              </a:lnSpc>
              <a:buFontTx/>
              <a:buNone/>
            </a:pPr>
            <a:r>
              <a:rPr lang="en-US" sz="2100" dirty="0" smtClean="0"/>
              <a:t>   	 	 1. decides if laws are const.             </a:t>
            </a:r>
          </a:p>
          <a:p>
            <a:pPr marL="533400" indent="-533400" eaLnBrk="1" hangingPunct="1">
              <a:lnSpc>
                <a:spcPct val="70000"/>
              </a:lnSpc>
              <a:buFontTx/>
              <a:buNone/>
            </a:pPr>
            <a:r>
              <a:rPr lang="en-US" sz="2100" dirty="0" smtClean="0"/>
              <a:t>      		 2. hears leg. cases from low. </a:t>
            </a:r>
            <a:r>
              <a:rPr lang="en-US" sz="2100" dirty="0" err="1" smtClean="0"/>
              <a:t>cts</a:t>
            </a:r>
            <a:r>
              <a:rPr lang="en-US" sz="2100" dirty="0" smtClean="0"/>
              <a:t>.                                            </a:t>
            </a:r>
          </a:p>
          <a:p>
            <a:pPr marL="533400" indent="-533400" eaLnBrk="1" hangingPunct="1">
              <a:lnSpc>
                <a:spcPct val="70000"/>
              </a:lnSpc>
              <a:spcBef>
                <a:spcPts val="0"/>
              </a:spcBef>
              <a:buFontTx/>
              <a:buNone/>
            </a:pPr>
            <a:r>
              <a:rPr lang="en-US" sz="2100" dirty="0" smtClean="0"/>
              <a:t>                                                                     </a:t>
            </a:r>
          </a:p>
          <a:p>
            <a:pPr marL="533400" indent="-533400">
              <a:lnSpc>
                <a:spcPct val="70000"/>
              </a:lnSpc>
              <a:spcBef>
                <a:spcPts val="300"/>
              </a:spcBef>
              <a:buNone/>
            </a:pPr>
            <a:r>
              <a:rPr lang="en-US" sz="2100" dirty="0" smtClean="0"/>
              <a:t>	III. Legis. branch</a:t>
            </a:r>
          </a:p>
          <a:p>
            <a:pPr marL="1188720" lvl="5" indent="-274320">
              <a:lnSpc>
                <a:spcPct val="70000"/>
              </a:lnSpc>
              <a:buAutoNum type="alphaUcPeriod"/>
            </a:pPr>
            <a:r>
              <a:rPr lang="en-US" sz="2100" dirty="0" err="1" smtClean="0"/>
              <a:t>Hse</a:t>
            </a:r>
            <a:r>
              <a:rPr lang="en-US" sz="2100" dirty="0" smtClean="0"/>
              <a:t>. of Rep</a:t>
            </a:r>
          </a:p>
          <a:p>
            <a:pPr marL="533400" indent="-533400">
              <a:lnSpc>
                <a:spcPct val="70000"/>
              </a:lnSpc>
              <a:buNone/>
            </a:pPr>
            <a:r>
              <a:rPr lang="en-US" sz="2100" dirty="0" smtClean="0"/>
              <a:t>     		     1. proposes </a:t>
            </a:r>
            <a:r>
              <a:rPr lang="en-US" sz="2100" dirty="0" err="1" smtClean="0"/>
              <a:t>legis</a:t>
            </a:r>
            <a:endParaRPr lang="en-US" sz="2100" dirty="0" smtClean="0"/>
          </a:p>
          <a:p>
            <a:pPr marL="533400" indent="-533400">
              <a:lnSpc>
                <a:spcPct val="70000"/>
              </a:lnSpc>
              <a:buNone/>
            </a:pPr>
            <a:r>
              <a:rPr lang="en-US" sz="2100" dirty="0" smtClean="0"/>
              <a:t>  	            2. accuses in impeach. Cases</a:t>
            </a:r>
          </a:p>
          <a:p>
            <a:pPr marL="533400" indent="-533400">
              <a:lnSpc>
                <a:spcPct val="70000"/>
              </a:lnSpc>
              <a:buNone/>
            </a:pPr>
            <a:r>
              <a:rPr lang="en-US" sz="2100" dirty="0" smtClean="0"/>
              <a:t>     		     3. passes legis.</a:t>
            </a:r>
          </a:p>
          <a:p>
            <a:pPr marL="533400" indent="-533400">
              <a:lnSpc>
                <a:spcPct val="70000"/>
              </a:lnSpc>
              <a:buNone/>
            </a:pPr>
            <a:r>
              <a:rPr lang="en-US" sz="2100" dirty="0" smtClean="0"/>
              <a:t>     		     4. overrides pres. Veto</a:t>
            </a:r>
          </a:p>
          <a:p>
            <a:pPr marL="1188720" lvl="2" indent="-274320">
              <a:lnSpc>
                <a:spcPct val="70000"/>
              </a:lnSpc>
              <a:buAutoNum type="alphaUcPeriod" startAt="2"/>
            </a:pPr>
            <a:r>
              <a:rPr lang="en-US" sz="2100" dirty="0" smtClean="0"/>
              <a:t>Senate</a:t>
            </a:r>
          </a:p>
          <a:p>
            <a:pPr marL="533400" indent="-533400">
              <a:lnSpc>
                <a:spcPct val="70000"/>
              </a:lnSpc>
              <a:buNone/>
            </a:pPr>
            <a:r>
              <a:rPr lang="en-US" sz="2100" dirty="0" smtClean="0"/>
              <a:t>		     1. pass legis.</a:t>
            </a:r>
          </a:p>
          <a:p>
            <a:pPr marL="533400" indent="-533400">
              <a:lnSpc>
                <a:spcPct val="70000"/>
              </a:lnSpc>
              <a:buNone/>
            </a:pPr>
            <a:r>
              <a:rPr lang="en-US" sz="2100" dirty="0" smtClean="0"/>
              <a:t>	            2. confirm pres. appoint. </a:t>
            </a:r>
          </a:p>
          <a:p>
            <a:pPr marL="533400" indent="-533400">
              <a:lnSpc>
                <a:spcPct val="70000"/>
              </a:lnSpc>
              <a:buNone/>
            </a:pPr>
            <a:r>
              <a:rPr lang="en-US" sz="2100" dirty="0" smtClean="0"/>
              <a:t>	            3. try impeach. cases </a:t>
            </a:r>
          </a:p>
          <a:p>
            <a:pPr marL="533400" indent="-533400">
              <a:lnSpc>
                <a:spcPct val="70000"/>
              </a:lnSpc>
              <a:buNone/>
            </a:pPr>
            <a:r>
              <a:rPr lang="en-US" sz="2100" dirty="0" smtClean="0"/>
              <a:t>	            4. overrides pres. veto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43800" y="76200"/>
            <a:ext cx="1676400" cy="369332"/>
          </a:xfrm>
          <a:prstGeom prst="rect">
            <a:avLst/>
          </a:prstGeom>
          <a:noFill/>
        </p:spPr>
        <p:txBody>
          <a:bodyPr wrap="square" rtlCol="0">
            <a:spAutoFit/>
          </a:bodyPr>
          <a:lstStyle/>
          <a:p>
            <a:r>
              <a:rPr lang="en-US" dirty="0" smtClean="0">
                <a:latin typeface="+mj-lt"/>
              </a:rPr>
              <a:t>Cue Card #14</a:t>
            </a:r>
            <a:endParaRPr lang="en-US" dirty="0">
              <a:latin typeface="+mj-lt"/>
            </a:endParaRPr>
          </a:p>
        </p:txBody>
      </p:sp>
      <p:sp>
        <p:nvSpPr>
          <p:cNvPr id="5" name="Rectangle 2"/>
          <p:cNvSpPr>
            <a:spLocks noGrp="1" noChangeArrowheads="1"/>
          </p:cNvSpPr>
          <p:nvPr>
            <p:ph type="title"/>
          </p:nvPr>
        </p:nvSpPr>
        <p:spPr>
          <a:xfrm>
            <a:off x="914400" y="609600"/>
            <a:ext cx="7772400" cy="1143000"/>
          </a:xfrm>
        </p:spPr>
        <p:txBody>
          <a:bodyPr>
            <a:normAutofit fontScale="90000"/>
          </a:bodyPr>
          <a:lstStyle/>
          <a:p>
            <a:pPr eaLnBrk="1" hangingPunct="1"/>
            <a:r>
              <a:rPr lang="en-US" dirty="0" smtClean="0"/>
              <a:t>Parts of a Detail Paragraph for Essay Answers</a:t>
            </a:r>
          </a:p>
        </p:txBody>
      </p:sp>
      <p:sp>
        <p:nvSpPr>
          <p:cNvPr id="6" name="Rectangle 3"/>
          <p:cNvSpPr>
            <a:spLocks noGrp="1" noChangeArrowheads="1"/>
          </p:cNvSpPr>
          <p:nvPr>
            <p:ph sz="quarter" idx="1"/>
          </p:nvPr>
        </p:nvSpPr>
        <p:spPr>
          <a:xfrm>
            <a:off x="914400" y="2133600"/>
            <a:ext cx="7772400" cy="3962400"/>
          </a:xfrm>
        </p:spPr>
        <p:txBody>
          <a:bodyPr>
            <a:noAutofit/>
          </a:bodyPr>
          <a:lstStyle/>
          <a:p>
            <a:pPr eaLnBrk="1" hangingPunct="1">
              <a:lnSpc>
                <a:spcPct val="120000"/>
              </a:lnSpc>
              <a:spcBef>
                <a:spcPct val="50000"/>
              </a:spcBef>
            </a:pPr>
            <a:r>
              <a:rPr lang="en-US" sz="3500" dirty="0" smtClean="0"/>
              <a:t>TOPIC SENTENCE that gives a preview of the rest of the paragraph.  It should relate to a main idea from the outline.</a:t>
            </a:r>
          </a:p>
          <a:p>
            <a:pPr eaLnBrk="1" hangingPunct="1">
              <a:lnSpc>
                <a:spcPct val="120000"/>
              </a:lnSpc>
              <a:spcBef>
                <a:spcPct val="50000"/>
              </a:spcBef>
            </a:pPr>
            <a:r>
              <a:rPr lang="en-US" sz="3500" dirty="0" smtClean="0"/>
              <a:t>DETAIL SENTENCES that provide details about the Topic Sentence.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Pretest Reading Passage, Page 126</a:t>
            </a:r>
            <a:endParaRPr lang="en-US" dirty="0"/>
          </a:p>
        </p:txBody>
      </p:sp>
      <p:sp>
        <p:nvSpPr>
          <p:cNvPr id="3" name="Content Placeholder 2"/>
          <p:cNvSpPr>
            <a:spLocks noGrp="1"/>
          </p:cNvSpPr>
          <p:nvPr>
            <p:ph sz="quarter" idx="1"/>
          </p:nvPr>
        </p:nvSpPr>
        <p:spPr/>
        <p:txBody>
          <a:bodyPr/>
          <a:lstStyle/>
          <a:p>
            <a:pPr>
              <a:buNone/>
            </a:pPr>
            <a:r>
              <a:rPr lang="en-US" b="1" dirty="0" smtClean="0"/>
              <a:t>Essay question</a:t>
            </a:r>
          </a:p>
          <a:p>
            <a:pPr>
              <a:buNone/>
            </a:pPr>
            <a:endParaRPr lang="en-US" b="1" dirty="0" smtClean="0"/>
          </a:p>
          <a:p>
            <a:pPr>
              <a:buNone/>
            </a:pPr>
            <a:r>
              <a:rPr lang="en-US" dirty="0" smtClean="0"/>
              <a:t>Define a food chain, and draw an example of one.  Explain the levels of the food chain that you have drawn.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15200" y="152400"/>
            <a:ext cx="1676400" cy="369332"/>
          </a:xfrm>
          <a:prstGeom prst="rect">
            <a:avLst/>
          </a:prstGeom>
          <a:noFill/>
        </p:spPr>
        <p:txBody>
          <a:bodyPr wrap="square" rtlCol="0">
            <a:spAutoFit/>
          </a:bodyPr>
          <a:lstStyle/>
          <a:p>
            <a:r>
              <a:rPr lang="en-US" dirty="0" smtClean="0">
                <a:latin typeface="+mj-lt"/>
              </a:rPr>
              <a:t>Cue Card #15</a:t>
            </a:r>
            <a:endParaRPr lang="en-US" dirty="0">
              <a:latin typeface="+mj-lt"/>
            </a:endParaRPr>
          </a:p>
        </p:txBody>
      </p:sp>
      <p:sp>
        <p:nvSpPr>
          <p:cNvPr id="5" name="Rectangle 4"/>
          <p:cNvSpPr>
            <a:spLocks noGrp="1" noChangeArrowheads="1"/>
          </p:cNvSpPr>
          <p:nvPr>
            <p:ph type="title"/>
          </p:nvPr>
        </p:nvSpPr>
        <p:spPr>
          <a:xfrm>
            <a:off x="914400" y="304800"/>
            <a:ext cx="7772400" cy="884238"/>
          </a:xfrm>
        </p:spPr>
        <p:txBody>
          <a:bodyPr/>
          <a:lstStyle/>
          <a:p>
            <a:pPr eaLnBrk="1" hangingPunct="1"/>
            <a:r>
              <a:rPr lang="en-US" dirty="0" smtClean="0"/>
              <a:t>Example Detail Paragraph</a:t>
            </a:r>
          </a:p>
        </p:txBody>
      </p:sp>
      <p:sp>
        <p:nvSpPr>
          <p:cNvPr id="6" name="Rectangle 5"/>
          <p:cNvSpPr>
            <a:spLocks noGrp="1" noChangeArrowheads="1"/>
          </p:cNvSpPr>
          <p:nvPr>
            <p:ph sz="quarter" idx="1"/>
          </p:nvPr>
        </p:nvSpPr>
        <p:spPr>
          <a:xfrm>
            <a:off x="304800" y="1447800"/>
            <a:ext cx="8610600" cy="5181600"/>
          </a:xfrm>
        </p:spPr>
        <p:txBody>
          <a:bodyPr>
            <a:noAutofit/>
          </a:bodyPr>
          <a:lstStyle/>
          <a:p>
            <a:pPr marL="0" indent="0" eaLnBrk="1" hangingPunct="1">
              <a:lnSpc>
                <a:spcPct val="110000"/>
              </a:lnSpc>
              <a:spcBef>
                <a:spcPct val="40000"/>
              </a:spcBef>
              <a:buFontTx/>
              <a:buNone/>
            </a:pPr>
            <a:r>
              <a:rPr lang="en-US" sz="2200" b="1" u="sng" dirty="0" smtClean="0"/>
              <a:t>Question</a:t>
            </a:r>
            <a:r>
              <a:rPr lang="en-US" sz="2200" b="1" dirty="0" smtClean="0"/>
              <a:t>: </a:t>
            </a:r>
            <a:r>
              <a:rPr lang="en-US" sz="2200" dirty="0" smtClean="0"/>
              <a:t>What are the major functions of the three branches of government?</a:t>
            </a:r>
          </a:p>
          <a:p>
            <a:pPr marL="0" indent="0" eaLnBrk="1" hangingPunct="1">
              <a:lnSpc>
                <a:spcPct val="110000"/>
              </a:lnSpc>
              <a:spcBef>
                <a:spcPct val="40000"/>
              </a:spcBef>
              <a:buFontTx/>
              <a:buNone/>
            </a:pPr>
            <a:r>
              <a:rPr lang="en-US" sz="2200" dirty="0" smtClean="0">
                <a:solidFill>
                  <a:srgbClr val="5C5C5C"/>
                </a:solidFill>
              </a:rPr>
              <a:t>  </a:t>
            </a:r>
            <a:r>
              <a:rPr lang="en-US" sz="2200" dirty="0" smtClean="0"/>
              <a:t>    The three branches of the federal government have separate responsibilities. These branches are the executive, legislative, and judicial branches. Responsibilities for each relate to particular powers for governing citizens.</a:t>
            </a:r>
          </a:p>
          <a:p>
            <a:pPr marL="0" indent="0" eaLnBrk="1" hangingPunct="1">
              <a:lnSpc>
                <a:spcPct val="110000"/>
              </a:lnSpc>
              <a:spcBef>
                <a:spcPts val="600"/>
              </a:spcBef>
              <a:buFontTx/>
              <a:buNone/>
            </a:pPr>
            <a:r>
              <a:rPr lang="en-US" sz="2200" dirty="0" smtClean="0"/>
              <a:t>      The executive branch, which is headed by the President of the United States, has many different responsibilities and powers. One of the President’s most important powers is the ability to declare war on another country, although he must have the Senate’s approval to do this. The President also has a lot of legislative authority. He can propose any law that he thinks the county needs. He can approve laws made by Congress, or he can veto any law that he does not like. The President is also able to appoint Supreme Court judges, ambassadors, and other top-ranking officers of the federal government. He supervises the members of his Cabinet who run the various departments of the federal government.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15200" y="152400"/>
            <a:ext cx="1676400" cy="369332"/>
          </a:xfrm>
          <a:prstGeom prst="rect">
            <a:avLst/>
          </a:prstGeom>
          <a:noFill/>
        </p:spPr>
        <p:txBody>
          <a:bodyPr wrap="square" rtlCol="0">
            <a:spAutoFit/>
          </a:bodyPr>
          <a:lstStyle/>
          <a:p>
            <a:r>
              <a:rPr lang="en-US" dirty="0" smtClean="0">
                <a:latin typeface="+mj-lt"/>
              </a:rPr>
              <a:t>Cue Card #16</a:t>
            </a:r>
            <a:endParaRPr lang="en-US" dirty="0">
              <a:latin typeface="+mj-lt"/>
            </a:endParaRPr>
          </a:p>
        </p:txBody>
      </p:sp>
      <p:sp>
        <p:nvSpPr>
          <p:cNvPr id="5" name="Rectangle 2"/>
          <p:cNvSpPr>
            <a:spLocks noGrp="1" noChangeArrowheads="1"/>
          </p:cNvSpPr>
          <p:nvPr>
            <p:ph type="title"/>
          </p:nvPr>
        </p:nvSpPr>
        <p:spPr/>
        <p:txBody>
          <a:bodyPr/>
          <a:lstStyle/>
          <a:p>
            <a:pPr eaLnBrk="1" hangingPunct="1"/>
            <a:r>
              <a:rPr lang="en-US" dirty="0" smtClean="0"/>
              <a:t>Step 6: Review Your Answer</a:t>
            </a:r>
          </a:p>
        </p:txBody>
      </p:sp>
      <p:sp>
        <p:nvSpPr>
          <p:cNvPr id="6" name="Rectangle 3"/>
          <p:cNvSpPr>
            <a:spLocks noGrp="1" noChangeArrowheads="1"/>
          </p:cNvSpPr>
          <p:nvPr>
            <p:ph sz="quarter" idx="1"/>
          </p:nvPr>
        </p:nvSpPr>
        <p:spPr>
          <a:xfrm>
            <a:off x="914400" y="2057400"/>
            <a:ext cx="7772400" cy="3505200"/>
          </a:xfrm>
        </p:spPr>
        <p:txBody>
          <a:bodyPr>
            <a:normAutofit/>
          </a:bodyPr>
          <a:lstStyle/>
          <a:p>
            <a:pPr eaLnBrk="1" hangingPunct="1">
              <a:lnSpc>
                <a:spcPct val="110000"/>
              </a:lnSpc>
              <a:spcBef>
                <a:spcPct val="75000"/>
              </a:spcBef>
            </a:pPr>
            <a:r>
              <a:rPr lang="en-US" sz="3500" dirty="0" smtClean="0"/>
              <a:t>Check that all parts of the question are answered</a:t>
            </a:r>
          </a:p>
          <a:p>
            <a:pPr eaLnBrk="1" hangingPunct="1">
              <a:lnSpc>
                <a:spcPct val="110000"/>
              </a:lnSpc>
              <a:spcBef>
                <a:spcPct val="75000"/>
              </a:spcBef>
            </a:pPr>
            <a:r>
              <a:rPr lang="en-US" sz="3500" dirty="0" smtClean="0"/>
              <a:t>Check that outlined items are included</a:t>
            </a:r>
          </a:p>
          <a:p>
            <a:pPr eaLnBrk="1" hangingPunct="1">
              <a:lnSpc>
                <a:spcPct val="110000"/>
              </a:lnSpc>
              <a:spcBef>
                <a:spcPct val="75000"/>
              </a:spcBef>
            </a:pPr>
            <a:r>
              <a:rPr lang="en-US" sz="3500" dirty="0" smtClean="0"/>
              <a:t>Polish your answer</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772400" cy="1143000"/>
          </a:xfrm>
        </p:spPr>
        <p:txBody>
          <a:bodyPr>
            <a:normAutofit fontScale="90000"/>
          </a:bodyPr>
          <a:lstStyle/>
          <a:p>
            <a:r>
              <a:rPr lang="en-US" dirty="0" smtClean="0"/>
              <a:t>Sample Essay Question for Demonstration and Guided Practice</a:t>
            </a:r>
            <a:endParaRPr lang="en-US" dirty="0"/>
          </a:p>
        </p:txBody>
      </p:sp>
      <p:sp>
        <p:nvSpPr>
          <p:cNvPr id="3" name="Content Placeholder 2"/>
          <p:cNvSpPr>
            <a:spLocks noGrp="1"/>
          </p:cNvSpPr>
          <p:nvPr>
            <p:ph sz="quarter" idx="1"/>
          </p:nvPr>
        </p:nvSpPr>
        <p:spPr>
          <a:xfrm>
            <a:off x="914400" y="2438400"/>
            <a:ext cx="7772400" cy="2590800"/>
          </a:xfrm>
        </p:spPr>
        <p:txBody>
          <a:bodyPr>
            <a:normAutofit/>
          </a:bodyPr>
          <a:lstStyle/>
          <a:p>
            <a:pPr>
              <a:buNone/>
            </a:pPr>
            <a:r>
              <a:rPr lang="en-US" sz="3500" dirty="0" smtClean="0"/>
              <a:t>Define “natural resources” and list several examples.  Select the natural resource you think is the most precious.  Justify your answer. </a:t>
            </a:r>
            <a:endParaRPr lang="en-US" sz="3500" dirty="0"/>
          </a:p>
        </p:txBody>
      </p:sp>
      <p:sp>
        <p:nvSpPr>
          <p:cNvPr id="4" name="TextBox 3"/>
          <p:cNvSpPr txBox="1"/>
          <p:nvPr/>
        </p:nvSpPr>
        <p:spPr>
          <a:xfrm>
            <a:off x="7315200" y="152400"/>
            <a:ext cx="1676400" cy="369332"/>
          </a:xfrm>
          <a:prstGeom prst="rect">
            <a:avLst/>
          </a:prstGeom>
          <a:noFill/>
        </p:spPr>
        <p:txBody>
          <a:bodyPr wrap="square" rtlCol="0">
            <a:spAutoFit/>
          </a:bodyPr>
          <a:lstStyle/>
          <a:p>
            <a:r>
              <a:rPr lang="en-US" dirty="0" smtClean="0">
                <a:latin typeface="+mj-lt"/>
              </a:rPr>
              <a:t>Cue Card #17</a:t>
            </a:r>
            <a:endParaRPr lang="en-US" dirty="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981200" y="28966"/>
            <a:ext cx="5181600" cy="680006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ChangeArrowheads="1"/>
          </p:cNvSpPr>
          <p:nvPr/>
        </p:nvSpPr>
        <p:spPr bwMode="auto">
          <a:xfrm>
            <a:off x="6807200" y="2952750"/>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19461" name="Rectangle 3"/>
          <p:cNvSpPr>
            <a:spLocks noChangeArrowheads="1"/>
          </p:cNvSpPr>
          <p:nvPr/>
        </p:nvSpPr>
        <p:spPr bwMode="auto">
          <a:xfrm>
            <a:off x="6553200" y="3454400"/>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19462" name="Rectangle 4"/>
          <p:cNvSpPr>
            <a:spLocks noChangeArrowheads="1"/>
          </p:cNvSpPr>
          <p:nvPr/>
        </p:nvSpPr>
        <p:spPr bwMode="auto">
          <a:xfrm>
            <a:off x="6896100" y="3629025"/>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19463" name="Rectangle 5"/>
          <p:cNvSpPr>
            <a:spLocks noChangeArrowheads="1"/>
          </p:cNvSpPr>
          <p:nvPr/>
        </p:nvSpPr>
        <p:spPr bwMode="auto">
          <a:xfrm>
            <a:off x="6642100" y="4064000"/>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19464" name="Rectangle 6"/>
          <p:cNvSpPr>
            <a:spLocks noChangeArrowheads="1"/>
          </p:cNvSpPr>
          <p:nvPr/>
        </p:nvSpPr>
        <p:spPr bwMode="auto">
          <a:xfrm>
            <a:off x="6565900" y="4592638"/>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19465" name="Rectangle 7"/>
          <p:cNvSpPr>
            <a:spLocks noChangeArrowheads="1"/>
          </p:cNvSpPr>
          <p:nvPr/>
        </p:nvSpPr>
        <p:spPr bwMode="auto">
          <a:xfrm>
            <a:off x="6962775" y="4783138"/>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19466" name="Rectangle 8"/>
          <p:cNvSpPr>
            <a:spLocks noChangeArrowheads="1"/>
          </p:cNvSpPr>
          <p:nvPr/>
        </p:nvSpPr>
        <p:spPr bwMode="auto">
          <a:xfrm>
            <a:off x="6489700" y="5259388"/>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19467" name="Rectangle 9"/>
          <p:cNvSpPr>
            <a:spLocks noGrp="1" noChangeArrowheads="1"/>
          </p:cNvSpPr>
          <p:nvPr>
            <p:ph type="title"/>
          </p:nvPr>
        </p:nvSpPr>
        <p:spPr>
          <a:xfrm>
            <a:off x="2057400" y="304800"/>
            <a:ext cx="5334000" cy="1143000"/>
          </a:xfrm>
        </p:spPr>
        <p:txBody>
          <a:bodyPr/>
          <a:lstStyle/>
          <a:p>
            <a:pPr eaLnBrk="1" hangingPunct="1">
              <a:lnSpc>
                <a:spcPct val="80000"/>
              </a:lnSpc>
            </a:pPr>
            <a:r>
              <a:rPr lang="en-US" dirty="0" smtClean="0"/>
              <a:t>The Steps of the Essay </a:t>
            </a:r>
            <a:br>
              <a:rPr lang="en-US" dirty="0" smtClean="0"/>
            </a:br>
            <a:r>
              <a:rPr lang="en-US" dirty="0" smtClean="0"/>
              <a:t>Test-Taking Strategy</a:t>
            </a:r>
          </a:p>
        </p:txBody>
      </p:sp>
      <p:sp>
        <p:nvSpPr>
          <p:cNvPr id="19468" name="Rectangle 10"/>
          <p:cNvSpPr>
            <a:spLocks noGrp="1" noChangeArrowheads="1"/>
          </p:cNvSpPr>
          <p:nvPr>
            <p:ph type="body" idx="1"/>
          </p:nvPr>
        </p:nvSpPr>
        <p:spPr>
          <a:xfrm>
            <a:off x="1295400" y="1447800"/>
            <a:ext cx="6629400" cy="4724400"/>
          </a:xfrm>
        </p:spPr>
        <p:txBody>
          <a:bodyPr>
            <a:noAutofit/>
          </a:bodyPr>
          <a:lstStyle/>
          <a:p>
            <a:pPr eaLnBrk="1" hangingPunct="1">
              <a:lnSpc>
                <a:spcPct val="110000"/>
              </a:lnSpc>
              <a:spcBef>
                <a:spcPts val="0"/>
              </a:spcBef>
              <a:spcAft>
                <a:spcPts val="600"/>
              </a:spcAft>
              <a:buFontTx/>
              <a:buNone/>
            </a:pPr>
            <a:r>
              <a:rPr lang="en-US" sz="4000" dirty="0" smtClean="0"/>
              <a:t>Step 1: </a:t>
            </a:r>
            <a:r>
              <a:rPr lang="en-US" sz="4000" dirty="0" smtClean="0">
                <a:latin typeface="Arial Black" pitchFamily="34" charset="0"/>
              </a:rPr>
              <a:t>A</a:t>
            </a:r>
            <a:r>
              <a:rPr lang="en-US" sz="4000" dirty="0" smtClean="0"/>
              <a:t>nalyze the Action Words</a:t>
            </a:r>
          </a:p>
          <a:p>
            <a:pPr eaLnBrk="1" hangingPunct="1">
              <a:lnSpc>
                <a:spcPct val="110000"/>
              </a:lnSpc>
              <a:spcBef>
                <a:spcPts val="0"/>
              </a:spcBef>
              <a:spcAft>
                <a:spcPts val="600"/>
              </a:spcAft>
              <a:buFontTx/>
              <a:buNone/>
            </a:pPr>
            <a:r>
              <a:rPr lang="en-US" sz="4000" dirty="0" smtClean="0"/>
              <a:t>Step 2: </a:t>
            </a:r>
            <a:r>
              <a:rPr lang="en-US" sz="4000" dirty="0" smtClean="0">
                <a:latin typeface="Arial Black" pitchFamily="34" charset="0"/>
              </a:rPr>
              <a:t>N</a:t>
            </a:r>
            <a:r>
              <a:rPr lang="en-US" sz="4000" dirty="0" smtClean="0"/>
              <a:t>otice the Requirements</a:t>
            </a:r>
          </a:p>
          <a:p>
            <a:pPr eaLnBrk="1" hangingPunct="1">
              <a:lnSpc>
                <a:spcPct val="110000"/>
              </a:lnSpc>
              <a:spcBef>
                <a:spcPts val="0"/>
              </a:spcBef>
              <a:spcAft>
                <a:spcPts val="600"/>
              </a:spcAft>
              <a:buFontTx/>
              <a:buNone/>
            </a:pPr>
            <a:r>
              <a:rPr lang="en-US" sz="4000" dirty="0" smtClean="0"/>
              <a:t>Step 3: </a:t>
            </a:r>
            <a:r>
              <a:rPr lang="en-US" sz="4000" dirty="0" smtClean="0">
                <a:latin typeface="Arial Black" pitchFamily="34" charset="0"/>
              </a:rPr>
              <a:t>S</a:t>
            </a:r>
            <a:r>
              <a:rPr lang="en-US" sz="4000" dirty="0" smtClean="0"/>
              <a:t>et Up an Outline</a:t>
            </a:r>
          </a:p>
          <a:p>
            <a:pPr eaLnBrk="1" hangingPunct="1">
              <a:lnSpc>
                <a:spcPct val="110000"/>
              </a:lnSpc>
              <a:spcBef>
                <a:spcPts val="0"/>
              </a:spcBef>
              <a:spcAft>
                <a:spcPts val="600"/>
              </a:spcAft>
              <a:buFontTx/>
              <a:buNone/>
            </a:pPr>
            <a:r>
              <a:rPr lang="en-US" sz="4000" dirty="0" smtClean="0"/>
              <a:t>Step 4: </a:t>
            </a:r>
            <a:r>
              <a:rPr lang="en-US" sz="4000" dirty="0" smtClean="0">
                <a:latin typeface="Arial Black" pitchFamily="34" charset="0"/>
              </a:rPr>
              <a:t>W</a:t>
            </a:r>
            <a:r>
              <a:rPr lang="en-US" sz="4000" dirty="0" smtClean="0"/>
              <a:t>ork in Details</a:t>
            </a:r>
          </a:p>
          <a:p>
            <a:pPr eaLnBrk="1" hangingPunct="1">
              <a:lnSpc>
                <a:spcPct val="110000"/>
              </a:lnSpc>
              <a:spcBef>
                <a:spcPts val="0"/>
              </a:spcBef>
              <a:spcAft>
                <a:spcPts val="600"/>
              </a:spcAft>
              <a:buFontTx/>
              <a:buNone/>
            </a:pPr>
            <a:r>
              <a:rPr lang="en-US" sz="4000" dirty="0" smtClean="0"/>
              <a:t>Step 5: </a:t>
            </a:r>
            <a:r>
              <a:rPr lang="en-US" sz="4000" dirty="0" smtClean="0">
                <a:latin typeface="Arial Black" pitchFamily="34" charset="0"/>
              </a:rPr>
              <a:t>E</a:t>
            </a:r>
            <a:r>
              <a:rPr lang="en-US" sz="4000" dirty="0" smtClean="0"/>
              <a:t>ngineer Your Answer</a:t>
            </a:r>
          </a:p>
          <a:p>
            <a:pPr eaLnBrk="1" hangingPunct="1">
              <a:lnSpc>
                <a:spcPct val="110000"/>
              </a:lnSpc>
              <a:spcBef>
                <a:spcPts val="0"/>
              </a:spcBef>
              <a:spcAft>
                <a:spcPts val="600"/>
              </a:spcAft>
              <a:buFontTx/>
              <a:buNone/>
            </a:pPr>
            <a:r>
              <a:rPr lang="en-US" sz="4000" dirty="0" smtClean="0"/>
              <a:t>Step 6: </a:t>
            </a:r>
            <a:r>
              <a:rPr lang="en-US" sz="4000" dirty="0" smtClean="0">
                <a:latin typeface="Arial Black" pitchFamily="34" charset="0"/>
              </a:rPr>
              <a:t>R</a:t>
            </a:r>
            <a:r>
              <a:rPr lang="en-US" sz="4000" dirty="0" smtClean="0"/>
              <a:t>eview Your Answer</a:t>
            </a:r>
          </a:p>
        </p:txBody>
      </p:sp>
      <p:sp>
        <p:nvSpPr>
          <p:cNvPr id="14" name="TextBox 13"/>
          <p:cNvSpPr txBox="1"/>
          <p:nvPr/>
        </p:nvSpPr>
        <p:spPr>
          <a:xfrm>
            <a:off x="7315200" y="152400"/>
            <a:ext cx="1447800" cy="369332"/>
          </a:xfrm>
          <a:prstGeom prst="rect">
            <a:avLst/>
          </a:prstGeom>
          <a:noFill/>
        </p:spPr>
        <p:txBody>
          <a:bodyPr wrap="square" rtlCol="0">
            <a:spAutoFit/>
          </a:bodyPr>
          <a:lstStyle/>
          <a:p>
            <a:r>
              <a:rPr lang="en-US" dirty="0" smtClean="0">
                <a:latin typeface="+mj-lt"/>
              </a:rPr>
              <a:t>Cue Card #2</a:t>
            </a:r>
            <a:endParaRPr lang="en-US"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68">
                                            <p:txEl>
                                              <p:pRg st="0" end="0"/>
                                            </p:txEl>
                                          </p:spTgt>
                                        </p:tgtEl>
                                        <p:attrNameLst>
                                          <p:attrName>style.visibility</p:attrName>
                                        </p:attrNameLst>
                                      </p:cBhvr>
                                      <p:to>
                                        <p:strVal val="visible"/>
                                      </p:to>
                                    </p:set>
                                    <p:anim calcmode="lin" valueType="num">
                                      <p:cBhvr additive="base">
                                        <p:cTn id="7" dur="500" fill="hold"/>
                                        <p:tgtEl>
                                          <p:spTgt spid="1946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6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68">
                                            <p:txEl>
                                              <p:pRg st="1" end="1"/>
                                            </p:txEl>
                                          </p:spTgt>
                                        </p:tgtEl>
                                        <p:attrNameLst>
                                          <p:attrName>style.visibility</p:attrName>
                                        </p:attrNameLst>
                                      </p:cBhvr>
                                      <p:to>
                                        <p:strVal val="visible"/>
                                      </p:to>
                                    </p:set>
                                    <p:anim calcmode="lin" valueType="num">
                                      <p:cBhvr additive="base">
                                        <p:cTn id="13" dur="500" fill="hold"/>
                                        <p:tgtEl>
                                          <p:spTgt spid="1946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6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468">
                                            <p:txEl>
                                              <p:pRg st="2" end="2"/>
                                            </p:txEl>
                                          </p:spTgt>
                                        </p:tgtEl>
                                        <p:attrNameLst>
                                          <p:attrName>style.visibility</p:attrName>
                                        </p:attrNameLst>
                                      </p:cBhvr>
                                      <p:to>
                                        <p:strVal val="visible"/>
                                      </p:to>
                                    </p:set>
                                    <p:anim calcmode="lin" valueType="num">
                                      <p:cBhvr additive="base">
                                        <p:cTn id="19" dur="500" fill="hold"/>
                                        <p:tgtEl>
                                          <p:spTgt spid="1946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6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9468">
                                            <p:txEl>
                                              <p:pRg st="3" end="3"/>
                                            </p:txEl>
                                          </p:spTgt>
                                        </p:tgtEl>
                                        <p:attrNameLst>
                                          <p:attrName>style.visibility</p:attrName>
                                        </p:attrNameLst>
                                      </p:cBhvr>
                                      <p:to>
                                        <p:strVal val="visible"/>
                                      </p:to>
                                    </p:set>
                                    <p:anim calcmode="lin" valueType="num">
                                      <p:cBhvr additive="base">
                                        <p:cTn id="25" dur="500" fill="hold"/>
                                        <p:tgtEl>
                                          <p:spTgt spid="1946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946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9468">
                                            <p:txEl>
                                              <p:pRg st="4" end="4"/>
                                            </p:txEl>
                                          </p:spTgt>
                                        </p:tgtEl>
                                        <p:attrNameLst>
                                          <p:attrName>style.visibility</p:attrName>
                                        </p:attrNameLst>
                                      </p:cBhvr>
                                      <p:to>
                                        <p:strVal val="visible"/>
                                      </p:to>
                                    </p:set>
                                    <p:anim calcmode="lin" valueType="num">
                                      <p:cBhvr additive="base">
                                        <p:cTn id="31" dur="500" fill="hold"/>
                                        <p:tgtEl>
                                          <p:spTgt spid="1946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46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9468">
                                            <p:txEl>
                                              <p:pRg st="5" end="5"/>
                                            </p:txEl>
                                          </p:spTgt>
                                        </p:tgtEl>
                                        <p:attrNameLst>
                                          <p:attrName>style.visibility</p:attrName>
                                        </p:attrNameLst>
                                      </p:cBhvr>
                                      <p:to>
                                        <p:strVal val="visible"/>
                                      </p:to>
                                    </p:set>
                                    <p:anim calcmode="lin" valueType="num">
                                      <p:cBhvr additive="base">
                                        <p:cTn id="37" dur="500" fill="hold"/>
                                        <p:tgtEl>
                                          <p:spTgt spid="1946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946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ChangeArrowheads="1"/>
          </p:cNvSpPr>
          <p:nvPr/>
        </p:nvSpPr>
        <p:spPr bwMode="auto">
          <a:xfrm>
            <a:off x="6807200" y="2952750"/>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19461" name="Rectangle 3"/>
          <p:cNvSpPr>
            <a:spLocks noChangeArrowheads="1"/>
          </p:cNvSpPr>
          <p:nvPr/>
        </p:nvSpPr>
        <p:spPr bwMode="auto">
          <a:xfrm>
            <a:off x="6553200" y="3454400"/>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19462" name="Rectangle 4"/>
          <p:cNvSpPr>
            <a:spLocks noChangeArrowheads="1"/>
          </p:cNvSpPr>
          <p:nvPr/>
        </p:nvSpPr>
        <p:spPr bwMode="auto">
          <a:xfrm>
            <a:off x="6896100" y="3629025"/>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19463" name="Rectangle 5"/>
          <p:cNvSpPr>
            <a:spLocks noChangeArrowheads="1"/>
          </p:cNvSpPr>
          <p:nvPr/>
        </p:nvSpPr>
        <p:spPr bwMode="auto">
          <a:xfrm>
            <a:off x="6642100" y="4064000"/>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19464" name="Rectangle 6"/>
          <p:cNvSpPr>
            <a:spLocks noChangeArrowheads="1"/>
          </p:cNvSpPr>
          <p:nvPr/>
        </p:nvSpPr>
        <p:spPr bwMode="auto">
          <a:xfrm>
            <a:off x="6565900" y="4592638"/>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19465" name="Rectangle 7"/>
          <p:cNvSpPr>
            <a:spLocks noChangeArrowheads="1"/>
          </p:cNvSpPr>
          <p:nvPr/>
        </p:nvSpPr>
        <p:spPr bwMode="auto">
          <a:xfrm>
            <a:off x="6962775" y="4783138"/>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19466" name="Rectangle 8"/>
          <p:cNvSpPr>
            <a:spLocks noChangeArrowheads="1"/>
          </p:cNvSpPr>
          <p:nvPr/>
        </p:nvSpPr>
        <p:spPr bwMode="auto">
          <a:xfrm>
            <a:off x="6489700" y="5259388"/>
            <a:ext cx="0" cy="365125"/>
          </a:xfrm>
          <a:prstGeom prst="rect">
            <a:avLst/>
          </a:prstGeom>
          <a:noFill/>
          <a:ln w="9525">
            <a:noFill/>
            <a:miter lim="800000"/>
            <a:headEnd/>
            <a:tailEnd/>
          </a:ln>
        </p:spPr>
        <p:txBody>
          <a:bodyPr wrap="none" lIns="0" tIns="0" rIns="0" bIns="0">
            <a:spAutoFit/>
          </a:bodyPr>
          <a:lstStyle/>
          <a:p>
            <a:endParaRPr lang="en-US">
              <a:latin typeface="Arial" pitchFamily="34" charset="0"/>
            </a:endParaRPr>
          </a:p>
        </p:txBody>
      </p:sp>
      <p:sp>
        <p:nvSpPr>
          <p:cNvPr id="19467" name="Rectangle 9"/>
          <p:cNvSpPr>
            <a:spLocks noGrp="1" noChangeArrowheads="1"/>
          </p:cNvSpPr>
          <p:nvPr>
            <p:ph type="title"/>
          </p:nvPr>
        </p:nvSpPr>
        <p:spPr>
          <a:xfrm>
            <a:off x="1676400" y="533400"/>
            <a:ext cx="5181600" cy="1143000"/>
          </a:xfrm>
        </p:spPr>
        <p:txBody>
          <a:bodyPr/>
          <a:lstStyle/>
          <a:p>
            <a:pPr eaLnBrk="1" hangingPunct="1">
              <a:lnSpc>
                <a:spcPct val="80000"/>
              </a:lnSpc>
            </a:pPr>
            <a:r>
              <a:rPr lang="en-US" dirty="0" smtClean="0"/>
              <a:t>The Steps of the Essay </a:t>
            </a:r>
            <a:br>
              <a:rPr lang="en-US" dirty="0" smtClean="0"/>
            </a:br>
            <a:r>
              <a:rPr lang="en-US" dirty="0" smtClean="0"/>
              <a:t>Test-Taking Strategy</a:t>
            </a:r>
          </a:p>
        </p:txBody>
      </p:sp>
      <p:sp>
        <p:nvSpPr>
          <p:cNvPr id="19468" name="Rectangle 10"/>
          <p:cNvSpPr>
            <a:spLocks noGrp="1" noChangeArrowheads="1"/>
          </p:cNvSpPr>
          <p:nvPr>
            <p:ph type="body" idx="1"/>
          </p:nvPr>
        </p:nvSpPr>
        <p:spPr>
          <a:xfrm>
            <a:off x="304800" y="1905000"/>
            <a:ext cx="6858000" cy="4953000"/>
          </a:xfrm>
        </p:spPr>
        <p:txBody>
          <a:bodyPr>
            <a:normAutofit/>
          </a:bodyPr>
          <a:lstStyle/>
          <a:p>
            <a:pPr eaLnBrk="1" hangingPunct="1">
              <a:buFontTx/>
              <a:buNone/>
            </a:pPr>
            <a:r>
              <a:rPr lang="en-US" sz="4000" dirty="0" smtClean="0"/>
              <a:t>Step 1: </a:t>
            </a:r>
            <a:r>
              <a:rPr lang="en-US" sz="4000" dirty="0" smtClean="0">
                <a:latin typeface="Arial Black" pitchFamily="34" charset="0"/>
              </a:rPr>
              <a:t>A</a:t>
            </a:r>
            <a:r>
              <a:rPr lang="en-US" sz="4000" dirty="0" smtClean="0"/>
              <a:t>nalyze the Action Words</a:t>
            </a:r>
          </a:p>
          <a:p>
            <a:pPr eaLnBrk="1" hangingPunct="1">
              <a:lnSpc>
                <a:spcPct val="80000"/>
              </a:lnSpc>
              <a:buFontTx/>
              <a:buNone/>
            </a:pPr>
            <a:r>
              <a:rPr lang="en-US" sz="4000" dirty="0" smtClean="0"/>
              <a:t>Step 2: </a:t>
            </a:r>
            <a:r>
              <a:rPr lang="en-US" sz="4000" dirty="0" smtClean="0">
                <a:latin typeface="Arial Black" pitchFamily="34" charset="0"/>
              </a:rPr>
              <a:t>N</a:t>
            </a:r>
            <a:r>
              <a:rPr lang="en-US" sz="4000" dirty="0" smtClean="0"/>
              <a:t>otice the Requirements</a:t>
            </a:r>
          </a:p>
          <a:p>
            <a:pPr eaLnBrk="1" hangingPunct="1">
              <a:buFontTx/>
              <a:buNone/>
            </a:pPr>
            <a:r>
              <a:rPr lang="en-US" sz="4000" dirty="0" smtClean="0"/>
              <a:t>Step 3: </a:t>
            </a:r>
            <a:r>
              <a:rPr lang="en-US" sz="4000" dirty="0" smtClean="0">
                <a:latin typeface="Arial Black" pitchFamily="34" charset="0"/>
              </a:rPr>
              <a:t>S</a:t>
            </a:r>
            <a:r>
              <a:rPr lang="en-US" sz="4000" dirty="0" smtClean="0"/>
              <a:t>et Up an Outline</a:t>
            </a:r>
          </a:p>
          <a:p>
            <a:pPr eaLnBrk="1" hangingPunct="1">
              <a:buFontTx/>
              <a:buNone/>
            </a:pPr>
            <a:r>
              <a:rPr lang="en-US" sz="4000" dirty="0" smtClean="0"/>
              <a:t>Step 4: </a:t>
            </a:r>
            <a:r>
              <a:rPr lang="en-US" sz="4000" dirty="0" smtClean="0">
                <a:latin typeface="Arial Black" pitchFamily="34" charset="0"/>
              </a:rPr>
              <a:t>W</a:t>
            </a:r>
            <a:r>
              <a:rPr lang="en-US" sz="4000" dirty="0" smtClean="0"/>
              <a:t>ork in Details</a:t>
            </a:r>
          </a:p>
          <a:p>
            <a:pPr eaLnBrk="1" hangingPunct="1">
              <a:buFontTx/>
              <a:buNone/>
            </a:pPr>
            <a:r>
              <a:rPr lang="en-US" sz="4000" dirty="0" smtClean="0"/>
              <a:t>Step 5: </a:t>
            </a:r>
            <a:r>
              <a:rPr lang="en-US" sz="4000" dirty="0" smtClean="0">
                <a:latin typeface="Arial Black" pitchFamily="34" charset="0"/>
              </a:rPr>
              <a:t>E</a:t>
            </a:r>
            <a:r>
              <a:rPr lang="en-US" sz="4000" dirty="0" smtClean="0"/>
              <a:t>ngineer Your Answer</a:t>
            </a:r>
          </a:p>
          <a:p>
            <a:pPr eaLnBrk="1" hangingPunct="1">
              <a:buFontTx/>
              <a:buNone/>
            </a:pPr>
            <a:r>
              <a:rPr lang="en-US" sz="4000" dirty="0" smtClean="0"/>
              <a:t>Step 6: </a:t>
            </a:r>
            <a:r>
              <a:rPr lang="en-US" sz="4000" dirty="0" smtClean="0">
                <a:latin typeface="Arial Black" pitchFamily="34" charset="0"/>
              </a:rPr>
              <a:t>R</a:t>
            </a:r>
            <a:r>
              <a:rPr lang="en-US" sz="4000" dirty="0" smtClean="0"/>
              <a:t>eview Your Answer</a:t>
            </a:r>
          </a:p>
        </p:txBody>
      </p:sp>
      <p:cxnSp>
        <p:nvCxnSpPr>
          <p:cNvPr id="29" name="Straight Connector 28"/>
          <p:cNvCxnSpPr>
            <a:endCxn id="34" idx="1"/>
          </p:cNvCxnSpPr>
          <p:nvPr/>
        </p:nvCxnSpPr>
        <p:spPr bwMode="auto">
          <a:xfrm>
            <a:off x="6553200" y="2286000"/>
            <a:ext cx="457200" cy="415499"/>
          </a:xfrm>
          <a:prstGeom prst="line">
            <a:avLst/>
          </a:prstGeom>
          <a:noFill/>
          <a:ln w="9525" cap="flat" cmpd="sng" algn="ctr">
            <a:solidFill>
              <a:schemeClr val="accent1"/>
            </a:solidFill>
            <a:prstDash val="solid"/>
            <a:round/>
            <a:headEnd type="none" w="med" len="med"/>
            <a:tailEnd type="none" w="med" len="med"/>
          </a:ln>
          <a:effectLst/>
        </p:spPr>
      </p:cxnSp>
      <p:cxnSp>
        <p:nvCxnSpPr>
          <p:cNvPr id="31" name="Straight Connector 30"/>
          <p:cNvCxnSpPr>
            <a:endCxn id="34" idx="1"/>
          </p:cNvCxnSpPr>
          <p:nvPr/>
        </p:nvCxnSpPr>
        <p:spPr bwMode="auto">
          <a:xfrm flipV="1">
            <a:off x="6477000" y="2701499"/>
            <a:ext cx="533400" cy="218912"/>
          </a:xfrm>
          <a:prstGeom prst="line">
            <a:avLst/>
          </a:prstGeom>
          <a:noFill/>
          <a:ln w="9525" cap="flat" cmpd="sng" algn="ctr">
            <a:solidFill>
              <a:schemeClr val="accent1"/>
            </a:solidFill>
            <a:prstDash val="solid"/>
            <a:round/>
            <a:headEnd type="none" w="med" len="med"/>
            <a:tailEnd type="none" w="med" len="med"/>
          </a:ln>
          <a:effectLst/>
        </p:spPr>
      </p:cxnSp>
      <p:sp>
        <p:nvSpPr>
          <p:cNvPr id="34" name="TextBox 33"/>
          <p:cNvSpPr txBox="1"/>
          <p:nvPr/>
        </p:nvSpPr>
        <p:spPr>
          <a:xfrm>
            <a:off x="7010400" y="2286000"/>
            <a:ext cx="2133600" cy="830997"/>
          </a:xfrm>
          <a:prstGeom prst="rect">
            <a:avLst/>
          </a:prstGeom>
          <a:noFill/>
        </p:spPr>
        <p:txBody>
          <a:bodyPr wrap="square" rtlCol="0">
            <a:spAutoFit/>
          </a:bodyPr>
          <a:lstStyle/>
          <a:p>
            <a:r>
              <a:rPr lang="en-US" sz="2400" dirty="0" smtClean="0">
                <a:solidFill>
                  <a:srgbClr val="C00000"/>
                </a:solidFill>
              </a:rPr>
              <a:t>Focuses on the essay question</a:t>
            </a:r>
            <a:endParaRPr lang="en-US" sz="2400" dirty="0">
              <a:solidFill>
                <a:srgbClr val="C00000"/>
              </a:solidFill>
            </a:endParaRPr>
          </a:p>
        </p:txBody>
      </p:sp>
      <p:cxnSp>
        <p:nvCxnSpPr>
          <p:cNvPr id="35" name="Straight Connector 34"/>
          <p:cNvCxnSpPr/>
          <p:nvPr/>
        </p:nvCxnSpPr>
        <p:spPr bwMode="auto">
          <a:xfrm>
            <a:off x="5257800" y="3505200"/>
            <a:ext cx="762000" cy="457200"/>
          </a:xfrm>
          <a:prstGeom prst="line">
            <a:avLst/>
          </a:prstGeom>
          <a:noFill/>
          <a:ln w="9525" cap="flat" cmpd="sng" algn="ctr">
            <a:solidFill>
              <a:schemeClr val="accent1"/>
            </a:solidFill>
            <a:prstDash val="solid"/>
            <a:round/>
            <a:headEnd type="none" w="med" len="med"/>
            <a:tailEnd type="none" w="med" len="med"/>
          </a:ln>
          <a:effectLst/>
        </p:spPr>
      </p:cxnSp>
      <p:cxnSp>
        <p:nvCxnSpPr>
          <p:cNvPr id="36" name="Straight Connector 35"/>
          <p:cNvCxnSpPr/>
          <p:nvPr/>
        </p:nvCxnSpPr>
        <p:spPr bwMode="auto">
          <a:xfrm>
            <a:off x="5791200" y="4953000"/>
            <a:ext cx="776177" cy="276446"/>
          </a:xfrm>
          <a:prstGeom prst="line">
            <a:avLst/>
          </a:prstGeom>
          <a:noFill/>
          <a:ln w="9525" cap="flat" cmpd="sng" algn="ctr">
            <a:solidFill>
              <a:schemeClr val="accent1"/>
            </a:solidFill>
            <a:prstDash val="solid"/>
            <a:round/>
            <a:headEnd type="none" w="med" len="med"/>
            <a:tailEnd type="none" w="med" len="med"/>
          </a:ln>
          <a:effectLst/>
        </p:spPr>
      </p:cxnSp>
      <p:cxnSp>
        <p:nvCxnSpPr>
          <p:cNvPr id="37" name="Straight Connector 36"/>
          <p:cNvCxnSpPr/>
          <p:nvPr/>
        </p:nvCxnSpPr>
        <p:spPr bwMode="auto">
          <a:xfrm flipV="1">
            <a:off x="5596269" y="5257800"/>
            <a:ext cx="956931" cy="329610"/>
          </a:xfrm>
          <a:prstGeom prst="line">
            <a:avLst/>
          </a:prstGeom>
          <a:noFill/>
          <a:ln w="9525" cap="flat" cmpd="sng" algn="ctr">
            <a:solidFill>
              <a:schemeClr val="accent1"/>
            </a:solidFill>
            <a:prstDash val="solid"/>
            <a:round/>
            <a:headEnd type="none" w="med" len="med"/>
            <a:tailEnd type="none" w="med" len="med"/>
          </a:ln>
          <a:effectLst/>
        </p:spPr>
      </p:cxnSp>
      <p:cxnSp>
        <p:nvCxnSpPr>
          <p:cNvPr id="38" name="Straight Connector 37"/>
          <p:cNvCxnSpPr/>
          <p:nvPr/>
        </p:nvCxnSpPr>
        <p:spPr bwMode="auto">
          <a:xfrm flipV="1">
            <a:off x="4800600" y="3937590"/>
            <a:ext cx="1185531" cy="405810"/>
          </a:xfrm>
          <a:prstGeom prst="line">
            <a:avLst/>
          </a:prstGeom>
          <a:noFill/>
          <a:ln w="9525" cap="flat" cmpd="sng" algn="ctr">
            <a:solidFill>
              <a:schemeClr val="accent1"/>
            </a:solidFill>
            <a:prstDash val="solid"/>
            <a:round/>
            <a:headEnd type="none" w="med" len="med"/>
            <a:tailEnd type="none" w="med" len="med"/>
          </a:ln>
          <a:effectLst/>
        </p:spPr>
      </p:cxnSp>
      <p:sp>
        <p:nvSpPr>
          <p:cNvPr id="39" name="TextBox 38"/>
          <p:cNvSpPr txBox="1"/>
          <p:nvPr/>
        </p:nvSpPr>
        <p:spPr>
          <a:xfrm>
            <a:off x="6096000" y="3352800"/>
            <a:ext cx="2667000" cy="1200329"/>
          </a:xfrm>
          <a:prstGeom prst="rect">
            <a:avLst/>
          </a:prstGeom>
          <a:noFill/>
        </p:spPr>
        <p:txBody>
          <a:bodyPr wrap="square" rtlCol="0">
            <a:spAutoFit/>
          </a:bodyPr>
          <a:lstStyle/>
          <a:p>
            <a:r>
              <a:rPr lang="en-US" sz="2400" dirty="0" smtClean="0">
                <a:solidFill>
                  <a:srgbClr val="C00000"/>
                </a:solidFill>
              </a:rPr>
              <a:t>Focuses on developing an outline to organize your answer</a:t>
            </a:r>
            <a:endParaRPr lang="en-US" sz="2400" dirty="0">
              <a:solidFill>
                <a:srgbClr val="C00000"/>
              </a:solidFill>
            </a:endParaRPr>
          </a:p>
        </p:txBody>
      </p:sp>
      <p:sp>
        <p:nvSpPr>
          <p:cNvPr id="40" name="TextBox 39"/>
          <p:cNvSpPr txBox="1"/>
          <p:nvPr/>
        </p:nvSpPr>
        <p:spPr>
          <a:xfrm>
            <a:off x="6553200" y="4724400"/>
            <a:ext cx="2590800" cy="1200329"/>
          </a:xfrm>
          <a:prstGeom prst="rect">
            <a:avLst/>
          </a:prstGeom>
          <a:noFill/>
        </p:spPr>
        <p:txBody>
          <a:bodyPr wrap="square" rtlCol="0">
            <a:spAutoFit/>
          </a:bodyPr>
          <a:lstStyle/>
          <a:p>
            <a:r>
              <a:rPr lang="en-US" sz="2400" dirty="0" smtClean="0">
                <a:solidFill>
                  <a:srgbClr val="C00000"/>
                </a:solidFill>
              </a:rPr>
              <a:t>Focuses on actually writing the response to the essay question</a:t>
            </a:r>
            <a:endParaRPr lang="en-US" sz="2400" dirty="0">
              <a:solidFill>
                <a:srgbClr val="C00000"/>
              </a:solidFill>
            </a:endParaRPr>
          </a:p>
        </p:txBody>
      </p:sp>
      <p:sp>
        <p:nvSpPr>
          <p:cNvPr id="23" name="TextBox 22"/>
          <p:cNvSpPr txBox="1"/>
          <p:nvPr/>
        </p:nvSpPr>
        <p:spPr>
          <a:xfrm>
            <a:off x="7620000" y="87868"/>
            <a:ext cx="1447800" cy="369332"/>
          </a:xfrm>
          <a:prstGeom prst="rect">
            <a:avLst/>
          </a:prstGeom>
          <a:noFill/>
        </p:spPr>
        <p:txBody>
          <a:bodyPr wrap="square" rtlCol="0">
            <a:spAutoFit/>
          </a:bodyPr>
          <a:lstStyle/>
          <a:p>
            <a:r>
              <a:rPr lang="en-US" dirty="0" smtClean="0">
                <a:latin typeface="+mj-lt"/>
              </a:rPr>
              <a:t>Cue Card #2</a:t>
            </a:r>
            <a:endParaRPr lang="en-US"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68">
                                            <p:txEl>
                                              <p:pRg st="0" end="0"/>
                                            </p:txEl>
                                          </p:spTgt>
                                        </p:tgtEl>
                                        <p:attrNameLst>
                                          <p:attrName>style.visibility</p:attrName>
                                        </p:attrNameLst>
                                      </p:cBhvr>
                                      <p:to>
                                        <p:strVal val="visible"/>
                                      </p:to>
                                    </p:set>
                                    <p:anim calcmode="lin" valueType="num">
                                      <p:cBhvr additive="base">
                                        <p:cTn id="7" dur="500" fill="hold"/>
                                        <p:tgtEl>
                                          <p:spTgt spid="1946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6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9468">
                                            <p:txEl>
                                              <p:pRg st="1" end="1"/>
                                            </p:txEl>
                                          </p:spTgt>
                                        </p:tgtEl>
                                        <p:attrNameLst>
                                          <p:attrName>style.visibility</p:attrName>
                                        </p:attrNameLst>
                                      </p:cBhvr>
                                      <p:to>
                                        <p:strVal val="visible"/>
                                      </p:to>
                                    </p:set>
                                    <p:anim calcmode="lin" valueType="num">
                                      <p:cBhvr additive="base">
                                        <p:cTn id="11" dur="500" fill="hold"/>
                                        <p:tgtEl>
                                          <p:spTgt spid="19468">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946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4">
                                            <p:txEl>
                                              <p:pRg st="0" end="0"/>
                                            </p:txEl>
                                          </p:spTgt>
                                        </p:tgtEl>
                                        <p:attrNameLst>
                                          <p:attrName>style.visibility</p:attrName>
                                        </p:attrNameLst>
                                      </p:cBhvr>
                                      <p:to>
                                        <p:strVal val="visible"/>
                                      </p:to>
                                    </p:set>
                                    <p:anim calcmode="lin" valueType="num">
                                      <p:cBhvr additive="base">
                                        <p:cTn id="17"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9468">
                                            <p:txEl>
                                              <p:pRg st="2" end="2"/>
                                            </p:txEl>
                                          </p:spTgt>
                                        </p:tgtEl>
                                        <p:attrNameLst>
                                          <p:attrName>style.visibility</p:attrName>
                                        </p:attrNameLst>
                                      </p:cBhvr>
                                      <p:to>
                                        <p:strVal val="visible"/>
                                      </p:to>
                                    </p:set>
                                    <p:anim calcmode="lin" valueType="num">
                                      <p:cBhvr additive="base">
                                        <p:cTn id="23" dur="500" fill="hold"/>
                                        <p:tgtEl>
                                          <p:spTgt spid="19468">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9468">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9468">
                                            <p:txEl>
                                              <p:pRg st="3" end="3"/>
                                            </p:txEl>
                                          </p:spTgt>
                                        </p:tgtEl>
                                        <p:attrNameLst>
                                          <p:attrName>style.visibility</p:attrName>
                                        </p:attrNameLst>
                                      </p:cBhvr>
                                      <p:to>
                                        <p:strVal val="visible"/>
                                      </p:to>
                                    </p:set>
                                    <p:anim calcmode="lin" valueType="num">
                                      <p:cBhvr additive="base">
                                        <p:cTn id="27" dur="500" fill="hold"/>
                                        <p:tgtEl>
                                          <p:spTgt spid="19468">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946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9">
                                            <p:txEl>
                                              <p:pRg st="0" end="0"/>
                                            </p:txEl>
                                          </p:spTgt>
                                        </p:tgtEl>
                                        <p:attrNameLst>
                                          <p:attrName>style.visibility</p:attrName>
                                        </p:attrNameLst>
                                      </p:cBhvr>
                                      <p:to>
                                        <p:strVal val="visible"/>
                                      </p:to>
                                    </p:set>
                                    <p:anim calcmode="lin" valueType="num">
                                      <p:cBhvr additive="base">
                                        <p:cTn id="33" dur="500" fill="hold"/>
                                        <p:tgtEl>
                                          <p:spTgt spid="39">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9468">
                                            <p:txEl>
                                              <p:pRg st="4" end="4"/>
                                            </p:txEl>
                                          </p:spTgt>
                                        </p:tgtEl>
                                        <p:attrNameLst>
                                          <p:attrName>style.visibility</p:attrName>
                                        </p:attrNameLst>
                                      </p:cBhvr>
                                      <p:to>
                                        <p:strVal val="visible"/>
                                      </p:to>
                                    </p:set>
                                    <p:anim calcmode="lin" valueType="num">
                                      <p:cBhvr additive="base">
                                        <p:cTn id="39" dur="500" fill="hold"/>
                                        <p:tgtEl>
                                          <p:spTgt spid="19468">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9468">
                                            <p:txEl>
                                              <p:pRg st="4" end="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9468">
                                            <p:txEl>
                                              <p:pRg st="5" end="5"/>
                                            </p:txEl>
                                          </p:spTgt>
                                        </p:tgtEl>
                                        <p:attrNameLst>
                                          <p:attrName>style.visibility</p:attrName>
                                        </p:attrNameLst>
                                      </p:cBhvr>
                                      <p:to>
                                        <p:strVal val="visible"/>
                                      </p:to>
                                    </p:set>
                                    <p:anim calcmode="lin" valueType="num">
                                      <p:cBhvr additive="base">
                                        <p:cTn id="43" dur="500" fill="hold"/>
                                        <p:tgtEl>
                                          <p:spTgt spid="19468">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946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0">
                                            <p:txEl>
                                              <p:pRg st="0" end="0"/>
                                            </p:txEl>
                                          </p:spTgt>
                                        </p:tgtEl>
                                        <p:attrNameLst>
                                          <p:attrName>style.visibility</p:attrName>
                                        </p:attrNameLst>
                                      </p:cBhvr>
                                      <p:to>
                                        <p:strVal val="visible"/>
                                      </p:to>
                                    </p:set>
                                    <p:anim calcmode="lin" valueType="num">
                                      <p:cBhvr additive="base">
                                        <p:cTn id="49"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Grp="1" noChangeArrowheads="1"/>
          </p:cNvSpPr>
          <p:nvPr>
            <p:ph type="title"/>
          </p:nvPr>
        </p:nvSpPr>
        <p:spPr>
          <a:xfrm>
            <a:off x="2438400" y="685800"/>
            <a:ext cx="4648200" cy="1143000"/>
          </a:xfrm>
        </p:spPr>
        <p:txBody>
          <a:bodyPr/>
          <a:lstStyle/>
          <a:p>
            <a:pPr eaLnBrk="1" hangingPunct="1">
              <a:lnSpc>
                <a:spcPct val="80000"/>
              </a:lnSpc>
            </a:pPr>
            <a:r>
              <a:rPr lang="en-US" dirty="0" smtClean="0"/>
              <a:t>Results of the Essay</a:t>
            </a:r>
            <a:br>
              <a:rPr lang="en-US" dirty="0" smtClean="0"/>
            </a:br>
            <a:r>
              <a:rPr lang="en-US" dirty="0" smtClean="0"/>
              <a:t>Test-Taking Strategy</a:t>
            </a:r>
          </a:p>
        </p:txBody>
      </p:sp>
      <p:sp>
        <p:nvSpPr>
          <p:cNvPr id="21509" name="Rectangle 5"/>
          <p:cNvSpPr>
            <a:spLocks noGrp="1" noChangeArrowheads="1"/>
          </p:cNvSpPr>
          <p:nvPr>
            <p:ph type="body" idx="1"/>
          </p:nvPr>
        </p:nvSpPr>
        <p:spPr/>
        <p:txBody>
          <a:bodyPr/>
          <a:lstStyle/>
          <a:p>
            <a:pPr marL="0" indent="0" algn="ctr" eaLnBrk="1" hangingPunct="1">
              <a:lnSpc>
                <a:spcPct val="80000"/>
              </a:lnSpc>
              <a:buFontTx/>
              <a:buNone/>
            </a:pPr>
            <a:endParaRPr lang="en-US" sz="2000" dirty="0" smtClean="0"/>
          </a:p>
          <a:p>
            <a:pPr marL="0" indent="0" algn="ctr" eaLnBrk="1" hangingPunct="1">
              <a:lnSpc>
                <a:spcPct val="80000"/>
              </a:lnSpc>
              <a:buFontTx/>
              <a:buNone/>
            </a:pPr>
            <a:endParaRPr lang="en-US" sz="2000" dirty="0" smtClean="0"/>
          </a:p>
          <a:p>
            <a:pPr marL="0" indent="0" algn="ctr" eaLnBrk="1" hangingPunct="1">
              <a:lnSpc>
                <a:spcPct val="125000"/>
              </a:lnSpc>
              <a:buFontTx/>
              <a:buNone/>
            </a:pPr>
            <a:r>
              <a:rPr lang="en-US" sz="3500" dirty="0" smtClean="0"/>
              <a:t>The percentage of points available</a:t>
            </a:r>
            <a:br>
              <a:rPr lang="en-US" sz="3500" dirty="0" smtClean="0"/>
            </a:br>
            <a:r>
              <a:rPr lang="en-US" sz="3500" dirty="0" smtClean="0"/>
              <a:t>for essay test-taking behaviors:</a:t>
            </a:r>
          </a:p>
        </p:txBody>
      </p:sp>
      <p:sp>
        <p:nvSpPr>
          <p:cNvPr id="21510" name="Rectangle 6"/>
          <p:cNvSpPr>
            <a:spLocks noChangeArrowheads="1"/>
          </p:cNvSpPr>
          <p:nvPr/>
        </p:nvSpPr>
        <p:spPr bwMode="auto">
          <a:xfrm>
            <a:off x="1600200" y="3733800"/>
            <a:ext cx="3174267" cy="1569660"/>
          </a:xfrm>
          <a:prstGeom prst="rect">
            <a:avLst/>
          </a:prstGeom>
          <a:noFill/>
          <a:ln w="9525">
            <a:noFill/>
            <a:miter lim="800000"/>
            <a:headEnd/>
            <a:tailEnd/>
          </a:ln>
        </p:spPr>
        <p:txBody>
          <a:bodyPr wrap="none">
            <a:spAutoFit/>
          </a:bodyPr>
          <a:lstStyle/>
          <a:p>
            <a:pPr algn="ctr"/>
            <a:r>
              <a:rPr lang="en-US" sz="3000" dirty="0">
                <a:latin typeface="Arial" pitchFamily="34" charset="0"/>
              </a:rPr>
              <a:t>Before instruction</a:t>
            </a:r>
          </a:p>
          <a:p>
            <a:pPr algn="ctr"/>
            <a:r>
              <a:rPr lang="en-US" sz="6600" dirty="0">
                <a:latin typeface="Arial" pitchFamily="34" charset="0"/>
              </a:rPr>
              <a:t>5%</a:t>
            </a:r>
            <a:endParaRPr lang="en-US" dirty="0"/>
          </a:p>
        </p:txBody>
      </p:sp>
      <p:sp>
        <p:nvSpPr>
          <p:cNvPr id="21511" name="Rectangle 7"/>
          <p:cNvSpPr>
            <a:spLocks noChangeArrowheads="1"/>
          </p:cNvSpPr>
          <p:nvPr/>
        </p:nvSpPr>
        <p:spPr bwMode="auto">
          <a:xfrm>
            <a:off x="5029200" y="3764340"/>
            <a:ext cx="2855270" cy="1569660"/>
          </a:xfrm>
          <a:prstGeom prst="rect">
            <a:avLst/>
          </a:prstGeom>
          <a:noFill/>
          <a:ln w="9525">
            <a:noFill/>
            <a:miter lim="800000"/>
            <a:headEnd/>
            <a:tailEnd/>
          </a:ln>
        </p:spPr>
        <p:txBody>
          <a:bodyPr wrap="none">
            <a:spAutoFit/>
          </a:bodyPr>
          <a:lstStyle/>
          <a:p>
            <a:pPr algn="ctr"/>
            <a:r>
              <a:rPr lang="en-US" sz="3000" dirty="0">
                <a:latin typeface="Arial" pitchFamily="34" charset="0"/>
              </a:rPr>
              <a:t>After instruction</a:t>
            </a:r>
          </a:p>
          <a:p>
            <a:pPr algn="ctr"/>
            <a:r>
              <a:rPr lang="en-US" sz="6600" dirty="0">
                <a:latin typeface="Arial" pitchFamily="34" charset="0"/>
              </a:rPr>
              <a:t>85%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967581" y="1577181"/>
            <a:ext cx="3505200" cy="960438"/>
          </a:xfrm>
        </p:spPr>
        <p:txBody>
          <a:bodyPr/>
          <a:lstStyle/>
          <a:p>
            <a:pPr algn="r"/>
            <a:r>
              <a:rPr lang="en-US" dirty="0" smtClean="0"/>
              <a:t>Progress Chart</a:t>
            </a:r>
            <a:endParaRPr lang="en-US" dirty="0"/>
          </a:p>
        </p:txBody>
      </p:sp>
      <p:pic>
        <p:nvPicPr>
          <p:cNvPr id="4" name="Picture 9"/>
          <p:cNvPicPr>
            <a:picLocks noChangeAspect="1" noChangeArrowheads="1"/>
          </p:cNvPicPr>
          <p:nvPr/>
        </p:nvPicPr>
        <p:blipFill>
          <a:blip r:embed="rId2" cstate="print"/>
          <a:srcRect r="13983"/>
          <a:stretch>
            <a:fillRect/>
          </a:stretch>
        </p:blipFill>
        <p:spPr bwMode="auto">
          <a:xfrm>
            <a:off x="1397000" y="609600"/>
            <a:ext cx="7366000" cy="609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a:xfrm>
            <a:off x="914400" y="914400"/>
            <a:ext cx="7772400" cy="1143000"/>
          </a:xfrm>
        </p:spPr>
        <p:txBody>
          <a:bodyPr/>
          <a:lstStyle/>
          <a:p>
            <a:pPr eaLnBrk="1" hangingPunct="1"/>
            <a:r>
              <a:rPr lang="en-US" dirty="0" smtClean="0"/>
              <a:t>Step 1: Analyze the Action Words</a:t>
            </a:r>
          </a:p>
        </p:txBody>
      </p:sp>
      <p:sp>
        <p:nvSpPr>
          <p:cNvPr id="32773" name="Rectangle 5"/>
          <p:cNvSpPr>
            <a:spLocks noGrp="1" noChangeArrowheads="1"/>
          </p:cNvSpPr>
          <p:nvPr>
            <p:ph type="body" idx="1"/>
          </p:nvPr>
        </p:nvSpPr>
        <p:spPr>
          <a:xfrm>
            <a:off x="914400" y="2286000"/>
            <a:ext cx="7772400" cy="3657600"/>
          </a:xfrm>
        </p:spPr>
        <p:txBody>
          <a:bodyPr/>
          <a:lstStyle/>
          <a:p>
            <a:pPr algn="ctr" eaLnBrk="1" hangingPunct="1">
              <a:lnSpc>
                <a:spcPct val="200000"/>
              </a:lnSpc>
              <a:spcBef>
                <a:spcPct val="100000"/>
              </a:spcBef>
            </a:pPr>
            <a:r>
              <a:rPr lang="en-US" sz="3500" dirty="0" smtClean="0"/>
              <a:t>Read the question carefully.</a:t>
            </a:r>
          </a:p>
          <a:p>
            <a:pPr algn="ctr" eaLnBrk="1" hangingPunct="1">
              <a:lnSpc>
                <a:spcPct val="200000"/>
              </a:lnSpc>
              <a:spcBef>
                <a:spcPct val="100000"/>
              </a:spcBef>
            </a:pPr>
            <a:r>
              <a:rPr lang="en-US" sz="3500" dirty="0" smtClean="0"/>
              <a:t>Underline key action words.</a:t>
            </a:r>
            <a:endParaRPr lang="en-US" dirty="0" smtClean="0"/>
          </a:p>
        </p:txBody>
      </p:sp>
      <p:sp>
        <p:nvSpPr>
          <p:cNvPr id="7" name="TextBox 6"/>
          <p:cNvSpPr txBox="1"/>
          <p:nvPr/>
        </p:nvSpPr>
        <p:spPr>
          <a:xfrm>
            <a:off x="7315200" y="152400"/>
            <a:ext cx="1447800" cy="369332"/>
          </a:xfrm>
          <a:prstGeom prst="rect">
            <a:avLst/>
          </a:prstGeom>
          <a:noFill/>
        </p:spPr>
        <p:txBody>
          <a:bodyPr wrap="square" rtlCol="0">
            <a:spAutoFit/>
          </a:bodyPr>
          <a:lstStyle/>
          <a:p>
            <a:r>
              <a:rPr lang="en-US" dirty="0" smtClean="0">
                <a:latin typeface="+mj-lt"/>
              </a:rPr>
              <a:t>Cue Card #3</a:t>
            </a:r>
            <a:endParaRPr lang="en-US" dirty="0">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184</TotalTime>
  <Words>1570</Words>
  <Application>Microsoft Office PowerPoint</Application>
  <PresentationFormat>On-screen Show (4:3)</PresentationFormat>
  <Paragraphs>213</Paragraphs>
  <Slides>32</Slides>
  <Notes>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Equity</vt:lpstr>
      <vt:lpstr>The Essay  Test-Taking Strategy</vt:lpstr>
      <vt:lpstr>Essay Test-Taking Strategy Pretest Questions List</vt:lpstr>
      <vt:lpstr>Pretest Reading Passage, Page 126</vt:lpstr>
      <vt:lpstr>Slide 4</vt:lpstr>
      <vt:lpstr>The Steps of the Essay  Test-Taking Strategy</vt:lpstr>
      <vt:lpstr>The Steps of the Essay  Test-Taking Strategy</vt:lpstr>
      <vt:lpstr>Results of the Essay Test-Taking Strategy</vt:lpstr>
      <vt:lpstr>Progress Chart</vt:lpstr>
      <vt:lpstr>Step 1: Analyze the Action Words</vt:lpstr>
      <vt:lpstr>Examples of Key Action Words</vt:lpstr>
      <vt:lpstr>Examples of Key Action Words (cont.)</vt:lpstr>
      <vt:lpstr>Slide 12</vt:lpstr>
      <vt:lpstr>Example Essay Questions</vt:lpstr>
      <vt:lpstr>Example Essay Questions, cont.</vt:lpstr>
      <vt:lpstr>Step 2: Notice the Requirements</vt:lpstr>
      <vt:lpstr>Scan and Mark</vt:lpstr>
      <vt:lpstr>Change it into Your Own Words</vt:lpstr>
      <vt:lpstr>Arrange the Times</vt:lpstr>
      <vt:lpstr>Name Your Goals</vt:lpstr>
      <vt:lpstr>Parts of an Outline</vt:lpstr>
      <vt:lpstr>Step 3: Set Up an Outline</vt:lpstr>
      <vt:lpstr>Step 4: Work in Details</vt:lpstr>
      <vt:lpstr>General Rules for Abbreviations</vt:lpstr>
      <vt:lpstr>Step 5: Engineer Your Answer</vt:lpstr>
      <vt:lpstr>Examples Introductory Paragraphs for Essay Answers</vt:lpstr>
      <vt:lpstr>Examples Introductory Paragraphs for Essay Answers</vt:lpstr>
      <vt:lpstr>Examples Introductory Paragraphs for Essay Answers</vt:lpstr>
      <vt:lpstr>Example of an Outline</vt:lpstr>
      <vt:lpstr>Parts of a Detail Paragraph for Essay Answers</vt:lpstr>
      <vt:lpstr>Example Detail Paragraph</vt:lpstr>
      <vt:lpstr>Step 6: Review Your Answer</vt:lpstr>
      <vt:lpstr>Sample Essay Question for Demonstration and Guided Practice</vt:lpstr>
    </vt:vector>
  </TitlesOfParts>
  <Company>School District of Clay County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Employee</dc:creator>
  <cp:lastModifiedBy>Employee</cp:lastModifiedBy>
  <cp:revision>19</cp:revision>
  <dcterms:created xsi:type="dcterms:W3CDTF">2012-08-16T16:42:52Z</dcterms:created>
  <dcterms:modified xsi:type="dcterms:W3CDTF">2012-08-20T16:37:26Z</dcterms:modified>
</cp:coreProperties>
</file>