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DFA7A9-AF28-4654-81DB-67A18417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13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A2CCF5-503E-4365-8E9D-4F8CA6E57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01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97" charset="0"/>
        <a:ea typeface="ＭＳ Ｐゴシック" pitchFamily="-9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practice:</a:t>
            </a:r>
          </a:p>
          <a:p>
            <a:r>
              <a:rPr lang="en-US" dirty="0" smtClean="0"/>
              <a:t>Responsive,</a:t>
            </a:r>
            <a:r>
              <a:rPr lang="en-US" baseline="0" dirty="0" smtClean="0"/>
              <a:t> systematic, targeted instruction</a:t>
            </a:r>
          </a:p>
          <a:p>
            <a:r>
              <a:rPr lang="en-US" baseline="0" dirty="0" smtClean="0"/>
              <a:t>Data based decisions</a:t>
            </a:r>
          </a:p>
          <a:p>
            <a:r>
              <a:rPr lang="en-US" baseline="0" dirty="0" smtClean="0"/>
              <a:t>Brain based learning- corrective feedback, time to practice task</a:t>
            </a:r>
          </a:p>
          <a:p>
            <a:r>
              <a:rPr lang="en-US" baseline="0" dirty="0" smtClean="0"/>
              <a:t>Evidence based strategies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Instructional domains: scaffolding, mastery, responsive to individual student needs, explicit instruction, advanced organizers/post organizers, modeling, sufficient time, high engagement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Pre-service skills: responsive instruction, reflective practitioner, modeling, active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A2CCF5-503E-4365-8E9D-4F8CA6E57C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3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Responsive: continuous, instructional accommodation, elaborated feedback.</a:t>
            </a:r>
          </a:p>
          <a:p>
            <a:r>
              <a:rPr lang="en-US" dirty="0" smtClean="0"/>
              <a:t>Examples: utilizing CBM,</a:t>
            </a:r>
            <a:r>
              <a:rPr lang="en-US" baseline="0" dirty="0" smtClean="0"/>
              <a:t> pre-assessment data, data based decision making, progress monitoring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Systematic:structured</a:t>
            </a:r>
            <a:r>
              <a:rPr lang="en-US" dirty="0" smtClean="0"/>
              <a:t> instruction, connection, </a:t>
            </a:r>
            <a:r>
              <a:rPr lang="en-US" dirty="0" err="1" smtClean="0"/>
              <a:t>scaffolded</a:t>
            </a:r>
            <a:r>
              <a:rPr lang="en-US" dirty="0" smtClean="0"/>
              <a:t>, informative,</a:t>
            </a:r>
          </a:p>
          <a:p>
            <a:r>
              <a:rPr lang="en-US" dirty="0" smtClean="0"/>
              <a:t>Examples: curriculum adaptations- </a:t>
            </a:r>
            <a:r>
              <a:rPr lang="en-US" dirty="0" err="1" smtClean="0"/>
              <a:t>scaffolded</a:t>
            </a:r>
            <a:r>
              <a:rPr lang="en-US" dirty="0" smtClean="0"/>
              <a:t> instruction, </a:t>
            </a:r>
          </a:p>
          <a:p>
            <a:endParaRPr lang="en-US" dirty="0" smtClean="0"/>
          </a:p>
          <a:p>
            <a:r>
              <a:rPr lang="en-US" dirty="0" smtClean="0"/>
              <a:t>Intensive: sufficient time, high engagement</a:t>
            </a:r>
          </a:p>
          <a:p>
            <a:r>
              <a:rPr lang="en-US" dirty="0" smtClean="0"/>
              <a:t>Examples:</a:t>
            </a:r>
            <a:r>
              <a:rPr lang="en-US" baseline="0" dirty="0" smtClean="0"/>
              <a:t> </a:t>
            </a:r>
            <a:r>
              <a:rPr lang="en-US" dirty="0" smtClean="0"/>
              <a:t>brain-based</a:t>
            </a:r>
            <a:r>
              <a:rPr lang="en-US" baseline="0" dirty="0" smtClean="0"/>
              <a:t> learning/ UDL- active engagement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Instructional methodologies: 8 stages, SRSD, case study methodology, video modeling, micro-teaching, </a:t>
            </a:r>
            <a:r>
              <a:rPr lang="en-US" baseline="0" dirty="0" err="1" smtClean="0"/>
              <a:t>Marzano</a:t>
            </a:r>
            <a:r>
              <a:rPr lang="en-US" baseline="0" dirty="0" smtClean="0"/>
              <a:t>, brain-based learning, multiple intelligences, Differentiated instruction, UDL,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A2CCF5-503E-4365-8E9D-4F8CA6E57C2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4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7438" y="1739900"/>
            <a:ext cx="638175" cy="14859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90850" y="3076575"/>
            <a:ext cx="5662613" cy="77788"/>
          </a:xfrm>
          <a:prstGeom prst="rect">
            <a:avLst/>
          </a:prstGeom>
          <a:solidFill>
            <a:srgbClr val="23499A"/>
          </a:solidFill>
          <a:ln w="9525">
            <a:solidFill>
              <a:srgbClr val="23499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imes New Roman" pitchFamily="-97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96963" y="1817688"/>
            <a:ext cx="5662612" cy="77787"/>
          </a:xfrm>
          <a:prstGeom prst="rect">
            <a:avLst/>
          </a:prstGeom>
          <a:solidFill>
            <a:srgbClr val="23499A"/>
          </a:solidFill>
          <a:ln w="9525">
            <a:solidFill>
              <a:srgbClr val="23499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imes New Roman" pitchFamily="-97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288213" y="3165475"/>
            <a:ext cx="1323975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13" descr="CntrResLearn_BW_UnitHorz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6400800"/>
            <a:ext cx="1530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3733800"/>
            <a:ext cx="6662737" cy="1954213"/>
          </a:xfrm>
        </p:spPr>
        <p:txBody>
          <a:bodyPr/>
          <a:lstStyle>
            <a:lvl1pPr marL="0" indent="0" algn="ctr">
              <a:buFont typeface="Wingdings" pitchFamily="-97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43000" y="2001838"/>
            <a:ext cx="7380288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89000" y="325438"/>
            <a:ext cx="496888" cy="1450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9763" y="457200"/>
            <a:ext cx="5662612" cy="77788"/>
          </a:xfrm>
          <a:prstGeom prst="rect">
            <a:avLst/>
          </a:prstGeom>
          <a:solidFill>
            <a:srgbClr val="23499A"/>
          </a:solidFill>
          <a:ln w="9525">
            <a:solidFill>
              <a:srgbClr val="23499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305675" y="1770063"/>
            <a:ext cx="1474788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257550" y="1922463"/>
            <a:ext cx="5662613" cy="77787"/>
          </a:xfrm>
          <a:prstGeom prst="rect">
            <a:avLst/>
          </a:prstGeom>
          <a:solidFill>
            <a:srgbClr val="23499A"/>
          </a:solidFill>
          <a:ln w="9525">
            <a:solidFill>
              <a:srgbClr val="23499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2" name="Picture 10" descr="CntrResLearn_BW_UnitHorz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422650" y="6394450"/>
            <a:ext cx="16827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ＭＳ Ｐゴシック" pitchFamily="-97" charset="-128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  <a:ea typeface="ＭＳ Ｐゴシック" pitchFamily="-97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  <a:ea typeface="ＭＳ Ｐゴシック" pitchFamily="-97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  <a:ea typeface="ＭＳ Ｐゴシック" pitchFamily="-97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  <a:ea typeface="ＭＳ Ｐゴシック" pitchFamily="-97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Times New Roman" pitchFamily="-9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3499A"/>
        </a:buClr>
        <a:buFont typeface="Wingdings" pitchFamily="-97" charset="2"/>
        <a:buChar char="w"/>
        <a:defRPr sz="3200">
          <a:solidFill>
            <a:srgbClr val="000000"/>
          </a:solidFill>
          <a:latin typeface="+mn-lt"/>
          <a:ea typeface="ＭＳ Ｐゴシック" pitchFamily="-97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3499A"/>
        </a:buClr>
        <a:buSzPct val="55000"/>
        <a:buFont typeface="Wingdings" pitchFamily="-97" charset="2"/>
        <a:buChar char="n"/>
        <a:defRPr sz="2800">
          <a:solidFill>
            <a:srgbClr val="000000"/>
          </a:solidFill>
          <a:latin typeface="+mn-lt"/>
          <a:ea typeface="ＭＳ Ｐゴシック" pitchFamily="-97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23499A"/>
        </a:buClr>
        <a:buSzPct val="65000"/>
        <a:buFont typeface="Wingdings" pitchFamily="-97" charset="2"/>
        <a:buChar char="l"/>
        <a:defRPr sz="2400">
          <a:solidFill>
            <a:srgbClr val="000000"/>
          </a:solidFill>
          <a:latin typeface="+mn-lt"/>
          <a:ea typeface="ＭＳ Ｐゴシック" pitchFamily="-97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23499A"/>
        </a:buClr>
        <a:buSzPct val="85000"/>
        <a:buFont typeface="Wingdings" pitchFamily="-97" charset="2"/>
        <a:buChar char="w"/>
        <a:defRPr sz="2000">
          <a:solidFill>
            <a:srgbClr val="000000"/>
          </a:solidFill>
          <a:latin typeface="+mn-lt"/>
          <a:ea typeface="ＭＳ Ｐゴシック" pitchFamily="-97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23499A"/>
        </a:buClr>
        <a:buSzPct val="80000"/>
        <a:buFont typeface="Wingdings" pitchFamily="-97" charset="2"/>
        <a:buChar char="§"/>
        <a:defRPr>
          <a:solidFill>
            <a:srgbClr val="000000"/>
          </a:solidFill>
          <a:latin typeface="+mn-lt"/>
          <a:ea typeface="ＭＳ Ｐゴシック" pitchFamily="-97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23499A"/>
        </a:buClr>
        <a:buSzPct val="80000"/>
        <a:buFont typeface="Wingdings" pitchFamily="-97" charset="2"/>
        <a:buChar char="§"/>
        <a:defRPr>
          <a:solidFill>
            <a:srgbClr val="000000"/>
          </a:solidFill>
          <a:latin typeface="+mn-lt"/>
          <a:ea typeface="ＭＳ Ｐゴシック" pitchFamily="-97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23499A"/>
        </a:buClr>
        <a:buSzPct val="80000"/>
        <a:buFont typeface="Wingdings" pitchFamily="-97" charset="2"/>
        <a:buChar char="§"/>
        <a:defRPr>
          <a:solidFill>
            <a:srgbClr val="000000"/>
          </a:solidFill>
          <a:latin typeface="+mn-lt"/>
          <a:ea typeface="ＭＳ Ｐゴシック" pitchFamily="-97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23499A"/>
        </a:buClr>
        <a:buSzPct val="80000"/>
        <a:buFont typeface="Wingdings" pitchFamily="-97" charset="2"/>
        <a:buChar char="§"/>
        <a:defRPr>
          <a:solidFill>
            <a:srgbClr val="000000"/>
          </a:solidFill>
          <a:latin typeface="+mn-lt"/>
          <a:ea typeface="ＭＳ Ｐゴシック" pitchFamily="-97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23499A"/>
        </a:buClr>
        <a:buSzPct val="80000"/>
        <a:buFont typeface="Wingdings" pitchFamily="-97" charset="2"/>
        <a:buChar char="§"/>
        <a:defRPr>
          <a:solidFill>
            <a:srgbClr val="000000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Learning Strategies: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  <a:p>
            <a:pPr algn="ctr" eaLnBrk="1" hangingPunct="1">
              <a:buFont typeface="Wingdings" pitchFamily="-97" charset="2"/>
              <a:buNone/>
            </a:pPr>
            <a:r>
              <a:rPr lang="en-US" b="1" smtClean="0"/>
              <a:t>Critical Teaching Behaviors!!!!</a:t>
            </a:r>
          </a:p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  <a:p>
            <a:pPr algn="ctr" eaLnBrk="1" hangingPunct="1">
              <a:buFont typeface="Wingdings" pitchFamily="-97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Before we do an ACTIVITY…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instructional principles associated with SIM are aligned with current research and national emphasis?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are the critical domains of instruction, in general?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How are these infused into our courses currently?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Domains of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Responsive Instruction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Systematic Instruction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Intensive instruction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505864">
            <a:off x="5486400" y="2819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do these domains encompass??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what we know about LSI…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458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0032"/>
                <a:gridCol w="268168"/>
              </a:tblGrid>
              <a:tr h="387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Bold"/>
                          <a:ea typeface="Calibri"/>
                          <a:cs typeface="Times New Roman"/>
                        </a:rPr>
                        <a:t>Responsive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Continuous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Instructional accommodation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Elaborated feedback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opperplate Gothic Bold"/>
                          <a:ea typeface="Calibri"/>
                          <a:cs typeface="Times New Roman"/>
                        </a:rPr>
                        <a:t>SYSTEMATIC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STRUCTURED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CONNECTION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SCAFFOLDED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INFORMATIVE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opperplate Gothic Bold"/>
                          <a:ea typeface="Calibri"/>
                          <a:cs typeface="Times New Roman"/>
                        </a:rPr>
                        <a:t>INTENSIVE INSTRUCTION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SUFFICIENT TIME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opperplate Gothic Light"/>
                          <a:ea typeface="Calibri"/>
                          <a:cs typeface="Times New Roman"/>
                        </a:rPr>
                        <a:t>HIGH ENGAGEMENT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Llite">
  <a:themeElements>
    <a:clrScheme name="CRLlit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CRLli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97" charset="0"/>
          </a:defRPr>
        </a:defPPr>
      </a:lstStyle>
    </a:lnDef>
  </a:objectDefaults>
  <a:extraClrSchemeLst>
    <a:extraClrScheme>
      <a:clrScheme name="CRLlit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Llit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li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lit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Templates:CRLlite.pot</Template>
  <TotalTime>358</TotalTime>
  <Words>268</Words>
  <Application>Microsoft Macintosh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CRLlite</vt:lpstr>
      <vt:lpstr>Learning Strategies: </vt:lpstr>
      <vt:lpstr>Before we do an ACTIVITY…</vt:lpstr>
      <vt:lpstr>Critical Domains of Instruction</vt:lpstr>
      <vt:lpstr>Based on what we know about LSI…</vt:lpstr>
    </vt:vector>
  </TitlesOfParts>
  <Company>SLC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Features of Strategies</dc:title>
  <dc:creator>p g</dc:creator>
  <cp:lastModifiedBy>Marywood</cp:lastModifiedBy>
  <cp:revision>23</cp:revision>
  <dcterms:created xsi:type="dcterms:W3CDTF">2004-10-07T04:27:26Z</dcterms:created>
  <dcterms:modified xsi:type="dcterms:W3CDTF">2011-06-02T14:33:01Z</dcterms:modified>
</cp:coreProperties>
</file>