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9"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136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6CF4DB-65F3-E749-91B5-28CDBEEE95EF}" type="datetimeFigureOut">
              <a:rPr lang="en-US" smtClean="0"/>
              <a:t>1/24/17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52139C-99E0-7040-9736-21A1C59705C6}" type="slidenum">
              <a:rPr lang="en-US" smtClean="0"/>
              <a:t>‹#›</a:t>
            </a:fld>
            <a:endParaRPr lang="en-US"/>
          </a:p>
        </p:txBody>
      </p:sp>
    </p:spTree>
    <p:extLst>
      <p:ext uri="{BB962C8B-B14F-4D97-AF65-F5344CB8AC3E}">
        <p14:creationId xmlns:p14="http://schemas.microsoft.com/office/powerpoint/2010/main" val="34342564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9994700-0D20-B84A-B584-C0BD1888A555}" type="slidenum">
              <a:rPr lang="en-US"/>
              <a:pPr/>
              <a:t>1</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A248D54-EE47-594D-B3EF-651F998E72DE}" type="slidenum">
              <a:rPr lang="en-US"/>
              <a:pPr/>
              <a:t>2</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1DB79C5-48D5-774D-829C-3A1743DC25C1}" type="slidenum">
              <a:rPr lang="en-US"/>
              <a:pPr/>
              <a:t>3</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381000" y="4343400"/>
            <a:ext cx="6172200" cy="4191000"/>
          </a:xfrm>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88551D-6BFE-BF42-8E32-9139E709FEF5}"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551D-6BFE-BF42-8E32-9139E709FEF5}"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551D-6BFE-BF42-8E32-9139E709FEF5}"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551D-6BFE-BF42-8E32-9139E709FEF5}"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88551D-6BFE-BF42-8E32-9139E709FEF5}"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88551D-6BFE-BF42-8E32-9139E709FEF5}" type="datetimeFigureOut">
              <a:rPr lang="en-US" smtClean="0"/>
              <a:t>1/24/17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88551D-6BFE-BF42-8E32-9139E709FEF5}" type="datetimeFigureOut">
              <a:rPr lang="en-US" smtClean="0"/>
              <a:t>1/24/17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88551D-6BFE-BF42-8E32-9139E709FEF5}" type="datetimeFigureOut">
              <a:rPr lang="en-US" smtClean="0"/>
              <a:t>1/24/17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8551D-6BFE-BF42-8E32-9139E709FEF5}" type="datetimeFigureOut">
              <a:rPr lang="en-US" smtClean="0"/>
              <a:t>1/24/17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8551D-6BFE-BF42-8E32-9139E709FEF5}" type="datetimeFigureOut">
              <a:rPr lang="en-US" smtClean="0"/>
              <a:t>1/24/17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8551D-6BFE-BF42-8E32-9139E709FEF5}" type="datetimeFigureOut">
              <a:rPr lang="en-US" smtClean="0"/>
              <a:t>1/24/17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DF6D15-8465-E749-B585-93F6B977531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8551D-6BFE-BF42-8E32-9139E709FEF5}" type="datetimeFigureOut">
              <a:rPr lang="en-US" smtClean="0"/>
              <a:t>1/24/17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DF6D15-8465-E749-B585-93F6B97753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52400" y="0"/>
            <a:ext cx="8839200" cy="1143000"/>
          </a:xfrm>
        </p:spPr>
        <p:txBody>
          <a:bodyPr/>
          <a:lstStyle/>
          <a:p>
            <a:pPr eaLnBrk="1" hangingPunct="1"/>
            <a:r>
              <a:rPr lang="en-US" sz="4000" b="1"/>
              <a:t>Example Theme Before Instruction</a:t>
            </a:r>
          </a:p>
        </p:txBody>
      </p:sp>
      <p:sp>
        <p:nvSpPr>
          <p:cNvPr id="34819" name="Rectangle 3"/>
          <p:cNvSpPr>
            <a:spLocks noGrp="1" noChangeArrowheads="1"/>
          </p:cNvSpPr>
          <p:nvPr>
            <p:ph type="body" idx="1"/>
          </p:nvPr>
        </p:nvSpPr>
        <p:spPr>
          <a:xfrm>
            <a:off x="304800" y="1066800"/>
            <a:ext cx="8382000" cy="5181600"/>
          </a:xfrm>
        </p:spPr>
        <p:txBody>
          <a:bodyPr/>
          <a:lstStyle/>
          <a:p>
            <a:pPr algn="ctr" eaLnBrk="1" hangingPunct="1">
              <a:lnSpc>
                <a:spcPct val="120000"/>
              </a:lnSpc>
              <a:buFontTx/>
              <a:buNone/>
            </a:pPr>
            <a:r>
              <a:rPr lang="en-US" sz="2800"/>
              <a:t>   Running Your Own Lawn Care Business</a:t>
            </a:r>
          </a:p>
          <a:p>
            <a:pPr algn="just" eaLnBrk="1" hangingPunct="1">
              <a:lnSpc>
                <a:spcPct val="120000"/>
              </a:lnSpc>
              <a:buFontTx/>
              <a:buNone/>
            </a:pPr>
            <a:r>
              <a:rPr lang="en-US" sz="2400"/>
              <a:t>		Running a lawn care business is hard, but it is worth the work. To start the business, customers have to be found. This involves talking to people and asking them if they need help with their lawns. Once the customers have been found, equipment needs to be bought. A good lawn mower with a bag to collect the cuttings is very helpful. Next, a schedule needs to be made, and the lawns need to be mowed. This takes a lot of time. Finally, the money needs to be collected. This is the rewarding part! By following these steps, thousands of dollars can be earned.</a:t>
            </a:r>
          </a:p>
          <a:p>
            <a:pPr eaLnBrk="1" hangingPunct="1">
              <a:lnSpc>
                <a:spcPct val="120000"/>
              </a:lnSpc>
            </a:pPr>
            <a:endParaRPr lang="en-US" sz="2800"/>
          </a:p>
        </p:txBody>
      </p:sp>
      <p:sp>
        <p:nvSpPr>
          <p:cNvPr id="34820" name="Text Box 4"/>
          <p:cNvSpPr txBox="1">
            <a:spLocks noChangeArrowheads="1"/>
          </p:cNvSpPr>
          <p:nvPr/>
        </p:nvSpPr>
        <p:spPr bwMode="auto">
          <a:xfrm>
            <a:off x="6324600" y="6248400"/>
            <a:ext cx="1981200" cy="392113"/>
          </a:xfrm>
          <a:prstGeom prst="rect">
            <a:avLst/>
          </a:prstGeom>
          <a:noFill/>
          <a:ln w="25400">
            <a:solidFill>
              <a:srgbClr val="FF6600"/>
            </a:solidFill>
            <a:miter lim="800000"/>
            <a:headEnd/>
            <a:tailEnd/>
          </a:ln>
        </p:spPr>
        <p:txBody>
          <a:bodyPr>
            <a:prstTxWarp prst="textNoShape">
              <a:avLst/>
            </a:prstTxWarp>
            <a:spAutoFit/>
          </a:bodyPr>
          <a:lstStyle/>
          <a:p>
            <a:pPr>
              <a:spcBef>
                <a:spcPct val="50000"/>
              </a:spcBef>
            </a:pPr>
            <a:r>
              <a:rPr lang="en-US" b="1">
                <a:solidFill>
                  <a:srgbClr val="FF0000"/>
                </a:solidFill>
              </a:rPr>
              <a:t>Cue Card #1</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0"/>
            <a:ext cx="8229600" cy="1143000"/>
          </a:xfrm>
        </p:spPr>
        <p:txBody>
          <a:bodyPr/>
          <a:lstStyle/>
          <a:p>
            <a:pPr eaLnBrk="1" hangingPunct="1"/>
            <a:r>
              <a:rPr lang="en-US" sz="4000" b="1"/>
              <a:t>Example Theme After Instruction</a:t>
            </a:r>
          </a:p>
        </p:txBody>
      </p:sp>
      <p:sp>
        <p:nvSpPr>
          <p:cNvPr id="36867" name="Rectangle 3"/>
          <p:cNvSpPr>
            <a:spLocks noGrp="1" noChangeArrowheads="1"/>
          </p:cNvSpPr>
          <p:nvPr>
            <p:ph type="body" sz="half" idx="1"/>
          </p:nvPr>
        </p:nvSpPr>
        <p:spPr>
          <a:xfrm>
            <a:off x="228600" y="990600"/>
            <a:ext cx="4260850" cy="4525963"/>
          </a:xfrm>
        </p:spPr>
        <p:txBody>
          <a:bodyPr>
            <a:normAutofit lnSpcReduction="10000"/>
          </a:bodyPr>
          <a:lstStyle/>
          <a:p>
            <a:pPr marL="0" indent="0" defTabSz="455613" eaLnBrk="1" hangingPunct="1">
              <a:lnSpc>
                <a:spcPct val="110000"/>
              </a:lnSpc>
              <a:buFontTx/>
              <a:buNone/>
            </a:pPr>
            <a:r>
              <a:rPr lang="en-US" sz="1800" b="1"/>
              <a:t>Yard Care: A Great Way to Make a Bundle!</a:t>
            </a:r>
          </a:p>
          <a:p>
            <a:pPr marL="0" indent="0" defTabSz="455613" eaLnBrk="1" hangingPunct="1">
              <a:lnSpc>
                <a:spcPct val="110000"/>
              </a:lnSpc>
              <a:buFontTx/>
              <a:buNone/>
            </a:pPr>
            <a:r>
              <a:rPr lang="en-US" sz="1400"/>
              <a:t>	</a:t>
            </a:r>
            <a:r>
              <a:rPr lang="en-US" sz="1400" b="1">
                <a:solidFill>
                  <a:srgbClr val="33CC33"/>
                </a:solidFill>
              </a:rPr>
              <a:t>Looking for a good job for next summer?</a:t>
            </a:r>
            <a:r>
              <a:rPr lang="en-US" sz="1400"/>
              <a:t> </a:t>
            </a:r>
            <a:r>
              <a:rPr lang="en-US" sz="1400" b="1">
                <a:solidFill>
                  <a:srgbClr val="990099"/>
                </a:solidFill>
              </a:rPr>
              <a:t>Running a yard-care business is a really good bet. It involves hard work, but the payoff is worth the effort. On average, a teenager can make $1,000 or even as much as $5,000 per summer taking care of people’s yards. There are several activities required for making that much money.</a:t>
            </a:r>
            <a:r>
              <a:rPr lang="en-US" sz="1400"/>
              <a:t> </a:t>
            </a:r>
            <a:r>
              <a:rPr lang="en-US" sz="1400" b="1"/>
              <a:t>First, people and their yards must be found. Second, the right equipment must be purchased. Third, yards must be cared for on a consistent schedule. Finally, money must be collected regularly.</a:t>
            </a:r>
            <a:r>
              <a:rPr lang="en-US" sz="1400"/>
              <a:t> </a:t>
            </a:r>
            <a:r>
              <a:rPr lang="en-US" sz="1400" b="1">
                <a:solidFill>
                  <a:srgbClr val="FF0000"/>
                </a:solidFill>
              </a:rPr>
              <a:t>As will be shown, following these four steps is critical to success in the yard-care business.</a:t>
            </a:r>
          </a:p>
          <a:p>
            <a:pPr marL="0" indent="0" defTabSz="455613" eaLnBrk="1" hangingPunct="1">
              <a:lnSpc>
                <a:spcPct val="110000"/>
              </a:lnSpc>
              <a:buFontTx/>
              <a:buNone/>
            </a:pPr>
            <a:r>
              <a:rPr lang="en-US" sz="1400"/>
              <a:t>	</a:t>
            </a:r>
            <a:r>
              <a:rPr lang="en-US" sz="1400" b="1">
                <a:solidFill>
                  <a:srgbClr val="33CC33"/>
                </a:solidFill>
              </a:rPr>
              <a:t>The first step involves finding enough yards to create a real business.</a:t>
            </a:r>
            <a:r>
              <a:rPr lang="en-US" sz="1400"/>
              <a:t> One way to find yards is to walk or drive around and look for yards that need some care. Once a possible yard is found, the people can be asked if they would like someone to care for it. Another way involves calling friends on the phone and asking if they need some help with </a:t>
            </a:r>
          </a:p>
        </p:txBody>
      </p:sp>
      <p:sp>
        <p:nvSpPr>
          <p:cNvPr id="36868" name="Rectangle 4"/>
          <p:cNvSpPr>
            <a:spLocks noGrp="1" noChangeArrowheads="1"/>
          </p:cNvSpPr>
          <p:nvPr>
            <p:ph type="body" sz="half" idx="2"/>
          </p:nvPr>
        </p:nvSpPr>
        <p:spPr>
          <a:xfrm>
            <a:off x="4572000" y="990600"/>
            <a:ext cx="4343400" cy="4525963"/>
          </a:xfrm>
        </p:spPr>
        <p:txBody>
          <a:bodyPr>
            <a:normAutofit fontScale="92500"/>
          </a:bodyPr>
          <a:lstStyle/>
          <a:p>
            <a:pPr marL="0" indent="0" defTabSz="455613" eaLnBrk="1" hangingPunct="1">
              <a:lnSpc>
                <a:spcPct val="110000"/>
              </a:lnSpc>
              <a:buFontTx/>
              <a:buNone/>
            </a:pPr>
            <a:r>
              <a:rPr lang="en-US" sz="1400"/>
              <a:t>their yards. A third way involves making flyers and distributing them to people’s mailboxes or doors. The flyer should contain the worker’s name, phone number, and types of work that can be done. Another way of recruiting customers is by word of mouth. This requires that a good reputation is built for the business over time, and people start talking in positive ways about it.</a:t>
            </a:r>
          </a:p>
          <a:p>
            <a:pPr marL="0" indent="0" defTabSz="455613" eaLnBrk="1" hangingPunct="1">
              <a:lnSpc>
                <a:spcPct val="110000"/>
              </a:lnSpc>
              <a:buFontTx/>
              <a:buNone/>
            </a:pPr>
            <a:r>
              <a:rPr lang="en-US" sz="1400"/>
              <a:t>	</a:t>
            </a:r>
            <a:r>
              <a:rPr lang="en-US" sz="1400" b="1">
                <a:solidFill>
                  <a:srgbClr val="33CC33"/>
                </a:solidFill>
              </a:rPr>
              <a:t>The next step in running a yard-care business after finding some customers involves acquiring the right equipment.</a:t>
            </a:r>
            <a:r>
              <a:rPr lang="en-US" sz="1400"/>
              <a:t> This is something that must be done over a long period of time because as the business starts up, the yard keeper has very little or no money. At first, an inexpensive lawn mower with a bag for catching grass clippings is needed. Sometimes, people can borrow their parents’ or a friend’s lawn mower to get started. Later, once some money is earned, a more expensive and substantial lawn mower can be purchased along with rakes, weed eaters, edge trimmers, hedge trimmers, shovels, gloves, plastic bags, and other yard-care equipment. Eventually, even a truck might be purchased to carry the equipment.</a:t>
            </a:r>
          </a:p>
          <a:p>
            <a:pPr marL="0" indent="0" defTabSz="455613" eaLnBrk="1" hangingPunct="1">
              <a:lnSpc>
                <a:spcPct val="120000"/>
              </a:lnSpc>
              <a:buFontTx/>
              <a:buNone/>
            </a:pPr>
            <a:endParaRPr lang="en-US" sz="1400"/>
          </a:p>
        </p:txBody>
      </p:sp>
      <p:sp>
        <p:nvSpPr>
          <p:cNvPr id="36869" name="Text Box 5"/>
          <p:cNvSpPr txBox="1">
            <a:spLocks noChangeArrowheads="1"/>
          </p:cNvSpPr>
          <p:nvPr/>
        </p:nvSpPr>
        <p:spPr bwMode="auto">
          <a:xfrm>
            <a:off x="7543800" y="6465888"/>
            <a:ext cx="1600200" cy="392112"/>
          </a:xfrm>
          <a:prstGeom prst="rect">
            <a:avLst/>
          </a:prstGeom>
          <a:noFill/>
          <a:ln w="25400">
            <a:solidFill>
              <a:srgbClr val="FF6600"/>
            </a:solidFill>
            <a:miter lim="800000"/>
            <a:headEnd/>
            <a:tailEnd/>
          </a:ln>
        </p:spPr>
        <p:txBody>
          <a:bodyPr>
            <a:prstTxWarp prst="textNoShape">
              <a:avLst/>
            </a:prstTxWarp>
            <a:spAutoFit/>
          </a:bodyPr>
          <a:lstStyle/>
          <a:p>
            <a:pPr>
              <a:spcBef>
                <a:spcPct val="50000"/>
              </a:spcBef>
            </a:pPr>
            <a:r>
              <a:rPr lang="en-US" b="1">
                <a:solidFill>
                  <a:srgbClr val="FF0000"/>
                </a:solidFill>
              </a:rPr>
              <a:t>Cue Card #2</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pPr eaLnBrk="1" hangingPunct="1"/>
            <a:r>
              <a:rPr lang="en-US" b="1"/>
              <a:t>Example Theme After Instruction </a:t>
            </a:r>
            <a:r>
              <a:rPr lang="en-US" sz="3200" b="1"/>
              <a:t>(Cont.)</a:t>
            </a:r>
            <a:endParaRPr lang="en-US" b="1"/>
          </a:p>
        </p:txBody>
      </p:sp>
      <p:sp>
        <p:nvSpPr>
          <p:cNvPr id="38915" name="Rectangle 3"/>
          <p:cNvSpPr>
            <a:spLocks noGrp="1" noChangeArrowheads="1"/>
          </p:cNvSpPr>
          <p:nvPr>
            <p:ph type="body" sz="half" idx="1"/>
          </p:nvPr>
        </p:nvSpPr>
        <p:spPr>
          <a:xfrm>
            <a:off x="228600" y="1447800"/>
            <a:ext cx="4260850" cy="4525963"/>
          </a:xfrm>
        </p:spPr>
        <p:txBody>
          <a:bodyPr/>
          <a:lstStyle/>
          <a:p>
            <a:pPr marL="0" indent="0" defTabSz="455613" eaLnBrk="1" hangingPunct="1">
              <a:buFontTx/>
              <a:buNone/>
            </a:pPr>
            <a:r>
              <a:rPr lang="en-US" sz="1400"/>
              <a:t>	</a:t>
            </a:r>
            <a:r>
              <a:rPr lang="en-US" sz="1500" b="1">
                <a:solidFill>
                  <a:srgbClr val="33CC33"/>
                </a:solidFill>
              </a:rPr>
              <a:t>Once some equipment is available, the next step in running a yard-care business involves taking care of the yards on a regular schedule.</a:t>
            </a:r>
            <a:r>
              <a:rPr lang="en-US" sz="1500"/>
              <a:t> Each yard needs weekly attention, so a checklist or calendar needs to be made to ensure that each yard has been cared for each week. In each season, different types of yard care are required. In the spring, weeds need to be pulled and hedges and bushes need to be trimmed. New plants can be planted. In the summer, the lawn needs to be mowed. In the fall, leaves need to be raked. In the winter, after a snow storm, pathways need to be shoveled.</a:t>
            </a:r>
          </a:p>
          <a:p>
            <a:pPr marL="0" indent="0" defTabSz="455613" eaLnBrk="1" hangingPunct="1">
              <a:buFontTx/>
              <a:buNone/>
            </a:pPr>
            <a:r>
              <a:rPr lang="en-US" sz="1500"/>
              <a:t>	</a:t>
            </a:r>
            <a:r>
              <a:rPr lang="en-US" sz="1500" b="1">
                <a:solidFill>
                  <a:srgbClr val="33CC33"/>
                </a:solidFill>
              </a:rPr>
              <a:t>After the work has been done, the final step in running a yard-care service is collecting the money.</a:t>
            </a:r>
            <a:r>
              <a:rPr lang="en-US" sz="1500"/>
              <a:t> This needs to be done regularly. One system involves collecting the money immediately after work has been done. This system works the best, but its success depends on the people being home. Another system involves leaving a bill for work </a:t>
            </a:r>
          </a:p>
        </p:txBody>
      </p:sp>
      <p:sp>
        <p:nvSpPr>
          <p:cNvPr id="38916" name="Rectangle 4"/>
          <p:cNvSpPr>
            <a:spLocks noGrp="1" noChangeArrowheads="1"/>
          </p:cNvSpPr>
          <p:nvPr>
            <p:ph type="body" sz="half" idx="2"/>
          </p:nvPr>
        </p:nvSpPr>
        <p:spPr>
          <a:xfrm>
            <a:off x="4724400" y="1447800"/>
            <a:ext cx="4032250" cy="4525963"/>
          </a:xfrm>
        </p:spPr>
        <p:txBody>
          <a:bodyPr>
            <a:normAutofit lnSpcReduction="10000"/>
          </a:bodyPr>
          <a:lstStyle/>
          <a:p>
            <a:pPr marL="0" indent="0" defTabSz="455613" eaLnBrk="1" hangingPunct="1">
              <a:buFontTx/>
              <a:buNone/>
            </a:pPr>
            <a:r>
              <a:rPr lang="en-US" sz="1500"/>
              <a:t>completed. This sometimes works. A third system involves sending a monthly bill. This system usually works, but it requires paying for envelopes and stamps.</a:t>
            </a:r>
          </a:p>
          <a:p>
            <a:pPr marL="0" indent="0" defTabSz="455613" eaLnBrk="1" hangingPunct="1">
              <a:buFontTx/>
              <a:buNone/>
            </a:pPr>
            <a:r>
              <a:rPr lang="en-US" sz="1500"/>
              <a:t>	</a:t>
            </a:r>
            <a:r>
              <a:rPr lang="en-US" sz="1500" b="1">
                <a:solidFill>
                  <a:srgbClr val="33CC33"/>
                </a:solidFill>
              </a:rPr>
              <a:t>In sum, caring for people's yards and all the tasks related to running a yard-care service, including recruiting customers, getting equipment, doing the work, and collecting the money, can be hard work, but they can be enjoyable and very profitable.</a:t>
            </a:r>
            <a:r>
              <a:rPr lang="en-US" sz="1500"/>
              <a:t> The money that is made can be spent on new yard-care equipment. Better yet, it can be spent on items that the worker really wants like new clothes and music equipment. Still better, the money can be saved to pay the worker’s way through college. Tuition, books, and room and board can be very expensive in college. Money saved early in life by having a yard-care business can really pay off in the long run by giving a person a great start toward a successful career after college. </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147</Words>
  <Application>Microsoft Macintosh PowerPoint</Application>
  <PresentationFormat>On-screen Show (4:3)</PresentationFormat>
  <Paragraphs>19</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Example Theme Before Instruction</vt:lpstr>
      <vt:lpstr>Example Theme After Instruction</vt:lpstr>
      <vt:lpstr>Example Theme After Instruction (Cont.)</vt:lpstr>
    </vt:vector>
  </TitlesOfParts>
  <Company>University of Kansas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Theme Before Instruction</dc:title>
  <dc:creator>Jean Schumaker</dc:creator>
  <cp:lastModifiedBy>Jean Schumaker</cp:lastModifiedBy>
  <cp:revision>1</cp:revision>
  <dcterms:created xsi:type="dcterms:W3CDTF">2010-09-29T18:57:20Z</dcterms:created>
  <dcterms:modified xsi:type="dcterms:W3CDTF">2017-01-24T23:27:06Z</dcterms:modified>
</cp:coreProperties>
</file>