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61" r:id="rId1"/>
  </p:sldMasterIdLst>
  <p:notesMasterIdLst>
    <p:notesMasterId r:id="rId36"/>
  </p:notesMasterIdLst>
  <p:handoutMasterIdLst>
    <p:handoutMasterId r:id="rId37"/>
  </p:handoutMasterIdLst>
  <p:sldIdLst>
    <p:sldId id="313" r:id="rId2"/>
    <p:sldId id="1014" r:id="rId3"/>
    <p:sldId id="1088" r:id="rId4"/>
    <p:sldId id="964" r:id="rId5"/>
    <p:sldId id="889" r:id="rId6"/>
    <p:sldId id="1078" r:id="rId7"/>
    <p:sldId id="1076" r:id="rId8"/>
    <p:sldId id="285" r:id="rId9"/>
    <p:sldId id="713" r:id="rId10"/>
    <p:sldId id="922" r:id="rId11"/>
    <p:sldId id="300" r:id="rId12"/>
    <p:sldId id="923" r:id="rId13"/>
    <p:sldId id="305" r:id="rId14"/>
    <p:sldId id="927" r:id="rId15"/>
    <p:sldId id="1087" r:id="rId16"/>
    <p:sldId id="301" r:id="rId17"/>
    <p:sldId id="929" r:id="rId18"/>
    <p:sldId id="941" r:id="rId19"/>
    <p:sldId id="962" r:id="rId20"/>
    <p:sldId id="938" r:id="rId21"/>
    <p:sldId id="1082" r:id="rId22"/>
    <p:sldId id="955" r:id="rId23"/>
    <p:sldId id="958" r:id="rId24"/>
    <p:sldId id="1080" r:id="rId25"/>
    <p:sldId id="570" r:id="rId26"/>
    <p:sldId id="893" r:id="rId27"/>
    <p:sldId id="1077" r:id="rId28"/>
    <p:sldId id="942" r:id="rId29"/>
    <p:sldId id="708" r:id="rId30"/>
    <p:sldId id="851" r:id="rId31"/>
    <p:sldId id="842" r:id="rId32"/>
    <p:sldId id="714" r:id="rId33"/>
    <p:sldId id="707" r:id="rId34"/>
    <p:sldId id="952"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81"/>
    <p:restoredTop sz="76730"/>
  </p:normalViewPr>
  <p:slideViewPr>
    <p:cSldViewPr snapToGrid="0">
      <p:cViewPr varScale="1">
        <p:scale>
          <a:sx n="78" d="100"/>
          <a:sy n="78" d="100"/>
        </p:scale>
        <p:origin x="1600" y="176"/>
      </p:cViewPr>
      <p:guideLst>
        <p:guide orient="horz" pos="2060"/>
        <p:guide pos="2880"/>
      </p:guideLst>
    </p:cSldViewPr>
  </p:slideViewPr>
  <p:outlineViewPr>
    <p:cViewPr>
      <p:scale>
        <a:sx n="33" d="100"/>
        <a:sy n="33" d="100"/>
      </p:scale>
      <p:origin x="0" y="10312"/>
    </p:cViewPr>
  </p:outlineViewPr>
  <p:notesTextViewPr>
    <p:cViewPr>
      <p:scale>
        <a:sx n="100" d="100"/>
        <a:sy n="100" d="100"/>
      </p:scale>
      <p:origin x="0" y="0"/>
    </p:cViewPr>
  </p:notesTextViewPr>
  <p:sorterViewPr>
    <p:cViewPr>
      <p:scale>
        <a:sx n="1" d="1"/>
        <a:sy n="1" d="1"/>
      </p:scale>
      <p:origin x="0" y="0"/>
    </p:cViewPr>
  </p:sorterViewPr>
  <p:notesViewPr>
    <p:cSldViewPr snapToGrid="0">
      <p:cViewPr varScale="1">
        <p:scale>
          <a:sx n="97" d="100"/>
          <a:sy n="97" d="100"/>
        </p:scale>
        <p:origin x="4328"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926C16C-7C81-D348-98B0-A0223C377CBE}"/>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7" name="Rectangle 3">
            <a:extLst>
              <a:ext uri="{FF2B5EF4-FFF2-40B4-BE49-F238E27FC236}">
                <a16:creationId xmlns:a16="http://schemas.microsoft.com/office/drawing/2014/main" id="{308536B8-5FC3-E54D-9F57-96BD413D53A2}"/>
              </a:ext>
            </a:extLst>
          </p:cNvPr>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8" name="Rectangle 4">
            <a:extLst>
              <a:ext uri="{FF2B5EF4-FFF2-40B4-BE49-F238E27FC236}">
                <a16:creationId xmlns:a16="http://schemas.microsoft.com/office/drawing/2014/main" id="{FA141ECC-994E-5145-BF8B-8BE0EDB3FE35}"/>
              </a:ext>
            </a:extLst>
          </p:cNvPr>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72709" name="Rectangle 5">
            <a:extLst>
              <a:ext uri="{FF2B5EF4-FFF2-40B4-BE49-F238E27FC236}">
                <a16:creationId xmlns:a16="http://schemas.microsoft.com/office/drawing/2014/main" id="{5B2944FF-090A-F64B-8492-A0E86619ADE3}"/>
              </a:ext>
            </a:extLst>
          </p:cNvPr>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fld id="{F7D4FCE4-8479-164A-98CC-90619F98894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C33EC2FB-5A37-0E44-9379-1A51B5047F5B}"/>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69635" name="Rectangle 3">
            <a:extLst>
              <a:ext uri="{FF2B5EF4-FFF2-40B4-BE49-F238E27FC236}">
                <a16:creationId xmlns:a16="http://schemas.microsoft.com/office/drawing/2014/main" id="{83E0995B-F044-7242-94F8-54B6390F5983}"/>
              </a:ext>
            </a:extLst>
          </p:cNvPr>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25604" name="Rectangle 4">
            <a:extLst>
              <a:ext uri="{FF2B5EF4-FFF2-40B4-BE49-F238E27FC236}">
                <a16:creationId xmlns:a16="http://schemas.microsoft.com/office/drawing/2014/main" id="{5D96D734-5DB6-4D4B-A224-9D20C0287FC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a:extLst>
              <a:ext uri="{FF2B5EF4-FFF2-40B4-BE49-F238E27FC236}">
                <a16:creationId xmlns:a16="http://schemas.microsoft.com/office/drawing/2014/main" id="{E72DABE2-873D-B04C-9A1B-A2ACCBA494B5}"/>
              </a:ext>
            </a:extLst>
          </p:cNvPr>
          <p:cNvSpPr>
            <a:spLocks noGrp="1" noChangeArrowheads="1"/>
          </p:cNvSpPr>
          <p:nvPr>
            <p:ph type="body" sz="quarter" idx="3"/>
          </p:nvPr>
        </p:nvSpPr>
        <p:spPr bwMode="auto">
          <a:xfrm>
            <a:off x="381000" y="4343400"/>
            <a:ext cx="6172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9638" name="Rectangle 6">
            <a:extLst>
              <a:ext uri="{FF2B5EF4-FFF2-40B4-BE49-F238E27FC236}">
                <a16:creationId xmlns:a16="http://schemas.microsoft.com/office/drawing/2014/main" id="{475DA847-E0F2-ED4B-9661-E21147C91BA6}"/>
              </a:ext>
            </a:extLst>
          </p:cNvPr>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69639" name="Rectangle 7">
            <a:extLst>
              <a:ext uri="{FF2B5EF4-FFF2-40B4-BE49-F238E27FC236}">
                <a16:creationId xmlns:a16="http://schemas.microsoft.com/office/drawing/2014/main" id="{4788176B-4F37-754C-939E-C2F8C30FC30D}"/>
              </a:ext>
            </a:extLst>
          </p:cNvPr>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r>
              <a:rPr lang="en-US" altLang="en-US"/>
              <a:t>UO Overhead  </a:t>
            </a:r>
            <a:fld id="{B591D3D6-A134-204D-A665-CC73B8CAFE47}"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24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kumimoji="1" sz="20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kumimoji="1"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kumimoji="1" sz="16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kumimoji="1" sz="14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2</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b="1" dirty="0">
              <a:latin typeface="Times" pitchFamily="2"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start  instructional planning with the final graphic or device that will be required for complete learning – as in “backward design”. </a:t>
            </a:r>
          </a:p>
          <a:p>
            <a:r>
              <a:rPr lang="en-US" dirty="0"/>
              <a:t> Ultimately, this is final learning that will be the focus when all of the steps in the clusters are brought together. </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11</a:t>
            </a:fld>
            <a:endParaRPr lang="en-US" altLang="en-US"/>
          </a:p>
        </p:txBody>
      </p:sp>
    </p:spTree>
    <p:extLst>
      <p:ext uri="{BB962C8B-B14F-4D97-AF65-F5344CB8AC3E}">
        <p14:creationId xmlns:p14="http://schemas.microsoft.com/office/powerpoint/2010/main" val="3381422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you or other teachers you work with assign students to explore these first three components of the Cause and Effect graphic device?</a:t>
            </a:r>
          </a:p>
          <a:p>
            <a:r>
              <a:rPr lang="en-US" dirty="0"/>
              <a:t>Does this learning benefit from collaboration with other students?  From individual exploration?  From teacher guided discussion</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12</a:t>
            </a:fld>
            <a:endParaRPr lang="en-US" altLang="en-US"/>
          </a:p>
        </p:txBody>
      </p:sp>
    </p:spTree>
    <p:extLst>
      <p:ext uri="{BB962C8B-B14F-4D97-AF65-F5344CB8AC3E}">
        <p14:creationId xmlns:p14="http://schemas.microsoft.com/office/powerpoint/2010/main" val="4251938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first Cluster of steps explores the question, the key information and exploration of the critical event.  How is this cluster a good way to start?</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13</a:t>
            </a:fld>
            <a:endParaRPr lang="en-US" altLang="en-US"/>
          </a:p>
        </p:txBody>
      </p:sp>
    </p:spTree>
    <p:extLst>
      <p:ext uri="{BB962C8B-B14F-4D97-AF65-F5344CB8AC3E}">
        <p14:creationId xmlns:p14="http://schemas.microsoft.com/office/powerpoint/2010/main" val="1110569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add the second cluster of steps of steps:  causes and connections and effect and connections.  These accompany the EVENT section developed in Cluster 1. Causes appear on the left side of the EVENT and Effects on the right side.  How do these two build on the learning in the first cluster of steps?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14</a:t>
            </a:fld>
            <a:endParaRPr lang="en-US" altLang="en-US"/>
          </a:p>
        </p:txBody>
      </p:sp>
    </p:spTree>
    <p:extLst>
      <p:ext uri="{BB962C8B-B14F-4D97-AF65-F5344CB8AC3E}">
        <p14:creationId xmlns:p14="http://schemas.microsoft.com/office/powerpoint/2010/main" val="3320341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How logically  do Steps 4 and 5 fit at this point.  Work with students to read across from left to right to produce a complete sentence:  “Since people need land for growing crops and raising cattle, </a:t>
            </a:r>
            <a:r>
              <a:rPr lang="en-US" sz="2000" dirty="0" err="1"/>
              <a:t>thcause</a:t>
            </a:r>
            <a:r>
              <a:rPr lang="en-US" sz="2000" dirty="0"/>
              <a:t> is that this leads to the slashing and burning of the rain forest when trees are cut, remaining foliage is burned and ashes only provide short term nutrients.  Therefore, the effect of flowing and gracing is soils erosion where due to loss of nutrients, nothing grows, land is abandoned and new land has to be slashed and burned and additional effect is loss of habitat.  </a:t>
            </a:r>
          </a:p>
          <a:p>
            <a:endParaRPr lang="en-US" dirty="0"/>
          </a:p>
        </p:txBody>
      </p:sp>
      <p:sp>
        <p:nvSpPr>
          <p:cNvPr id="4" name="Footer Placeholder 3"/>
          <p:cNvSpPr>
            <a:spLocks noGrp="1"/>
          </p:cNvSpPr>
          <p:nvPr>
            <p:ph type="ftr" sz="quarter" idx="4"/>
          </p:nvPr>
        </p:nvSpPr>
        <p:spPr/>
        <p:txBody>
          <a:bodyPr/>
          <a:lstStyle/>
          <a:p>
            <a:pPr>
              <a:defRPr/>
            </a:pPr>
            <a:r>
              <a:rPr lang="en-US" dirty="0"/>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15</a:t>
            </a:fld>
            <a:endParaRPr lang="en-US" altLang="en-US"/>
          </a:p>
        </p:txBody>
      </p:sp>
    </p:spTree>
    <p:extLst>
      <p:ext uri="{BB962C8B-B14F-4D97-AF65-F5344CB8AC3E}">
        <p14:creationId xmlns:p14="http://schemas.microsoft.com/office/powerpoint/2010/main" val="3383835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16</a:t>
            </a:fld>
            <a:endParaRPr lang="en-US" altLang="en-US"/>
          </a:p>
        </p:txBody>
      </p:sp>
    </p:spTree>
    <p:extLst>
      <p:ext uri="{BB962C8B-B14F-4D97-AF65-F5344CB8AC3E}">
        <p14:creationId xmlns:p14="http://schemas.microsoft.com/office/powerpoint/2010/main" val="4282953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a:t>
            </a:r>
            <a:r>
              <a:rPr lang="en-US" sz="2400" dirty="0"/>
              <a:t>e the students prepared to work together to come with with the answer?  What other scaffolds do students sometimes need in the form social skills to participate in these discussions?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17</a:t>
            </a:fld>
            <a:endParaRPr lang="en-US" altLang="en-US"/>
          </a:p>
        </p:txBody>
      </p:sp>
    </p:spTree>
    <p:extLst>
      <p:ext uri="{BB962C8B-B14F-4D97-AF65-F5344CB8AC3E}">
        <p14:creationId xmlns:p14="http://schemas.microsoft.com/office/powerpoint/2010/main" val="61445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need extra coaching to summarize and synthesize the main idea answer in a more condensed but complete form.  </a:t>
            </a:r>
          </a:p>
          <a:p>
            <a:r>
              <a:rPr lang="en-US" dirty="0"/>
              <a:t>How is this answer more concise than the one in slide 15.  What other </a:t>
            </a:r>
            <a:r>
              <a:rPr lang="en-US" dirty="0" err="1"/>
              <a:t>learnong</a:t>
            </a:r>
            <a:r>
              <a:rPr lang="en-US" dirty="0"/>
              <a:t> supports do students need in classes to paraphrase a good answer?</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18</a:t>
            </a:fld>
            <a:endParaRPr lang="en-US" altLang="en-US"/>
          </a:p>
        </p:txBody>
      </p:sp>
    </p:spTree>
    <p:extLst>
      <p:ext uri="{BB962C8B-B14F-4D97-AF65-F5344CB8AC3E}">
        <p14:creationId xmlns:p14="http://schemas.microsoft.com/office/powerpoint/2010/main" val="90302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good time to gather general feedback and suggestions.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19</a:t>
            </a:fld>
            <a:endParaRPr lang="en-US" altLang="en-US"/>
          </a:p>
        </p:txBody>
      </p:sp>
    </p:spTree>
    <p:extLst>
      <p:ext uri="{BB962C8B-B14F-4D97-AF65-F5344CB8AC3E}">
        <p14:creationId xmlns:p14="http://schemas.microsoft.com/office/powerpoint/2010/main" val="2517431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suggestions that may be compared to other suggestions by teachers and to compare answers.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20</a:t>
            </a:fld>
            <a:endParaRPr lang="en-US" altLang="en-US"/>
          </a:p>
        </p:txBody>
      </p:sp>
    </p:spTree>
    <p:extLst>
      <p:ext uri="{BB962C8B-B14F-4D97-AF65-F5344CB8AC3E}">
        <p14:creationId xmlns:p14="http://schemas.microsoft.com/office/powerpoint/2010/main" val="192756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3</a:t>
            </a:fld>
            <a:endParaRPr lang="en-US" altLang="en-US"/>
          </a:p>
        </p:txBody>
      </p:sp>
    </p:spTree>
    <p:extLst>
      <p:ext uri="{BB962C8B-B14F-4D97-AF65-F5344CB8AC3E}">
        <p14:creationId xmlns:p14="http://schemas.microsoft.com/office/powerpoint/2010/main" val="2643092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Solicit other suggested discussion items from teachers and discuss.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21</a:t>
            </a:fld>
            <a:endParaRPr lang="en-US" altLang="en-US"/>
          </a:p>
        </p:txBody>
      </p:sp>
    </p:spTree>
    <p:extLst>
      <p:ext uri="{BB962C8B-B14F-4D97-AF65-F5344CB8AC3E}">
        <p14:creationId xmlns:p14="http://schemas.microsoft.com/office/powerpoint/2010/main" val="2113688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22</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sz="2400" baseline="0" dirty="0">
                <a:latin typeface="Times" pitchFamily="2" charset="0"/>
                <a:ea typeface="ＭＳ Ｐゴシック" panose="020B0600070205080204" pitchFamily="34" charset="-128"/>
              </a:rPr>
              <a:t>Now we turn to the second way to scaffold learning– in essence, to make sure all students understand all key terms and background </a:t>
            </a:r>
            <a:r>
              <a:rPr lang="en-US" altLang="en-US" sz="2400" baseline="0" dirty="0" err="1">
                <a:latin typeface="Times" pitchFamily="2" charset="0"/>
                <a:ea typeface="ＭＳ Ｐゴシック" panose="020B0600070205080204" pitchFamily="34" charset="-128"/>
              </a:rPr>
              <a:t>informations</a:t>
            </a:r>
            <a:r>
              <a:rPr lang="en-US" altLang="en-US" sz="2400" baseline="0" dirty="0">
                <a:latin typeface="Times" pitchFamily="2" charset="0"/>
                <a:ea typeface="ＭＳ Ｐゴシック" panose="020B0600070205080204" pitchFamily="34" charset="-128"/>
              </a:rPr>
              <a:t>.</a:t>
            </a:r>
          </a:p>
        </p:txBody>
      </p:sp>
    </p:spTree>
    <p:extLst>
      <p:ext uri="{BB962C8B-B14F-4D97-AF65-F5344CB8AC3E}">
        <p14:creationId xmlns:p14="http://schemas.microsoft.com/office/powerpoint/2010/main" val="3296856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other suggestions for modifying key terms?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23</a:t>
            </a:fld>
            <a:endParaRPr lang="en-US" altLang="en-US"/>
          </a:p>
        </p:txBody>
      </p:sp>
    </p:spTree>
    <p:extLst>
      <p:ext uri="{BB962C8B-B14F-4D97-AF65-F5344CB8AC3E}">
        <p14:creationId xmlns:p14="http://schemas.microsoft.com/office/powerpoint/2010/main" val="2290854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how teachers are aware of complex terms such as “driving mechanism” and ”cumulative changes.”  Do teachers suggest ways to double check their assumptions that “students already know that”?  Discuss why this is important.</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24</a:t>
            </a:fld>
            <a:endParaRPr lang="en-US" altLang="en-US"/>
          </a:p>
        </p:txBody>
      </p:sp>
    </p:spTree>
    <p:extLst>
      <p:ext uri="{BB962C8B-B14F-4D97-AF65-F5344CB8AC3E}">
        <p14:creationId xmlns:p14="http://schemas.microsoft.com/office/powerpoint/2010/main" val="758530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value of quick leaning prompts in ongoing instruction.  </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25</a:t>
            </a:fld>
            <a:endParaRPr lang="en-US" altLang="en-US"/>
          </a:p>
        </p:txBody>
      </p:sp>
    </p:spTree>
    <p:extLst>
      <p:ext uri="{BB962C8B-B14F-4D97-AF65-F5344CB8AC3E}">
        <p14:creationId xmlns:p14="http://schemas.microsoft.com/office/powerpoint/2010/main" val="2894849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Discuss the importance of STARTING with the all the information students must know about the Cold War. then discuss importance of scaffold and learning supports.</a:t>
            </a:r>
          </a:p>
          <a:p>
            <a:endParaRPr lang="en-US" dirty="0"/>
          </a:p>
        </p:txBody>
      </p:sp>
      <p:sp>
        <p:nvSpPr>
          <p:cNvPr id="4" name="Slide Number Placeholder 3"/>
          <p:cNvSpPr>
            <a:spLocks noGrp="1"/>
          </p:cNvSpPr>
          <p:nvPr>
            <p:ph type="sldNum" sz="quarter" idx="10"/>
          </p:nvPr>
        </p:nvSpPr>
        <p:spPr/>
        <p:txBody>
          <a:bodyPr/>
          <a:lstStyle/>
          <a:p>
            <a:fld id="{CE6FBFBC-BBFB-084D-B01B-06C79EC40D59}" type="slidenum">
              <a:rPr lang="en-US" smtClean="0"/>
              <a:t>26</a:t>
            </a:fld>
            <a:endParaRPr lang="en-US"/>
          </a:p>
        </p:txBody>
      </p:sp>
    </p:spTree>
    <p:extLst>
      <p:ext uri="{BB962C8B-B14F-4D97-AF65-F5344CB8AC3E}">
        <p14:creationId xmlns:p14="http://schemas.microsoft.com/office/powerpoint/2010/main" val="1767483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Compare the two slides.  What information is missing from the original, if any?   How will this information be filled in at the end of the lesson?</a:t>
            </a:r>
          </a:p>
          <a:p>
            <a:r>
              <a:rPr lang="en-US" dirty="0"/>
              <a:t>What is the added value of highlight some words on the paraphrased version?</a:t>
            </a:r>
          </a:p>
          <a:p>
            <a:endParaRPr lang="en-US" dirty="0"/>
          </a:p>
        </p:txBody>
      </p:sp>
      <p:sp>
        <p:nvSpPr>
          <p:cNvPr id="4" name="Slide Number Placeholder 3"/>
          <p:cNvSpPr>
            <a:spLocks noGrp="1"/>
          </p:cNvSpPr>
          <p:nvPr>
            <p:ph type="sldNum" sz="quarter" idx="10"/>
          </p:nvPr>
        </p:nvSpPr>
        <p:spPr/>
        <p:txBody>
          <a:bodyPr/>
          <a:lstStyle/>
          <a:p>
            <a:fld id="{CE6FBFBC-BBFB-084D-B01B-06C79EC40D59}" type="slidenum">
              <a:rPr lang="en-US" smtClean="0"/>
              <a:t>27</a:t>
            </a:fld>
            <a:endParaRPr lang="en-US"/>
          </a:p>
        </p:txBody>
      </p:sp>
    </p:spTree>
    <p:extLst>
      <p:ext uri="{BB962C8B-B14F-4D97-AF65-F5344CB8AC3E}">
        <p14:creationId xmlns:p14="http://schemas.microsoft.com/office/powerpoint/2010/main" val="41410643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28</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pitchFamily="2" charset="0"/>
                <a:ea typeface="ＭＳ Ｐゴシック" panose="020B0600070205080204" pitchFamily="34" charset="-128"/>
              </a:rPr>
              <a:t>The third cluster TWO-FOR-ONE may well be used sparingly due to the time involved.  Discuss how much information in a lesson may be so important as to justify that time.</a:t>
            </a:r>
          </a:p>
          <a:p>
            <a:endParaRPr lang="en-US" altLang="en-US"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1372660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complexity of this seemingly simple question.  Do we usually think about water moving in the </a:t>
            </a:r>
            <a:r>
              <a:rPr lang="en-US" dirty="0" err="1"/>
              <a:t>atmosphere?s</a:t>
            </a:r>
            <a:endParaRPr lang="en-US" dirty="0"/>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29</a:t>
            </a:fld>
            <a:endParaRPr lang="en-US" altLang="en-US"/>
          </a:p>
        </p:txBody>
      </p:sp>
    </p:spTree>
    <p:extLst>
      <p:ext uri="{BB962C8B-B14F-4D97-AF65-F5344CB8AC3E}">
        <p14:creationId xmlns:p14="http://schemas.microsoft.com/office/powerpoint/2010/main" val="9262138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importance of the supporting questions modelling the use of “how, why, and what” questioning.</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30</a:t>
            </a:fld>
            <a:endParaRPr lang="en-US" altLang="en-US"/>
          </a:p>
        </p:txBody>
      </p:sp>
    </p:spTree>
    <p:extLst>
      <p:ext uri="{BB962C8B-B14F-4D97-AF65-F5344CB8AC3E}">
        <p14:creationId xmlns:p14="http://schemas.microsoft.com/office/powerpoint/2010/main" val="79637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4</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pitchFamily="2" charset="0"/>
                <a:ea typeface="ＭＳ Ｐゴシック" panose="020B0600070205080204" pitchFamily="34" charset="-128"/>
              </a:rPr>
              <a:t>Scaffolds are instructional techniques that support learning leading to student ownership of the learning process.   Based on either the complexity of information or needs of students, different scaffolds or learning supports may be beneficial.  Since HOTR routines require reasoning responses to rigorous learning standards, they may be highly useful for students of different learning needs.</a:t>
            </a:r>
          </a:p>
          <a:p>
            <a:endParaRPr lang="en-US" altLang="en-US" b="1"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18905005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refined questions on the two graphics.  Focus on differentiating the two HOW questions.  Note that one explains MOVEMENT and the the other explore TYPES. Compare this to original question</a:t>
            </a:r>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31</a:t>
            </a:fld>
            <a:endParaRPr lang="en-US" altLang="en-US"/>
          </a:p>
        </p:txBody>
      </p:sp>
    </p:spTree>
    <p:extLst>
      <p:ext uri="{BB962C8B-B14F-4D97-AF65-F5344CB8AC3E}">
        <p14:creationId xmlns:p14="http://schemas.microsoft.com/office/powerpoint/2010/main" val="518078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additional scaffolds of highlighting key terms.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32</a:t>
            </a:fld>
            <a:endParaRPr lang="en-US" altLang="en-US"/>
          </a:p>
        </p:txBody>
      </p:sp>
    </p:spTree>
    <p:extLst>
      <p:ext uri="{BB962C8B-B14F-4D97-AF65-F5344CB8AC3E}">
        <p14:creationId xmlns:p14="http://schemas.microsoft.com/office/powerpoint/2010/main" val="172464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Compare the highlighting slides 32 and 33.  What learning is already  contained in each highlighted set?</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33</a:t>
            </a:fld>
            <a:endParaRPr lang="en-US" altLang="en-US"/>
          </a:p>
        </p:txBody>
      </p:sp>
    </p:spTree>
    <p:extLst>
      <p:ext uri="{BB962C8B-B14F-4D97-AF65-F5344CB8AC3E}">
        <p14:creationId xmlns:p14="http://schemas.microsoft.com/office/powerpoint/2010/main" val="3207677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34</a:t>
            </a:fld>
            <a:endParaRPr lang="en-US" altLang="en-US"/>
          </a:p>
        </p:txBody>
      </p:sp>
    </p:spTree>
    <p:extLst>
      <p:ext uri="{BB962C8B-B14F-4D97-AF65-F5344CB8AC3E}">
        <p14:creationId xmlns:p14="http://schemas.microsoft.com/office/powerpoint/2010/main" val="1735367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35</a:t>
            </a:fld>
            <a:endParaRPr lang="en-US" altLang="en-US"/>
          </a:p>
        </p:txBody>
      </p:sp>
    </p:spTree>
    <p:extLst>
      <p:ext uri="{BB962C8B-B14F-4D97-AF65-F5344CB8AC3E}">
        <p14:creationId xmlns:p14="http://schemas.microsoft.com/office/powerpoint/2010/main" val="258059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5</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pitchFamily="2" charset="0"/>
                <a:ea typeface="ＭＳ Ｐゴシック" panose="020B0600070205080204" pitchFamily="34" charset="-128"/>
              </a:rPr>
              <a:t>One learning support is to gradually introduce a HOT graphic by sections, allowing students to process information in segments.  We will look at one graphic in particular, the Cause-and-Effect graphic as an example. Another scaffold is definitions and examples of complex or unfamiliar terms.  Finally, in some cases, the content of one graphic can be presented on two separate graphics.</a:t>
            </a:r>
          </a:p>
          <a:p>
            <a:endParaRPr lang="en-US" altLang="en-US" b="1"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54465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will discuss  not only HOW scaffolds support higher order thinking and reasoning graphics, but WHY do we need  do it.  Think first about challenges.  Then, let’s turn to examples of student needs that we can support with different types of scaffolds.  Which of your students require supports as they deal with written material, videos and commentaries for background, too much information at once, etc.  .</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6</a:t>
            </a:fld>
            <a:endParaRPr lang="en-US" altLang="en-US"/>
          </a:p>
        </p:txBody>
      </p:sp>
    </p:spTree>
    <p:extLst>
      <p:ext uri="{BB962C8B-B14F-4D97-AF65-F5344CB8AC3E}">
        <p14:creationId xmlns:p14="http://schemas.microsoft.com/office/powerpoint/2010/main" val="2735009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7</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pitchFamily="2" charset="0"/>
                <a:ea typeface="ＭＳ Ｐゴシック" panose="020B0600070205080204" pitchFamily="34" charset="-128"/>
              </a:rPr>
              <a:t>“Step-by-Step” is a type of scaffold in which graphic organizers or devices are carefully segmented and presented sequentially once the preliminary steps are understood.</a:t>
            </a:r>
            <a:endParaRPr lang="en-US" altLang="en-US"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2379137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all HOTR graphic devices (as well as graphic devices use in other Content Enhancement Routines) may well be scaffolded by introducing subsets of steps (clusters) , we will illustrate with the Cause and Effect graphic organizer.</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8</a:t>
            </a:fld>
            <a:endParaRPr lang="en-US" altLang="en-US"/>
          </a:p>
        </p:txBody>
      </p:sp>
    </p:spTree>
    <p:extLst>
      <p:ext uri="{BB962C8B-B14F-4D97-AF65-F5344CB8AC3E}">
        <p14:creationId xmlns:p14="http://schemas.microsoft.com/office/powerpoint/2010/main" val="146710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think about how to consider which set of strategic steps are most related to each other.  Let’s also think about which cluster of steps similar types of thinking.  Do each of the clusters 1-2-3 and 4-5- and 6 make sense?  Does this align with the needs of some students?  For which student needs would you recommend  this structure?  For which students would you recommend (or have you used)  variations?</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9</a:t>
            </a:fld>
            <a:endParaRPr lang="en-US" altLang="en-US"/>
          </a:p>
        </p:txBody>
      </p:sp>
    </p:spTree>
    <p:extLst>
      <p:ext uri="{BB962C8B-B14F-4D97-AF65-F5344CB8AC3E}">
        <p14:creationId xmlns:p14="http://schemas.microsoft.com/office/powerpoint/2010/main" val="3850175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use an example you may have seen before – the causes and effects of the destruction of the tropical rain forest.</a:t>
            </a:r>
          </a:p>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10</a:t>
            </a:fld>
            <a:endParaRPr lang="en-US" altLang="en-US"/>
          </a:p>
        </p:txBody>
      </p:sp>
    </p:spTree>
    <p:extLst>
      <p:ext uri="{BB962C8B-B14F-4D97-AF65-F5344CB8AC3E}">
        <p14:creationId xmlns:p14="http://schemas.microsoft.com/office/powerpoint/2010/main" val="4414807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32">
            <a:extLst>
              <a:ext uri="{FF2B5EF4-FFF2-40B4-BE49-F238E27FC236}">
                <a16:creationId xmlns:a16="http://schemas.microsoft.com/office/drawing/2014/main" id="{826ACC36-AEC9-1D49-BCD4-7C43631D9E6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1275" y="-9525"/>
            <a:ext cx="91963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33">
            <a:extLst>
              <a:ext uri="{FF2B5EF4-FFF2-40B4-BE49-F238E27FC236}">
                <a16:creationId xmlns:a16="http://schemas.microsoft.com/office/drawing/2014/main" id="{A6094F8F-FA9E-1A46-92B8-4E17449A0DEE}"/>
              </a:ext>
            </a:extLst>
          </p:cNvPr>
          <p:cNvSpPr>
            <a:spLocks noChangeShapeType="1"/>
          </p:cNvSpPr>
          <p:nvPr/>
        </p:nvSpPr>
        <p:spPr bwMode="auto">
          <a:xfrm>
            <a:off x="3200400" y="762000"/>
            <a:ext cx="0" cy="213360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034">
            <a:extLst>
              <a:ext uri="{FF2B5EF4-FFF2-40B4-BE49-F238E27FC236}">
                <a16:creationId xmlns:a16="http://schemas.microsoft.com/office/drawing/2014/main" id="{9A9D883B-EADD-1441-AD10-F74851EAA61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8575" y="5384800"/>
            <a:ext cx="91821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36" descr="sim_2color_sig">
            <a:extLst>
              <a:ext uri="{FF2B5EF4-FFF2-40B4-BE49-F238E27FC236}">
                <a16:creationId xmlns:a16="http://schemas.microsoft.com/office/drawing/2014/main" id="{02F6E8C1-C382-5944-90C7-7AD384EA6552}"/>
              </a:ext>
            </a:extLst>
          </p:cNvPr>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304800" y="1066800"/>
            <a:ext cx="2819400"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86" name="Rectangle 1026"/>
          <p:cNvSpPr>
            <a:spLocks noGrp="1" noChangeArrowheads="1"/>
          </p:cNvSpPr>
          <p:nvPr>
            <p:ph type="ctrTitle"/>
          </p:nvPr>
        </p:nvSpPr>
        <p:spPr>
          <a:xfrm>
            <a:off x="3429000" y="1046163"/>
            <a:ext cx="5410200" cy="1600200"/>
          </a:xfrm>
        </p:spPr>
        <p:txBody>
          <a:bodyPr anchor="ctr"/>
          <a:lstStyle>
            <a:lvl1pPr algn="l">
              <a:defRPr sz="2800" b="1"/>
            </a:lvl1pPr>
          </a:lstStyle>
          <a:p>
            <a:r>
              <a:rPr lang="en-US"/>
              <a:t>Click to edit Master title style</a:t>
            </a:r>
          </a:p>
        </p:txBody>
      </p:sp>
      <p:sp>
        <p:nvSpPr>
          <p:cNvPr id="297987" name="Rectangle 1027"/>
          <p:cNvSpPr>
            <a:spLocks noGrp="1" noChangeArrowheads="1"/>
          </p:cNvSpPr>
          <p:nvPr>
            <p:ph type="subTitle" idx="1"/>
          </p:nvPr>
        </p:nvSpPr>
        <p:spPr>
          <a:xfrm>
            <a:off x="3429000" y="3124200"/>
            <a:ext cx="5105400" cy="2895600"/>
          </a:xfrm>
        </p:spPr>
        <p:txBody>
          <a:bodyPr/>
          <a:lstStyle>
            <a:lvl1pPr marL="0" indent="0">
              <a:buFontTx/>
              <a:buNone/>
              <a:defRPr sz="1700"/>
            </a:lvl1pPr>
          </a:lstStyle>
          <a:p>
            <a:r>
              <a:rPr lang="en-US"/>
              <a:t>Click to edit Master subtitle style</a:t>
            </a:r>
          </a:p>
        </p:txBody>
      </p:sp>
      <p:sp>
        <p:nvSpPr>
          <p:cNvPr id="8" name="Rectangle 1028">
            <a:extLst>
              <a:ext uri="{FF2B5EF4-FFF2-40B4-BE49-F238E27FC236}">
                <a16:creationId xmlns:a16="http://schemas.microsoft.com/office/drawing/2014/main" id="{4BEC4B47-11C5-D740-B206-44D211C86C1A}"/>
              </a:ext>
            </a:extLst>
          </p:cNvPr>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ea typeface="ＭＳ Ｐゴシック" charset="0"/>
              </a:defRPr>
            </a:lvl1pPr>
          </a:lstStyle>
          <a:p>
            <a:pPr>
              <a:defRPr/>
            </a:pPr>
            <a:r>
              <a:rPr lang="en-US"/>
              <a:t>2014</a:t>
            </a:r>
          </a:p>
        </p:txBody>
      </p:sp>
      <p:sp>
        <p:nvSpPr>
          <p:cNvPr id="9" name="Rectangle 1029">
            <a:extLst>
              <a:ext uri="{FF2B5EF4-FFF2-40B4-BE49-F238E27FC236}">
                <a16:creationId xmlns:a16="http://schemas.microsoft.com/office/drawing/2014/main" id="{8C94467E-1A9A-BA4A-BB3C-28F7E34B9266}"/>
              </a:ext>
            </a:extLst>
          </p:cNvPr>
          <p:cNvSpPr>
            <a:spLocks noGrp="1" noChangeArrowheads="1"/>
          </p:cNvSpPr>
          <p:nvPr>
            <p:ph type="ftr" sz="quarter" idx="11"/>
          </p:nvPr>
        </p:nvSpPr>
        <p:spPr>
          <a:xfrm>
            <a:off x="3124200" y="6248400"/>
            <a:ext cx="2895600" cy="457200"/>
          </a:xfrm>
        </p:spPr>
        <p:txBody>
          <a:bodyPr/>
          <a:lstStyle>
            <a:lvl1pPr algn="ctr">
              <a:defRPr sz="1400">
                <a:solidFill>
                  <a:schemeClr val="tx1"/>
                </a:solidFill>
              </a:defRPr>
            </a:lvl1pPr>
          </a:lstStyle>
          <a:p>
            <a:pPr>
              <a:defRPr/>
            </a:pPr>
            <a:r>
              <a:rPr lang="en-US"/>
              <a:t>(c) J. Bulgren, 2013</a:t>
            </a:r>
          </a:p>
        </p:txBody>
      </p:sp>
      <p:sp>
        <p:nvSpPr>
          <p:cNvPr id="10" name="Rectangle 1030">
            <a:extLst>
              <a:ext uri="{FF2B5EF4-FFF2-40B4-BE49-F238E27FC236}">
                <a16:creationId xmlns:a16="http://schemas.microsoft.com/office/drawing/2014/main" id="{BBFE0B7A-9BB5-5545-ADB0-230512206664}"/>
              </a:ext>
            </a:extLst>
          </p:cNvPr>
          <p:cNvSpPr>
            <a:spLocks noGrp="1" noChangeArrowheads="1"/>
          </p:cNvSpPr>
          <p:nvPr>
            <p:ph type="sldNum" sz="quarter" idx="12"/>
          </p:nvPr>
        </p:nvSpPr>
        <p:spPr>
          <a:xfrm>
            <a:off x="6553200" y="6248400"/>
            <a:ext cx="1905000" cy="457200"/>
          </a:xfrm>
        </p:spPr>
        <p:txBody>
          <a:bodyPr/>
          <a:lstStyle>
            <a:lvl1pPr algn="r">
              <a:defRPr sz="1400">
                <a:solidFill>
                  <a:schemeClr val="tx1"/>
                </a:solidFill>
              </a:defRPr>
            </a:lvl1pPr>
          </a:lstStyle>
          <a:p>
            <a:pPr>
              <a:defRPr/>
            </a:pPr>
            <a:fld id="{2392A6A9-0B93-A741-9520-0A47F07A8EFA}" type="slidenum">
              <a:rPr lang="en-US" altLang="en-US"/>
              <a:pPr>
                <a:defRPr/>
              </a:pPr>
              <a:t>‹#›</a:t>
            </a:fld>
            <a:endParaRPr lang="en-US" altLang="en-US"/>
          </a:p>
        </p:txBody>
      </p:sp>
    </p:spTree>
    <p:extLst>
      <p:ext uri="{BB962C8B-B14F-4D97-AF65-F5344CB8AC3E}">
        <p14:creationId xmlns:p14="http://schemas.microsoft.com/office/powerpoint/2010/main" val="3383128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0B8DA9A-8E70-7C46-B551-B83DA870088F}"/>
              </a:ext>
            </a:extLst>
          </p:cNvPr>
          <p:cNvSpPr>
            <a:spLocks noGrp="1" noChangeArrowheads="1"/>
          </p:cNvSpPr>
          <p:nvPr>
            <p:ph type="sldNum" sz="quarter" idx="10"/>
          </p:nvPr>
        </p:nvSpPr>
        <p:spPr>
          <a:ln/>
        </p:spPr>
        <p:txBody>
          <a:bodyPr/>
          <a:lstStyle>
            <a:lvl1pPr>
              <a:defRPr/>
            </a:lvl1pPr>
          </a:lstStyle>
          <a:p>
            <a:pPr>
              <a:defRPr/>
            </a:pPr>
            <a:fld id="{B2A450F7-0D91-9742-8BDC-D1EAF698C132}" type="slidenum">
              <a:rPr lang="en-US" altLang="en-US"/>
              <a:pPr>
                <a:defRPr/>
              </a:pPr>
              <a:t>‹#›</a:t>
            </a:fld>
            <a:endParaRPr lang="en-US" altLang="en-US"/>
          </a:p>
        </p:txBody>
      </p:sp>
      <p:sp>
        <p:nvSpPr>
          <p:cNvPr id="5" name="Rectangle 9">
            <a:extLst>
              <a:ext uri="{FF2B5EF4-FFF2-40B4-BE49-F238E27FC236}">
                <a16:creationId xmlns:a16="http://schemas.microsoft.com/office/drawing/2014/main" id="{8368BAF3-9272-2040-8FBA-DE0F5E688A16}"/>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313966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EE1487ED-B3A4-B043-8D45-91A1A4EE25E3}"/>
              </a:ext>
            </a:extLst>
          </p:cNvPr>
          <p:cNvSpPr>
            <a:spLocks noGrp="1" noChangeArrowheads="1"/>
          </p:cNvSpPr>
          <p:nvPr>
            <p:ph type="sldNum" sz="quarter" idx="10"/>
          </p:nvPr>
        </p:nvSpPr>
        <p:spPr>
          <a:ln/>
        </p:spPr>
        <p:txBody>
          <a:bodyPr/>
          <a:lstStyle>
            <a:lvl1pPr>
              <a:defRPr/>
            </a:lvl1pPr>
          </a:lstStyle>
          <a:p>
            <a:pPr>
              <a:defRPr/>
            </a:pPr>
            <a:fld id="{EFE48505-FA04-4143-8BD5-B8E839839D50}" type="slidenum">
              <a:rPr lang="en-US" altLang="en-US"/>
              <a:pPr>
                <a:defRPr/>
              </a:pPr>
              <a:t>‹#›</a:t>
            </a:fld>
            <a:endParaRPr lang="en-US" altLang="en-US"/>
          </a:p>
        </p:txBody>
      </p:sp>
      <p:sp>
        <p:nvSpPr>
          <p:cNvPr id="5" name="Rectangle 9">
            <a:extLst>
              <a:ext uri="{FF2B5EF4-FFF2-40B4-BE49-F238E27FC236}">
                <a16:creationId xmlns:a16="http://schemas.microsoft.com/office/drawing/2014/main" id="{D9BDCA57-8ADB-684E-A345-01D3B49B65F8}"/>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410528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64F659AA-457D-EF43-BFFA-C21CAE236837}"/>
              </a:ext>
            </a:extLst>
          </p:cNvPr>
          <p:cNvSpPr>
            <a:spLocks noGrp="1" noChangeArrowheads="1"/>
          </p:cNvSpPr>
          <p:nvPr>
            <p:ph type="sldNum" sz="quarter" idx="10"/>
          </p:nvPr>
        </p:nvSpPr>
        <p:spPr>
          <a:ln/>
        </p:spPr>
        <p:txBody>
          <a:bodyPr/>
          <a:lstStyle>
            <a:lvl1pPr>
              <a:defRPr/>
            </a:lvl1pPr>
          </a:lstStyle>
          <a:p>
            <a:pPr>
              <a:defRPr/>
            </a:pPr>
            <a:fld id="{17098659-408A-F140-A3A9-DBA57AC6AD73}" type="slidenum">
              <a:rPr lang="en-US" altLang="en-US"/>
              <a:pPr>
                <a:defRPr/>
              </a:pPr>
              <a:t>‹#›</a:t>
            </a:fld>
            <a:endParaRPr lang="en-US" altLang="en-US"/>
          </a:p>
        </p:txBody>
      </p:sp>
      <p:sp>
        <p:nvSpPr>
          <p:cNvPr id="5" name="Rectangle 9">
            <a:extLst>
              <a:ext uri="{FF2B5EF4-FFF2-40B4-BE49-F238E27FC236}">
                <a16:creationId xmlns:a16="http://schemas.microsoft.com/office/drawing/2014/main" id="{7A0626BF-8410-FB49-93E0-7FCA99480FBB}"/>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28699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89E56DB7-9D02-1844-9C72-C706FB5ECF3B}"/>
              </a:ext>
            </a:extLst>
          </p:cNvPr>
          <p:cNvSpPr>
            <a:spLocks noGrp="1" noChangeArrowheads="1"/>
          </p:cNvSpPr>
          <p:nvPr>
            <p:ph type="sldNum" sz="quarter" idx="10"/>
          </p:nvPr>
        </p:nvSpPr>
        <p:spPr>
          <a:ln/>
        </p:spPr>
        <p:txBody>
          <a:bodyPr/>
          <a:lstStyle>
            <a:lvl1pPr>
              <a:defRPr/>
            </a:lvl1pPr>
          </a:lstStyle>
          <a:p>
            <a:pPr>
              <a:defRPr/>
            </a:pPr>
            <a:fld id="{F119F4FA-B9C1-7641-AB47-64E318AC8D78}" type="slidenum">
              <a:rPr lang="en-US" altLang="en-US"/>
              <a:pPr>
                <a:defRPr/>
              </a:pPr>
              <a:t>‹#›</a:t>
            </a:fld>
            <a:endParaRPr lang="en-US" altLang="en-US"/>
          </a:p>
        </p:txBody>
      </p:sp>
      <p:sp>
        <p:nvSpPr>
          <p:cNvPr id="5" name="Rectangle 9">
            <a:extLst>
              <a:ext uri="{FF2B5EF4-FFF2-40B4-BE49-F238E27FC236}">
                <a16:creationId xmlns:a16="http://schemas.microsoft.com/office/drawing/2014/main" id="{06262126-5D4B-C742-A154-D65A6EB420BA}"/>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81649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B12E0437-59F8-1C40-9B58-12CBEABCA9FC}"/>
              </a:ext>
            </a:extLst>
          </p:cNvPr>
          <p:cNvSpPr>
            <a:spLocks noGrp="1" noChangeArrowheads="1"/>
          </p:cNvSpPr>
          <p:nvPr>
            <p:ph type="sldNum" sz="quarter" idx="10"/>
          </p:nvPr>
        </p:nvSpPr>
        <p:spPr>
          <a:ln/>
        </p:spPr>
        <p:txBody>
          <a:bodyPr/>
          <a:lstStyle>
            <a:lvl1pPr>
              <a:defRPr/>
            </a:lvl1pPr>
          </a:lstStyle>
          <a:p>
            <a:pPr>
              <a:defRPr/>
            </a:pPr>
            <a:fld id="{27D94FED-3932-5C4D-99DE-67B68050B5B9}" type="slidenum">
              <a:rPr lang="en-US" altLang="en-US"/>
              <a:pPr>
                <a:defRPr/>
              </a:pPr>
              <a:t>‹#›</a:t>
            </a:fld>
            <a:endParaRPr lang="en-US" altLang="en-US"/>
          </a:p>
        </p:txBody>
      </p:sp>
      <p:sp>
        <p:nvSpPr>
          <p:cNvPr id="6" name="Rectangle 9">
            <a:extLst>
              <a:ext uri="{FF2B5EF4-FFF2-40B4-BE49-F238E27FC236}">
                <a16:creationId xmlns:a16="http://schemas.microsoft.com/office/drawing/2014/main" id="{94BF3300-CBDC-7243-BABF-DDC71383A785}"/>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63454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403C3778-398A-BD49-B761-5E3C78882068}"/>
              </a:ext>
            </a:extLst>
          </p:cNvPr>
          <p:cNvSpPr>
            <a:spLocks noGrp="1" noChangeArrowheads="1"/>
          </p:cNvSpPr>
          <p:nvPr>
            <p:ph type="sldNum" sz="quarter" idx="10"/>
          </p:nvPr>
        </p:nvSpPr>
        <p:spPr>
          <a:ln/>
        </p:spPr>
        <p:txBody>
          <a:bodyPr/>
          <a:lstStyle>
            <a:lvl1pPr>
              <a:defRPr/>
            </a:lvl1pPr>
          </a:lstStyle>
          <a:p>
            <a:pPr>
              <a:defRPr/>
            </a:pPr>
            <a:fld id="{98E24AAE-BB15-EA4F-9FED-BC93D35E2882}" type="slidenum">
              <a:rPr lang="en-US" altLang="en-US"/>
              <a:pPr>
                <a:defRPr/>
              </a:pPr>
              <a:t>‹#›</a:t>
            </a:fld>
            <a:endParaRPr lang="en-US" altLang="en-US"/>
          </a:p>
        </p:txBody>
      </p:sp>
      <p:sp>
        <p:nvSpPr>
          <p:cNvPr id="8" name="Rectangle 9">
            <a:extLst>
              <a:ext uri="{FF2B5EF4-FFF2-40B4-BE49-F238E27FC236}">
                <a16:creationId xmlns:a16="http://schemas.microsoft.com/office/drawing/2014/main" id="{C960BB26-6976-E245-99B3-803CAED279B7}"/>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188799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E83D7D5A-9180-7F48-A7F6-7E6718B34E87}"/>
              </a:ext>
            </a:extLst>
          </p:cNvPr>
          <p:cNvSpPr>
            <a:spLocks noGrp="1" noChangeArrowheads="1"/>
          </p:cNvSpPr>
          <p:nvPr>
            <p:ph type="sldNum" sz="quarter" idx="10"/>
          </p:nvPr>
        </p:nvSpPr>
        <p:spPr>
          <a:ln/>
        </p:spPr>
        <p:txBody>
          <a:bodyPr/>
          <a:lstStyle>
            <a:lvl1pPr>
              <a:defRPr/>
            </a:lvl1pPr>
          </a:lstStyle>
          <a:p>
            <a:pPr>
              <a:defRPr/>
            </a:pPr>
            <a:fld id="{480E5113-45F0-0C4E-88EA-04DEF61AA53A}" type="slidenum">
              <a:rPr lang="en-US" altLang="en-US"/>
              <a:pPr>
                <a:defRPr/>
              </a:pPr>
              <a:t>‹#›</a:t>
            </a:fld>
            <a:endParaRPr lang="en-US" altLang="en-US"/>
          </a:p>
        </p:txBody>
      </p:sp>
      <p:sp>
        <p:nvSpPr>
          <p:cNvPr id="4" name="Rectangle 9">
            <a:extLst>
              <a:ext uri="{FF2B5EF4-FFF2-40B4-BE49-F238E27FC236}">
                <a16:creationId xmlns:a16="http://schemas.microsoft.com/office/drawing/2014/main" id="{5FE860AB-7DE7-A446-9B56-BFE0696F3F4F}"/>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1578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109AED74-CA49-614D-BFB5-03D4CD224680}"/>
              </a:ext>
            </a:extLst>
          </p:cNvPr>
          <p:cNvSpPr>
            <a:spLocks noGrp="1" noChangeArrowheads="1"/>
          </p:cNvSpPr>
          <p:nvPr>
            <p:ph type="sldNum" sz="quarter" idx="10"/>
          </p:nvPr>
        </p:nvSpPr>
        <p:spPr>
          <a:ln/>
        </p:spPr>
        <p:txBody>
          <a:bodyPr/>
          <a:lstStyle>
            <a:lvl1pPr>
              <a:defRPr/>
            </a:lvl1pPr>
          </a:lstStyle>
          <a:p>
            <a:pPr>
              <a:defRPr/>
            </a:pPr>
            <a:fld id="{21AB840A-EDDD-2947-B8AE-4053FA30B882}" type="slidenum">
              <a:rPr lang="en-US" altLang="en-US"/>
              <a:pPr>
                <a:defRPr/>
              </a:pPr>
              <a:t>‹#›</a:t>
            </a:fld>
            <a:endParaRPr lang="en-US" altLang="en-US"/>
          </a:p>
        </p:txBody>
      </p:sp>
      <p:sp>
        <p:nvSpPr>
          <p:cNvPr id="3" name="Rectangle 9">
            <a:extLst>
              <a:ext uri="{FF2B5EF4-FFF2-40B4-BE49-F238E27FC236}">
                <a16:creationId xmlns:a16="http://schemas.microsoft.com/office/drawing/2014/main" id="{8C01F709-2C90-C64E-8BEF-19A8DB0E2E87}"/>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334451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90DE74EF-B0A1-D14E-A3CC-1F6547882646}"/>
              </a:ext>
            </a:extLst>
          </p:cNvPr>
          <p:cNvSpPr>
            <a:spLocks noGrp="1" noChangeArrowheads="1"/>
          </p:cNvSpPr>
          <p:nvPr>
            <p:ph type="sldNum" sz="quarter" idx="10"/>
          </p:nvPr>
        </p:nvSpPr>
        <p:spPr>
          <a:ln/>
        </p:spPr>
        <p:txBody>
          <a:bodyPr/>
          <a:lstStyle>
            <a:lvl1pPr>
              <a:defRPr/>
            </a:lvl1pPr>
          </a:lstStyle>
          <a:p>
            <a:pPr>
              <a:defRPr/>
            </a:pPr>
            <a:fld id="{EEE524DA-E911-4748-B310-A207431E6BE5}" type="slidenum">
              <a:rPr lang="en-US" altLang="en-US"/>
              <a:pPr>
                <a:defRPr/>
              </a:pPr>
              <a:t>‹#›</a:t>
            </a:fld>
            <a:endParaRPr lang="en-US" altLang="en-US"/>
          </a:p>
        </p:txBody>
      </p:sp>
      <p:sp>
        <p:nvSpPr>
          <p:cNvPr id="6" name="Rectangle 9">
            <a:extLst>
              <a:ext uri="{FF2B5EF4-FFF2-40B4-BE49-F238E27FC236}">
                <a16:creationId xmlns:a16="http://schemas.microsoft.com/office/drawing/2014/main" id="{BA302FBA-0F90-D249-9E54-42F22CD3323C}"/>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165296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03EABEE-5B7F-E749-8170-611D417ADC25}"/>
              </a:ext>
            </a:extLst>
          </p:cNvPr>
          <p:cNvSpPr>
            <a:spLocks noGrp="1" noChangeArrowheads="1"/>
          </p:cNvSpPr>
          <p:nvPr>
            <p:ph type="sldNum" sz="quarter" idx="10"/>
          </p:nvPr>
        </p:nvSpPr>
        <p:spPr>
          <a:ln/>
        </p:spPr>
        <p:txBody>
          <a:bodyPr/>
          <a:lstStyle>
            <a:lvl1pPr>
              <a:defRPr/>
            </a:lvl1pPr>
          </a:lstStyle>
          <a:p>
            <a:pPr>
              <a:defRPr/>
            </a:pPr>
            <a:fld id="{A242B986-AB4E-A641-A11D-240D04BF716D}" type="slidenum">
              <a:rPr lang="en-US" altLang="en-US"/>
              <a:pPr>
                <a:defRPr/>
              </a:pPr>
              <a:t>‹#›</a:t>
            </a:fld>
            <a:endParaRPr lang="en-US" altLang="en-US"/>
          </a:p>
        </p:txBody>
      </p:sp>
      <p:sp>
        <p:nvSpPr>
          <p:cNvPr id="6" name="Rectangle 9">
            <a:extLst>
              <a:ext uri="{FF2B5EF4-FFF2-40B4-BE49-F238E27FC236}">
                <a16:creationId xmlns:a16="http://schemas.microsoft.com/office/drawing/2014/main" id="{A60009B2-A23B-C849-9D0B-49842F1FBAC2}"/>
              </a:ext>
            </a:extLst>
          </p:cNvPr>
          <p:cNvSpPr>
            <a:spLocks noGrp="1" noChangeArrowheads="1"/>
          </p:cNvSpPr>
          <p:nvPr>
            <p:ph type="ftr" sz="quarter" idx="11"/>
          </p:nvPr>
        </p:nvSpPr>
        <p:spPr>
          <a:ln/>
        </p:spPr>
        <p:txBody>
          <a:bodyPr/>
          <a:lstStyle>
            <a:lvl1pPr>
              <a:defRPr/>
            </a:lvl1pPr>
          </a:lstStyle>
          <a:p>
            <a:pPr>
              <a:defRPr/>
            </a:pPr>
            <a:r>
              <a:rPr lang="en-US"/>
              <a:t>(c) J. Bulgren, 2013</a:t>
            </a:r>
          </a:p>
        </p:txBody>
      </p:sp>
    </p:spTree>
    <p:extLst>
      <p:ext uri="{BB962C8B-B14F-4D97-AF65-F5344CB8AC3E}">
        <p14:creationId xmlns:p14="http://schemas.microsoft.com/office/powerpoint/2010/main" val="408670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sim_2color_sig">
            <a:extLst>
              <a:ext uri="{FF2B5EF4-FFF2-40B4-BE49-F238E27FC236}">
                <a16:creationId xmlns:a16="http://schemas.microsoft.com/office/drawing/2014/main" id="{E3BA93F7-F1A2-3544-A5FD-DA3EFD92B06D}"/>
              </a:ext>
            </a:extLst>
          </p:cNvPr>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7453313" y="5786438"/>
            <a:ext cx="1690687"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53B9EE57-3C8A-BB4A-B884-23E74F52DD5D}"/>
              </a:ext>
            </a:extLst>
          </p:cNvPr>
          <p:cNvSpPr>
            <a:spLocks noGrp="1" noChangeArrowheads="1"/>
          </p:cNvSpPr>
          <p:nvPr>
            <p:ph type="title"/>
          </p:nvPr>
        </p:nvSpPr>
        <p:spPr bwMode="auto">
          <a:xfrm>
            <a:off x="685800" y="457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A378C173-ACED-2F41-9FB0-20AD8DCB956A}"/>
              </a:ext>
            </a:extLst>
          </p:cNvPr>
          <p:cNvSpPr>
            <a:spLocks noGrp="1" noChangeArrowheads="1"/>
          </p:cNvSpPr>
          <p:nvPr>
            <p:ph type="body" idx="1"/>
          </p:nvPr>
        </p:nvSpPr>
        <p:spPr bwMode="auto">
          <a:xfrm>
            <a:off x="685800" y="1524000"/>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Freeform 5">
            <a:extLst>
              <a:ext uri="{FF2B5EF4-FFF2-40B4-BE49-F238E27FC236}">
                <a16:creationId xmlns:a16="http://schemas.microsoft.com/office/drawing/2014/main" id="{666593A5-6438-B54C-8769-442522615318}"/>
              </a:ext>
            </a:extLst>
          </p:cNvPr>
          <p:cNvSpPr>
            <a:spLocks/>
          </p:cNvSpPr>
          <p:nvPr/>
        </p:nvSpPr>
        <p:spPr bwMode="auto">
          <a:xfrm rot="-10798822">
            <a:off x="0" y="6210300"/>
            <a:ext cx="9144000" cy="646113"/>
          </a:xfrm>
          <a:custGeom>
            <a:avLst/>
            <a:gdLst>
              <a:gd name="T0" fmla="*/ 0 w 5770"/>
              <a:gd name="T1" fmla="*/ 0 h 407"/>
              <a:gd name="T2" fmla="*/ 2147483646 w 5770"/>
              <a:gd name="T3" fmla="*/ 0 h 407"/>
              <a:gd name="T4" fmla="*/ 2147483646 w 5770"/>
              <a:gd name="T5" fmla="*/ 2147483646 h 407"/>
              <a:gd name="T6" fmla="*/ 2147483646 w 5770"/>
              <a:gd name="T7" fmla="*/ 2147483646 h 407"/>
              <a:gd name="T8" fmla="*/ 2147483646 w 5770"/>
              <a:gd name="T9" fmla="*/ 2147483646 h 407"/>
              <a:gd name="T10" fmla="*/ 2147483646 w 5770"/>
              <a:gd name="T11" fmla="*/ 2147483646 h 407"/>
              <a:gd name="T12" fmla="*/ 2147483646 w 5770"/>
              <a:gd name="T13" fmla="*/ 2147483646 h 407"/>
              <a:gd name="T14" fmla="*/ 2147483646 w 5770"/>
              <a:gd name="T15" fmla="*/ 2147483646 h 407"/>
              <a:gd name="T16" fmla="*/ 2147483646 w 5770"/>
              <a:gd name="T17" fmla="*/ 2147483646 h 407"/>
              <a:gd name="T18" fmla="*/ 2147483646 w 5770"/>
              <a:gd name="T19" fmla="*/ 2147483646 h 407"/>
              <a:gd name="T20" fmla="*/ 2147483646 w 5770"/>
              <a:gd name="T21" fmla="*/ 2147483646 h 407"/>
              <a:gd name="T22" fmla="*/ 2147483646 w 5770"/>
              <a:gd name="T23" fmla="*/ 2147483646 h 407"/>
              <a:gd name="T24" fmla="*/ 2147483646 w 5770"/>
              <a:gd name="T25" fmla="*/ 2147483646 h 407"/>
              <a:gd name="T26" fmla="*/ 2147483646 w 5770"/>
              <a:gd name="T27" fmla="*/ 2147483646 h 407"/>
              <a:gd name="T28" fmla="*/ 2147483646 w 5770"/>
              <a:gd name="T29" fmla="*/ 2147483646 h 407"/>
              <a:gd name="T30" fmla="*/ 2147483646 w 5770"/>
              <a:gd name="T31" fmla="*/ 2147483646 h 407"/>
              <a:gd name="T32" fmla="*/ 2147483646 w 5770"/>
              <a:gd name="T33" fmla="*/ 2147483646 h 407"/>
              <a:gd name="T34" fmla="*/ 2147483646 w 5770"/>
              <a:gd name="T35" fmla="*/ 2147483646 h 407"/>
              <a:gd name="T36" fmla="*/ 0 w 5770"/>
              <a:gd name="T37" fmla="*/ 2147483646 h 407"/>
              <a:gd name="T38" fmla="*/ 0 w 5770"/>
              <a:gd name="T39" fmla="*/ 0 h 4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770" h="407">
                <a:moveTo>
                  <a:pt x="0" y="0"/>
                </a:moveTo>
                <a:lnTo>
                  <a:pt x="5770" y="0"/>
                </a:lnTo>
                <a:lnTo>
                  <a:pt x="5770" y="407"/>
                </a:lnTo>
                <a:lnTo>
                  <a:pt x="5502" y="407"/>
                </a:lnTo>
                <a:lnTo>
                  <a:pt x="5203" y="407"/>
                </a:lnTo>
                <a:lnTo>
                  <a:pt x="4828" y="399"/>
                </a:lnTo>
                <a:lnTo>
                  <a:pt x="4406" y="378"/>
                </a:lnTo>
                <a:lnTo>
                  <a:pt x="3954" y="341"/>
                </a:lnTo>
                <a:lnTo>
                  <a:pt x="3732" y="320"/>
                </a:lnTo>
                <a:lnTo>
                  <a:pt x="3518" y="291"/>
                </a:lnTo>
                <a:lnTo>
                  <a:pt x="3303" y="262"/>
                </a:lnTo>
                <a:lnTo>
                  <a:pt x="3104" y="218"/>
                </a:lnTo>
                <a:lnTo>
                  <a:pt x="2966" y="196"/>
                </a:lnTo>
                <a:lnTo>
                  <a:pt x="2590" y="131"/>
                </a:lnTo>
                <a:lnTo>
                  <a:pt x="2322" y="95"/>
                </a:lnTo>
                <a:lnTo>
                  <a:pt x="2023" y="66"/>
                </a:lnTo>
                <a:lnTo>
                  <a:pt x="1678" y="44"/>
                </a:lnTo>
                <a:lnTo>
                  <a:pt x="1311" y="29"/>
                </a:lnTo>
                <a:lnTo>
                  <a:pt x="0" y="22"/>
                </a:lnTo>
                <a:lnTo>
                  <a:pt x="0" y="0"/>
                </a:lnTo>
                <a:close/>
              </a:path>
            </a:pathLst>
          </a:custGeom>
          <a:solidFill>
            <a:srgbClr val="7F0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6">
            <a:extLst>
              <a:ext uri="{FF2B5EF4-FFF2-40B4-BE49-F238E27FC236}">
                <a16:creationId xmlns:a16="http://schemas.microsoft.com/office/drawing/2014/main" id="{8BF3D4AC-FDFB-CC4B-B386-8A314AC7E1C7}"/>
              </a:ext>
            </a:extLst>
          </p:cNvPr>
          <p:cNvSpPr>
            <a:spLocks/>
          </p:cNvSpPr>
          <p:nvPr/>
        </p:nvSpPr>
        <p:spPr bwMode="auto">
          <a:xfrm rot="10800000">
            <a:off x="0" y="6777038"/>
            <a:ext cx="1033463" cy="80962"/>
          </a:xfrm>
          <a:custGeom>
            <a:avLst/>
            <a:gdLst>
              <a:gd name="T0" fmla="*/ 2147483646 w 651"/>
              <a:gd name="T1" fmla="*/ 2147483646 h 51"/>
              <a:gd name="T2" fmla="*/ 2147483646 w 651"/>
              <a:gd name="T3" fmla="*/ 2147483646 h 51"/>
              <a:gd name="T4" fmla="*/ 0 w 651"/>
              <a:gd name="T5" fmla="*/ 0 h 51"/>
              <a:gd name="T6" fmla="*/ 2147483646 w 651"/>
              <a:gd name="T7" fmla="*/ 0 h 51"/>
              <a:gd name="T8" fmla="*/ 2147483646 w 651"/>
              <a:gd name="T9" fmla="*/ 2147483646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1" h="51">
                <a:moveTo>
                  <a:pt x="651" y="51"/>
                </a:moveTo>
                <a:lnTo>
                  <a:pt x="77" y="51"/>
                </a:lnTo>
                <a:lnTo>
                  <a:pt x="0" y="0"/>
                </a:lnTo>
                <a:lnTo>
                  <a:pt x="651" y="0"/>
                </a:lnTo>
                <a:lnTo>
                  <a:pt x="651" y="51"/>
                </a:lnTo>
                <a:close/>
              </a:path>
            </a:pathLst>
          </a:custGeom>
          <a:solidFill>
            <a:srgbClr val="FFD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 name="Line 7">
            <a:extLst>
              <a:ext uri="{FF2B5EF4-FFF2-40B4-BE49-F238E27FC236}">
                <a16:creationId xmlns:a16="http://schemas.microsoft.com/office/drawing/2014/main" id="{CE86CB68-F07A-8A4E-9C23-27FC9BD53DDF}"/>
              </a:ext>
            </a:extLst>
          </p:cNvPr>
          <p:cNvSpPr>
            <a:spLocks noChangeShapeType="1"/>
          </p:cNvSpPr>
          <p:nvPr/>
        </p:nvSpPr>
        <p:spPr bwMode="auto">
          <a:xfrm>
            <a:off x="838200" y="1295400"/>
            <a:ext cx="7315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6968" name="Rectangle 8">
            <a:extLst>
              <a:ext uri="{FF2B5EF4-FFF2-40B4-BE49-F238E27FC236}">
                <a16:creationId xmlns:a16="http://schemas.microsoft.com/office/drawing/2014/main" id="{1E0640C1-D6D5-F244-BA03-F1B4BAEDE4E2}"/>
              </a:ext>
            </a:extLst>
          </p:cNvPr>
          <p:cNvSpPr>
            <a:spLocks noGrp="1" noChangeArrowheads="1"/>
          </p:cNvSpPr>
          <p:nvPr>
            <p:ph type="sldNum" sz="quarter" idx="4"/>
          </p:nvPr>
        </p:nvSpPr>
        <p:spPr bwMode="auto">
          <a:xfrm>
            <a:off x="0" y="62484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panose="020B0604020202020204" pitchFamily="34" charset="0"/>
              </a:defRPr>
            </a:lvl1pPr>
          </a:lstStyle>
          <a:p>
            <a:pPr>
              <a:defRPr/>
            </a:pPr>
            <a:fld id="{31DF22D1-963F-F54B-B5E5-D3BEB12C843B}" type="slidenum">
              <a:rPr lang="en-US" altLang="en-US"/>
              <a:pPr>
                <a:defRPr/>
              </a:pPr>
              <a:t>‹#›</a:t>
            </a:fld>
            <a:endParaRPr lang="en-US" altLang="en-US"/>
          </a:p>
        </p:txBody>
      </p:sp>
      <p:sp>
        <p:nvSpPr>
          <p:cNvPr id="296969" name="Rectangle 9">
            <a:extLst>
              <a:ext uri="{FF2B5EF4-FFF2-40B4-BE49-F238E27FC236}">
                <a16:creationId xmlns:a16="http://schemas.microsoft.com/office/drawing/2014/main" id="{E1EC4617-C37C-8249-8930-A2C19FCEA429}"/>
              </a:ext>
            </a:extLst>
          </p:cNvPr>
          <p:cNvSpPr>
            <a:spLocks noGrp="1" noChangeArrowheads="1"/>
          </p:cNvSpPr>
          <p:nvPr>
            <p:ph type="ftr" sz="quarter" idx="3"/>
          </p:nvPr>
        </p:nvSpPr>
        <p:spPr bwMode="auto">
          <a:xfrm>
            <a:off x="0" y="6477000"/>
            <a:ext cx="3810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charset="0"/>
                <a:ea typeface="ＭＳ Ｐゴシック" charset="0"/>
              </a:defRPr>
            </a:lvl1pPr>
          </a:lstStyle>
          <a:p>
            <a:pPr>
              <a:defRPr/>
            </a:pPr>
            <a:r>
              <a:rPr lang="en-US"/>
              <a:t>(c) J. Bulgren, 2013</a:t>
            </a:r>
          </a:p>
        </p:txBody>
      </p:sp>
    </p:spTree>
  </p:cSld>
  <p:clrMap bg1="lt1" tx1="dk1" bg2="lt2" tx2="dk2" accent1="accent1" accent2="accent2" accent3="accent3" accent4="accent4" accent5="accent5" accent6="accent6" hlink="hlink" folHlink="folHlink"/>
  <p:sldLayoutIdLst>
    <p:sldLayoutId id="2147483971"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6pPr>
      <a:lvl7pPr marL="9144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4284278" y="5297903"/>
            <a:ext cx="4736155" cy="1077216"/>
          </a:xfrm>
        </p:spPr>
        <p:txBody>
          <a:bodyPr/>
          <a:lstStyle/>
          <a:p>
            <a:pPr algn="ctr" eaLnBrk="1" hangingPunct="1">
              <a:spcBef>
                <a:spcPct val="25000"/>
              </a:spcBef>
            </a:pPr>
            <a:r>
              <a:rPr lang="en-US" altLang="ja-JP" sz="2400" i="1" dirty="0">
                <a:solidFill>
                  <a:schemeClr val="tx1"/>
                </a:solidFill>
              </a:rPr>
              <a:t>Janis A. </a:t>
            </a:r>
            <a:r>
              <a:rPr lang="en-US" altLang="ja-JP" sz="2400" i="1" dirty="0" err="1">
                <a:solidFill>
                  <a:schemeClr val="tx1"/>
                </a:solidFill>
              </a:rPr>
              <a:t>Bulgren</a:t>
            </a:r>
            <a:r>
              <a:rPr lang="en-US" altLang="ja-JP" sz="2400" i="1" dirty="0">
                <a:solidFill>
                  <a:schemeClr val="tx1"/>
                </a:solidFill>
              </a:rPr>
              <a:t>, Ph.D.</a:t>
            </a:r>
            <a:br>
              <a:rPr lang="en-US" altLang="ja-JP" sz="2400" i="1" dirty="0">
                <a:solidFill>
                  <a:schemeClr val="tx1"/>
                </a:solidFill>
              </a:rPr>
            </a:br>
            <a:r>
              <a:rPr lang="en-US" altLang="ja-JP" sz="2400" i="1" dirty="0">
                <a:solidFill>
                  <a:schemeClr val="tx1"/>
                </a:solidFill>
              </a:rPr>
              <a:t>                                 </a:t>
            </a:r>
            <a:r>
              <a:rPr lang="en-US" altLang="ja-JP" sz="1400" i="1" dirty="0">
                <a:solidFill>
                  <a:schemeClr val="tx1"/>
                </a:solidFill>
              </a:rPr>
              <a:t>2023</a:t>
            </a:r>
            <a:endParaRPr lang="en-US" altLang="en-US" sz="14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3222171" y="819753"/>
            <a:ext cx="5617030" cy="5262979"/>
          </a:xfrm>
          <a:prstGeom prst="rect">
            <a:avLst/>
          </a:prstGeom>
          <a:noFill/>
        </p:spPr>
        <p:txBody>
          <a:bodyPr wrap="square" lIns="91440" tIns="45720" rIns="91440" bIns="45720">
            <a:spAutoFit/>
          </a:bodyPr>
          <a:lstStyle/>
          <a:p>
            <a:pPr algn="ctr"/>
            <a:endParaRPr lang="en-US" sz="2800" b="1" dirty="0">
              <a:ln w="12700">
                <a:solidFill>
                  <a:schemeClr val="accent1"/>
                </a:solidFill>
                <a:prstDash val="solid"/>
              </a:ln>
              <a:solidFill>
                <a:srgbClr val="FF0000"/>
              </a:solidFill>
              <a:effectLst>
                <a:outerShdw dist="38100" dir="2640000" algn="bl" rotWithShape="0">
                  <a:schemeClr val="accent1"/>
                </a:outerShdw>
              </a:effectLst>
            </a:endParaRPr>
          </a:p>
          <a:p>
            <a:pPr algn="ctr"/>
            <a:r>
              <a:rPr lang="en-US" sz="3200" b="1" dirty="0">
                <a:latin typeface="+mj-lt"/>
              </a:rPr>
              <a:t>Higher Order</a:t>
            </a:r>
          </a:p>
          <a:p>
            <a:pPr algn="ctr"/>
            <a:r>
              <a:rPr lang="en-US" sz="3200" b="1" dirty="0">
                <a:latin typeface="+mj-lt"/>
              </a:rPr>
              <a:t>Thinking and Reasoning (HOTR) </a:t>
            </a:r>
          </a:p>
          <a:p>
            <a:pPr algn="ctr"/>
            <a:endParaRPr lang="en-US" dirty="0"/>
          </a:p>
          <a:p>
            <a:pPr algn="ctr"/>
            <a:r>
              <a:rPr lang="en-US" sz="2800" b="1" dirty="0">
                <a:latin typeface="+mn-lt"/>
              </a:rPr>
              <a:t>Content Enhancement Routines </a:t>
            </a:r>
          </a:p>
          <a:p>
            <a:pPr algn="ctr"/>
            <a:endParaRPr lang="en-US" dirty="0"/>
          </a:p>
          <a:p>
            <a:pPr algn="ctr"/>
            <a:endParaRPr lang="en-US" dirty="0"/>
          </a:p>
          <a:p>
            <a:pPr algn="ctr"/>
            <a:endParaRPr lang="en-US" dirty="0"/>
          </a:p>
          <a:p>
            <a:pPr algn="ctr"/>
            <a:endParaRPr lang="en-US" sz="1600" dirty="0">
              <a:latin typeface="+mn-lt"/>
            </a:endParaRPr>
          </a:p>
          <a:p>
            <a:pPr algn="ctr"/>
            <a:endParaRPr lang="en-US" sz="1600" dirty="0">
              <a:latin typeface="+mn-lt"/>
            </a:endParaRPr>
          </a:p>
          <a:p>
            <a:pPr algn="ctr"/>
            <a:r>
              <a:rPr lang="en-US" sz="1600" dirty="0">
                <a:latin typeface="+mn-lt"/>
              </a:rPr>
              <a:t>University of Kansas Center for Research on Learning    </a:t>
            </a:r>
          </a:p>
          <a:p>
            <a:pPr algn="ctr"/>
            <a:endParaRPr lang="en-US" altLang="en-US" sz="4000" dirty="0">
              <a:solidFill>
                <a:srgbClr val="FF0000"/>
              </a:solidFill>
            </a:endParaRPr>
          </a:p>
        </p:txBody>
      </p:sp>
      <p:pic>
        <p:nvPicPr>
          <p:cNvPr id="3" name="Picture 2">
            <a:extLst>
              <a:ext uri="{FF2B5EF4-FFF2-40B4-BE49-F238E27FC236}">
                <a16:creationId xmlns:a16="http://schemas.microsoft.com/office/drawing/2014/main" id="{BD62B9C8-3B77-9B0A-AB61-CEEC7A0833EF}"/>
              </a:ext>
            </a:extLst>
          </p:cNvPr>
          <p:cNvPicPr>
            <a:picLocks noChangeAspect="1"/>
          </p:cNvPicPr>
          <p:nvPr/>
        </p:nvPicPr>
        <p:blipFill>
          <a:blip r:embed="rId3"/>
          <a:stretch>
            <a:fillRect/>
          </a:stretch>
        </p:blipFill>
        <p:spPr>
          <a:xfrm>
            <a:off x="33652" y="6271950"/>
            <a:ext cx="2315688" cy="4739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exagon 1"/>
          <p:cNvSpPr/>
          <p:nvPr/>
        </p:nvSpPr>
        <p:spPr>
          <a:xfrm>
            <a:off x="3027678" y="1629184"/>
            <a:ext cx="3090823" cy="3857217"/>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32678" y="750109"/>
            <a:ext cx="4395035"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3973" y="1636862"/>
            <a:ext cx="2864521" cy="3841861"/>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6" name="Text Box 51"/>
          <p:cNvSpPr txBox="1"/>
          <p:nvPr/>
        </p:nvSpPr>
        <p:spPr>
          <a:xfrm>
            <a:off x="93124" y="5571633"/>
            <a:ext cx="8877709" cy="713216"/>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4674213" y="748414"/>
            <a:ext cx="4322053" cy="885156"/>
          </a:xfrm>
          <a:prstGeom prst="rect">
            <a:avLst/>
          </a:prstGeom>
          <a:solidFill>
            <a:schemeClr val="accent3">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555934"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a:cs typeface="Times"/>
              </a:rPr>
              <a:t>People need land for growing crops and raising cattle.</a:t>
            </a:r>
          </a:p>
        </p:txBody>
      </p:sp>
      <p:sp>
        <p:nvSpPr>
          <p:cNvPr id="49" name="TextBox 48"/>
          <p:cNvSpPr txBox="1"/>
          <p:nvPr/>
        </p:nvSpPr>
        <p:spPr>
          <a:xfrm>
            <a:off x="6855835" y="1975360"/>
            <a:ext cx="2063848" cy="3323987"/>
          </a:xfrm>
          <a:prstGeom prst="rect">
            <a:avLst/>
          </a:prstGeom>
          <a:noFill/>
        </p:spPr>
        <p:txBody>
          <a:bodyPr wrap="square" rtlCol="0">
            <a:spAutoFit/>
          </a:bodyPr>
          <a:lstStyle/>
          <a:p>
            <a:r>
              <a:rPr lang="en-US" sz="1400" dirty="0">
                <a:cs typeface="Times"/>
              </a:rPr>
              <a:t>Plowing and grazing cause soil erosion</a:t>
            </a:r>
          </a:p>
          <a:p>
            <a:endParaRPr lang="en-US" sz="1400" dirty="0">
              <a:cs typeface="Times"/>
            </a:endParaRPr>
          </a:p>
          <a:p>
            <a:r>
              <a:rPr lang="en-US" sz="1400" dirty="0">
                <a:cs typeface="Times"/>
              </a:rPr>
              <a:t>Land quickly loses all nutrients; plants and grass won’t grow</a:t>
            </a:r>
          </a:p>
          <a:p>
            <a:endParaRPr lang="en-US" sz="1400" dirty="0">
              <a:cs typeface="Times"/>
            </a:endParaRPr>
          </a:p>
          <a:p>
            <a:r>
              <a:rPr lang="en-US" sz="1400" dirty="0">
                <a:cs typeface="Times"/>
              </a:rPr>
              <a:t>Land is abandoned, and new land has to be slashed and burned for growing more crops and grazing cattle</a:t>
            </a:r>
          </a:p>
          <a:p>
            <a:endParaRPr lang="en-US" sz="1400" dirty="0">
              <a:cs typeface="Times"/>
            </a:endParaRPr>
          </a:p>
          <a:p>
            <a:r>
              <a:rPr lang="en-US" sz="1400" dirty="0">
                <a:cs typeface="Times"/>
              </a:rPr>
              <a:t>Unique habitat for plants and animals is lost</a:t>
            </a:r>
          </a:p>
        </p:txBody>
      </p:sp>
      <p:sp>
        <p:nvSpPr>
          <p:cNvPr id="50" name="TextBox 49"/>
          <p:cNvSpPr txBox="1"/>
          <p:nvPr/>
        </p:nvSpPr>
        <p:spPr>
          <a:xfrm>
            <a:off x="383314" y="867829"/>
            <a:ext cx="4144399" cy="461665"/>
          </a:xfrm>
          <a:prstGeom prst="rect">
            <a:avLst/>
          </a:prstGeom>
          <a:noFill/>
        </p:spPr>
        <p:txBody>
          <a:bodyPr wrap="square" rtlCol="0">
            <a:spAutoFit/>
          </a:bodyPr>
          <a:lstStyle/>
          <a:p>
            <a:r>
              <a:rPr lang="en-US" sz="1200" dirty="0">
                <a:cs typeface="Times"/>
              </a:rPr>
              <a:t>What causes farmers in South America to </a:t>
            </a:r>
            <a:r>
              <a:rPr lang="en-US" sz="1200" u="sng" dirty="0">
                <a:cs typeface="Times"/>
              </a:rPr>
              <a:t>slash and burn the tropical rain forest</a:t>
            </a:r>
            <a:r>
              <a:rPr lang="en-US" sz="1200" dirty="0">
                <a:cs typeface="Times"/>
              </a:rPr>
              <a:t>, and what is the effect of that practice?</a:t>
            </a:r>
          </a:p>
        </p:txBody>
      </p:sp>
      <p:sp>
        <p:nvSpPr>
          <p:cNvPr id="51" name="TextBox 50"/>
          <p:cNvSpPr txBox="1"/>
          <p:nvPr/>
        </p:nvSpPr>
        <p:spPr>
          <a:xfrm>
            <a:off x="4921968" y="867827"/>
            <a:ext cx="3920995" cy="461665"/>
          </a:xfrm>
          <a:prstGeom prst="rect">
            <a:avLst/>
          </a:prstGeom>
          <a:noFill/>
        </p:spPr>
        <p:txBody>
          <a:bodyPr wrap="square" rtlCol="0">
            <a:normAutofit/>
          </a:bodyPr>
          <a:lstStyle/>
          <a:p>
            <a:r>
              <a:rPr lang="en-US" sz="1200" i="1" dirty="0">
                <a:cs typeface="Times"/>
              </a:rPr>
              <a:t>Tropical rain forest: </a:t>
            </a:r>
            <a:r>
              <a:rPr lang="en-US" sz="1200" dirty="0">
                <a:cs typeface="Times"/>
              </a:rPr>
              <a:t>dense forest, usually in hot, rainy area</a:t>
            </a:r>
          </a:p>
          <a:p>
            <a:r>
              <a:rPr lang="en-US" sz="1200" i="1" dirty="0">
                <a:cs typeface="Times"/>
              </a:rPr>
              <a:t>Habitat</a:t>
            </a:r>
            <a:r>
              <a:rPr lang="en-US" sz="1200" dirty="0">
                <a:cs typeface="Times"/>
              </a:rPr>
              <a:t>: natural home</a:t>
            </a:r>
            <a:endParaRPr lang="en-US" sz="1200" i="1" dirty="0">
              <a:cs typeface="Times"/>
            </a:endParaRPr>
          </a:p>
        </p:txBody>
      </p:sp>
      <p:sp>
        <p:nvSpPr>
          <p:cNvPr id="52" name="TextBox 51"/>
          <p:cNvSpPr txBox="1"/>
          <p:nvPr/>
        </p:nvSpPr>
        <p:spPr>
          <a:xfrm>
            <a:off x="376987" y="5721940"/>
            <a:ext cx="8593847" cy="461665"/>
          </a:xfrm>
          <a:prstGeom prst="rect">
            <a:avLst/>
          </a:prstGeom>
          <a:noFill/>
        </p:spPr>
        <p:txBody>
          <a:bodyPr wrap="square" rtlCol="0">
            <a:spAutoFit/>
          </a:bodyPr>
          <a:lstStyle/>
          <a:p>
            <a:r>
              <a:rPr lang="en-US" sz="1200" dirty="0">
                <a:cs typeface="Times"/>
              </a:rPr>
              <a:t>Farmers in South America slash and burn the tropical rain forest to obtain land for farming and cattle grazing. The land quickly becomes unusable, creating the need for slashing and burning more land. The practice destroys the habitat of many plants and animals.</a:t>
            </a:r>
          </a:p>
        </p:txBody>
      </p:sp>
      <p:sp>
        <p:nvSpPr>
          <p:cNvPr id="53" name="TextBox 52"/>
          <p:cNvSpPr txBox="1"/>
          <p:nvPr/>
        </p:nvSpPr>
        <p:spPr>
          <a:xfrm>
            <a:off x="1487911" y="6344464"/>
            <a:ext cx="7527959" cy="415498"/>
          </a:xfrm>
          <a:prstGeom prst="rect">
            <a:avLst/>
          </a:prstGeom>
          <a:solidFill>
            <a:schemeClr val="accent4">
              <a:lumMod val="20000"/>
              <a:lumOff val="80000"/>
            </a:schemeClr>
          </a:solidFill>
          <a:ln>
            <a:noFill/>
          </a:ln>
        </p:spPr>
        <p:txBody>
          <a:bodyPr wrap="square" rtlCol="0">
            <a:spAutoFit/>
          </a:bodyPr>
          <a:lstStyle/>
          <a:p>
            <a:r>
              <a:rPr lang="en-US" sz="1200" dirty="0">
                <a:latin typeface="Times"/>
                <a:cs typeface="Times"/>
              </a:rPr>
              <a:t>TOOL BOX: </a:t>
            </a:r>
            <a:r>
              <a:rPr lang="en-US" sz="900" dirty="0">
                <a:latin typeface="Times"/>
                <a:cs typeface="Times"/>
              </a:rPr>
              <a:t>Take one of these shapes and drag to use in your organizer.</a:t>
            </a:r>
          </a:p>
          <a:p>
            <a:r>
              <a:rPr lang="en-US" sz="900" dirty="0">
                <a:latin typeface="Times"/>
                <a:cs typeface="Times"/>
              </a:rPr>
              <a:t>You can drag, resize and place these shapes however you’d like.</a:t>
            </a: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811577" y="1865150"/>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chemeClr val="accent5">
              <a:lumMod val="60000"/>
              <a:lumOff val="40000"/>
            </a:schemeClr>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189241" y="2555306"/>
            <a:ext cx="2712027" cy="2148399"/>
          </a:xfrm>
          <a:prstGeom prst="rect">
            <a:avLst/>
          </a:prstGeom>
          <a:solidFill>
            <a:schemeClr val="accent5">
              <a:lumMod val="60000"/>
              <a:lumOff val="40000"/>
            </a:schemeClr>
          </a:solidFill>
        </p:spPr>
        <p:txBody>
          <a:bodyPr wrap="square" bIns="0" rtlCol="0">
            <a:normAutofit/>
          </a:bodyPr>
          <a:lstStyle/>
          <a:p>
            <a:pPr marL="182880"/>
            <a:r>
              <a:rPr lang="en-US" sz="1400" dirty="0">
                <a:cs typeface="Times"/>
              </a:rPr>
              <a:t>Forest trees are cut down   (slashed)</a:t>
            </a:r>
          </a:p>
          <a:p>
            <a:pPr marL="182880"/>
            <a:endParaRPr lang="en-US" sz="1400" dirty="0">
              <a:cs typeface="Times"/>
            </a:endParaRPr>
          </a:p>
          <a:p>
            <a:pPr marL="182880"/>
            <a:r>
              <a:rPr lang="en-US" sz="1400" dirty="0">
                <a:cs typeface="Times"/>
              </a:rPr>
              <a:t>Remaining forest foliage is burned</a:t>
            </a:r>
          </a:p>
          <a:p>
            <a:pPr marL="182880"/>
            <a:endParaRPr lang="en-US" sz="1400" dirty="0">
              <a:cs typeface="Times"/>
            </a:endParaRPr>
          </a:p>
          <a:p>
            <a:pPr marL="182880"/>
            <a:r>
              <a:rPr lang="en-US" sz="1400"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a:t>Resulting in</a:t>
            </a:r>
          </a:p>
        </p:txBody>
      </p:sp>
      <p:sp>
        <p:nvSpPr>
          <p:cNvPr id="8" name="Slide Number Placeholder 7">
            <a:extLst>
              <a:ext uri="{FF2B5EF4-FFF2-40B4-BE49-F238E27FC236}">
                <a16:creationId xmlns:a16="http://schemas.microsoft.com/office/drawing/2014/main" id="{9D255D5D-AA5F-EC0B-4741-7FCA5242D9C3}"/>
              </a:ext>
            </a:extLst>
          </p:cNvPr>
          <p:cNvSpPr>
            <a:spLocks noGrp="1"/>
          </p:cNvSpPr>
          <p:nvPr>
            <p:ph type="sldNum" sz="quarter" idx="12"/>
          </p:nvPr>
        </p:nvSpPr>
        <p:spPr/>
        <p:txBody>
          <a:bodyPr/>
          <a:lstStyle/>
          <a:p>
            <a:pPr>
              <a:defRPr/>
            </a:pPr>
            <a:fld id="{2392A6A9-0B93-A741-9520-0A47F07A8EFA}" type="slidenum">
              <a:rPr lang="en-US" altLang="en-US" smtClean="0"/>
              <a:pPr>
                <a:defRPr/>
              </a:pPr>
              <a:t>11</a:t>
            </a:fld>
            <a:endParaRPr lang="en-US" altLang="en-US"/>
          </a:p>
        </p:txBody>
      </p:sp>
      <p:sp>
        <p:nvSpPr>
          <p:cNvPr id="87" name="AutoShape 309">
            <a:extLst>
              <a:ext uri="{FF2B5EF4-FFF2-40B4-BE49-F238E27FC236}">
                <a16:creationId xmlns:a16="http://schemas.microsoft.com/office/drawing/2014/main" id="{D1E41764-930F-3297-0EB4-E9ECE9DB80B4}"/>
              </a:ext>
            </a:extLst>
          </p:cNvPr>
          <p:cNvSpPr>
            <a:spLocks noChangeArrowheads="1"/>
          </p:cNvSpPr>
          <p:nvPr/>
        </p:nvSpPr>
        <p:spPr bwMode="auto">
          <a:xfrm>
            <a:off x="1253059" y="186229"/>
            <a:ext cx="6433458" cy="1127974"/>
          </a:xfrm>
          <a:prstGeom prst="roundRect">
            <a:avLst>
              <a:gd name="adj" fmla="val 1739"/>
            </a:avLst>
          </a:prstGeom>
          <a:solidFill>
            <a:schemeClr val="bg1"/>
          </a:solidFill>
          <a:ln w="38100">
            <a:solidFill>
              <a:srgbClr val="C00000"/>
            </a:solidFill>
            <a:round/>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r>
              <a:rPr lang="en-US" dirty="0">
                <a:latin typeface="+mn-lt"/>
                <a:cs typeface="Times"/>
              </a:rPr>
              <a:t>Develop the </a:t>
            </a:r>
            <a:r>
              <a:rPr lang="en-US" b="1" dirty="0">
                <a:latin typeface="+mn-lt"/>
                <a:cs typeface="Times"/>
              </a:rPr>
              <a:t>final graphic </a:t>
            </a:r>
            <a:r>
              <a:rPr lang="en-US" dirty="0">
                <a:latin typeface="+mn-lt"/>
                <a:cs typeface="Times"/>
              </a:rPr>
              <a:t>that will convey the needed information before step-by step introduction.</a:t>
            </a:r>
            <a:endParaRPr lang="en-US" dirty="0">
              <a:latin typeface="+mn-lt"/>
            </a:endParaRPr>
          </a:p>
        </p:txBody>
      </p:sp>
      <p:sp>
        <p:nvSpPr>
          <p:cNvPr id="7" name="TextBox 6">
            <a:extLst>
              <a:ext uri="{FF2B5EF4-FFF2-40B4-BE49-F238E27FC236}">
                <a16:creationId xmlns:a16="http://schemas.microsoft.com/office/drawing/2014/main" id="{DB51A381-8196-F48E-2C6C-0492EAAE216C}"/>
              </a:ext>
            </a:extLst>
          </p:cNvPr>
          <p:cNvSpPr txBox="1"/>
          <p:nvPr/>
        </p:nvSpPr>
        <p:spPr>
          <a:xfrm>
            <a:off x="5251890" y="6449713"/>
            <a:ext cx="3216186"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spTree>
    <p:extLst>
      <p:ext uri="{BB962C8B-B14F-4D97-AF65-F5344CB8AC3E}">
        <p14:creationId xmlns:p14="http://schemas.microsoft.com/office/powerpoint/2010/main" val="92922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9448" y="1524000"/>
            <a:ext cx="7618751" cy="4547016"/>
          </a:xfrm>
        </p:spPr>
        <p:txBody>
          <a:bodyPr>
            <a:normAutofit/>
          </a:bodyPr>
          <a:lstStyle/>
          <a:p>
            <a:pPr marL="0" indent="0">
              <a:buNone/>
            </a:pPr>
            <a:endParaRPr lang="en-US" sz="2000" dirty="0"/>
          </a:p>
          <a:p>
            <a:r>
              <a:rPr lang="en-US" dirty="0"/>
              <a:t>Introduce the original first three steps.</a:t>
            </a:r>
          </a:p>
          <a:p>
            <a:endParaRPr lang="en-US" dirty="0"/>
          </a:p>
          <a:p>
            <a:endParaRPr lang="en-US" dirty="0"/>
          </a:p>
          <a:p>
            <a:endParaRPr lang="en-US" dirty="0"/>
          </a:p>
          <a:p>
            <a:endParaRPr lang="en-US" dirty="0"/>
          </a:p>
          <a:p>
            <a:r>
              <a:rPr lang="en-US" dirty="0"/>
              <a:t>Then assign student collaboration in pairs or groups or homework to prepare to complete the graphic next day with the class. </a:t>
            </a:r>
          </a:p>
        </p:txBody>
      </p:sp>
      <p:sp>
        <p:nvSpPr>
          <p:cNvPr id="2" name="Rectangle 1">
            <a:extLst>
              <a:ext uri="{FF2B5EF4-FFF2-40B4-BE49-F238E27FC236}">
                <a16:creationId xmlns:a16="http://schemas.microsoft.com/office/drawing/2014/main" id="{CF7F2109-24A3-8921-3896-AF1A67A34755}"/>
              </a:ext>
            </a:extLst>
          </p:cNvPr>
          <p:cNvSpPr/>
          <p:nvPr/>
        </p:nvSpPr>
        <p:spPr>
          <a:xfrm>
            <a:off x="3150973" y="2510318"/>
            <a:ext cx="4810897" cy="1754326"/>
          </a:xfrm>
          <a:prstGeom prst="rect">
            <a:avLst/>
          </a:prstGeom>
        </p:spPr>
        <p:txBody>
          <a:bodyPr wrap="square">
            <a:spAutoFit/>
          </a:bodyPr>
          <a:lstStyle/>
          <a:p>
            <a:pPr marL="0" indent="0">
              <a:buNone/>
            </a:pPr>
            <a:r>
              <a:rPr lang="en-US" sz="3600" b="1" dirty="0">
                <a:solidFill>
                  <a:srgbClr val="941100"/>
                </a:solidFill>
              </a:rPr>
              <a:t>1. </a:t>
            </a:r>
            <a:r>
              <a:rPr lang="en-US" sz="3600" b="1" dirty="0">
                <a:solidFill>
                  <a:srgbClr val="941100"/>
                </a:solidFill>
                <a:latin typeface="+mn-lt"/>
              </a:rPr>
              <a:t>Question</a:t>
            </a:r>
          </a:p>
          <a:p>
            <a:pPr marL="0" indent="0">
              <a:buNone/>
            </a:pPr>
            <a:r>
              <a:rPr lang="en-US" sz="3600" b="1" dirty="0">
                <a:solidFill>
                  <a:srgbClr val="941100"/>
                </a:solidFill>
                <a:latin typeface="+mn-lt"/>
              </a:rPr>
              <a:t>2. Key Terms</a:t>
            </a:r>
          </a:p>
          <a:p>
            <a:pPr marL="0" indent="0">
              <a:buNone/>
            </a:pPr>
            <a:r>
              <a:rPr lang="en-US" sz="3600" b="1" dirty="0">
                <a:solidFill>
                  <a:srgbClr val="941100"/>
                </a:solidFill>
                <a:latin typeface="+mn-lt"/>
              </a:rPr>
              <a:t>3. Event </a:t>
            </a:r>
          </a:p>
        </p:txBody>
      </p:sp>
      <p:sp>
        <p:nvSpPr>
          <p:cNvPr id="5" name="Slide Number Placeholder 4">
            <a:extLst>
              <a:ext uri="{FF2B5EF4-FFF2-40B4-BE49-F238E27FC236}">
                <a16:creationId xmlns:a16="http://schemas.microsoft.com/office/drawing/2014/main" id="{3DB0B9E2-C4D3-4F30-9FDC-47AD5BFB92CE}"/>
              </a:ext>
            </a:extLst>
          </p:cNvPr>
          <p:cNvSpPr>
            <a:spLocks noGrp="1"/>
          </p:cNvSpPr>
          <p:nvPr>
            <p:ph type="sldNum" sz="quarter" idx="10"/>
          </p:nvPr>
        </p:nvSpPr>
        <p:spPr/>
        <p:txBody>
          <a:bodyPr/>
          <a:lstStyle/>
          <a:p>
            <a:pPr>
              <a:defRPr/>
            </a:pPr>
            <a:fld id="{17098659-408A-F140-A3A9-DBA57AC6AD73}" type="slidenum">
              <a:rPr lang="en-US" altLang="en-US" smtClean="0"/>
              <a:pPr>
                <a:defRPr/>
              </a:pPr>
              <a:t>12</a:t>
            </a:fld>
            <a:endParaRPr lang="en-US" altLang="en-US"/>
          </a:p>
        </p:txBody>
      </p:sp>
      <p:sp>
        <p:nvSpPr>
          <p:cNvPr id="6" name="Title 5">
            <a:extLst>
              <a:ext uri="{FF2B5EF4-FFF2-40B4-BE49-F238E27FC236}">
                <a16:creationId xmlns:a16="http://schemas.microsoft.com/office/drawing/2014/main" id="{17A7D532-0F53-139C-6FDC-67C12F0AC4D9}"/>
              </a:ext>
            </a:extLst>
          </p:cNvPr>
          <p:cNvSpPr>
            <a:spLocks noGrp="1"/>
          </p:cNvSpPr>
          <p:nvPr>
            <p:ph type="title"/>
          </p:nvPr>
        </p:nvSpPr>
        <p:spPr/>
        <p:txBody>
          <a:bodyPr/>
          <a:lstStyle/>
          <a:p>
            <a:r>
              <a:rPr lang="en-US" sz="3600" dirty="0">
                <a:solidFill>
                  <a:schemeClr val="tx1"/>
                </a:solidFill>
              </a:rPr>
              <a:t>Step 1</a:t>
            </a:r>
          </a:p>
        </p:txBody>
      </p:sp>
      <p:sp>
        <p:nvSpPr>
          <p:cNvPr id="7" name="TextBox 6">
            <a:extLst>
              <a:ext uri="{FF2B5EF4-FFF2-40B4-BE49-F238E27FC236}">
                <a16:creationId xmlns:a16="http://schemas.microsoft.com/office/drawing/2014/main" id="{57A1BCB8-78E8-B7B3-1DC1-D41F81732529}"/>
              </a:ext>
            </a:extLst>
          </p:cNvPr>
          <p:cNvSpPr txBox="1"/>
          <p:nvPr/>
        </p:nvSpPr>
        <p:spPr>
          <a:xfrm>
            <a:off x="5057002" y="6274145"/>
            <a:ext cx="1905000"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3" name="Picture 2">
            <a:extLst>
              <a:ext uri="{FF2B5EF4-FFF2-40B4-BE49-F238E27FC236}">
                <a16:creationId xmlns:a16="http://schemas.microsoft.com/office/drawing/2014/main" id="{DE0705B8-B701-DE87-929A-8C4A6BBA3D8C}"/>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102397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4FEF9C4-57B7-1BC0-E413-96FC704377FF}"/>
              </a:ext>
            </a:extLst>
          </p:cNvPr>
          <p:cNvSpPr/>
          <p:nvPr/>
        </p:nvSpPr>
        <p:spPr bwMode="auto">
          <a:xfrm>
            <a:off x="4460" y="6074584"/>
            <a:ext cx="9144000" cy="78268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5" name="Rectangle 4">
            <a:extLst>
              <a:ext uri="{FF2B5EF4-FFF2-40B4-BE49-F238E27FC236}">
                <a16:creationId xmlns:a16="http://schemas.microsoft.com/office/drawing/2014/main" id="{50E7F54F-BD4F-1A8D-10F6-AC2B0143DFB3}"/>
              </a:ext>
            </a:extLst>
          </p:cNvPr>
          <p:cNvSpPr/>
          <p:nvPr/>
        </p:nvSpPr>
        <p:spPr bwMode="auto">
          <a:xfrm>
            <a:off x="-11516" y="11038"/>
            <a:ext cx="9144000" cy="78268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Hexagon 1"/>
          <p:cNvSpPr/>
          <p:nvPr/>
        </p:nvSpPr>
        <p:spPr>
          <a:xfrm>
            <a:off x="3089987" y="1629183"/>
            <a:ext cx="3090823" cy="3857217"/>
          </a:xfrm>
          <a:prstGeom prst="hexagon">
            <a:avLst>
              <a:gd name="adj" fmla="val 9546"/>
              <a:gd name="vf" fmla="val 11547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15696" y="700361"/>
            <a:ext cx="4395035" cy="1028608"/>
          </a:xfrm>
          <a:prstGeom prst="rect">
            <a:avLst/>
          </a:prstGeom>
          <a:solidFill>
            <a:schemeClr val="accent6">
              <a:lumMod val="20000"/>
              <a:lumOff val="80000"/>
            </a:schemeClr>
          </a:solidFill>
          <a:ln/>
          <a:extLst>
            <a:ext uri="{C572A759-6A51-4108-AA02-DFA0A04FC94B}">
              <ma14:wrappingTextBoxFlag xmlns:ma14="http://schemas.microsoft.com/office/mac/drawingml/2011/main" xmlns=""/>
            </a:ext>
          </a:extLst>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6578" y="1670104"/>
            <a:ext cx="3107454" cy="3869938"/>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6" name="Text Box 51"/>
          <p:cNvSpPr txBox="1"/>
          <p:nvPr/>
        </p:nvSpPr>
        <p:spPr>
          <a:xfrm>
            <a:off x="93124" y="5571633"/>
            <a:ext cx="8877709" cy="713216"/>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5325731" y="992894"/>
            <a:ext cx="4322053"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719000" y="1662818"/>
            <a:ext cx="2182268" cy="300439"/>
          </a:xfrm>
          <a:prstGeom prst="rect">
            <a:avLst/>
          </a:prstGeom>
          <a:solidFill>
            <a:schemeClr val="accent5">
              <a:lumMod val="20000"/>
              <a:lumOff val="80000"/>
            </a:schemeClr>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50" name="TextBox 49"/>
          <p:cNvSpPr txBox="1"/>
          <p:nvPr/>
        </p:nvSpPr>
        <p:spPr>
          <a:xfrm>
            <a:off x="383314" y="867829"/>
            <a:ext cx="4144399" cy="738664"/>
          </a:xfrm>
          <a:prstGeom prst="rect">
            <a:avLst/>
          </a:prstGeom>
          <a:solidFill>
            <a:schemeClr val="accent6">
              <a:lumMod val="20000"/>
              <a:lumOff val="80000"/>
            </a:schemeClr>
          </a:solidFill>
        </p:spPr>
        <p:txBody>
          <a:bodyPr wrap="square" rtlCol="0">
            <a:spAutoFit/>
          </a:bodyPr>
          <a:lstStyle/>
          <a:p>
            <a:r>
              <a:rPr lang="en-US" sz="1400" b="1" dirty="0">
                <a:cs typeface="Times"/>
              </a:rPr>
              <a:t>What causes farmers in South America to </a:t>
            </a:r>
            <a:r>
              <a:rPr lang="en-US" sz="1400" b="1" u="sng" dirty="0">
                <a:cs typeface="Times"/>
              </a:rPr>
              <a:t>slash and burn the tropical rain forest</a:t>
            </a:r>
            <a:r>
              <a:rPr lang="en-US" sz="1400" b="1" dirty="0">
                <a:cs typeface="Times"/>
              </a:rPr>
              <a:t>, and what is the effect of that practice?</a:t>
            </a:r>
          </a:p>
        </p:txBody>
      </p:sp>
      <p:sp>
        <p:nvSpPr>
          <p:cNvPr id="51" name="TextBox 50"/>
          <p:cNvSpPr txBox="1"/>
          <p:nvPr/>
        </p:nvSpPr>
        <p:spPr>
          <a:xfrm>
            <a:off x="4834664" y="870552"/>
            <a:ext cx="3920995" cy="461665"/>
          </a:xfrm>
          <a:prstGeom prst="rect">
            <a:avLst/>
          </a:prstGeom>
          <a:solidFill>
            <a:schemeClr val="accent6">
              <a:lumMod val="20000"/>
              <a:lumOff val="80000"/>
            </a:schemeClr>
          </a:solidFill>
        </p:spPr>
        <p:txBody>
          <a:bodyPr wrap="square" rtlCol="0">
            <a:noAutofit/>
          </a:bodyPr>
          <a:lstStyle/>
          <a:p>
            <a:r>
              <a:rPr lang="en-US" sz="1400" b="1" i="1" dirty="0">
                <a:cs typeface="Times"/>
              </a:rPr>
              <a:t>Tropical rain forest: </a:t>
            </a:r>
            <a:r>
              <a:rPr lang="en-US" sz="1400" b="1" dirty="0">
                <a:cs typeface="Times"/>
              </a:rPr>
              <a:t>dense forest, usually in hot, rainy area</a:t>
            </a:r>
          </a:p>
          <a:p>
            <a:r>
              <a:rPr lang="en-US" sz="1400" b="1" i="1" dirty="0">
                <a:cs typeface="Times"/>
              </a:rPr>
              <a:t>Habitat</a:t>
            </a:r>
            <a:r>
              <a:rPr lang="en-US" sz="1400" b="1" dirty="0">
                <a:cs typeface="Times"/>
              </a:rPr>
              <a:t>: natural home</a:t>
            </a:r>
            <a:endParaRPr lang="en-US" sz="1400" b="1" i="1" dirty="0">
              <a:cs typeface="Times"/>
            </a:endParaRPr>
          </a:p>
        </p:txBody>
      </p:sp>
      <p:sp>
        <p:nvSpPr>
          <p:cNvPr id="53" name="TextBox 52"/>
          <p:cNvSpPr txBox="1"/>
          <p:nvPr/>
        </p:nvSpPr>
        <p:spPr>
          <a:xfrm>
            <a:off x="4782294" y="5957090"/>
            <a:ext cx="1573281" cy="461665"/>
          </a:xfrm>
          <a:prstGeom prst="rect">
            <a:avLst/>
          </a:prstGeom>
          <a:solidFill>
            <a:schemeClr val="accent4">
              <a:lumMod val="20000"/>
              <a:lumOff val="80000"/>
            </a:schemeClr>
          </a:solidFill>
          <a:ln>
            <a:solidFill>
              <a:schemeClr val="bg1"/>
            </a:solidFill>
          </a:ln>
        </p:spPr>
        <p:txBody>
          <a:bodyPr wrap="square" rtlCol="0">
            <a:spAutoFit/>
          </a:bodyPr>
          <a:lstStyle/>
          <a:p>
            <a:r>
              <a:rPr lang="en-US" sz="1200" dirty="0">
                <a:solidFill>
                  <a:prstClr val="black">
                    <a:tint val="75000"/>
                  </a:prstClr>
                </a:solidFill>
                <a:latin typeface="Calibri" panose="020F0502020204030204"/>
              </a:rPr>
              <a:t>                                                                                                                      ©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     </a:t>
            </a:r>
            <a:endParaRPr lang="en-US" sz="900" dirty="0">
              <a:latin typeface="Times"/>
              <a:cs typeface="Times"/>
            </a:endParaRP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811577" y="1865150"/>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497245" y="1932351"/>
            <a:ext cx="2625777" cy="523220"/>
          </a:xfrm>
          <a:prstGeom prst="rect">
            <a:avLst/>
          </a:prstGeom>
          <a:solidFill>
            <a:schemeClr val="accent5">
              <a:lumMod val="20000"/>
              <a:lumOff val="80000"/>
            </a:schemeClr>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426281" y="2507035"/>
            <a:ext cx="2712027" cy="2148399"/>
          </a:xfrm>
          <a:prstGeom prst="rect">
            <a:avLst/>
          </a:prstGeom>
          <a:solidFill>
            <a:schemeClr val="accent5">
              <a:lumMod val="40000"/>
              <a:lumOff val="60000"/>
            </a:schemeClr>
          </a:solidFill>
        </p:spPr>
        <p:txBody>
          <a:bodyPr wrap="square" bIns="0" rtlCol="0">
            <a:normAutofit fontScale="25000" lnSpcReduction="20000"/>
          </a:bodyPr>
          <a:lstStyle/>
          <a:p>
            <a:pPr marL="182880"/>
            <a:r>
              <a:rPr lang="en-US" sz="7200" b="1" dirty="0">
                <a:cs typeface="Times"/>
              </a:rPr>
              <a:t>Forest trees are cut down   (slashed)</a:t>
            </a:r>
          </a:p>
          <a:p>
            <a:pPr marL="182880"/>
            <a:endParaRPr lang="en-US" sz="7200" b="1" dirty="0">
              <a:cs typeface="Times"/>
            </a:endParaRPr>
          </a:p>
          <a:p>
            <a:pPr marL="182880"/>
            <a:r>
              <a:rPr lang="en-US" sz="7200" b="1" dirty="0">
                <a:cs typeface="Times"/>
              </a:rPr>
              <a:t>Remaining forest foliage is burned</a:t>
            </a:r>
          </a:p>
          <a:p>
            <a:pPr marL="182880"/>
            <a:endParaRPr lang="en-US" sz="7200" b="1" dirty="0">
              <a:cs typeface="Times"/>
            </a:endParaRPr>
          </a:p>
          <a:p>
            <a:pPr marL="182880"/>
            <a:r>
              <a:rPr lang="en-US" sz="7200" b="1"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   </a:t>
            </a:r>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a:t>Resulting in</a:t>
            </a:r>
          </a:p>
        </p:txBody>
      </p:sp>
      <p:sp>
        <p:nvSpPr>
          <p:cNvPr id="68" name="Rectangle 67">
            <a:extLst>
              <a:ext uri="{FF2B5EF4-FFF2-40B4-BE49-F238E27FC236}">
                <a16:creationId xmlns:a16="http://schemas.microsoft.com/office/drawing/2014/main" id="{D377433E-7FBA-7176-A87C-470108A9F692}"/>
              </a:ext>
            </a:extLst>
          </p:cNvPr>
          <p:cNvSpPr/>
          <p:nvPr/>
        </p:nvSpPr>
        <p:spPr bwMode="auto">
          <a:xfrm>
            <a:off x="3085623" y="1657957"/>
            <a:ext cx="2950704" cy="3913676"/>
          </a:xfrm>
          <a:prstGeom prst="rect">
            <a:avLst/>
          </a:prstGeom>
          <a:noFill/>
          <a:ln w="76200" cap="flat" cmpd="sng" algn="ctr">
            <a:solidFill>
              <a:srgbClr val="9411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112" charset="0"/>
            </a:endParaRPr>
          </a:p>
        </p:txBody>
      </p:sp>
      <p:sp>
        <p:nvSpPr>
          <p:cNvPr id="69" name="Rectangle 68">
            <a:extLst>
              <a:ext uri="{FF2B5EF4-FFF2-40B4-BE49-F238E27FC236}">
                <a16:creationId xmlns:a16="http://schemas.microsoft.com/office/drawing/2014/main" id="{B99A85A0-46AC-3CD7-33B1-1F6F00A9C899}"/>
              </a:ext>
            </a:extLst>
          </p:cNvPr>
          <p:cNvSpPr/>
          <p:nvPr/>
        </p:nvSpPr>
        <p:spPr bwMode="auto">
          <a:xfrm>
            <a:off x="1" y="633299"/>
            <a:ext cx="4443528" cy="930851"/>
          </a:xfrm>
          <a:prstGeom prst="rect">
            <a:avLst/>
          </a:prstGeom>
          <a:noFill/>
          <a:ln w="76200" cap="flat" cmpd="sng" algn="ctr">
            <a:solidFill>
              <a:srgbClr val="9411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941100"/>
              </a:solidFill>
              <a:effectLst/>
              <a:latin typeface="Times New Roman" pitchFamily="-112" charset="0"/>
            </a:endParaRPr>
          </a:p>
        </p:txBody>
      </p:sp>
      <p:sp>
        <p:nvSpPr>
          <p:cNvPr id="70" name="Rectangle 69">
            <a:extLst>
              <a:ext uri="{FF2B5EF4-FFF2-40B4-BE49-F238E27FC236}">
                <a16:creationId xmlns:a16="http://schemas.microsoft.com/office/drawing/2014/main" id="{78AC0072-1223-E7E9-31C9-E3F6E5A786BF}"/>
              </a:ext>
            </a:extLst>
          </p:cNvPr>
          <p:cNvSpPr/>
          <p:nvPr/>
        </p:nvSpPr>
        <p:spPr bwMode="auto">
          <a:xfrm>
            <a:off x="4472561" y="652825"/>
            <a:ext cx="4444397" cy="967377"/>
          </a:xfrm>
          <a:prstGeom prst="rect">
            <a:avLst/>
          </a:prstGeom>
          <a:noFill/>
          <a:ln w="76200" cap="flat" cmpd="sng" algn="ctr">
            <a:solidFill>
              <a:srgbClr val="9411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87" name="AutoShape 309">
            <a:extLst>
              <a:ext uri="{FF2B5EF4-FFF2-40B4-BE49-F238E27FC236}">
                <a16:creationId xmlns:a16="http://schemas.microsoft.com/office/drawing/2014/main" id="{D1E41764-930F-3297-0EB4-E9ECE9DB80B4}"/>
              </a:ext>
            </a:extLst>
          </p:cNvPr>
          <p:cNvSpPr>
            <a:spLocks noChangeArrowheads="1"/>
          </p:cNvSpPr>
          <p:nvPr/>
        </p:nvSpPr>
        <p:spPr bwMode="auto">
          <a:xfrm>
            <a:off x="46262" y="4978520"/>
            <a:ext cx="9028444" cy="991641"/>
          </a:xfrm>
          <a:prstGeom prst="roundRect">
            <a:avLst>
              <a:gd name="adj" fmla="val 1739"/>
            </a:avLst>
          </a:prstGeom>
          <a:solidFill>
            <a:schemeClr val="bg1"/>
          </a:solidFill>
          <a:ln w="57150">
            <a:solidFill>
              <a:srgbClr val="941100"/>
            </a:solidFill>
            <a:headEnd/>
            <a:tailEnd/>
          </a:ln>
        </p:spPr>
        <p:style>
          <a:lnRef idx="3">
            <a:schemeClr val="lt1"/>
          </a:lnRef>
          <a:fillRef idx="1">
            <a:schemeClr val="accent2"/>
          </a:fillRef>
          <a:effectRef idx="1">
            <a:schemeClr val="accent2"/>
          </a:effectRef>
          <a:fontRef idx="minor">
            <a:schemeClr val="lt1"/>
          </a:fontRef>
        </p:style>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r>
              <a:rPr lang="en-US" b="1" dirty="0">
                <a:latin typeface="+mj-lt"/>
                <a:cs typeface="Times"/>
              </a:rPr>
              <a:t>Step 1: Develop the first three steps</a:t>
            </a:r>
            <a:r>
              <a:rPr lang="en-US" dirty="0">
                <a:latin typeface="+mj-lt"/>
                <a:cs typeface="Times"/>
              </a:rPr>
              <a:t>: </a:t>
            </a:r>
          </a:p>
          <a:p>
            <a:pPr algn="ctr"/>
            <a:r>
              <a:rPr lang="en-US" dirty="0">
                <a:latin typeface="+mj-lt"/>
                <a:cs typeface="Times"/>
              </a:rPr>
              <a:t>Question, Key Terms &amp; Event with Background Information</a:t>
            </a:r>
            <a:endParaRPr lang="en-US" dirty="0">
              <a:latin typeface="+mj-lt"/>
            </a:endParaRPr>
          </a:p>
          <a:p>
            <a:pPr algn="ctr"/>
            <a:endParaRPr lang="en-US" dirty="0">
              <a:cs typeface="Times"/>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9" name="Rectangle 8">
            <a:extLst>
              <a:ext uri="{FF2B5EF4-FFF2-40B4-BE49-F238E27FC236}">
                <a16:creationId xmlns:a16="http://schemas.microsoft.com/office/drawing/2014/main" id="{6A2E75AB-0A5D-6B09-B80B-78E316B50AF0}"/>
              </a:ext>
            </a:extLst>
          </p:cNvPr>
          <p:cNvSpPr/>
          <p:nvPr/>
        </p:nvSpPr>
        <p:spPr bwMode="auto">
          <a:xfrm>
            <a:off x="6524526" y="6370082"/>
            <a:ext cx="2638844" cy="4768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Tree>
    <p:extLst>
      <p:ext uri="{BB962C8B-B14F-4D97-AF65-F5344CB8AC3E}">
        <p14:creationId xmlns:p14="http://schemas.microsoft.com/office/powerpoint/2010/main" val="1109675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548714"/>
            <a:ext cx="7772400" cy="4394886"/>
          </a:xfrm>
        </p:spPr>
        <p:txBody>
          <a:bodyPr/>
          <a:lstStyle/>
          <a:p>
            <a:pPr marL="0" indent="0">
              <a:buNone/>
            </a:pPr>
            <a:endParaRPr lang="en-US" sz="2000" dirty="0"/>
          </a:p>
          <a:p>
            <a:pPr marL="0" indent="0">
              <a:buNone/>
            </a:pPr>
            <a:r>
              <a:rPr lang="en-US" sz="2800" dirty="0"/>
              <a:t>Introduce the original steps 4 and 5.</a:t>
            </a:r>
          </a:p>
          <a:p>
            <a:endParaRPr lang="en-US" dirty="0"/>
          </a:p>
          <a:p>
            <a:pPr marL="0" indent="0">
              <a:buNone/>
            </a:pPr>
            <a:r>
              <a:rPr lang="en-US" sz="2800" b="1" dirty="0"/>
              <a:t>	</a:t>
            </a:r>
            <a:r>
              <a:rPr lang="en-US" sz="2800" b="1" dirty="0">
                <a:latin typeface="Times New Roman" panose="02020603050405020304" pitchFamily="18" charset="0"/>
                <a:cs typeface="Times New Roman" panose="02020603050405020304" pitchFamily="18" charset="0"/>
              </a:rPr>
              <a:t>	</a:t>
            </a:r>
            <a:r>
              <a:rPr lang="en-US" sz="2800" b="1" dirty="0">
                <a:solidFill>
                  <a:srgbClr val="941100"/>
                </a:solidFill>
                <a:cs typeface="Times New Roman" panose="02020603050405020304" pitchFamily="18" charset="0"/>
              </a:rPr>
              <a:t>4</a:t>
            </a:r>
            <a:r>
              <a:rPr lang="en-US" sz="2800" b="1" dirty="0">
                <a:cs typeface="Times New Roman" panose="02020603050405020304" pitchFamily="18" charset="0"/>
              </a:rPr>
              <a:t>. </a:t>
            </a:r>
            <a:r>
              <a:rPr lang="en-US" sz="3200" b="1" dirty="0">
                <a:solidFill>
                  <a:srgbClr val="941100"/>
                </a:solidFill>
                <a:cs typeface="Times New Roman" panose="02020603050405020304" pitchFamily="18" charset="0"/>
              </a:rPr>
              <a:t>Causes and Connections</a:t>
            </a:r>
          </a:p>
          <a:p>
            <a:pPr marL="0" indent="0">
              <a:buNone/>
            </a:pPr>
            <a:r>
              <a:rPr lang="en-US" sz="3200" b="1" dirty="0">
                <a:solidFill>
                  <a:srgbClr val="941100"/>
                </a:solidFill>
                <a:cs typeface="Times New Roman" panose="02020603050405020304" pitchFamily="18" charset="0"/>
              </a:rPr>
              <a:t>		5. Effects and Connections</a:t>
            </a:r>
          </a:p>
          <a:p>
            <a:pPr marL="0" indent="0">
              <a:buNone/>
            </a:pPr>
            <a:endParaRPr lang="en-US" sz="2800" dirty="0"/>
          </a:p>
          <a:p>
            <a:pPr marL="0" indent="0">
              <a:buNone/>
            </a:pPr>
            <a:endParaRPr lang="en-US" dirty="0"/>
          </a:p>
        </p:txBody>
      </p:sp>
      <p:sp>
        <p:nvSpPr>
          <p:cNvPr id="2" name="Slide Number Placeholder 1">
            <a:extLst>
              <a:ext uri="{FF2B5EF4-FFF2-40B4-BE49-F238E27FC236}">
                <a16:creationId xmlns:a16="http://schemas.microsoft.com/office/drawing/2014/main" id="{8CAF5869-A1C8-0007-D8DE-41555747D8AB}"/>
              </a:ext>
            </a:extLst>
          </p:cNvPr>
          <p:cNvSpPr>
            <a:spLocks noGrp="1"/>
          </p:cNvSpPr>
          <p:nvPr>
            <p:ph type="sldNum" sz="quarter" idx="10"/>
          </p:nvPr>
        </p:nvSpPr>
        <p:spPr/>
        <p:txBody>
          <a:bodyPr/>
          <a:lstStyle/>
          <a:p>
            <a:pPr>
              <a:defRPr/>
            </a:pPr>
            <a:fld id="{17098659-408A-F140-A3A9-DBA57AC6AD73}" type="slidenum">
              <a:rPr lang="en-US" altLang="en-US" smtClean="0"/>
              <a:pPr>
                <a:defRPr/>
              </a:pPr>
              <a:t>14</a:t>
            </a:fld>
            <a:endParaRPr lang="en-US" altLang="en-US"/>
          </a:p>
        </p:txBody>
      </p:sp>
      <p:sp>
        <p:nvSpPr>
          <p:cNvPr id="5" name="Title 4">
            <a:extLst>
              <a:ext uri="{FF2B5EF4-FFF2-40B4-BE49-F238E27FC236}">
                <a16:creationId xmlns:a16="http://schemas.microsoft.com/office/drawing/2014/main" id="{392D0E34-AF9A-82D3-9AA1-9ED56C405A98}"/>
              </a:ext>
            </a:extLst>
          </p:cNvPr>
          <p:cNvSpPr>
            <a:spLocks noGrp="1"/>
          </p:cNvSpPr>
          <p:nvPr>
            <p:ph type="title"/>
          </p:nvPr>
        </p:nvSpPr>
        <p:spPr/>
        <p:txBody>
          <a:bodyPr/>
          <a:lstStyle/>
          <a:p>
            <a:r>
              <a:rPr lang="en-US" dirty="0">
                <a:solidFill>
                  <a:schemeClr val="tx1"/>
                </a:solidFill>
              </a:rPr>
              <a:t>Step 2</a:t>
            </a:r>
          </a:p>
        </p:txBody>
      </p:sp>
      <p:sp>
        <p:nvSpPr>
          <p:cNvPr id="6" name="TextBox 5">
            <a:extLst>
              <a:ext uri="{FF2B5EF4-FFF2-40B4-BE49-F238E27FC236}">
                <a16:creationId xmlns:a16="http://schemas.microsoft.com/office/drawing/2014/main" id="{29B7C139-944B-727E-784D-BD428327977D}"/>
              </a:ext>
            </a:extLst>
          </p:cNvPr>
          <p:cNvSpPr txBox="1"/>
          <p:nvPr/>
        </p:nvSpPr>
        <p:spPr>
          <a:xfrm>
            <a:off x="5551273" y="6394622"/>
            <a:ext cx="1726857"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3" name="Picture 2">
            <a:extLst>
              <a:ext uri="{FF2B5EF4-FFF2-40B4-BE49-F238E27FC236}">
                <a16:creationId xmlns:a16="http://schemas.microsoft.com/office/drawing/2014/main" id="{251C4C8A-3DD4-BED6-59BB-75656224062A}"/>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236677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D04B5A8-1D35-F4FB-72E9-BAB9C0677448}"/>
              </a:ext>
            </a:extLst>
          </p:cNvPr>
          <p:cNvSpPr/>
          <p:nvPr/>
        </p:nvSpPr>
        <p:spPr bwMode="auto">
          <a:xfrm>
            <a:off x="-11516" y="11038"/>
            <a:ext cx="9144000" cy="78268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5" name="Rectangle 4">
            <a:extLst>
              <a:ext uri="{FF2B5EF4-FFF2-40B4-BE49-F238E27FC236}">
                <a16:creationId xmlns:a16="http://schemas.microsoft.com/office/drawing/2014/main" id="{596235A6-0DFF-2C67-AC9D-386702007FE1}"/>
              </a:ext>
            </a:extLst>
          </p:cNvPr>
          <p:cNvSpPr/>
          <p:nvPr/>
        </p:nvSpPr>
        <p:spPr bwMode="auto">
          <a:xfrm>
            <a:off x="-57220" y="5317626"/>
            <a:ext cx="9205680" cy="155071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Hexagon 1"/>
          <p:cNvSpPr/>
          <p:nvPr/>
        </p:nvSpPr>
        <p:spPr>
          <a:xfrm>
            <a:off x="3027678" y="1629184"/>
            <a:ext cx="3090823" cy="3857217"/>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50" y="11345"/>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16695" y="757950"/>
            <a:ext cx="4395035"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8734" y="1269118"/>
            <a:ext cx="3132089" cy="4140657"/>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6" name="Text Box 51"/>
          <p:cNvSpPr txBox="1"/>
          <p:nvPr/>
        </p:nvSpPr>
        <p:spPr>
          <a:xfrm>
            <a:off x="93124" y="5571633"/>
            <a:ext cx="8877709" cy="713216"/>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4576460" y="733360"/>
            <a:ext cx="4322053"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719000" y="1662818"/>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solidFill>
            <a:schemeClr val="accent5">
              <a:lumMod val="20000"/>
              <a:lumOff val="80000"/>
            </a:schemeClr>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1323439"/>
          </a:xfrm>
          <a:prstGeom prst="rect">
            <a:avLst/>
          </a:prstGeom>
          <a:noFill/>
        </p:spPr>
        <p:txBody>
          <a:bodyPr wrap="square" rtlCol="0">
            <a:spAutoFit/>
          </a:bodyPr>
          <a:lstStyle/>
          <a:p>
            <a:r>
              <a:rPr lang="en-US" sz="2000" b="1" dirty="0">
                <a:cs typeface="Times"/>
              </a:rPr>
              <a:t>People need land for growing crops and raising cattle.</a:t>
            </a:r>
          </a:p>
        </p:txBody>
      </p:sp>
      <p:sp>
        <p:nvSpPr>
          <p:cNvPr id="49" name="TextBox 48"/>
          <p:cNvSpPr txBox="1"/>
          <p:nvPr/>
        </p:nvSpPr>
        <p:spPr>
          <a:xfrm>
            <a:off x="6204753" y="2041617"/>
            <a:ext cx="2456988" cy="3554819"/>
          </a:xfrm>
          <a:prstGeom prst="rect">
            <a:avLst/>
          </a:prstGeom>
          <a:solidFill>
            <a:schemeClr val="accent5">
              <a:lumMod val="20000"/>
              <a:lumOff val="80000"/>
            </a:schemeClr>
          </a:solidFill>
        </p:spPr>
        <p:txBody>
          <a:bodyPr wrap="square" rtlCol="0">
            <a:spAutoFit/>
          </a:bodyPr>
          <a:lstStyle/>
          <a:p>
            <a:r>
              <a:rPr lang="en-US" sz="1500" b="1" dirty="0">
                <a:cs typeface="Times"/>
              </a:rPr>
              <a:t>Plowing and grazing cause soil erosion</a:t>
            </a:r>
          </a:p>
          <a:p>
            <a:endParaRPr lang="en-US" sz="1500" b="1" dirty="0">
              <a:cs typeface="Times"/>
            </a:endParaRPr>
          </a:p>
          <a:p>
            <a:r>
              <a:rPr lang="en-US" sz="1500" b="1" dirty="0">
                <a:cs typeface="Times"/>
              </a:rPr>
              <a:t>Land quickly loses all nutrients; plants and grass won’t grow</a:t>
            </a:r>
          </a:p>
          <a:p>
            <a:endParaRPr lang="en-US" sz="1500" b="1" dirty="0">
              <a:cs typeface="Times"/>
            </a:endParaRPr>
          </a:p>
          <a:p>
            <a:r>
              <a:rPr lang="en-US" sz="1500" b="1" dirty="0">
                <a:cs typeface="Times"/>
              </a:rPr>
              <a:t>Land is abandoned, and new land has to be slashed and burned for growing more crops and grazing cattle</a:t>
            </a:r>
          </a:p>
          <a:p>
            <a:endParaRPr lang="en-US" sz="1500" b="1" dirty="0">
              <a:cs typeface="Times"/>
            </a:endParaRPr>
          </a:p>
          <a:p>
            <a:r>
              <a:rPr lang="en-US" sz="1500" b="1" dirty="0">
                <a:cs typeface="Times"/>
              </a:rPr>
              <a:t>Unique habitat for plants and animals is lost</a:t>
            </a:r>
          </a:p>
        </p:txBody>
      </p:sp>
      <p:sp>
        <p:nvSpPr>
          <p:cNvPr id="50" name="TextBox 49"/>
          <p:cNvSpPr txBox="1"/>
          <p:nvPr/>
        </p:nvSpPr>
        <p:spPr>
          <a:xfrm>
            <a:off x="383314" y="867829"/>
            <a:ext cx="4144399" cy="461665"/>
          </a:xfrm>
          <a:prstGeom prst="rect">
            <a:avLst/>
          </a:prstGeom>
          <a:noFill/>
        </p:spPr>
        <p:txBody>
          <a:bodyPr wrap="square" rtlCol="0">
            <a:spAutoFit/>
          </a:bodyPr>
          <a:lstStyle/>
          <a:p>
            <a:r>
              <a:rPr lang="en-US" sz="1200" dirty="0">
                <a:cs typeface="Times"/>
              </a:rPr>
              <a:t>What causes farmers in South America to </a:t>
            </a:r>
            <a:r>
              <a:rPr lang="en-US" sz="1200" u="sng" dirty="0">
                <a:cs typeface="Times"/>
              </a:rPr>
              <a:t>slash and burn the tropical rain forest</a:t>
            </a:r>
            <a:r>
              <a:rPr lang="en-US" sz="1200" dirty="0">
                <a:cs typeface="Times"/>
              </a:rPr>
              <a:t>, and what is the effect of that practice?</a:t>
            </a:r>
          </a:p>
        </p:txBody>
      </p:sp>
      <p:sp>
        <p:nvSpPr>
          <p:cNvPr id="51" name="TextBox 50"/>
          <p:cNvSpPr txBox="1"/>
          <p:nvPr/>
        </p:nvSpPr>
        <p:spPr>
          <a:xfrm>
            <a:off x="5015935" y="943902"/>
            <a:ext cx="3920995" cy="461665"/>
          </a:xfrm>
          <a:prstGeom prst="rect">
            <a:avLst/>
          </a:prstGeom>
          <a:solidFill>
            <a:schemeClr val="accent6">
              <a:lumMod val="20000"/>
              <a:lumOff val="80000"/>
            </a:schemeClr>
          </a:solidFill>
        </p:spPr>
        <p:txBody>
          <a:bodyPr wrap="square" rtlCol="0">
            <a:normAutofit/>
          </a:bodyPr>
          <a:lstStyle/>
          <a:p>
            <a:r>
              <a:rPr lang="en-US" sz="1200" i="1" dirty="0">
                <a:cs typeface="Times"/>
              </a:rPr>
              <a:t>Tropical rain forest: </a:t>
            </a:r>
            <a:r>
              <a:rPr lang="en-US" sz="1200" dirty="0">
                <a:cs typeface="Times"/>
              </a:rPr>
              <a:t>dense forest, usually in hot, rainy area</a:t>
            </a:r>
          </a:p>
          <a:p>
            <a:r>
              <a:rPr lang="en-US" sz="1200" i="1" dirty="0">
                <a:cs typeface="Times"/>
              </a:rPr>
              <a:t>Habitat</a:t>
            </a:r>
            <a:r>
              <a:rPr lang="en-US" sz="1200" dirty="0">
                <a:cs typeface="Times"/>
              </a:rPr>
              <a:t>: natural home</a:t>
            </a:r>
            <a:endParaRPr lang="en-US" sz="1200" i="1" dirty="0">
              <a:cs typeface="Times"/>
            </a:endParaRPr>
          </a:p>
        </p:txBody>
      </p:sp>
      <p:sp>
        <p:nvSpPr>
          <p:cNvPr id="53" name="TextBox 52"/>
          <p:cNvSpPr txBox="1"/>
          <p:nvPr/>
        </p:nvSpPr>
        <p:spPr>
          <a:xfrm>
            <a:off x="5054352" y="6370081"/>
            <a:ext cx="2052749" cy="276999"/>
          </a:xfrm>
          <a:prstGeom prst="rect">
            <a:avLst/>
          </a:prstGeom>
          <a:solidFill>
            <a:schemeClr val="accent4">
              <a:lumMod val="20000"/>
              <a:lumOff val="80000"/>
            </a:schemeClr>
          </a:solidFill>
          <a:ln>
            <a:noFill/>
          </a:ln>
        </p:spPr>
        <p:txBody>
          <a:bodyPr wrap="square" rtlCol="0">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2022</a:t>
            </a:r>
            <a:endParaRPr lang="en-US" sz="900" dirty="0">
              <a:latin typeface="Times"/>
              <a:cs typeface="Times"/>
            </a:endParaRP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811577" y="1865150"/>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chemeClr val="accent5">
              <a:lumMod val="60000"/>
              <a:lumOff val="40000"/>
            </a:schemeClr>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189241" y="2555306"/>
            <a:ext cx="2712027" cy="2148399"/>
          </a:xfrm>
          <a:prstGeom prst="rect">
            <a:avLst/>
          </a:prstGeom>
          <a:solidFill>
            <a:schemeClr val="accent5">
              <a:lumMod val="60000"/>
              <a:lumOff val="40000"/>
            </a:schemeClr>
          </a:solidFill>
        </p:spPr>
        <p:txBody>
          <a:bodyPr wrap="square" bIns="0" rtlCol="0">
            <a:normAutofit/>
          </a:bodyPr>
          <a:lstStyle/>
          <a:p>
            <a:pPr marL="182880"/>
            <a:r>
              <a:rPr lang="en-US" sz="1400" dirty="0">
                <a:cs typeface="Times"/>
              </a:rPr>
              <a:t>Forest trees are cut down   (slashed)</a:t>
            </a:r>
          </a:p>
          <a:p>
            <a:pPr marL="182880"/>
            <a:endParaRPr lang="en-US" sz="1400" dirty="0">
              <a:cs typeface="Times"/>
            </a:endParaRPr>
          </a:p>
          <a:p>
            <a:pPr marL="182880"/>
            <a:r>
              <a:rPr lang="en-US" sz="1400" dirty="0">
                <a:cs typeface="Times"/>
              </a:rPr>
              <a:t>Remaining forest foliage is burned</a:t>
            </a:r>
          </a:p>
          <a:p>
            <a:pPr marL="182880"/>
            <a:endParaRPr lang="en-US" sz="1400" dirty="0">
              <a:cs typeface="Times"/>
            </a:endParaRPr>
          </a:p>
          <a:p>
            <a:pPr marL="182880"/>
            <a:r>
              <a:rPr lang="en-US" sz="1400"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5814654" y="3410667"/>
            <a:ext cx="800629" cy="246221"/>
          </a:xfrm>
          <a:prstGeom prst="rect">
            <a:avLst/>
          </a:prstGeom>
          <a:noFill/>
        </p:spPr>
        <p:txBody>
          <a:bodyPr wrap="square" rtlCol="0">
            <a:spAutoFit/>
          </a:bodyPr>
          <a:lstStyle/>
          <a:p>
            <a:r>
              <a:rPr lang="en-US" sz="1000" dirty="0"/>
              <a:t>Resulting in</a:t>
            </a:r>
          </a:p>
        </p:txBody>
      </p:sp>
      <p:sp>
        <p:nvSpPr>
          <p:cNvPr id="8" name="Slide Number Placeholder 7">
            <a:extLst>
              <a:ext uri="{FF2B5EF4-FFF2-40B4-BE49-F238E27FC236}">
                <a16:creationId xmlns:a16="http://schemas.microsoft.com/office/drawing/2014/main" id="{9D255D5D-AA5F-EC0B-4741-7FCA5242D9C3}"/>
              </a:ext>
            </a:extLst>
          </p:cNvPr>
          <p:cNvSpPr>
            <a:spLocks noGrp="1"/>
          </p:cNvSpPr>
          <p:nvPr>
            <p:ph type="sldNum" sz="quarter" idx="12"/>
          </p:nvPr>
        </p:nvSpPr>
        <p:spPr/>
        <p:txBody>
          <a:bodyPr/>
          <a:lstStyle/>
          <a:p>
            <a:pPr>
              <a:defRPr/>
            </a:pPr>
            <a:fld id="{2392A6A9-0B93-A741-9520-0A47F07A8EFA}" type="slidenum">
              <a:rPr lang="en-US" altLang="en-US" smtClean="0"/>
              <a:pPr>
                <a:defRPr/>
              </a:pPr>
              <a:t>15</a:t>
            </a:fld>
            <a:endParaRPr lang="en-US" altLang="en-US"/>
          </a:p>
        </p:txBody>
      </p:sp>
      <p:sp>
        <p:nvSpPr>
          <p:cNvPr id="87" name="AutoShape 309">
            <a:extLst>
              <a:ext uri="{FF2B5EF4-FFF2-40B4-BE49-F238E27FC236}">
                <a16:creationId xmlns:a16="http://schemas.microsoft.com/office/drawing/2014/main" id="{D1E41764-930F-3297-0EB4-E9ECE9DB80B4}"/>
              </a:ext>
            </a:extLst>
          </p:cNvPr>
          <p:cNvSpPr>
            <a:spLocks noChangeArrowheads="1"/>
          </p:cNvSpPr>
          <p:nvPr/>
        </p:nvSpPr>
        <p:spPr bwMode="auto">
          <a:xfrm>
            <a:off x="703606" y="629952"/>
            <a:ext cx="7941319" cy="802311"/>
          </a:xfrm>
          <a:prstGeom prst="roundRect">
            <a:avLst>
              <a:gd name="adj" fmla="val 1739"/>
            </a:avLst>
          </a:prstGeom>
          <a:solidFill>
            <a:schemeClr val="bg1"/>
          </a:solidFill>
          <a:ln w="57150">
            <a:solidFill>
              <a:srgbClr val="941100"/>
            </a:solidFill>
            <a:round/>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r>
              <a:rPr lang="en-US" dirty="0">
                <a:latin typeface="+mn-lt"/>
                <a:cs typeface="Times"/>
              </a:rPr>
              <a:t>Step 2: when ready, </a:t>
            </a:r>
            <a:r>
              <a:rPr lang="en-US" b="1" dirty="0">
                <a:latin typeface="+mn-lt"/>
                <a:cs typeface="Times"/>
              </a:rPr>
              <a:t>add steps 4 and 5</a:t>
            </a:r>
            <a:r>
              <a:rPr lang="en-US" dirty="0">
                <a:latin typeface="+mn-lt"/>
                <a:cs typeface="Times"/>
              </a:rPr>
              <a:t>, the </a:t>
            </a:r>
            <a:r>
              <a:rPr lang="en-US" b="1" dirty="0">
                <a:latin typeface="+mn-lt"/>
                <a:cs typeface="Times"/>
              </a:rPr>
              <a:t>causes and connections</a:t>
            </a:r>
            <a:r>
              <a:rPr lang="en-US" dirty="0">
                <a:latin typeface="+mn-lt"/>
                <a:cs typeface="Times"/>
              </a:rPr>
              <a:t>, and the </a:t>
            </a:r>
            <a:r>
              <a:rPr lang="en-US" b="1" dirty="0">
                <a:latin typeface="+mn-lt"/>
                <a:cs typeface="Times"/>
              </a:rPr>
              <a:t>effects and connections</a:t>
            </a:r>
            <a:r>
              <a:rPr lang="en-US" dirty="0">
                <a:latin typeface="+mn-lt"/>
                <a:cs typeface="Times"/>
              </a:rPr>
              <a:t>.</a:t>
            </a:r>
            <a:endParaRPr lang="en-US" dirty="0">
              <a:latin typeface="+mn-lt"/>
            </a:endParaRPr>
          </a:p>
          <a:p>
            <a:pPr algn="ctr"/>
            <a:r>
              <a:rPr lang="en-US" dirty="0">
                <a:cs typeface="Times"/>
              </a:rPr>
              <a:t>1</a:t>
            </a:r>
          </a:p>
        </p:txBody>
      </p:sp>
      <p:sp>
        <p:nvSpPr>
          <p:cNvPr id="88" name="Rectangle 87">
            <a:extLst>
              <a:ext uri="{FF2B5EF4-FFF2-40B4-BE49-F238E27FC236}">
                <a16:creationId xmlns:a16="http://schemas.microsoft.com/office/drawing/2014/main" id="{083E7719-AFF5-4435-EBF1-0209250D6177}"/>
              </a:ext>
            </a:extLst>
          </p:cNvPr>
          <p:cNvSpPr/>
          <p:nvPr/>
        </p:nvSpPr>
        <p:spPr bwMode="auto">
          <a:xfrm>
            <a:off x="6137380" y="1618547"/>
            <a:ext cx="2716896" cy="3913676"/>
          </a:xfrm>
          <a:prstGeom prst="rect">
            <a:avLst/>
          </a:prstGeom>
          <a:noFill/>
          <a:ln w="76200" cap="flat" cmpd="sng" algn="ctr">
            <a:solidFill>
              <a:srgbClr val="9411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112" charset="0"/>
            </a:endParaRPr>
          </a:p>
        </p:txBody>
      </p:sp>
      <p:sp>
        <p:nvSpPr>
          <p:cNvPr id="89" name="Rectangle 88">
            <a:extLst>
              <a:ext uri="{FF2B5EF4-FFF2-40B4-BE49-F238E27FC236}">
                <a16:creationId xmlns:a16="http://schemas.microsoft.com/office/drawing/2014/main" id="{E1E8DFAE-F3DD-35D7-0A5E-1DE2B486F433}"/>
              </a:ext>
            </a:extLst>
          </p:cNvPr>
          <p:cNvSpPr/>
          <p:nvPr/>
        </p:nvSpPr>
        <p:spPr bwMode="auto">
          <a:xfrm>
            <a:off x="60995" y="1643106"/>
            <a:ext cx="2716896" cy="3913676"/>
          </a:xfrm>
          <a:prstGeom prst="rect">
            <a:avLst/>
          </a:prstGeom>
          <a:noFill/>
          <a:ln w="76200" cap="flat" cmpd="sng" algn="ctr">
            <a:solidFill>
              <a:srgbClr val="9411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112" charset="0"/>
            </a:endParaRPr>
          </a:p>
        </p:txBody>
      </p:sp>
    </p:spTree>
    <p:extLst>
      <p:ext uri="{BB962C8B-B14F-4D97-AF65-F5344CB8AC3E}">
        <p14:creationId xmlns:p14="http://schemas.microsoft.com/office/powerpoint/2010/main" val="1781361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638794"/>
            <a:ext cx="8351322" cy="4304805"/>
          </a:xfrm>
        </p:spPr>
        <p:txBody>
          <a:bodyPr/>
          <a:lstStyle/>
          <a:p>
            <a:pPr marL="0" indent="0">
              <a:buNone/>
            </a:pPr>
            <a:endParaRPr lang="en-US" sz="2000" dirty="0"/>
          </a:p>
          <a:p>
            <a:pPr marL="0" indent="0">
              <a:buNone/>
            </a:pPr>
            <a:r>
              <a:rPr lang="en-US" sz="3600" dirty="0"/>
              <a:t>Then assign Step 6 as </a:t>
            </a:r>
            <a:br>
              <a:rPr lang="en-US" sz="3600" dirty="0"/>
            </a:br>
            <a:endParaRPr lang="en-US" sz="3600" dirty="0"/>
          </a:p>
          <a:p>
            <a:pPr lvl="3">
              <a:buFont typeface="Arial" panose="020B0604020202020204" pitchFamily="34" charset="0"/>
              <a:buChar char="•"/>
            </a:pPr>
            <a:r>
              <a:rPr lang="en-US" sz="3000" dirty="0"/>
              <a:t>	</a:t>
            </a:r>
            <a:r>
              <a:rPr lang="en-US" sz="3300" dirty="0"/>
              <a:t>homework or </a:t>
            </a:r>
          </a:p>
          <a:p>
            <a:pPr lvl="3">
              <a:buFont typeface="Arial" panose="020B0604020202020204" pitchFamily="34" charset="0"/>
              <a:buChar char="•"/>
            </a:pPr>
            <a:r>
              <a:rPr lang="en-US" sz="3300" dirty="0"/>
              <a:t>	group collaborative development.</a:t>
            </a:r>
          </a:p>
          <a:p>
            <a:pPr marL="0" indent="0">
              <a:buNone/>
            </a:pPr>
            <a:endParaRPr lang="en-US" dirty="0"/>
          </a:p>
        </p:txBody>
      </p:sp>
      <p:sp>
        <p:nvSpPr>
          <p:cNvPr id="2" name="Slide Number Placeholder 1">
            <a:extLst>
              <a:ext uri="{FF2B5EF4-FFF2-40B4-BE49-F238E27FC236}">
                <a16:creationId xmlns:a16="http://schemas.microsoft.com/office/drawing/2014/main" id="{8CAF5869-A1C8-0007-D8DE-41555747D8AB}"/>
              </a:ext>
            </a:extLst>
          </p:cNvPr>
          <p:cNvSpPr>
            <a:spLocks noGrp="1"/>
          </p:cNvSpPr>
          <p:nvPr>
            <p:ph type="sldNum" sz="quarter" idx="10"/>
          </p:nvPr>
        </p:nvSpPr>
        <p:spPr/>
        <p:txBody>
          <a:bodyPr/>
          <a:lstStyle/>
          <a:p>
            <a:pPr>
              <a:defRPr/>
            </a:pPr>
            <a:fld id="{17098659-408A-F140-A3A9-DBA57AC6AD73}" type="slidenum">
              <a:rPr lang="en-US" altLang="en-US" smtClean="0"/>
              <a:pPr>
                <a:defRPr/>
              </a:pPr>
              <a:t>16</a:t>
            </a:fld>
            <a:endParaRPr lang="en-US" altLang="en-US"/>
          </a:p>
        </p:txBody>
      </p:sp>
      <p:sp>
        <p:nvSpPr>
          <p:cNvPr id="5" name="Title 4">
            <a:extLst>
              <a:ext uri="{FF2B5EF4-FFF2-40B4-BE49-F238E27FC236}">
                <a16:creationId xmlns:a16="http://schemas.microsoft.com/office/drawing/2014/main" id="{392D0E34-AF9A-82D3-9AA1-9ED56C405A98}"/>
              </a:ext>
            </a:extLst>
          </p:cNvPr>
          <p:cNvSpPr>
            <a:spLocks noGrp="1"/>
          </p:cNvSpPr>
          <p:nvPr>
            <p:ph type="title"/>
          </p:nvPr>
        </p:nvSpPr>
        <p:spPr/>
        <p:txBody>
          <a:bodyPr/>
          <a:lstStyle/>
          <a:p>
            <a:r>
              <a:rPr lang="en-US" dirty="0">
                <a:solidFill>
                  <a:schemeClr val="tx1"/>
                </a:solidFill>
              </a:rPr>
              <a:t>Step 3</a:t>
            </a:r>
            <a:endParaRPr lang="en-US" dirty="0">
              <a:solidFill>
                <a:schemeClr val="tx1"/>
              </a:solidFill>
              <a:highlight>
                <a:srgbClr val="00FFFF"/>
              </a:highlight>
            </a:endParaRPr>
          </a:p>
        </p:txBody>
      </p:sp>
      <p:sp>
        <p:nvSpPr>
          <p:cNvPr id="6" name="TextBox 5">
            <a:extLst>
              <a:ext uri="{FF2B5EF4-FFF2-40B4-BE49-F238E27FC236}">
                <a16:creationId xmlns:a16="http://schemas.microsoft.com/office/drawing/2014/main" id="{29B7C139-944B-727E-784D-BD428327977D}"/>
              </a:ext>
            </a:extLst>
          </p:cNvPr>
          <p:cNvSpPr txBox="1"/>
          <p:nvPr/>
        </p:nvSpPr>
        <p:spPr>
          <a:xfrm>
            <a:off x="5551273" y="6394622"/>
            <a:ext cx="1726857"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3" name="Picture 2">
            <a:extLst>
              <a:ext uri="{FF2B5EF4-FFF2-40B4-BE49-F238E27FC236}">
                <a16:creationId xmlns:a16="http://schemas.microsoft.com/office/drawing/2014/main" id="{E83481FD-B1B2-3148-E238-721C002DD9BD}"/>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39649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2805" y="578554"/>
            <a:ext cx="7772400" cy="1157429"/>
          </a:xfrm>
        </p:spPr>
        <p:txBody>
          <a:bodyPr/>
          <a:lstStyle/>
          <a:p>
            <a:br>
              <a:rPr lang="en-US" b="1" dirty="0"/>
            </a:br>
            <a:r>
              <a:rPr lang="en-US" sz="3600" dirty="0">
                <a:solidFill>
                  <a:schemeClr val="tx1"/>
                </a:solidFill>
              </a:rPr>
              <a:t>Step 6: Answer</a:t>
            </a:r>
            <a:br>
              <a:rPr lang="en-US" sz="4000" b="1" dirty="0"/>
            </a:br>
            <a:endParaRPr lang="en-US" dirty="0"/>
          </a:p>
        </p:txBody>
      </p:sp>
      <p:sp>
        <p:nvSpPr>
          <p:cNvPr id="4" name="Content Placeholder 3"/>
          <p:cNvSpPr>
            <a:spLocks noGrp="1"/>
          </p:cNvSpPr>
          <p:nvPr>
            <p:ph idx="1"/>
          </p:nvPr>
        </p:nvSpPr>
        <p:spPr>
          <a:xfrm>
            <a:off x="685800" y="1484416"/>
            <a:ext cx="7772400" cy="4680466"/>
          </a:xfrm>
        </p:spPr>
        <p:txBody>
          <a:bodyPr/>
          <a:lstStyle/>
          <a:p>
            <a:pPr marL="0" indent="0" algn="ctr">
              <a:buNone/>
            </a:pPr>
            <a:r>
              <a:rPr lang="en-US" sz="2400" b="1" dirty="0"/>
              <a:t>    </a:t>
            </a:r>
            <a:r>
              <a:rPr lang="en-US" b="1" dirty="0"/>
              <a:t>Conclude the lesson on causes and effects  </a:t>
            </a:r>
            <a:r>
              <a:rPr lang="en-US" dirty="0"/>
              <a:t>	</a:t>
            </a:r>
          </a:p>
          <a:p>
            <a:pPr marL="0" indent="0">
              <a:buNone/>
            </a:pPr>
            <a:endParaRPr lang="en-US" dirty="0"/>
          </a:p>
          <a:p>
            <a:pPr marL="0" indent="0">
              <a:buNone/>
            </a:pPr>
            <a:r>
              <a:rPr lang="en-US" sz="2800" dirty="0"/>
              <a:t>As a class, discuss answers prepared by pairs,    groups or individuals. </a:t>
            </a:r>
          </a:p>
          <a:p>
            <a:pPr lvl="1">
              <a:buFont typeface="Arial" panose="020B0604020202020204" pitchFamily="34" charset="0"/>
              <a:buChar char="•"/>
            </a:pPr>
            <a:r>
              <a:rPr lang="en-US" sz="2800" dirty="0"/>
              <a:t>Discuss similarities &amp; differences in Answers. </a:t>
            </a:r>
          </a:p>
          <a:p>
            <a:pPr lvl="1">
              <a:buFont typeface="Arial" panose="020B0604020202020204" pitchFamily="34" charset="0"/>
              <a:buChar char="•"/>
            </a:pPr>
            <a:r>
              <a:rPr lang="en-US" sz="2800" dirty="0"/>
              <a:t>Arrive at an answer that is accurate and addresses comments from students.</a:t>
            </a:r>
          </a:p>
          <a:p>
            <a:endParaRPr lang="en-US" sz="2800" dirty="0"/>
          </a:p>
          <a:p>
            <a:endParaRPr lang="en-US" sz="2800" dirty="0"/>
          </a:p>
          <a:p>
            <a:endParaRPr lang="en-US" sz="2800" dirty="0"/>
          </a:p>
          <a:p>
            <a:endParaRPr lang="en-US" sz="2800" dirty="0"/>
          </a:p>
        </p:txBody>
      </p:sp>
      <p:sp>
        <p:nvSpPr>
          <p:cNvPr id="5" name="Slide Number Placeholder 4">
            <a:extLst>
              <a:ext uri="{FF2B5EF4-FFF2-40B4-BE49-F238E27FC236}">
                <a16:creationId xmlns:a16="http://schemas.microsoft.com/office/drawing/2014/main" id="{4B4228A7-B849-CD1E-F9D9-915DA6579AD3}"/>
              </a:ext>
            </a:extLst>
          </p:cNvPr>
          <p:cNvSpPr>
            <a:spLocks noGrp="1"/>
          </p:cNvSpPr>
          <p:nvPr>
            <p:ph type="sldNum" sz="quarter" idx="10"/>
          </p:nvPr>
        </p:nvSpPr>
        <p:spPr/>
        <p:txBody>
          <a:bodyPr/>
          <a:lstStyle/>
          <a:p>
            <a:pPr>
              <a:defRPr/>
            </a:pPr>
            <a:fld id="{17098659-408A-F140-A3A9-DBA57AC6AD73}" type="slidenum">
              <a:rPr lang="en-US" altLang="en-US" smtClean="0"/>
              <a:pPr>
                <a:defRPr/>
              </a:pPr>
              <a:t>17</a:t>
            </a:fld>
            <a:endParaRPr lang="en-US" altLang="en-US"/>
          </a:p>
        </p:txBody>
      </p:sp>
      <p:sp>
        <p:nvSpPr>
          <p:cNvPr id="7" name="TextBox 6">
            <a:extLst>
              <a:ext uri="{FF2B5EF4-FFF2-40B4-BE49-F238E27FC236}">
                <a16:creationId xmlns:a16="http://schemas.microsoft.com/office/drawing/2014/main" id="{24F015D3-D471-97B3-69CC-46458406D0BC}"/>
              </a:ext>
            </a:extLst>
          </p:cNvPr>
          <p:cNvSpPr txBox="1"/>
          <p:nvPr/>
        </p:nvSpPr>
        <p:spPr>
          <a:xfrm>
            <a:off x="4621427" y="6164905"/>
            <a:ext cx="2974890"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2" name="Picture 1">
            <a:extLst>
              <a:ext uri="{FF2B5EF4-FFF2-40B4-BE49-F238E27FC236}">
                <a16:creationId xmlns:a16="http://schemas.microsoft.com/office/drawing/2014/main" id="{77F58AF5-1BBC-6724-0958-B755A871BF95}"/>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001510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5FE426-3FEE-9E66-9983-8E4DAB35790F}"/>
              </a:ext>
            </a:extLst>
          </p:cNvPr>
          <p:cNvSpPr/>
          <p:nvPr/>
        </p:nvSpPr>
        <p:spPr bwMode="auto">
          <a:xfrm>
            <a:off x="-50270" y="5398854"/>
            <a:ext cx="9144000" cy="148654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5" name="Rectangle 4">
            <a:extLst>
              <a:ext uri="{FF2B5EF4-FFF2-40B4-BE49-F238E27FC236}">
                <a16:creationId xmlns:a16="http://schemas.microsoft.com/office/drawing/2014/main" id="{8C13E5E5-53C0-2A30-F678-F41415327ABD}"/>
              </a:ext>
            </a:extLst>
          </p:cNvPr>
          <p:cNvSpPr/>
          <p:nvPr/>
        </p:nvSpPr>
        <p:spPr bwMode="auto">
          <a:xfrm>
            <a:off x="-11516" y="152"/>
            <a:ext cx="9144000" cy="78268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Hexagon 1"/>
          <p:cNvSpPr/>
          <p:nvPr/>
        </p:nvSpPr>
        <p:spPr>
          <a:xfrm>
            <a:off x="3027678" y="1629184"/>
            <a:ext cx="3090823" cy="3857217"/>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50767" y="78778"/>
            <a:ext cx="8862736" cy="619200"/>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00</a:t>
            </a:r>
          </a:p>
        </p:txBody>
      </p:sp>
      <p:sp>
        <p:nvSpPr>
          <p:cNvPr id="35" name="Text Box 36"/>
          <p:cNvSpPr txBox="1"/>
          <p:nvPr/>
        </p:nvSpPr>
        <p:spPr>
          <a:xfrm>
            <a:off x="43373" y="770313"/>
            <a:ext cx="4524168" cy="926507"/>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       </a:t>
            </a:r>
            <a:r>
              <a:rPr lang="en-US" sz="1100" dirty="0">
                <a:effectLst/>
                <a:latin typeface="Times New Roman"/>
                <a:ea typeface="ＭＳ 明朝"/>
              </a:rPr>
              <a:t>Restated question:</a:t>
            </a:r>
          </a:p>
        </p:txBody>
      </p:sp>
      <p:sp>
        <p:nvSpPr>
          <p:cNvPr id="104" name="Pentagon 103"/>
          <p:cNvSpPr/>
          <p:nvPr/>
        </p:nvSpPr>
        <p:spPr>
          <a:xfrm>
            <a:off x="6160995"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87253" y="1653569"/>
            <a:ext cx="3145741" cy="3857217"/>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6" name="Text Box 51"/>
          <p:cNvSpPr txBox="1"/>
          <p:nvPr/>
        </p:nvSpPr>
        <p:spPr>
          <a:xfrm>
            <a:off x="351560" y="5410222"/>
            <a:ext cx="8727278" cy="666425"/>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a:effectLst/>
                <a:latin typeface="Times New Roman"/>
                <a:ea typeface="ＭＳ 明朝"/>
              </a:rPr>
              <a:t>Answer:</a:t>
            </a: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Causes &amp; C</a:t>
            </a:r>
            <a:r>
              <a:rPr lang="en-US" sz="1100" dirty="0">
                <a:effectLst/>
                <a:latin typeface="Times New Roman"/>
                <a:ea typeface="ＭＳ 明朝"/>
              </a:rPr>
              <a:t>onnections:</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Date:___________________  					          Unit: ___________________Topic:________________________</a:t>
              </a:r>
            </a:p>
          </p:txBody>
        </p:sp>
      </p:grpSp>
      <p:sp>
        <p:nvSpPr>
          <p:cNvPr id="33" name="Text Box 39"/>
          <p:cNvSpPr txBox="1"/>
          <p:nvPr/>
        </p:nvSpPr>
        <p:spPr>
          <a:xfrm>
            <a:off x="4576460" y="721003"/>
            <a:ext cx="4322053"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a:ea typeface="ＭＳ 明朝"/>
              </a:rPr>
              <a:t>       Key Terms:</a:t>
            </a: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2013 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719000" y="1674248"/>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Event &amp; Background Information</a:t>
            </a:r>
            <a:r>
              <a:rPr lang="en-US" sz="1100" dirty="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latin typeface="Times New Roman"/>
                <a:ea typeface="ＭＳ 明朝"/>
              </a:rPr>
              <a:t>Effects &amp; Connections</a:t>
            </a:r>
            <a:r>
              <a:rPr lang="en-US" sz="1100" dirty="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a:cs typeface="Times"/>
              </a:rPr>
              <a:t>People need land for growing crops and raising cattle.</a:t>
            </a:r>
          </a:p>
        </p:txBody>
      </p:sp>
      <p:sp>
        <p:nvSpPr>
          <p:cNvPr id="49" name="TextBox 48"/>
          <p:cNvSpPr txBox="1"/>
          <p:nvPr/>
        </p:nvSpPr>
        <p:spPr>
          <a:xfrm>
            <a:off x="6855835" y="1975360"/>
            <a:ext cx="2063848" cy="3323987"/>
          </a:xfrm>
          <a:prstGeom prst="rect">
            <a:avLst/>
          </a:prstGeom>
          <a:noFill/>
        </p:spPr>
        <p:txBody>
          <a:bodyPr wrap="square" rtlCol="0">
            <a:spAutoFit/>
          </a:bodyPr>
          <a:lstStyle/>
          <a:p>
            <a:r>
              <a:rPr lang="en-US" sz="1400" dirty="0">
                <a:cs typeface="Times"/>
              </a:rPr>
              <a:t>Plowing and grazing cause soil erosion</a:t>
            </a:r>
          </a:p>
          <a:p>
            <a:endParaRPr lang="en-US" sz="1400" dirty="0">
              <a:cs typeface="Times"/>
            </a:endParaRPr>
          </a:p>
          <a:p>
            <a:r>
              <a:rPr lang="en-US" sz="1400" dirty="0">
                <a:cs typeface="Times"/>
              </a:rPr>
              <a:t>Land quickly loses all nutrients; plants and grass won’t grow</a:t>
            </a:r>
          </a:p>
          <a:p>
            <a:endParaRPr lang="en-US" sz="1400" dirty="0">
              <a:cs typeface="Times"/>
            </a:endParaRPr>
          </a:p>
          <a:p>
            <a:r>
              <a:rPr lang="en-US" sz="1400" dirty="0">
                <a:cs typeface="Times"/>
              </a:rPr>
              <a:t>Land is abandoned, and new land has to be slashed and burned for growing more crops and grazing cattle</a:t>
            </a:r>
          </a:p>
          <a:p>
            <a:endParaRPr lang="en-US" sz="1400" dirty="0">
              <a:cs typeface="Times"/>
            </a:endParaRPr>
          </a:p>
          <a:p>
            <a:r>
              <a:rPr lang="en-US" sz="1400" dirty="0">
                <a:cs typeface="Times"/>
              </a:rPr>
              <a:t>Unique habitat for plants and animals is lost</a:t>
            </a:r>
          </a:p>
        </p:txBody>
      </p:sp>
      <p:sp>
        <p:nvSpPr>
          <p:cNvPr id="50" name="TextBox 49"/>
          <p:cNvSpPr txBox="1"/>
          <p:nvPr/>
        </p:nvSpPr>
        <p:spPr>
          <a:xfrm>
            <a:off x="383314" y="1152590"/>
            <a:ext cx="4144399" cy="461665"/>
          </a:xfrm>
          <a:prstGeom prst="rect">
            <a:avLst/>
          </a:prstGeom>
          <a:noFill/>
        </p:spPr>
        <p:txBody>
          <a:bodyPr wrap="square" rtlCol="0">
            <a:spAutoFit/>
          </a:bodyPr>
          <a:lstStyle/>
          <a:p>
            <a:r>
              <a:rPr lang="en-US" sz="1200" dirty="0">
                <a:cs typeface="Times"/>
              </a:rPr>
              <a:t>What causes farmers in South America to </a:t>
            </a:r>
            <a:r>
              <a:rPr lang="en-US" sz="1200" u="sng" dirty="0">
                <a:cs typeface="Times"/>
              </a:rPr>
              <a:t>slash and burn the tropical rain forest</a:t>
            </a:r>
            <a:r>
              <a:rPr lang="en-US" sz="1200" dirty="0">
                <a:cs typeface="Times"/>
              </a:rPr>
              <a:t>, and what is the effect of that practice?</a:t>
            </a:r>
          </a:p>
        </p:txBody>
      </p:sp>
      <p:sp>
        <p:nvSpPr>
          <p:cNvPr id="51" name="TextBox 50"/>
          <p:cNvSpPr txBox="1"/>
          <p:nvPr/>
        </p:nvSpPr>
        <p:spPr>
          <a:xfrm>
            <a:off x="4939101" y="1092743"/>
            <a:ext cx="3920995" cy="461665"/>
          </a:xfrm>
          <a:prstGeom prst="rect">
            <a:avLst/>
          </a:prstGeom>
          <a:solidFill>
            <a:schemeClr val="accent6">
              <a:lumMod val="20000"/>
              <a:lumOff val="80000"/>
            </a:schemeClr>
          </a:solidFill>
        </p:spPr>
        <p:txBody>
          <a:bodyPr wrap="square" rtlCol="0">
            <a:normAutofit/>
          </a:bodyPr>
          <a:lstStyle/>
          <a:p>
            <a:r>
              <a:rPr lang="en-US" sz="1200" i="1" dirty="0">
                <a:cs typeface="Times"/>
              </a:rPr>
              <a:t>Tropical rain forest: </a:t>
            </a:r>
            <a:r>
              <a:rPr lang="en-US" sz="1200" dirty="0">
                <a:cs typeface="Times"/>
              </a:rPr>
              <a:t>dense forest, usually in hot, rainy area</a:t>
            </a:r>
          </a:p>
          <a:p>
            <a:r>
              <a:rPr lang="en-US" sz="1200" i="1" dirty="0">
                <a:cs typeface="Times"/>
              </a:rPr>
              <a:t>Habitat</a:t>
            </a:r>
            <a:r>
              <a:rPr lang="en-US" sz="1200" dirty="0">
                <a:cs typeface="Times"/>
              </a:rPr>
              <a:t>: natural home</a:t>
            </a:r>
            <a:endParaRPr lang="en-US" sz="1200" i="1" dirty="0">
              <a:cs typeface="Times"/>
            </a:endParaRPr>
          </a:p>
        </p:txBody>
      </p:sp>
      <p:sp>
        <p:nvSpPr>
          <p:cNvPr id="52" name="TextBox 51"/>
          <p:cNvSpPr txBox="1"/>
          <p:nvPr/>
        </p:nvSpPr>
        <p:spPr>
          <a:xfrm>
            <a:off x="122763" y="5486301"/>
            <a:ext cx="8873504" cy="784830"/>
          </a:xfrm>
          <a:prstGeom prst="rect">
            <a:avLst/>
          </a:prstGeom>
          <a:solidFill>
            <a:schemeClr val="accent6">
              <a:lumMod val="40000"/>
              <a:lumOff val="60000"/>
            </a:schemeClr>
          </a:solidFill>
        </p:spPr>
        <p:txBody>
          <a:bodyPr wrap="square" rtlCol="0">
            <a:spAutoFit/>
          </a:bodyPr>
          <a:lstStyle/>
          <a:p>
            <a:pPr indent="-457200" defTabSz="365760"/>
            <a:r>
              <a:rPr lang="en-US" sz="1500" b="1" dirty="0">
                <a:cs typeface="Times"/>
              </a:rPr>
              <a:t>        Farmers in South America slash and burn the tropical rain forest to obtain land for farming and                            	cattle grazing. The land quickly becomes unusable, creating the need for slashing and burning more 	land. The practice destroys the habitat of many plants and animals.</a:t>
            </a:r>
          </a:p>
        </p:txBody>
      </p:sp>
      <p:sp>
        <p:nvSpPr>
          <p:cNvPr id="53" name="TextBox 52"/>
          <p:cNvSpPr txBox="1"/>
          <p:nvPr/>
        </p:nvSpPr>
        <p:spPr>
          <a:xfrm>
            <a:off x="5177633" y="6308256"/>
            <a:ext cx="1966723" cy="463877"/>
          </a:xfrm>
          <a:prstGeom prst="rect">
            <a:avLst/>
          </a:prstGeom>
          <a:solidFill>
            <a:schemeClr val="accent4">
              <a:lumMod val="20000"/>
              <a:lumOff val="80000"/>
            </a:schemeClr>
          </a:solidFill>
          <a:ln>
            <a:noFill/>
          </a:ln>
        </p:spPr>
        <p:txBody>
          <a:bodyPr wrap="square" rtlCol="0">
            <a:spAutoFit/>
          </a:bodyPr>
          <a:lstStyle/>
          <a:p>
            <a:r>
              <a:rPr lang="en-US" sz="1200" dirty="0">
                <a:solidFill>
                  <a:prstClr val="black">
                    <a:tint val="75000"/>
                  </a:prstClr>
                </a:solidFill>
                <a:latin typeface="Calibri" panose="020F0502020204030204"/>
              </a:rPr>
              <a:t>                                                                                                             ©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900" dirty="0">
              <a:latin typeface="Times"/>
              <a:cs typeface="Times"/>
            </a:endParaRP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55448" y="5357747"/>
            <a:ext cx="415498" cy="646331"/>
          </a:xfrm>
          <a:prstGeom prst="rect">
            <a:avLst/>
          </a:prstGeom>
        </p:spPr>
        <p:txBody>
          <a:bodyPr wrap="none">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a:latin typeface="Times"/>
                <a:cs typeface="Times"/>
              </a:rPr>
              <a:t>Verb label box</a:t>
            </a:r>
          </a:p>
        </p:txBody>
      </p:sp>
      <p:cxnSp>
        <p:nvCxnSpPr>
          <p:cNvPr id="318" name="Straight Connector 317"/>
          <p:cNvCxnSpPr/>
          <p:nvPr/>
        </p:nvCxnSpPr>
        <p:spPr>
          <a:xfrm>
            <a:off x="2811577" y="1865150"/>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chemeClr val="accent5">
              <a:lumMod val="60000"/>
              <a:lumOff val="40000"/>
            </a:schemeClr>
          </a:solidFill>
        </p:spPr>
        <p:txBody>
          <a:bodyPr wrap="square" rtlCol="0">
            <a:spAutoFit/>
          </a:bodyPr>
          <a:lstStyle/>
          <a:p>
            <a:pPr algn="ctr"/>
            <a:r>
              <a:rPr lang="en-US" sz="1400" b="1" dirty="0">
                <a:cs typeface="Times"/>
              </a:rPr>
              <a:t>Slashing and burning </a:t>
            </a:r>
          </a:p>
          <a:p>
            <a:pPr algn="ctr"/>
            <a:r>
              <a:rPr lang="en-US" sz="1400" b="1" dirty="0">
                <a:cs typeface="Times"/>
              </a:rPr>
              <a:t>the tropical rain forest</a:t>
            </a:r>
          </a:p>
        </p:txBody>
      </p:sp>
      <p:sp>
        <p:nvSpPr>
          <p:cNvPr id="73" name="TextBox 72"/>
          <p:cNvSpPr txBox="1"/>
          <p:nvPr/>
        </p:nvSpPr>
        <p:spPr>
          <a:xfrm>
            <a:off x="3189241" y="2555306"/>
            <a:ext cx="2712027" cy="2148399"/>
          </a:xfrm>
          <a:prstGeom prst="rect">
            <a:avLst/>
          </a:prstGeom>
          <a:solidFill>
            <a:schemeClr val="accent5">
              <a:lumMod val="60000"/>
              <a:lumOff val="40000"/>
            </a:schemeClr>
          </a:solidFill>
        </p:spPr>
        <p:txBody>
          <a:bodyPr wrap="square" bIns="0" rtlCol="0">
            <a:normAutofit/>
          </a:bodyPr>
          <a:lstStyle/>
          <a:p>
            <a:pPr marL="182880"/>
            <a:r>
              <a:rPr lang="en-US" sz="1400" dirty="0">
                <a:cs typeface="Times"/>
              </a:rPr>
              <a:t>Forest trees are cut down   (slashed)</a:t>
            </a:r>
          </a:p>
          <a:p>
            <a:pPr marL="182880"/>
            <a:endParaRPr lang="en-US" sz="1400" dirty="0">
              <a:cs typeface="Times"/>
            </a:endParaRPr>
          </a:p>
          <a:p>
            <a:pPr marL="182880"/>
            <a:r>
              <a:rPr lang="en-US" sz="1400" dirty="0">
                <a:cs typeface="Times"/>
              </a:rPr>
              <a:t>Remaining forest foliage is burned</a:t>
            </a:r>
          </a:p>
          <a:p>
            <a:pPr marL="182880"/>
            <a:endParaRPr lang="en-US" sz="1400" dirty="0">
              <a:cs typeface="Times"/>
            </a:endParaRPr>
          </a:p>
          <a:p>
            <a:pPr marL="182880"/>
            <a:r>
              <a:rPr lang="en-US" sz="1400" dirty="0">
                <a:cs typeface="Times"/>
              </a:rPr>
              <a:t>Ashes provide short-term nutrients for growing crops and grazing cattle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a:t>Leading to</a:t>
            </a:r>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a:t>Resulting in</a:t>
            </a:r>
          </a:p>
        </p:txBody>
      </p:sp>
      <p:sp>
        <p:nvSpPr>
          <p:cNvPr id="8" name="Slide Number Placeholder 7">
            <a:extLst>
              <a:ext uri="{FF2B5EF4-FFF2-40B4-BE49-F238E27FC236}">
                <a16:creationId xmlns:a16="http://schemas.microsoft.com/office/drawing/2014/main" id="{9D255D5D-AA5F-EC0B-4741-7FCA5242D9C3}"/>
              </a:ext>
            </a:extLst>
          </p:cNvPr>
          <p:cNvSpPr>
            <a:spLocks noGrp="1"/>
          </p:cNvSpPr>
          <p:nvPr>
            <p:ph type="sldNum" sz="quarter" idx="12"/>
          </p:nvPr>
        </p:nvSpPr>
        <p:spPr/>
        <p:txBody>
          <a:bodyPr/>
          <a:lstStyle/>
          <a:p>
            <a:pPr>
              <a:defRPr/>
            </a:pPr>
            <a:fld id="{2392A6A9-0B93-A741-9520-0A47F07A8EFA}" type="slidenum">
              <a:rPr lang="en-US" altLang="en-US" smtClean="0"/>
              <a:pPr>
                <a:defRPr/>
              </a:pPr>
              <a:t>18</a:t>
            </a:fld>
            <a:endParaRPr lang="en-US" altLang="en-US"/>
          </a:p>
        </p:txBody>
      </p:sp>
      <p:sp>
        <p:nvSpPr>
          <p:cNvPr id="87" name="AutoShape 309">
            <a:extLst>
              <a:ext uri="{FF2B5EF4-FFF2-40B4-BE49-F238E27FC236}">
                <a16:creationId xmlns:a16="http://schemas.microsoft.com/office/drawing/2014/main" id="{D1E41764-930F-3297-0EB4-E9ECE9DB80B4}"/>
              </a:ext>
            </a:extLst>
          </p:cNvPr>
          <p:cNvSpPr>
            <a:spLocks noChangeArrowheads="1"/>
          </p:cNvSpPr>
          <p:nvPr/>
        </p:nvSpPr>
        <p:spPr bwMode="auto">
          <a:xfrm>
            <a:off x="3096955" y="3878511"/>
            <a:ext cx="5720777" cy="1238944"/>
          </a:xfrm>
          <a:prstGeom prst="roundRect">
            <a:avLst>
              <a:gd name="adj" fmla="val 1739"/>
            </a:avLst>
          </a:prstGeom>
          <a:solidFill>
            <a:schemeClr val="bg1"/>
          </a:solidFill>
          <a:ln w="57150">
            <a:solidFill>
              <a:srgbClr val="941100"/>
            </a:solidFill>
            <a:round/>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r>
              <a:rPr lang="en-US" dirty="0">
                <a:cs typeface="Times"/>
              </a:rPr>
              <a:t>Step </a:t>
            </a:r>
            <a:r>
              <a:rPr lang="en-US" b="1" dirty="0">
                <a:cs typeface="Times"/>
              </a:rPr>
              <a:t>3</a:t>
            </a:r>
            <a:r>
              <a:rPr lang="en-US" dirty="0">
                <a:cs typeface="Times"/>
              </a:rPr>
              <a:t>:   conclude lesson adding </a:t>
            </a:r>
            <a:r>
              <a:rPr lang="en-US" b="1" dirty="0">
                <a:cs typeface="Times"/>
              </a:rPr>
              <a:t>Step 6 </a:t>
            </a:r>
            <a:r>
              <a:rPr lang="en-US" dirty="0">
                <a:cs typeface="Times"/>
              </a:rPr>
              <a:t>by </a:t>
            </a:r>
            <a:r>
              <a:rPr lang="en-US" b="1" dirty="0">
                <a:cs typeface="Times"/>
              </a:rPr>
              <a:t>answering the question </a:t>
            </a:r>
            <a:r>
              <a:rPr lang="en-US" dirty="0">
                <a:cs typeface="Times"/>
              </a:rPr>
              <a:t>(completing original draft)</a:t>
            </a:r>
            <a:endParaRPr lang="en-US" dirty="0"/>
          </a:p>
          <a:p>
            <a:pPr algn="ctr"/>
            <a:r>
              <a:rPr lang="en-US" dirty="0">
                <a:cs typeface="Times"/>
              </a:rPr>
              <a:t>1</a:t>
            </a:r>
          </a:p>
        </p:txBody>
      </p:sp>
      <p:sp>
        <p:nvSpPr>
          <p:cNvPr id="88" name="Rectangle 87">
            <a:extLst>
              <a:ext uri="{FF2B5EF4-FFF2-40B4-BE49-F238E27FC236}">
                <a16:creationId xmlns:a16="http://schemas.microsoft.com/office/drawing/2014/main" id="{E16BF359-5A89-59E2-3869-0F5A0D6441AE}"/>
              </a:ext>
            </a:extLst>
          </p:cNvPr>
          <p:cNvSpPr/>
          <p:nvPr/>
        </p:nvSpPr>
        <p:spPr bwMode="auto">
          <a:xfrm>
            <a:off x="43373" y="5454020"/>
            <a:ext cx="8968680" cy="962879"/>
          </a:xfrm>
          <a:prstGeom prst="rect">
            <a:avLst/>
          </a:prstGeom>
          <a:noFill/>
          <a:ln w="76200" cap="flat" cmpd="sng" algn="ctr">
            <a:solidFill>
              <a:srgbClr val="9411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Tree>
    <p:extLst>
      <p:ext uri="{BB962C8B-B14F-4D97-AF65-F5344CB8AC3E}">
        <p14:creationId xmlns:p14="http://schemas.microsoft.com/office/powerpoint/2010/main" val="1197448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92090" y="1553488"/>
            <a:ext cx="8851909" cy="4399754"/>
          </a:xfrm>
        </p:spPr>
        <p:txBody>
          <a:bodyPr/>
          <a:lstStyle/>
          <a:p>
            <a:pPr marL="0" indent="0">
              <a:buNone/>
            </a:pPr>
            <a:r>
              <a:rPr lang="en-US" dirty="0"/>
              <a:t>Review the suggestions for step-by-step introductions to the Cause-and-Effect routine. </a:t>
            </a:r>
          </a:p>
          <a:p>
            <a:pPr marL="0" indent="0">
              <a:buNone/>
            </a:pPr>
            <a:endParaRPr lang="en-US" dirty="0"/>
          </a:p>
          <a:p>
            <a:pPr marL="0" indent="0">
              <a:buNone/>
            </a:pPr>
            <a:r>
              <a:rPr lang="en-US" dirty="0"/>
              <a:t>Do you have other ideas for clustering the steps for any graphic device?</a:t>
            </a:r>
          </a:p>
          <a:p>
            <a:pPr marL="0" indent="0">
              <a:buNone/>
            </a:pPr>
            <a:endParaRPr lang="en-US" dirty="0"/>
          </a:p>
          <a:p>
            <a:pPr marL="0" indent="0">
              <a:buNone/>
            </a:pPr>
            <a:r>
              <a:rPr lang="en-US" dirty="0"/>
              <a:t>Pick one of the HOTR graphics (other than Cause and Effect) and discuss how gradual introduction of the graphic would work best for your students. And why?</a:t>
            </a:r>
          </a:p>
        </p:txBody>
      </p:sp>
      <p:sp>
        <p:nvSpPr>
          <p:cNvPr id="2" name="Slide Number Placeholder 1">
            <a:extLst>
              <a:ext uri="{FF2B5EF4-FFF2-40B4-BE49-F238E27FC236}">
                <a16:creationId xmlns:a16="http://schemas.microsoft.com/office/drawing/2014/main" id="{65BA1D71-55D7-9503-A580-40981BDD169B}"/>
              </a:ext>
            </a:extLst>
          </p:cNvPr>
          <p:cNvSpPr>
            <a:spLocks noGrp="1"/>
          </p:cNvSpPr>
          <p:nvPr>
            <p:ph type="sldNum" sz="quarter" idx="10"/>
          </p:nvPr>
        </p:nvSpPr>
        <p:spPr/>
        <p:txBody>
          <a:bodyPr/>
          <a:lstStyle/>
          <a:p>
            <a:pPr>
              <a:defRPr/>
            </a:pPr>
            <a:fld id="{17098659-408A-F140-A3A9-DBA57AC6AD73}" type="slidenum">
              <a:rPr lang="en-US" altLang="en-US" smtClean="0"/>
              <a:pPr>
                <a:defRPr/>
              </a:pPr>
              <a:t>19</a:t>
            </a:fld>
            <a:endParaRPr lang="en-US" altLang="en-US"/>
          </a:p>
        </p:txBody>
      </p:sp>
      <p:sp>
        <p:nvSpPr>
          <p:cNvPr id="5" name="Title 4">
            <a:extLst>
              <a:ext uri="{FF2B5EF4-FFF2-40B4-BE49-F238E27FC236}">
                <a16:creationId xmlns:a16="http://schemas.microsoft.com/office/drawing/2014/main" id="{373476B2-99D0-505B-C826-E25000F2F31F}"/>
              </a:ext>
            </a:extLst>
          </p:cNvPr>
          <p:cNvSpPr>
            <a:spLocks noGrp="1"/>
          </p:cNvSpPr>
          <p:nvPr>
            <p:ph type="title"/>
          </p:nvPr>
        </p:nvSpPr>
        <p:spPr>
          <a:xfrm>
            <a:off x="664369" y="-133116"/>
            <a:ext cx="7815262" cy="1391446"/>
          </a:xfrm>
        </p:spPr>
        <p:txBody>
          <a:bodyPr/>
          <a:lstStyle/>
          <a:p>
            <a:r>
              <a:rPr lang="en-US" sz="3200" b="1" dirty="0">
                <a:solidFill>
                  <a:schemeClr val="tx1"/>
                </a:solidFill>
              </a:rPr>
              <a:t>DISCUSS Step-by-Step introductions for other HOTR Graphics</a:t>
            </a:r>
          </a:p>
        </p:txBody>
      </p:sp>
      <p:sp>
        <p:nvSpPr>
          <p:cNvPr id="6" name="TextBox 5">
            <a:extLst>
              <a:ext uri="{FF2B5EF4-FFF2-40B4-BE49-F238E27FC236}">
                <a16:creationId xmlns:a16="http://schemas.microsoft.com/office/drawing/2014/main" id="{AB5699C1-813E-5A3F-AA02-C13D89343000}"/>
              </a:ext>
            </a:extLst>
          </p:cNvPr>
          <p:cNvSpPr txBox="1"/>
          <p:nvPr/>
        </p:nvSpPr>
        <p:spPr>
          <a:xfrm>
            <a:off x="4718045" y="6169967"/>
            <a:ext cx="3274540"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3" name="Picture 2">
            <a:extLst>
              <a:ext uri="{FF2B5EF4-FFF2-40B4-BE49-F238E27FC236}">
                <a16:creationId xmlns:a16="http://schemas.microsoft.com/office/drawing/2014/main" id="{0D28ED18-E645-A91F-8CDF-FD1B50F65E04}"/>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898632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3630" y="140966"/>
            <a:ext cx="8050427" cy="1200328"/>
          </a:xfrm>
        </p:spPr>
        <p:txBody>
          <a:bodyPr/>
          <a:lstStyle/>
          <a:p>
            <a:r>
              <a:rPr lang="en-US" sz="3400" dirty="0">
                <a:solidFill>
                  <a:schemeClr val="tx1"/>
                </a:solidFill>
              </a:rPr>
              <a:t>Critique Possible Steps for other</a:t>
            </a:r>
            <a:br>
              <a:rPr lang="en-US" sz="3400" dirty="0">
                <a:solidFill>
                  <a:schemeClr val="tx1"/>
                </a:solidFill>
              </a:rPr>
            </a:br>
            <a:r>
              <a:rPr lang="en-US" sz="3400" dirty="0">
                <a:solidFill>
                  <a:schemeClr val="tx1"/>
                </a:solidFill>
              </a:rPr>
              <a:t>HOTR Routines</a:t>
            </a:r>
            <a:endParaRPr lang="en-US" sz="3400" dirty="0">
              <a:solidFill>
                <a:schemeClr val="tx1"/>
              </a:solidFill>
              <a:highlight>
                <a:srgbClr val="FFFF00"/>
              </a:highlight>
            </a:endParaRPr>
          </a:p>
        </p:txBody>
      </p:sp>
      <p:sp>
        <p:nvSpPr>
          <p:cNvPr id="4" name="Content Placeholder 3"/>
          <p:cNvSpPr>
            <a:spLocks noGrp="1"/>
          </p:cNvSpPr>
          <p:nvPr>
            <p:ph idx="1"/>
          </p:nvPr>
        </p:nvSpPr>
        <p:spPr>
          <a:xfrm>
            <a:off x="472643" y="1501697"/>
            <a:ext cx="7911414" cy="4155890"/>
          </a:xfrm>
        </p:spPr>
        <p:txBody>
          <a:bodyPr/>
          <a:lstStyle/>
          <a:p>
            <a:pPr marL="0" indent="0">
              <a:buNone/>
            </a:pPr>
            <a:endParaRPr lang="en-US" sz="2300" dirty="0"/>
          </a:p>
          <a:p>
            <a:pPr marL="0" indent="0">
              <a:buNone/>
            </a:pPr>
            <a:r>
              <a:rPr lang="en-US" sz="2500" dirty="0">
                <a:solidFill>
                  <a:srgbClr val="941100"/>
                </a:solidFill>
              </a:rPr>
              <a:t>Cause and Effect </a:t>
            </a:r>
            <a:r>
              <a:rPr lang="en-US" sz="2500" dirty="0"/>
              <a:t>– Introduce Steps 1-2-3, then 4-5, then 6. </a:t>
            </a:r>
          </a:p>
          <a:p>
            <a:pPr marL="0" indent="0">
              <a:buNone/>
            </a:pPr>
            <a:r>
              <a:rPr lang="en-US" sz="2500" dirty="0">
                <a:solidFill>
                  <a:srgbClr val="941100"/>
                </a:solidFill>
              </a:rPr>
              <a:t>Comparison</a:t>
            </a:r>
            <a:r>
              <a:rPr lang="en-US" sz="2500" dirty="0"/>
              <a:t> – introduce Steps 1-2-3, then 4-5-6-7, then 8.</a:t>
            </a:r>
          </a:p>
          <a:p>
            <a:pPr marL="0" indent="0">
              <a:buNone/>
            </a:pPr>
            <a:r>
              <a:rPr lang="en-US" sz="2500" dirty="0">
                <a:solidFill>
                  <a:srgbClr val="941100"/>
                </a:solidFill>
              </a:rPr>
              <a:t>QEG</a:t>
            </a:r>
            <a:r>
              <a:rPr lang="en-US" sz="2500" dirty="0"/>
              <a:t> – Introduce Steps 1-2-3, then 4-5-6. 	</a:t>
            </a:r>
          </a:p>
          <a:p>
            <a:pPr marL="0" indent="0">
              <a:buNone/>
            </a:pPr>
            <a:r>
              <a:rPr lang="en-US" sz="2500" dirty="0">
                <a:solidFill>
                  <a:srgbClr val="941100"/>
                </a:solidFill>
              </a:rPr>
              <a:t>DM</a:t>
            </a:r>
            <a:r>
              <a:rPr lang="en-US" sz="2500" dirty="0"/>
              <a:t> – Introduce Steps 1-2-3, then 4-5-6, then 7-8.</a:t>
            </a:r>
          </a:p>
          <a:p>
            <a:pPr marL="0" indent="0">
              <a:buNone/>
            </a:pPr>
            <a:r>
              <a:rPr lang="en-US" sz="2500" dirty="0">
                <a:solidFill>
                  <a:srgbClr val="941100"/>
                </a:solidFill>
              </a:rPr>
              <a:t>CCAR </a:t>
            </a:r>
            <a:r>
              <a:rPr lang="en-US" sz="2500" dirty="0"/>
              <a:t>– Introduce Steps 1-2, then 3-4, then 5-6.</a:t>
            </a:r>
          </a:p>
          <a:p>
            <a:pPr marL="0" indent="0">
              <a:buNone/>
            </a:pPr>
            <a:r>
              <a:rPr lang="en-US" sz="2500" dirty="0">
                <a:solidFill>
                  <a:srgbClr val="941100"/>
                </a:solidFill>
              </a:rPr>
              <a:t>SAR</a:t>
            </a:r>
            <a:r>
              <a:rPr lang="en-US" sz="2500" dirty="0"/>
              <a:t> – Introduce Steps 1-2-3-4, then 5-6</a:t>
            </a:r>
            <a:r>
              <a:rPr lang="en-US" sz="2500" u="sng" dirty="0"/>
              <a:t>-7, then 8-9</a:t>
            </a:r>
            <a:r>
              <a:rPr lang="en-US" sz="2400" u="sng" dirty="0"/>
              <a:t>.</a:t>
            </a:r>
            <a:endParaRPr lang="en-US" sz="2400" dirty="0"/>
          </a:p>
          <a:p>
            <a:pPr marL="0" indent="0">
              <a:buNone/>
            </a:pPr>
            <a:endParaRPr lang="en-US" sz="2200" dirty="0"/>
          </a:p>
        </p:txBody>
      </p:sp>
      <p:sp>
        <p:nvSpPr>
          <p:cNvPr id="2" name="Rectangle 1">
            <a:extLst>
              <a:ext uri="{FF2B5EF4-FFF2-40B4-BE49-F238E27FC236}">
                <a16:creationId xmlns:a16="http://schemas.microsoft.com/office/drawing/2014/main" id="{3A6DD3EE-A4DE-5D1E-8F81-662078574451}"/>
              </a:ext>
            </a:extLst>
          </p:cNvPr>
          <p:cNvSpPr/>
          <p:nvPr/>
        </p:nvSpPr>
        <p:spPr>
          <a:xfrm>
            <a:off x="4818048" y="680980"/>
            <a:ext cx="4572000" cy="1200329"/>
          </a:xfrm>
          <a:prstGeom prst="rect">
            <a:avLst/>
          </a:prstGeom>
        </p:spPr>
        <p:txBody>
          <a:bodyPr>
            <a:spAutoFit/>
          </a:bodyPr>
          <a:lstStyle/>
          <a:p>
            <a:br>
              <a:rPr lang="en-US" dirty="0"/>
            </a:br>
            <a:br>
              <a:rPr lang="en-US" dirty="0"/>
            </a:br>
            <a:endParaRPr lang="en-US" dirty="0"/>
          </a:p>
        </p:txBody>
      </p:sp>
      <p:sp>
        <p:nvSpPr>
          <p:cNvPr id="5" name="Slide Number Placeholder 4">
            <a:extLst>
              <a:ext uri="{FF2B5EF4-FFF2-40B4-BE49-F238E27FC236}">
                <a16:creationId xmlns:a16="http://schemas.microsoft.com/office/drawing/2014/main" id="{68B59A0A-6D8E-353F-FF0A-775A19528492}"/>
              </a:ext>
            </a:extLst>
          </p:cNvPr>
          <p:cNvSpPr>
            <a:spLocks noGrp="1"/>
          </p:cNvSpPr>
          <p:nvPr>
            <p:ph type="sldNum" sz="quarter" idx="10"/>
          </p:nvPr>
        </p:nvSpPr>
        <p:spPr/>
        <p:txBody>
          <a:bodyPr/>
          <a:lstStyle/>
          <a:p>
            <a:pPr>
              <a:defRPr/>
            </a:pPr>
            <a:fld id="{17098659-408A-F140-A3A9-DBA57AC6AD73}" type="slidenum">
              <a:rPr lang="en-US" altLang="en-US" smtClean="0"/>
              <a:pPr>
                <a:defRPr/>
              </a:pPr>
              <a:t>20</a:t>
            </a:fld>
            <a:endParaRPr lang="en-US" altLang="en-US"/>
          </a:p>
        </p:txBody>
      </p:sp>
      <p:sp>
        <p:nvSpPr>
          <p:cNvPr id="7" name="TextBox 6">
            <a:extLst>
              <a:ext uri="{FF2B5EF4-FFF2-40B4-BE49-F238E27FC236}">
                <a16:creationId xmlns:a16="http://schemas.microsoft.com/office/drawing/2014/main" id="{4F6F8E52-7980-9636-549D-3DB20E87DCEB}"/>
              </a:ext>
            </a:extLst>
          </p:cNvPr>
          <p:cNvSpPr txBox="1"/>
          <p:nvPr/>
        </p:nvSpPr>
        <p:spPr>
          <a:xfrm>
            <a:off x="5081714" y="6358005"/>
            <a:ext cx="1714502"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6" name="Picture 5">
            <a:extLst>
              <a:ext uri="{FF2B5EF4-FFF2-40B4-BE49-F238E27FC236}">
                <a16:creationId xmlns:a16="http://schemas.microsoft.com/office/drawing/2014/main" id="{9E95EFFC-5D09-BB76-DF8B-01E48AAD76B2}"/>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10137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AAD0-214B-F7A7-96E2-EADDC9EC4842}"/>
              </a:ext>
            </a:extLst>
          </p:cNvPr>
          <p:cNvSpPr>
            <a:spLocks noGrp="1"/>
          </p:cNvSpPr>
          <p:nvPr>
            <p:ph type="title"/>
          </p:nvPr>
        </p:nvSpPr>
        <p:spPr>
          <a:xfrm>
            <a:off x="-624016" y="-8238"/>
            <a:ext cx="10194324" cy="930876"/>
          </a:xfrm>
        </p:spPr>
        <p:txBody>
          <a:bodyPr/>
          <a:lstStyle/>
          <a:p>
            <a:pPr algn="ctr"/>
            <a:r>
              <a:rPr lang="en-US" sz="2400" b="1" dirty="0">
                <a:solidFill>
                  <a:schemeClr val="tx1"/>
                </a:solidFill>
              </a:rPr>
              <a:t>Professional Development Materials:   </a:t>
            </a:r>
            <a:br>
              <a:rPr lang="en-US" sz="2400" b="1" dirty="0">
                <a:solidFill>
                  <a:schemeClr val="tx1"/>
                </a:solidFill>
              </a:rPr>
            </a:br>
            <a:r>
              <a:rPr lang="en-US" sz="2400" b="1" dirty="0">
                <a:solidFill>
                  <a:schemeClr val="tx1"/>
                </a:solidFill>
              </a:rPr>
              <a:t>Higher Order Thinking and Reasoning Routines (HOTR)</a:t>
            </a:r>
            <a:r>
              <a:rPr lang="en-US" sz="2700" b="1" dirty="0">
                <a:ln w="12700">
                  <a:solidFill>
                    <a:schemeClr val="tx1"/>
                  </a:solidFill>
                  <a:prstDash val="solid"/>
                </a:ln>
                <a:solidFill>
                  <a:schemeClr val="tx1"/>
                </a:solidFill>
                <a:effectLst>
                  <a:outerShdw dist="38100" dir="2640000" algn="bl" rotWithShape="0">
                    <a:schemeClr val="tx1">
                      <a:alpha val="39883"/>
                    </a:schemeClr>
                  </a:outerShdw>
                </a:effectLst>
              </a:rPr>
              <a:t> </a:t>
            </a:r>
            <a:endParaRPr lang="en-US" sz="2700" dirty="0">
              <a:solidFill>
                <a:schemeClr val="tx1"/>
              </a:solidFill>
            </a:endParaRPr>
          </a:p>
        </p:txBody>
      </p:sp>
      <p:sp>
        <p:nvSpPr>
          <p:cNvPr id="4" name="Slide Number Placeholder 3">
            <a:extLst>
              <a:ext uri="{FF2B5EF4-FFF2-40B4-BE49-F238E27FC236}">
                <a16:creationId xmlns:a16="http://schemas.microsoft.com/office/drawing/2014/main" id="{D0335153-388E-5C50-BA2B-7278A518227B}"/>
              </a:ext>
            </a:extLst>
          </p:cNvPr>
          <p:cNvSpPr>
            <a:spLocks noGrp="1"/>
          </p:cNvSpPr>
          <p:nvPr>
            <p:ph type="sldNum" sz="quarter" idx="10"/>
          </p:nvPr>
        </p:nvSpPr>
        <p:spPr/>
        <p:txBody>
          <a:bodyPr/>
          <a:lstStyle/>
          <a:p>
            <a:pPr>
              <a:defRPr/>
            </a:pPr>
            <a:fld id="{17098659-408A-F140-A3A9-DBA57AC6AD73}" type="slidenum">
              <a:rPr lang="en-US" altLang="en-US" smtClean="0"/>
              <a:pPr>
                <a:defRPr/>
              </a:pPr>
              <a:t>3</a:t>
            </a:fld>
            <a:r>
              <a:rPr lang="en-US" altLang="en-US" dirty="0"/>
              <a:t>		.  </a:t>
            </a:r>
          </a:p>
        </p:txBody>
      </p:sp>
      <p:sp>
        <p:nvSpPr>
          <p:cNvPr id="7" name="Rectangle 6">
            <a:extLst>
              <a:ext uri="{FF2B5EF4-FFF2-40B4-BE49-F238E27FC236}">
                <a16:creationId xmlns:a16="http://schemas.microsoft.com/office/drawing/2014/main" id="{FB885B25-9602-4192-532E-0BB1DB74D1FC}"/>
              </a:ext>
            </a:extLst>
          </p:cNvPr>
          <p:cNvSpPr/>
          <p:nvPr/>
        </p:nvSpPr>
        <p:spPr>
          <a:xfrm>
            <a:off x="0" y="922638"/>
            <a:ext cx="9144000" cy="6771084"/>
          </a:xfrm>
          <a:prstGeom prst="rect">
            <a:avLst/>
          </a:prstGeom>
          <a:noFill/>
        </p:spPr>
        <p:txBody>
          <a:bodyPr wrap="square" lIns="91440" tIns="45720" rIns="91440" bIns="45720">
            <a:spAutoFit/>
          </a:bodyPr>
          <a:lstStyle/>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A1 HOTR: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Higher Order Thinking and Reasoning (HOTR) Routines</a:t>
            </a:r>
          </a:p>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A2  HOTR: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Alignment</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HOTR routines with reasoning standards across content standards</a:t>
            </a:r>
          </a:p>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A3 HOTR: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Similarities</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across HOTR routines to facilitate teaching and learning</a:t>
            </a:r>
          </a:p>
          <a:p>
            <a:pPr marL="457200" marR="0" lvl="0" indent="-457200">
              <a:spcBef>
                <a:spcPts val="0"/>
              </a:spcBef>
              <a:spcAft>
                <a:spcPts val="0"/>
              </a:spcAft>
              <a:buFont typeface="+mj-lt"/>
              <a:buAutoNum type="arabicPeriod"/>
            </a:pPr>
            <a:endPar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B1 CCAR: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the Cross Curricular Argumentation Routine (CCAR)</a:t>
            </a:r>
          </a:p>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B2 CCAR: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Alignment</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CCAR with standards across </a:t>
            </a:r>
            <a:r>
              <a:rPr lang="en-US"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ntent areas</a:t>
            </a:r>
          </a:p>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B3 CCAR:   Expanding Learning with the CCAR Routine</a:t>
            </a:r>
          </a:p>
          <a:p>
            <a:pPr marR="0" lvl="0">
              <a:spcBef>
                <a:spcPts val="0"/>
              </a:spcBef>
              <a:spcAft>
                <a:spcPts val="0"/>
              </a:spcAft>
            </a:pP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2200" b="1" dirty="0">
                <a:effectLst/>
                <a:latin typeface="Calibri" panose="020F0502020204030204" pitchFamily="34" charset="0"/>
                <a:ea typeface="Calibri" panose="020F0502020204030204" pitchFamily="34" charset="0"/>
                <a:cs typeface="Times New Roman" panose="02020603050405020304" pitchFamily="18" charset="0"/>
              </a:rPr>
              <a:t>C1 </a:t>
            </a: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Demystifying Reasoning </a:t>
            </a:r>
            <a:r>
              <a:rPr lang="en-US" sz="2200" b="1" dirty="0">
                <a:effectLst/>
                <a:latin typeface="Calibri" panose="020F0502020204030204" pitchFamily="34" charset="0"/>
                <a:ea typeface="Calibri" panose="020F0502020204030204" pitchFamily="34" charset="0"/>
                <a:cs typeface="Times New Roman" panose="02020603050405020304" pitchFamily="18" charset="0"/>
              </a:rPr>
              <a:t>and </a:t>
            </a: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Deconstructing Complex Questions </a:t>
            </a:r>
          </a:p>
          <a:p>
            <a:pPr marR="0" lvl="0">
              <a:spcBef>
                <a:spcPts val="0"/>
              </a:spcBef>
              <a:spcAft>
                <a:spcPts val="0"/>
              </a:spcAft>
            </a:pP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C2 </a:t>
            </a:r>
            <a:r>
              <a:rPr lang="en-US"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Building Bridges </a:t>
            </a: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other Content Enhancement Routines (CERs) to HOTR routines</a:t>
            </a:r>
          </a:p>
          <a:p>
            <a:pPr marR="0" lvl="0">
              <a:spcBef>
                <a:spcPts val="0"/>
              </a:spcBef>
              <a:spcAft>
                <a:spcPts val="0"/>
              </a:spcAft>
            </a:pPr>
            <a:r>
              <a:rPr lang="en-US"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C3 </a:t>
            </a:r>
            <a:r>
              <a:rPr lang="en-US"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Scaffolds </a:t>
            </a:r>
            <a:r>
              <a:rPr lang="en-US"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for gradual introduction of complex HOTR 						routines</a:t>
            </a:r>
          </a:p>
          <a:p>
            <a:r>
              <a:rPr lang="en-US" altLang="en-US" sz="2200" dirty="0">
                <a:latin typeface="Times" pitchFamily="2" charset="0"/>
                <a:ea typeface="MS PGothic" panose="020B0600070205080204" pitchFamily="34" charset="-128"/>
              </a:rPr>
              <a:t>                                                                                                                                  </a:t>
            </a:r>
          </a:p>
          <a:p>
            <a:r>
              <a:rPr lang="en-US" altLang="en-US" sz="2200" dirty="0">
                <a:latin typeface="Times" pitchFamily="2" charset="0"/>
                <a:ea typeface="MS PGothic" panose="020B0600070205080204" pitchFamily="34" charset="-128"/>
              </a:rPr>
              <a:t>                                                                                  </a:t>
            </a:r>
            <a:r>
              <a:rPr lang="en-US" altLang="en-US" sz="1000" dirty="0">
                <a:latin typeface="Times" pitchFamily="2" charset="0"/>
                <a:ea typeface="MS PGothic" panose="020B0600070205080204" pitchFamily="34" charset="-128"/>
              </a:rPr>
              <a:t>©  Janis Bulgren 2023</a:t>
            </a:r>
          </a:p>
          <a:p>
            <a:endParaRPr lang="en-US" sz="2200" b="1" dirty="0">
              <a:ln w="12700">
                <a:solidFill>
                  <a:schemeClr val="tx1"/>
                </a:solidFill>
                <a:prstDash val="solid"/>
              </a:ln>
              <a:solidFill>
                <a:srgbClr val="C00000"/>
              </a:solidFill>
              <a:effectLst>
                <a:outerShdw dist="38100" dir="2640000" algn="bl" rotWithShape="0">
                  <a:schemeClr val="tx1">
                    <a:alpha val="39883"/>
                  </a:schemeClr>
                </a:outerShdw>
              </a:effectLst>
              <a:highlight>
                <a:srgbClr val="FFFF00"/>
              </a:highlight>
            </a:endParaRPr>
          </a:p>
        </p:txBody>
      </p:sp>
      <p:pic>
        <p:nvPicPr>
          <p:cNvPr id="3" name="Picture 2">
            <a:extLst>
              <a:ext uri="{FF2B5EF4-FFF2-40B4-BE49-F238E27FC236}">
                <a16:creationId xmlns:a16="http://schemas.microsoft.com/office/drawing/2014/main" id="{6FFEA62F-5B15-2BF7-2EDB-EE7BE1F7C094}"/>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164284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92091" y="1572023"/>
            <a:ext cx="8851909" cy="4399754"/>
          </a:xfrm>
        </p:spPr>
        <p:txBody>
          <a:bodyPr/>
          <a:lstStyle/>
          <a:p>
            <a:pPr marL="514350" indent="-514350">
              <a:buAutoNum type="arabicPeriod"/>
            </a:pPr>
            <a:r>
              <a:rPr lang="en-US" sz="3200" dirty="0">
                <a:latin typeface="Calibri" panose="020F0502020204030204"/>
              </a:rPr>
              <a:t>Discuss how each of these clusters would work in difference content areas and with different groups of students.</a:t>
            </a:r>
          </a:p>
          <a:p>
            <a:pPr marL="514350" indent="-514350">
              <a:buAutoNum type="arabicPeriod"/>
            </a:pPr>
            <a:endParaRPr lang="en-US" sz="3200" dirty="0">
              <a:latin typeface="Calibri" panose="020F0502020204030204"/>
            </a:endParaRPr>
          </a:p>
          <a:p>
            <a:pPr marL="514350" indent="-514350">
              <a:buAutoNum type="arabicPeriod"/>
            </a:pPr>
            <a:r>
              <a:rPr lang="en-US" sz="3200" dirty="0">
                <a:latin typeface="Calibri" panose="020F0502020204030204"/>
              </a:rPr>
              <a:t>What other suggestions do you have for gradual introduction of HOTR graphics?                                                              </a:t>
            </a:r>
          </a:p>
          <a:p>
            <a:pPr marL="0" indent="0">
              <a:buNone/>
            </a:pPr>
            <a:r>
              <a:rPr lang="en-US" sz="1200" dirty="0">
                <a:solidFill>
                  <a:prstClr val="black">
                    <a:tint val="75000"/>
                  </a:prstClr>
                </a:solidFill>
                <a:latin typeface="Calibri" panose="020F0502020204030204"/>
              </a:rPr>
              <a:t>                                                                                                                                               </a:t>
            </a:r>
          </a:p>
          <a:p>
            <a:pPr marL="0" indent="0">
              <a:buNone/>
            </a:pPr>
            <a:endParaRPr lang="en-US" sz="1200" dirty="0">
              <a:solidFill>
                <a:prstClr val="black">
                  <a:tint val="75000"/>
                </a:prstClr>
              </a:solidFill>
              <a:latin typeface="Calibri" panose="020F0502020204030204"/>
            </a:endParaRPr>
          </a:p>
          <a:p>
            <a:pPr marL="0" indent="0">
              <a:buNone/>
            </a:pPr>
            <a:endParaRPr lang="en-US" sz="1200" dirty="0">
              <a:solidFill>
                <a:prstClr val="black">
                  <a:tint val="75000"/>
                </a:prstClr>
              </a:solidFill>
              <a:latin typeface="Calibri" panose="020F0502020204030204"/>
            </a:endParaRPr>
          </a:p>
          <a:p>
            <a:pPr marL="0" indent="0">
              <a:buNone/>
            </a:pPr>
            <a:endParaRPr lang="en-US" sz="1200" dirty="0">
              <a:solidFill>
                <a:prstClr val="black">
                  <a:tint val="75000"/>
                </a:prstClr>
              </a:solidFill>
              <a:latin typeface="Calibri" panose="020F0502020204030204"/>
            </a:endParaRPr>
          </a:p>
          <a:p>
            <a:pPr marL="0" indent="0">
              <a:buNone/>
            </a:pPr>
            <a:endParaRPr lang="en-US" sz="1200" dirty="0">
              <a:solidFill>
                <a:prstClr val="black">
                  <a:tint val="75000"/>
                </a:prstClr>
              </a:solidFill>
              <a:latin typeface="Calibri" panose="020F0502020204030204"/>
            </a:endParaRPr>
          </a:p>
          <a:p>
            <a:pPr marL="0" indent="0">
              <a:buNone/>
            </a:pPr>
            <a:endParaRPr lang="en-US" sz="1200" dirty="0">
              <a:solidFill>
                <a:prstClr val="black">
                  <a:tint val="75000"/>
                </a:prstClr>
              </a:solidFill>
              <a:latin typeface="Calibri" panose="020F0502020204030204"/>
            </a:endParaRPr>
          </a:p>
          <a:p>
            <a:pPr marL="0" indent="0">
              <a:buNone/>
            </a:pPr>
            <a:r>
              <a:rPr lang="en-US" sz="1200" dirty="0">
                <a:solidFill>
                  <a:prstClr val="black">
                    <a:tint val="75000"/>
                  </a:prstClr>
                </a:solidFill>
                <a:latin typeface="Calibri" panose="020F0502020204030204"/>
              </a:rPr>
              <a:t>                                                                                                  ©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sp>
        <p:nvSpPr>
          <p:cNvPr id="2" name="Slide Number Placeholder 1">
            <a:extLst>
              <a:ext uri="{FF2B5EF4-FFF2-40B4-BE49-F238E27FC236}">
                <a16:creationId xmlns:a16="http://schemas.microsoft.com/office/drawing/2014/main" id="{65BA1D71-55D7-9503-A580-40981BDD169B}"/>
              </a:ext>
            </a:extLst>
          </p:cNvPr>
          <p:cNvSpPr>
            <a:spLocks noGrp="1"/>
          </p:cNvSpPr>
          <p:nvPr>
            <p:ph type="sldNum" sz="quarter" idx="10"/>
          </p:nvPr>
        </p:nvSpPr>
        <p:spPr/>
        <p:txBody>
          <a:bodyPr/>
          <a:lstStyle/>
          <a:p>
            <a:pPr>
              <a:defRPr/>
            </a:pPr>
            <a:fld id="{17098659-408A-F140-A3A9-DBA57AC6AD73}" type="slidenum">
              <a:rPr lang="en-US" altLang="en-US" smtClean="0"/>
              <a:pPr>
                <a:defRPr/>
              </a:pPr>
              <a:t>21</a:t>
            </a:fld>
            <a:endParaRPr lang="en-US" altLang="en-US"/>
          </a:p>
        </p:txBody>
      </p:sp>
      <p:sp>
        <p:nvSpPr>
          <p:cNvPr id="5" name="Title 4">
            <a:extLst>
              <a:ext uri="{FF2B5EF4-FFF2-40B4-BE49-F238E27FC236}">
                <a16:creationId xmlns:a16="http://schemas.microsoft.com/office/drawing/2014/main" id="{373476B2-99D0-505B-C826-E25000F2F31F}"/>
              </a:ext>
            </a:extLst>
          </p:cNvPr>
          <p:cNvSpPr>
            <a:spLocks noGrp="1"/>
          </p:cNvSpPr>
          <p:nvPr>
            <p:ph type="title"/>
          </p:nvPr>
        </p:nvSpPr>
        <p:spPr/>
        <p:txBody>
          <a:bodyPr/>
          <a:lstStyle/>
          <a:p>
            <a:r>
              <a:rPr lang="en-US" sz="3600" b="1" dirty="0">
                <a:solidFill>
                  <a:schemeClr val="tx1"/>
                </a:solidFill>
              </a:rPr>
              <a:t>DISCUSSION</a:t>
            </a:r>
          </a:p>
        </p:txBody>
      </p:sp>
      <p:pic>
        <p:nvPicPr>
          <p:cNvPr id="3" name="Picture 2">
            <a:extLst>
              <a:ext uri="{FF2B5EF4-FFF2-40B4-BE49-F238E27FC236}">
                <a16:creationId xmlns:a16="http://schemas.microsoft.com/office/drawing/2014/main" id="{60605600-7D7D-3601-C616-E2E4B741DF50}"/>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71179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1355726" y="4593567"/>
            <a:ext cx="6836784" cy="1459375"/>
          </a:xfrm>
        </p:spPr>
        <p:txBody>
          <a:bodyPr/>
          <a:lstStyle/>
          <a:p>
            <a:pPr algn="ctr" eaLnBrk="1" hangingPunct="1">
              <a:spcBef>
                <a:spcPct val="25000"/>
              </a:spcBef>
            </a:pPr>
            <a:br>
              <a:rPr lang="en-US" altLang="en-US" sz="1200" dirty="0"/>
            </a:br>
            <a:r>
              <a:rPr lang="en-US" altLang="en-US" sz="1200" dirty="0"/>
              <a:t> </a:t>
            </a:r>
            <a:r>
              <a:rPr lang="en-US" altLang="en-US" sz="1600" i="1" dirty="0">
                <a:solidFill>
                  <a:schemeClr val="tx1"/>
                </a:solidFill>
              </a:rPr>
              <a:t>Professional Developer</a:t>
            </a:r>
            <a:r>
              <a:rPr lang="ja-JP" altLang="en-US" sz="1600" i="1">
                <a:solidFill>
                  <a:schemeClr val="tx1"/>
                </a:solidFill>
              </a:rPr>
              <a:t>’</a:t>
            </a:r>
            <a:r>
              <a:rPr lang="en-US" altLang="ja-JP" sz="1600" i="1" dirty="0">
                <a:solidFill>
                  <a:schemeClr val="tx1"/>
                </a:solidFill>
              </a:rPr>
              <a:t>s Guide developed by Janis A. </a:t>
            </a:r>
            <a:r>
              <a:rPr lang="en-US" altLang="ja-JP" sz="1600" i="1" dirty="0" err="1">
                <a:solidFill>
                  <a:schemeClr val="tx1"/>
                </a:solidFill>
              </a:rPr>
              <a:t>Bulgren</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7651" name="Rectangle 10">
            <a:extLst>
              <a:ext uri="{FF2B5EF4-FFF2-40B4-BE49-F238E27FC236}">
                <a16:creationId xmlns:a16="http://schemas.microsoft.com/office/drawing/2014/main" id="{09022AA6-DC63-D440-B185-6B77F240003A}"/>
              </a:ext>
            </a:extLst>
          </p:cNvPr>
          <p:cNvSpPr>
            <a:spLocks noGrp="1" noChangeArrowheads="1"/>
          </p:cNvSpPr>
          <p:nvPr>
            <p:ph type="subTitle" idx="1"/>
          </p:nvPr>
        </p:nvSpPr>
        <p:spPr>
          <a:xfrm>
            <a:off x="5273947" y="5970995"/>
            <a:ext cx="2918563" cy="498466"/>
          </a:xfrm>
        </p:spPr>
        <p:txBody>
          <a:bodyPr/>
          <a:lstStyle/>
          <a:p>
            <a:pPr eaLnBrk="1" hangingPunct="1">
              <a:lnSpc>
                <a:spcPct val="90000"/>
              </a:lnSpc>
            </a:pPr>
            <a:endParaRPr lang="en-US" altLang="en-US" dirty="0"/>
          </a:p>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sp>
        <p:nvSpPr>
          <p:cNvPr id="2" name="Rectangle 1">
            <a:extLst>
              <a:ext uri="{FF2B5EF4-FFF2-40B4-BE49-F238E27FC236}">
                <a16:creationId xmlns:a16="http://schemas.microsoft.com/office/drawing/2014/main" id="{E3671510-60B6-4941-AD12-3085B77DFB3A}"/>
              </a:ext>
            </a:extLst>
          </p:cNvPr>
          <p:cNvSpPr/>
          <p:nvPr/>
        </p:nvSpPr>
        <p:spPr>
          <a:xfrm>
            <a:off x="758172" y="481807"/>
            <a:ext cx="914400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solidFill>
                  <a:srgbClr val="FF0000"/>
                </a:solidFill>
                <a:effectLst>
                  <a:outerShdw dist="38100" dir="2640000" algn="bl" rotWithShape="0">
                    <a:schemeClr val="accent1"/>
                  </a:outerShdw>
                </a:effectLst>
              </a:rPr>
              <a:t>             </a:t>
            </a:r>
          </a:p>
        </p:txBody>
      </p:sp>
      <p:sp>
        <p:nvSpPr>
          <p:cNvPr id="3" name="Rectangle 2">
            <a:extLst>
              <a:ext uri="{FF2B5EF4-FFF2-40B4-BE49-F238E27FC236}">
                <a16:creationId xmlns:a16="http://schemas.microsoft.com/office/drawing/2014/main" id="{62932D9A-8CCA-1AF9-C6CE-10EDF03CB409}"/>
              </a:ext>
            </a:extLst>
          </p:cNvPr>
          <p:cNvSpPr/>
          <p:nvPr/>
        </p:nvSpPr>
        <p:spPr>
          <a:xfrm>
            <a:off x="3331029" y="805058"/>
            <a:ext cx="5900424" cy="1323439"/>
          </a:xfrm>
          <a:prstGeom prst="rect">
            <a:avLst/>
          </a:prstGeom>
        </p:spPr>
        <p:txBody>
          <a:bodyPr wrap="square">
            <a:spAutoFit/>
          </a:bodyPr>
          <a:lstStyle/>
          <a:p>
            <a:endParaRPr lang="en-US" sz="4400" b="1" dirty="0">
              <a:ln w="12700">
                <a:solidFill>
                  <a:schemeClr val="accent1"/>
                </a:solidFill>
                <a:prstDash val="solid"/>
              </a:ln>
              <a:solidFill>
                <a:srgbClr val="FF0000"/>
              </a:solidFill>
              <a:effectLst>
                <a:outerShdw dist="38100" dir="2640000" algn="bl" rotWithShape="0">
                  <a:schemeClr val="accent1"/>
                </a:outerShdw>
              </a:effectLst>
              <a:highlight>
                <a:srgbClr val="FFFF00"/>
              </a:highlight>
            </a:endParaRPr>
          </a:p>
          <a:p>
            <a:pPr algn="ctr"/>
            <a:r>
              <a:rPr lang="en-US" sz="3600" b="1" dirty="0">
                <a:latin typeface="+mj-lt"/>
              </a:rPr>
              <a:t>Modified KEY TERMS</a:t>
            </a:r>
          </a:p>
        </p:txBody>
      </p:sp>
      <p:pic>
        <p:nvPicPr>
          <p:cNvPr id="4" name="Picture 3">
            <a:extLst>
              <a:ext uri="{FF2B5EF4-FFF2-40B4-BE49-F238E27FC236}">
                <a16:creationId xmlns:a16="http://schemas.microsoft.com/office/drawing/2014/main" id="{BA546E34-EBED-C8BD-3283-894A8C9D0BE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099839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F58F9-ED04-6347-B43D-2D591D2437F1}"/>
              </a:ext>
            </a:extLst>
          </p:cNvPr>
          <p:cNvSpPr>
            <a:spLocks noGrp="1"/>
          </p:cNvSpPr>
          <p:nvPr>
            <p:ph type="title"/>
          </p:nvPr>
        </p:nvSpPr>
        <p:spPr>
          <a:xfrm>
            <a:off x="216243" y="989831"/>
            <a:ext cx="8927757" cy="1408671"/>
          </a:xfrm>
        </p:spPr>
        <p:txBody>
          <a:bodyPr/>
          <a:lstStyle/>
          <a:p>
            <a:br>
              <a:rPr lang="en-US" sz="3600" dirty="0"/>
            </a:br>
            <a:r>
              <a:rPr lang="en-US" sz="3200" b="1" dirty="0">
                <a:solidFill>
                  <a:schemeClr val="tx1"/>
                </a:solidFill>
              </a:rPr>
              <a:t>HOW can we scaffold complex content?</a:t>
            </a:r>
            <a:br>
              <a:rPr lang="en-US" sz="3600" b="1" dirty="0">
                <a:solidFill>
                  <a:schemeClr val="tx1"/>
                </a:solidFill>
              </a:rPr>
            </a:br>
            <a:br>
              <a:rPr lang="en-US" sz="3600" b="1" dirty="0">
                <a:solidFill>
                  <a:schemeClr val="tx1"/>
                </a:solidFill>
              </a:rPr>
            </a:br>
            <a:r>
              <a:rPr lang="en-US" sz="3600" b="1" dirty="0">
                <a:solidFill>
                  <a:schemeClr val="tx1"/>
                </a:solidFill>
              </a:rPr>
              <a:t>MODIFY  </a:t>
            </a:r>
          </a:p>
        </p:txBody>
      </p:sp>
      <p:sp>
        <p:nvSpPr>
          <p:cNvPr id="3" name="Content Placeholder 2">
            <a:extLst>
              <a:ext uri="{FF2B5EF4-FFF2-40B4-BE49-F238E27FC236}">
                <a16:creationId xmlns:a16="http://schemas.microsoft.com/office/drawing/2014/main" id="{57D33D5E-BBE5-2D4B-8005-D2216DCD3650}"/>
              </a:ext>
            </a:extLst>
          </p:cNvPr>
          <p:cNvSpPr>
            <a:spLocks noGrp="1"/>
          </p:cNvSpPr>
          <p:nvPr>
            <p:ph idx="1"/>
          </p:nvPr>
        </p:nvSpPr>
        <p:spPr>
          <a:xfrm>
            <a:off x="952500" y="2071930"/>
            <a:ext cx="7772401" cy="4405070"/>
          </a:xfrm>
        </p:spPr>
        <p:txBody>
          <a:bodyPr>
            <a:noAutofit/>
          </a:bodyPr>
          <a:lstStyle/>
          <a:p>
            <a:pPr marL="0" indent="0">
              <a:buNone/>
            </a:pPr>
            <a:endParaRPr lang="en-US" sz="3400" b="1" dirty="0">
              <a:solidFill>
                <a:srgbClr val="C00000"/>
              </a:solidFill>
            </a:endParaRPr>
          </a:p>
          <a:p>
            <a:pPr marL="514350" indent="-514350">
              <a:buAutoNum type="arabicPeriod"/>
            </a:pPr>
            <a:r>
              <a:rPr lang="en-US" sz="3200" b="1" dirty="0">
                <a:solidFill>
                  <a:srgbClr val="C00000"/>
                </a:solidFill>
              </a:rPr>
              <a:t>Rephrase – </a:t>
            </a:r>
            <a:r>
              <a:rPr lang="en-US" sz="3200" dirty="0"/>
              <a:t>Use similar but more understandable terms</a:t>
            </a:r>
          </a:p>
          <a:p>
            <a:pPr marL="514350" indent="-514350">
              <a:buAutoNum type="arabicPeriod"/>
            </a:pPr>
            <a:endParaRPr lang="en-US" sz="3200" dirty="0"/>
          </a:p>
          <a:p>
            <a:pPr marL="0" indent="0">
              <a:buNone/>
            </a:pPr>
            <a:r>
              <a:rPr lang="en-US" sz="3200" b="1" dirty="0">
                <a:solidFill>
                  <a:srgbClr val="C00000"/>
                </a:solidFill>
              </a:rPr>
              <a:t>2. Paraphras</a:t>
            </a:r>
            <a:r>
              <a:rPr lang="en-US" sz="3200" dirty="0">
                <a:solidFill>
                  <a:srgbClr val="C00000"/>
                </a:solidFill>
              </a:rPr>
              <a:t>e</a:t>
            </a:r>
            <a:r>
              <a:rPr lang="en-US" sz="3200" dirty="0"/>
              <a:t> – put into your own words</a:t>
            </a:r>
          </a:p>
          <a:p>
            <a:pPr marL="0" indent="0" algn="ctr">
              <a:buNone/>
            </a:pPr>
            <a:endParaRPr lang="en-US" sz="600" dirty="0"/>
          </a:p>
        </p:txBody>
      </p:sp>
      <p:sp>
        <p:nvSpPr>
          <p:cNvPr id="4" name="Slide Number Placeholder 3">
            <a:extLst>
              <a:ext uri="{FF2B5EF4-FFF2-40B4-BE49-F238E27FC236}">
                <a16:creationId xmlns:a16="http://schemas.microsoft.com/office/drawing/2014/main" id="{116130A6-3D57-FC49-A5E6-BEAC9164F6F9}"/>
              </a:ext>
            </a:extLst>
          </p:cNvPr>
          <p:cNvSpPr>
            <a:spLocks noGrp="1"/>
          </p:cNvSpPr>
          <p:nvPr>
            <p:ph type="sldNum" sz="quarter" idx="10"/>
          </p:nvPr>
        </p:nvSpPr>
        <p:spPr/>
        <p:txBody>
          <a:bodyPr/>
          <a:lstStyle/>
          <a:p>
            <a:pPr>
              <a:defRPr/>
            </a:pPr>
            <a:fld id="{17098659-408A-F140-A3A9-DBA57AC6AD73}" type="slidenum">
              <a:rPr lang="en-US" altLang="en-US" smtClean="0"/>
              <a:pPr>
                <a:defRPr/>
              </a:pPr>
              <a:t>23</a:t>
            </a:fld>
            <a:endParaRPr lang="en-US" altLang="en-US"/>
          </a:p>
        </p:txBody>
      </p:sp>
      <p:sp>
        <p:nvSpPr>
          <p:cNvPr id="9" name="TextBox 8">
            <a:extLst>
              <a:ext uri="{FF2B5EF4-FFF2-40B4-BE49-F238E27FC236}">
                <a16:creationId xmlns:a16="http://schemas.microsoft.com/office/drawing/2014/main" id="{12E707CC-736A-1F44-BA23-5CA1CE58A6D6}"/>
              </a:ext>
            </a:extLst>
          </p:cNvPr>
          <p:cNvSpPr txBox="1"/>
          <p:nvPr/>
        </p:nvSpPr>
        <p:spPr>
          <a:xfrm>
            <a:off x="5074137" y="6283523"/>
            <a:ext cx="1734001" cy="307777"/>
          </a:xfrm>
          <a:prstGeom prst="rect">
            <a:avLst/>
          </a:prstGeom>
          <a:noFill/>
        </p:spPr>
        <p:txBody>
          <a:bodyPr wrap="none" rtlCol="0">
            <a:spAutoFit/>
          </a:bodyPr>
          <a:lstStyle/>
          <a:p>
            <a:r>
              <a:rPr lang="en-US" sz="1400" dirty="0">
                <a:solidFill>
                  <a:prstClr val="black">
                    <a:tint val="75000"/>
                  </a:prstClr>
                </a:solidFill>
                <a:latin typeface="Calibri" panose="020F0502020204030204"/>
              </a:rPr>
              <a:t>© Janis </a:t>
            </a:r>
            <a:r>
              <a:rPr lang="en-US" sz="1400" dirty="0" err="1">
                <a:solidFill>
                  <a:prstClr val="black">
                    <a:tint val="75000"/>
                  </a:prstClr>
                </a:solidFill>
                <a:latin typeface="Calibri" panose="020F0502020204030204"/>
              </a:rPr>
              <a:t>Bulgren</a:t>
            </a:r>
            <a:r>
              <a:rPr lang="en-US" sz="1400" dirty="0">
                <a:solidFill>
                  <a:prstClr val="black">
                    <a:tint val="75000"/>
                  </a:prstClr>
                </a:solidFill>
                <a:latin typeface="Calibri" panose="020F0502020204030204"/>
              </a:rPr>
              <a:t> 2023</a:t>
            </a:r>
            <a:endParaRPr lang="en-US" sz="1400" b="1" dirty="0">
              <a:ln w="12700">
                <a:solidFill>
                  <a:schemeClr val="accent1"/>
                </a:solidFill>
                <a:prstDash val="solid"/>
              </a:ln>
              <a:solidFill>
                <a:srgbClr val="FF0000"/>
              </a:solidFill>
              <a:effectLst>
                <a:outerShdw dist="38100" dir="2640000" algn="bl" rotWithShape="0">
                  <a:schemeClr val="accent1"/>
                </a:outerShdw>
              </a:effectLst>
            </a:endParaRPr>
          </a:p>
        </p:txBody>
      </p:sp>
      <p:pic>
        <p:nvPicPr>
          <p:cNvPr id="6" name="Picture 5">
            <a:extLst>
              <a:ext uri="{FF2B5EF4-FFF2-40B4-BE49-F238E27FC236}">
                <a16:creationId xmlns:a16="http://schemas.microsoft.com/office/drawing/2014/main" id="{D2F16097-42E0-BAA2-0E70-EAC308CBD990}"/>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967111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F58F9-ED04-6347-B43D-2D591D2437F1}"/>
              </a:ext>
            </a:extLst>
          </p:cNvPr>
          <p:cNvSpPr>
            <a:spLocks noGrp="1"/>
          </p:cNvSpPr>
          <p:nvPr>
            <p:ph type="title"/>
          </p:nvPr>
        </p:nvSpPr>
        <p:spPr>
          <a:xfrm>
            <a:off x="0" y="494269"/>
            <a:ext cx="8711514" cy="1408671"/>
          </a:xfrm>
        </p:spPr>
        <p:txBody>
          <a:bodyPr/>
          <a:lstStyle/>
          <a:p>
            <a:br>
              <a:rPr lang="en-US" sz="3600" dirty="0"/>
            </a:br>
            <a:br>
              <a:rPr lang="en-US" dirty="0"/>
            </a:br>
            <a:endParaRPr lang="en-US" dirty="0"/>
          </a:p>
        </p:txBody>
      </p:sp>
      <p:sp>
        <p:nvSpPr>
          <p:cNvPr id="3" name="Content Placeholder 2">
            <a:extLst>
              <a:ext uri="{FF2B5EF4-FFF2-40B4-BE49-F238E27FC236}">
                <a16:creationId xmlns:a16="http://schemas.microsoft.com/office/drawing/2014/main" id="{57D33D5E-BBE5-2D4B-8005-D2216DCD3650}"/>
              </a:ext>
            </a:extLst>
          </p:cNvPr>
          <p:cNvSpPr>
            <a:spLocks noGrp="1"/>
          </p:cNvSpPr>
          <p:nvPr>
            <p:ph idx="1"/>
          </p:nvPr>
        </p:nvSpPr>
        <p:spPr>
          <a:xfrm>
            <a:off x="952500" y="1744104"/>
            <a:ext cx="7610079" cy="4542134"/>
          </a:xfrm>
        </p:spPr>
        <p:txBody>
          <a:bodyPr>
            <a:noAutofit/>
          </a:bodyPr>
          <a:lstStyle/>
          <a:p>
            <a:pPr marL="0" indent="0" defTabSz="685800" eaLnBrk="1" fontAlgn="auto" hangingPunct="1">
              <a:spcBef>
                <a:spcPts val="0"/>
              </a:spcBef>
              <a:spcAft>
                <a:spcPts val="0"/>
              </a:spcAft>
              <a:buNone/>
              <a:defRPr/>
            </a:pPr>
            <a:r>
              <a:rPr lang="en-US" sz="2400" dirty="0">
                <a:solidFill>
                  <a:prstClr val="black"/>
                </a:solidFill>
                <a:ea typeface="ＭＳ 明朝"/>
              </a:rPr>
              <a:t> 1. : Identify the </a:t>
            </a:r>
            <a:r>
              <a:rPr lang="en-US" sz="2400" dirty="0">
                <a:solidFill>
                  <a:prstClr val="black"/>
                </a:solidFill>
                <a:highlight>
                  <a:srgbClr val="FFFF00"/>
                </a:highlight>
                <a:ea typeface="ＭＳ 明朝"/>
              </a:rPr>
              <a:t>Original </a:t>
            </a:r>
            <a:r>
              <a:rPr lang="en-US" sz="2400" dirty="0">
                <a:solidFill>
                  <a:prstClr val="black"/>
                </a:solidFill>
                <a:ea typeface="ＭＳ 明朝"/>
              </a:rPr>
              <a:t>question:</a:t>
            </a:r>
          </a:p>
          <a:p>
            <a:pPr marL="0" indent="0" defTabSz="685800" eaLnBrk="1" fontAlgn="auto" hangingPunct="1">
              <a:spcBef>
                <a:spcPts val="0"/>
              </a:spcBef>
              <a:spcAft>
                <a:spcPts val="0"/>
              </a:spcAft>
              <a:buNone/>
              <a:defRPr/>
            </a:pPr>
            <a:r>
              <a:rPr lang="en-US" sz="2400" dirty="0">
                <a:solidFill>
                  <a:prstClr val="black"/>
                </a:solidFill>
                <a:ea typeface="ＭＳ 明朝"/>
              </a:rPr>
              <a:t>“How did his observations lead Charles Darwin to propose natural selection as the </a:t>
            </a:r>
            <a:r>
              <a:rPr lang="en-US" sz="2400" dirty="0">
                <a:solidFill>
                  <a:prstClr val="black"/>
                </a:solidFill>
                <a:highlight>
                  <a:srgbClr val="FFFF00"/>
                </a:highlight>
                <a:ea typeface="ＭＳ 明朝"/>
              </a:rPr>
              <a:t>driving mechanism </a:t>
            </a:r>
            <a:r>
              <a:rPr lang="en-US" sz="2400" dirty="0">
                <a:solidFill>
                  <a:prstClr val="black"/>
                </a:solidFill>
                <a:ea typeface="ＭＳ 明朝"/>
              </a:rPr>
              <a:t>of evolution and what were </a:t>
            </a:r>
            <a:r>
              <a:rPr lang="en-US" sz="2400" dirty="0">
                <a:solidFill>
                  <a:prstClr val="black"/>
                </a:solidFill>
                <a:highlight>
                  <a:srgbClr val="00FFFF"/>
                </a:highlight>
                <a:ea typeface="ＭＳ 明朝"/>
              </a:rPr>
              <a:t>cumulative changes</a:t>
            </a:r>
            <a:r>
              <a:rPr lang="en-US" sz="2400" dirty="0">
                <a:solidFill>
                  <a:prstClr val="black"/>
                </a:solidFill>
                <a:ea typeface="ＭＳ 明朝"/>
              </a:rPr>
              <a:t>?”</a:t>
            </a:r>
          </a:p>
          <a:p>
            <a:pPr marL="0" indent="0" defTabSz="685800" eaLnBrk="1" fontAlgn="auto" hangingPunct="1">
              <a:spcBef>
                <a:spcPts val="0"/>
              </a:spcBef>
              <a:spcAft>
                <a:spcPts val="0"/>
              </a:spcAft>
              <a:buNone/>
              <a:defRPr/>
            </a:pPr>
            <a:endParaRPr lang="en-US" sz="2400" dirty="0">
              <a:solidFill>
                <a:prstClr val="black"/>
              </a:solidFill>
              <a:ea typeface="ＭＳ 明朝"/>
            </a:endParaRPr>
          </a:p>
          <a:p>
            <a:pPr marL="0" indent="0">
              <a:buNone/>
            </a:pPr>
            <a:r>
              <a:rPr lang="en-US" sz="2400" dirty="0">
                <a:solidFill>
                  <a:prstClr val="black"/>
                </a:solidFill>
                <a:ea typeface="ＭＳ 明朝"/>
              </a:rPr>
              <a:t>2. </a:t>
            </a:r>
            <a:r>
              <a:rPr lang="en-US" sz="2400" dirty="0">
                <a:solidFill>
                  <a:prstClr val="black"/>
                </a:solidFill>
                <a:highlight>
                  <a:srgbClr val="FFFF00"/>
                </a:highlight>
                <a:ea typeface="ＭＳ 明朝"/>
              </a:rPr>
              <a:t>Rephrased</a:t>
            </a:r>
            <a:r>
              <a:rPr lang="en-US" sz="2400" dirty="0">
                <a:solidFill>
                  <a:prstClr val="black"/>
                </a:solidFill>
                <a:ea typeface="ＭＳ 明朝"/>
              </a:rPr>
              <a:t> the question with synonyms.</a:t>
            </a:r>
          </a:p>
          <a:p>
            <a:pPr marL="0" indent="0">
              <a:buNone/>
            </a:pPr>
            <a:r>
              <a:rPr lang="en-US" sz="2400" dirty="0">
                <a:solidFill>
                  <a:prstClr val="black"/>
                </a:solidFill>
                <a:ea typeface="ＭＳ 明朝"/>
              </a:rPr>
              <a:t>“How did his observations lead Charles Darwin to propose natural selection as the </a:t>
            </a:r>
            <a:r>
              <a:rPr lang="en-US" sz="2400" dirty="0">
                <a:solidFill>
                  <a:prstClr val="black"/>
                </a:solidFill>
                <a:highlight>
                  <a:srgbClr val="FFFF00"/>
                </a:highlight>
                <a:ea typeface="ＭＳ 明朝"/>
              </a:rPr>
              <a:t>cause </a:t>
            </a:r>
            <a:r>
              <a:rPr lang="en-US" sz="2400" dirty="0">
                <a:solidFill>
                  <a:prstClr val="black"/>
                </a:solidFill>
                <a:ea typeface="ＭＳ 明朝"/>
              </a:rPr>
              <a:t>of evolution and what were </a:t>
            </a:r>
            <a:r>
              <a:rPr lang="en-US" sz="2400" dirty="0">
                <a:solidFill>
                  <a:prstClr val="black"/>
                </a:solidFill>
                <a:highlight>
                  <a:srgbClr val="00FFFF"/>
                </a:highlight>
                <a:ea typeface="ＭＳ 明朝"/>
              </a:rPr>
              <a:t>several lasting changes</a:t>
            </a:r>
            <a:r>
              <a:rPr lang="en-US" sz="2400" dirty="0">
                <a:solidFill>
                  <a:prstClr val="black"/>
                </a:solidFill>
                <a:ea typeface="ＭＳ 明朝"/>
              </a:rPr>
              <a:t>?”</a:t>
            </a:r>
          </a:p>
          <a:p>
            <a:pPr>
              <a:buFont typeface="Arial" panose="020B0604020202020204" pitchFamily="34" charset="0"/>
              <a:buChar char="•"/>
            </a:pPr>
            <a:endParaRPr lang="en-US" sz="3400" dirty="0">
              <a:solidFill>
                <a:prstClr val="black">
                  <a:tint val="75000"/>
                </a:prstClr>
              </a:solidFill>
              <a:latin typeface="Calibri" panose="020F0502020204030204"/>
            </a:endParaRPr>
          </a:p>
          <a:p>
            <a:pPr marL="0" indent="0" algn="ctr">
              <a:buNone/>
            </a:pPr>
            <a:endParaRPr lang="en-US" sz="600" dirty="0"/>
          </a:p>
        </p:txBody>
      </p:sp>
      <p:sp>
        <p:nvSpPr>
          <p:cNvPr id="4" name="Slide Number Placeholder 3">
            <a:extLst>
              <a:ext uri="{FF2B5EF4-FFF2-40B4-BE49-F238E27FC236}">
                <a16:creationId xmlns:a16="http://schemas.microsoft.com/office/drawing/2014/main" id="{116130A6-3D57-FC49-A5E6-BEAC9164F6F9}"/>
              </a:ext>
            </a:extLst>
          </p:cNvPr>
          <p:cNvSpPr>
            <a:spLocks noGrp="1"/>
          </p:cNvSpPr>
          <p:nvPr>
            <p:ph type="sldNum" sz="quarter" idx="10"/>
          </p:nvPr>
        </p:nvSpPr>
        <p:spPr/>
        <p:txBody>
          <a:bodyPr/>
          <a:lstStyle/>
          <a:p>
            <a:pPr>
              <a:defRPr/>
            </a:pPr>
            <a:fld id="{17098659-408A-F140-A3A9-DBA57AC6AD73}" type="slidenum">
              <a:rPr lang="en-US" altLang="en-US" smtClean="0"/>
              <a:pPr>
                <a:defRPr/>
              </a:pPr>
              <a:t>24</a:t>
            </a:fld>
            <a:endParaRPr lang="en-US" altLang="en-US"/>
          </a:p>
        </p:txBody>
      </p:sp>
      <p:sp>
        <p:nvSpPr>
          <p:cNvPr id="9" name="TextBox 8">
            <a:extLst>
              <a:ext uri="{FF2B5EF4-FFF2-40B4-BE49-F238E27FC236}">
                <a16:creationId xmlns:a16="http://schemas.microsoft.com/office/drawing/2014/main" id="{12E707CC-736A-1F44-BA23-5CA1CE58A6D6}"/>
              </a:ext>
            </a:extLst>
          </p:cNvPr>
          <p:cNvSpPr txBox="1"/>
          <p:nvPr/>
        </p:nvSpPr>
        <p:spPr>
          <a:xfrm>
            <a:off x="5197643" y="6283523"/>
            <a:ext cx="1693925" cy="307777"/>
          </a:xfrm>
          <a:prstGeom prst="rect">
            <a:avLst/>
          </a:prstGeom>
          <a:noFill/>
        </p:spPr>
        <p:txBody>
          <a:bodyPr wrap="none" rtlCol="0">
            <a:spAutoFit/>
          </a:bodyPr>
          <a:lstStyle/>
          <a:p>
            <a:r>
              <a:rPr lang="en-US" sz="1400" dirty="0">
                <a:solidFill>
                  <a:prstClr val="black">
                    <a:tint val="75000"/>
                  </a:prstClr>
                </a:solidFill>
                <a:latin typeface="Calibri" panose="020F0502020204030204"/>
              </a:rPr>
              <a:t>© </a:t>
            </a:r>
            <a:r>
              <a:rPr lang="en-US" sz="1400" dirty="0" err="1">
                <a:solidFill>
                  <a:prstClr val="black">
                    <a:tint val="75000"/>
                  </a:prstClr>
                </a:solidFill>
                <a:latin typeface="Calibri" panose="020F0502020204030204"/>
              </a:rPr>
              <a:t>JanisBulgren</a:t>
            </a:r>
            <a:r>
              <a:rPr lang="en-US" sz="1400" dirty="0">
                <a:solidFill>
                  <a:prstClr val="black">
                    <a:tint val="75000"/>
                  </a:prstClr>
                </a:solidFill>
                <a:latin typeface="Calibri" panose="020F0502020204030204"/>
              </a:rPr>
              <a:t> 2023</a:t>
            </a:r>
          </a:p>
        </p:txBody>
      </p:sp>
      <p:sp>
        <p:nvSpPr>
          <p:cNvPr id="6" name="TextBox 5">
            <a:extLst>
              <a:ext uri="{FF2B5EF4-FFF2-40B4-BE49-F238E27FC236}">
                <a16:creationId xmlns:a16="http://schemas.microsoft.com/office/drawing/2014/main" id="{7F1986D4-83AA-91BF-C246-7248279F7B44}"/>
              </a:ext>
            </a:extLst>
          </p:cNvPr>
          <p:cNvSpPr txBox="1"/>
          <p:nvPr/>
        </p:nvSpPr>
        <p:spPr>
          <a:xfrm>
            <a:off x="510663" y="622952"/>
            <a:ext cx="7704353" cy="892552"/>
          </a:xfrm>
          <a:prstGeom prst="rect">
            <a:avLst/>
          </a:prstGeom>
          <a:noFill/>
        </p:spPr>
        <p:txBody>
          <a:bodyPr wrap="none" rtlCol="0">
            <a:spAutoFit/>
          </a:bodyPr>
          <a:lstStyle/>
          <a:p>
            <a:r>
              <a:rPr lang="en-US" sz="2800" dirty="0">
                <a:solidFill>
                  <a:srgbClr val="C00000"/>
                </a:solidFill>
                <a:latin typeface="+mj-lt"/>
              </a:rPr>
              <a:t>1. Rephrase </a:t>
            </a:r>
            <a:r>
              <a:rPr lang="en-US" sz="2800" dirty="0">
                <a:latin typeface="+mj-lt"/>
              </a:rPr>
              <a:t>using words with similar meanings</a:t>
            </a:r>
          </a:p>
          <a:p>
            <a:endParaRPr lang="en-US" dirty="0"/>
          </a:p>
        </p:txBody>
      </p:sp>
      <p:pic>
        <p:nvPicPr>
          <p:cNvPr id="7" name="Picture 6">
            <a:extLst>
              <a:ext uri="{FF2B5EF4-FFF2-40B4-BE49-F238E27FC236}">
                <a16:creationId xmlns:a16="http://schemas.microsoft.com/office/drawing/2014/main" id="{51F9B37D-0D75-D813-139B-8D6AA7CDD73C}"/>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18904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33727"/>
            <a:ext cx="8851909" cy="1800623"/>
          </a:xfrm>
        </p:spPr>
        <p:txBody>
          <a:bodyPr/>
          <a:lstStyle/>
          <a:p>
            <a:br>
              <a:rPr lang="en-US" dirty="0">
                <a:ln w="12700">
                  <a:solidFill>
                    <a:schemeClr val="accent1"/>
                  </a:solidFill>
                  <a:prstDash val="solid"/>
                </a:ln>
                <a:solidFill>
                  <a:srgbClr val="FF0000"/>
                </a:solidFill>
                <a:effectLst>
                  <a:outerShdw dist="38100" dir="2640000" algn="bl" rotWithShape="0">
                    <a:schemeClr val="accent1"/>
                  </a:outerShdw>
                </a:effectLst>
              </a:rPr>
            </a:br>
            <a:br>
              <a:rPr lang="en-US" dirty="0">
                <a:ln w="12700">
                  <a:solidFill>
                    <a:schemeClr val="accent1"/>
                  </a:solidFill>
                  <a:prstDash val="solid"/>
                </a:ln>
                <a:solidFill>
                  <a:srgbClr val="FF0000"/>
                </a:solidFill>
                <a:effectLst>
                  <a:outerShdw dist="38100" dir="2640000" algn="bl" rotWithShape="0">
                    <a:schemeClr val="accent1"/>
                  </a:outerShdw>
                </a:effectLst>
              </a:rPr>
            </a:br>
            <a:r>
              <a:rPr lang="en-US" dirty="0">
                <a:ln w="12700">
                  <a:solidFill>
                    <a:schemeClr val="accent1"/>
                  </a:solidFill>
                  <a:prstDash val="solid"/>
                </a:ln>
                <a:solidFill>
                  <a:srgbClr val="FF0000"/>
                </a:solidFill>
                <a:effectLst>
                  <a:outerShdw dist="38100" dir="2640000" algn="bl" rotWithShape="0">
                    <a:schemeClr val="accent1"/>
                  </a:outerShdw>
                </a:effectLst>
              </a:rPr>
              <a:t> </a:t>
            </a:r>
            <a:br>
              <a:rPr lang="en-US" dirty="0">
                <a:ln w="12700">
                  <a:solidFill>
                    <a:schemeClr val="accent1"/>
                  </a:solidFill>
                  <a:prstDash val="solid"/>
                </a:ln>
                <a:solidFill>
                  <a:srgbClr val="FF0000"/>
                </a:solidFill>
                <a:effectLst>
                  <a:outerShdw dist="38100" dir="2640000" algn="bl" rotWithShape="0">
                    <a:schemeClr val="accent1"/>
                  </a:outerShdw>
                </a:effectLst>
              </a:rPr>
            </a:br>
            <a:br>
              <a:rPr lang="en-US" dirty="0">
                <a:ln w="12700">
                  <a:solidFill>
                    <a:schemeClr val="accent1"/>
                  </a:solidFill>
                  <a:prstDash val="solid"/>
                </a:ln>
                <a:solidFill>
                  <a:srgbClr val="FF0000"/>
                </a:solidFill>
                <a:effectLst>
                  <a:outerShdw dist="38100" dir="2640000" algn="bl" rotWithShape="0">
                    <a:schemeClr val="accent1"/>
                  </a:outerShdw>
                </a:effectLst>
              </a:rPr>
            </a:br>
            <a:r>
              <a:rPr lang="en-US" sz="3200" dirty="0">
                <a:ln w="12700">
                  <a:solidFill>
                    <a:schemeClr val="accent1"/>
                  </a:solidFill>
                  <a:prstDash val="solid"/>
                </a:ln>
                <a:solidFill>
                  <a:srgbClr val="FF0000"/>
                </a:solidFill>
                <a:effectLst>
                  <a:outerShdw dist="38100" dir="2640000" algn="bl" rotWithShape="0">
                    <a:schemeClr val="accent1"/>
                  </a:outerShdw>
                </a:effectLst>
                <a:highlight>
                  <a:srgbClr val="FFFF00"/>
                </a:highlight>
              </a:rPr>
              <a:t>			</a:t>
            </a:r>
            <a:br>
              <a:rPr lang="en-US" dirty="0">
                <a:ln w="12700">
                  <a:solidFill>
                    <a:schemeClr val="accent1"/>
                  </a:solidFill>
                  <a:prstDash val="solid"/>
                </a:ln>
                <a:solidFill>
                  <a:srgbClr val="FF0000"/>
                </a:solidFill>
                <a:effectLst>
                  <a:outerShdw dist="38100" dir="2640000" algn="bl" rotWithShape="0">
                    <a:schemeClr val="accent1"/>
                  </a:outerShdw>
                </a:effectLst>
                <a:highlight>
                  <a:srgbClr val="FFFF00"/>
                </a:highlight>
              </a:rPr>
            </a:br>
            <a:r>
              <a:rPr lang="en-US" sz="3600" b="1" dirty="0">
                <a:solidFill>
                  <a:schemeClr val="tx1"/>
                </a:solidFill>
              </a:rPr>
              <a:t>EXAMPLE:</a:t>
            </a:r>
            <a:br>
              <a:rPr lang="en-US" dirty="0">
                <a:ln w="12700">
                  <a:solidFill>
                    <a:schemeClr val="accent1"/>
                  </a:solidFill>
                  <a:prstDash val="solid"/>
                </a:ln>
                <a:solidFill>
                  <a:srgbClr val="FF0000"/>
                </a:solidFill>
                <a:effectLst>
                  <a:outerShdw dist="38100" dir="2640000" algn="bl" rotWithShape="0">
                    <a:schemeClr val="accent1"/>
                  </a:outerShdw>
                </a:effectLst>
                <a:highlight>
                  <a:srgbClr val="FFFF00"/>
                </a:highlight>
              </a:rPr>
            </a:br>
            <a:r>
              <a:rPr lang="en-US" dirty="0">
                <a:ln w="12700">
                  <a:solidFill>
                    <a:schemeClr val="accent1"/>
                  </a:solidFill>
                  <a:prstDash val="solid"/>
                </a:ln>
                <a:solidFill>
                  <a:srgbClr val="FF0000"/>
                </a:solidFill>
                <a:effectLst>
                  <a:outerShdw dist="38100" dir="2640000" algn="bl" rotWithShape="0">
                    <a:schemeClr val="accent1"/>
                  </a:outerShdw>
                </a:effectLst>
                <a:highlight>
                  <a:srgbClr val="FFFF00"/>
                </a:highlight>
              </a:rPr>
              <a:t> </a:t>
            </a:r>
            <a:br>
              <a:rPr lang="en-US" dirty="0">
                <a:ln w="12700">
                  <a:solidFill>
                    <a:schemeClr val="accent1"/>
                  </a:solidFill>
                  <a:prstDash val="solid"/>
                </a:ln>
                <a:solidFill>
                  <a:srgbClr val="FF0000"/>
                </a:solidFill>
                <a:effectLst>
                  <a:outerShdw dist="38100" dir="2640000" algn="bl" rotWithShape="0">
                    <a:schemeClr val="accent1"/>
                  </a:outerShdw>
                </a:effectLst>
                <a:highlight>
                  <a:srgbClr val="FFFF00"/>
                </a:highlight>
              </a:rPr>
            </a:br>
            <a:r>
              <a:rPr lang="en-US" sz="3600" b="1" dirty="0">
                <a:solidFill>
                  <a:srgbClr val="941100"/>
                </a:solidFill>
              </a:rPr>
              <a:t>Example Modification:  Paraphrase</a:t>
            </a:r>
            <a:r>
              <a:rPr lang="en-US" sz="3600" dirty="0">
                <a:solidFill>
                  <a:srgbClr val="941100"/>
                </a:solidFill>
              </a:rPr>
              <a:t> </a:t>
            </a:r>
            <a:br>
              <a:rPr lang="en-US" sz="3600" dirty="0"/>
            </a:br>
            <a:br>
              <a:rPr lang="en-US" sz="3600" dirty="0"/>
            </a:br>
            <a:r>
              <a:rPr lang="en-US" sz="3200" dirty="0">
                <a:solidFill>
                  <a:schemeClr val="tx1"/>
                </a:solidFill>
              </a:rPr>
              <a:t>Put into your own words</a:t>
            </a:r>
            <a:br>
              <a:rPr lang="en-US" sz="3200" dirty="0">
                <a:ln w="12700">
                  <a:solidFill>
                    <a:schemeClr val="accent1"/>
                  </a:solidFill>
                  <a:prstDash val="solid"/>
                </a:ln>
                <a:solidFill>
                  <a:schemeClr val="tx1"/>
                </a:solidFill>
                <a:effectLst>
                  <a:outerShdw dist="38100" dir="2640000" algn="bl" rotWithShape="0">
                    <a:schemeClr val="accent1"/>
                  </a:outerShdw>
                </a:effectLst>
                <a:highlight>
                  <a:srgbClr val="00FFFF"/>
                </a:highlight>
              </a:rPr>
            </a:br>
            <a:r>
              <a:rPr lang="en-US" sz="3200" dirty="0">
                <a:ln w="12700">
                  <a:solidFill>
                    <a:schemeClr val="accent1"/>
                  </a:solidFill>
                  <a:prstDash val="solid"/>
                </a:ln>
                <a:solidFill>
                  <a:schemeClr val="tx1"/>
                </a:solidFill>
                <a:effectLst>
                  <a:outerShdw dist="38100" dir="2640000" algn="bl" rotWithShape="0">
                    <a:schemeClr val="accent1"/>
                  </a:outerShdw>
                </a:effectLst>
              </a:rPr>
              <a:t> </a:t>
            </a:r>
            <a:r>
              <a:rPr lang="en-US" sz="3200" dirty="0">
                <a:solidFill>
                  <a:schemeClr val="tx1"/>
                </a:solidFill>
              </a:rPr>
              <a:t>by </a:t>
            </a:r>
            <a:r>
              <a:rPr lang="en-US" sz="3200" dirty="0">
                <a:solidFill>
                  <a:srgbClr val="941100"/>
                </a:solidFill>
              </a:rPr>
              <a:t>paraphrasing</a:t>
            </a:r>
            <a:r>
              <a:rPr lang="en-US" sz="3200" dirty="0">
                <a:solidFill>
                  <a:schemeClr val="tx1"/>
                </a:solidFill>
              </a:rPr>
              <a:t> </a:t>
            </a:r>
            <a:br>
              <a:rPr lang="en-US" sz="3200" dirty="0">
                <a:solidFill>
                  <a:schemeClr val="tx1"/>
                </a:solidFill>
              </a:rPr>
            </a:br>
            <a:r>
              <a:rPr lang="en-US" sz="3200" dirty="0">
                <a:solidFill>
                  <a:schemeClr val="tx1"/>
                </a:solidFill>
              </a:rPr>
              <a:t>a Cause &amp; Effect graphic of the Civil War</a:t>
            </a:r>
            <a:endParaRPr lang="en-US" sz="3200" dirty="0">
              <a:solidFill>
                <a:schemeClr val="tx1"/>
              </a:solidFill>
              <a:highlight>
                <a:srgbClr val="FFFF00"/>
              </a:highlight>
            </a:endParaRPr>
          </a:p>
        </p:txBody>
      </p:sp>
      <p:sp>
        <p:nvSpPr>
          <p:cNvPr id="2" name="Slide Number Placeholder 1">
            <a:extLst>
              <a:ext uri="{FF2B5EF4-FFF2-40B4-BE49-F238E27FC236}">
                <a16:creationId xmlns:a16="http://schemas.microsoft.com/office/drawing/2014/main" id="{65BA1D71-55D7-9503-A580-40981BDD169B}"/>
              </a:ext>
            </a:extLst>
          </p:cNvPr>
          <p:cNvSpPr>
            <a:spLocks noGrp="1"/>
          </p:cNvSpPr>
          <p:nvPr>
            <p:ph type="sldNum" sz="quarter" idx="10"/>
          </p:nvPr>
        </p:nvSpPr>
        <p:spPr/>
        <p:txBody>
          <a:bodyPr/>
          <a:lstStyle/>
          <a:p>
            <a:pPr>
              <a:defRPr/>
            </a:pPr>
            <a:fld id="{17098659-408A-F140-A3A9-DBA57AC6AD73}" type="slidenum">
              <a:rPr lang="en-US" altLang="en-US" smtClean="0"/>
              <a:pPr>
                <a:defRPr/>
              </a:pPr>
              <a:t>25</a:t>
            </a:fld>
            <a:endParaRPr lang="en-US" altLang="en-US"/>
          </a:p>
        </p:txBody>
      </p:sp>
      <p:sp>
        <p:nvSpPr>
          <p:cNvPr id="5" name="TextBox 4">
            <a:extLst>
              <a:ext uri="{FF2B5EF4-FFF2-40B4-BE49-F238E27FC236}">
                <a16:creationId xmlns:a16="http://schemas.microsoft.com/office/drawing/2014/main" id="{BBAB6943-1382-34D5-9E3F-7C224BA547C0}"/>
              </a:ext>
            </a:extLst>
          </p:cNvPr>
          <p:cNvSpPr txBox="1"/>
          <p:nvPr/>
        </p:nvSpPr>
        <p:spPr>
          <a:xfrm>
            <a:off x="4772796" y="6248400"/>
            <a:ext cx="1788642"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4" name="Picture 3">
            <a:extLst>
              <a:ext uri="{FF2B5EF4-FFF2-40B4-BE49-F238E27FC236}">
                <a16:creationId xmlns:a16="http://schemas.microsoft.com/office/drawing/2014/main" id="{FFE52FC4-6223-666F-0F70-37044BF19804}"/>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624708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D83B77-04F1-57B1-0066-EEB2DD3D77D6}"/>
              </a:ext>
            </a:extLst>
          </p:cNvPr>
          <p:cNvSpPr/>
          <p:nvPr/>
        </p:nvSpPr>
        <p:spPr bwMode="auto">
          <a:xfrm>
            <a:off x="-10726" y="5391215"/>
            <a:ext cx="9144000" cy="160270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3" name="Rectangle 2">
            <a:extLst>
              <a:ext uri="{FF2B5EF4-FFF2-40B4-BE49-F238E27FC236}">
                <a16:creationId xmlns:a16="http://schemas.microsoft.com/office/drawing/2014/main" id="{317927BC-48D7-83BE-3993-F745DD059992}"/>
              </a:ext>
            </a:extLst>
          </p:cNvPr>
          <p:cNvSpPr/>
          <p:nvPr/>
        </p:nvSpPr>
        <p:spPr bwMode="auto">
          <a:xfrm>
            <a:off x="0" y="0"/>
            <a:ext cx="9144000" cy="86782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Hexagon 1"/>
          <p:cNvSpPr/>
          <p:nvPr/>
        </p:nvSpPr>
        <p:spPr>
          <a:xfrm>
            <a:off x="3027680" y="1628950"/>
            <a:ext cx="3090823" cy="3840488"/>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19" name="Rectangle 18"/>
          <p:cNvSpPr/>
          <p:nvPr/>
        </p:nvSpPr>
        <p:spPr>
          <a:xfrm>
            <a:off x="-181665" y="258354"/>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35" name="Text Box 36"/>
          <p:cNvSpPr txBox="1"/>
          <p:nvPr/>
        </p:nvSpPr>
        <p:spPr>
          <a:xfrm>
            <a:off x="237798" y="801413"/>
            <a:ext cx="4061761"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       Restated question:</a:t>
            </a:r>
          </a:p>
        </p:txBody>
      </p:sp>
      <p:sp>
        <p:nvSpPr>
          <p:cNvPr id="104" name="Pentagon 103"/>
          <p:cNvSpPr/>
          <p:nvPr/>
        </p:nvSpPr>
        <p:spPr>
          <a:xfrm>
            <a:off x="6186468" y="1628948"/>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18" name="Pentagon 17"/>
          <p:cNvSpPr/>
          <p:nvPr/>
        </p:nvSpPr>
        <p:spPr>
          <a:xfrm>
            <a:off x="200135" y="1690246"/>
            <a:ext cx="2864521" cy="3841861"/>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6" name="Text Box 51"/>
          <p:cNvSpPr txBox="1"/>
          <p:nvPr/>
        </p:nvSpPr>
        <p:spPr>
          <a:xfrm>
            <a:off x="123972" y="5571633"/>
            <a:ext cx="8877709" cy="713217"/>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pPr>
              <a:lnSpc>
                <a:spcPct val="90000"/>
              </a:lnSpc>
            </a:pPr>
            <a:r>
              <a:rPr lang="en-US" sz="1100" dirty="0">
                <a:latin typeface="Times New Roman"/>
                <a:ea typeface="ＭＳ 明朝"/>
              </a:rPr>
              <a:t>        Answer:</a:t>
            </a:r>
          </a:p>
        </p:txBody>
      </p:sp>
      <p:sp>
        <p:nvSpPr>
          <p:cNvPr id="31" name="Text Box 44"/>
          <p:cNvSpPr txBox="1"/>
          <p:nvPr/>
        </p:nvSpPr>
        <p:spPr>
          <a:xfrm>
            <a:off x="386559" y="1679759"/>
            <a:ext cx="1587087" cy="290763"/>
          </a:xfrm>
          <a:prstGeom prst="rect">
            <a:avLst/>
          </a:prstGeom>
          <a:noFill/>
          <a:ln w="9525" cmpd="sng">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Causes &amp; Connections:</a:t>
            </a:r>
            <a:endParaRPr lang="en-US" sz="1200" dirty="0">
              <a:latin typeface="Times New Roman"/>
              <a:ea typeface="ＭＳ 明朝"/>
            </a:endParaRPr>
          </a:p>
        </p:txBody>
      </p:sp>
      <p:grpSp>
        <p:nvGrpSpPr>
          <p:cNvPr id="10" name="Group 9"/>
          <p:cNvGrpSpPr/>
          <p:nvPr/>
        </p:nvGrpSpPr>
        <p:grpSpPr>
          <a:xfrm>
            <a:off x="-2093584" y="-207600"/>
            <a:ext cx="11153633" cy="845590"/>
            <a:chOff x="-1985058" y="-604934"/>
            <a:chExt cx="10340171" cy="784006"/>
          </a:xfrm>
        </p:grpSpPr>
        <p:sp>
          <p:nvSpPr>
            <p:cNvPr id="37" name="Text Box 29"/>
            <p:cNvSpPr txBox="1"/>
            <p:nvPr/>
          </p:nvSpPr>
          <p:spPr>
            <a:xfrm>
              <a:off x="125513" y="-92073"/>
              <a:ext cx="8229600" cy="271145"/>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75000"/>
                </a:lnSpc>
              </a:pPr>
              <a:r>
                <a:rPr lang="en-US" b="1" dirty="0">
                  <a:latin typeface="Times New Roman"/>
                  <a:ea typeface="ＭＳ 明朝"/>
                </a:rPr>
                <a:t>Cause-and-Effect Guide</a:t>
              </a:r>
              <a:endParaRPr lang="en-US" dirty="0">
                <a:latin typeface="Times New Roman"/>
                <a:ea typeface="ＭＳ 明朝"/>
              </a:endParaRPr>
            </a:p>
          </p:txBody>
        </p:sp>
        <p:sp>
          <p:nvSpPr>
            <p:cNvPr id="38" name="Text Box 34"/>
            <p:cNvSpPr txBox="1"/>
            <p:nvPr/>
          </p:nvSpPr>
          <p:spPr>
            <a:xfrm>
              <a:off x="-1985058" y="-604934"/>
              <a:ext cx="8231265" cy="329692"/>
            </a:xfrm>
            <a:prstGeom prst="rect">
              <a:avLst/>
            </a:prstGeom>
            <a:noFill/>
            <a:ln>
              <a:noFill/>
            </a:ln>
            <a:effectLst/>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dirty="0">
                  <a:latin typeface="Times New Roman"/>
                  <a:ea typeface="ＭＳ 明朝"/>
                </a:rPr>
                <a:t>                                                        </a:t>
              </a:r>
            </a:p>
            <a:p>
              <a:r>
                <a:rPr lang="en-US" sz="1400" b="1" dirty="0">
                  <a:latin typeface="Times New Roman"/>
                  <a:ea typeface="ＭＳ 明朝"/>
                </a:rPr>
                <a:t>                                                    </a:t>
              </a:r>
              <a:r>
                <a:rPr lang="en-US" sz="4400" b="1" dirty="0">
                  <a:highlight>
                    <a:srgbClr val="00FFFF"/>
                  </a:highlight>
                  <a:latin typeface="Times New Roman"/>
                  <a:ea typeface="ＭＳ 明朝"/>
                </a:rPr>
                <a:t>Original</a:t>
              </a:r>
            </a:p>
          </p:txBody>
        </p:sp>
      </p:grpSp>
      <p:sp>
        <p:nvSpPr>
          <p:cNvPr id="33" name="Text Box 39"/>
          <p:cNvSpPr txBox="1"/>
          <p:nvPr/>
        </p:nvSpPr>
        <p:spPr>
          <a:xfrm>
            <a:off x="4319770" y="651711"/>
            <a:ext cx="4676496" cy="885156"/>
          </a:xfrm>
          <a:prstGeom prst="rect">
            <a:avLst/>
          </a:prstGeom>
          <a:solidFill>
            <a:schemeClr val="accent3">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       Key Terms:</a:t>
            </a:r>
          </a:p>
        </p:txBody>
      </p:sp>
      <p:sp>
        <p:nvSpPr>
          <p:cNvPr id="21" name="Text Box 71"/>
          <p:cNvSpPr txBox="1"/>
          <p:nvPr/>
        </p:nvSpPr>
        <p:spPr>
          <a:xfrm>
            <a:off x="3555935" y="1674922"/>
            <a:ext cx="2182268" cy="300438"/>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Event &amp; Background Information:</a:t>
            </a:r>
            <a:endParaRPr lang="en-US" sz="1200" dirty="0">
              <a:latin typeface="Times New Roman"/>
              <a:ea typeface="ＭＳ 明朝"/>
            </a:endParaRPr>
          </a:p>
        </p:txBody>
      </p:sp>
      <p:sp>
        <p:nvSpPr>
          <p:cNvPr id="39" name="Text Box 71"/>
          <p:cNvSpPr txBox="1"/>
          <p:nvPr/>
        </p:nvSpPr>
        <p:spPr>
          <a:xfrm>
            <a:off x="6455523" y="1674922"/>
            <a:ext cx="2182268" cy="300438"/>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Effects &amp; Connections:</a:t>
            </a:r>
            <a:endParaRPr lang="en-US" sz="1200" dirty="0">
              <a:latin typeface="Times New Roman"/>
              <a:ea typeface="ＭＳ 明朝"/>
            </a:endParaRPr>
          </a:p>
        </p:txBody>
      </p:sp>
      <p:sp>
        <p:nvSpPr>
          <p:cNvPr id="48" name="TextBox 47"/>
          <p:cNvSpPr txBox="1"/>
          <p:nvPr/>
        </p:nvSpPr>
        <p:spPr>
          <a:xfrm>
            <a:off x="137049" y="1843407"/>
            <a:ext cx="2594346" cy="3662537"/>
          </a:xfrm>
          <a:prstGeom prst="rect">
            <a:avLst/>
          </a:prstGeom>
          <a:noFill/>
        </p:spPr>
        <p:txBody>
          <a:bodyPr wrap="square" lIns="91435" tIns="45718" rIns="91435" bIns="45718" rtlCol="0">
            <a:spAutoFit/>
          </a:bodyPr>
          <a:lstStyle/>
          <a:p>
            <a:pPr algn="ctr"/>
            <a:r>
              <a:rPr lang="en-US" sz="1200" b="1" dirty="0">
                <a:cs typeface="Times"/>
              </a:rPr>
              <a:t>  </a:t>
            </a:r>
            <a:r>
              <a:rPr lang="en-US" sz="1200" b="1" dirty="0">
                <a:solidFill>
                  <a:srgbClr val="C0504D"/>
                </a:solidFill>
                <a:cs typeface="Times"/>
              </a:rPr>
              <a:t>   </a:t>
            </a:r>
            <a:r>
              <a:rPr lang="en-US" sz="1200" b="1" dirty="0">
                <a:cs typeface="Times"/>
              </a:rPr>
              <a:t>Conflicting Ideologies</a:t>
            </a:r>
            <a:endParaRPr lang="en-US" sz="1100" dirty="0">
              <a:cs typeface="Times"/>
            </a:endParaRPr>
          </a:p>
          <a:p>
            <a:r>
              <a:rPr lang="en-US" sz="1000" dirty="0">
                <a:cs typeface="Times"/>
              </a:rPr>
              <a:t>America was a capitalist system under democratic rule, while the Soviet Union was a communist system under authoritarian rule. These ideologies are inherently conflicting, and each is threatened by the other. This led to a race for world power.</a:t>
            </a:r>
          </a:p>
          <a:p>
            <a:endParaRPr lang="en-US" sz="1000" dirty="0">
              <a:cs typeface="Times"/>
            </a:endParaRPr>
          </a:p>
          <a:p>
            <a:r>
              <a:rPr lang="en-US" sz="1000" dirty="0">
                <a:cs typeface="Times"/>
              </a:rPr>
              <a:t>After WWII, the communist  Soviet Union dominated many nations in Eastern Europe and a Communist government formed in China.</a:t>
            </a:r>
          </a:p>
          <a:p>
            <a:endParaRPr lang="en-US" sz="1000" dirty="0">
              <a:cs typeface="Times"/>
            </a:endParaRPr>
          </a:p>
          <a:p>
            <a:r>
              <a:rPr lang="en-US" sz="1000" dirty="0">
                <a:cs typeface="Times"/>
              </a:rPr>
              <a:t>The biggest concern in the U.S. was the spread of communism. It sought to contain it while working to rebuild democratic economies of European nations after WWII and creating alliance with those nations.</a:t>
            </a:r>
          </a:p>
          <a:p>
            <a:endParaRPr lang="en-US" sz="1000" dirty="0">
              <a:cs typeface="Times"/>
            </a:endParaRPr>
          </a:p>
          <a:p>
            <a:endParaRPr lang="en-US" sz="1000" dirty="0">
              <a:cs typeface="Times"/>
            </a:endParaRPr>
          </a:p>
          <a:p>
            <a:endParaRPr lang="en-US" sz="1000" dirty="0">
              <a:cs typeface="Times"/>
            </a:endParaRPr>
          </a:p>
          <a:p>
            <a:r>
              <a:rPr lang="en-US" sz="1000" dirty="0">
                <a:cs typeface="Times"/>
              </a:rPr>
              <a:t>Mutual</a:t>
            </a:r>
            <a:r>
              <a:rPr lang="en-US" sz="1000" dirty="0">
                <a:solidFill>
                  <a:srgbClr val="000000"/>
                </a:solidFill>
                <a:cs typeface="Times"/>
              </a:rPr>
              <a:t> distrust/suspicion </a:t>
            </a:r>
            <a:r>
              <a:rPr lang="en-US" sz="1000" dirty="0">
                <a:cs typeface="Times"/>
              </a:rPr>
              <a:t>between the U.S. and the Soviet Union</a:t>
            </a:r>
          </a:p>
        </p:txBody>
      </p:sp>
      <p:sp>
        <p:nvSpPr>
          <p:cNvPr id="49" name="TextBox 48"/>
          <p:cNvSpPr txBox="1"/>
          <p:nvPr/>
        </p:nvSpPr>
        <p:spPr>
          <a:xfrm>
            <a:off x="6548015" y="1995038"/>
            <a:ext cx="2448251" cy="2739207"/>
          </a:xfrm>
          <a:prstGeom prst="rect">
            <a:avLst/>
          </a:prstGeom>
          <a:noFill/>
        </p:spPr>
        <p:txBody>
          <a:bodyPr wrap="square" lIns="91435" tIns="45718" rIns="91435" bIns="45718" rtlCol="0">
            <a:spAutoFit/>
          </a:bodyPr>
          <a:lstStyle/>
          <a:p>
            <a:pPr algn="ctr"/>
            <a:r>
              <a:rPr lang="en-US" sz="1400" b="1" dirty="0">
                <a:cs typeface="Times"/>
              </a:rPr>
              <a:t>Race to be world’s leading superpower that involved:</a:t>
            </a:r>
          </a:p>
          <a:p>
            <a:r>
              <a:rPr lang="en-US" sz="1200" b="1" dirty="0">
                <a:solidFill>
                  <a:srgbClr val="000000"/>
                </a:solidFill>
                <a:cs typeface="Times"/>
              </a:rPr>
              <a:t>Proxy wars</a:t>
            </a:r>
            <a:r>
              <a:rPr lang="en-US" sz="1200" dirty="0">
                <a:solidFill>
                  <a:srgbClr val="000000"/>
                </a:solidFill>
                <a:cs typeface="Times"/>
              </a:rPr>
              <a:t>: a war instigated by a major power that does not  itself become involved.</a:t>
            </a:r>
          </a:p>
          <a:p>
            <a:endParaRPr lang="en-US" sz="1200" b="1" dirty="0">
              <a:solidFill>
                <a:srgbClr val="000000"/>
              </a:solidFill>
              <a:cs typeface="Times"/>
            </a:endParaRPr>
          </a:p>
          <a:p>
            <a:r>
              <a:rPr lang="en-US" sz="1200" b="1" dirty="0">
                <a:solidFill>
                  <a:srgbClr val="000000"/>
                </a:solidFill>
                <a:cs typeface="Times"/>
              </a:rPr>
              <a:t>Arms race</a:t>
            </a:r>
            <a:r>
              <a:rPr lang="en-US" sz="1200" dirty="0">
                <a:solidFill>
                  <a:srgbClr val="000000"/>
                </a:solidFill>
                <a:cs typeface="Times"/>
              </a:rPr>
              <a:t>: competition for supremacy in nuclear warfare.</a:t>
            </a:r>
          </a:p>
          <a:p>
            <a:endParaRPr lang="en-US" sz="1200" b="1" dirty="0">
              <a:solidFill>
                <a:srgbClr val="000000"/>
              </a:solidFill>
              <a:cs typeface="Times"/>
            </a:endParaRPr>
          </a:p>
          <a:p>
            <a:r>
              <a:rPr lang="en-US" sz="1200" b="1" dirty="0">
                <a:solidFill>
                  <a:srgbClr val="000000"/>
                </a:solidFill>
                <a:cs typeface="Times"/>
              </a:rPr>
              <a:t>Space race</a:t>
            </a:r>
            <a:r>
              <a:rPr lang="en-US" sz="1200" dirty="0">
                <a:solidFill>
                  <a:srgbClr val="000000"/>
                </a:solidFill>
                <a:cs typeface="Times"/>
              </a:rPr>
              <a:t>: competition for supremacy in space exploration.</a:t>
            </a:r>
          </a:p>
          <a:p>
            <a:endParaRPr lang="en-US" sz="1200" b="1" dirty="0">
              <a:solidFill>
                <a:srgbClr val="000000"/>
              </a:solidFill>
              <a:cs typeface="Times"/>
            </a:endParaRPr>
          </a:p>
          <a:p>
            <a:r>
              <a:rPr lang="en-US" sz="1200" b="1" dirty="0">
                <a:solidFill>
                  <a:srgbClr val="000000"/>
                </a:solidFill>
                <a:cs typeface="Times"/>
              </a:rPr>
              <a:t>Technology race</a:t>
            </a:r>
            <a:r>
              <a:rPr lang="en-US" sz="1200" dirty="0">
                <a:solidFill>
                  <a:srgbClr val="000000"/>
                </a:solidFill>
                <a:cs typeface="Times"/>
              </a:rPr>
              <a:t>: competition for supremacy in technology.</a:t>
            </a:r>
            <a:endParaRPr lang="en-US" sz="1400" dirty="0">
              <a:cs typeface="Times"/>
            </a:endParaRPr>
          </a:p>
        </p:txBody>
      </p:sp>
      <p:sp>
        <p:nvSpPr>
          <p:cNvPr id="50" name="TextBox 49"/>
          <p:cNvSpPr txBox="1"/>
          <p:nvPr/>
        </p:nvSpPr>
        <p:spPr>
          <a:xfrm>
            <a:off x="383311" y="979137"/>
            <a:ext cx="4144397" cy="892548"/>
          </a:xfrm>
          <a:prstGeom prst="rect">
            <a:avLst/>
          </a:prstGeom>
          <a:noFill/>
        </p:spPr>
        <p:txBody>
          <a:bodyPr wrap="square" lIns="91435" tIns="45718" rIns="91435" bIns="45718" rtlCol="0">
            <a:spAutoFit/>
          </a:bodyPr>
          <a:lstStyle/>
          <a:p>
            <a:pPr>
              <a:defRPr/>
            </a:pPr>
            <a:r>
              <a:rPr lang="en-US" sz="2000" b="1" dirty="0"/>
              <a:t>What were the causes and effects of the </a:t>
            </a:r>
            <a:r>
              <a:rPr lang="en-US" sz="2000" b="1" u="sng" dirty="0"/>
              <a:t>Cold War</a:t>
            </a:r>
            <a:r>
              <a:rPr lang="en-US" sz="2000" b="1" dirty="0"/>
              <a:t>?</a:t>
            </a:r>
          </a:p>
          <a:p>
            <a:endParaRPr lang="en-US" sz="1200" dirty="0">
              <a:cs typeface="Times"/>
            </a:endParaRPr>
          </a:p>
        </p:txBody>
      </p:sp>
      <p:sp>
        <p:nvSpPr>
          <p:cNvPr id="51" name="TextBox 50"/>
          <p:cNvSpPr txBox="1"/>
          <p:nvPr/>
        </p:nvSpPr>
        <p:spPr>
          <a:xfrm>
            <a:off x="4319965" y="638242"/>
            <a:ext cx="4596996" cy="861770"/>
          </a:xfrm>
          <a:prstGeom prst="rect">
            <a:avLst/>
          </a:prstGeom>
          <a:noFill/>
        </p:spPr>
        <p:txBody>
          <a:bodyPr wrap="square" lIns="91435" tIns="45718" rIns="91435" bIns="45718" rtlCol="0">
            <a:spAutoFit/>
          </a:bodyPr>
          <a:lstStyle/>
          <a:p>
            <a:r>
              <a:rPr lang="en-US" sz="1000" i="1" dirty="0">
                <a:cs typeface="Times"/>
              </a:rPr>
              <a:t>                                </a:t>
            </a:r>
            <a:r>
              <a:rPr lang="en-US" sz="1000" i="1" dirty="0">
                <a:solidFill>
                  <a:srgbClr val="000000"/>
                </a:solidFill>
                <a:cs typeface="Times"/>
              </a:rPr>
              <a:t>Democracy: </a:t>
            </a:r>
            <a:r>
              <a:rPr lang="en-US" sz="1000" dirty="0">
                <a:solidFill>
                  <a:srgbClr val="000000"/>
                </a:solidFill>
                <a:cs typeface="Times"/>
              </a:rPr>
              <a:t>type of government where people hold the power</a:t>
            </a:r>
            <a:r>
              <a:rPr lang="en-US" sz="1000" i="1" dirty="0">
                <a:solidFill>
                  <a:srgbClr val="000000"/>
                </a:solidFill>
                <a:cs typeface="Times"/>
              </a:rPr>
              <a:t>.</a:t>
            </a:r>
            <a:endParaRPr lang="en-US" sz="1000" dirty="0">
              <a:solidFill>
                <a:srgbClr val="000000"/>
              </a:solidFill>
              <a:cs typeface="Times"/>
            </a:endParaRPr>
          </a:p>
          <a:p>
            <a:r>
              <a:rPr lang="en-US" sz="1000" i="1" dirty="0">
                <a:solidFill>
                  <a:srgbClr val="000000"/>
                </a:solidFill>
                <a:cs typeface="Times"/>
              </a:rPr>
              <a:t>         Capitalism: </a:t>
            </a:r>
            <a:r>
              <a:rPr lang="en-US" sz="1000" dirty="0">
                <a:solidFill>
                  <a:srgbClr val="000000"/>
                </a:solidFill>
              </a:rPr>
              <a:t>an economic system in which a country's trade and industry are controlled by private owners. </a:t>
            </a:r>
            <a:r>
              <a:rPr lang="en-US" sz="1000" i="1" dirty="0">
                <a:solidFill>
                  <a:srgbClr val="000000"/>
                </a:solidFill>
                <a:cs typeface="Times"/>
              </a:rPr>
              <a:t>Communism: an economic system where </a:t>
            </a:r>
            <a:r>
              <a:rPr lang="en-US" sz="1000" dirty="0">
                <a:solidFill>
                  <a:srgbClr val="000000"/>
                </a:solidFill>
              </a:rPr>
              <a:t>all property is publicly owned and each person works and is paid according to his/her abilities and needs. </a:t>
            </a:r>
            <a:r>
              <a:rPr lang="en-US" sz="1000" i="1" dirty="0">
                <a:solidFill>
                  <a:srgbClr val="000000"/>
                </a:solidFill>
              </a:rPr>
              <a:t>Authoritarian: </a:t>
            </a:r>
            <a:r>
              <a:rPr lang="en-US" sz="1000" dirty="0">
                <a:solidFill>
                  <a:srgbClr val="000000"/>
                </a:solidFill>
              </a:rPr>
              <a:t>type of government where a single person holds the power.</a:t>
            </a:r>
            <a:endParaRPr lang="en-US" sz="1000" i="1" dirty="0">
              <a:solidFill>
                <a:srgbClr val="000000"/>
              </a:solidFill>
              <a:cs typeface="Times"/>
            </a:endParaRPr>
          </a:p>
        </p:txBody>
      </p:sp>
      <p:sp>
        <p:nvSpPr>
          <p:cNvPr id="52" name="TextBox 51"/>
          <p:cNvSpPr txBox="1"/>
          <p:nvPr/>
        </p:nvSpPr>
        <p:spPr>
          <a:xfrm>
            <a:off x="377015" y="5654361"/>
            <a:ext cx="8368519" cy="707882"/>
          </a:xfrm>
          <a:prstGeom prst="rect">
            <a:avLst/>
          </a:prstGeom>
          <a:noFill/>
        </p:spPr>
        <p:txBody>
          <a:bodyPr wrap="square" lIns="91435" tIns="45718" rIns="91435" bIns="45718" rtlCol="0">
            <a:spAutoFit/>
          </a:bodyPr>
          <a:lstStyle/>
          <a:p>
            <a:r>
              <a:rPr lang="en-US" sz="1000" dirty="0">
                <a:solidFill>
                  <a:srgbClr val="000000"/>
                </a:solidFill>
                <a:cs typeface="Times"/>
              </a:rPr>
              <a:t>Increased mutual distrust/suspicion between the United States and the Soviet Union caused a non-violent state of political, economic, and militaristic hostility between the two nations. From the U.S. perspective, the largest point of contention was the potential spread of communism and the threat it posed to its capitalism and democracy. The Cold War resulted in the outbreak of proxy wars, a nuclear arms race, the space race, and a technology race. When the Cold War ended, the balance of power between the two superpowers shifted in favor of the United States.</a:t>
            </a:r>
            <a:endParaRPr lang="en-US" sz="1000" b="1" dirty="0">
              <a:solidFill>
                <a:srgbClr val="FF0000"/>
              </a:solidFill>
              <a:cs typeface="Times"/>
            </a:endParaRPr>
          </a:p>
        </p:txBody>
      </p:sp>
      <p:cxnSp>
        <p:nvCxnSpPr>
          <p:cNvPr id="70" name="Straight Arrow Connector 69"/>
          <p:cNvCxnSpPr/>
          <p:nvPr/>
        </p:nvCxnSpPr>
        <p:spPr>
          <a:xfrm flipV="1">
            <a:off x="5885358" y="2454617"/>
            <a:ext cx="570164" cy="114299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86664" y="1500012"/>
            <a:ext cx="415488" cy="646327"/>
          </a:xfrm>
          <a:prstGeom prst="rect">
            <a:avLst/>
          </a:prstGeom>
        </p:spPr>
        <p:txBody>
          <a:bodyPr wrap="none" lIns="91435" tIns="45718" rIns="91435" bIns="45718">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2"/>
            <a:ext cx="415488" cy="646327"/>
          </a:xfrm>
          <a:prstGeom prst="rect">
            <a:avLst/>
          </a:prstGeom>
        </p:spPr>
        <p:txBody>
          <a:bodyPr wrap="none" lIns="91435" tIns="45718" rIns="91435" bIns="45718">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2"/>
            <a:ext cx="415488" cy="646327"/>
          </a:xfrm>
          <a:prstGeom prst="rect">
            <a:avLst/>
          </a:prstGeom>
        </p:spPr>
        <p:txBody>
          <a:bodyPr wrap="none" lIns="91435" tIns="45718" rIns="91435" bIns="45718">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88" cy="646327"/>
          </a:xfrm>
          <a:prstGeom prst="rect">
            <a:avLst/>
          </a:prstGeom>
        </p:spPr>
        <p:txBody>
          <a:bodyPr wrap="none" lIns="91435" tIns="45718" rIns="91435" bIns="45718">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319964" y="544662"/>
            <a:ext cx="415488" cy="646327"/>
          </a:xfrm>
          <a:prstGeom prst="rect">
            <a:avLst/>
          </a:prstGeom>
        </p:spPr>
        <p:txBody>
          <a:bodyPr wrap="none" lIns="91435" tIns="45718" rIns="91435" bIns="45718">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49287" y="5466302"/>
            <a:ext cx="415488" cy="646327"/>
          </a:xfrm>
          <a:prstGeom prst="rect">
            <a:avLst/>
          </a:prstGeom>
        </p:spPr>
        <p:txBody>
          <a:bodyPr wrap="none" lIns="91435" tIns="45718" rIns="91435" bIns="45718">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313" name="TextBox 312"/>
          <p:cNvSpPr txBox="1"/>
          <p:nvPr/>
        </p:nvSpPr>
        <p:spPr>
          <a:xfrm>
            <a:off x="232144" y="4785823"/>
            <a:ext cx="1485039" cy="253917"/>
          </a:xfrm>
          <a:prstGeom prst="rect">
            <a:avLst/>
          </a:prstGeom>
          <a:noFill/>
          <a:ln>
            <a:solidFill>
              <a:schemeClr val="tx1">
                <a:lumMod val="65000"/>
                <a:lumOff val="35000"/>
              </a:schemeClr>
            </a:solidFill>
          </a:ln>
        </p:spPr>
        <p:txBody>
          <a:bodyPr wrap="square" lIns="91435" tIns="45718" rIns="91435" bIns="45718" rtlCol="0">
            <a:spAutoFit/>
          </a:bodyPr>
          <a:lstStyle/>
          <a:p>
            <a:r>
              <a:rPr lang="en-US" sz="1000" dirty="0">
                <a:latin typeface="Times"/>
                <a:cs typeface="Times"/>
              </a:rPr>
              <a:t>Leading to  </a:t>
            </a:r>
          </a:p>
        </p:txBody>
      </p:sp>
      <p:sp>
        <p:nvSpPr>
          <p:cNvPr id="314" name="TextBox 313"/>
          <p:cNvSpPr txBox="1"/>
          <p:nvPr/>
        </p:nvSpPr>
        <p:spPr>
          <a:xfrm>
            <a:off x="6604883" y="4766240"/>
            <a:ext cx="1575156" cy="253917"/>
          </a:xfrm>
          <a:prstGeom prst="rect">
            <a:avLst/>
          </a:prstGeom>
          <a:noFill/>
          <a:ln>
            <a:solidFill>
              <a:schemeClr val="tx1">
                <a:lumMod val="65000"/>
                <a:lumOff val="35000"/>
              </a:schemeClr>
            </a:solidFill>
          </a:ln>
        </p:spPr>
        <p:txBody>
          <a:bodyPr wrap="square" lIns="91435" tIns="45718" rIns="91435" bIns="45718" rtlCol="0">
            <a:spAutoFit/>
          </a:bodyPr>
          <a:lstStyle/>
          <a:p>
            <a:r>
              <a:rPr lang="en-US" sz="1000" dirty="0">
                <a:latin typeface="Times"/>
                <a:cs typeface="Times"/>
              </a:rPr>
              <a:t>With the result in</a:t>
            </a:r>
          </a:p>
        </p:txBody>
      </p:sp>
      <p:cxnSp>
        <p:nvCxnSpPr>
          <p:cNvPr id="318" name="Straight Connector 317"/>
          <p:cNvCxnSpPr/>
          <p:nvPr/>
        </p:nvCxnSpPr>
        <p:spPr>
          <a:xfrm>
            <a:off x="2731395"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548016"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56537" y="2027742"/>
            <a:ext cx="2625777" cy="307777"/>
          </a:xfrm>
          <a:prstGeom prst="rect">
            <a:avLst/>
          </a:prstGeom>
          <a:noFill/>
        </p:spPr>
        <p:txBody>
          <a:bodyPr wrap="square" lIns="91435" tIns="45718" rIns="91435" bIns="45718" rtlCol="0">
            <a:spAutoFit/>
          </a:bodyPr>
          <a:lstStyle/>
          <a:p>
            <a:pPr algn="ctr"/>
            <a:r>
              <a:rPr lang="en-US" sz="1400" b="1" dirty="0">
                <a:cs typeface="Times"/>
              </a:rPr>
              <a:t>Cold War</a:t>
            </a:r>
          </a:p>
        </p:txBody>
      </p:sp>
      <p:sp>
        <p:nvSpPr>
          <p:cNvPr id="73" name="TextBox 72"/>
          <p:cNvSpPr txBox="1"/>
          <p:nvPr/>
        </p:nvSpPr>
        <p:spPr>
          <a:xfrm>
            <a:off x="3319897" y="2545875"/>
            <a:ext cx="2558043" cy="2524917"/>
          </a:xfrm>
          <a:prstGeom prst="rect">
            <a:avLst/>
          </a:prstGeom>
          <a:solidFill>
            <a:schemeClr val="accent5">
              <a:lumMod val="60000"/>
              <a:lumOff val="40000"/>
            </a:schemeClr>
          </a:solidFill>
        </p:spPr>
        <p:txBody>
          <a:bodyPr wrap="square" lIns="91435" tIns="45718" rIns="91435" bIns="45718" rtlCol="0">
            <a:normAutofit/>
          </a:bodyPr>
          <a:lstStyle/>
          <a:p>
            <a:pPr marL="91435"/>
            <a:endParaRPr lang="en-US" sz="1400" dirty="0"/>
          </a:p>
          <a:p>
            <a:pPr marL="91435"/>
            <a:endParaRPr lang="en-US" sz="1400" dirty="0"/>
          </a:p>
          <a:p>
            <a:pPr marL="91435"/>
            <a:endParaRPr lang="en-US" sz="1400" dirty="0"/>
          </a:p>
          <a:p>
            <a:pPr marL="91435"/>
            <a:endParaRPr lang="en-US" sz="1400" dirty="0"/>
          </a:p>
          <a:p>
            <a:pPr marL="91435"/>
            <a:endParaRPr lang="en-US" sz="1400" dirty="0"/>
          </a:p>
          <a:p>
            <a:pPr marL="91435"/>
            <a:endParaRPr lang="en-US" sz="1400" dirty="0"/>
          </a:p>
          <a:p>
            <a:pPr marL="91435"/>
            <a:endParaRPr lang="en-US" sz="1400" dirty="0"/>
          </a:p>
        </p:txBody>
      </p:sp>
      <p:sp>
        <p:nvSpPr>
          <p:cNvPr id="86" name="TextBox 85"/>
          <p:cNvSpPr txBox="1"/>
          <p:nvPr/>
        </p:nvSpPr>
        <p:spPr>
          <a:xfrm>
            <a:off x="2621610" y="3129444"/>
            <a:ext cx="800629" cy="415499"/>
          </a:xfrm>
          <a:prstGeom prst="rect">
            <a:avLst/>
          </a:prstGeom>
          <a:noFill/>
        </p:spPr>
        <p:txBody>
          <a:bodyPr wrap="square" lIns="91435" tIns="45718" rIns="91435" bIns="45718" rtlCol="0">
            <a:spAutoFit/>
          </a:bodyPr>
          <a:lstStyle/>
          <a:p>
            <a:pPr algn="ctr"/>
            <a:r>
              <a:rPr lang="en-US" sz="1000" dirty="0"/>
              <a:t>All of this</a:t>
            </a:r>
          </a:p>
          <a:p>
            <a:pPr algn="ctr"/>
            <a:r>
              <a:rPr lang="en-US" sz="1000" dirty="0"/>
              <a:t> led to the</a:t>
            </a:r>
          </a:p>
        </p:txBody>
      </p:sp>
      <p:sp>
        <p:nvSpPr>
          <p:cNvPr id="87" name="TextBox 86"/>
          <p:cNvSpPr txBox="1"/>
          <p:nvPr/>
        </p:nvSpPr>
        <p:spPr>
          <a:xfrm>
            <a:off x="5924733" y="2964816"/>
            <a:ext cx="800629" cy="415499"/>
          </a:xfrm>
          <a:prstGeom prst="rect">
            <a:avLst/>
          </a:prstGeom>
          <a:noFill/>
        </p:spPr>
        <p:txBody>
          <a:bodyPr wrap="square" lIns="91435" tIns="45718" rIns="91435" bIns="45718" rtlCol="0">
            <a:spAutoFit/>
          </a:bodyPr>
          <a:lstStyle/>
          <a:p>
            <a:pPr algn="ctr"/>
            <a:r>
              <a:rPr lang="en-US" sz="1000" dirty="0"/>
              <a:t>resulting </a:t>
            </a:r>
          </a:p>
          <a:p>
            <a:pPr algn="ctr"/>
            <a:r>
              <a:rPr lang="en-US" sz="1000" dirty="0"/>
              <a:t>in</a:t>
            </a:r>
          </a:p>
        </p:txBody>
      </p:sp>
      <p:cxnSp>
        <p:nvCxnSpPr>
          <p:cNvPr id="88" name="Straight Arrow Connector 87"/>
          <p:cNvCxnSpPr/>
          <p:nvPr/>
        </p:nvCxnSpPr>
        <p:spPr>
          <a:xfrm flipV="1">
            <a:off x="2558780" y="2194408"/>
            <a:ext cx="1260149" cy="2066492"/>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974662" y="4744795"/>
            <a:ext cx="0" cy="36525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a:off x="7812416" y="4728056"/>
            <a:ext cx="0" cy="31688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3259437" y="2335518"/>
            <a:ext cx="2618502" cy="3026466"/>
          </a:xfrm>
          <a:prstGeom prst="rect">
            <a:avLst/>
          </a:prstGeom>
          <a:noFill/>
        </p:spPr>
        <p:txBody>
          <a:bodyPr wrap="square" lIns="91435" tIns="45718" rIns="91435" bIns="45718" rtlCol="0">
            <a:spAutoFit/>
          </a:bodyPr>
          <a:lstStyle/>
          <a:p>
            <a:pPr algn="ctr">
              <a:lnSpc>
                <a:spcPct val="150000"/>
              </a:lnSpc>
            </a:pPr>
            <a:r>
              <a:rPr lang="en-US" altLang="en-US" sz="1600" dirty="0"/>
              <a:t>A state of non-violent political, economic, and militaristic hostility between the United States and the Soviet Union beginning after WWII concerning the potential global spread of communism.</a:t>
            </a:r>
          </a:p>
        </p:txBody>
      </p:sp>
      <p:sp>
        <p:nvSpPr>
          <p:cNvPr id="91" name="TextBox 90"/>
          <p:cNvSpPr txBox="1"/>
          <p:nvPr/>
        </p:nvSpPr>
        <p:spPr>
          <a:xfrm>
            <a:off x="6604884" y="5004906"/>
            <a:ext cx="2224974" cy="461661"/>
          </a:xfrm>
          <a:prstGeom prst="rect">
            <a:avLst/>
          </a:prstGeom>
          <a:noFill/>
        </p:spPr>
        <p:txBody>
          <a:bodyPr wrap="square" lIns="91435" tIns="45718" rIns="91435" bIns="45718" rtlCol="0">
            <a:spAutoFit/>
          </a:bodyPr>
          <a:lstStyle/>
          <a:p>
            <a:r>
              <a:rPr lang="en-US" sz="1200" dirty="0">
                <a:cs typeface="Times"/>
              </a:rPr>
              <a:t>A shift in the balance of power in favor of the United States </a:t>
            </a:r>
          </a:p>
        </p:txBody>
      </p:sp>
      <p:sp>
        <p:nvSpPr>
          <p:cNvPr id="92" name="Rectangle 91"/>
          <p:cNvSpPr>
            <a:spLocks noChangeArrowheads="1"/>
          </p:cNvSpPr>
          <p:nvPr/>
        </p:nvSpPr>
        <p:spPr bwMode="auto">
          <a:xfrm>
            <a:off x="6170440" y="6438746"/>
            <a:ext cx="231596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Arial" charset="0"/>
                <a:ea typeface="MS PGothic" charset="-128"/>
              </a:defRPr>
            </a:lvl1pPr>
            <a:lvl2pPr marL="742950" indent="-285750">
              <a:defRPr sz="2100">
                <a:solidFill>
                  <a:schemeClr val="tx1"/>
                </a:solidFill>
                <a:latin typeface="Arial" charset="0"/>
                <a:ea typeface="MS PGothic" charset="-128"/>
              </a:defRPr>
            </a:lvl2pPr>
            <a:lvl3pPr marL="1143000" indent="-228600">
              <a:defRPr sz="2100">
                <a:solidFill>
                  <a:schemeClr val="tx1"/>
                </a:solidFill>
                <a:latin typeface="Arial" charset="0"/>
                <a:ea typeface="MS PGothic" charset="-128"/>
              </a:defRPr>
            </a:lvl3pPr>
            <a:lvl4pPr marL="1600200" indent="-228600">
              <a:defRPr sz="2100">
                <a:solidFill>
                  <a:schemeClr val="tx1"/>
                </a:solidFill>
                <a:latin typeface="Arial" charset="0"/>
                <a:ea typeface="MS PGothic" charset="-128"/>
              </a:defRPr>
            </a:lvl4pPr>
            <a:lvl5pPr marL="2057400" indent="-228600">
              <a:defRPr sz="2100">
                <a:solidFill>
                  <a:schemeClr val="tx1"/>
                </a:solidFill>
                <a:latin typeface="Arial" charset="0"/>
                <a:ea typeface="MS PGothic" charset="-128"/>
              </a:defRPr>
            </a:lvl5pPr>
            <a:lvl6pPr marL="2514600" indent="-228600" eaLnBrk="0" fontAlgn="base" hangingPunct="0">
              <a:spcBef>
                <a:spcPct val="0"/>
              </a:spcBef>
              <a:spcAft>
                <a:spcPct val="0"/>
              </a:spcAft>
              <a:defRPr sz="2100">
                <a:solidFill>
                  <a:schemeClr val="tx1"/>
                </a:solidFill>
                <a:latin typeface="Arial" charset="0"/>
                <a:ea typeface="MS PGothic" charset="-128"/>
              </a:defRPr>
            </a:lvl6pPr>
            <a:lvl7pPr marL="2971800" indent="-228600" eaLnBrk="0" fontAlgn="base" hangingPunct="0">
              <a:spcBef>
                <a:spcPct val="0"/>
              </a:spcBef>
              <a:spcAft>
                <a:spcPct val="0"/>
              </a:spcAft>
              <a:defRPr sz="2100">
                <a:solidFill>
                  <a:schemeClr val="tx1"/>
                </a:solidFill>
                <a:latin typeface="Arial" charset="0"/>
                <a:ea typeface="MS PGothic" charset="-128"/>
              </a:defRPr>
            </a:lvl7pPr>
            <a:lvl8pPr marL="3429000" indent="-228600" eaLnBrk="0" fontAlgn="base" hangingPunct="0">
              <a:spcBef>
                <a:spcPct val="0"/>
              </a:spcBef>
              <a:spcAft>
                <a:spcPct val="0"/>
              </a:spcAft>
              <a:defRPr sz="2100">
                <a:solidFill>
                  <a:schemeClr val="tx1"/>
                </a:solidFill>
                <a:latin typeface="Arial" charset="0"/>
                <a:ea typeface="MS PGothic" charset="-128"/>
              </a:defRPr>
            </a:lvl8pPr>
            <a:lvl9pPr marL="3886200" indent="-228600" eaLnBrk="0" fontAlgn="base" hangingPunct="0">
              <a:spcBef>
                <a:spcPct val="0"/>
              </a:spcBef>
              <a:spcAft>
                <a:spcPct val="0"/>
              </a:spcAft>
              <a:defRPr sz="2100">
                <a:solidFill>
                  <a:schemeClr val="tx1"/>
                </a:solidFill>
                <a:latin typeface="Arial" charset="0"/>
                <a:ea typeface="MS PGothic" charset="-128"/>
              </a:defRPr>
            </a:lvl9pPr>
          </a:lstStyle>
          <a:p>
            <a:r>
              <a:rPr lang="en-US" sz="800" dirty="0">
                <a:solidFill>
                  <a:prstClr val="black">
                    <a:tint val="75000"/>
                  </a:prstClr>
                </a:solidFill>
                <a:latin typeface="Calibri" panose="020F0502020204030204"/>
              </a:rPr>
              <a:t>                                                                                                                                                                                                                                                © Janis </a:t>
            </a:r>
            <a:r>
              <a:rPr lang="en-US" sz="800" dirty="0" err="1">
                <a:solidFill>
                  <a:prstClr val="black">
                    <a:tint val="75000"/>
                  </a:prstClr>
                </a:solidFill>
                <a:latin typeface="Calibri" panose="020F0502020204030204"/>
              </a:rPr>
              <a:t>Bulgren</a:t>
            </a:r>
            <a:r>
              <a:rPr lang="en-US" sz="800" dirty="0">
                <a:solidFill>
                  <a:prstClr val="black">
                    <a:tint val="75000"/>
                  </a:prstClr>
                </a:solidFill>
                <a:latin typeface="Calibri" panose="020F0502020204030204"/>
              </a:rPr>
              <a:t> 2023</a:t>
            </a:r>
            <a:endParaRPr lang="en-US" altLang="x-none" sz="700" dirty="0"/>
          </a:p>
        </p:txBody>
      </p:sp>
    </p:spTree>
    <p:extLst>
      <p:ext uri="{BB962C8B-B14F-4D97-AF65-F5344CB8AC3E}">
        <p14:creationId xmlns:p14="http://schemas.microsoft.com/office/powerpoint/2010/main" val="1360394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700D513-E27E-EE29-3981-4622A4320292}"/>
              </a:ext>
            </a:extLst>
          </p:cNvPr>
          <p:cNvSpPr/>
          <p:nvPr/>
        </p:nvSpPr>
        <p:spPr bwMode="auto">
          <a:xfrm>
            <a:off x="0" y="5378730"/>
            <a:ext cx="9170918" cy="147927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7" name="Rectangle 6">
            <a:extLst>
              <a:ext uri="{FF2B5EF4-FFF2-40B4-BE49-F238E27FC236}">
                <a16:creationId xmlns:a16="http://schemas.microsoft.com/office/drawing/2014/main" id="{E82AAB5C-6277-36F3-114B-087C78DB49A8}"/>
              </a:ext>
            </a:extLst>
          </p:cNvPr>
          <p:cNvSpPr/>
          <p:nvPr/>
        </p:nvSpPr>
        <p:spPr bwMode="auto">
          <a:xfrm>
            <a:off x="0" y="0"/>
            <a:ext cx="9144000" cy="262422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Hexagon 1"/>
          <p:cNvSpPr/>
          <p:nvPr/>
        </p:nvSpPr>
        <p:spPr>
          <a:xfrm>
            <a:off x="3027680" y="1628950"/>
            <a:ext cx="3090823" cy="3840488"/>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19" name="Rectangle 18"/>
          <p:cNvSpPr/>
          <p:nvPr/>
        </p:nvSpPr>
        <p:spPr>
          <a:xfrm>
            <a:off x="0" y="191158"/>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35" name="Text Box 36"/>
          <p:cNvSpPr txBox="1"/>
          <p:nvPr/>
        </p:nvSpPr>
        <p:spPr>
          <a:xfrm>
            <a:off x="132678" y="660591"/>
            <a:ext cx="4061761"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       Restated question:</a:t>
            </a:r>
          </a:p>
        </p:txBody>
      </p:sp>
      <p:sp>
        <p:nvSpPr>
          <p:cNvPr id="104" name="Pentagon 103"/>
          <p:cNvSpPr/>
          <p:nvPr/>
        </p:nvSpPr>
        <p:spPr>
          <a:xfrm>
            <a:off x="6186468" y="1628948"/>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18" name="Pentagon 17"/>
          <p:cNvSpPr/>
          <p:nvPr/>
        </p:nvSpPr>
        <p:spPr>
          <a:xfrm>
            <a:off x="163158" y="1665018"/>
            <a:ext cx="2864521" cy="3841861"/>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p>
        </p:txBody>
      </p:sp>
      <p:sp>
        <p:nvSpPr>
          <p:cNvPr id="6" name="Text Box 51"/>
          <p:cNvSpPr txBox="1"/>
          <p:nvPr/>
        </p:nvSpPr>
        <p:spPr>
          <a:xfrm>
            <a:off x="122420" y="5360748"/>
            <a:ext cx="8877709" cy="713217"/>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pPr>
              <a:lnSpc>
                <a:spcPct val="90000"/>
              </a:lnSpc>
            </a:pPr>
            <a:r>
              <a:rPr lang="en-US" sz="1100" dirty="0">
                <a:latin typeface="Times New Roman"/>
                <a:ea typeface="ＭＳ 明朝"/>
              </a:rPr>
              <a:t>        Answer:</a:t>
            </a:r>
          </a:p>
        </p:txBody>
      </p:sp>
      <p:sp>
        <p:nvSpPr>
          <p:cNvPr id="31" name="Text Box 44"/>
          <p:cNvSpPr txBox="1"/>
          <p:nvPr/>
        </p:nvSpPr>
        <p:spPr>
          <a:xfrm>
            <a:off x="386559" y="1679759"/>
            <a:ext cx="1587087" cy="290763"/>
          </a:xfrm>
          <a:prstGeom prst="rect">
            <a:avLst/>
          </a:prstGeom>
          <a:noFill/>
          <a:ln w="9525" cmpd="sng">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Causes &amp; Connections:</a:t>
            </a:r>
            <a:endParaRPr lang="en-US" sz="1200" dirty="0">
              <a:latin typeface="Times New Roman"/>
              <a:ea typeface="ＭＳ 明朝"/>
            </a:endParaRPr>
          </a:p>
        </p:txBody>
      </p:sp>
      <p:sp>
        <p:nvSpPr>
          <p:cNvPr id="37" name="Text Box 29"/>
          <p:cNvSpPr txBox="1"/>
          <p:nvPr/>
        </p:nvSpPr>
        <p:spPr>
          <a:xfrm>
            <a:off x="-597674" y="80170"/>
            <a:ext cx="8877024" cy="292443"/>
          </a:xfrm>
          <a:prstGeom prst="rect">
            <a:avLst/>
          </a:prstGeom>
          <a:no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75000"/>
              </a:lnSpc>
            </a:pPr>
            <a:r>
              <a:rPr lang="en-US" sz="4800" b="1" dirty="0">
                <a:highlight>
                  <a:srgbClr val="00FFFF"/>
                </a:highlight>
                <a:latin typeface="Times New Roman"/>
                <a:ea typeface="ＭＳ 明朝"/>
              </a:rPr>
              <a:t>Paraphrased</a:t>
            </a:r>
            <a:r>
              <a:rPr lang="en-US" sz="1400" b="1" dirty="0">
                <a:highlight>
                  <a:srgbClr val="00FFFF"/>
                </a:highlight>
                <a:latin typeface="Times New Roman"/>
                <a:ea typeface="ＭＳ 明朝"/>
              </a:rPr>
              <a:t> </a:t>
            </a:r>
            <a:r>
              <a:rPr lang="en-US" b="1" dirty="0">
                <a:latin typeface="Times New Roman"/>
                <a:ea typeface="ＭＳ 明朝"/>
              </a:rPr>
              <a:t>Cause-and-Effect Guide</a:t>
            </a:r>
            <a:endParaRPr lang="en-US" dirty="0">
              <a:latin typeface="Times New Roman"/>
              <a:ea typeface="ＭＳ 明朝"/>
            </a:endParaRPr>
          </a:p>
        </p:txBody>
      </p:sp>
      <p:sp>
        <p:nvSpPr>
          <p:cNvPr id="33" name="Text Box 39"/>
          <p:cNvSpPr txBox="1"/>
          <p:nvPr/>
        </p:nvSpPr>
        <p:spPr>
          <a:xfrm>
            <a:off x="4319770" y="651711"/>
            <a:ext cx="4676496" cy="885156"/>
          </a:xfrm>
          <a:prstGeom prst="rect">
            <a:avLst/>
          </a:prstGeom>
          <a:solidFill>
            <a:schemeClr val="accent3">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       Key Terms:</a:t>
            </a:r>
          </a:p>
        </p:txBody>
      </p:sp>
      <p:sp>
        <p:nvSpPr>
          <p:cNvPr id="21" name="Text Box 71"/>
          <p:cNvSpPr txBox="1"/>
          <p:nvPr/>
        </p:nvSpPr>
        <p:spPr>
          <a:xfrm>
            <a:off x="3480866" y="1628948"/>
            <a:ext cx="2182268" cy="300438"/>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Event &amp; Background Information:</a:t>
            </a:r>
            <a:endParaRPr lang="en-US" sz="1200" dirty="0">
              <a:latin typeface="Times New Roman"/>
              <a:ea typeface="ＭＳ 明朝"/>
            </a:endParaRPr>
          </a:p>
        </p:txBody>
      </p:sp>
      <p:sp>
        <p:nvSpPr>
          <p:cNvPr id="39" name="Text Box 71"/>
          <p:cNvSpPr txBox="1"/>
          <p:nvPr/>
        </p:nvSpPr>
        <p:spPr>
          <a:xfrm>
            <a:off x="6455523" y="1674922"/>
            <a:ext cx="2182268" cy="300438"/>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35" tIns="45718" rIns="91435" bIns="45718" numCol="1" spcCol="0" rtlCol="0" fromWordArt="0" anchor="t" anchorCtr="0" forceAA="0" compatLnSpc="1">
            <a:prstTxWarp prst="textNoShape">
              <a:avLst/>
            </a:prstTxWarp>
            <a:noAutofit/>
          </a:bodyPr>
          <a:lstStyle/>
          <a:p>
            <a:r>
              <a:rPr lang="en-US" sz="1100" dirty="0">
                <a:latin typeface="Times New Roman"/>
                <a:ea typeface="ＭＳ 明朝"/>
              </a:rPr>
              <a:t>Effects &amp; Connections:</a:t>
            </a:r>
            <a:endParaRPr lang="en-US" sz="1200" dirty="0">
              <a:latin typeface="Times New Roman"/>
              <a:ea typeface="ＭＳ 明朝"/>
            </a:endParaRPr>
          </a:p>
        </p:txBody>
      </p:sp>
      <p:sp>
        <p:nvSpPr>
          <p:cNvPr id="48" name="TextBox 47"/>
          <p:cNvSpPr txBox="1"/>
          <p:nvPr/>
        </p:nvSpPr>
        <p:spPr>
          <a:xfrm>
            <a:off x="137048" y="2006590"/>
            <a:ext cx="2594346" cy="2646874"/>
          </a:xfrm>
          <a:prstGeom prst="rect">
            <a:avLst/>
          </a:prstGeom>
          <a:noFill/>
        </p:spPr>
        <p:txBody>
          <a:bodyPr wrap="square" lIns="91435" tIns="45718" rIns="91435" bIns="45718" rtlCol="0">
            <a:spAutoFit/>
          </a:bodyPr>
          <a:lstStyle/>
          <a:p>
            <a:r>
              <a:rPr lang="en-US" sz="1200" b="1" dirty="0">
                <a:cs typeface="Times"/>
              </a:rPr>
              <a:t>  </a:t>
            </a:r>
            <a:r>
              <a:rPr lang="en-US" sz="1200" b="1" dirty="0">
                <a:solidFill>
                  <a:srgbClr val="C0504D"/>
                </a:solidFill>
                <a:cs typeface="Times"/>
              </a:rPr>
              <a:t>  </a:t>
            </a:r>
            <a:r>
              <a:rPr lang="en-US" sz="1200" b="1" dirty="0">
                <a:solidFill>
                  <a:srgbClr val="C0504D"/>
                </a:solidFill>
                <a:highlight>
                  <a:srgbClr val="FFFF00"/>
                </a:highlight>
                <a:cs typeface="Times"/>
              </a:rPr>
              <a:t> </a:t>
            </a:r>
            <a:r>
              <a:rPr lang="en-US" sz="1600" b="1" dirty="0">
                <a:highlight>
                  <a:srgbClr val="FFFF00"/>
                </a:highlight>
                <a:cs typeface="Times"/>
              </a:rPr>
              <a:t>Conflicting Beliefs</a:t>
            </a:r>
            <a:r>
              <a:rPr lang="en-US" sz="1600" b="1" dirty="0">
                <a:cs typeface="Times"/>
              </a:rPr>
              <a:t> </a:t>
            </a:r>
          </a:p>
          <a:p>
            <a:r>
              <a:rPr lang="en-US" sz="1000" dirty="0">
                <a:cs typeface="Times"/>
              </a:rPr>
              <a:t>After WWIII, United States was  capitalist and democratic. Soviet Union was a communist  and authoritarian. </a:t>
            </a:r>
          </a:p>
          <a:p>
            <a:endParaRPr lang="en-US" sz="1000" dirty="0">
              <a:cs typeface="Times"/>
            </a:endParaRPr>
          </a:p>
          <a:p>
            <a:r>
              <a:rPr lang="en-US" sz="1000" dirty="0">
                <a:cs typeface="Times"/>
              </a:rPr>
              <a:t>Each wanted world power for themselves.</a:t>
            </a:r>
          </a:p>
          <a:p>
            <a:r>
              <a:rPr lang="en-US" sz="1000" dirty="0">
                <a:cs typeface="Times"/>
              </a:rPr>
              <a:t>This led to a race for world superpower.</a:t>
            </a:r>
          </a:p>
          <a:p>
            <a:endParaRPr lang="en-US" sz="1000" dirty="0">
              <a:cs typeface="Times"/>
            </a:endParaRPr>
          </a:p>
          <a:p>
            <a:r>
              <a:rPr lang="en-US" sz="1000" dirty="0">
                <a:cs typeface="Times"/>
              </a:rPr>
              <a:t>Communist  Soviet Union influenced nations in Eastern Europe and a Communist China.</a:t>
            </a:r>
          </a:p>
          <a:p>
            <a:endParaRPr lang="en-US" sz="1000" dirty="0">
              <a:cs typeface="Times"/>
            </a:endParaRPr>
          </a:p>
          <a:p>
            <a:r>
              <a:rPr lang="en-US" sz="1000" dirty="0">
                <a:cs typeface="Times"/>
              </a:rPr>
              <a:t>US helped rebuild of European nations and create alliances with those nations.</a:t>
            </a:r>
          </a:p>
          <a:p>
            <a:endParaRPr lang="en-US" sz="1000" dirty="0">
              <a:cs typeface="Times"/>
            </a:endParaRPr>
          </a:p>
          <a:p>
            <a:endParaRPr lang="en-US" sz="1000" dirty="0">
              <a:cs typeface="Times"/>
            </a:endParaRPr>
          </a:p>
          <a:p>
            <a:endParaRPr lang="en-US" sz="1000" dirty="0">
              <a:cs typeface="Times"/>
            </a:endParaRPr>
          </a:p>
        </p:txBody>
      </p:sp>
      <p:sp>
        <p:nvSpPr>
          <p:cNvPr id="49" name="TextBox 48"/>
          <p:cNvSpPr txBox="1"/>
          <p:nvPr/>
        </p:nvSpPr>
        <p:spPr>
          <a:xfrm>
            <a:off x="6548015" y="1995038"/>
            <a:ext cx="2448251" cy="2369875"/>
          </a:xfrm>
          <a:prstGeom prst="rect">
            <a:avLst/>
          </a:prstGeom>
          <a:noFill/>
        </p:spPr>
        <p:txBody>
          <a:bodyPr wrap="square" lIns="91435" tIns="45718" rIns="91435" bIns="45718" rtlCol="0">
            <a:spAutoFit/>
          </a:bodyPr>
          <a:lstStyle/>
          <a:p>
            <a:pPr algn="ctr"/>
            <a:r>
              <a:rPr lang="en-US" sz="1400" b="1" dirty="0">
                <a:highlight>
                  <a:srgbClr val="FFFF00"/>
                </a:highlight>
                <a:cs typeface="Times"/>
              </a:rPr>
              <a:t>Race </a:t>
            </a:r>
            <a:r>
              <a:rPr lang="en-US" sz="1400" b="1" dirty="0">
                <a:cs typeface="Times"/>
              </a:rPr>
              <a:t>to be world’s leading superpower that involved:</a:t>
            </a:r>
          </a:p>
          <a:p>
            <a:r>
              <a:rPr lang="en-US" sz="1200" b="1" dirty="0">
                <a:solidFill>
                  <a:srgbClr val="000000"/>
                </a:solidFill>
                <a:cs typeface="Times"/>
              </a:rPr>
              <a:t>Proxy wars</a:t>
            </a:r>
            <a:r>
              <a:rPr lang="en-US" sz="1200" dirty="0">
                <a:solidFill>
                  <a:srgbClr val="000000"/>
                </a:solidFill>
                <a:cs typeface="Times"/>
              </a:rPr>
              <a:t>: a war </a:t>
            </a:r>
            <a:r>
              <a:rPr lang="en-US" sz="1200" dirty="0">
                <a:cs typeface="Times"/>
              </a:rPr>
              <a:t>set in motion by a </a:t>
            </a:r>
            <a:r>
              <a:rPr lang="en-US" sz="1200" dirty="0">
                <a:solidFill>
                  <a:srgbClr val="000000"/>
                </a:solidFill>
                <a:cs typeface="Times"/>
              </a:rPr>
              <a:t>power that does not get involved.</a:t>
            </a:r>
          </a:p>
          <a:p>
            <a:endParaRPr lang="en-US" sz="1200" b="1" dirty="0">
              <a:solidFill>
                <a:srgbClr val="000000"/>
              </a:solidFill>
              <a:cs typeface="Times"/>
            </a:endParaRPr>
          </a:p>
          <a:p>
            <a:r>
              <a:rPr lang="en-US" sz="1200" b="1" dirty="0">
                <a:solidFill>
                  <a:srgbClr val="000000"/>
                </a:solidFill>
                <a:cs typeface="Times"/>
              </a:rPr>
              <a:t>Arms race</a:t>
            </a:r>
            <a:r>
              <a:rPr lang="en-US" sz="1200" dirty="0">
                <a:solidFill>
                  <a:srgbClr val="000000"/>
                </a:solidFill>
                <a:cs typeface="Times"/>
              </a:rPr>
              <a:t>: competition for nuclear power.</a:t>
            </a:r>
          </a:p>
          <a:p>
            <a:endParaRPr lang="en-US" sz="1200" b="1" dirty="0">
              <a:solidFill>
                <a:srgbClr val="000000"/>
              </a:solidFill>
              <a:cs typeface="Times"/>
            </a:endParaRPr>
          </a:p>
          <a:p>
            <a:r>
              <a:rPr lang="en-US" sz="1200" b="1" dirty="0">
                <a:solidFill>
                  <a:srgbClr val="000000"/>
                </a:solidFill>
                <a:cs typeface="Times"/>
              </a:rPr>
              <a:t>Space race</a:t>
            </a:r>
            <a:r>
              <a:rPr lang="en-US" sz="1200" dirty="0">
                <a:solidFill>
                  <a:srgbClr val="000000"/>
                </a:solidFill>
                <a:cs typeface="Times"/>
              </a:rPr>
              <a:t>: space exploration.</a:t>
            </a:r>
          </a:p>
          <a:p>
            <a:endParaRPr lang="en-US" sz="1200" b="1" dirty="0">
              <a:solidFill>
                <a:srgbClr val="000000"/>
              </a:solidFill>
              <a:cs typeface="Times"/>
            </a:endParaRPr>
          </a:p>
          <a:p>
            <a:r>
              <a:rPr lang="en-US" sz="1200" b="1" dirty="0">
                <a:solidFill>
                  <a:srgbClr val="000000"/>
                </a:solidFill>
                <a:cs typeface="Times"/>
              </a:rPr>
              <a:t>Technology race</a:t>
            </a:r>
            <a:r>
              <a:rPr lang="en-US" sz="1200" dirty="0">
                <a:solidFill>
                  <a:srgbClr val="000000"/>
                </a:solidFill>
                <a:cs typeface="Times"/>
              </a:rPr>
              <a:t>: competition technology.</a:t>
            </a:r>
            <a:endParaRPr lang="en-US" sz="1400" dirty="0">
              <a:cs typeface="Times"/>
            </a:endParaRPr>
          </a:p>
        </p:txBody>
      </p:sp>
      <p:sp>
        <p:nvSpPr>
          <p:cNvPr id="50" name="TextBox 49"/>
          <p:cNvSpPr txBox="1"/>
          <p:nvPr/>
        </p:nvSpPr>
        <p:spPr>
          <a:xfrm>
            <a:off x="383316" y="867827"/>
            <a:ext cx="4144397" cy="892548"/>
          </a:xfrm>
          <a:prstGeom prst="rect">
            <a:avLst/>
          </a:prstGeom>
          <a:noFill/>
        </p:spPr>
        <p:txBody>
          <a:bodyPr wrap="square" lIns="91435" tIns="45718" rIns="91435" bIns="45718" rtlCol="0">
            <a:spAutoFit/>
          </a:bodyPr>
          <a:lstStyle/>
          <a:p>
            <a:pPr>
              <a:defRPr/>
            </a:pPr>
            <a:r>
              <a:rPr lang="en-US" sz="2000" b="1" dirty="0"/>
              <a:t>What were the causes and effects </a:t>
            </a:r>
          </a:p>
          <a:p>
            <a:pPr>
              <a:defRPr/>
            </a:pPr>
            <a:r>
              <a:rPr lang="en-US" sz="2000" b="1" dirty="0"/>
              <a:t>of the </a:t>
            </a:r>
            <a:r>
              <a:rPr lang="en-US" sz="2000" b="1" u="sng" dirty="0"/>
              <a:t>Cold War</a:t>
            </a:r>
            <a:r>
              <a:rPr lang="en-US" sz="2000" b="1" dirty="0"/>
              <a:t>?</a:t>
            </a:r>
          </a:p>
          <a:p>
            <a:endParaRPr lang="en-US" sz="1200" dirty="0">
              <a:cs typeface="Times"/>
            </a:endParaRPr>
          </a:p>
        </p:txBody>
      </p:sp>
      <p:sp>
        <p:nvSpPr>
          <p:cNvPr id="51" name="TextBox 50"/>
          <p:cNvSpPr txBox="1"/>
          <p:nvPr/>
        </p:nvSpPr>
        <p:spPr>
          <a:xfrm>
            <a:off x="4319965" y="638242"/>
            <a:ext cx="4596996" cy="861770"/>
          </a:xfrm>
          <a:prstGeom prst="rect">
            <a:avLst/>
          </a:prstGeom>
          <a:noFill/>
        </p:spPr>
        <p:txBody>
          <a:bodyPr wrap="square" lIns="91435" tIns="45718" rIns="91435" bIns="45718" rtlCol="0">
            <a:spAutoFit/>
          </a:bodyPr>
          <a:lstStyle/>
          <a:p>
            <a:r>
              <a:rPr lang="en-US" sz="1000" i="1" dirty="0">
                <a:cs typeface="Times"/>
              </a:rPr>
              <a:t>                                </a:t>
            </a:r>
            <a:r>
              <a:rPr lang="en-US" sz="1000" i="1" dirty="0">
                <a:solidFill>
                  <a:srgbClr val="000000"/>
                </a:solidFill>
                <a:cs typeface="Times"/>
              </a:rPr>
              <a:t>Democracy: </a:t>
            </a:r>
            <a:r>
              <a:rPr lang="en-US" sz="1000" dirty="0">
                <a:solidFill>
                  <a:srgbClr val="000000"/>
                </a:solidFill>
                <a:cs typeface="Times"/>
              </a:rPr>
              <a:t>type of government where people hold the power</a:t>
            </a:r>
            <a:r>
              <a:rPr lang="en-US" sz="1000" i="1" dirty="0">
                <a:solidFill>
                  <a:srgbClr val="000000"/>
                </a:solidFill>
                <a:cs typeface="Times"/>
              </a:rPr>
              <a:t>.</a:t>
            </a:r>
            <a:endParaRPr lang="en-US" sz="1000" dirty="0">
              <a:solidFill>
                <a:srgbClr val="000000"/>
              </a:solidFill>
              <a:cs typeface="Times"/>
            </a:endParaRPr>
          </a:p>
          <a:p>
            <a:r>
              <a:rPr lang="en-US" sz="1000" i="1" dirty="0">
                <a:solidFill>
                  <a:srgbClr val="000000"/>
                </a:solidFill>
                <a:cs typeface="Times"/>
              </a:rPr>
              <a:t>         Capitalism: </a:t>
            </a:r>
            <a:r>
              <a:rPr lang="en-US" sz="1000" dirty="0">
                <a:solidFill>
                  <a:srgbClr val="000000"/>
                </a:solidFill>
              </a:rPr>
              <a:t>an economic system in which a country's trade and industry are controlled by private owners. </a:t>
            </a:r>
            <a:r>
              <a:rPr lang="en-US" sz="1000" i="1" dirty="0">
                <a:solidFill>
                  <a:srgbClr val="000000"/>
                </a:solidFill>
                <a:cs typeface="Times"/>
              </a:rPr>
              <a:t>Communism: an economic system where </a:t>
            </a:r>
            <a:r>
              <a:rPr lang="en-US" sz="1000" dirty="0">
                <a:solidFill>
                  <a:srgbClr val="000000"/>
                </a:solidFill>
              </a:rPr>
              <a:t>all property is publicly owned and each person works and is paid according to his/her abilities and needs. </a:t>
            </a:r>
            <a:r>
              <a:rPr lang="en-US" sz="1000" i="1" dirty="0">
                <a:solidFill>
                  <a:srgbClr val="000000"/>
                </a:solidFill>
              </a:rPr>
              <a:t>Authoritarian: </a:t>
            </a:r>
            <a:r>
              <a:rPr lang="en-US" sz="1000" dirty="0">
                <a:solidFill>
                  <a:srgbClr val="000000"/>
                </a:solidFill>
              </a:rPr>
              <a:t>type of government where a single person holds the power.</a:t>
            </a:r>
            <a:endParaRPr lang="en-US" sz="1000" i="1" dirty="0">
              <a:solidFill>
                <a:srgbClr val="000000"/>
              </a:solidFill>
              <a:cs typeface="Times"/>
            </a:endParaRPr>
          </a:p>
        </p:txBody>
      </p:sp>
      <p:sp>
        <p:nvSpPr>
          <p:cNvPr id="52" name="TextBox 51"/>
          <p:cNvSpPr txBox="1"/>
          <p:nvPr/>
        </p:nvSpPr>
        <p:spPr>
          <a:xfrm>
            <a:off x="464775" y="5455027"/>
            <a:ext cx="8368519" cy="707882"/>
          </a:xfrm>
          <a:prstGeom prst="rect">
            <a:avLst/>
          </a:prstGeom>
          <a:noFill/>
        </p:spPr>
        <p:txBody>
          <a:bodyPr wrap="square" lIns="91435" tIns="45718" rIns="91435" bIns="45718" rtlCol="0">
            <a:spAutoFit/>
          </a:bodyPr>
          <a:lstStyle/>
          <a:p>
            <a:r>
              <a:rPr lang="en-US" sz="1000" dirty="0">
                <a:solidFill>
                  <a:srgbClr val="000000"/>
                </a:solidFill>
                <a:cs typeface="Times"/>
              </a:rPr>
              <a:t>Increased mutual distrust/suspicion between the United States and the Soviet Union caused a non-violent state of political, economic, and militaristic hostility between the two nations. From the U.S. perspective, the largest point of contention was the potential spread of communism and the threat it posed to its capitalism and democracy. The Cold War resulted in the outbreak of proxy wars, a nuclear arms race, the space race, and a technology race. When the Cold War ended, the balance of power between the two superpowers shifted in favor of the United States.</a:t>
            </a:r>
            <a:endParaRPr lang="en-US" sz="1000" b="1" dirty="0">
              <a:solidFill>
                <a:srgbClr val="FF0000"/>
              </a:solidFill>
              <a:cs typeface="Times"/>
            </a:endParaRPr>
          </a:p>
        </p:txBody>
      </p:sp>
      <p:cxnSp>
        <p:nvCxnSpPr>
          <p:cNvPr id="70" name="Straight Arrow Connector 69"/>
          <p:cNvCxnSpPr/>
          <p:nvPr/>
        </p:nvCxnSpPr>
        <p:spPr>
          <a:xfrm flipV="1">
            <a:off x="5885358" y="2454617"/>
            <a:ext cx="570164" cy="114299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86664" y="1500012"/>
            <a:ext cx="415488" cy="646327"/>
          </a:xfrm>
          <a:prstGeom prst="rect">
            <a:avLst/>
          </a:prstGeom>
        </p:spPr>
        <p:txBody>
          <a:bodyPr wrap="none" lIns="91435" tIns="45718" rIns="91435" bIns="45718">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2"/>
            <a:ext cx="415488" cy="646327"/>
          </a:xfrm>
          <a:prstGeom prst="rect">
            <a:avLst/>
          </a:prstGeom>
        </p:spPr>
        <p:txBody>
          <a:bodyPr wrap="none" lIns="91435" tIns="45718" rIns="91435" bIns="45718">
            <a:spAutoFit/>
          </a:bodyPr>
          <a:lstStyle/>
          <a:p>
            <a:r>
              <a:rPr lang="en-US" sz="3600" b="1" dirty="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2"/>
            <a:ext cx="415488" cy="646327"/>
          </a:xfrm>
          <a:prstGeom prst="rect">
            <a:avLst/>
          </a:prstGeom>
        </p:spPr>
        <p:txBody>
          <a:bodyPr wrap="none" lIns="91435" tIns="45718" rIns="91435" bIns="45718">
            <a:spAutoFit/>
          </a:bodyPr>
          <a:lstStyle/>
          <a:p>
            <a:r>
              <a:rPr lang="en-US" sz="3600" b="1" dirty="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88" cy="646327"/>
          </a:xfrm>
          <a:prstGeom prst="rect">
            <a:avLst/>
          </a:prstGeom>
        </p:spPr>
        <p:txBody>
          <a:bodyPr wrap="none" lIns="91435" tIns="45718" rIns="91435" bIns="45718">
            <a:spAutoFit/>
          </a:bodyPr>
          <a:lstStyle/>
          <a:p>
            <a:r>
              <a:rPr lang="en-US" sz="3600" b="1" dirty="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319964" y="544662"/>
            <a:ext cx="415488" cy="646327"/>
          </a:xfrm>
          <a:prstGeom prst="rect">
            <a:avLst/>
          </a:prstGeom>
        </p:spPr>
        <p:txBody>
          <a:bodyPr wrap="none" lIns="91435" tIns="45718" rIns="91435" bIns="45718">
            <a:spAutoFit/>
          </a:bodyPr>
          <a:lstStyle/>
          <a:p>
            <a:r>
              <a:rPr lang="en-US" sz="3600" b="1" dirty="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49287" y="5466302"/>
            <a:ext cx="415488" cy="646327"/>
          </a:xfrm>
          <a:prstGeom prst="rect">
            <a:avLst/>
          </a:prstGeom>
        </p:spPr>
        <p:txBody>
          <a:bodyPr wrap="none" lIns="91435" tIns="45718" rIns="91435" bIns="45718">
            <a:spAutoFit/>
          </a:bodyPr>
          <a:lstStyle/>
          <a:p>
            <a:r>
              <a:rPr lang="en-US" sz="3600" b="1" dirty="0">
                <a:solidFill>
                  <a:srgbClr val="E46C0A"/>
                </a:solidFill>
                <a:latin typeface="Times New Roman"/>
                <a:ea typeface="ＭＳ 明朝"/>
              </a:rPr>
              <a:t>6</a:t>
            </a:r>
            <a:endParaRPr lang="en-US" sz="3600" b="1" dirty="0">
              <a:solidFill>
                <a:srgbClr val="E46C0A"/>
              </a:solidFill>
            </a:endParaRPr>
          </a:p>
        </p:txBody>
      </p:sp>
      <p:sp>
        <p:nvSpPr>
          <p:cNvPr id="313" name="TextBox 312"/>
          <p:cNvSpPr txBox="1"/>
          <p:nvPr/>
        </p:nvSpPr>
        <p:spPr>
          <a:xfrm>
            <a:off x="1524837" y="4167425"/>
            <a:ext cx="1485039" cy="253917"/>
          </a:xfrm>
          <a:prstGeom prst="rect">
            <a:avLst/>
          </a:prstGeom>
          <a:noFill/>
          <a:ln>
            <a:solidFill>
              <a:schemeClr val="tx1">
                <a:lumMod val="65000"/>
                <a:lumOff val="35000"/>
              </a:schemeClr>
            </a:solidFill>
          </a:ln>
        </p:spPr>
        <p:txBody>
          <a:bodyPr wrap="square" lIns="91435" tIns="45718" rIns="91435" bIns="45718" rtlCol="0">
            <a:spAutoFit/>
          </a:bodyPr>
          <a:lstStyle/>
          <a:p>
            <a:r>
              <a:rPr lang="en-US" sz="1000" dirty="0">
                <a:latin typeface="Times"/>
                <a:cs typeface="Times"/>
              </a:rPr>
              <a:t>Leading to  </a:t>
            </a:r>
          </a:p>
        </p:txBody>
      </p:sp>
      <p:sp>
        <p:nvSpPr>
          <p:cNvPr id="314" name="TextBox 313"/>
          <p:cNvSpPr txBox="1"/>
          <p:nvPr/>
        </p:nvSpPr>
        <p:spPr>
          <a:xfrm>
            <a:off x="6604883" y="4766240"/>
            <a:ext cx="1575156" cy="253917"/>
          </a:xfrm>
          <a:prstGeom prst="rect">
            <a:avLst/>
          </a:prstGeom>
          <a:noFill/>
          <a:ln>
            <a:solidFill>
              <a:schemeClr val="tx1">
                <a:lumMod val="65000"/>
                <a:lumOff val="35000"/>
              </a:schemeClr>
            </a:solidFill>
          </a:ln>
        </p:spPr>
        <p:txBody>
          <a:bodyPr wrap="square" lIns="91435" tIns="45718" rIns="91435" bIns="45718" rtlCol="0">
            <a:spAutoFit/>
          </a:bodyPr>
          <a:lstStyle/>
          <a:p>
            <a:r>
              <a:rPr lang="en-US" sz="1000" dirty="0">
                <a:latin typeface="Times"/>
                <a:cs typeface="Times"/>
              </a:rPr>
              <a:t>With the result in</a:t>
            </a:r>
          </a:p>
        </p:txBody>
      </p:sp>
      <p:cxnSp>
        <p:nvCxnSpPr>
          <p:cNvPr id="318" name="Straight Connector 317"/>
          <p:cNvCxnSpPr/>
          <p:nvPr/>
        </p:nvCxnSpPr>
        <p:spPr>
          <a:xfrm>
            <a:off x="2731395"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548016"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56537" y="2027742"/>
            <a:ext cx="2625777" cy="307777"/>
          </a:xfrm>
          <a:prstGeom prst="rect">
            <a:avLst/>
          </a:prstGeom>
          <a:noFill/>
        </p:spPr>
        <p:txBody>
          <a:bodyPr wrap="square" lIns="91435" tIns="45718" rIns="91435" bIns="45718" rtlCol="0">
            <a:spAutoFit/>
          </a:bodyPr>
          <a:lstStyle/>
          <a:p>
            <a:pPr algn="ctr"/>
            <a:r>
              <a:rPr lang="en-US" sz="1400" b="1" dirty="0">
                <a:cs typeface="Times"/>
              </a:rPr>
              <a:t>Cold War</a:t>
            </a:r>
          </a:p>
        </p:txBody>
      </p:sp>
      <p:sp>
        <p:nvSpPr>
          <p:cNvPr id="73" name="TextBox 72"/>
          <p:cNvSpPr txBox="1"/>
          <p:nvPr/>
        </p:nvSpPr>
        <p:spPr>
          <a:xfrm>
            <a:off x="3319897" y="2545875"/>
            <a:ext cx="2558043" cy="2524917"/>
          </a:xfrm>
          <a:prstGeom prst="rect">
            <a:avLst/>
          </a:prstGeom>
          <a:solidFill>
            <a:schemeClr val="accent5">
              <a:lumMod val="60000"/>
              <a:lumOff val="40000"/>
            </a:schemeClr>
          </a:solidFill>
        </p:spPr>
        <p:txBody>
          <a:bodyPr wrap="square" lIns="91435" tIns="45718" rIns="91435" bIns="45718" rtlCol="0">
            <a:normAutofit/>
          </a:bodyPr>
          <a:lstStyle/>
          <a:p>
            <a:pPr marL="91435"/>
            <a:endParaRPr lang="en-US" sz="1400" dirty="0"/>
          </a:p>
          <a:p>
            <a:pPr marL="91435"/>
            <a:endParaRPr lang="en-US" sz="1400" dirty="0"/>
          </a:p>
          <a:p>
            <a:pPr marL="91435"/>
            <a:endParaRPr lang="en-US" sz="1400" dirty="0"/>
          </a:p>
          <a:p>
            <a:pPr marL="91435"/>
            <a:endParaRPr lang="en-US" sz="1400" dirty="0"/>
          </a:p>
          <a:p>
            <a:pPr marL="91435"/>
            <a:endParaRPr lang="en-US" sz="1400" dirty="0"/>
          </a:p>
          <a:p>
            <a:pPr marL="91435"/>
            <a:endParaRPr lang="en-US" sz="1400" dirty="0"/>
          </a:p>
          <a:p>
            <a:pPr marL="91435"/>
            <a:endParaRPr lang="en-US" sz="1400" dirty="0"/>
          </a:p>
        </p:txBody>
      </p:sp>
      <p:sp>
        <p:nvSpPr>
          <p:cNvPr id="86" name="TextBox 85"/>
          <p:cNvSpPr txBox="1"/>
          <p:nvPr/>
        </p:nvSpPr>
        <p:spPr>
          <a:xfrm>
            <a:off x="2621610" y="3129444"/>
            <a:ext cx="800629" cy="415499"/>
          </a:xfrm>
          <a:prstGeom prst="rect">
            <a:avLst/>
          </a:prstGeom>
          <a:noFill/>
        </p:spPr>
        <p:txBody>
          <a:bodyPr wrap="square" lIns="91435" tIns="45718" rIns="91435" bIns="45718" rtlCol="0">
            <a:spAutoFit/>
          </a:bodyPr>
          <a:lstStyle/>
          <a:p>
            <a:pPr algn="ctr"/>
            <a:r>
              <a:rPr lang="en-US" sz="1000" dirty="0"/>
              <a:t>All of this</a:t>
            </a:r>
          </a:p>
          <a:p>
            <a:pPr algn="ctr"/>
            <a:r>
              <a:rPr lang="en-US" sz="1000" dirty="0"/>
              <a:t> led to the</a:t>
            </a:r>
          </a:p>
        </p:txBody>
      </p:sp>
      <p:sp>
        <p:nvSpPr>
          <p:cNvPr id="87" name="TextBox 86"/>
          <p:cNvSpPr txBox="1"/>
          <p:nvPr/>
        </p:nvSpPr>
        <p:spPr>
          <a:xfrm>
            <a:off x="5924733" y="2964816"/>
            <a:ext cx="800629" cy="415499"/>
          </a:xfrm>
          <a:prstGeom prst="rect">
            <a:avLst/>
          </a:prstGeom>
          <a:noFill/>
        </p:spPr>
        <p:txBody>
          <a:bodyPr wrap="square" lIns="91435" tIns="45718" rIns="91435" bIns="45718" rtlCol="0">
            <a:spAutoFit/>
          </a:bodyPr>
          <a:lstStyle/>
          <a:p>
            <a:pPr algn="ctr"/>
            <a:r>
              <a:rPr lang="en-US" sz="1000" dirty="0"/>
              <a:t>resulting </a:t>
            </a:r>
          </a:p>
          <a:p>
            <a:pPr algn="ctr"/>
            <a:r>
              <a:rPr lang="en-US" sz="1000" dirty="0"/>
              <a:t>in</a:t>
            </a:r>
          </a:p>
        </p:txBody>
      </p:sp>
      <p:cxnSp>
        <p:nvCxnSpPr>
          <p:cNvPr id="88" name="Straight Arrow Connector 87"/>
          <p:cNvCxnSpPr>
            <a:cxnSpLocks/>
          </p:cNvCxnSpPr>
          <p:nvPr/>
        </p:nvCxnSpPr>
        <p:spPr>
          <a:xfrm flipV="1">
            <a:off x="2474098" y="2481121"/>
            <a:ext cx="915128" cy="166076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a:off x="7812416" y="4728056"/>
            <a:ext cx="0" cy="31688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3300612" y="2252697"/>
            <a:ext cx="2618502" cy="2369875"/>
          </a:xfrm>
          <a:prstGeom prst="rect">
            <a:avLst/>
          </a:prstGeom>
          <a:noFill/>
        </p:spPr>
        <p:txBody>
          <a:bodyPr wrap="square" lIns="91435" tIns="45718" rIns="91435" bIns="45718" rtlCol="0">
            <a:spAutoFit/>
          </a:bodyPr>
          <a:lstStyle/>
          <a:p>
            <a:r>
              <a:rPr lang="en-US" altLang="en-US" sz="1600" b="1" dirty="0">
                <a:highlight>
                  <a:srgbClr val="FFFF00"/>
                </a:highlight>
              </a:rPr>
              <a:t>Time: </a:t>
            </a:r>
            <a:r>
              <a:rPr lang="en-US" altLang="en-US" sz="1400" dirty="0"/>
              <a:t>after WWII</a:t>
            </a:r>
          </a:p>
          <a:p>
            <a:endParaRPr lang="en-US" altLang="en-US" sz="1400" dirty="0"/>
          </a:p>
          <a:p>
            <a:r>
              <a:rPr lang="en-US" altLang="en-US" sz="1600" b="1" dirty="0">
                <a:highlight>
                  <a:srgbClr val="FFFF00"/>
                </a:highlight>
              </a:rPr>
              <a:t>Reason: </a:t>
            </a:r>
            <a:r>
              <a:rPr lang="en-US" altLang="en-US" sz="1400" dirty="0"/>
              <a:t>Each thought the other was threatening their way of life.</a:t>
            </a:r>
          </a:p>
          <a:p>
            <a:endParaRPr lang="en-US" altLang="en-US" sz="1400" dirty="0"/>
          </a:p>
          <a:p>
            <a:r>
              <a:rPr lang="en-US" altLang="en-US" sz="1600" b="1" dirty="0">
                <a:highlight>
                  <a:srgbClr val="FFFF00"/>
                </a:highlight>
              </a:rPr>
              <a:t>State of Affairs</a:t>
            </a:r>
            <a:r>
              <a:rPr lang="en-US" altLang="en-US" sz="1400" b="1" dirty="0">
                <a:highlight>
                  <a:srgbClr val="FFFF00"/>
                </a:highlight>
              </a:rPr>
              <a:t>: </a:t>
            </a:r>
            <a:r>
              <a:rPr lang="en-US" altLang="en-US" sz="1400" b="1" dirty="0"/>
              <a:t> </a:t>
            </a:r>
            <a:r>
              <a:rPr lang="en-US" altLang="en-US" sz="1400" dirty="0"/>
              <a:t>unfriendliness had used other political, economic and other means but not yet outright war.</a:t>
            </a:r>
          </a:p>
          <a:p>
            <a:r>
              <a:rPr lang="en-US" altLang="en-US" sz="1600" dirty="0"/>
              <a:t> </a:t>
            </a:r>
          </a:p>
        </p:txBody>
      </p:sp>
      <p:sp>
        <p:nvSpPr>
          <p:cNvPr id="91" name="TextBox 90"/>
          <p:cNvSpPr txBox="1"/>
          <p:nvPr/>
        </p:nvSpPr>
        <p:spPr>
          <a:xfrm>
            <a:off x="6604884" y="5004906"/>
            <a:ext cx="2224974" cy="830993"/>
          </a:xfrm>
          <a:prstGeom prst="rect">
            <a:avLst/>
          </a:prstGeom>
          <a:noFill/>
        </p:spPr>
        <p:txBody>
          <a:bodyPr wrap="square" lIns="91435" tIns="45718" rIns="91435" bIns="45718" rtlCol="0">
            <a:spAutoFit/>
          </a:bodyPr>
          <a:lstStyle/>
          <a:p>
            <a:r>
              <a:rPr lang="en-US" sz="1600" b="1" dirty="0">
                <a:highlight>
                  <a:srgbClr val="FFFF00"/>
                </a:highlight>
                <a:cs typeface="Times"/>
              </a:rPr>
              <a:t>A shift in the balance of power in favor of the United States </a:t>
            </a:r>
          </a:p>
        </p:txBody>
      </p:sp>
      <p:sp>
        <p:nvSpPr>
          <p:cNvPr id="92" name="Rectangle 91"/>
          <p:cNvSpPr>
            <a:spLocks noChangeArrowheads="1"/>
          </p:cNvSpPr>
          <p:nvPr/>
        </p:nvSpPr>
        <p:spPr bwMode="auto">
          <a:xfrm>
            <a:off x="4045534" y="6363921"/>
            <a:ext cx="55350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Arial" charset="0"/>
                <a:ea typeface="MS PGothic" charset="-128"/>
              </a:defRPr>
            </a:lvl1pPr>
            <a:lvl2pPr marL="742950" indent="-285750">
              <a:defRPr sz="2100">
                <a:solidFill>
                  <a:schemeClr val="tx1"/>
                </a:solidFill>
                <a:latin typeface="Arial" charset="0"/>
                <a:ea typeface="MS PGothic" charset="-128"/>
              </a:defRPr>
            </a:lvl2pPr>
            <a:lvl3pPr marL="1143000" indent="-228600">
              <a:defRPr sz="2100">
                <a:solidFill>
                  <a:schemeClr val="tx1"/>
                </a:solidFill>
                <a:latin typeface="Arial" charset="0"/>
                <a:ea typeface="MS PGothic" charset="-128"/>
              </a:defRPr>
            </a:lvl3pPr>
            <a:lvl4pPr marL="1600200" indent="-228600">
              <a:defRPr sz="2100">
                <a:solidFill>
                  <a:schemeClr val="tx1"/>
                </a:solidFill>
                <a:latin typeface="Arial" charset="0"/>
                <a:ea typeface="MS PGothic" charset="-128"/>
              </a:defRPr>
            </a:lvl4pPr>
            <a:lvl5pPr marL="2057400" indent="-228600">
              <a:defRPr sz="2100">
                <a:solidFill>
                  <a:schemeClr val="tx1"/>
                </a:solidFill>
                <a:latin typeface="Arial" charset="0"/>
                <a:ea typeface="MS PGothic" charset="-128"/>
              </a:defRPr>
            </a:lvl5pPr>
            <a:lvl6pPr marL="2514600" indent="-228600" eaLnBrk="0" fontAlgn="base" hangingPunct="0">
              <a:spcBef>
                <a:spcPct val="0"/>
              </a:spcBef>
              <a:spcAft>
                <a:spcPct val="0"/>
              </a:spcAft>
              <a:defRPr sz="2100">
                <a:solidFill>
                  <a:schemeClr val="tx1"/>
                </a:solidFill>
                <a:latin typeface="Arial" charset="0"/>
                <a:ea typeface="MS PGothic" charset="-128"/>
              </a:defRPr>
            </a:lvl6pPr>
            <a:lvl7pPr marL="2971800" indent="-228600" eaLnBrk="0" fontAlgn="base" hangingPunct="0">
              <a:spcBef>
                <a:spcPct val="0"/>
              </a:spcBef>
              <a:spcAft>
                <a:spcPct val="0"/>
              </a:spcAft>
              <a:defRPr sz="2100">
                <a:solidFill>
                  <a:schemeClr val="tx1"/>
                </a:solidFill>
                <a:latin typeface="Arial" charset="0"/>
                <a:ea typeface="MS PGothic" charset="-128"/>
              </a:defRPr>
            </a:lvl7pPr>
            <a:lvl8pPr marL="3429000" indent="-228600" eaLnBrk="0" fontAlgn="base" hangingPunct="0">
              <a:spcBef>
                <a:spcPct val="0"/>
              </a:spcBef>
              <a:spcAft>
                <a:spcPct val="0"/>
              </a:spcAft>
              <a:defRPr sz="2100">
                <a:solidFill>
                  <a:schemeClr val="tx1"/>
                </a:solidFill>
                <a:latin typeface="Arial" charset="0"/>
                <a:ea typeface="MS PGothic" charset="-128"/>
              </a:defRPr>
            </a:lvl8pPr>
            <a:lvl9pPr marL="3886200" indent="-228600" eaLnBrk="0" fontAlgn="base" hangingPunct="0">
              <a:spcBef>
                <a:spcPct val="0"/>
              </a:spcBef>
              <a:spcAft>
                <a:spcPct val="0"/>
              </a:spcAft>
              <a:defRPr sz="2100">
                <a:solidFill>
                  <a:schemeClr val="tx1"/>
                </a:solidFill>
                <a:latin typeface="Arial" charset="0"/>
                <a:ea typeface="MS PGothic" charset="-128"/>
              </a:defRPr>
            </a:lvl9pPr>
          </a:lstStyle>
          <a:p>
            <a:r>
              <a:rPr lang="en-US" sz="800" dirty="0">
                <a:solidFill>
                  <a:prstClr val="black">
                    <a:tint val="75000"/>
                  </a:prstClr>
                </a:solidFill>
                <a:latin typeface="Calibri" panose="020F0502020204030204"/>
              </a:rPr>
              <a:t>                                                   © Janis </a:t>
            </a:r>
            <a:r>
              <a:rPr lang="en-US" sz="800" dirty="0" err="1">
                <a:solidFill>
                  <a:prstClr val="black">
                    <a:tint val="75000"/>
                  </a:prstClr>
                </a:solidFill>
                <a:latin typeface="Calibri" panose="020F0502020204030204"/>
              </a:rPr>
              <a:t>Bulgren</a:t>
            </a:r>
            <a:r>
              <a:rPr lang="en-US" sz="800" dirty="0">
                <a:solidFill>
                  <a:prstClr val="black">
                    <a:tint val="75000"/>
                  </a:prstClr>
                </a:solidFill>
                <a:latin typeface="Calibri" panose="020F0502020204030204"/>
              </a:rPr>
              <a:t> 2023               </a:t>
            </a:r>
            <a:endParaRPr lang="en-US" altLang="x-none" sz="700" dirty="0"/>
          </a:p>
        </p:txBody>
      </p:sp>
    </p:spTree>
    <p:extLst>
      <p:ext uri="{BB962C8B-B14F-4D97-AF65-F5344CB8AC3E}">
        <p14:creationId xmlns:p14="http://schemas.microsoft.com/office/powerpoint/2010/main" val="441731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1" name="Rectangle 10">
            <a:extLst>
              <a:ext uri="{FF2B5EF4-FFF2-40B4-BE49-F238E27FC236}">
                <a16:creationId xmlns:a16="http://schemas.microsoft.com/office/drawing/2014/main" id="{09022AA6-DC63-D440-B185-6B77F240003A}"/>
              </a:ext>
            </a:extLst>
          </p:cNvPr>
          <p:cNvSpPr>
            <a:spLocks noGrp="1" noChangeArrowheads="1"/>
          </p:cNvSpPr>
          <p:nvPr>
            <p:ph type="subTitle" idx="1"/>
          </p:nvPr>
        </p:nvSpPr>
        <p:spPr>
          <a:xfrm>
            <a:off x="5273947" y="5970995"/>
            <a:ext cx="2918563" cy="498466"/>
          </a:xfrm>
        </p:spPr>
        <p:txBody>
          <a:bodyPr/>
          <a:lstStyle/>
          <a:p>
            <a:pPr eaLnBrk="1" hangingPunct="1">
              <a:lnSpc>
                <a:spcPct val="90000"/>
              </a:lnSpc>
            </a:pPr>
            <a:endParaRPr lang="en-US" altLang="en-US" dirty="0"/>
          </a:p>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sp>
        <p:nvSpPr>
          <p:cNvPr id="2" name="Rectangle 1">
            <a:extLst>
              <a:ext uri="{FF2B5EF4-FFF2-40B4-BE49-F238E27FC236}">
                <a16:creationId xmlns:a16="http://schemas.microsoft.com/office/drawing/2014/main" id="{E3671510-60B6-4941-AD12-3085B77DFB3A}"/>
              </a:ext>
            </a:extLst>
          </p:cNvPr>
          <p:cNvSpPr/>
          <p:nvPr/>
        </p:nvSpPr>
        <p:spPr>
          <a:xfrm>
            <a:off x="758172" y="481807"/>
            <a:ext cx="914400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solidFill>
                  <a:srgbClr val="FF0000"/>
                </a:solidFill>
                <a:effectLst>
                  <a:outerShdw dist="38100" dir="2640000" algn="bl" rotWithShape="0">
                    <a:schemeClr val="accent1"/>
                  </a:outerShdw>
                </a:effectLst>
              </a:rPr>
              <a:t>             </a:t>
            </a:r>
          </a:p>
        </p:txBody>
      </p:sp>
      <p:sp>
        <p:nvSpPr>
          <p:cNvPr id="3" name="Rectangle 2">
            <a:extLst>
              <a:ext uri="{FF2B5EF4-FFF2-40B4-BE49-F238E27FC236}">
                <a16:creationId xmlns:a16="http://schemas.microsoft.com/office/drawing/2014/main" id="{62932D9A-8CCA-1AF9-C6CE-10EDF03CB409}"/>
              </a:ext>
            </a:extLst>
          </p:cNvPr>
          <p:cNvSpPr/>
          <p:nvPr/>
        </p:nvSpPr>
        <p:spPr>
          <a:xfrm>
            <a:off x="3189514" y="-272143"/>
            <a:ext cx="5954486" cy="3539430"/>
          </a:xfrm>
          <a:prstGeom prst="rect">
            <a:avLst/>
          </a:prstGeom>
        </p:spPr>
        <p:txBody>
          <a:bodyPr wrap="square">
            <a:spAutoFit/>
          </a:bodyPr>
          <a:lstStyle/>
          <a:p>
            <a:endParaRPr lang="en-US" sz="4400" b="1" dirty="0">
              <a:ln w="12700">
                <a:solidFill>
                  <a:schemeClr val="accent1"/>
                </a:solidFill>
                <a:prstDash val="solid"/>
              </a:ln>
              <a:solidFill>
                <a:srgbClr val="FF0000"/>
              </a:solidFill>
              <a:effectLst>
                <a:outerShdw dist="38100" dir="2640000" algn="bl" rotWithShape="0">
                  <a:schemeClr val="accent1"/>
                </a:outerShdw>
              </a:effectLst>
              <a:highlight>
                <a:srgbClr val="FFFF00"/>
              </a:highlight>
            </a:endParaRPr>
          </a:p>
          <a:p>
            <a:r>
              <a:rPr lang="en-US" sz="4400" b="1" dirty="0">
                <a:ln w="12700">
                  <a:solidFill>
                    <a:schemeClr val="accent1"/>
                  </a:solidFill>
                  <a:prstDash val="solid"/>
                </a:ln>
                <a:solidFill>
                  <a:srgbClr val="FF0000"/>
                </a:solidFill>
                <a:effectLst>
                  <a:outerShdw dist="38100" dir="2640000" algn="bl" rotWithShape="0">
                    <a:schemeClr val="accent1"/>
                  </a:outerShdw>
                </a:effectLst>
              </a:rPr>
              <a:t>                             </a:t>
            </a:r>
            <a:r>
              <a:rPr lang="en-US" sz="4400" b="1" dirty="0">
                <a:ln w="12700">
                  <a:solidFill>
                    <a:schemeClr val="accent1"/>
                  </a:solidFill>
                  <a:prstDash val="solid"/>
                </a:ln>
                <a:solidFill>
                  <a:srgbClr val="FF0000"/>
                </a:solidFill>
                <a:effectLst>
                  <a:outerShdw dist="38100" dir="2640000" algn="bl" rotWithShape="0">
                    <a:schemeClr val="accent1"/>
                  </a:outerShdw>
                </a:effectLst>
                <a:highlight>
                  <a:srgbClr val="FFFF00"/>
                </a:highlight>
              </a:rPr>
              <a:t> </a:t>
            </a:r>
            <a:endParaRPr lang="en-US" sz="4000" b="1" dirty="0">
              <a:ln w="12700">
                <a:solidFill>
                  <a:schemeClr val="accent1"/>
                </a:solidFill>
                <a:prstDash val="solid"/>
              </a:ln>
              <a:solidFill>
                <a:srgbClr val="FF0000"/>
              </a:solidFill>
              <a:effectLst>
                <a:outerShdw dist="38100" dir="2640000" algn="bl" rotWithShape="0">
                  <a:schemeClr val="accent1"/>
                </a:outerShdw>
              </a:effectLst>
              <a:highlight>
                <a:srgbClr val="00FFFF"/>
              </a:highlight>
            </a:endParaRPr>
          </a:p>
          <a:p>
            <a:pPr algn="ctr"/>
            <a:r>
              <a:rPr lang="en-US" sz="3600" b="1" dirty="0">
                <a:latin typeface="+mj-lt"/>
              </a:rPr>
              <a:t>TWO FOR ONE</a:t>
            </a:r>
          </a:p>
          <a:p>
            <a:pPr algn="ctr"/>
            <a:endParaRPr lang="en-US" dirty="0">
              <a:latin typeface="+mj-lt"/>
            </a:endParaRPr>
          </a:p>
          <a:p>
            <a:pPr algn="ctr"/>
            <a:r>
              <a:rPr lang="en-US" sz="3200" dirty="0">
                <a:latin typeface="+mj-lt"/>
              </a:rPr>
              <a:t>Substitute two graphics for one</a:t>
            </a:r>
          </a:p>
          <a:p>
            <a:pPr algn="ctr"/>
            <a:endParaRPr lang="en-US" sz="4400" b="1" dirty="0">
              <a:ln w="12700">
                <a:solidFill>
                  <a:schemeClr val="accent1"/>
                </a:solidFill>
                <a:prstDash val="solid"/>
              </a:ln>
              <a:solidFill>
                <a:srgbClr val="FF0000"/>
              </a:solidFill>
              <a:effectLst>
                <a:outerShdw dist="38100" dir="2640000" algn="bl" rotWithShape="0">
                  <a:schemeClr val="accent1"/>
                </a:outerShdw>
              </a:effectLst>
              <a:highlight>
                <a:srgbClr val="00FFFF"/>
              </a:highlight>
            </a:endParaRPr>
          </a:p>
        </p:txBody>
      </p:sp>
      <p:pic>
        <p:nvPicPr>
          <p:cNvPr id="4" name="Picture 3">
            <a:extLst>
              <a:ext uri="{FF2B5EF4-FFF2-40B4-BE49-F238E27FC236}">
                <a16:creationId xmlns:a16="http://schemas.microsoft.com/office/drawing/2014/main" id="{677F7D59-A9A9-6BE3-5195-86BCE9021B81}"/>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852890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2C2006F9-8DE3-324F-A2D0-3BDAD52DC82D}"/>
              </a:ext>
            </a:extLst>
          </p:cNvPr>
          <p:cNvSpPr>
            <a:spLocks noGrp="1" noChangeArrowheads="1"/>
          </p:cNvSpPr>
          <p:nvPr>
            <p:ph type="title"/>
          </p:nvPr>
        </p:nvSpPr>
        <p:spPr/>
        <p:txBody>
          <a:bodyPr/>
          <a:lstStyle/>
          <a:p>
            <a:pPr eaLnBrk="1" hangingPunct="1">
              <a:defRPr/>
            </a:pPr>
            <a:r>
              <a:rPr lang="en-US" sz="3600" b="1" dirty="0">
                <a:solidFill>
                  <a:schemeClr val="tx1"/>
                </a:solidFill>
                <a:cs typeface="+mj-cs"/>
              </a:rPr>
              <a:t>Example</a:t>
            </a:r>
          </a:p>
        </p:txBody>
      </p:sp>
      <p:sp>
        <p:nvSpPr>
          <p:cNvPr id="404483" name="Rectangle 3">
            <a:extLst>
              <a:ext uri="{FF2B5EF4-FFF2-40B4-BE49-F238E27FC236}">
                <a16:creationId xmlns:a16="http://schemas.microsoft.com/office/drawing/2014/main" id="{B83F815E-3D91-8723-6F9A-43A74FE7CB4C}"/>
              </a:ext>
            </a:extLst>
          </p:cNvPr>
          <p:cNvSpPr>
            <a:spLocks noGrp="1" noChangeArrowheads="1"/>
          </p:cNvSpPr>
          <p:nvPr>
            <p:ph type="body" idx="1"/>
          </p:nvPr>
        </p:nvSpPr>
        <p:spPr>
          <a:xfrm>
            <a:off x="635000" y="1286302"/>
            <a:ext cx="7823200" cy="3454400"/>
          </a:xfrm>
        </p:spPr>
        <p:txBody>
          <a:bodyPr/>
          <a:lstStyle/>
          <a:p>
            <a:pPr marL="0" indent="0" eaLnBrk="1" hangingPunct="1">
              <a:lnSpc>
                <a:spcPct val="90000"/>
              </a:lnSpc>
              <a:buNone/>
              <a:defRPr/>
            </a:pPr>
            <a:r>
              <a:rPr lang="en-US" sz="4100" i="1" dirty="0">
                <a:cs typeface="+mn-cs"/>
              </a:rPr>
              <a:t> </a:t>
            </a:r>
          </a:p>
        </p:txBody>
      </p:sp>
      <p:sp>
        <p:nvSpPr>
          <p:cNvPr id="2" name="Slide Number Placeholder 1">
            <a:extLst>
              <a:ext uri="{FF2B5EF4-FFF2-40B4-BE49-F238E27FC236}">
                <a16:creationId xmlns:a16="http://schemas.microsoft.com/office/drawing/2014/main" id="{3F5CB8A6-A6CD-B715-4A77-CADBBBAB22B2}"/>
              </a:ext>
            </a:extLst>
          </p:cNvPr>
          <p:cNvSpPr>
            <a:spLocks noGrp="1"/>
          </p:cNvSpPr>
          <p:nvPr>
            <p:ph type="sldNum" sz="quarter" idx="10"/>
          </p:nvPr>
        </p:nvSpPr>
        <p:spPr/>
        <p:txBody>
          <a:bodyPr/>
          <a:lstStyle/>
          <a:p>
            <a:pPr>
              <a:defRPr/>
            </a:pPr>
            <a:fld id="{17098659-408A-F140-A3A9-DBA57AC6AD73}" type="slidenum">
              <a:rPr lang="en-US" altLang="en-US" smtClean="0"/>
              <a:pPr>
                <a:defRPr/>
              </a:pPr>
              <a:t>29</a:t>
            </a:fld>
            <a:endParaRPr lang="en-US" altLang="en-US"/>
          </a:p>
        </p:txBody>
      </p:sp>
      <p:sp>
        <p:nvSpPr>
          <p:cNvPr id="3" name="Rectangle 2">
            <a:extLst>
              <a:ext uri="{FF2B5EF4-FFF2-40B4-BE49-F238E27FC236}">
                <a16:creationId xmlns:a16="http://schemas.microsoft.com/office/drawing/2014/main" id="{4877A666-7B8B-6150-50EF-C9A72795D380}"/>
              </a:ext>
            </a:extLst>
          </p:cNvPr>
          <p:cNvSpPr/>
          <p:nvPr/>
        </p:nvSpPr>
        <p:spPr>
          <a:xfrm>
            <a:off x="800100" y="1925782"/>
            <a:ext cx="7658100" cy="2923877"/>
          </a:xfrm>
          <a:prstGeom prst="rect">
            <a:avLst/>
          </a:prstGeom>
        </p:spPr>
        <p:txBody>
          <a:bodyPr wrap="square">
            <a:spAutoFit/>
          </a:bodyPr>
          <a:lstStyle/>
          <a:p>
            <a:r>
              <a:rPr lang="en-US" sz="2800" dirty="0">
                <a:latin typeface="+mn-lt"/>
              </a:rPr>
              <a:t>Identify One Graphic with Complex Content :</a:t>
            </a:r>
          </a:p>
          <a:p>
            <a:pPr algn="ctr"/>
            <a:r>
              <a:rPr lang="en-US" sz="2800" dirty="0">
                <a:latin typeface="+mn-lt"/>
              </a:rPr>
              <a:t> </a:t>
            </a:r>
          </a:p>
          <a:p>
            <a:r>
              <a:rPr lang="en-US" sz="2800" dirty="0">
                <a:latin typeface="+mn-lt"/>
              </a:rPr>
              <a:t>“Explain how water is moved around the globe in the atmosphere.”</a:t>
            </a:r>
          </a:p>
          <a:p>
            <a:endParaRPr lang="en-US" b="1" dirty="0"/>
          </a:p>
          <a:p>
            <a:endParaRPr lang="en-US" b="1" dirty="0"/>
          </a:p>
          <a:p>
            <a:endParaRPr lang="en-US" dirty="0"/>
          </a:p>
        </p:txBody>
      </p:sp>
      <p:sp>
        <p:nvSpPr>
          <p:cNvPr id="5" name="TextBox 4">
            <a:extLst>
              <a:ext uri="{FF2B5EF4-FFF2-40B4-BE49-F238E27FC236}">
                <a16:creationId xmlns:a16="http://schemas.microsoft.com/office/drawing/2014/main" id="{D636BF1D-1724-96A4-9435-B98EFC86EA48}"/>
              </a:ext>
            </a:extLst>
          </p:cNvPr>
          <p:cNvSpPr txBox="1"/>
          <p:nvPr/>
        </p:nvSpPr>
        <p:spPr>
          <a:xfrm>
            <a:off x="5548699" y="6310184"/>
            <a:ext cx="1788640"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4" name="Picture 3">
            <a:extLst>
              <a:ext uri="{FF2B5EF4-FFF2-40B4-BE49-F238E27FC236}">
                <a16:creationId xmlns:a16="http://schemas.microsoft.com/office/drawing/2014/main" id="{6879350C-E0C6-0708-020E-7601A2E515F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030528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9409E9D-3C7F-A49F-5441-B1C5F5CC84B8}"/>
              </a:ext>
            </a:extLst>
          </p:cNvPr>
          <p:cNvSpPr/>
          <p:nvPr/>
        </p:nvSpPr>
        <p:spPr bwMode="auto">
          <a:xfrm>
            <a:off x="-2" y="5335811"/>
            <a:ext cx="9144000" cy="152218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112" charset="0"/>
            </a:endParaRPr>
          </a:p>
        </p:txBody>
      </p:sp>
      <p:sp>
        <p:nvSpPr>
          <p:cNvPr id="5" name="Rectangle 4">
            <a:extLst>
              <a:ext uri="{FF2B5EF4-FFF2-40B4-BE49-F238E27FC236}">
                <a16:creationId xmlns:a16="http://schemas.microsoft.com/office/drawing/2014/main" id="{A06FB02A-AD67-74BA-BAEB-7120640D4005}"/>
              </a:ext>
            </a:extLst>
          </p:cNvPr>
          <p:cNvSpPr/>
          <p:nvPr/>
        </p:nvSpPr>
        <p:spPr bwMode="auto">
          <a:xfrm>
            <a:off x="0" y="0"/>
            <a:ext cx="9144000" cy="89666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Times New Roman" pitchFamily="-112" charset="0"/>
            </a:endParaRPr>
          </a:p>
        </p:txBody>
      </p:sp>
      <p:graphicFrame>
        <p:nvGraphicFramePr>
          <p:cNvPr id="10" name="Table 9">
            <a:extLst>
              <a:ext uri="{FF2B5EF4-FFF2-40B4-BE49-F238E27FC236}">
                <a16:creationId xmlns:a16="http://schemas.microsoft.com/office/drawing/2014/main" id="{5E99B00D-577B-9341-BB11-B5987715A9BE}"/>
              </a:ext>
            </a:extLst>
          </p:cNvPr>
          <p:cNvGraphicFramePr>
            <a:graphicFrameLocks noGrp="1"/>
          </p:cNvGraphicFramePr>
          <p:nvPr>
            <p:extLst>
              <p:ext uri="{D42A27DB-BD31-4B8C-83A1-F6EECF244321}">
                <p14:modId xmlns:p14="http://schemas.microsoft.com/office/powerpoint/2010/main" val="307057350"/>
              </p:ext>
            </p:extLst>
          </p:nvPr>
        </p:nvGraphicFramePr>
        <p:xfrm>
          <a:off x="373969" y="1203699"/>
          <a:ext cx="8396057" cy="5232176"/>
        </p:xfrm>
        <a:graphic>
          <a:graphicData uri="http://schemas.openxmlformats.org/drawingml/2006/table">
            <a:tbl>
              <a:tblPr firstRow="1" bandRow="1">
                <a:tableStyleId>{2D5ABB26-0587-4C30-8999-92F81FD0307C}</a:tableStyleId>
              </a:tblPr>
              <a:tblGrid>
                <a:gridCol w="2987857">
                  <a:extLst>
                    <a:ext uri="{9D8B030D-6E8A-4147-A177-3AD203B41FA5}">
                      <a16:colId xmlns:a16="http://schemas.microsoft.com/office/drawing/2014/main" val="3516000335"/>
                    </a:ext>
                  </a:extLst>
                </a:gridCol>
                <a:gridCol w="5408200">
                  <a:extLst>
                    <a:ext uri="{9D8B030D-6E8A-4147-A177-3AD203B41FA5}">
                      <a16:colId xmlns:a16="http://schemas.microsoft.com/office/drawing/2014/main" val="1586055714"/>
                    </a:ext>
                  </a:extLst>
                </a:gridCol>
              </a:tblGrid>
              <a:tr h="38019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What is the </a:t>
                      </a:r>
                      <a:r>
                        <a:rPr lang="en-US" sz="900" b="1" u="none" dirty="0">
                          <a:solidFill>
                            <a:srgbClr val="000000"/>
                          </a:solidFill>
                          <a:latin typeface="+mn-lt"/>
                        </a:rPr>
                        <a:t>critical question</a:t>
                      </a:r>
                      <a:r>
                        <a:rPr lang="en-US" sz="900" b="1" dirty="0">
                          <a:solidFill>
                            <a:srgbClr val="000000"/>
                          </a:solidFill>
                          <a:latin typeface="+mn-lt"/>
                        </a:rPr>
                        <a:t>? </a:t>
                      </a:r>
                      <a:r>
                        <a:rPr lang="en-US" sz="1600" b="1" dirty="0">
                          <a:solidFill>
                            <a:srgbClr val="000000"/>
                          </a:solidFill>
                          <a:highlight>
                            <a:srgbClr val="FFFF00"/>
                          </a:highlight>
                          <a:latin typeface="+mn-lt"/>
                        </a:rPr>
                        <a:t>Explain how water is moved around the globe in the atmosphere</a:t>
                      </a:r>
                      <a:r>
                        <a:rPr lang="en-US" sz="1100" b="1" dirty="0">
                          <a:solidFill>
                            <a:srgbClr val="000000"/>
                          </a:solidFill>
                          <a:highlight>
                            <a:srgbClr val="FFFF00"/>
                          </a:highlight>
                          <a:latin typeface="+mn-lt"/>
                        </a:rPr>
                        <a:t>.</a:t>
                      </a:r>
                    </a:p>
                  </a:txBody>
                  <a:tcPr marL="68580" marR="68580" marT="34290" marB="3429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505662435"/>
                  </a:ext>
                </a:extLst>
              </a:tr>
              <a:tr h="50073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2. What are </a:t>
                      </a:r>
                      <a:r>
                        <a:rPr lang="en-US" sz="900" b="1" u="none" dirty="0">
                          <a:solidFill>
                            <a:srgbClr val="000000"/>
                          </a:solidFill>
                          <a:latin typeface="+mn-lt"/>
                        </a:rPr>
                        <a:t>key terms and explanations</a:t>
                      </a:r>
                      <a:r>
                        <a:rPr lang="en-US" sz="900" b="1" dirty="0">
                          <a:solidFill>
                            <a:srgbClr val="000000"/>
                          </a:solidFill>
                          <a:latin typeface="+mn-lt"/>
                        </a:rPr>
                        <a:t>?</a:t>
                      </a:r>
                    </a:p>
                    <a:p>
                      <a:pPr marL="228600" indent="-228600">
                        <a:buAutoNum type="arabicPeriod"/>
                      </a:pPr>
                      <a:r>
                        <a:rPr lang="en-US" sz="900" dirty="0">
                          <a:latin typeface="+mn-lt"/>
                          <a:ea typeface="Calibri" panose="020F0502020204030204" pitchFamily="34" charset="0"/>
                          <a:cs typeface="Times New Roman" panose="02020603050405020304" pitchFamily="18" charset="0"/>
                        </a:rPr>
                        <a:t>air mass  - a large body of air with roughly the same temperature and humidity (moisture content) throughout</a:t>
                      </a:r>
                    </a:p>
                    <a:p>
                      <a:pPr marL="228600" indent="-228600">
                        <a:buAutoNum type="arabicPeriod"/>
                      </a:pPr>
                      <a:r>
                        <a:rPr lang="en-US" sz="900" dirty="0">
                          <a:latin typeface="+mn-lt"/>
                          <a:ea typeface="Calibri" panose="020F0502020204030204" pitchFamily="34" charset="0"/>
                          <a:cs typeface="Times New Roman" panose="02020603050405020304" pitchFamily="18" charset="0"/>
                        </a:rPr>
                        <a:t>source region -  the location on the globe where an air mass forms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1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8221888"/>
                  </a:ext>
                </a:extLst>
              </a:tr>
              <a:tr h="2440096">
                <a:tc>
                  <a:txBody>
                    <a:bodyPr/>
                    <a:lstStyle/>
                    <a:p>
                      <a:r>
                        <a:rPr lang="en-US" sz="900" b="1" dirty="0">
                          <a:solidFill>
                            <a:srgbClr val="000000"/>
                          </a:solidFill>
                          <a:latin typeface="+mn-lt"/>
                        </a:rPr>
                        <a:t>3. What are </a:t>
                      </a:r>
                      <a:r>
                        <a:rPr lang="en-US" sz="900" b="1" u="none" dirty="0">
                          <a:solidFill>
                            <a:srgbClr val="000000"/>
                          </a:solidFill>
                          <a:latin typeface="+mn-lt"/>
                        </a:rPr>
                        <a:t>supporting questions and answers</a:t>
                      </a:r>
                      <a:r>
                        <a:rPr lang="en-US" sz="900" b="1" dirty="0">
                          <a:solidFill>
                            <a:srgbClr val="000000"/>
                          </a:solidFill>
                          <a:latin typeface="+mn-lt"/>
                        </a:rPr>
                        <a:t>? </a:t>
                      </a:r>
                    </a:p>
                    <a:p>
                      <a:pPr marL="228600" indent="-228600">
                        <a:buFont typeface="+mj-lt"/>
                        <a:buAutoNum type="arabicPeriod"/>
                      </a:pPr>
                      <a:r>
                        <a:rPr lang="en-US" sz="1000" b="0" dirty="0">
                          <a:solidFill>
                            <a:srgbClr val="000000"/>
                          </a:solidFill>
                          <a:latin typeface="+mn-lt"/>
                        </a:rPr>
                        <a:t>How does water enter the atmosphere?</a:t>
                      </a:r>
                    </a:p>
                    <a:p>
                      <a:pPr marL="228600" indent="-228600">
                        <a:buFont typeface="+mj-lt"/>
                        <a:buAutoNum type="arabicPeriod"/>
                      </a:pPr>
                      <a:endParaRPr lang="en-US" sz="1000" b="0" dirty="0">
                        <a:solidFill>
                          <a:srgbClr val="000000"/>
                        </a:solidFill>
                        <a:latin typeface="+mn-lt"/>
                      </a:endParaRPr>
                    </a:p>
                    <a:p>
                      <a:pPr marL="228600" indent="-228600">
                        <a:buFont typeface="+mj-lt"/>
                        <a:buAutoNum type="arabicPeriod"/>
                      </a:pPr>
                      <a:r>
                        <a:rPr lang="en-US" sz="1000" b="0" dirty="0">
                          <a:solidFill>
                            <a:srgbClr val="000000"/>
                          </a:solidFill>
                          <a:latin typeface="+mn-lt"/>
                        </a:rPr>
                        <a:t>Why does an air mass form?</a:t>
                      </a:r>
                    </a:p>
                    <a:p>
                      <a:pPr marL="228600" indent="-228600">
                        <a:buFont typeface="+mj-lt"/>
                        <a:buAutoNum type="arabicPeriod"/>
                      </a:pPr>
                      <a:endParaRPr lang="en-US" sz="1000" b="0" dirty="0">
                        <a:solidFill>
                          <a:srgbClr val="000000"/>
                        </a:solidFill>
                        <a:latin typeface="+mn-lt"/>
                      </a:endParaRPr>
                    </a:p>
                    <a:p>
                      <a:pPr marL="228600" indent="-228600">
                        <a:buFont typeface="+mj-lt"/>
                        <a:buAutoNum type="arabicPeriod"/>
                      </a:pPr>
                      <a:r>
                        <a:rPr lang="en-US" sz="1000" b="0" dirty="0">
                          <a:solidFill>
                            <a:srgbClr val="000000"/>
                          </a:solidFill>
                          <a:latin typeface="+mn-lt"/>
                        </a:rPr>
                        <a:t>What determines how much moisture is in an air mass?</a:t>
                      </a:r>
                    </a:p>
                    <a:p>
                      <a:pPr marL="228600" indent="-228600">
                        <a:buFont typeface="+mj-lt"/>
                        <a:buAutoNum type="arabicPeriod"/>
                      </a:pPr>
                      <a:r>
                        <a:rPr lang="en-US" sz="1000" b="0" dirty="0">
                          <a:solidFill>
                            <a:srgbClr val="000000"/>
                          </a:solidFill>
                          <a:latin typeface="+mn-lt"/>
                        </a:rPr>
                        <a:t>What are the source regions for most air masses? </a:t>
                      </a:r>
                    </a:p>
                    <a:p>
                      <a:pPr marL="228600" indent="-228600">
                        <a:buFont typeface="+mj-lt"/>
                        <a:buAutoNum type="arabicPeriod"/>
                      </a:pPr>
                      <a:r>
                        <a:rPr lang="en-US" sz="1000" b="0" dirty="0">
                          <a:solidFill>
                            <a:srgbClr val="000000"/>
                          </a:solidFill>
                          <a:latin typeface="+mn-lt"/>
                        </a:rPr>
                        <a:t>How does the source region affect the temperature and pressure of an air mass?</a:t>
                      </a:r>
                    </a:p>
                    <a:p>
                      <a:pPr marL="228600" indent="-228600">
                        <a:buFont typeface="+mj-lt"/>
                        <a:buAutoNum type="arabicPeriod"/>
                      </a:pPr>
                      <a:r>
                        <a:rPr lang="en-US" sz="1000" b="0" dirty="0">
                          <a:solidFill>
                            <a:srgbClr val="000000"/>
                          </a:solidFill>
                          <a:latin typeface="+mn-lt"/>
                        </a:rPr>
                        <a:t>Explain the movement of warm air and cold air in the atmosphere.</a:t>
                      </a:r>
                    </a:p>
                    <a:p>
                      <a:pPr marL="228600" indent="-228600">
                        <a:buFont typeface="+mj-lt"/>
                        <a:buAutoNum type="arabicPeriod"/>
                      </a:pPr>
                      <a:r>
                        <a:rPr lang="en-US" sz="1000" b="0" dirty="0">
                          <a:solidFill>
                            <a:srgbClr val="000000"/>
                          </a:solidFill>
                          <a:latin typeface="+mn-lt"/>
                        </a:rPr>
                        <a:t>What moves the water in air masses around the globe?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800" dirty="0">
                        <a:latin typeface="+mn-lt"/>
                        <a:cs typeface="Arial" panose="020B0604020202020204" pitchFamily="34" charset="0"/>
                      </a:endParaRPr>
                    </a:p>
                    <a:p>
                      <a:pPr marL="342900" indent="-342900">
                        <a:buAutoNum type="arabicPeriod"/>
                      </a:pPr>
                      <a:r>
                        <a:rPr lang="en-US" sz="1000" dirty="0">
                          <a:latin typeface="+mn-lt"/>
                          <a:cs typeface="Arial" panose="020B0604020202020204" pitchFamily="34" charset="0"/>
                        </a:rPr>
                        <a:t>Water enters the atmosphere through the processes of evaporation from bodies of water and transpiration from plants.</a:t>
                      </a:r>
                    </a:p>
                    <a:p>
                      <a:pPr marL="342900" indent="-342900">
                        <a:buAutoNum type="arabicPeriod"/>
                      </a:pPr>
                      <a:r>
                        <a:rPr lang="en-US" sz="1000" dirty="0">
                          <a:latin typeface="+mn-lt"/>
                          <a:cs typeface="Arial" panose="020B0604020202020204" pitchFamily="34" charset="0"/>
                        </a:rPr>
                        <a:t>When air sits over a large area for a long period of time, it takes on the temperature and moisture characteristics of the surface below it.</a:t>
                      </a:r>
                    </a:p>
                    <a:p>
                      <a:pPr marL="342900" indent="-342900">
                        <a:buAutoNum type="arabicPeriod"/>
                      </a:pPr>
                      <a:r>
                        <a:rPr lang="en-US" sz="1000" dirty="0">
                          <a:latin typeface="+mn-lt"/>
                          <a:cs typeface="Arial" panose="020B0604020202020204" pitchFamily="34" charset="0"/>
                        </a:rPr>
                        <a:t>Air masses that form over water hold more moisture and air masses that form over land hold less moisture.</a:t>
                      </a:r>
                    </a:p>
                    <a:p>
                      <a:pPr marL="342900" indent="-342900">
                        <a:buAutoNum type="arabicPeriod"/>
                      </a:pPr>
                      <a:r>
                        <a:rPr lang="en-US" sz="1000" dirty="0">
                          <a:latin typeface="+mn-lt"/>
                          <a:cs typeface="Arial" panose="020B0604020202020204" pitchFamily="34" charset="0"/>
                        </a:rPr>
                        <a:t>Most air masses form over either the equator or the polar regions of the globe. </a:t>
                      </a:r>
                    </a:p>
                    <a:p>
                      <a:pPr marL="342900" indent="-342900">
                        <a:buAutoNum type="arabicPeriod"/>
                      </a:pPr>
                      <a:r>
                        <a:rPr lang="en-US" sz="1000" dirty="0">
                          <a:latin typeface="+mn-lt"/>
                          <a:cs typeface="Arial" panose="020B0604020202020204" pitchFamily="34" charset="0"/>
                        </a:rPr>
                        <a:t>Air masses that form over the equator are warm, low-pressure masses; air masses that form over the poles are cold, high-pressure air masses.</a:t>
                      </a:r>
                    </a:p>
                    <a:p>
                      <a:pPr marL="342900" indent="-342900">
                        <a:buAutoNum type="arabicPeriod"/>
                      </a:pPr>
                      <a:r>
                        <a:rPr lang="en-US" sz="1000" dirty="0">
                          <a:latin typeface="+mn-lt"/>
                          <a:cs typeface="Arial" panose="020B0604020202020204" pitchFamily="34" charset="0"/>
                        </a:rPr>
                        <a:t>Warm low-pressure air is lighter and rises into the atmosphere. Cold high-pressure air is heavier and stays near Earth’s surface.</a:t>
                      </a:r>
                    </a:p>
                    <a:p>
                      <a:pPr marL="342900" indent="-342900">
                        <a:buAutoNum type="arabicPeriod"/>
                      </a:pPr>
                      <a:r>
                        <a:rPr lang="en-US" sz="1000" dirty="0">
                          <a:latin typeface="+mn-lt"/>
                          <a:cs typeface="Arial" panose="020B0604020202020204" pitchFamily="34" charset="0"/>
                        </a:rPr>
                        <a:t>Winds (formed by high pressure air moving into low pressure air) move air masses around the globe taking water within them from one location to another.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8363182"/>
                  </a:ext>
                </a:extLst>
              </a:tr>
              <a:tr h="108890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4. What is the </a:t>
                      </a:r>
                      <a:r>
                        <a:rPr lang="en-US" sz="900" b="1" u="none" dirty="0">
                          <a:solidFill>
                            <a:srgbClr val="000000"/>
                          </a:solidFill>
                          <a:latin typeface="+mn-lt"/>
                        </a:rPr>
                        <a:t>main idea </a:t>
                      </a:r>
                      <a:r>
                        <a:rPr lang="en-US" sz="900" b="1" dirty="0">
                          <a:solidFill>
                            <a:srgbClr val="000000"/>
                          </a:solidFill>
                          <a:latin typeface="+mn-lt"/>
                        </a:rPr>
                        <a:t>answer to the critical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mn-lt"/>
                        </a:rPr>
                        <a:t>Water enters the atmosphere through evaporation and transpiration where it becomes part of an air mass. The characteristics of an air mass depend on where it forms. Air masses over water hold more moisture than air masses over land. If the air mass forms in a warm source region, it is lighter and rises into the atmosphere.  If the air mass forms over a cold source region, it is heavier and stays near the surface. All air masses are moved around the globe by winds. As a result, the water within them is moved from one location to another.</a:t>
                      </a:r>
                      <a:endParaRPr lang="en-US" sz="900" b="0" dirty="0">
                        <a:solidFill>
                          <a:srgbClr val="000000"/>
                        </a:solidFill>
                        <a:latin typeface="+mn-lt"/>
                      </a:endParaRPr>
                    </a:p>
                  </a:txBody>
                  <a:tcPr marL="68580" marR="68580" marT="34290" marB="3429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191844485"/>
                  </a:ext>
                </a:extLst>
              </a:tr>
              <a:tr h="38946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5. How can we </a:t>
                      </a:r>
                      <a:r>
                        <a:rPr lang="en-US" sz="900" b="1" u="none" dirty="0">
                          <a:solidFill>
                            <a:srgbClr val="000000"/>
                          </a:solidFill>
                          <a:latin typeface="+mn-lt"/>
                        </a:rPr>
                        <a:t>use</a:t>
                      </a:r>
                      <a:r>
                        <a:rPr lang="en-US" sz="900" b="1" dirty="0">
                          <a:solidFill>
                            <a:srgbClr val="000000"/>
                          </a:solidFill>
                          <a:latin typeface="+mn-lt"/>
                        </a:rPr>
                        <a:t> the main idea?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mn-lt"/>
                        </a:rPr>
                        <a:t>Explain why a desert region gets some rainfall throughout the year even though it usually hot and dry.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889293258"/>
                  </a:ext>
                </a:extLst>
              </a:tr>
              <a:tr h="43278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6. Is there and </a:t>
                      </a:r>
                      <a:r>
                        <a:rPr lang="en-US" sz="900" b="1" u="none" dirty="0">
                          <a:solidFill>
                            <a:srgbClr val="000000"/>
                          </a:solidFill>
                          <a:latin typeface="+mn-lt"/>
                        </a:rPr>
                        <a:t>overall idea</a:t>
                      </a:r>
                      <a:r>
                        <a:rPr lang="en-US" sz="900" b="1" dirty="0">
                          <a:solidFill>
                            <a:srgbClr val="000000"/>
                          </a:solidFill>
                          <a:latin typeface="+mn-lt"/>
                        </a:rPr>
                        <a:t>? Is there a real-world 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mn-lt"/>
                        </a:rPr>
                        <a:t>How do you think meteorologists use their knowledge of air masses to predict the weather?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86158362"/>
                  </a:ext>
                </a:extLst>
              </a:tr>
            </a:tbl>
          </a:graphicData>
        </a:graphic>
      </p:graphicFrame>
      <p:sp>
        <p:nvSpPr>
          <p:cNvPr id="12" name="Footer Placeholder 11">
            <a:extLst>
              <a:ext uri="{FF2B5EF4-FFF2-40B4-BE49-F238E27FC236}">
                <a16:creationId xmlns:a16="http://schemas.microsoft.com/office/drawing/2014/main" id="{D23B1C39-6C4D-F04C-A989-211E3660DA49}"/>
              </a:ext>
            </a:extLst>
          </p:cNvPr>
          <p:cNvSpPr>
            <a:spLocks noGrp="1"/>
          </p:cNvSpPr>
          <p:nvPr>
            <p:ph type="ftr" sz="quarter" idx="11"/>
          </p:nvPr>
        </p:nvSpPr>
        <p:spPr>
          <a:xfrm>
            <a:off x="6776522" y="6435875"/>
            <a:ext cx="1232154" cy="273844"/>
          </a:xfrm>
        </p:spPr>
        <p:txBody>
          <a:bodyPr/>
          <a:lstStyle/>
          <a:p>
            <a:pPr algn="r" defTabSz="6858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Janis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2023</a:t>
            </a:r>
          </a:p>
        </p:txBody>
      </p:sp>
      <p:sp>
        <p:nvSpPr>
          <p:cNvPr id="20" name="Rectangle 3">
            <a:extLst>
              <a:ext uri="{FF2B5EF4-FFF2-40B4-BE49-F238E27FC236}">
                <a16:creationId xmlns:a16="http://schemas.microsoft.com/office/drawing/2014/main" id="{115D8916-9E08-284A-9DB6-60FE8AE51810}"/>
              </a:ext>
            </a:extLst>
          </p:cNvPr>
          <p:cNvSpPr>
            <a:spLocks noChangeArrowheads="1"/>
          </p:cNvSpPr>
          <p:nvPr/>
        </p:nvSpPr>
        <p:spPr bwMode="auto">
          <a:xfrm>
            <a:off x="2493289" y="527337"/>
            <a:ext cx="375102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defTabSz="685800" eaLnBrk="1" fontAlgn="auto" hangingPunct="1">
              <a:spcBef>
                <a:spcPts val="0"/>
              </a:spcBef>
              <a:spcAft>
                <a:spcPts val="0"/>
              </a:spcAft>
              <a:defRPr/>
            </a:pPr>
            <a:r>
              <a:rPr lang="en-US" b="1" dirty="0">
                <a:highlight>
                  <a:srgbClr val="00FFFF"/>
                </a:highlight>
                <a:latin typeface="Arial" charset="0"/>
                <a:ea typeface="+mn-ea"/>
              </a:rPr>
              <a:t>Original</a:t>
            </a:r>
            <a:r>
              <a:rPr lang="en-US" sz="1500" b="1" dirty="0">
                <a:latin typeface="Arial" charset="0"/>
                <a:ea typeface="+mn-ea"/>
              </a:rPr>
              <a:t> Question Exploration Guide</a:t>
            </a:r>
            <a:endParaRPr lang="en-US" sz="1500" dirty="0">
              <a:solidFill>
                <a:prstClr val="black"/>
              </a:solidFill>
              <a:latin typeface="Arial" charset="0"/>
              <a:ea typeface="+mn-ea"/>
            </a:endParaRPr>
          </a:p>
        </p:txBody>
      </p:sp>
      <p:graphicFrame>
        <p:nvGraphicFramePr>
          <p:cNvPr id="2" name="Table 1">
            <a:extLst>
              <a:ext uri="{FF2B5EF4-FFF2-40B4-BE49-F238E27FC236}">
                <a16:creationId xmlns:a16="http://schemas.microsoft.com/office/drawing/2014/main" id="{BE59EB45-989A-E94E-A359-5C3B420AF09D}"/>
              </a:ext>
            </a:extLst>
          </p:cNvPr>
          <p:cNvGraphicFramePr>
            <a:graphicFrameLocks noGrp="1"/>
          </p:cNvGraphicFramePr>
          <p:nvPr>
            <p:extLst>
              <p:ext uri="{D42A27DB-BD31-4B8C-83A1-F6EECF244321}">
                <p14:modId xmlns:p14="http://schemas.microsoft.com/office/powerpoint/2010/main" val="2705955788"/>
              </p:ext>
            </p:extLst>
          </p:nvPr>
        </p:nvGraphicFramePr>
        <p:xfrm>
          <a:off x="373970" y="947314"/>
          <a:ext cx="8302841" cy="205740"/>
        </p:xfrm>
        <a:graphic>
          <a:graphicData uri="http://schemas.openxmlformats.org/drawingml/2006/table">
            <a:tbl>
              <a:tblPr firstRow="1" bandRow="1">
                <a:tableStyleId>{5940675A-B579-460E-94D1-54222C63F5DA}</a:tableStyleId>
              </a:tblPr>
              <a:tblGrid>
                <a:gridCol w="2258847">
                  <a:extLst>
                    <a:ext uri="{9D8B030D-6E8A-4147-A177-3AD203B41FA5}">
                      <a16:colId xmlns:a16="http://schemas.microsoft.com/office/drawing/2014/main" val="3924947534"/>
                    </a:ext>
                  </a:extLst>
                </a:gridCol>
                <a:gridCol w="1446212">
                  <a:extLst>
                    <a:ext uri="{9D8B030D-6E8A-4147-A177-3AD203B41FA5}">
                      <a16:colId xmlns:a16="http://schemas.microsoft.com/office/drawing/2014/main" val="2370561529"/>
                    </a:ext>
                  </a:extLst>
                </a:gridCol>
                <a:gridCol w="162560">
                  <a:extLst>
                    <a:ext uri="{9D8B030D-6E8A-4147-A177-3AD203B41FA5}">
                      <a16:colId xmlns:a16="http://schemas.microsoft.com/office/drawing/2014/main" val="964142523"/>
                    </a:ext>
                  </a:extLst>
                </a:gridCol>
                <a:gridCol w="4435222">
                  <a:extLst>
                    <a:ext uri="{9D8B030D-6E8A-4147-A177-3AD203B41FA5}">
                      <a16:colId xmlns:a16="http://schemas.microsoft.com/office/drawing/2014/main" val="709764846"/>
                    </a:ext>
                  </a:extLst>
                </a:gridCol>
              </a:tblGrid>
              <a:tr h="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Topic: Air masses move water</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spTree>
    <p:extLst>
      <p:ext uri="{BB962C8B-B14F-4D97-AF65-F5344CB8AC3E}">
        <p14:creationId xmlns:p14="http://schemas.microsoft.com/office/powerpoint/2010/main" val="370509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4407845" y="6249373"/>
            <a:ext cx="4736155" cy="460346"/>
          </a:xfrm>
        </p:spPr>
        <p:txBody>
          <a:bodyPr/>
          <a:lstStyle/>
          <a:p>
            <a:pPr algn="ctr" eaLnBrk="1" hangingPunct="1">
              <a:spcBef>
                <a:spcPct val="25000"/>
              </a:spcBef>
            </a:pPr>
            <a:r>
              <a:rPr lang="en-US" altLang="ja-JP" sz="2400" i="1" dirty="0">
                <a:solidFill>
                  <a:schemeClr val="tx1"/>
                </a:solidFill>
              </a:rPr>
              <a:t>Janis A. </a:t>
            </a:r>
            <a:r>
              <a:rPr lang="en-US" altLang="ja-JP" sz="2400" i="1" dirty="0" err="1">
                <a:solidFill>
                  <a:schemeClr val="tx1"/>
                </a:solidFill>
              </a:rPr>
              <a:t>Bulgren</a:t>
            </a:r>
            <a:r>
              <a:rPr lang="en-US" altLang="ja-JP" sz="2400" i="1" dirty="0">
                <a:solidFill>
                  <a:schemeClr val="tx1"/>
                </a:solidFill>
              </a:rPr>
              <a:t>, Ph.D.</a:t>
            </a:r>
            <a:br>
              <a:rPr lang="en-US" altLang="ja-JP" sz="2400" i="1" dirty="0">
                <a:solidFill>
                  <a:schemeClr val="tx1"/>
                </a:solidFill>
              </a:rPr>
            </a:br>
            <a:r>
              <a:rPr lang="en-US" altLang="ja-JP" sz="2400" i="1" dirty="0">
                <a:solidFill>
                  <a:schemeClr val="tx1"/>
                </a:solidFill>
              </a:rPr>
              <a:t>                                 </a:t>
            </a:r>
            <a:r>
              <a:rPr lang="en-US" altLang="ja-JP" sz="1400" i="1" dirty="0">
                <a:solidFill>
                  <a:schemeClr val="tx1"/>
                </a:solidFill>
              </a:rPr>
              <a:t>2023</a:t>
            </a:r>
            <a:endParaRPr lang="en-US" altLang="en-US" sz="14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420129" y="2943141"/>
            <a:ext cx="9144000" cy="2000548"/>
          </a:xfrm>
          <a:prstGeom prst="rect">
            <a:avLst/>
          </a:prstGeom>
          <a:noFill/>
        </p:spPr>
        <p:txBody>
          <a:bodyPr wrap="square" lIns="91440" tIns="45720" rIns="91440" bIns="45720">
            <a:spAutoFit/>
          </a:bodyPr>
          <a:lstStyle/>
          <a:p>
            <a:pPr algn="ctr"/>
            <a:endParaRPr lang="en-US" sz="2800" b="1" dirty="0">
              <a:ln w="12700">
                <a:solidFill>
                  <a:schemeClr val="accent1"/>
                </a:solidFill>
                <a:prstDash val="solid"/>
              </a:ln>
              <a:solidFill>
                <a:srgbClr val="FF0000"/>
              </a:solidFill>
              <a:effectLst>
                <a:outerShdw dist="38100" dir="2640000" algn="bl" rotWithShape="0">
                  <a:schemeClr val="accent1"/>
                </a:outerShdw>
              </a:effectLst>
            </a:endParaRPr>
          </a:p>
          <a:p>
            <a:r>
              <a:rPr lang="en-US" sz="4400" b="1" dirty="0">
                <a:ln w="12700">
                  <a:solidFill>
                    <a:schemeClr val="tx1"/>
                  </a:solidFill>
                  <a:prstDash val="solid"/>
                </a:ln>
                <a:solidFill>
                  <a:srgbClr val="C00000"/>
                </a:solidFill>
                <a:effectLst>
                  <a:outerShdw dist="38100" dir="2640000" algn="bl" rotWithShape="0">
                    <a:schemeClr val="tx1">
                      <a:alpha val="35109"/>
                    </a:schemeClr>
                  </a:outerShdw>
                </a:effectLst>
              </a:rPr>
              <a:t>                       </a:t>
            </a:r>
          </a:p>
          <a:p>
            <a:pPr algn="ctr"/>
            <a:endParaRPr lang="en-US" sz="2800" b="1" dirty="0">
              <a:ln w="12700">
                <a:solidFill>
                  <a:schemeClr val="tx1"/>
                </a:solidFill>
                <a:prstDash val="solid"/>
              </a:ln>
              <a:solidFill>
                <a:srgbClr val="C00000"/>
              </a:solidFill>
              <a:effectLst>
                <a:outerShdw dist="38100" dir="2640000" algn="bl" rotWithShape="0">
                  <a:schemeClr val="tx1">
                    <a:alpha val="35109"/>
                  </a:schemeClr>
                </a:outerShdw>
              </a:effectLst>
              <a:highlight>
                <a:srgbClr val="FFFF00"/>
              </a:highlight>
            </a:endParaRPr>
          </a:p>
          <a:p>
            <a:pPr algn="ctr"/>
            <a:endParaRPr lang="en-US" b="1" dirty="0">
              <a:ln w="12700">
                <a:solidFill>
                  <a:schemeClr val="tx1"/>
                </a:solidFill>
                <a:prstDash val="solid"/>
              </a:ln>
              <a:solidFill>
                <a:srgbClr val="C00000"/>
              </a:solidFill>
              <a:effectLst>
                <a:outerShdw dist="38100" dir="2640000" algn="bl" rotWithShape="0">
                  <a:schemeClr val="tx1">
                    <a:alpha val="35109"/>
                  </a:schemeClr>
                </a:outerShdw>
              </a:effectLst>
              <a:highlight>
                <a:srgbClr val="FFFF00"/>
              </a:highlight>
            </a:endParaRPr>
          </a:p>
        </p:txBody>
      </p:sp>
      <p:sp>
        <p:nvSpPr>
          <p:cNvPr id="4" name="TextBox 3">
            <a:extLst>
              <a:ext uri="{FF2B5EF4-FFF2-40B4-BE49-F238E27FC236}">
                <a16:creationId xmlns:a16="http://schemas.microsoft.com/office/drawing/2014/main" id="{80554C3F-ABAB-BEC1-164D-C01678A7F363}"/>
              </a:ext>
            </a:extLst>
          </p:cNvPr>
          <p:cNvSpPr txBox="1"/>
          <p:nvPr/>
        </p:nvSpPr>
        <p:spPr>
          <a:xfrm>
            <a:off x="420129" y="1417011"/>
            <a:ext cx="8326094" cy="4739759"/>
          </a:xfrm>
          <a:prstGeom prst="rect">
            <a:avLst/>
          </a:prstGeom>
          <a:noFill/>
        </p:spPr>
        <p:txBody>
          <a:bodyPr wrap="square">
            <a:spAutoFit/>
          </a:bodyPr>
          <a:lstStyle/>
          <a:p>
            <a:pPr algn="ctr"/>
            <a:r>
              <a:rPr lang="en-US" sz="5400" b="1" dirty="0">
                <a:ln w="12700">
                  <a:solidFill>
                    <a:schemeClr val="accent1"/>
                  </a:solidFill>
                  <a:prstDash val="solid"/>
                </a:ln>
                <a:solidFill>
                  <a:srgbClr val="FF0000"/>
                </a:solidFill>
                <a:effectLst>
                  <a:outerShdw dist="38100" dir="2640000" algn="bl" rotWithShape="0">
                    <a:schemeClr val="accent1"/>
                  </a:outerShdw>
                </a:effectLst>
              </a:rPr>
              <a:t>                </a:t>
            </a:r>
            <a:r>
              <a:rPr lang="en-US" sz="4400" b="1" dirty="0">
                <a:solidFill>
                  <a:schemeClr val="tx1"/>
                </a:solidFill>
                <a:latin typeface="+mj-lt"/>
              </a:rPr>
              <a:t>HOTR Slide Set</a:t>
            </a:r>
            <a:r>
              <a:rPr lang="en-US" sz="4400" b="1" dirty="0">
                <a:solidFill>
                  <a:srgbClr val="9B0403"/>
                </a:solidFill>
                <a:latin typeface="+mj-lt"/>
              </a:rPr>
              <a:t> </a:t>
            </a:r>
            <a:r>
              <a:rPr lang="en-US" sz="4400" b="1" dirty="0">
                <a:solidFill>
                  <a:srgbClr val="9B0403"/>
                </a:solidFill>
                <a:highlight>
                  <a:srgbClr val="FFFF00"/>
                </a:highlight>
                <a:latin typeface="+mj-lt"/>
              </a:rPr>
              <a:t>C3</a:t>
            </a:r>
          </a:p>
          <a:p>
            <a:pPr algn="ctr"/>
            <a:endParaRPr lang="en-US" sz="4800" b="1" dirty="0">
              <a:ln w="12700">
                <a:solidFill>
                  <a:schemeClr val="tx1"/>
                </a:solidFill>
                <a:prstDash val="solid"/>
              </a:ln>
              <a:solidFill>
                <a:srgbClr val="C00000"/>
              </a:solidFill>
              <a:effectLst>
                <a:outerShdw dist="38100" dir="2640000" algn="bl" rotWithShape="0">
                  <a:schemeClr val="tx1">
                    <a:alpha val="35109"/>
                  </a:schemeClr>
                </a:outerShdw>
              </a:effectLst>
            </a:endParaRPr>
          </a:p>
          <a:p>
            <a:pPr algn="ctr"/>
            <a:r>
              <a:rPr lang="en-US" sz="3200" b="1" u="sng" dirty="0">
                <a:solidFill>
                  <a:srgbClr val="C00000"/>
                </a:solidFill>
                <a:effectLst/>
                <a:latin typeface="+mn-lt"/>
                <a:ea typeface="Calibri" panose="020F0502020204030204" pitchFamily="34" charset="0"/>
                <a:cs typeface="Times New Roman" panose="02020603050405020304" pitchFamily="18" charset="0"/>
              </a:rPr>
              <a:t>Scaffolds </a:t>
            </a:r>
          </a:p>
          <a:p>
            <a:pPr algn="ctr"/>
            <a:r>
              <a:rPr lang="en-US" sz="3200" b="1" dirty="0">
                <a:solidFill>
                  <a:schemeClr val="tx1"/>
                </a:solidFill>
                <a:effectLst/>
                <a:latin typeface="+mn-lt"/>
                <a:ea typeface="Calibri" panose="020F0502020204030204" pitchFamily="34" charset="0"/>
                <a:cs typeface="Times New Roman" panose="02020603050405020304" pitchFamily="18" charset="0"/>
              </a:rPr>
              <a:t>for gradual introduction of complex HOTR routines</a:t>
            </a:r>
            <a:endParaRPr lang="en-US" sz="4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000" b="1" dirty="0">
              <a:ln w="12700">
                <a:solidFill>
                  <a:schemeClr val="accent1"/>
                </a:solidFill>
                <a:prstDash val="solid"/>
              </a:ln>
              <a:solidFill>
                <a:srgbClr val="FF0000"/>
              </a:solidFill>
              <a:effectLst>
                <a:outerShdw dist="38100" dir="2640000" algn="bl" rotWithShape="0">
                  <a:schemeClr val="accent1"/>
                </a:outerShdw>
              </a:effectLst>
            </a:endParaRPr>
          </a:p>
          <a:p>
            <a:pPr algn="ctr"/>
            <a:endParaRPr lang="en-US" sz="2400" b="1" dirty="0">
              <a:ln w="12700">
                <a:solidFill>
                  <a:schemeClr val="tx1"/>
                </a:solidFill>
                <a:prstDash val="solid"/>
              </a:ln>
              <a:solidFill>
                <a:srgbClr val="C00000"/>
              </a:solidFill>
              <a:effectLst>
                <a:outerShdw dist="38100" dir="2640000" algn="bl" rotWithShape="0">
                  <a:schemeClr val="tx1">
                    <a:alpha val="39883"/>
                  </a:schemeClr>
                </a:outerShdw>
              </a:effectLst>
            </a:endParaRPr>
          </a:p>
        </p:txBody>
      </p:sp>
      <p:pic>
        <p:nvPicPr>
          <p:cNvPr id="3" name="Picture 2">
            <a:extLst>
              <a:ext uri="{FF2B5EF4-FFF2-40B4-BE49-F238E27FC236}">
                <a16:creationId xmlns:a16="http://schemas.microsoft.com/office/drawing/2014/main" id="{13117823-E2DC-279D-0B2A-C42D7E2604B7}"/>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851574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2C2006F9-8DE3-324F-A2D0-3BDAD52DC82D}"/>
              </a:ext>
            </a:extLst>
          </p:cNvPr>
          <p:cNvSpPr>
            <a:spLocks noGrp="1" noChangeArrowheads="1"/>
          </p:cNvSpPr>
          <p:nvPr>
            <p:ph type="title"/>
          </p:nvPr>
        </p:nvSpPr>
        <p:spPr>
          <a:xfrm>
            <a:off x="642256" y="1809839"/>
            <a:ext cx="7772400" cy="838200"/>
          </a:xfrm>
        </p:spPr>
        <p:txBody>
          <a:bodyPr/>
          <a:lstStyle/>
          <a:p>
            <a:pPr eaLnBrk="1" hangingPunct="1">
              <a:defRPr/>
            </a:pPr>
            <a:br>
              <a:rPr lang="en-US" b="1" dirty="0">
                <a:solidFill>
                  <a:schemeClr val="tx1"/>
                </a:solidFill>
                <a:cs typeface="+mj-cs"/>
              </a:rPr>
            </a:br>
            <a:r>
              <a:rPr lang="en-US" sz="2800" dirty="0">
                <a:solidFill>
                  <a:schemeClr val="tx1"/>
                </a:solidFill>
                <a:cs typeface="+mj-cs"/>
              </a:rPr>
              <a:t>Break apart one complex graphic into </a:t>
            </a:r>
            <a:br>
              <a:rPr lang="en-US" sz="2800" dirty="0">
                <a:solidFill>
                  <a:schemeClr val="tx1"/>
                </a:solidFill>
                <a:cs typeface="+mj-cs"/>
              </a:rPr>
            </a:br>
            <a:r>
              <a:rPr lang="en-US" sz="2800" dirty="0">
                <a:solidFill>
                  <a:srgbClr val="941100"/>
                </a:solidFill>
                <a:cs typeface="+mj-cs"/>
              </a:rPr>
              <a:t>TWO scaffolded graphics</a:t>
            </a:r>
          </a:p>
        </p:txBody>
      </p:sp>
      <p:sp>
        <p:nvSpPr>
          <p:cNvPr id="2" name="Slide Number Placeholder 1">
            <a:extLst>
              <a:ext uri="{FF2B5EF4-FFF2-40B4-BE49-F238E27FC236}">
                <a16:creationId xmlns:a16="http://schemas.microsoft.com/office/drawing/2014/main" id="{3F5CB8A6-A6CD-B715-4A77-CADBBBAB22B2}"/>
              </a:ext>
            </a:extLst>
          </p:cNvPr>
          <p:cNvSpPr>
            <a:spLocks noGrp="1"/>
          </p:cNvSpPr>
          <p:nvPr>
            <p:ph type="sldNum" sz="quarter" idx="10"/>
          </p:nvPr>
        </p:nvSpPr>
        <p:spPr/>
        <p:txBody>
          <a:bodyPr/>
          <a:lstStyle/>
          <a:p>
            <a:pPr>
              <a:defRPr/>
            </a:pPr>
            <a:fld id="{17098659-408A-F140-A3A9-DBA57AC6AD73}" type="slidenum">
              <a:rPr lang="en-US" altLang="en-US" smtClean="0"/>
              <a:pPr>
                <a:defRPr/>
              </a:pPr>
              <a:t>31</a:t>
            </a:fld>
            <a:endParaRPr lang="en-US" altLang="en-US"/>
          </a:p>
        </p:txBody>
      </p:sp>
      <p:sp>
        <p:nvSpPr>
          <p:cNvPr id="3" name="Rectangle 2">
            <a:extLst>
              <a:ext uri="{FF2B5EF4-FFF2-40B4-BE49-F238E27FC236}">
                <a16:creationId xmlns:a16="http://schemas.microsoft.com/office/drawing/2014/main" id="{4877A666-7B8B-6150-50EF-C9A72795D380}"/>
              </a:ext>
            </a:extLst>
          </p:cNvPr>
          <p:cNvSpPr/>
          <p:nvPr/>
        </p:nvSpPr>
        <p:spPr>
          <a:xfrm>
            <a:off x="549728" y="2887682"/>
            <a:ext cx="3575958" cy="2123658"/>
          </a:xfrm>
          <a:prstGeom prst="rect">
            <a:avLst/>
          </a:prstGeom>
          <a:solidFill>
            <a:schemeClr val="bg1">
              <a:lumMod val="85000"/>
            </a:schemeClr>
          </a:solidFill>
        </p:spPr>
        <p:txBody>
          <a:bodyPr wrap="square">
            <a:spAutoFit/>
          </a:bodyPr>
          <a:lstStyle/>
          <a:p>
            <a:r>
              <a:rPr lang="en-US" b="1" dirty="0">
                <a:latin typeface="+mn-lt"/>
              </a:rPr>
              <a:t>One Graphic </a:t>
            </a:r>
            <a:r>
              <a:rPr lang="en-US" dirty="0">
                <a:latin typeface="+mn-lt"/>
              </a:rPr>
              <a:t>with Complex Content: </a:t>
            </a:r>
          </a:p>
          <a:p>
            <a:r>
              <a:rPr lang="en-US" dirty="0">
                <a:latin typeface="+mn-lt"/>
              </a:rPr>
              <a:t>Explain how water is moved around the globe in the atmosphere.</a:t>
            </a:r>
            <a:endParaRPr lang="en-US" b="1" dirty="0">
              <a:latin typeface="+mn-lt"/>
            </a:endParaRPr>
          </a:p>
          <a:p>
            <a:r>
              <a:rPr lang="en-US" sz="1200" dirty="0">
                <a:solidFill>
                  <a:prstClr val="black">
                    <a:tint val="75000"/>
                  </a:prstClr>
                </a:solidFill>
                <a:latin typeface="Calibri" panose="020F0502020204030204"/>
              </a:rPr>
              <a:t>                                                                                                                            </a:t>
            </a:r>
            <a:endParaRPr lang="en-US" sz="1200" dirty="0"/>
          </a:p>
        </p:txBody>
      </p:sp>
      <p:sp>
        <p:nvSpPr>
          <p:cNvPr id="7" name="TextBox 6">
            <a:extLst>
              <a:ext uri="{FF2B5EF4-FFF2-40B4-BE49-F238E27FC236}">
                <a16:creationId xmlns:a16="http://schemas.microsoft.com/office/drawing/2014/main" id="{592EA738-2ADA-79E1-0ACA-1BA269FCE0D3}"/>
              </a:ext>
            </a:extLst>
          </p:cNvPr>
          <p:cNvSpPr txBox="1"/>
          <p:nvPr/>
        </p:nvSpPr>
        <p:spPr>
          <a:xfrm>
            <a:off x="4635954" y="2887682"/>
            <a:ext cx="3778702" cy="1938992"/>
          </a:xfrm>
          <a:prstGeom prst="rect">
            <a:avLst/>
          </a:prstGeom>
          <a:solidFill>
            <a:schemeClr val="accent1">
              <a:lumMod val="20000"/>
              <a:lumOff val="80000"/>
            </a:schemeClr>
          </a:solidFill>
        </p:spPr>
        <p:txBody>
          <a:bodyPr wrap="square">
            <a:spAutoFit/>
          </a:bodyPr>
          <a:lstStyle/>
          <a:p>
            <a:r>
              <a:rPr lang="en-US" b="1" dirty="0">
                <a:latin typeface="+mn-lt"/>
              </a:rPr>
              <a:t>Becomes Two Graphics</a:t>
            </a:r>
            <a:r>
              <a:rPr lang="en-US" dirty="0">
                <a:latin typeface="+mn-lt"/>
              </a:rPr>
              <a:t>: </a:t>
            </a:r>
          </a:p>
          <a:p>
            <a:r>
              <a:rPr lang="en-US" dirty="0">
                <a:latin typeface="+mn-lt"/>
              </a:rPr>
              <a:t>Explain HOW air masses move water around the globe.</a:t>
            </a:r>
          </a:p>
          <a:p>
            <a:endParaRPr lang="en-US" dirty="0">
              <a:latin typeface="+mn-lt"/>
            </a:endParaRPr>
          </a:p>
        </p:txBody>
      </p:sp>
      <p:sp>
        <p:nvSpPr>
          <p:cNvPr id="9" name="TextBox 8">
            <a:extLst>
              <a:ext uri="{FF2B5EF4-FFF2-40B4-BE49-F238E27FC236}">
                <a16:creationId xmlns:a16="http://schemas.microsoft.com/office/drawing/2014/main" id="{8F465A8A-8DA4-8B53-0EFC-EE4C74EC3B97}"/>
              </a:ext>
            </a:extLst>
          </p:cNvPr>
          <p:cNvSpPr txBox="1"/>
          <p:nvPr/>
        </p:nvSpPr>
        <p:spPr>
          <a:xfrm>
            <a:off x="555170" y="5305960"/>
            <a:ext cx="7908472" cy="523220"/>
          </a:xfrm>
          <a:prstGeom prst="rect">
            <a:avLst/>
          </a:prstGeom>
          <a:noFill/>
        </p:spPr>
        <p:txBody>
          <a:bodyPr wrap="square">
            <a:spAutoFit/>
          </a:bodyPr>
          <a:lstStyle/>
          <a:p>
            <a:r>
              <a:rPr lang="en-US" sz="2800" dirty="0">
                <a:latin typeface="+mn-lt"/>
              </a:rPr>
              <a:t>Explain HOW different types of air masses form.</a:t>
            </a:r>
          </a:p>
        </p:txBody>
      </p:sp>
      <p:sp>
        <p:nvSpPr>
          <p:cNvPr id="11" name="TextBox 10">
            <a:extLst>
              <a:ext uri="{FF2B5EF4-FFF2-40B4-BE49-F238E27FC236}">
                <a16:creationId xmlns:a16="http://schemas.microsoft.com/office/drawing/2014/main" id="{9B8E3564-BB1F-07A4-B764-9623309B2FE1}"/>
              </a:ext>
            </a:extLst>
          </p:cNvPr>
          <p:cNvSpPr txBox="1"/>
          <p:nvPr/>
        </p:nvSpPr>
        <p:spPr>
          <a:xfrm>
            <a:off x="5791199" y="5939135"/>
            <a:ext cx="1393371" cy="246221"/>
          </a:xfrm>
          <a:prstGeom prst="rect">
            <a:avLst/>
          </a:prstGeom>
          <a:noFill/>
        </p:spPr>
        <p:txBody>
          <a:bodyPr wrap="square">
            <a:spAutoFit/>
          </a:bodyPr>
          <a:lstStyle/>
          <a:p>
            <a:r>
              <a:rPr lang="en-US" sz="1000" dirty="0">
                <a:solidFill>
                  <a:prstClr val="black">
                    <a:tint val="75000"/>
                  </a:prstClr>
                </a:solidFill>
                <a:latin typeface="Calibri" panose="020F0502020204030204"/>
              </a:rPr>
              <a:t>© Janis </a:t>
            </a:r>
            <a:r>
              <a:rPr lang="en-US" sz="1000" dirty="0" err="1">
                <a:solidFill>
                  <a:prstClr val="black">
                    <a:tint val="75000"/>
                  </a:prstClr>
                </a:solidFill>
                <a:latin typeface="Calibri" panose="020F0502020204030204"/>
              </a:rPr>
              <a:t>Bulgren</a:t>
            </a:r>
            <a:r>
              <a:rPr lang="en-US" sz="1000" dirty="0">
                <a:solidFill>
                  <a:prstClr val="black">
                    <a:tint val="75000"/>
                  </a:prstClr>
                </a:solidFill>
                <a:latin typeface="Calibri" panose="020F0502020204030204"/>
              </a:rPr>
              <a:t> 2022</a:t>
            </a:r>
            <a:endParaRPr lang="en-US" sz="1000" dirty="0"/>
          </a:p>
        </p:txBody>
      </p:sp>
      <p:sp>
        <p:nvSpPr>
          <p:cNvPr id="13" name="TextBox 12">
            <a:extLst>
              <a:ext uri="{FF2B5EF4-FFF2-40B4-BE49-F238E27FC236}">
                <a16:creationId xmlns:a16="http://schemas.microsoft.com/office/drawing/2014/main" id="{6D24064E-F0DD-B9CA-71F7-CE9E2D0A1A0C}"/>
              </a:ext>
            </a:extLst>
          </p:cNvPr>
          <p:cNvSpPr txBox="1"/>
          <p:nvPr/>
        </p:nvSpPr>
        <p:spPr>
          <a:xfrm>
            <a:off x="870856" y="626831"/>
            <a:ext cx="7271657" cy="1200329"/>
          </a:xfrm>
          <a:prstGeom prst="rect">
            <a:avLst/>
          </a:prstGeom>
          <a:noFill/>
        </p:spPr>
        <p:txBody>
          <a:bodyPr wrap="square">
            <a:spAutoFit/>
          </a:bodyPr>
          <a:lstStyle/>
          <a:p>
            <a:pPr algn="ctr"/>
            <a:r>
              <a:rPr lang="en-US" sz="3600" b="1" dirty="0">
                <a:solidFill>
                  <a:schemeClr val="tx1"/>
                </a:solidFill>
                <a:latin typeface="+mj-lt"/>
                <a:cs typeface="+mj-cs"/>
              </a:rPr>
              <a:t>TWO FOR ONE:</a:t>
            </a:r>
            <a:br>
              <a:rPr lang="en-US" sz="3600" b="1" dirty="0">
                <a:solidFill>
                  <a:schemeClr val="tx1"/>
                </a:solidFill>
                <a:latin typeface="+mj-lt"/>
                <a:cs typeface="+mj-cs"/>
              </a:rPr>
            </a:br>
            <a:endParaRPr lang="en-US" sz="3600" dirty="0">
              <a:latin typeface="+mj-lt"/>
            </a:endParaRPr>
          </a:p>
        </p:txBody>
      </p:sp>
      <p:pic>
        <p:nvPicPr>
          <p:cNvPr id="4" name="Picture 3">
            <a:extLst>
              <a:ext uri="{FF2B5EF4-FFF2-40B4-BE49-F238E27FC236}">
                <a16:creationId xmlns:a16="http://schemas.microsoft.com/office/drawing/2014/main" id="{CB6C53FD-B794-2317-D233-1EF92E264CE6}"/>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032596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F13AD2-E55B-0170-EEBF-70FCDBA13770}"/>
              </a:ext>
            </a:extLst>
          </p:cNvPr>
          <p:cNvSpPr/>
          <p:nvPr/>
        </p:nvSpPr>
        <p:spPr bwMode="auto">
          <a:xfrm>
            <a:off x="-14426" y="5308020"/>
            <a:ext cx="9144000" cy="154997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3" name="Rectangle 2">
            <a:extLst>
              <a:ext uri="{FF2B5EF4-FFF2-40B4-BE49-F238E27FC236}">
                <a16:creationId xmlns:a16="http://schemas.microsoft.com/office/drawing/2014/main" id="{BC738398-72AF-E1D0-E236-FA32536568C1}"/>
              </a:ext>
            </a:extLst>
          </p:cNvPr>
          <p:cNvSpPr/>
          <p:nvPr/>
        </p:nvSpPr>
        <p:spPr bwMode="auto">
          <a:xfrm>
            <a:off x="0" y="0"/>
            <a:ext cx="91440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graphicFrame>
        <p:nvGraphicFramePr>
          <p:cNvPr id="10" name="Table 9">
            <a:extLst>
              <a:ext uri="{FF2B5EF4-FFF2-40B4-BE49-F238E27FC236}">
                <a16:creationId xmlns:a16="http://schemas.microsoft.com/office/drawing/2014/main" id="{5E99B00D-577B-9341-BB11-B5987715A9BE}"/>
              </a:ext>
            </a:extLst>
          </p:cNvPr>
          <p:cNvGraphicFramePr>
            <a:graphicFrameLocks noGrp="1"/>
          </p:cNvGraphicFramePr>
          <p:nvPr>
            <p:extLst>
              <p:ext uri="{D42A27DB-BD31-4B8C-83A1-F6EECF244321}">
                <p14:modId xmlns:p14="http://schemas.microsoft.com/office/powerpoint/2010/main" val="2010948926"/>
              </p:ext>
            </p:extLst>
          </p:nvPr>
        </p:nvGraphicFramePr>
        <p:xfrm>
          <a:off x="282605" y="1150409"/>
          <a:ext cx="8302841" cy="4674579"/>
        </p:xfrm>
        <a:graphic>
          <a:graphicData uri="http://schemas.openxmlformats.org/drawingml/2006/table">
            <a:tbl>
              <a:tblPr firstRow="1" bandRow="1">
                <a:tableStyleId>{2D5ABB26-0587-4C30-8999-92F81FD0307C}</a:tableStyleId>
              </a:tblPr>
              <a:tblGrid>
                <a:gridCol w="2614119">
                  <a:extLst>
                    <a:ext uri="{9D8B030D-6E8A-4147-A177-3AD203B41FA5}">
                      <a16:colId xmlns:a16="http://schemas.microsoft.com/office/drawing/2014/main" val="3516000335"/>
                    </a:ext>
                  </a:extLst>
                </a:gridCol>
                <a:gridCol w="5688722">
                  <a:extLst>
                    <a:ext uri="{9D8B030D-6E8A-4147-A177-3AD203B41FA5}">
                      <a16:colId xmlns:a16="http://schemas.microsoft.com/office/drawing/2014/main" val="1586055714"/>
                    </a:ext>
                  </a:extLst>
                </a:gridCol>
              </a:tblGrid>
              <a:tr h="30277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What is the </a:t>
                      </a:r>
                      <a:r>
                        <a:rPr lang="en-US" sz="900" b="1" u="none" dirty="0">
                          <a:solidFill>
                            <a:srgbClr val="000000"/>
                          </a:solidFill>
                          <a:latin typeface="+mn-lt"/>
                        </a:rPr>
                        <a:t>critical question</a:t>
                      </a:r>
                      <a:r>
                        <a:rPr lang="en-US" sz="900" b="1" dirty="0">
                          <a:solidFill>
                            <a:srgbClr val="000000"/>
                          </a:solidFill>
                          <a:latin typeface="+mn-lt"/>
                        </a:rPr>
                        <a:t>? </a:t>
                      </a:r>
                      <a:r>
                        <a:rPr lang="en-US" sz="1600" b="1" dirty="0">
                          <a:solidFill>
                            <a:srgbClr val="000000"/>
                          </a:solidFill>
                          <a:latin typeface="+mn-lt"/>
                        </a:rPr>
                        <a:t>Explain </a:t>
                      </a:r>
                      <a:r>
                        <a:rPr lang="en-US" sz="1600" b="1" dirty="0">
                          <a:solidFill>
                            <a:srgbClr val="000000"/>
                          </a:solidFill>
                          <a:highlight>
                            <a:srgbClr val="FFFF00"/>
                          </a:highlight>
                          <a:latin typeface="+mn-lt"/>
                        </a:rPr>
                        <a:t>HOW air masses move water </a:t>
                      </a:r>
                      <a:r>
                        <a:rPr lang="en-US" sz="1600" b="1" dirty="0">
                          <a:solidFill>
                            <a:srgbClr val="000000"/>
                          </a:solidFill>
                          <a:latin typeface="+mn-lt"/>
                        </a:rPr>
                        <a:t>around the globe.</a:t>
                      </a:r>
                    </a:p>
                  </a:txBody>
                  <a:tcPr marL="68580" marR="68580" marT="34290" marB="3429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505662435"/>
                  </a:ext>
                </a:extLst>
              </a:tr>
              <a:tr h="55386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2. What are </a:t>
                      </a:r>
                      <a:r>
                        <a:rPr lang="en-US" sz="900" b="1" u="none" dirty="0">
                          <a:solidFill>
                            <a:srgbClr val="000000"/>
                          </a:solidFill>
                          <a:latin typeface="+mn-lt"/>
                        </a:rPr>
                        <a:t>key terms and explanations</a:t>
                      </a:r>
                      <a:r>
                        <a:rPr lang="en-US" sz="900" b="1" dirty="0">
                          <a:solidFill>
                            <a:srgbClr val="000000"/>
                          </a:solidFill>
                          <a:latin typeface="+mn-lt"/>
                        </a:rPr>
                        <a:t>?</a:t>
                      </a:r>
                    </a:p>
                    <a:p>
                      <a:pPr marL="0" indent="0">
                        <a:buNone/>
                      </a:pPr>
                      <a:r>
                        <a:rPr lang="en-US" sz="1200" dirty="0">
                          <a:latin typeface="+mn-lt"/>
                          <a:ea typeface="Calibri" panose="020F0502020204030204" pitchFamily="34" charset="0"/>
                          <a:cs typeface="Times New Roman" panose="02020603050405020304" pitchFamily="18" charset="0"/>
                        </a:rPr>
                        <a:t>air mass  - a large body of air with roughly the same temperature and moisture content throughout</a:t>
                      </a:r>
                    </a:p>
                    <a:p>
                      <a:pPr marL="0" indent="0">
                        <a:buNone/>
                      </a:pPr>
                      <a:r>
                        <a:rPr lang="en-US" sz="1200" dirty="0">
                          <a:latin typeface="+mn-lt"/>
                          <a:ea typeface="Calibri" panose="020F0502020204030204" pitchFamily="34" charset="0"/>
                          <a:cs typeface="Times New Roman" panose="02020603050405020304" pitchFamily="18" charset="0"/>
                        </a:rPr>
                        <a:t>air molecules – particles of gasses that make up the atmosphere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1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8221888"/>
                  </a:ext>
                </a:extLst>
              </a:tr>
              <a:tr h="2252370">
                <a:tc>
                  <a:txBody>
                    <a:bodyPr/>
                    <a:lstStyle/>
                    <a:p>
                      <a:r>
                        <a:rPr lang="en-US" sz="900" b="1" dirty="0">
                          <a:solidFill>
                            <a:srgbClr val="000000"/>
                          </a:solidFill>
                          <a:latin typeface="+mn-lt"/>
                        </a:rPr>
                        <a:t>3. What are </a:t>
                      </a:r>
                      <a:r>
                        <a:rPr lang="en-US" sz="900" b="1" u="none" dirty="0">
                          <a:solidFill>
                            <a:srgbClr val="000000"/>
                          </a:solidFill>
                          <a:latin typeface="+mn-lt"/>
                        </a:rPr>
                        <a:t>supporting questions and answers</a:t>
                      </a:r>
                      <a:r>
                        <a:rPr lang="en-US" sz="900" b="1" dirty="0">
                          <a:solidFill>
                            <a:srgbClr val="000000"/>
                          </a:solidFill>
                          <a:latin typeface="+mn-lt"/>
                        </a:rPr>
                        <a:t>? </a:t>
                      </a:r>
                      <a:endParaRPr lang="en-US" sz="1000" b="0" dirty="0">
                        <a:solidFill>
                          <a:srgbClr val="000000"/>
                        </a:solidFill>
                        <a:latin typeface="+mn-lt"/>
                      </a:endParaRPr>
                    </a:p>
                    <a:p>
                      <a:pPr marL="228600" indent="-228600">
                        <a:buFont typeface="+mj-lt"/>
                        <a:buAutoNum type="arabicPeriod"/>
                      </a:pPr>
                      <a:r>
                        <a:rPr lang="en-US" sz="1200" b="0" dirty="0">
                          <a:solidFill>
                            <a:srgbClr val="000000"/>
                          </a:solidFill>
                          <a:latin typeface="+mn-lt"/>
                        </a:rPr>
                        <a:t>Explain how </a:t>
                      </a:r>
                      <a:r>
                        <a:rPr lang="en-US" sz="1200" b="0" dirty="0">
                          <a:solidFill>
                            <a:srgbClr val="000000"/>
                          </a:solidFill>
                          <a:highlight>
                            <a:srgbClr val="FFFF00"/>
                          </a:highlight>
                          <a:latin typeface="+mn-lt"/>
                        </a:rPr>
                        <a:t>warm air </a:t>
                      </a:r>
                      <a:r>
                        <a:rPr lang="en-US" sz="1200" b="0" dirty="0">
                          <a:solidFill>
                            <a:srgbClr val="000000"/>
                          </a:solidFill>
                          <a:latin typeface="+mn-lt"/>
                        </a:rPr>
                        <a:t>moves in the atmosphere.</a:t>
                      </a:r>
                    </a:p>
                    <a:p>
                      <a:pPr marL="228600" indent="-228600">
                        <a:buFont typeface="+mj-lt"/>
                        <a:buAutoNum type="arabicPeriod"/>
                      </a:pPr>
                      <a:endParaRPr lang="en-US" sz="1200" b="0" dirty="0">
                        <a:solidFill>
                          <a:srgbClr val="000000"/>
                        </a:solidFill>
                        <a:latin typeface="+mn-lt"/>
                      </a:endParaRPr>
                    </a:p>
                    <a:p>
                      <a:pPr marL="228600" indent="-228600">
                        <a:buFont typeface="+mj-lt"/>
                        <a:buAutoNum type="arabicPeriod"/>
                      </a:pPr>
                      <a:r>
                        <a:rPr lang="en-US" sz="1200" b="0" dirty="0">
                          <a:solidFill>
                            <a:srgbClr val="000000"/>
                          </a:solidFill>
                          <a:latin typeface="+mn-lt"/>
                        </a:rPr>
                        <a:t>Explain how </a:t>
                      </a:r>
                      <a:r>
                        <a:rPr lang="en-US" sz="1200" b="0" dirty="0">
                          <a:solidFill>
                            <a:srgbClr val="000000"/>
                          </a:solidFill>
                          <a:highlight>
                            <a:srgbClr val="FFFF00"/>
                          </a:highlight>
                          <a:latin typeface="+mn-lt"/>
                        </a:rPr>
                        <a:t>cold air </a:t>
                      </a:r>
                      <a:r>
                        <a:rPr lang="en-US" sz="1200" b="0" dirty="0">
                          <a:solidFill>
                            <a:srgbClr val="000000"/>
                          </a:solidFill>
                          <a:latin typeface="+mn-lt"/>
                        </a:rPr>
                        <a:t>moves in the atmosphere.</a:t>
                      </a:r>
                    </a:p>
                    <a:p>
                      <a:pPr marL="228600" indent="-228600">
                        <a:buFont typeface="+mj-lt"/>
                        <a:buAutoNum type="arabicPeriod"/>
                      </a:pPr>
                      <a:endParaRPr lang="en-US" sz="1200" b="0" dirty="0">
                        <a:solidFill>
                          <a:srgbClr val="000000"/>
                        </a:solidFill>
                        <a:latin typeface="+mn-lt"/>
                      </a:endParaRPr>
                    </a:p>
                    <a:p>
                      <a:pPr marL="228600" indent="-228600">
                        <a:buFont typeface="+mj-lt"/>
                        <a:buAutoNum type="arabicPeriod"/>
                      </a:pPr>
                      <a:endParaRPr lang="en-US" sz="1200" b="0" dirty="0">
                        <a:solidFill>
                          <a:srgbClr val="000000"/>
                        </a:solidFill>
                        <a:latin typeface="+mn-lt"/>
                      </a:endParaRPr>
                    </a:p>
                    <a:p>
                      <a:pPr marL="228600" indent="-228600">
                        <a:buFont typeface="+mj-lt"/>
                        <a:buAutoNum type="arabicPeriod"/>
                      </a:pPr>
                      <a:r>
                        <a:rPr lang="en-US" sz="1200" b="0" dirty="0">
                          <a:solidFill>
                            <a:srgbClr val="000000"/>
                          </a:solidFill>
                          <a:latin typeface="+mn-lt"/>
                        </a:rPr>
                        <a:t>Explain what happens when a warm air masses and cold air </a:t>
                      </a:r>
                      <a:r>
                        <a:rPr lang="en-US" sz="1200" b="0" dirty="0">
                          <a:solidFill>
                            <a:srgbClr val="000000"/>
                          </a:solidFill>
                          <a:highlight>
                            <a:srgbClr val="FFFF00"/>
                          </a:highlight>
                          <a:latin typeface="+mn-lt"/>
                        </a:rPr>
                        <a:t>masses meet.</a:t>
                      </a:r>
                      <a:endParaRPr lang="en-US" sz="1000" b="0" dirty="0">
                        <a:solidFill>
                          <a:srgbClr val="000000"/>
                        </a:solidFill>
                        <a:highlight>
                          <a:srgbClr val="FFFF00"/>
                        </a:highlight>
                        <a:latin typeface="+mn-lt"/>
                      </a:endParaRPr>
                    </a:p>
                    <a:p>
                      <a:pPr marL="228600" indent="-228600">
                        <a:buFont typeface="+mj-lt"/>
                        <a:buAutoNum type="arabicPeriod"/>
                      </a:pPr>
                      <a:endParaRPr lang="en-US" sz="1000" b="0" dirty="0">
                        <a:solidFill>
                          <a:srgbClr val="000000"/>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342900" indent="-342900">
                        <a:buAutoNum type="arabicPeriod"/>
                      </a:pPr>
                      <a:endParaRPr lang="en-US" sz="1000" dirty="0">
                        <a:latin typeface="+mn-lt"/>
                        <a:cs typeface="Arial" panose="020B0604020202020204" pitchFamily="34" charset="0"/>
                      </a:endParaRPr>
                    </a:p>
                    <a:p>
                      <a:pPr marL="342900" indent="-342900">
                        <a:buAutoNum type="arabicPeriod"/>
                      </a:pPr>
                      <a:r>
                        <a:rPr lang="en-US" sz="1200" b="1" dirty="0">
                          <a:highlight>
                            <a:srgbClr val="FFFF00"/>
                          </a:highlight>
                          <a:latin typeface="+mn-lt"/>
                          <a:cs typeface="Arial" panose="020B0604020202020204" pitchFamily="34" charset="0"/>
                        </a:rPr>
                        <a:t>Temperature of the warm air mass</a:t>
                      </a:r>
                      <a:r>
                        <a:rPr lang="en-US" sz="1200" b="1" dirty="0">
                          <a:latin typeface="+mn-lt"/>
                          <a:cs typeface="Arial" panose="020B0604020202020204" pitchFamily="34" charset="0"/>
                        </a:rPr>
                        <a:t>: </a:t>
                      </a:r>
                      <a:r>
                        <a:rPr lang="en-US" sz="1200" dirty="0">
                          <a:latin typeface="+mn-lt"/>
                          <a:cs typeface="Arial" panose="020B0604020202020204" pitchFamily="34" charset="0"/>
                        </a:rPr>
                        <a:t>Air molecules in a warm air mass are far apart making it lighter, so it slowly rises upward from the Earth’s surface at the equator and moves toward the poles.</a:t>
                      </a:r>
                    </a:p>
                    <a:p>
                      <a:pPr marL="342900" indent="-342900">
                        <a:buAutoNum type="arabicPeriod"/>
                      </a:pPr>
                      <a:endParaRPr lang="en-US" sz="1200" dirty="0">
                        <a:latin typeface="+mn-lt"/>
                        <a:cs typeface="Arial" panose="020B0604020202020204" pitchFamily="34" charset="0"/>
                      </a:endParaRPr>
                    </a:p>
                    <a:p>
                      <a:pPr marL="342900" indent="-342900">
                        <a:buAutoNum type="arabicPeriod"/>
                      </a:pPr>
                      <a:r>
                        <a:rPr lang="en-US" sz="1200" b="1" dirty="0">
                          <a:highlight>
                            <a:srgbClr val="FFFF00"/>
                          </a:highlight>
                          <a:latin typeface="+mn-lt"/>
                          <a:cs typeface="Arial" panose="020B0604020202020204" pitchFamily="34" charset="0"/>
                        </a:rPr>
                        <a:t>Temperature of the cold air mass: </a:t>
                      </a:r>
                      <a:r>
                        <a:rPr lang="en-US" sz="1200" dirty="0">
                          <a:latin typeface="+mn-lt"/>
                          <a:cs typeface="Arial" panose="020B0604020202020204" pitchFamily="34" charset="0"/>
                        </a:rPr>
                        <a:t>Air molecules in a cold air mass are close together making it heavier, so it quickly sinks downward toward the Earth’s surface at the poles and moves toward the equator.</a:t>
                      </a:r>
                    </a:p>
                    <a:p>
                      <a:pPr marL="342900" indent="-342900">
                        <a:buAutoNum type="arabicPeriod"/>
                      </a:pPr>
                      <a:endParaRPr lang="en-US" sz="1200" dirty="0">
                        <a:latin typeface="+mn-lt"/>
                        <a:cs typeface="Arial" panose="020B0604020202020204" pitchFamily="34" charset="0"/>
                      </a:endParaRPr>
                    </a:p>
                    <a:p>
                      <a:pPr marL="342900" indent="-342900">
                        <a:buAutoNum type="arabicPeriod"/>
                      </a:pPr>
                      <a:r>
                        <a:rPr lang="en-US" sz="1200" b="1" dirty="0">
                          <a:highlight>
                            <a:srgbClr val="FFFF00"/>
                          </a:highlight>
                          <a:latin typeface="+mn-lt"/>
                          <a:cs typeface="Arial" panose="020B0604020202020204" pitchFamily="34" charset="0"/>
                        </a:rPr>
                        <a:t>Wind: </a:t>
                      </a:r>
                      <a:r>
                        <a:rPr lang="en-US" sz="1200" dirty="0">
                          <a:latin typeface="+mn-lt"/>
                          <a:cs typeface="Arial" panose="020B0604020202020204" pitchFamily="34" charset="0"/>
                        </a:rPr>
                        <a:t>Faster moving cold air masses push into slower moving warms air masses creating winds.  Winds move air masses and the moisture within them to new locations around the globe.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8363182"/>
                  </a:ext>
                </a:extLst>
              </a:tr>
              <a:tr h="55386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4. What is the </a:t>
                      </a:r>
                      <a:r>
                        <a:rPr lang="en-US" sz="900" b="1" u="none" dirty="0">
                          <a:solidFill>
                            <a:srgbClr val="000000"/>
                          </a:solidFill>
                          <a:latin typeface="+mn-lt"/>
                        </a:rPr>
                        <a:t>main idea </a:t>
                      </a:r>
                      <a:r>
                        <a:rPr lang="en-US" sz="900" b="1" dirty="0">
                          <a:solidFill>
                            <a:srgbClr val="000000"/>
                          </a:solidFill>
                          <a:latin typeface="+mn-lt"/>
                        </a:rPr>
                        <a:t>answer to the critical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rPr>
                        <a:t>When cold air masses push into warm air masses, winds are created.  These winds move the air masses and the water within them to new locations around the globe.</a:t>
                      </a:r>
                    </a:p>
                  </a:txBody>
                  <a:tcPr marL="68580" marR="68580" marT="34290" marB="3429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191844485"/>
                  </a:ext>
                </a:extLst>
              </a:tr>
              <a:tr h="37662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5. How can we </a:t>
                      </a:r>
                      <a:r>
                        <a:rPr lang="en-US" sz="900" b="1" u="none" dirty="0">
                          <a:solidFill>
                            <a:srgbClr val="000000"/>
                          </a:solidFill>
                          <a:latin typeface="+mn-lt"/>
                        </a:rPr>
                        <a:t>use</a:t>
                      </a:r>
                      <a:r>
                        <a:rPr lang="en-US" sz="900" b="1" dirty="0">
                          <a:solidFill>
                            <a:srgbClr val="000000"/>
                          </a:solidFill>
                          <a:latin typeface="+mn-lt"/>
                        </a:rPr>
                        <a:t> the main idea?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rPr>
                        <a:t>Explain why a desert region gets some rainfall throughout the year even though it usually hot and dry.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889293258"/>
                  </a:ext>
                </a:extLst>
              </a:tr>
              <a:tr h="50643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6. Is there and </a:t>
                      </a:r>
                      <a:r>
                        <a:rPr lang="en-US" sz="900" b="1" u="none" dirty="0">
                          <a:solidFill>
                            <a:srgbClr val="000000"/>
                          </a:solidFill>
                          <a:latin typeface="+mn-lt"/>
                        </a:rPr>
                        <a:t>overall idea</a:t>
                      </a:r>
                      <a:r>
                        <a:rPr lang="en-US" sz="900" b="1" dirty="0">
                          <a:solidFill>
                            <a:srgbClr val="000000"/>
                          </a:solidFill>
                          <a:latin typeface="+mn-lt"/>
                        </a:rPr>
                        <a:t>? Is there a real-world 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rPr>
                        <a:t>How do you think meteorologists use their knowledge of air masses to predict the weather?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86158362"/>
                  </a:ext>
                </a:extLst>
              </a:tr>
            </a:tbl>
          </a:graphicData>
        </a:graphic>
      </p:graphicFrame>
      <p:sp>
        <p:nvSpPr>
          <p:cNvPr id="12" name="Footer Placeholder 11">
            <a:extLst>
              <a:ext uri="{FF2B5EF4-FFF2-40B4-BE49-F238E27FC236}">
                <a16:creationId xmlns:a16="http://schemas.microsoft.com/office/drawing/2014/main" id="{D23B1C39-6C4D-F04C-A989-211E3660DA49}"/>
              </a:ext>
            </a:extLst>
          </p:cNvPr>
          <p:cNvSpPr>
            <a:spLocks noGrp="1"/>
          </p:cNvSpPr>
          <p:nvPr>
            <p:ph type="ftr" sz="quarter" idx="11"/>
          </p:nvPr>
        </p:nvSpPr>
        <p:spPr>
          <a:xfrm>
            <a:off x="6423666" y="6467454"/>
            <a:ext cx="1927853" cy="258466"/>
          </a:xfrm>
        </p:spPr>
        <p:txBody>
          <a:bodyPr/>
          <a:lstStyle/>
          <a:p>
            <a:pPr algn="r" defTabSz="6858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Janis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2023 d\</a:t>
            </a:r>
            <a:r>
              <a:rPr lang="en-US" sz="900" b="1" dirty="0">
                <a:solidFill>
                  <a:prstClr val="black"/>
                </a:solidFill>
                <a:latin typeface="Calibri" panose="020F0502020204030204"/>
                <a:ea typeface="ＭＳ 明朝"/>
              </a:rPr>
              <a:t> </a:t>
            </a:r>
            <a:endParaRPr lang="en-US" sz="900" dirty="0">
              <a:solidFill>
                <a:prstClr val="black">
                  <a:tint val="75000"/>
                </a:prstClr>
              </a:solidFill>
              <a:latin typeface="Calibri" panose="020F0502020204030204"/>
              <a:ea typeface="+mn-ea"/>
            </a:endParaRPr>
          </a:p>
        </p:txBody>
      </p:sp>
      <p:graphicFrame>
        <p:nvGraphicFramePr>
          <p:cNvPr id="2" name="Table 1">
            <a:extLst>
              <a:ext uri="{FF2B5EF4-FFF2-40B4-BE49-F238E27FC236}">
                <a16:creationId xmlns:a16="http://schemas.microsoft.com/office/drawing/2014/main" id="{BE59EB45-989A-E94E-A359-5C3B420AF09D}"/>
              </a:ext>
            </a:extLst>
          </p:cNvPr>
          <p:cNvGraphicFramePr>
            <a:graphicFrameLocks noGrp="1"/>
          </p:cNvGraphicFramePr>
          <p:nvPr>
            <p:extLst>
              <p:ext uri="{D42A27DB-BD31-4B8C-83A1-F6EECF244321}">
                <p14:modId xmlns:p14="http://schemas.microsoft.com/office/powerpoint/2010/main" val="1783797748"/>
              </p:ext>
            </p:extLst>
          </p:nvPr>
        </p:nvGraphicFramePr>
        <p:xfrm>
          <a:off x="406154" y="747522"/>
          <a:ext cx="8302841" cy="205740"/>
        </p:xfrm>
        <a:graphic>
          <a:graphicData uri="http://schemas.openxmlformats.org/drawingml/2006/table">
            <a:tbl>
              <a:tblPr firstRow="1" bandRow="1">
                <a:tableStyleId>{5940675A-B579-460E-94D1-54222C63F5DA}</a:tableStyleId>
              </a:tblPr>
              <a:tblGrid>
                <a:gridCol w="2213019">
                  <a:extLst>
                    <a:ext uri="{9D8B030D-6E8A-4147-A177-3AD203B41FA5}">
                      <a16:colId xmlns:a16="http://schemas.microsoft.com/office/drawing/2014/main" val="3924947534"/>
                    </a:ext>
                  </a:extLst>
                </a:gridCol>
                <a:gridCol w="1492040">
                  <a:extLst>
                    <a:ext uri="{9D8B030D-6E8A-4147-A177-3AD203B41FA5}">
                      <a16:colId xmlns:a16="http://schemas.microsoft.com/office/drawing/2014/main" val="2370561529"/>
                    </a:ext>
                  </a:extLst>
                </a:gridCol>
                <a:gridCol w="2321081">
                  <a:extLst>
                    <a:ext uri="{9D8B030D-6E8A-4147-A177-3AD203B41FA5}">
                      <a16:colId xmlns:a16="http://schemas.microsoft.com/office/drawing/2014/main" val="964142523"/>
                    </a:ext>
                  </a:extLst>
                </a:gridCol>
                <a:gridCol w="227670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Unit: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Topic: Air masses move water</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sp>
        <p:nvSpPr>
          <p:cNvPr id="9" name="Rectangle 3">
            <a:extLst>
              <a:ext uri="{FF2B5EF4-FFF2-40B4-BE49-F238E27FC236}">
                <a16:creationId xmlns:a16="http://schemas.microsoft.com/office/drawing/2014/main" id="{2E18D578-C754-51A7-76D9-064393A8059A}"/>
              </a:ext>
            </a:extLst>
          </p:cNvPr>
          <p:cNvSpPr>
            <a:spLocks noChangeArrowheads="1"/>
          </p:cNvSpPr>
          <p:nvPr/>
        </p:nvSpPr>
        <p:spPr bwMode="auto">
          <a:xfrm>
            <a:off x="3288797" y="499771"/>
            <a:ext cx="2537554"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defTabSz="685800" eaLnBrk="1" fontAlgn="auto" hangingPunct="1">
              <a:spcBef>
                <a:spcPts val="0"/>
              </a:spcBef>
              <a:spcAft>
                <a:spcPts val="0"/>
              </a:spcAft>
              <a:defRPr/>
            </a:pPr>
            <a:r>
              <a:rPr lang="en-US" sz="1500" b="1" dirty="0">
                <a:latin typeface="Arial" charset="0"/>
                <a:ea typeface="+mn-ea"/>
              </a:rPr>
              <a:t>Question Exploration Guide</a:t>
            </a:r>
            <a:endParaRPr lang="en-US" sz="1500" dirty="0">
              <a:solidFill>
                <a:prstClr val="black"/>
              </a:solidFill>
              <a:latin typeface="Arial" charset="0"/>
              <a:ea typeface="+mn-ea"/>
            </a:endParaRPr>
          </a:p>
        </p:txBody>
      </p:sp>
    </p:spTree>
    <p:extLst>
      <p:ext uri="{BB962C8B-B14F-4D97-AF65-F5344CB8AC3E}">
        <p14:creationId xmlns:p14="http://schemas.microsoft.com/office/powerpoint/2010/main" val="1508870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30AEDA-96E1-556E-FF80-2D0E2563E5EA}"/>
              </a:ext>
            </a:extLst>
          </p:cNvPr>
          <p:cNvSpPr/>
          <p:nvPr/>
        </p:nvSpPr>
        <p:spPr bwMode="auto">
          <a:xfrm>
            <a:off x="0" y="5333999"/>
            <a:ext cx="9144000" cy="16219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3" name="Rectangle 2">
            <a:extLst>
              <a:ext uri="{FF2B5EF4-FFF2-40B4-BE49-F238E27FC236}">
                <a16:creationId xmlns:a16="http://schemas.microsoft.com/office/drawing/2014/main" id="{15464F9A-0B01-B95E-9383-77CBCED81D4E}"/>
              </a:ext>
            </a:extLst>
          </p:cNvPr>
          <p:cNvSpPr/>
          <p:nvPr/>
        </p:nvSpPr>
        <p:spPr bwMode="auto">
          <a:xfrm>
            <a:off x="0" y="0"/>
            <a:ext cx="91440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graphicFrame>
        <p:nvGraphicFramePr>
          <p:cNvPr id="10" name="Table 9">
            <a:extLst>
              <a:ext uri="{FF2B5EF4-FFF2-40B4-BE49-F238E27FC236}">
                <a16:creationId xmlns:a16="http://schemas.microsoft.com/office/drawing/2014/main" id="{5E99B00D-577B-9341-BB11-B5987715A9BE}"/>
              </a:ext>
            </a:extLst>
          </p:cNvPr>
          <p:cNvGraphicFramePr>
            <a:graphicFrameLocks noGrp="1"/>
          </p:cNvGraphicFramePr>
          <p:nvPr>
            <p:extLst>
              <p:ext uri="{D42A27DB-BD31-4B8C-83A1-F6EECF244321}">
                <p14:modId xmlns:p14="http://schemas.microsoft.com/office/powerpoint/2010/main" val="4220775043"/>
              </p:ext>
            </p:extLst>
          </p:nvPr>
        </p:nvGraphicFramePr>
        <p:xfrm>
          <a:off x="406153" y="1104900"/>
          <a:ext cx="8396057" cy="5023834"/>
        </p:xfrm>
        <a:graphic>
          <a:graphicData uri="http://schemas.openxmlformats.org/drawingml/2006/table">
            <a:tbl>
              <a:tblPr firstRow="1" bandRow="1">
                <a:tableStyleId>{2D5ABB26-0587-4C30-8999-92F81FD0307C}</a:tableStyleId>
              </a:tblPr>
              <a:tblGrid>
                <a:gridCol w="2679947">
                  <a:extLst>
                    <a:ext uri="{9D8B030D-6E8A-4147-A177-3AD203B41FA5}">
                      <a16:colId xmlns:a16="http://schemas.microsoft.com/office/drawing/2014/main" val="3516000335"/>
                    </a:ext>
                  </a:extLst>
                </a:gridCol>
                <a:gridCol w="5716110">
                  <a:extLst>
                    <a:ext uri="{9D8B030D-6E8A-4147-A177-3AD203B41FA5}">
                      <a16:colId xmlns:a16="http://schemas.microsoft.com/office/drawing/2014/main" val="1586055714"/>
                    </a:ext>
                  </a:extLst>
                </a:gridCol>
              </a:tblGrid>
              <a:tr h="3208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What is the </a:t>
                      </a:r>
                      <a:r>
                        <a:rPr lang="en-US" sz="900" b="1" u="none" dirty="0">
                          <a:solidFill>
                            <a:srgbClr val="000000"/>
                          </a:solidFill>
                          <a:latin typeface="+mn-lt"/>
                        </a:rPr>
                        <a:t>critical question</a:t>
                      </a:r>
                      <a:r>
                        <a:rPr lang="en-US" sz="900" b="1" dirty="0">
                          <a:solidFill>
                            <a:srgbClr val="000000"/>
                          </a:solidFill>
                          <a:latin typeface="+mn-lt"/>
                        </a:rPr>
                        <a:t>? </a:t>
                      </a:r>
                      <a:r>
                        <a:rPr lang="en-US" sz="1600" b="1" dirty="0">
                          <a:solidFill>
                            <a:srgbClr val="000000"/>
                          </a:solidFill>
                          <a:highlight>
                            <a:srgbClr val="FFFF00"/>
                          </a:highlight>
                          <a:latin typeface="+mn-lt"/>
                        </a:rPr>
                        <a:t>Explain how different types of air masses form</a:t>
                      </a:r>
                      <a:r>
                        <a:rPr lang="en-US" sz="1200" b="1" dirty="0">
                          <a:solidFill>
                            <a:srgbClr val="000000"/>
                          </a:solidFill>
                          <a:highlight>
                            <a:srgbClr val="FFFF00"/>
                          </a:highlight>
                          <a:latin typeface="+mn-lt"/>
                        </a:rPr>
                        <a:t>.</a:t>
                      </a:r>
                    </a:p>
                  </a:txBody>
                  <a:tcPr marL="68580" marR="68580" marT="34290" marB="3429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505662435"/>
                  </a:ext>
                </a:extLst>
              </a:tr>
              <a:tr h="41073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2. What are </a:t>
                      </a:r>
                      <a:r>
                        <a:rPr lang="en-US" sz="900" b="1" u="none" dirty="0">
                          <a:solidFill>
                            <a:srgbClr val="000000"/>
                          </a:solidFill>
                          <a:latin typeface="+mn-lt"/>
                        </a:rPr>
                        <a:t>key terms and explanations</a:t>
                      </a:r>
                      <a:r>
                        <a:rPr lang="en-US" sz="900" b="1" dirty="0">
                          <a:solidFill>
                            <a:srgbClr val="000000"/>
                          </a:solidFill>
                          <a:latin typeface="+mn-lt"/>
                        </a:rPr>
                        <a:t>?</a:t>
                      </a:r>
                    </a:p>
                    <a:p>
                      <a:pPr marL="0" indent="0">
                        <a:buNone/>
                      </a:pPr>
                      <a:r>
                        <a:rPr lang="en-US" sz="1200" dirty="0">
                          <a:latin typeface="+mn-lt"/>
                          <a:ea typeface="Calibri" panose="020F0502020204030204" pitchFamily="34" charset="0"/>
                          <a:cs typeface="Times New Roman" panose="02020603050405020304" pitchFamily="18" charset="0"/>
                        </a:rPr>
                        <a:t>air mass  - a large body of air with roughly the same temperature and moisture content throughout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10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8221888"/>
                  </a:ext>
                </a:extLst>
              </a:tr>
              <a:tr h="2404015">
                <a:tc>
                  <a:txBody>
                    <a:bodyPr/>
                    <a:lstStyle/>
                    <a:p>
                      <a:r>
                        <a:rPr lang="en-US" sz="900" b="1" dirty="0">
                          <a:solidFill>
                            <a:srgbClr val="000000"/>
                          </a:solidFill>
                          <a:latin typeface="+mn-lt"/>
                        </a:rPr>
                        <a:t>3. What are </a:t>
                      </a:r>
                      <a:r>
                        <a:rPr lang="en-US" sz="900" b="1" u="none" dirty="0">
                          <a:solidFill>
                            <a:srgbClr val="000000"/>
                          </a:solidFill>
                          <a:latin typeface="+mn-lt"/>
                        </a:rPr>
                        <a:t>supporting questions and answers</a:t>
                      </a:r>
                      <a:r>
                        <a:rPr lang="en-US" sz="900" b="1" dirty="0">
                          <a:solidFill>
                            <a:srgbClr val="000000"/>
                          </a:solidFill>
                          <a:latin typeface="+mn-lt"/>
                        </a:rPr>
                        <a:t>? </a:t>
                      </a:r>
                      <a:endParaRPr lang="en-US" sz="1000" b="0" dirty="0">
                        <a:solidFill>
                          <a:srgbClr val="000000"/>
                        </a:solidFill>
                        <a:latin typeface="+mn-lt"/>
                      </a:endParaRPr>
                    </a:p>
                    <a:p>
                      <a:pPr marL="228600" indent="-228600">
                        <a:buFont typeface="+mj-lt"/>
                        <a:buAutoNum type="arabicPeriod"/>
                      </a:pPr>
                      <a:r>
                        <a:rPr lang="en-US" sz="1100" b="0" dirty="0">
                          <a:solidFill>
                            <a:srgbClr val="000000"/>
                          </a:solidFill>
                          <a:latin typeface="+mn-lt"/>
                        </a:rPr>
                        <a:t>Why does an air mass </a:t>
                      </a:r>
                      <a:r>
                        <a:rPr lang="en-US" sz="1100" b="0" dirty="0">
                          <a:solidFill>
                            <a:srgbClr val="000000"/>
                          </a:solidFill>
                          <a:highlight>
                            <a:srgbClr val="FFFF00"/>
                          </a:highlight>
                          <a:latin typeface="+mn-lt"/>
                        </a:rPr>
                        <a:t>form</a:t>
                      </a:r>
                      <a:r>
                        <a:rPr lang="en-US" sz="1100" b="0" dirty="0">
                          <a:solidFill>
                            <a:srgbClr val="000000"/>
                          </a:solidFill>
                          <a:latin typeface="+mn-lt"/>
                        </a:rPr>
                        <a:t>?</a:t>
                      </a:r>
                    </a:p>
                    <a:p>
                      <a:pPr marL="228600" indent="-228600">
                        <a:buFont typeface="+mj-lt"/>
                        <a:buAutoNum type="arabicPeriod"/>
                      </a:pPr>
                      <a:endParaRPr lang="en-US" sz="1100" b="0" dirty="0">
                        <a:solidFill>
                          <a:srgbClr val="000000"/>
                        </a:solidFill>
                        <a:latin typeface="+mn-lt"/>
                      </a:endParaRPr>
                    </a:p>
                    <a:p>
                      <a:pPr marL="228600" indent="-228600">
                        <a:buFont typeface="+mj-lt"/>
                        <a:buAutoNum type="arabicPeriod"/>
                      </a:pPr>
                      <a:endParaRPr lang="en-US" sz="1100" b="0" dirty="0">
                        <a:solidFill>
                          <a:srgbClr val="000000"/>
                        </a:solidFill>
                        <a:latin typeface="+mn-lt"/>
                      </a:endParaRPr>
                    </a:p>
                    <a:p>
                      <a:pPr marL="228600" indent="-228600">
                        <a:buFont typeface="+mj-lt"/>
                        <a:buAutoNum type="arabicPeriod"/>
                      </a:pPr>
                      <a:r>
                        <a:rPr lang="en-US" sz="1100" b="0" dirty="0">
                          <a:solidFill>
                            <a:srgbClr val="000000"/>
                          </a:solidFill>
                          <a:latin typeface="+mn-lt"/>
                        </a:rPr>
                        <a:t>What determines the </a:t>
                      </a:r>
                      <a:r>
                        <a:rPr lang="en-US" sz="1100" b="0" dirty="0">
                          <a:solidFill>
                            <a:srgbClr val="000000"/>
                          </a:solidFill>
                          <a:highlight>
                            <a:srgbClr val="FFFF00"/>
                          </a:highlight>
                          <a:latin typeface="+mn-lt"/>
                        </a:rPr>
                        <a:t>temperature</a:t>
                      </a:r>
                      <a:r>
                        <a:rPr lang="en-US" sz="1100" b="0" dirty="0">
                          <a:solidFill>
                            <a:srgbClr val="000000"/>
                          </a:solidFill>
                          <a:latin typeface="+mn-lt"/>
                        </a:rPr>
                        <a:t> of an air mass?</a:t>
                      </a:r>
                    </a:p>
                    <a:p>
                      <a:pPr marL="228600" indent="-228600">
                        <a:buFont typeface="+mj-lt"/>
                        <a:buAutoNum type="arabicPeriod"/>
                      </a:pPr>
                      <a:endParaRPr lang="en-US" sz="1100" b="0" dirty="0">
                        <a:solidFill>
                          <a:srgbClr val="000000"/>
                        </a:solidFill>
                        <a:latin typeface="+mn-lt"/>
                      </a:endParaRPr>
                    </a:p>
                    <a:p>
                      <a:pPr marL="228600" indent="-228600">
                        <a:buFont typeface="+mj-lt"/>
                        <a:buAutoNum type="arabicPeriod"/>
                      </a:pPr>
                      <a:r>
                        <a:rPr lang="en-US" sz="1100" b="0" dirty="0">
                          <a:solidFill>
                            <a:srgbClr val="000000"/>
                          </a:solidFill>
                          <a:latin typeface="+mn-lt"/>
                        </a:rPr>
                        <a:t>What determines how much </a:t>
                      </a:r>
                      <a:r>
                        <a:rPr lang="en-US" sz="1100" b="0" dirty="0">
                          <a:solidFill>
                            <a:srgbClr val="000000"/>
                          </a:solidFill>
                          <a:highlight>
                            <a:srgbClr val="FFFF00"/>
                          </a:highlight>
                          <a:latin typeface="+mn-lt"/>
                        </a:rPr>
                        <a:t>moisture </a:t>
                      </a:r>
                      <a:r>
                        <a:rPr lang="en-US" sz="1100" b="0" dirty="0">
                          <a:solidFill>
                            <a:srgbClr val="000000"/>
                          </a:solidFill>
                          <a:latin typeface="+mn-lt"/>
                        </a:rPr>
                        <a:t>is in an air mass?</a:t>
                      </a:r>
                    </a:p>
                    <a:p>
                      <a:pPr marL="228600" indent="-228600">
                        <a:buFont typeface="+mj-lt"/>
                        <a:buAutoNum type="arabicPeriod"/>
                      </a:pPr>
                      <a:endParaRPr lang="en-US" sz="1100" b="0" dirty="0">
                        <a:solidFill>
                          <a:srgbClr val="000000"/>
                        </a:solidFill>
                        <a:latin typeface="+mn-lt"/>
                      </a:endParaRPr>
                    </a:p>
                    <a:p>
                      <a:pPr marL="0" indent="0">
                        <a:buFont typeface="+mj-lt"/>
                        <a:buNone/>
                      </a:pPr>
                      <a:r>
                        <a:rPr lang="en-US" sz="1100" b="0" dirty="0">
                          <a:solidFill>
                            <a:srgbClr val="000000"/>
                          </a:solidFill>
                          <a:latin typeface="+mn-lt"/>
                        </a:rPr>
                        <a:t>4. Describe the c</a:t>
                      </a:r>
                      <a:r>
                        <a:rPr lang="en-US" sz="1100" b="0" dirty="0">
                          <a:solidFill>
                            <a:srgbClr val="000000"/>
                          </a:solidFill>
                          <a:highlight>
                            <a:srgbClr val="FFFF00"/>
                          </a:highlight>
                          <a:latin typeface="+mn-lt"/>
                        </a:rPr>
                        <a:t>haracteristics</a:t>
                      </a:r>
                      <a:r>
                        <a:rPr lang="en-US" sz="1100" b="0" dirty="0">
                          <a:solidFill>
                            <a:srgbClr val="000000"/>
                          </a:solidFill>
                          <a:latin typeface="+mn-lt"/>
                        </a:rPr>
                        <a:t> of 4 types of air masses</a:t>
                      </a:r>
                      <a:r>
                        <a:rPr lang="en-US" sz="1200" b="0" dirty="0">
                          <a:solidFill>
                            <a:srgbClr val="000000"/>
                          </a:solidFill>
                          <a:latin typeface="+mn-lt"/>
                        </a:rPr>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342900" indent="-342900">
                        <a:buAutoNum type="arabicPeriod"/>
                      </a:pPr>
                      <a:endParaRPr lang="en-US" sz="1000" dirty="0">
                        <a:latin typeface="+mn-lt"/>
                        <a:cs typeface="Arial" panose="020B0604020202020204" pitchFamily="34" charset="0"/>
                      </a:endParaRPr>
                    </a:p>
                    <a:p>
                      <a:pPr marL="342900" indent="-342900">
                        <a:buAutoNum type="arabicPeriod"/>
                      </a:pPr>
                      <a:r>
                        <a:rPr lang="en-US" sz="1100" b="1" dirty="0">
                          <a:highlight>
                            <a:srgbClr val="FFFF00"/>
                          </a:highlight>
                          <a:latin typeface="+mn-lt"/>
                          <a:cs typeface="Arial" panose="020B0604020202020204" pitchFamily="34" charset="0"/>
                        </a:rPr>
                        <a:t>Time at a location.  </a:t>
                      </a:r>
                      <a:r>
                        <a:rPr lang="en-US" sz="1100" dirty="0">
                          <a:latin typeface="+mn-lt"/>
                          <a:cs typeface="Arial" panose="020B0604020202020204" pitchFamily="34" charset="0"/>
                        </a:rPr>
                        <a:t>Where they are formed: When air sits over a large area of the Earth for a long period of time, it takes on the temperature and moisture characteristics of the surface below it forming an air mass.</a:t>
                      </a:r>
                    </a:p>
                    <a:p>
                      <a:pPr marL="342900" indent="-342900">
                        <a:buAutoNum type="arabicPeriod"/>
                      </a:pPr>
                      <a:endParaRPr lang="en-US" sz="1100" dirty="0">
                        <a:latin typeface="+mn-lt"/>
                        <a:cs typeface="Arial" panose="020B0604020202020204" pitchFamily="34" charset="0"/>
                      </a:endParaRPr>
                    </a:p>
                    <a:p>
                      <a:pPr marL="342900" indent="-342900">
                        <a:buAutoNum type="arabicPeriod"/>
                      </a:pPr>
                      <a:r>
                        <a:rPr lang="en-US" sz="1100" b="1" dirty="0">
                          <a:highlight>
                            <a:srgbClr val="FFFF00"/>
                          </a:highlight>
                          <a:latin typeface="+mn-lt"/>
                          <a:cs typeface="Arial" panose="020B0604020202020204" pitchFamily="34" charset="0"/>
                        </a:rPr>
                        <a:t>Location Where they form</a:t>
                      </a:r>
                      <a:r>
                        <a:rPr lang="en-US" sz="1100" dirty="0">
                          <a:latin typeface="+mn-lt"/>
                          <a:cs typeface="Arial" panose="020B0604020202020204" pitchFamily="34" charset="0"/>
                        </a:rPr>
                        <a:t>. Air masses that form over the poles are colder.  Air masses that form over the equator are warmer.</a:t>
                      </a:r>
                    </a:p>
                    <a:p>
                      <a:pPr marL="342900" indent="-342900">
                        <a:buAutoNum type="arabicPeriod"/>
                      </a:pPr>
                      <a:endParaRPr lang="en-US" sz="1100" dirty="0">
                        <a:latin typeface="+mn-lt"/>
                        <a:cs typeface="Arial" panose="020B0604020202020204" pitchFamily="34" charset="0"/>
                      </a:endParaRPr>
                    </a:p>
                    <a:p>
                      <a:pPr marL="342900" indent="-342900">
                        <a:buAutoNum type="arabicPeriod"/>
                      </a:pPr>
                      <a:r>
                        <a:rPr lang="en-US" sz="1100" b="1" dirty="0">
                          <a:highlight>
                            <a:srgbClr val="FFFF00"/>
                          </a:highlight>
                          <a:latin typeface="+mn-lt"/>
                          <a:cs typeface="Arial" panose="020B0604020202020204" pitchFamily="34" charset="0"/>
                        </a:rPr>
                        <a:t>Formed over Water or Land: Where they are formed</a:t>
                      </a:r>
                      <a:r>
                        <a:rPr lang="en-US" sz="1100" dirty="0">
                          <a:highlight>
                            <a:srgbClr val="FFFF00"/>
                          </a:highlight>
                          <a:latin typeface="+mn-lt"/>
                          <a:cs typeface="Arial" panose="020B0604020202020204" pitchFamily="34" charset="0"/>
                        </a:rPr>
                        <a:t>:  </a:t>
                      </a:r>
                      <a:r>
                        <a:rPr lang="en-US" sz="1100" dirty="0">
                          <a:latin typeface="+mn-lt"/>
                          <a:cs typeface="Arial" panose="020B0604020202020204" pitchFamily="34" charset="0"/>
                        </a:rPr>
                        <a:t>Air masses that form over water hold more moisture. Air masses that form over land hold less moisture.</a:t>
                      </a:r>
                    </a:p>
                    <a:p>
                      <a:pPr marL="342900" indent="-342900">
                        <a:buAutoNum type="arabicPeriod"/>
                      </a:pPr>
                      <a:endParaRPr lang="en-US" sz="1100" dirty="0">
                        <a:latin typeface="+mn-lt"/>
                        <a:cs typeface="Arial" panose="020B0604020202020204" pitchFamily="34" charset="0"/>
                      </a:endParaRPr>
                    </a:p>
                    <a:p>
                      <a:pPr marL="342900" indent="-342900">
                        <a:buAutoNum type="arabicPeriod"/>
                      </a:pPr>
                      <a:r>
                        <a:rPr lang="en-US" sz="1100" b="1" dirty="0">
                          <a:highlight>
                            <a:srgbClr val="FFFF00"/>
                          </a:highlight>
                          <a:latin typeface="+mn-lt"/>
                          <a:cs typeface="Arial" panose="020B0604020202020204" pitchFamily="34" charset="0"/>
                        </a:rPr>
                        <a:t>Four types: </a:t>
                      </a:r>
                      <a:r>
                        <a:rPr lang="en-US" sz="1100" dirty="0">
                          <a:latin typeface="+mn-lt"/>
                          <a:cs typeface="Arial" panose="020B0604020202020204" pitchFamily="34" charset="0"/>
                        </a:rPr>
                        <a:t>Air masses can be described as either cold and dry, cold and wet, warm and dry or warm and wet.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18363182"/>
                  </a:ext>
                </a:extLst>
              </a:tr>
              <a:tr h="99059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4. What is the </a:t>
                      </a:r>
                      <a:r>
                        <a:rPr lang="en-US" sz="900" b="1" u="none" dirty="0">
                          <a:solidFill>
                            <a:srgbClr val="000000"/>
                          </a:solidFill>
                          <a:latin typeface="+mn-lt"/>
                        </a:rPr>
                        <a:t>main idea </a:t>
                      </a:r>
                      <a:r>
                        <a:rPr lang="en-US" sz="900" b="1" dirty="0">
                          <a:solidFill>
                            <a:srgbClr val="000000"/>
                          </a:solidFill>
                          <a:latin typeface="+mn-lt"/>
                        </a:rPr>
                        <a:t>answer to the critical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rPr>
                        <a:t>Air masses form when air sits over a large area of the Earth for a long period of time.  Air masses that form over the poles are colder than air masses that form over the equator.  Air masses that form over water contain more moisture than air masses that form over land. As a result, air masses can be </a:t>
                      </a:r>
                      <a:r>
                        <a:rPr kumimoji="0" lang="en-US" sz="12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either cold and dry, cold and wet, warm and dry or warm and wet.</a:t>
                      </a:r>
                      <a:endParaRPr lang="en-US" sz="1200" b="0" dirty="0">
                        <a:solidFill>
                          <a:srgbClr val="000000"/>
                        </a:solidFill>
                        <a:latin typeface="+mn-lt"/>
                      </a:endParaRPr>
                    </a:p>
                  </a:txBody>
                  <a:tcPr marL="68580" marR="68580" marT="34290" marB="3429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191844485"/>
                  </a:ext>
                </a:extLst>
              </a:tr>
              <a:tr h="45905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mn-lt"/>
                        </a:rPr>
                        <a:t>5. How can we </a:t>
                      </a:r>
                      <a:r>
                        <a:rPr lang="en-US" sz="1200" b="1" u="none" dirty="0">
                          <a:solidFill>
                            <a:srgbClr val="000000"/>
                          </a:solidFill>
                          <a:latin typeface="+mn-lt"/>
                        </a:rPr>
                        <a:t>use</a:t>
                      </a:r>
                      <a:r>
                        <a:rPr lang="en-US" sz="1200" b="1" dirty="0">
                          <a:solidFill>
                            <a:srgbClr val="000000"/>
                          </a:solidFill>
                          <a:latin typeface="+mn-lt"/>
                        </a:rPr>
                        <a:t> the main idea?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rPr>
                        <a:t>When looking at a map of the world, we can predict what type of air mass is formed in a particular region.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889293258"/>
                  </a:ext>
                </a:extLst>
              </a:tr>
              <a:tr h="43853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latin typeface="+mn-lt"/>
                        </a:rPr>
                        <a:t>6. Is there and </a:t>
                      </a:r>
                      <a:r>
                        <a:rPr lang="en-US" sz="900" b="1" u="none" dirty="0">
                          <a:solidFill>
                            <a:srgbClr val="000000"/>
                          </a:solidFill>
                          <a:latin typeface="+mn-lt"/>
                        </a:rPr>
                        <a:t>overall idea</a:t>
                      </a:r>
                      <a:r>
                        <a:rPr lang="en-US" sz="900" b="1" dirty="0">
                          <a:solidFill>
                            <a:srgbClr val="000000"/>
                          </a:solidFill>
                          <a:latin typeface="+mn-lt"/>
                        </a:rPr>
                        <a:t>? Is there a real-world 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rPr>
                        <a:t>Air masses  contain water so if an air mass moves, the water is moved around the globe.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86158362"/>
                  </a:ext>
                </a:extLst>
              </a:tr>
            </a:tbl>
          </a:graphicData>
        </a:graphic>
      </p:graphicFrame>
      <p:sp>
        <p:nvSpPr>
          <p:cNvPr id="12" name="Footer Placeholder 11">
            <a:extLst>
              <a:ext uri="{FF2B5EF4-FFF2-40B4-BE49-F238E27FC236}">
                <a16:creationId xmlns:a16="http://schemas.microsoft.com/office/drawing/2014/main" id="{D23B1C39-6C4D-F04C-A989-211E3660DA49}"/>
              </a:ext>
            </a:extLst>
          </p:cNvPr>
          <p:cNvSpPr>
            <a:spLocks noGrp="1"/>
          </p:cNvSpPr>
          <p:nvPr>
            <p:ph type="ftr" sz="quarter" idx="11"/>
          </p:nvPr>
        </p:nvSpPr>
        <p:spPr>
          <a:xfrm>
            <a:off x="7134867" y="6504367"/>
            <a:ext cx="1232154" cy="273844"/>
          </a:xfrm>
        </p:spPr>
        <p:txBody>
          <a:bodyPr/>
          <a:lstStyle/>
          <a:p>
            <a:pPr algn="r" defTabSz="6858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Janis Bulgren 2021</a:t>
            </a:r>
          </a:p>
        </p:txBody>
      </p:sp>
      <p:sp>
        <p:nvSpPr>
          <p:cNvPr id="20" name="Rectangle 3">
            <a:extLst>
              <a:ext uri="{FF2B5EF4-FFF2-40B4-BE49-F238E27FC236}">
                <a16:creationId xmlns:a16="http://schemas.microsoft.com/office/drawing/2014/main" id="{115D8916-9E08-284A-9DB6-60FE8AE51810}"/>
              </a:ext>
            </a:extLst>
          </p:cNvPr>
          <p:cNvSpPr>
            <a:spLocks noChangeArrowheads="1"/>
          </p:cNvSpPr>
          <p:nvPr/>
        </p:nvSpPr>
        <p:spPr bwMode="auto">
          <a:xfrm>
            <a:off x="3303223" y="498435"/>
            <a:ext cx="2537554"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defTabSz="685800" eaLnBrk="1" fontAlgn="auto" hangingPunct="1">
              <a:spcBef>
                <a:spcPts val="0"/>
              </a:spcBef>
              <a:spcAft>
                <a:spcPts val="0"/>
              </a:spcAft>
              <a:defRPr/>
            </a:pPr>
            <a:r>
              <a:rPr lang="en-US" sz="1500" b="1" dirty="0">
                <a:latin typeface="Arial" charset="0"/>
                <a:ea typeface="+mn-ea"/>
              </a:rPr>
              <a:t>Question Exploration Guide</a:t>
            </a:r>
            <a:endParaRPr lang="en-US" sz="1500" dirty="0">
              <a:solidFill>
                <a:prstClr val="black"/>
              </a:solidFill>
              <a:latin typeface="Arial" charset="0"/>
              <a:ea typeface="+mn-ea"/>
            </a:endParaRPr>
          </a:p>
        </p:txBody>
      </p:sp>
      <p:graphicFrame>
        <p:nvGraphicFramePr>
          <p:cNvPr id="2" name="Table 1">
            <a:extLst>
              <a:ext uri="{FF2B5EF4-FFF2-40B4-BE49-F238E27FC236}">
                <a16:creationId xmlns:a16="http://schemas.microsoft.com/office/drawing/2014/main" id="{BE59EB45-989A-E94E-A359-5C3B420AF09D}"/>
              </a:ext>
            </a:extLst>
          </p:cNvPr>
          <p:cNvGraphicFramePr>
            <a:graphicFrameLocks noGrp="1"/>
          </p:cNvGraphicFramePr>
          <p:nvPr>
            <p:extLst>
              <p:ext uri="{D42A27DB-BD31-4B8C-83A1-F6EECF244321}">
                <p14:modId xmlns:p14="http://schemas.microsoft.com/office/powerpoint/2010/main" val="714460562"/>
              </p:ext>
            </p:extLst>
          </p:nvPr>
        </p:nvGraphicFramePr>
        <p:xfrm>
          <a:off x="499369" y="729266"/>
          <a:ext cx="8302841" cy="643513"/>
        </p:xfrm>
        <a:graphic>
          <a:graphicData uri="http://schemas.openxmlformats.org/drawingml/2006/table">
            <a:tbl>
              <a:tblPr firstRow="1" bandRow="1">
                <a:tableStyleId>{5940675A-B579-460E-94D1-54222C63F5DA}</a:tableStyleId>
              </a:tblPr>
              <a:tblGrid>
                <a:gridCol w="2258847">
                  <a:extLst>
                    <a:ext uri="{9D8B030D-6E8A-4147-A177-3AD203B41FA5}">
                      <a16:colId xmlns:a16="http://schemas.microsoft.com/office/drawing/2014/main" val="3924947534"/>
                    </a:ext>
                  </a:extLst>
                </a:gridCol>
                <a:gridCol w="1446212">
                  <a:extLst>
                    <a:ext uri="{9D8B030D-6E8A-4147-A177-3AD203B41FA5}">
                      <a16:colId xmlns:a16="http://schemas.microsoft.com/office/drawing/2014/main" val="2370561529"/>
                    </a:ext>
                  </a:extLst>
                </a:gridCol>
                <a:gridCol w="2321081">
                  <a:extLst>
                    <a:ext uri="{9D8B030D-6E8A-4147-A177-3AD203B41FA5}">
                      <a16:colId xmlns:a16="http://schemas.microsoft.com/office/drawing/2014/main" val="964142523"/>
                    </a:ext>
                  </a:extLst>
                </a:gridCol>
                <a:gridCol w="2276701">
                  <a:extLst>
                    <a:ext uri="{9D8B030D-6E8A-4147-A177-3AD203B41FA5}">
                      <a16:colId xmlns:a16="http://schemas.microsoft.com/office/drawing/2014/main" val="709764846"/>
                    </a:ext>
                  </a:extLst>
                </a:gridCol>
              </a:tblGrid>
              <a:tr h="643513">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Unit: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Topic: Air masses</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spTree>
    <p:extLst>
      <p:ext uri="{BB962C8B-B14F-4D97-AF65-F5344CB8AC3E}">
        <p14:creationId xmlns:p14="http://schemas.microsoft.com/office/powerpoint/2010/main" val="2722416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3767" y="0"/>
            <a:ext cx="8851909" cy="1800623"/>
          </a:xfrm>
        </p:spPr>
        <p:txBody>
          <a:bodyPr/>
          <a:lstStyle/>
          <a:p>
            <a:br>
              <a:rPr lang="en-US" dirty="0">
                <a:ln w="12700">
                  <a:solidFill>
                    <a:schemeClr val="accent1"/>
                  </a:solidFill>
                  <a:prstDash val="solid"/>
                </a:ln>
                <a:solidFill>
                  <a:srgbClr val="FF0000"/>
                </a:solidFill>
                <a:effectLst>
                  <a:outerShdw dist="38100" dir="2640000" algn="bl" rotWithShape="0">
                    <a:schemeClr val="accent1"/>
                  </a:outerShdw>
                </a:effectLst>
              </a:rPr>
            </a:br>
            <a:br>
              <a:rPr lang="en-US" dirty="0">
                <a:ln w="12700">
                  <a:solidFill>
                    <a:schemeClr val="accent1"/>
                  </a:solidFill>
                  <a:prstDash val="solid"/>
                </a:ln>
                <a:solidFill>
                  <a:srgbClr val="FF0000"/>
                </a:solidFill>
                <a:effectLst>
                  <a:outerShdw dist="38100" dir="2640000" algn="bl" rotWithShape="0">
                    <a:schemeClr val="accent1"/>
                  </a:outerShdw>
                </a:effectLst>
              </a:rPr>
            </a:br>
            <a:r>
              <a:rPr lang="en-US" dirty="0">
                <a:ln w="12700">
                  <a:solidFill>
                    <a:schemeClr val="accent1"/>
                  </a:solidFill>
                  <a:prstDash val="solid"/>
                </a:ln>
                <a:solidFill>
                  <a:srgbClr val="FF0000"/>
                </a:solidFill>
                <a:effectLst>
                  <a:outerShdw dist="38100" dir="2640000" algn="bl" rotWithShape="0">
                    <a:schemeClr val="accent1"/>
                  </a:outerShdw>
                </a:effectLst>
              </a:rPr>
              <a:t> </a:t>
            </a:r>
            <a:br>
              <a:rPr lang="en-US" dirty="0">
                <a:ln w="12700">
                  <a:solidFill>
                    <a:schemeClr val="accent1"/>
                  </a:solidFill>
                  <a:prstDash val="solid"/>
                </a:ln>
                <a:solidFill>
                  <a:srgbClr val="FF0000"/>
                </a:solidFill>
                <a:effectLst>
                  <a:outerShdw dist="38100" dir="2640000" algn="bl" rotWithShape="0">
                    <a:schemeClr val="accent1"/>
                  </a:outerShdw>
                </a:effectLst>
              </a:rPr>
            </a:br>
            <a:br>
              <a:rPr lang="en-US" dirty="0">
                <a:ln w="12700">
                  <a:solidFill>
                    <a:schemeClr val="accent1"/>
                  </a:solidFill>
                  <a:prstDash val="solid"/>
                </a:ln>
                <a:solidFill>
                  <a:srgbClr val="FF0000"/>
                </a:solidFill>
                <a:effectLst>
                  <a:outerShdw dist="38100" dir="2640000" algn="bl" rotWithShape="0">
                    <a:schemeClr val="accent1"/>
                  </a:outerShdw>
                </a:effectLst>
              </a:rPr>
            </a:br>
            <a:endParaRPr lang="en-US" sz="3200" dirty="0">
              <a:highlight>
                <a:srgbClr val="FFFF00"/>
              </a:highlight>
            </a:endParaRPr>
          </a:p>
        </p:txBody>
      </p:sp>
      <p:sp>
        <p:nvSpPr>
          <p:cNvPr id="4" name="Content Placeholder 3"/>
          <p:cNvSpPr>
            <a:spLocks noGrp="1"/>
          </p:cNvSpPr>
          <p:nvPr>
            <p:ph idx="1"/>
          </p:nvPr>
        </p:nvSpPr>
        <p:spPr>
          <a:xfrm>
            <a:off x="0" y="984195"/>
            <a:ext cx="9143999" cy="4399754"/>
          </a:xfrm>
        </p:spPr>
        <p:txBody>
          <a:bodyPr/>
          <a:lstStyle/>
          <a:p>
            <a:pPr marL="0" indent="0">
              <a:buNone/>
            </a:pPr>
            <a:endParaRPr lang="en-US" dirty="0"/>
          </a:p>
          <a:p>
            <a:pPr marL="0" indent="0" algn="ctr">
              <a:buNone/>
            </a:pPr>
            <a:r>
              <a:rPr lang="en-US" sz="4000" dirty="0"/>
              <a:t>Always return to original graphics </a:t>
            </a:r>
          </a:p>
          <a:p>
            <a:pPr marL="0" indent="0" algn="ctr">
              <a:buNone/>
            </a:pPr>
            <a:r>
              <a:rPr lang="en-US" sz="4000" dirty="0"/>
              <a:t>to assure student understanding required for </a:t>
            </a:r>
          </a:p>
          <a:p>
            <a:pPr marL="0" indent="0" algn="ctr">
              <a:buNone/>
            </a:pPr>
            <a:r>
              <a:rPr lang="en-US" sz="4000" dirty="0"/>
              <a:t>standards and assessments</a:t>
            </a:r>
          </a:p>
        </p:txBody>
      </p:sp>
      <p:sp>
        <p:nvSpPr>
          <p:cNvPr id="2" name="Slide Number Placeholder 1">
            <a:extLst>
              <a:ext uri="{FF2B5EF4-FFF2-40B4-BE49-F238E27FC236}">
                <a16:creationId xmlns:a16="http://schemas.microsoft.com/office/drawing/2014/main" id="{65BA1D71-55D7-9503-A580-40981BDD169B}"/>
              </a:ext>
            </a:extLst>
          </p:cNvPr>
          <p:cNvSpPr>
            <a:spLocks noGrp="1"/>
          </p:cNvSpPr>
          <p:nvPr>
            <p:ph type="sldNum" sz="quarter" idx="10"/>
          </p:nvPr>
        </p:nvSpPr>
        <p:spPr/>
        <p:txBody>
          <a:bodyPr/>
          <a:lstStyle/>
          <a:p>
            <a:pPr>
              <a:defRPr/>
            </a:pPr>
            <a:fld id="{17098659-408A-F140-A3A9-DBA57AC6AD73}" type="slidenum">
              <a:rPr lang="en-US" altLang="en-US" smtClean="0"/>
              <a:pPr>
                <a:defRPr/>
              </a:pPr>
              <a:t>34</a:t>
            </a:fld>
            <a:endParaRPr lang="en-US" altLang="en-US"/>
          </a:p>
        </p:txBody>
      </p:sp>
      <p:sp>
        <p:nvSpPr>
          <p:cNvPr id="6" name="TextBox 5">
            <a:extLst>
              <a:ext uri="{FF2B5EF4-FFF2-40B4-BE49-F238E27FC236}">
                <a16:creationId xmlns:a16="http://schemas.microsoft.com/office/drawing/2014/main" id="{36DFD69B-3379-5576-D6CD-89CD3878EE16}"/>
              </a:ext>
            </a:extLst>
          </p:cNvPr>
          <p:cNvSpPr txBox="1"/>
          <p:nvPr/>
        </p:nvSpPr>
        <p:spPr>
          <a:xfrm>
            <a:off x="4896218" y="6248400"/>
            <a:ext cx="2144662"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sp>
        <p:nvSpPr>
          <p:cNvPr id="5" name="Rectangle 4">
            <a:extLst>
              <a:ext uri="{FF2B5EF4-FFF2-40B4-BE49-F238E27FC236}">
                <a16:creationId xmlns:a16="http://schemas.microsoft.com/office/drawing/2014/main" id="{CCAC3661-F38B-BAC0-DADC-461F06A8C5FE}"/>
              </a:ext>
            </a:extLst>
          </p:cNvPr>
          <p:cNvSpPr/>
          <p:nvPr/>
        </p:nvSpPr>
        <p:spPr bwMode="auto">
          <a:xfrm>
            <a:off x="-1" y="816429"/>
            <a:ext cx="91440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pic>
        <p:nvPicPr>
          <p:cNvPr id="7" name="Picture 6">
            <a:extLst>
              <a:ext uri="{FF2B5EF4-FFF2-40B4-BE49-F238E27FC236}">
                <a16:creationId xmlns:a16="http://schemas.microsoft.com/office/drawing/2014/main" id="{C0FCABDD-CE2A-B927-6DF6-85C3325AA5F7}"/>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743056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525676" cy="2296886"/>
          </a:xfrm>
        </p:spPr>
        <p:txBody>
          <a:bodyPr/>
          <a:lstStyle/>
          <a:p>
            <a:r>
              <a:rPr lang="en-US" sz="3600" b="1" dirty="0">
                <a:solidFill>
                  <a:schemeClr val="tx1"/>
                </a:solidFill>
              </a:rPr>
              <a:t>DISCUSSION</a:t>
            </a:r>
            <a:br>
              <a:rPr lang="en-US" dirty="0"/>
            </a:br>
            <a:br>
              <a:rPr lang="en-US" dirty="0">
                <a:ln w="12700">
                  <a:solidFill>
                    <a:schemeClr val="accent1"/>
                  </a:solidFill>
                  <a:prstDash val="solid"/>
                </a:ln>
                <a:solidFill>
                  <a:srgbClr val="FF0000"/>
                </a:solidFill>
                <a:effectLst>
                  <a:outerShdw dist="38100" dir="2640000" algn="bl" rotWithShape="0">
                    <a:schemeClr val="accent1"/>
                  </a:outerShdw>
                </a:effectLst>
              </a:rPr>
            </a:br>
            <a:endParaRPr lang="en-US" sz="3200" dirty="0">
              <a:highlight>
                <a:srgbClr val="FFFF00"/>
              </a:highlight>
            </a:endParaRPr>
          </a:p>
        </p:txBody>
      </p:sp>
      <p:sp>
        <p:nvSpPr>
          <p:cNvPr id="4" name="Content Placeholder 3"/>
          <p:cNvSpPr>
            <a:spLocks noGrp="1"/>
          </p:cNvSpPr>
          <p:nvPr>
            <p:ph idx="1"/>
          </p:nvPr>
        </p:nvSpPr>
        <p:spPr>
          <a:xfrm>
            <a:off x="674913" y="1755315"/>
            <a:ext cx="7696201" cy="5102685"/>
          </a:xfrm>
        </p:spPr>
        <p:txBody>
          <a:bodyPr/>
          <a:lstStyle/>
          <a:p>
            <a:pPr marL="0" indent="0">
              <a:buNone/>
            </a:pPr>
            <a:r>
              <a:rPr lang="en-US" sz="3200" dirty="0"/>
              <a:t>What other supports do groups of students need as they learn challenging content?</a:t>
            </a:r>
          </a:p>
          <a:p>
            <a:pPr marL="0" indent="0">
              <a:buNone/>
            </a:pPr>
            <a:endParaRPr lang="en-US" sz="3200" dirty="0"/>
          </a:p>
          <a:p>
            <a:pPr marL="0" indent="0">
              <a:buNone/>
            </a:pPr>
            <a:r>
              <a:rPr lang="en-US" sz="3200" dirty="0"/>
              <a:t>What other supports or scaffolds have you used or recommended to others? For which groups of students?</a:t>
            </a:r>
          </a:p>
        </p:txBody>
      </p:sp>
      <p:sp>
        <p:nvSpPr>
          <p:cNvPr id="2" name="Slide Number Placeholder 1">
            <a:extLst>
              <a:ext uri="{FF2B5EF4-FFF2-40B4-BE49-F238E27FC236}">
                <a16:creationId xmlns:a16="http://schemas.microsoft.com/office/drawing/2014/main" id="{65BA1D71-55D7-9503-A580-40981BDD169B}"/>
              </a:ext>
            </a:extLst>
          </p:cNvPr>
          <p:cNvSpPr>
            <a:spLocks noGrp="1"/>
          </p:cNvSpPr>
          <p:nvPr>
            <p:ph type="sldNum" sz="quarter" idx="10"/>
          </p:nvPr>
        </p:nvSpPr>
        <p:spPr/>
        <p:txBody>
          <a:bodyPr/>
          <a:lstStyle/>
          <a:p>
            <a:pPr>
              <a:defRPr/>
            </a:pPr>
            <a:fld id="{17098659-408A-F140-A3A9-DBA57AC6AD73}" type="slidenum">
              <a:rPr lang="en-US" altLang="en-US" smtClean="0"/>
              <a:pPr>
                <a:defRPr/>
              </a:pPr>
              <a:t>35</a:t>
            </a:fld>
            <a:endParaRPr lang="en-US" altLang="en-US"/>
          </a:p>
        </p:txBody>
      </p:sp>
      <p:sp>
        <p:nvSpPr>
          <p:cNvPr id="6" name="TextBox 5">
            <a:extLst>
              <a:ext uri="{FF2B5EF4-FFF2-40B4-BE49-F238E27FC236}">
                <a16:creationId xmlns:a16="http://schemas.microsoft.com/office/drawing/2014/main" id="{D777CBA0-357F-33E4-483E-51EDDC57B9CF}"/>
              </a:ext>
            </a:extLst>
          </p:cNvPr>
          <p:cNvSpPr txBox="1"/>
          <p:nvPr/>
        </p:nvSpPr>
        <p:spPr>
          <a:xfrm>
            <a:off x="5421085" y="6276201"/>
            <a:ext cx="1737361"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a:solidFill>
                  <a:prstClr val="black">
                    <a:tint val="75000"/>
                  </a:prstClr>
                </a:solidFill>
                <a:latin typeface="Calibri" panose="020F0502020204030204"/>
              </a:rPr>
              <a:t> 2023</a:t>
            </a:r>
            <a:endParaRPr lang="en-US" sz="1200" dirty="0"/>
          </a:p>
        </p:txBody>
      </p:sp>
      <p:pic>
        <p:nvPicPr>
          <p:cNvPr id="5" name="Picture 4">
            <a:extLst>
              <a:ext uri="{FF2B5EF4-FFF2-40B4-BE49-F238E27FC236}">
                <a16:creationId xmlns:a16="http://schemas.microsoft.com/office/drawing/2014/main" id="{667A70B3-2BEA-AD44-869D-DD21CD2BDD7E}"/>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4938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4407845" y="6249373"/>
            <a:ext cx="4736155" cy="460346"/>
          </a:xfrm>
        </p:spPr>
        <p:txBody>
          <a:bodyPr/>
          <a:lstStyle/>
          <a:p>
            <a:pPr algn="ctr" eaLnBrk="1" hangingPunct="1">
              <a:spcBef>
                <a:spcPct val="25000"/>
              </a:spcBef>
            </a:pPr>
            <a:r>
              <a:rPr lang="en-US" altLang="ja-JP" sz="2400" i="1" dirty="0">
                <a:solidFill>
                  <a:schemeClr val="tx1"/>
                </a:solidFill>
              </a:rPr>
              <a:t>Janis A. </a:t>
            </a:r>
            <a:r>
              <a:rPr lang="en-US" altLang="ja-JP" sz="2400" i="1" dirty="0" err="1">
                <a:solidFill>
                  <a:schemeClr val="tx1"/>
                </a:solidFill>
              </a:rPr>
              <a:t>Bulgren</a:t>
            </a:r>
            <a:r>
              <a:rPr lang="en-US" altLang="ja-JP" sz="2400" i="1" dirty="0">
                <a:solidFill>
                  <a:schemeClr val="tx1"/>
                </a:solidFill>
              </a:rPr>
              <a:t>, Ph.D.</a:t>
            </a:r>
            <a:br>
              <a:rPr lang="en-US" altLang="ja-JP" sz="2400" i="1" dirty="0">
                <a:solidFill>
                  <a:schemeClr val="tx1"/>
                </a:solidFill>
              </a:rPr>
            </a:br>
            <a:r>
              <a:rPr lang="en-US" altLang="ja-JP" sz="2400" i="1" dirty="0">
                <a:solidFill>
                  <a:schemeClr val="tx1"/>
                </a:solidFill>
              </a:rPr>
              <a:t>                                 </a:t>
            </a:r>
            <a:r>
              <a:rPr lang="en-US" altLang="ja-JP" sz="1400" i="1" dirty="0">
                <a:solidFill>
                  <a:schemeClr val="tx1"/>
                </a:solidFill>
              </a:rPr>
              <a:t>2023</a:t>
            </a:r>
            <a:endParaRPr lang="en-US" altLang="en-US" sz="14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420129" y="2943141"/>
            <a:ext cx="9144000" cy="2000548"/>
          </a:xfrm>
          <a:prstGeom prst="rect">
            <a:avLst/>
          </a:prstGeom>
          <a:noFill/>
        </p:spPr>
        <p:txBody>
          <a:bodyPr wrap="square" lIns="91440" tIns="45720" rIns="91440" bIns="45720">
            <a:spAutoFit/>
          </a:bodyPr>
          <a:lstStyle/>
          <a:p>
            <a:pPr algn="ctr"/>
            <a:endParaRPr lang="en-US" sz="2800" b="1" dirty="0">
              <a:ln w="12700">
                <a:solidFill>
                  <a:schemeClr val="accent1"/>
                </a:solidFill>
                <a:prstDash val="solid"/>
              </a:ln>
              <a:solidFill>
                <a:srgbClr val="FF0000"/>
              </a:solidFill>
              <a:effectLst>
                <a:outerShdw dist="38100" dir="2640000" algn="bl" rotWithShape="0">
                  <a:schemeClr val="accent1"/>
                </a:outerShdw>
              </a:effectLst>
            </a:endParaRPr>
          </a:p>
          <a:p>
            <a:r>
              <a:rPr lang="en-US" sz="4400" b="1" dirty="0">
                <a:ln w="12700">
                  <a:solidFill>
                    <a:schemeClr val="tx1"/>
                  </a:solidFill>
                  <a:prstDash val="solid"/>
                </a:ln>
                <a:solidFill>
                  <a:srgbClr val="C00000"/>
                </a:solidFill>
                <a:effectLst>
                  <a:outerShdw dist="38100" dir="2640000" algn="bl" rotWithShape="0">
                    <a:schemeClr val="tx1">
                      <a:alpha val="35109"/>
                    </a:schemeClr>
                  </a:outerShdw>
                </a:effectLst>
              </a:rPr>
              <a:t>                       </a:t>
            </a:r>
          </a:p>
          <a:p>
            <a:pPr algn="ctr"/>
            <a:endParaRPr lang="en-US" sz="2800" b="1" dirty="0">
              <a:ln w="12700">
                <a:solidFill>
                  <a:schemeClr val="tx1"/>
                </a:solidFill>
                <a:prstDash val="solid"/>
              </a:ln>
              <a:solidFill>
                <a:srgbClr val="C00000"/>
              </a:solidFill>
              <a:effectLst>
                <a:outerShdw dist="38100" dir="2640000" algn="bl" rotWithShape="0">
                  <a:schemeClr val="tx1">
                    <a:alpha val="35109"/>
                  </a:schemeClr>
                </a:outerShdw>
              </a:effectLst>
              <a:highlight>
                <a:srgbClr val="FFFF00"/>
              </a:highlight>
            </a:endParaRPr>
          </a:p>
          <a:p>
            <a:pPr algn="ctr"/>
            <a:endParaRPr lang="en-US" b="1" dirty="0">
              <a:ln w="12700">
                <a:solidFill>
                  <a:schemeClr val="tx1"/>
                </a:solidFill>
                <a:prstDash val="solid"/>
              </a:ln>
              <a:solidFill>
                <a:srgbClr val="C00000"/>
              </a:solidFill>
              <a:effectLst>
                <a:outerShdw dist="38100" dir="2640000" algn="bl" rotWithShape="0">
                  <a:schemeClr val="tx1">
                    <a:alpha val="35109"/>
                  </a:schemeClr>
                </a:outerShdw>
              </a:effectLst>
              <a:highlight>
                <a:srgbClr val="FFFF00"/>
              </a:highlight>
            </a:endParaRPr>
          </a:p>
        </p:txBody>
      </p:sp>
      <p:sp>
        <p:nvSpPr>
          <p:cNvPr id="4" name="TextBox 3">
            <a:extLst>
              <a:ext uri="{FF2B5EF4-FFF2-40B4-BE49-F238E27FC236}">
                <a16:creationId xmlns:a16="http://schemas.microsoft.com/office/drawing/2014/main" id="{80554C3F-ABAB-BEC1-164D-C01678A7F363}"/>
              </a:ext>
            </a:extLst>
          </p:cNvPr>
          <p:cNvSpPr txBox="1"/>
          <p:nvPr/>
        </p:nvSpPr>
        <p:spPr>
          <a:xfrm>
            <a:off x="817906" y="1294170"/>
            <a:ext cx="8326094" cy="4216539"/>
          </a:xfrm>
          <a:prstGeom prst="rect">
            <a:avLst/>
          </a:prstGeom>
          <a:noFill/>
        </p:spPr>
        <p:txBody>
          <a:bodyPr wrap="square">
            <a:spAutoFit/>
          </a:bodyPr>
          <a:lstStyle/>
          <a:p>
            <a:pPr algn="ctr"/>
            <a:r>
              <a:rPr lang="en-US" sz="5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n-US" sz="4000" b="1" dirty="0">
                <a:solidFill>
                  <a:srgbClr val="C00000"/>
                </a:solidFill>
                <a:latin typeface="+mj-lt"/>
                <a:ea typeface="Calibri" panose="020F0502020204030204" pitchFamily="34" charset="0"/>
                <a:cs typeface="Times New Roman" panose="02020603050405020304" pitchFamily="18" charset="0"/>
              </a:rPr>
              <a:t>SCAFFOLDS</a:t>
            </a:r>
          </a:p>
          <a:p>
            <a:pPr algn="ctr"/>
            <a:endParaRPr lang="en-US" sz="5400" b="1" u="sng"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lvl="6"/>
            <a:r>
              <a:rPr lang="en-US" sz="3200" b="1" dirty="0" err="1">
                <a:solidFill>
                  <a:schemeClr val="tx1"/>
                </a:solidFill>
                <a:latin typeface="+mn-lt"/>
                <a:ea typeface="Calibri" panose="020F0502020204030204" pitchFamily="34" charset="0"/>
                <a:cs typeface="Times New Roman" panose="02020603050405020304" pitchFamily="18" charset="0"/>
              </a:rPr>
              <a:t>STEP-by-STEP</a:t>
            </a:r>
            <a:r>
              <a:rPr lang="en-US" sz="3200" b="1" dirty="0">
                <a:solidFill>
                  <a:schemeClr val="tx1"/>
                </a:solidFill>
                <a:latin typeface="+mn-lt"/>
                <a:ea typeface="Calibri" panose="020F0502020204030204" pitchFamily="34" charset="0"/>
                <a:cs typeface="Times New Roman" panose="02020603050405020304" pitchFamily="18" charset="0"/>
              </a:rPr>
              <a:t> graphics</a:t>
            </a:r>
          </a:p>
          <a:p>
            <a:pPr lvl="6"/>
            <a:r>
              <a:rPr lang="en-US" sz="3200" b="1" dirty="0">
                <a:solidFill>
                  <a:schemeClr val="tx1"/>
                </a:solidFill>
                <a:effectLst/>
                <a:latin typeface="+mn-lt"/>
                <a:ea typeface="Calibri" panose="020F0502020204030204" pitchFamily="34" charset="0"/>
                <a:cs typeface="Times New Roman" panose="02020603050405020304" pitchFamily="18" charset="0"/>
              </a:rPr>
              <a:t>MODIFIED key terms</a:t>
            </a:r>
          </a:p>
          <a:p>
            <a:pPr lvl="6"/>
            <a:r>
              <a:rPr lang="en-US" sz="3200" b="1" dirty="0">
                <a:solidFill>
                  <a:schemeClr val="tx1"/>
                </a:solidFill>
                <a:latin typeface="+mn-lt"/>
                <a:ea typeface="Calibri" panose="020F0502020204030204" pitchFamily="34" charset="0"/>
                <a:cs typeface="Times New Roman" panose="02020603050405020304" pitchFamily="18" charset="0"/>
              </a:rPr>
              <a:t>Two-for-ONE graphics</a:t>
            </a:r>
            <a:r>
              <a:rPr lang="en-US" sz="3200" b="1" dirty="0">
                <a:solidFill>
                  <a:schemeClr val="tx1"/>
                </a:solidFill>
                <a:effectLst/>
                <a:latin typeface="+mn-lt"/>
                <a:ea typeface="Calibri" panose="020F0502020204030204" pitchFamily="34" charset="0"/>
                <a:cs typeface="Times New Roman" panose="02020603050405020304" pitchFamily="18" charset="0"/>
              </a:rPr>
              <a:t> </a:t>
            </a:r>
          </a:p>
          <a:p>
            <a:pPr algn="ctr"/>
            <a:endParaRPr lang="en-US" sz="4000" b="1" dirty="0">
              <a:ln w="12700">
                <a:solidFill>
                  <a:schemeClr val="accent1"/>
                </a:solidFill>
                <a:prstDash val="solid"/>
              </a:ln>
              <a:solidFill>
                <a:srgbClr val="FF0000"/>
              </a:solidFill>
              <a:effectLst>
                <a:outerShdw dist="38100" dir="2640000" algn="bl" rotWithShape="0">
                  <a:schemeClr val="accent1"/>
                </a:outerShdw>
              </a:effectLst>
            </a:endParaRPr>
          </a:p>
          <a:p>
            <a:pPr algn="ctr"/>
            <a:endParaRPr lang="en-US" sz="2400" b="1" dirty="0">
              <a:ln w="12700">
                <a:solidFill>
                  <a:schemeClr val="tx1"/>
                </a:solidFill>
                <a:prstDash val="solid"/>
              </a:ln>
              <a:solidFill>
                <a:srgbClr val="C00000"/>
              </a:solidFill>
              <a:effectLst>
                <a:outerShdw dist="38100" dir="2640000" algn="bl" rotWithShape="0">
                  <a:schemeClr val="tx1">
                    <a:alpha val="39883"/>
                  </a:schemeClr>
                </a:outerShdw>
              </a:effectLst>
            </a:endParaRPr>
          </a:p>
        </p:txBody>
      </p:sp>
      <p:pic>
        <p:nvPicPr>
          <p:cNvPr id="3" name="Picture 2">
            <a:extLst>
              <a:ext uri="{FF2B5EF4-FFF2-40B4-BE49-F238E27FC236}">
                <a16:creationId xmlns:a16="http://schemas.microsoft.com/office/drawing/2014/main" id="{873455F6-2E68-0521-8B99-85810DEC79D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57161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339877"/>
          </a:xfrm>
        </p:spPr>
        <p:txBody>
          <a:bodyPr/>
          <a:lstStyle/>
          <a:p>
            <a:br>
              <a:rPr lang="en-US" dirty="0">
                <a:ln w="12700">
                  <a:solidFill>
                    <a:schemeClr val="accent1"/>
                  </a:solidFill>
                  <a:prstDash val="solid"/>
                </a:ln>
                <a:solidFill>
                  <a:srgbClr val="FF0000"/>
                </a:solidFill>
                <a:effectLst>
                  <a:outerShdw dist="38100" dir="2640000" algn="bl" rotWithShape="0">
                    <a:schemeClr val="accent1"/>
                  </a:outerShdw>
                </a:effectLst>
              </a:rPr>
            </a:br>
            <a:r>
              <a:rPr lang="en-US" sz="3600" b="1" dirty="0">
                <a:solidFill>
                  <a:schemeClr val="tx1"/>
                </a:solidFill>
              </a:rPr>
              <a:t>DISCUSSION </a:t>
            </a:r>
            <a:endParaRPr lang="en-US" sz="3600" b="1" dirty="0">
              <a:solidFill>
                <a:schemeClr val="tx1"/>
              </a:solidFill>
              <a:highlight>
                <a:srgbClr val="FFFF00"/>
              </a:highlight>
            </a:endParaRPr>
          </a:p>
        </p:txBody>
      </p:sp>
      <p:sp>
        <p:nvSpPr>
          <p:cNvPr id="4" name="Content Placeholder 3"/>
          <p:cNvSpPr>
            <a:spLocks noGrp="1"/>
          </p:cNvSpPr>
          <p:nvPr>
            <p:ph idx="1"/>
          </p:nvPr>
        </p:nvSpPr>
        <p:spPr>
          <a:xfrm>
            <a:off x="685800" y="1775306"/>
            <a:ext cx="7391400" cy="5386388"/>
          </a:xfrm>
        </p:spPr>
        <p:txBody>
          <a:bodyPr/>
          <a:lstStyle/>
          <a:p>
            <a:pPr marL="0" indent="0">
              <a:buNone/>
            </a:pPr>
            <a:r>
              <a:rPr lang="en-US" sz="2400" dirty="0"/>
              <a:t>Do you ever introduce Content Enhancement graphic devices in parts?  Which ones?</a:t>
            </a:r>
          </a:p>
          <a:p>
            <a:pPr marL="0" indent="0">
              <a:buNone/>
            </a:pPr>
            <a:endParaRPr lang="en-US" sz="2400" dirty="0"/>
          </a:p>
          <a:p>
            <a:pPr marL="0" indent="0">
              <a:buNone/>
            </a:pPr>
            <a:r>
              <a:rPr lang="en-US" sz="2400" dirty="0"/>
              <a:t>What led to you make that decision – student needs? content?</a:t>
            </a:r>
          </a:p>
          <a:p>
            <a:pPr marL="0" indent="0">
              <a:buNone/>
            </a:pPr>
            <a:endParaRPr lang="en-US" sz="2400" dirty="0"/>
          </a:p>
          <a:p>
            <a:pPr marL="0" indent="0">
              <a:buNone/>
            </a:pPr>
            <a:r>
              <a:rPr lang="en-US" sz="2400" dirty="0"/>
              <a:t>Discuss issues that different groups of students have with answering difficult questions. How do we support those students?</a:t>
            </a:r>
          </a:p>
          <a:p>
            <a:pPr marL="0" indent="0">
              <a:buNone/>
            </a:pPr>
            <a:endParaRPr lang="en-US" sz="2000" dirty="0"/>
          </a:p>
          <a:p>
            <a:pPr marL="0" indent="0">
              <a:buNone/>
            </a:pPr>
            <a:r>
              <a:rPr lang="en-US" sz="1200" dirty="0">
                <a:solidFill>
                  <a:prstClr val="black">
                    <a:tint val="75000"/>
                  </a:prstClr>
                </a:solidFill>
                <a:latin typeface="Calibri" panose="020F0502020204030204"/>
              </a:rPr>
              <a:t>                                                                                                       ©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a:p>
            <a:pPr marL="0" indent="0">
              <a:buNone/>
            </a:pPr>
            <a:endParaRPr lang="en-US" sz="2200" dirty="0"/>
          </a:p>
        </p:txBody>
      </p:sp>
      <p:pic>
        <p:nvPicPr>
          <p:cNvPr id="2" name="Picture 1">
            <a:extLst>
              <a:ext uri="{FF2B5EF4-FFF2-40B4-BE49-F238E27FC236}">
                <a16:creationId xmlns:a16="http://schemas.microsoft.com/office/drawing/2014/main" id="{27323A2A-980B-51FC-BB2F-7CF719DCDDA0}"/>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77535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1355726" y="4593567"/>
            <a:ext cx="6836784" cy="1459375"/>
          </a:xfrm>
        </p:spPr>
        <p:txBody>
          <a:bodyPr/>
          <a:lstStyle/>
          <a:p>
            <a:pPr algn="ctr" eaLnBrk="1" hangingPunct="1">
              <a:spcBef>
                <a:spcPct val="25000"/>
              </a:spcBef>
            </a:pPr>
            <a:br>
              <a:rPr lang="en-US" altLang="en-US" sz="1200" dirty="0"/>
            </a:br>
            <a:r>
              <a:rPr lang="en-US" altLang="en-US" sz="1200" dirty="0"/>
              <a:t> </a:t>
            </a:r>
            <a:r>
              <a:rPr lang="en-US" altLang="en-US" sz="1600" i="1" dirty="0">
                <a:solidFill>
                  <a:schemeClr val="tx1"/>
                </a:solidFill>
              </a:rPr>
              <a:t>Professional Developer</a:t>
            </a:r>
            <a:r>
              <a:rPr lang="ja-JP" altLang="en-US" sz="1600" i="1">
                <a:solidFill>
                  <a:schemeClr val="tx1"/>
                </a:solidFill>
              </a:rPr>
              <a:t>’</a:t>
            </a:r>
            <a:r>
              <a:rPr lang="en-US" altLang="ja-JP" sz="1600" i="1" dirty="0">
                <a:solidFill>
                  <a:schemeClr val="tx1"/>
                </a:solidFill>
              </a:rPr>
              <a:t>s Guide developed by Janis A. </a:t>
            </a:r>
            <a:r>
              <a:rPr lang="en-US" altLang="ja-JP" sz="1600" i="1" dirty="0" err="1">
                <a:solidFill>
                  <a:schemeClr val="tx1"/>
                </a:solidFill>
              </a:rPr>
              <a:t>Bulgren</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7651" name="Rectangle 10">
            <a:extLst>
              <a:ext uri="{FF2B5EF4-FFF2-40B4-BE49-F238E27FC236}">
                <a16:creationId xmlns:a16="http://schemas.microsoft.com/office/drawing/2014/main" id="{09022AA6-DC63-D440-B185-6B77F240003A}"/>
              </a:ext>
            </a:extLst>
          </p:cNvPr>
          <p:cNvSpPr>
            <a:spLocks noGrp="1" noChangeArrowheads="1"/>
          </p:cNvSpPr>
          <p:nvPr>
            <p:ph type="subTitle" idx="1"/>
          </p:nvPr>
        </p:nvSpPr>
        <p:spPr>
          <a:xfrm>
            <a:off x="5273947" y="5970995"/>
            <a:ext cx="2918563" cy="498466"/>
          </a:xfrm>
        </p:spPr>
        <p:txBody>
          <a:bodyPr/>
          <a:lstStyle/>
          <a:p>
            <a:pPr eaLnBrk="1" hangingPunct="1">
              <a:lnSpc>
                <a:spcPct val="90000"/>
              </a:lnSpc>
            </a:pPr>
            <a:endParaRPr lang="en-US" altLang="en-US" dirty="0"/>
          </a:p>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sp>
        <p:nvSpPr>
          <p:cNvPr id="2" name="Rectangle 1">
            <a:extLst>
              <a:ext uri="{FF2B5EF4-FFF2-40B4-BE49-F238E27FC236}">
                <a16:creationId xmlns:a16="http://schemas.microsoft.com/office/drawing/2014/main" id="{E3671510-60B6-4941-AD12-3085B77DFB3A}"/>
              </a:ext>
            </a:extLst>
          </p:cNvPr>
          <p:cNvSpPr/>
          <p:nvPr/>
        </p:nvSpPr>
        <p:spPr>
          <a:xfrm>
            <a:off x="758172" y="481807"/>
            <a:ext cx="914400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solidFill>
                  <a:srgbClr val="FF0000"/>
                </a:solidFill>
                <a:effectLst>
                  <a:outerShdw dist="38100" dir="2640000" algn="bl" rotWithShape="0">
                    <a:schemeClr val="accent1"/>
                  </a:outerShdw>
                </a:effectLst>
              </a:rPr>
              <a:t>             </a:t>
            </a:r>
          </a:p>
        </p:txBody>
      </p:sp>
      <p:sp>
        <p:nvSpPr>
          <p:cNvPr id="3" name="Rectangle 2">
            <a:extLst>
              <a:ext uri="{FF2B5EF4-FFF2-40B4-BE49-F238E27FC236}">
                <a16:creationId xmlns:a16="http://schemas.microsoft.com/office/drawing/2014/main" id="{62932D9A-8CCA-1AF9-C6CE-10EDF03CB409}"/>
              </a:ext>
            </a:extLst>
          </p:cNvPr>
          <p:cNvSpPr/>
          <p:nvPr/>
        </p:nvSpPr>
        <p:spPr>
          <a:xfrm>
            <a:off x="0" y="1435914"/>
            <a:ext cx="8916860" cy="2123658"/>
          </a:xfrm>
          <a:prstGeom prst="rect">
            <a:avLst/>
          </a:prstGeom>
        </p:spPr>
        <p:txBody>
          <a:bodyPr wrap="square">
            <a:spAutoFit/>
          </a:bodyPr>
          <a:lstStyle/>
          <a:p>
            <a:endParaRPr lang="en-US" sz="4400" b="1" dirty="0">
              <a:ln w="12700">
                <a:solidFill>
                  <a:schemeClr val="accent1"/>
                </a:solidFill>
                <a:prstDash val="solid"/>
              </a:ln>
              <a:solidFill>
                <a:srgbClr val="FF0000"/>
              </a:solidFill>
              <a:effectLst>
                <a:outerShdw dist="38100" dir="2640000" algn="bl" rotWithShape="0">
                  <a:schemeClr val="accent1"/>
                </a:outerShdw>
              </a:effectLst>
              <a:highlight>
                <a:srgbClr val="FFFF00"/>
              </a:highlight>
            </a:endParaRPr>
          </a:p>
          <a:p>
            <a:r>
              <a:rPr lang="en-US" sz="4400" b="1" dirty="0">
                <a:ln w="12700">
                  <a:solidFill>
                    <a:schemeClr val="accent1"/>
                  </a:solidFill>
                  <a:prstDash val="solid"/>
                </a:ln>
                <a:solidFill>
                  <a:srgbClr val="FF0000"/>
                </a:solidFill>
                <a:effectLst>
                  <a:outerShdw dist="38100" dir="2640000" algn="bl" rotWithShape="0">
                    <a:schemeClr val="accent1"/>
                  </a:outerShdw>
                </a:effectLst>
                <a:highlight>
                  <a:srgbClr val="FFFF00"/>
                </a:highlight>
              </a:rPr>
              <a:t> </a:t>
            </a:r>
          </a:p>
          <a:p>
            <a:pPr algn="ctr"/>
            <a:endParaRPr lang="en-US" sz="4400" b="1" dirty="0">
              <a:ln w="12700">
                <a:solidFill>
                  <a:schemeClr val="accent1"/>
                </a:solidFill>
                <a:prstDash val="solid"/>
              </a:ln>
              <a:solidFill>
                <a:srgbClr val="FF0000"/>
              </a:solidFill>
              <a:effectLst>
                <a:outerShdw dist="38100" dir="2640000" algn="bl" rotWithShape="0">
                  <a:schemeClr val="accent1"/>
                </a:outerShdw>
              </a:effectLst>
              <a:highlight>
                <a:srgbClr val="00FFFF"/>
              </a:highlight>
            </a:endParaRPr>
          </a:p>
        </p:txBody>
      </p:sp>
      <p:sp>
        <p:nvSpPr>
          <p:cNvPr id="5" name="TextBox 4">
            <a:extLst>
              <a:ext uri="{FF2B5EF4-FFF2-40B4-BE49-F238E27FC236}">
                <a16:creationId xmlns:a16="http://schemas.microsoft.com/office/drawing/2014/main" id="{FC234F89-81BF-D666-0E85-3AD4DBD03400}"/>
              </a:ext>
            </a:extLst>
          </p:cNvPr>
          <p:cNvSpPr txBox="1"/>
          <p:nvPr/>
        </p:nvSpPr>
        <p:spPr>
          <a:xfrm>
            <a:off x="2138757" y="828566"/>
            <a:ext cx="7936257" cy="1384995"/>
          </a:xfrm>
          <a:prstGeom prst="rect">
            <a:avLst/>
          </a:prstGeom>
          <a:noFill/>
        </p:spPr>
        <p:txBody>
          <a:bodyPr wrap="square">
            <a:spAutoFit/>
          </a:bodyPr>
          <a:lstStyle/>
          <a:p>
            <a:pPr algn="ctr"/>
            <a:endParaRPr lang="en-US" sz="2400" b="1" dirty="0">
              <a:ln w="12700">
                <a:solidFill>
                  <a:schemeClr val="accent1"/>
                </a:solidFill>
                <a:prstDash val="solid"/>
              </a:ln>
              <a:solidFill>
                <a:srgbClr val="FF0000"/>
              </a:solidFill>
              <a:effectLst>
                <a:outerShdw dist="38100" dir="2640000" algn="bl" rotWithShape="0">
                  <a:schemeClr val="accent1"/>
                </a:outerShdw>
              </a:effectLst>
              <a:highlight>
                <a:srgbClr val="00FFFF"/>
              </a:highlight>
            </a:endParaRPr>
          </a:p>
          <a:p>
            <a:pPr algn="ctr"/>
            <a:endParaRPr lang="en-US" b="1" dirty="0">
              <a:ln w="12700">
                <a:solidFill>
                  <a:schemeClr val="accent1"/>
                </a:solidFill>
                <a:prstDash val="solid"/>
              </a:ln>
              <a:solidFill>
                <a:srgbClr val="FF0000"/>
              </a:solidFill>
              <a:effectLst>
                <a:outerShdw dist="38100" dir="2640000" algn="bl" rotWithShape="0">
                  <a:schemeClr val="accent1"/>
                </a:outerShdw>
              </a:effectLst>
              <a:highlight>
                <a:srgbClr val="00FFFF"/>
              </a:highlight>
            </a:endParaRPr>
          </a:p>
          <a:p>
            <a:pPr algn="ctr"/>
            <a:r>
              <a:rPr lang="en-US" sz="2400" b="1" dirty="0">
                <a:ln w="12700">
                  <a:solidFill>
                    <a:schemeClr val="accent1"/>
                  </a:solidFill>
                  <a:prstDash val="solid"/>
                </a:ln>
                <a:solidFill>
                  <a:srgbClr val="FF0000"/>
                </a:solidFill>
                <a:effectLst>
                  <a:outerShdw dist="38100" dir="2640000" algn="bl" rotWithShape="0">
                    <a:schemeClr val="accent1"/>
                  </a:outerShdw>
                </a:effectLst>
              </a:rPr>
              <a:t> </a:t>
            </a:r>
            <a:r>
              <a:rPr lang="en-US" sz="3600" b="1" dirty="0" err="1">
                <a:latin typeface="+mj-lt"/>
              </a:rPr>
              <a:t>STEP-by-STEP</a:t>
            </a:r>
            <a:r>
              <a:rPr lang="en-US" sz="3600" b="1" dirty="0">
                <a:latin typeface="+mj-lt"/>
              </a:rPr>
              <a:t> Graphics</a:t>
            </a:r>
            <a:endParaRPr lang="en-US" sz="3600" b="1" dirty="0">
              <a:ln w="12700">
                <a:solidFill>
                  <a:schemeClr val="accent1"/>
                </a:solidFill>
                <a:prstDash val="solid"/>
              </a:ln>
              <a:solidFill>
                <a:srgbClr val="FF0000"/>
              </a:solidFill>
              <a:effectLst>
                <a:outerShdw dist="38100" dir="2640000" algn="bl" rotWithShape="0">
                  <a:schemeClr val="accent1"/>
                </a:outerShdw>
              </a:effectLst>
              <a:latin typeface="+mj-lt"/>
            </a:endParaRPr>
          </a:p>
        </p:txBody>
      </p:sp>
      <p:pic>
        <p:nvPicPr>
          <p:cNvPr id="4" name="Picture 3">
            <a:extLst>
              <a:ext uri="{FF2B5EF4-FFF2-40B4-BE49-F238E27FC236}">
                <a16:creationId xmlns:a16="http://schemas.microsoft.com/office/drawing/2014/main" id="{7A70C3D4-19B5-77E8-F377-0B0FBA7A5E5B}"/>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645652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99835"/>
            <a:ext cx="7772400" cy="1339877"/>
          </a:xfrm>
        </p:spPr>
        <p:txBody>
          <a:bodyPr/>
          <a:lstStyle/>
          <a:p>
            <a:br>
              <a:rPr lang="en-US" dirty="0">
                <a:ln w="12700">
                  <a:solidFill>
                    <a:schemeClr val="accent1"/>
                  </a:solidFill>
                  <a:prstDash val="solid"/>
                </a:ln>
                <a:solidFill>
                  <a:srgbClr val="FF0000"/>
                </a:solidFill>
                <a:effectLst>
                  <a:outerShdw dist="38100" dir="2640000" algn="bl" rotWithShape="0">
                    <a:schemeClr val="accent1"/>
                  </a:outerShdw>
                </a:effectLst>
              </a:rPr>
            </a:br>
            <a:br>
              <a:rPr lang="en-US" dirty="0">
                <a:ln w="12700">
                  <a:solidFill>
                    <a:schemeClr val="accent1"/>
                  </a:solidFill>
                  <a:prstDash val="solid"/>
                </a:ln>
                <a:solidFill>
                  <a:srgbClr val="FF0000"/>
                </a:solidFill>
                <a:effectLst>
                  <a:outerShdw dist="38100" dir="2640000" algn="bl" rotWithShape="0">
                    <a:schemeClr val="accent1"/>
                  </a:outerShdw>
                </a:effectLst>
              </a:rPr>
            </a:br>
            <a:br>
              <a:rPr lang="en-US" dirty="0">
                <a:ln w="12700">
                  <a:solidFill>
                    <a:schemeClr val="accent1"/>
                  </a:solidFill>
                  <a:prstDash val="solid"/>
                </a:ln>
                <a:solidFill>
                  <a:srgbClr val="FF0000"/>
                </a:solidFill>
                <a:effectLst>
                  <a:outerShdw dist="38100" dir="2640000" algn="bl" rotWithShape="0">
                    <a:schemeClr val="accent1"/>
                  </a:outerShdw>
                </a:effectLst>
              </a:rPr>
            </a:br>
            <a:r>
              <a:rPr lang="en-US" sz="3500" dirty="0">
                <a:solidFill>
                  <a:schemeClr val="tx1"/>
                </a:solidFill>
              </a:rPr>
              <a:t>Example of Gradual Introduction of</a:t>
            </a:r>
            <a:br>
              <a:rPr lang="en-US" sz="3500" dirty="0">
                <a:solidFill>
                  <a:schemeClr val="tx1"/>
                </a:solidFill>
              </a:rPr>
            </a:br>
            <a:r>
              <a:rPr lang="en-US" sz="3500" dirty="0">
                <a:solidFill>
                  <a:schemeClr val="tx1"/>
                </a:solidFill>
              </a:rPr>
              <a:t> </a:t>
            </a:r>
            <a:r>
              <a:rPr lang="en-US" sz="3500" dirty="0" err="1">
                <a:solidFill>
                  <a:schemeClr val="tx1"/>
                </a:solidFill>
              </a:rPr>
              <a:t>STEP-by-STEP</a:t>
            </a:r>
            <a:r>
              <a:rPr lang="en-US" sz="3500" dirty="0">
                <a:solidFill>
                  <a:schemeClr val="tx1"/>
                </a:solidFill>
              </a:rPr>
              <a:t> Graphics</a:t>
            </a:r>
            <a:br>
              <a:rPr lang="en-US" dirty="0">
                <a:ln w="12700">
                  <a:solidFill>
                    <a:schemeClr val="accent1"/>
                  </a:solidFill>
                  <a:prstDash val="solid"/>
                </a:ln>
                <a:solidFill>
                  <a:srgbClr val="FF0000"/>
                </a:solidFill>
                <a:effectLst>
                  <a:outerShdw dist="38100" dir="2640000" algn="bl" rotWithShape="0">
                    <a:schemeClr val="accent1"/>
                  </a:outerShdw>
                </a:effectLst>
              </a:rPr>
            </a:br>
            <a:r>
              <a:rPr lang="en-US" dirty="0">
                <a:ln w="12700">
                  <a:solidFill>
                    <a:schemeClr val="accent1"/>
                  </a:solidFill>
                  <a:prstDash val="solid"/>
                </a:ln>
                <a:solidFill>
                  <a:srgbClr val="FF0000"/>
                </a:solidFill>
                <a:effectLst>
                  <a:outerShdw dist="38100" dir="2640000" algn="bl" rotWithShape="0">
                    <a:schemeClr val="accent1"/>
                  </a:outerShdw>
                </a:effectLst>
              </a:rPr>
              <a:t> </a:t>
            </a:r>
            <a:endParaRPr lang="en-US" dirty="0">
              <a:highlight>
                <a:srgbClr val="FFFF00"/>
              </a:highlight>
            </a:endParaRPr>
          </a:p>
        </p:txBody>
      </p:sp>
      <p:sp>
        <p:nvSpPr>
          <p:cNvPr id="5" name="Slide Number Placeholder 4">
            <a:extLst>
              <a:ext uri="{FF2B5EF4-FFF2-40B4-BE49-F238E27FC236}">
                <a16:creationId xmlns:a16="http://schemas.microsoft.com/office/drawing/2014/main" id="{A2D4F080-4C25-009A-F18B-FD0D4D1FC942}"/>
              </a:ext>
            </a:extLst>
          </p:cNvPr>
          <p:cNvSpPr>
            <a:spLocks noGrp="1"/>
          </p:cNvSpPr>
          <p:nvPr>
            <p:ph type="sldNum" sz="quarter" idx="10"/>
          </p:nvPr>
        </p:nvSpPr>
        <p:spPr/>
        <p:txBody>
          <a:bodyPr/>
          <a:lstStyle/>
          <a:p>
            <a:pPr>
              <a:defRPr/>
            </a:pPr>
            <a:fld id="{17098659-408A-F140-A3A9-DBA57AC6AD73}" type="slidenum">
              <a:rPr lang="en-US" altLang="en-US" smtClean="0"/>
              <a:pPr>
                <a:defRPr/>
              </a:pPr>
              <a:t>8</a:t>
            </a:fld>
            <a:endParaRPr lang="en-US" altLang="en-US"/>
          </a:p>
        </p:txBody>
      </p:sp>
      <p:sp>
        <p:nvSpPr>
          <p:cNvPr id="6" name="TextBox 5">
            <a:extLst>
              <a:ext uri="{FF2B5EF4-FFF2-40B4-BE49-F238E27FC236}">
                <a16:creationId xmlns:a16="http://schemas.microsoft.com/office/drawing/2014/main" id="{9036402B-009A-D4C1-1975-C2DB00139437}"/>
              </a:ext>
            </a:extLst>
          </p:cNvPr>
          <p:cNvSpPr txBox="1"/>
          <p:nvPr/>
        </p:nvSpPr>
        <p:spPr>
          <a:xfrm>
            <a:off x="1684030" y="2176297"/>
            <a:ext cx="5775940" cy="1200329"/>
          </a:xfrm>
          <a:prstGeom prst="rect">
            <a:avLst/>
          </a:prstGeom>
          <a:noFill/>
        </p:spPr>
        <p:txBody>
          <a:bodyPr wrap="none" rtlCol="0">
            <a:spAutoFit/>
          </a:bodyPr>
          <a:lstStyle/>
          <a:p>
            <a:pPr algn="ctr"/>
            <a:r>
              <a:rPr lang="en-US" sz="3600" dirty="0">
                <a:latin typeface="+mn-lt"/>
              </a:rPr>
              <a:t>Using the </a:t>
            </a:r>
          </a:p>
          <a:p>
            <a:pPr algn="ctr"/>
            <a:r>
              <a:rPr lang="en-US" sz="3600" b="1" dirty="0">
                <a:solidFill>
                  <a:srgbClr val="941100"/>
                </a:solidFill>
                <a:latin typeface="+mn-lt"/>
              </a:rPr>
              <a:t>Cause and Effect Routine</a:t>
            </a:r>
          </a:p>
        </p:txBody>
      </p:sp>
      <p:sp>
        <p:nvSpPr>
          <p:cNvPr id="4" name="TextBox 3">
            <a:extLst>
              <a:ext uri="{FF2B5EF4-FFF2-40B4-BE49-F238E27FC236}">
                <a16:creationId xmlns:a16="http://schemas.microsoft.com/office/drawing/2014/main" id="{9A38C64B-A436-CAEC-67A2-06407D13F521}"/>
              </a:ext>
            </a:extLst>
          </p:cNvPr>
          <p:cNvSpPr txBox="1"/>
          <p:nvPr/>
        </p:nvSpPr>
        <p:spPr>
          <a:xfrm>
            <a:off x="5138351" y="6248400"/>
            <a:ext cx="2313804"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2022</a:t>
            </a:r>
            <a:endParaRPr lang="en-US" sz="1200" dirty="0"/>
          </a:p>
        </p:txBody>
      </p:sp>
      <p:pic>
        <p:nvPicPr>
          <p:cNvPr id="2" name="Picture 1">
            <a:extLst>
              <a:ext uri="{FF2B5EF4-FFF2-40B4-BE49-F238E27FC236}">
                <a16:creationId xmlns:a16="http://schemas.microsoft.com/office/drawing/2014/main" id="{2145BFC6-826B-A2D6-A1CD-CF7CC313545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80745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2805" y="606076"/>
            <a:ext cx="7772400" cy="639836"/>
          </a:xfrm>
        </p:spPr>
        <p:txBody>
          <a:bodyPr/>
          <a:lstStyle/>
          <a:p>
            <a:br>
              <a:rPr lang="en-US" sz="3200" b="1" dirty="0"/>
            </a:br>
            <a:r>
              <a:rPr lang="en-US" sz="3600" b="1" dirty="0">
                <a:solidFill>
                  <a:schemeClr val="tx1"/>
                </a:solidFill>
              </a:rPr>
              <a:t>Cause-and-Effect Strategic Steps</a:t>
            </a:r>
            <a:endParaRPr lang="en-US" sz="3600" dirty="0">
              <a:solidFill>
                <a:schemeClr val="tx1"/>
              </a:solidFill>
              <a:highlight>
                <a:srgbClr val="00FFFF"/>
              </a:highlight>
            </a:endParaRPr>
          </a:p>
        </p:txBody>
      </p:sp>
      <p:sp>
        <p:nvSpPr>
          <p:cNvPr id="4" name="Content Placeholder 3"/>
          <p:cNvSpPr>
            <a:spLocks noGrp="1"/>
          </p:cNvSpPr>
          <p:nvPr>
            <p:ph idx="1"/>
          </p:nvPr>
        </p:nvSpPr>
        <p:spPr>
          <a:xfrm>
            <a:off x="512805" y="1686322"/>
            <a:ext cx="7772400" cy="4866878"/>
          </a:xfrm>
        </p:spPr>
        <p:txBody>
          <a:bodyPr/>
          <a:lstStyle/>
          <a:p>
            <a:pPr marL="0" indent="0" algn="ctr">
              <a:buNone/>
            </a:pPr>
            <a:r>
              <a:rPr lang="en-US" sz="2800" dirty="0">
                <a:solidFill>
                  <a:srgbClr val="941100"/>
                </a:solidFill>
              </a:rPr>
              <a:t>Six Components: Three Sets of Steps</a:t>
            </a:r>
          </a:p>
          <a:p>
            <a:pPr marL="2171700" lvl="5" indent="0">
              <a:buNone/>
            </a:pPr>
            <a:r>
              <a:rPr lang="en-US" sz="2200" dirty="0"/>
              <a:t>1. Question</a:t>
            </a:r>
          </a:p>
          <a:p>
            <a:pPr marL="2171700" lvl="5" indent="0">
              <a:buNone/>
            </a:pPr>
            <a:r>
              <a:rPr lang="en-US" sz="2200" dirty="0"/>
              <a:t>2. Key Terms</a:t>
            </a:r>
          </a:p>
          <a:p>
            <a:pPr marL="2171700" lvl="5" indent="0">
              <a:buNone/>
            </a:pPr>
            <a:r>
              <a:rPr lang="en-US" sz="2200" dirty="0"/>
              <a:t>3. Event with Background Information</a:t>
            </a:r>
          </a:p>
          <a:p>
            <a:pPr marL="2171700" lvl="5" indent="0">
              <a:buNone/>
            </a:pPr>
            <a:r>
              <a:rPr lang="en-US" sz="2200" dirty="0"/>
              <a:t>			***</a:t>
            </a:r>
          </a:p>
          <a:p>
            <a:pPr marL="2171700" lvl="5" indent="0">
              <a:buNone/>
            </a:pPr>
            <a:r>
              <a:rPr lang="en-US" sz="2200" dirty="0"/>
              <a:t>4. Causes and Connections</a:t>
            </a:r>
          </a:p>
          <a:p>
            <a:pPr marL="2171700" lvl="5" indent="0">
              <a:buNone/>
            </a:pPr>
            <a:r>
              <a:rPr lang="en-US" sz="2200" dirty="0"/>
              <a:t>5. Effects and Connections</a:t>
            </a:r>
          </a:p>
          <a:p>
            <a:pPr marL="2171700" lvl="5" indent="0">
              <a:buNone/>
            </a:pPr>
            <a:r>
              <a:rPr lang="en-US" sz="2200" dirty="0"/>
              <a:t>			***</a:t>
            </a:r>
          </a:p>
          <a:p>
            <a:pPr marL="2171700" lvl="5" indent="0">
              <a:buNone/>
            </a:pPr>
            <a:r>
              <a:rPr lang="en-US" sz="2200" dirty="0"/>
              <a:t>6. Answer</a:t>
            </a:r>
          </a:p>
        </p:txBody>
      </p:sp>
      <p:sp>
        <p:nvSpPr>
          <p:cNvPr id="2" name="Slide Number Placeholder 1">
            <a:extLst>
              <a:ext uri="{FF2B5EF4-FFF2-40B4-BE49-F238E27FC236}">
                <a16:creationId xmlns:a16="http://schemas.microsoft.com/office/drawing/2014/main" id="{A9CEA9A1-B7FC-F02F-8D3C-55B379F4ACE9}"/>
              </a:ext>
            </a:extLst>
          </p:cNvPr>
          <p:cNvSpPr>
            <a:spLocks noGrp="1"/>
          </p:cNvSpPr>
          <p:nvPr>
            <p:ph type="sldNum" sz="quarter" idx="10"/>
          </p:nvPr>
        </p:nvSpPr>
        <p:spPr/>
        <p:txBody>
          <a:bodyPr/>
          <a:lstStyle/>
          <a:p>
            <a:pPr>
              <a:defRPr/>
            </a:pPr>
            <a:fld id="{17098659-408A-F140-A3A9-DBA57AC6AD73}" type="slidenum">
              <a:rPr lang="en-US" altLang="en-US" smtClean="0"/>
              <a:pPr>
                <a:defRPr/>
              </a:pPr>
              <a:t>9</a:t>
            </a:fld>
            <a:endParaRPr lang="en-US" altLang="en-US"/>
          </a:p>
        </p:txBody>
      </p:sp>
      <p:sp>
        <p:nvSpPr>
          <p:cNvPr id="6" name="TextBox 5">
            <a:extLst>
              <a:ext uri="{FF2B5EF4-FFF2-40B4-BE49-F238E27FC236}">
                <a16:creationId xmlns:a16="http://schemas.microsoft.com/office/drawing/2014/main" id="{FBA3EB85-68E7-4EA0-7584-5E30ACD44DCF}"/>
              </a:ext>
            </a:extLst>
          </p:cNvPr>
          <p:cNvSpPr txBox="1"/>
          <p:nvPr/>
        </p:nvSpPr>
        <p:spPr>
          <a:xfrm>
            <a:off x="5032290" y="6262300"/>
            <a:ext cx="2394121" cy="276999"/>
          </a:xfrm>
          <a:prstGeom prst="rect">
            <a:avLst/>
          </a:prstGeom>
          <a:noFill/>
        </p:spPr>
        <p:txBody>
          <a:bodyPr wrap="square">
            <a:spAutoFit/>
          </a:bodyPr>
          <a:lstStyle/>
          <a:p>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pic>
        <p:nvPicPr>
          <p:cNvPr id="5" name="Picture 4">
            <a:extLst>
              <a:ext uri="{FF2B5EF4-FFF2-40B4-BE49-F238E27FC236}">
                <a16:creationId xmlns:a16="http://schemas.microsoft.com/office/drawing/2014/main" id="{8A3875D9-BA85-6915-0CBA-E1FBA66D4966}"/>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69737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629" y="502827"/>
            <a:ext cx="9144000" cy="1200329"/>
          </a:xfrm>
        </p:spPr>
        <p:txBody>
          <a:bodyPr/>
          <a:lstStyle/>
          <a:p>
            <a:br>
              <a:rPr lang="en-US" dirty="0">
                <a:ln w="12700">
                  <a:solidFill>
                    <a:schemeClr val="accent1"/>
                  </a:solidFill>
                  <a:prstDash val="solid"/>
                </a:ln>
                <a:solidFill>
                  <a:srgbClr val="FF0000"/>
                </a:solidFill>
                <a:effectLst>
                  <a:outerShdw dist="38100" dir="2640000" algn="bl" rotWithShape="0">
                    <a:schemeClr val="accent1"/>
                  </a:outerShdw>
                </a:effectLst>
              </a:rPr>
            </a:br>
            <a:br>
              <a:rPr lang="en-US" dirty="0">
                <a:ln w="12700">
                  <a:solidFill>
                    <a:schemeClr val="accent1"/>
                  </a:solidFill>
                  <a:prstDash val="solid"/>
                </a:ln>
                <a:solidFill>
                  <a:srgbClr val="FF0000"/>
                </a:solidFill>
                <a:effectLst>
                  <a:outerShdw dist="38100" dir="2640000" algn="bl" rotWithShape="0">
                    <a:schemeClr val="accent1"/>
                  </a:outerShdw>
                </a:effectLst>
              </a:rPr>
            </a:br>
            <a:r>
              <a:rPr lang="en-US" sz="3600" dirty="0">
                <a:solidFill>
                  <a:schemeClr val="tx1"/>
                </a:solidFill>
              </a:rPr>
              <a:t>Example of Step-by-Step introduction to Cause and Effect routine</a:t>
            </a:r>
            <a:br>
              <a:rPr lang="en-US" dirty="0">
                <a:ln w="12700">
                  <a:solidFill>
                    <a:schemeClr val="accent1"/>
                  </a:solidFill>
                  <a:prstDash val="solid"/>
                </a:ln>
                <a:solidFill>
                  <a:srgbClr val="FF0000"/>
                </a:solidFill>
                <a:effectLst>
                  <a:outerShdw dist="38100" dir="2640000" algn="bl" rotWithShape="0">
                    <a:schemeClr val="accent1"/>
                  </a:outerShdw>
                </a:effectLst>
              </a:rPr>
            </a:br>
            <a:r>
              <a:rPr lang="en-US" sz="2400" dirty="0">
                <a:solidFill>
                  <a:schemeClr val="tx1"/>
                </a:solidFill>
              </a:rPr>
              <a:t>Introduce Steps 1-2-3, then 4-5, then 6.</a:t>
            </a:r>
            <a:r>
              <a:rPr lang="en-US" sz="2400" dirty="0">
                <a:ln w="12700">
                  <a:solidFill>
                    <a:schemeClr val="accent1"/>
                  </a:solidFill>
                  <a:prstDash val="solid"/>
                </a:ln>
                <a:solidFill>
                  <a:schemeClr val="tx1"/>
                </a:solidFill>
                <a:effectLst>
                  <a:outerShdw dist="38100" dir="2640000" algn="bl" rotWithShape="0">
                    <a:schemeClr val="accent1"/>
                  </a:outerShdw>
                </a:effectLst>
              </a:rPr>
              <a:t> </a:t>
            </a:r>
            <a:endParaRPr lang="en-US" sz="2400" dirty="0">
              <a:solidFill>
                <a:schemeClr val="tx1"/>
              </a:solidFill>
            </a:endParaRPr>
          </a:p>
        </p:txBody>
      </p:sp>
      <p:sp>
        <p:nvSpPr>
          <p:cNvPr id="4" name="Content Placeholder 3"/>
          <p:cNvSpPr>
            <a:spLocks noGrp="1"/>
          </p:cNvSpPr>
          <p:nvPr>
            <p:ph idx="1"/>
          </p:nvPr>
        </p:nvSpPr>
        <p:spPr>
          <a:xfrm>
            <a:off x="653142" y="2005456"/>
            <a:ext cx="8079377" cy="3940644"/>
          </a:xfrm>
        </p:spPr>
        <p:txBody>
          <a:bodyPr/>
          <a:lstStyle/>
          <a:p>
            <a:pPr marL="0" indent="0" algn="ctr">
              <a:buNone/>
            </a:pPr>
            <a:r>
              <a:rPr lang="en-US" sz="3200" b="1" dirty="0">
                <a:solidFill>
                  <a:srgbClr val="941100"/>
                </a:solidFill>
              </a:rPr>
              <a:t>Using the Cause and and Effect Graphic</a:t>
            </a:r>
            <a:r>
              <a:rPr lang="en-US" sz="3200" b="1" i="1" dirty="0"/>
              <a:t>:</a:t>
            </a:r>
            <a:endParaRPr lang="en-US" sz="3200" dirty="0"/>
          </a:p>
          <a:p>
            <a:pPr marL="0" indent="0" algn="ctr">
              <a:buNone/>
            </a:pPr>
            <a:r>
              <a:rPr lang="en-US" sz="3200" dirty="0">
                <a:cs typeface="Times"/>
              </a:rPr>
              <a:t> What causes farmers in South America to </a:t>
            </a:r>
            <a:r>
              <a:rPr lang="en-US" sz="3200" u="sng" dirty="0">
                <a:cs typeface="Times"/>
              </a:rPr>
              <a:t>slash and burn the tropical rain forest</a:t>
            </a:r>
            <a:r>
              <a:rPr lang="en-US" sz="3200" dirty="0">
                <a:cs typeface="Times"/>
              </a:rPr>
              <a:t>, and what is the effect of that practice?</a:t>
            </a:r>
          </a:p>
          <a:p>
            <a:pPr marL="0" indent="0" algn="ctr">
              <a:buNone/>
            </a:pPr>
            <a:endParaRPr lang="en-US" sz="3200" dirty="0">
              <a:cs typeface="Times"/>
            </a:endParaRPr>
          </a:p>
          <a:p>
            <a:pPr marL="0" indent="0" algn="ctr">
              <a:buNone/>
            </a:pPr>
            <a:r>
              <a:rPr lang="en-US" sz="3200" dirty="0">
                <a:cs typeface="Times"/>
              </a:rPr>
              <a:t>Begin planning with the  </a:t>
            </a:r>
            <a:r>
              <a:rPr lang="en-US" sz="3200" dirty="0">
                <a:highlight>
                  <a:srgbClr val="00FFFF"/>
                </a:highlight>
                <a:cs typeface="Times"/>
              </a:rPr>
              <a:t>final graphic </a:t>
            </a:r>
            <a:r>
              <a:rPr lang="en-US" sz="3200" dirty="0">
                <a:cs typeface="Times"/>
              </a:rPr>
              <a:t>that will convey the needed information.</a:t>
            </a:r>
          </a:p>
          <a:p>
            <a:pPr marL="0" indent="0" algn="ctr">
              <a:buNone/>
            </a:pPr>
            <a:r>
              <a:rPr lang="en-US" sz="3200" dirty="0"/>
              <a:t> </a:t>
            </a:r>
            <a:r>
              <a:rPr lang="en-US" sz="2200" dirty="0"/>
              <a:t>	</a:t>
            </a:r>
            <a:r>
              <a:rPr lang="en-US" sz="2400" dirty="0">
                <a:solidFill>
                  <a:prstClr val="black">
                    <a:tint val="75000"/>
                  </a:prstClr>
                </a:solidFill>
                <a:latin typeface="Calibri" panose="020F0502020204030204"/>
              </a:rPr>
              <a:t>                    </a:t>
            </a:r>
            <a:r>
              <a:rPr lang="en-US" sz="1200" dirty="0">
                <a:solidFill>
                  <a:prstClr val="black">
                    <a:tint val="75000"/>
                  </a:prstClr>
                </a:solidFill>
                <a:latin typeface="Calibri" panose="020F0502020204030204"/>
              </a:rPr>
              <a:t>© Janis </a:t>
            </a:r>
            <a:r>
              <a:rPr lang="en-US" sz="1200" dirty="0" err="1">
                <a:solidFill>
                  <a:prstClr val="black">
                    <a:tint val="75000"/>
                  </a:prstClr>
                </a:solidFill>
                <a:latin typeface="Calibri" panose="020F0502020204030204"/>
              </a:rPr>
              <a:t>Bulgren</a:t>
            </a:r>
            <a:r>
              <a:rPr lang="en-US" sz="1200" dirty="0">
                <a:solidFill>
                  <a:prstClr val="black">
                    <a:tint val="75000"/>
                  </a:prstClr>
                </a:solidFill>
                <a:latin typeface="Calibri" panose="020F0502020204030204"/>
              </a:rPr>
              <a:t> 2023</a:t>
            </a:r>
            <a:endParaRPr lang="en-US" sz="1200" dirty="0"/>
          </a:p>
        </p:txBody>
      </p:sp>
      <p:sp>
        <p:nvSpPr>
          <p:cNvPr id="2" name="Rectangle 1">
            <a:extLst>
              <a:ext uri="{FF2B5EF4-FFF2-40B4-BE49-F238E27FC236}">
                <a16:creationId xmlns:a16="http://schemas.microsoft.com/office/drawing/2014/main" id="{3A6DD3EE-A4DE-5D1E-8F81-662078574451}"/>
              </a:ext>
            </a:extLst>
          </p:cNvPr>
          <p:cNvSpPr/>
          <p:nvPr/>
        </p:nvSpPr>
        <p:spPr>
          <a:xfrm>
            <a:off x="5189837" y="831127"/>
            <a:ext cx="4572000" cy="1200329"/>
          </a:xfrm>
          <a:prstGeom prst="rect">
            <a:avLst/>
          </a:prstGeom>
        </p:spPr>
        <p:txBody>
          <a:bodyPr>
            <a:spAutoFit/>
          </a:bodyPr>
          <a:lstStyle/>
          <a:p>
            <a:br>
              <a:rPr lang="en-US" dirty="0"/>
            </a:br>
            <a:br>
              <a:rPr lang="en-US" dirty="0"/>
            </a:br>
            <a:endParaRPr lang="en-US" dirty="0"/>
          </a:p>
        </p:txBody>
      </p:sp>
      <p:sp>
        <p:nvSpPr>
          <p:cNvPr id="5" name="Slide Number Placeholder 4">
            <a:extLst>
              <a:ext uri="{FF2B5EF4-FFF2-40B4-BE49-F238E27FC236}">
                <a16:creationId xmlns:a16="http://schemas.microsoft.com/office/drawing/2014/main" id="{554124E9-C48A-0B75-7B22-65FF97B0CED0}"/>
              </a:ext>
            </a:extLst>
          </p:cNvPr>
          <p:cNvSpPr>
            <a:spLocks noGrp="1"/>
          </p:cNvSpPr>
          <p:nvPr>
            <p:ph type="sldNum" sz="quarter" idx="10"/>
          </p:nvPr>
        </p:nvSpPr>
        <p:spPr/>
        <p:txBody>
          <a:bodyPr/>
          <a:lstStyle/>
          <a:p>
            <a:pPr>
              <a:defRPr/>
            </a:pPr>
            <a:fld id="{17098659-408A-F140-A3A9-DBA57AC6AD73}" type="slidenum">
              <a:rPr lang="en-US" altLang="en-US" smtClean="0"/>
              <a:pPr>
                <a:defRPr/>
              </a:pPr>
              <a:t>10</a:t>
            </a:fld>
            <a:endParaRPr lang="en-US" altLang="en-US"/>
          </a:p>
        </p:txBody>
      </p:sp>
      <p:pic>
        <p:nvPicPr>
          <p:cNvPr id="6" name="Picture 5">
            <a:extLst>
              <a:ext uri="{FF2B5EF4-FFF2-40B4-BE49-F238E27FC236}">
                <a16:creationId xmlns:a16="http://schemas.microsoft.com/office/drawing/2014/main" id="{695339A7-5157-FBCD-CBE7-A59603A78C95}"/>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387837614"/>
      </p:ext>
    </p:extLst>
  </p:cSld>
  <p:clrMapOvr>
    <a:masterClrMapping/>
  </p:clrMapOvr>
</p:sld>
</file>

<file path=ppt/theme/theme1.xml><?xml version="1.0" encoding="utf-8"?>
<a:theme xmlns:a="http://schemas.openxmlformats.org/drawingml/2006/main" name="SIM_no KU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IM_no KU 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lnDef>
  </a:objectDefaults>
  <a:extraClrSchemeLst>
    <a:extraClrScheme>
      <a:clrScheme name="SIM_no K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M_no KU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M_no KU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M_no KU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M_no KU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M_no KU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M_no KU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M_no KU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M_no KU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M_no KU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M_no KU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M_no KU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Bonsai:CE/LS - CD-ROMS:SIM_no KU Template2.pot</Template>
  <TotalTime>19758</TotalTime>
  <Words>5669</Words>
  <Application>Microsoft Macintosh PowerPoint</Application>
  <PresentationFormat>On-screen Show (4:3)</PresentationFormat>
  <Paragraphs>734</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vt:lpstr>
      <vt:lpstr>Times New Roman</vt:lpstr>
      <vt:lpstr>SIM_no KU Template</vt:lpstr>
      <vt:lpstr>Janis A. Bulgren, Ph.D.                                  2023</vt:lpstr>
      <vt:lpstr>Professional Development Materials:    Higher Order Thinking and Reasoning Routines (HOTR) </vt:lpstr>
      <vt:lpstr>Janis A. Bulgren, Ph.D.                                  2023</vt:lpstr>
      <vt:lpstr>Janis A. Bulgren, Ph.D.                                  2023</vt:lpstr>
      <vt:lpstr> DISCUSSION </vt:lpstr>
      <vt:lpstr>  Professional Developer’s Guide developed by Janis A. Bulgren  </vt:lpstr>
      <vt:lpstr>   Example of Gradual Introduction of  STEP-by-STEP Graphics  </vt:lpstr>
      <vt:lpstr> Cause-and-Effect Strategic Steps</vt:lpstr>
      <vt:lpstr>  Example of Step-by-Step introduction to Cause and Effect routine Introduce Steps 1-2-3, then 4-5, then 6. </vt:lpstr>
      <vt:lpstr>PowerPoint Presentation</vt:lpstr>
      <vt:lpstr>Step 1</vt:lpstr>
      <vt:lpstr>PowerPoint Presentation</vt:lpstr>
      <vt:lpstr>Step 2</vt:lpstr>
      <vt:lpstr>PowerPoint Presentation</vt:lpstr>
      <vt:lpstr>Step 3</vt:lpstr>
      <vt:lpstr> Step 6: Answer </vt:lpstr>
      <vt:lpstr>PowerPoint Presentation</vt:lpstr>
      <vt:lpstr>DISCUSS Step-by-Step introductions for other HOTR Graphics</vt:lpstr>
      <vt:lpstr>Critique Possible Steps for other HOTR Routines</vt:lpstr>
      <vt:lpstr>DISCUSSION</vt:lpstr>
      <vt:lpstr>  Professional Developer’s Guide developed by Janis A. Bulgren  </vt:lpstr>
      <vt:lpstr> HOW can we scaffold complex content?  MODIFY  </vt:lpstr>
      <vt:lpstr>  </vt:lpstr>
      <vt:lpstr>         EXAMPLE:   Example Modification:  Paraphrase   Put into your own words  by paraphrasing  a Cause &amp; Effect graphic of the Civil War</vt:lpstr>
      <vt:lpstr>PowerPoint Presentation</vt:lpstr>
      <vt:lpstr>PowerPoint Presentation</vt:lpstr>
      <vt:lpstr>PowerPoint Presentation</vt:lpstr>
      <vt:lpstr>Example</vt:lpstr>
      <vt:lpstr>PowerPoint Presentation</vt:lpstr>
      <vt:lpstr> Break apart one complex graphic into  TWO scaffolded graphics</vt:lpstr>
      <vt:lpstr>PowerPoint Presentation</vt:lpstr>
      <vt:lpstr>PowerPoint Presentation</vt:lpstr>
      <vt:lpstr>     </vt:lpstr>
      <vt:lpstr>DISCUSSION  </vt:lpstr>
    </vt:vector>
  </TitlesOfParts>
  <Company>Center for Research on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WARNING:</dc:title>
  <dc:creator>Brian Staats</dc:creator>
  <cp:lastModifiedBy>Jocelyn Washburn</cp:lastModifiedBy>
  <cp:revision>1463</cp:revision>
  <cp:lastPrinted>2006-12-04T17:46:23Z</cp:lastPrinted>
  <dcterms:created xsi:type="dcterms:W3CDTF">2008-12-01T19:39:56Z</dcterms:created>
  <dcterms:modified xsi:type="dcterms:W3CDTF">2023-07-05T13:03:44Z</dcterms:modified>
</cp:coreProperties>
</file>