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35"/>
  </p:notesMasterIdLst>
  <p:handoutMasterIdLst>
    <p:handoutMasterId r:id="rId36"/>
  </p:handoutMasterIdLst>
  <p:sldIdLst>
    <p:sldId id="713" r:id="rId2"/>
    <p:sldId id="1014" r:id="rId3"/>
    <p:sldId id="1076" r:id="rId4"/>
    <p:sldId id="1074" r:id="rId5"/>
    <p:sldId id="836" r:id="rId6"/>
    <p:sldId id="693" r:id="rId7"/>
    <p:sldId id="844" r:id="rId8"/>
    <p:sldId id="703" r:id="rId9"/>
    <p:sldId id="837" r:id="rId10"/>
    <p:sldId id="828" r:id="rId11"/>
    <p:sldId id="827" r:id="rId12"/>
    <p:sldId id="829" r:id="rId13"/>
    <p:sldId id="678" r:id="rId14"/>
    <p:sldId id="838" r:id="rId15"/>
    <p:sldId id="839" r:id="rId16"/>
    <p:sldId id="841" r:id="rId17"/>
    <p:sldId id="673" r:id="rId18"/>
    <p:sldId id="706" r:id="rId19"/>
    <p:sldId id="1075" r:id="rId20"/>
    <p:sldId id="847" r:id="rId21"/>
    <p:sldId id="699" r:id="rId22"/>
    <p:sldId id="707" r:id="rId23"/>
    <p:sldId id="709" r:id="rId24"/>
    <p:sldId id="848" r:id="rId25"/>
    <p:sldId id="849" r:id="rId26"/>
    <p:sldId id="958" r:id="rId27"/>
    <p:sldId id="892" r:id="rId28"/>
    <p:sldId id="708" r:id="rId29"/>
    <p:sldId id="684" r:id="rId30"/>
    <p:sldId id="700" r:id="rId31"/>
    <p:sldId id="679" r:id="rId32"/>
    <p:sldId id="686" r:id="rId33"/>
    <p:sldId id="712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2925"/>
  </p:normalViewPr>
  <p:slideViewPr>
    <p:cSldViewPr snapToGrid="0">
      <p:cViewPr varScale="1">
        <p:scale>
          <a:sx n="97" d="100"/>
          <a:sy n="97" d="100"/>
        </p:scale>
        <p:origin x="1080" y="192"/>
      </p:cViewPr>
      <p:guideLst>
        <p:guide orient="horz" pos="2060"/>
        <p:guide pos="2880"/>
      </p:guideLst>
    </p:cSldViewPr>
  </p:slideViewPr>
  <p:outlineViewPr>
    <p:cViewPr>
      <p:scale>
        <a:sx n="33" d="100"/>
        <a:sy n="33" d="100"/>
      </p:scale>
      <p:origin x="0" y="10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148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9926C16C-7C81-D348-98B0-A0223C377C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08536B8-5FC3-E54D-9F57-96BD413D53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FA141ECC-994E-5145-BF8B-8BE0EDB3FE3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5B2944FF-090A-F64B-8492-A0E86619AD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pPr>
              <a:defRPr/>
            </a:pPr>
            <a:fld id="{F7D4FCE4-8479-164A-98CC-90619F9889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9T18:51:00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9T18:51:00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24575,'2'-2'0,"0"0"0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9T18:51:00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29T18:51:00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24575,'2'-2'0,"0"0"0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C33EC2FB-5A37-0E44-9379-1A51B5047F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3E0995B-F044-7242-94F8-54B6390F598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D96D734-5DB6-4D4B-A224-9D20C0287F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E72DABE2-873D-B04C-9A1B-A2ACCBA494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343400"/>
            <a:ext cx="6172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475DA847-E0F2-ED4B-9661-E21147C91B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4788176B-4F37-754C-939E-C2F8C30FC3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20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1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b="1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9991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423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17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754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199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55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431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806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232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5302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859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770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092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3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b="1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048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4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b="1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2110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811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8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789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>
            <a:extLst>
              <a:ext uri="{FF2B5EF4-FFF2-40B4-BE49-F238E27FC236}">
                <a16:creationId xmlns:a16="http://schemas.microsoft.com/office/drawing/2014/main" id="{4B2AE858-B563-464C-B207-D7DFB78D15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University of Kansas Center for Research on Learning  2002</a:t>
            </a:r>
          </a:p>
        </p:txBody>
      </p:sp>
      <p:sp>
        <p:nvSpPr>
          <p:cNvPr id="28674" name="Rectangle 7">
            <a:extLst>
              <a:ext uri="{FF2B5EF4-FFF2-40B4-BE49-F238E27FC236}">
                <a16:creationId xmlns:a16="http://schemas.microsoft.com/office/drawing/2014/main" id="{F9E0F7DF-1296-3549-91CA-285442584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1"/>
                </a:solidFill>
                <a:latin typeface="Times" pitchFamily="2" charset="0"/>
              </a:rPr>
              <a:t>UO Overhead  </a:t>
            </a:r>
            <a:fld id="{A6FA20CB-2839-0649-9FE9-6826D2329AF6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9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A674AD8-BD4F-A84F-958E-C0166C27D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61FE61-2F7D-B647-8809-953185C9E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963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639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Kansas Center for Research on Learning 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UO Overhead  </a:t>
            </a:r>
            <a:fld id="{B591D3D6-A134-204D-A665-CC73B8CAFE4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42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2">
            <a:extLst>
              <a:ext uri="{FF2B5EF4-FFF2-40B4-BE49-F238E27FC236}">
                <a16:creationId xmlns:a16="http://schemas.microsoft.com/office/drawing/2014/main" id="{826ACC36-AEC9-1D49-BCD4-7C43631D9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1275" y="-9525"/>
            <a:ext cx="919638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33">
            <a:extLst>
              <a:ext uri="{FF2B5EF4-FFF2-40B4-BE49-F238E27FC236}">
                <a16:creationId xmlns:a16="http://schemas.microsoft.com/office/drawing/2014/main" id="{A6094F8F-FA9E-1A46-92B8-4E17449A0D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762000"/>
            <a:ext cx="0" cy="2133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34">
            <a:extLst>
              <a:ext uri="{FF2B5EF4-FFF2-40B4-BE49-F238E27FC236}">
                <a16:creationId xmlns:a16="http://schemas.microsoft.com/office/drawing/2014/main" id="{9A9D883B-EADD-1441-AD10-F74851EAA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575" y="5384800"/>
            <a:ext cx="91821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36" descr="sim_2color_sig">
            <a:extLst>
              <a:ext uri="{FF2B5EF4-FFF2-40B4-BE49-F238E27FC236}">
                <a16:creationId xmlns:a16="http://schemas.microsoft.com/office/drawing/2014/main" id="{02F6E8C1-C382-5944-90C7-7AD384EA65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28194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9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429000" y="1046163"/>
            <a:ext cx="5410200" cy="1600200"/>
          </a:xfrm>
        </p:spPr>
        <p:txBody>
          <a:bodyPr anchor="ctr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9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3124200"/>
            <a:ext cx="5105400" cy="2895600"/>
          </a:xfrm>
        </p:spPr>
        <p:txBody>
          <a:bodyPr/>
          <a:lstStyle>
            <a:lvl1pPr marL="0" indent="0">
              <a:buFontTx/>
              <a:buNone/>
              <a:defRPr sz="17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028">
            <a:extLst>
              <a:ext uri="{FF2B5EF4-FFF2-40B4-BE49-F238E27FC236}">
                <a16:creationId xmlns:a16="http://schemas.microsoft.com/office/drawing/2014/main" id="{4BEC4B47-11C5-D740-B206-44D211C86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29">
            <a:extLst>
              <a:ext uri="{FF2B5EF4-FFF2-40B4-BE49-F238E27FC236}">
                <a16:creationId xmlns:a16="http://schemas.microsoft.com/office/drawing/2014/main" id="{8C94467E-1A9A-BA4A-BB3C-28F7E34B9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  <p:sp>
        <p:nvSpPr>
          <p:cNvPr id="10" name="Rectangle 1030">
            <a:extLst>
              <a:ext uri="{FF2B5EF4-FFF2-40B4-BE49-F238E27FC236}">
                <a16:creationId xmlns:a16="http://schemas.microsoft.com/office/drawing/2014/main" id="{BBFE0B7A-9BB5-5545-ADB0-2305122066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92A6A9-0B93-A741-9520-0A47F07A8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12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0B8DA9A-8E70-7C46-B551-B83DA87008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50F7-0D91-9742-8BDC-D1EAF698C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68BAF3-9272-2040-8FBA-DE0F5E688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313966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E1487ED-B3A4-B043-8D45-91A1A4EE25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48505-FA04-4143-8BD5-B8E839839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9BDCA57-8ADB-684E-A345-01D3B49B6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410528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4F659AA-457D-EF43-BFFA-C21CAE2368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8659-408A-F140-A3A9-DBA57AC6A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A0626BF-8410-FB49-93E0-7FCA99480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28699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9E56DB7-9D02-1844-9C72-C706FB5ECF3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9F4FA-B9C1-7641-AB47-64E318AC8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6262126-5D4B-C742-A154-D65A6EB42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81649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12E0437-59F8-1C40-9B58-12CBEABCA9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94FED-3932-5C4D-99DE-67B68050B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4BF3300-CBDC-7243-BABF-DDC71383A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63454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03C3778-398A-BD49-B761-5E3C788820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24AAE-BB15-EA4F-9FED-BC93D35E2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C960BB26-6976-E245-99B3-803CAED279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188799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E83D7D5A-9180-7F48-A7F6-7E6718B34E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E5113-45F0-0C4E-88EA-04DEF61AA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FE860AB-7DE7-A446-9B56-BFE0696F3F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1578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109AED74-CA49-614D-BFB5-03D4CD22468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B840A-EDDD-2947-B8AE-4053FA30B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8C01F709-2C90-C64E-8BEF-19A8DB0E2E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334451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0DE74EF-B0A1-D14E-A3CC-1F654788264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524DA-E911-4748-B310-A207431E6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A302FBA-0F90-D249-9E54-42F22CD33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165296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03EABEE-5B7F-E749-8170-611D417ADC2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B986-AB4E-A641-A11D-240D04BF7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60009B2-A23B-C849-9D0B-49842F1FB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  <p:extLst>
      <p:ext uri="{BB962C8B-B14F-4D97-AF65-F5344CB8AC3E}">
        <p14:creationId xmlns:p14="http://schemas.microsoft.com/office/powerpoint/2010/main" val="408670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sim_2color_sig">
            <a:extLst>
              <a:ext uri="{FF2B5EF4-FFF2-40B4-BE49-F238E27FC236}">
                <a16:creationId xmlns:a16="http://schemas.microsoft.com/office/drawing/2014/main" id="{E3BA93F7-F1A2-3544-A5FD-DA3EFD92B0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3313" y="5786438"/>
            <a:ext cx="1690687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53B9EE57-3C8A-BB4A-B884-23E74F52D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378C173-ACED-2F41-9FB0-20AD8DCB9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666593A5-6438-B54C-8769-442522615318}"/>
              </a:ext>
            </a:extLst>
          </p:cNvPr>
          <p:cNvSpPr>
            <a:spLocks/>
          </p:cNvSpPr>
          <p:nvPr/>
        </p:nvSpPr>
        <p:spPr bwMode="auto">
          <a:xfrm rot="-10798822">
            <a:off x="0" y="6210300"/>
            <a:ext cx="9144000" cy="646113"/>
          </a:xfrm>
          <a:custGeom>
            <a:avLst/>
            <a:gdLst>
              <a:gd name="T0" fmla="*/ 0 w 5770"/>
              <a:gd name="T1" fmla="*/ 0 h 407"/>
              <a:gd name="T2" fmla="*/ 2147483646 w 5770"/>
              <a:gd name="T3" fmla="*/ 0 h 407"/>
              <a:gd name="T4" fmla="*/ 2147483646 w 5770"/>
              <a:gd name="T5" fmla="*/ 2147483646 h 407"/>
              <a:gd name="T6" fmla="*/ 2147483646 w 5770"/>
              <a:gd name="T7" fmla="*/ 2147483646 h 407"/>
              <a:gd name="T8" fmla="*/ 2147483646 w 5770"/>
              <a:gd name="T9" fmla="*/ 2147483646 h 407"/>
              <a:gd name="T10" fmla="*/ 2147483646 w 5770"/>
              <a:gd name="T11" fmla="*/ 2147483646 h 407"/>
              <a:gd name="T12" fmla="*/ 2147483646 w 5770"/>
              <a:gd name="T13" fmla="*/ 2147483646 h 407"/>
              <a:gd name="T14" fmla="*/ 2147483646 w 5770"/>
              <a:gd name="T15" fmla="*/ 2147483646 h 407"/>
              <a:gd name="T16" fmla="*/ 2147483646 w 5770"/>
              <a:gd name="T17" fmla="*/ 2147483646 h 407"/>
              <a:gd name="T18" fmla="*/ 2147483646 w 5770"/>
              <a:gd name="T19" fmla="*/ 2147483646 h 407"/>
              <a:gd name="T20" fmla="*/ 2147483646 w 5770"/>
              <a:gd name="T21" fmla="*/ 2147483646 h 407"/>
              <a:gd name="T22" fmla="*/ 2147483646 w 5770"/>
              <a:gd name="T23" fmla="*/ 2147483646 h 407"/>
              <a:gd name="T24" fmla="*/ 2147483646 w 5770"/>
              <a:gd name="T25" fmla="*/ 2147483646 h 407"/>
              <a:gd name="T26" fmla="*/ 2147483646 w 5770"/>
              <a:gd name="T27" fmla="*/ 2147483646 h 407"/>
              <a:gd name="T28" fmla="*/ 2147483646 w 5770"/>
              <a:gd name="T29" fmla="*/ 2147483646 h 407"/>
              <a:gd name="T30" fmla="*/ 2147483646 w 5770"/>
              <a:gd name="T31" fmla="*/ 2147483646 h 407"/>
              <a:gd name="T32" fmla="*/ 2147483646 w 5770"/>
              <a:gd name="T33" fmla="*/ 2147483646 h 407"/>
              <a:gd name="T34" fmla="*/ 2147483646 w 5770"/>
              <a:gd name="T35" fmla="*/ 2147483646 h 407"/>
              <a:gd name="T36" fmla="*/ 0 w 5770"/>
              <a:gd name="T37" fmla="*/ 2147483646 h 407"/>
              <a:gd name="T38" fmla="*/ 0 w 5770"/>
              <a:gd name="T39" fmla="*/ 0 h 4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770" h="407">
                <a:moveTo>
                  <a:pt x="0" y="0"/>
                </a:moveTo>
                <a:lnTo>
                  <a:pt x="5770" y="0"/>
                </a:lnTo>
                <a:lnTo>
                  <a:pt x="5770" y="407"/>
                </a:lnTo>
                <a:lnTo>
                  <a:pt x="5502" y="407"/>
                </a:lnTo>
                <a:lnTo>
                  <a:pt x="5203" y="407"/>
                </a:lnTo>
                <a:lnTo>
                  <a:pt x="4828" y="399"/>
                </a:lnTo>
                <a:lnTo>
                  <a:pt x="4406" y="378"/>
                </a:lnTo>
                <a:lnTo>
                  <a:pt x="3954" y="341"/>
                </a:lnTo>
                <a:lnTo>
                  <a:pt x="3732" y="320"/>
                </a:lnTo>
                <a:lnTo>
                  <a:pt x="3518" y="291"/>
                </a:lnTo>
                <a:lnTo>
                  <a:pt x="3303" y="262"/>
                </a:lnTo>
                <a:lnTo>
                  <a:pt x="3104" y="218"/>
                </a:lnTo>
                <a:lnTo>
                  <a:pt x="2966" y="196"/>
                </a:lnTo>
                <a:lnTo>
                  <a:pt x="2590" y="131"/>
                </a:lnTo>
                <a:lnTo>
                  <a:pt x="2322" y="95"/>
                </a:lnTo>
                <a:lnTo>
                  <a:pt x="2023" y="66"/>
                </a:lnTo>
                <a:lnTo>
                  <a:pt x="1678" y="44"/>
                </a:lnTo>
                <a:lnTo>
                  <a:pt x="1311" y="29"/>
                </a:lnTo>
                <a:lnTo>
                  <a:pt x="0" y="22"/>
                </a:lnTo>
                <a:lnTo>
                  <a:pt x="0" y="0"/>
                </a:lnTo>
                <a:close/>
              </a:path>
            </a:pathLst>
          </a:custGeom>
          <a:solidFill>
            <a:srgbClr val="7F0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8BF3D4AC-FDFB-CC4B-B386-8A314AC7E1C7}"/>
              </a:ext>
            </a:extLst>
          </p:cNvPr>
          <p:cNvSpPr>
            <a:spLocks/>
          </p:cNvSpPr>
          <p:nvPr/>
        </p:nvSpPr>
        <p:spPr bwMode="auto">
          <a:xfrm rot="10800000">
            <a:off x="0" y="6777038"/>
            <a:ext cx="1033463" cy="80962"/>
          </a:xfrm>
          <a:custGeom>
            <a:avLst/>
            <a:gdLst>
              <a:gd name="T0" fmla="*/ 2147483646 w 651"/>
              <a:gd name="T1" fmla="*/ 2147483646 h 51"/>
              <a:gd name="T2" fmla="*/ 2147483646 w 651"/>
              <a:gd name="T3" fmla="*/ 2147483646 h 51"/>
              <a:gd name="T4" fmla="*/ 0 w 651"/>
              <a:gd name="T5" fmla="*/ 0 h 51"/>
              <a:gd name="T6" fmla="*/ 2147483646 w 651"/>
              <a:gd name="T7" fmla="*/ 0 h 51"/>
              <a:gd name="T8" fmla="*/ 2147483646 w 651"/>
              <a:gd name="T9" fmla="*/ 2147483646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1" h="51">
                <a:moveTo>
                  <a:pt x="651" y="51"/>
                </a:moveTo>
                <a:lnTo>
                  <a:pt x="77" y="51"/>
                </a:lnTo>
                <a:lnTo>
                  <a:pt x="0" y="0"/>
                </a:lnTo>
                <a:lnTo>
                  <a:pt x="651" y="0"/>
                </a:lnTo>
                <a:lnTo>
                  <a:pt x="651" y="51"/>
                </a:lnTo>
                <a:close/>
              </a:path>
            </a:pathLst>
          </a:custGeom>
          <a:solidFill>
            <a:srgbClr val="FFD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CE86CB68-F07A-8A4E-9C23-27FC9BD53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295400"/>
            <a:ext cx="7315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8" name="Rectangle 8">
            <a:extLst>
              <a:ext uri="{FF2B5EF4-FFF2-40B4-BE49-F238E27FC236}">
                <a16:creationId xmlns:a16="http://schemas.microsoft.com/office/drawing/2014/main" id="{1E0640C1-D6D5-F244-BA03-F1B4BAEDE4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48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1DF22D1-963F-F54B-B5E5-D3BEB12C8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96969" name="Rectangle 9">
            <a:extLst>
              <a:ext uri="{FF2B5EF4-FFF2-40B4-BE49-F238E27FC236}">
                <a16:creationId xmlns:a16="http://schemas.microsoft.com/office/drawing/2014/main" id="{E1EC4617-C37C-8249-8930-A2C19FCEA4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770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University of Kansas Center for Research on Learning 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40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customXml" Target="../ink/ink4.xml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0" name="Rectangle 9">
            <a:extLst>
              <a:ext uri="{FF2B5EF4-FFF2-40B4-BE49-F238E27FC236}">
                <a16:creationId xmlns:a16="http://schemas.microsoft.com/office/drawing/2014/main" id="{413465AE-C9FB-A241-9C18-0C44B1455C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84091" y="5223212"/>
            <a:ext cx="5853095" cy="859536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</a:pPr>
            <a:br>
              <a:rPr lang="en-US" altLang="en-US" sz="1200" dirty="0"/>
            </a:br>
            <a:r>
              <a:rPr lang="en-US" altLang="ja-JP" sz="2400" i="1" dirty="0">
                <a:solidFill>
                  <a:schemeClr val="tx1"/>
                </a:solidFill>
              </a:rPr>
              <a:t>Janis A. </a:t>
            </a:r>
            <a:r>
              <a:rPr lang="en-US" altLang="ja-JP" sz="2400" i="1" dirty="0" err="1">
                <a:solidFill>
                  <a:schemeClr val="tx1"/>
                </a:solidFill>
              </a:rPr>
              <a:t>Bulgren</a:t>
            </a:r>
            <a:r>
              <a:rPr lang="en-US" altLang="ja-JP" sz="2400" i="1" dirty="0">
                <a:solidFill>
                  <a:schemeClr val="tx1"/>
                </a:solidFill>
              </a:rPr>
              <a:t>, Ph.D</a:t>
            </a:r>
            <a:r>
              <a:rPr lang="en-US" altLang="ja-JP" sz="1600" i="1" dirty="0">
                <a:solidFill>
                  <a:schemeClr val="tx1"/>
                </a:solidFill>
              </a:rPr>
              <a:t>.</a:t>
            </a:r>
            <a:r>
              <a:rPr lang="en-US" altLang="ja-JP" sz="1200" i="1" dirty="0">
                <a:solidFill>
                  <a:schemeClr val="tx1"/>
                </a:solidFill>
              </a:rPr>
              <a:t> </a:t>
            </a:r>
            <a:br>
              <a:rPr lang="en-US" altLang="ja-JP" sz="1200" b="0" i="1" dirty="0">
                <a:solidFill>
                  <a:schemeClr val="tx1"/>
                </a:solidFill>
              </a:rPr>
            </a:br>
            <a:endParaRPr lang="en-US" altLang="en-US" sz="1200" b="0" i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2259106" y="775252"/>
            <a:ext cx="7024826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    </a:t>
            </a: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4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  </a:t>
            </a:r>
            <a:r>
              <a:rPr lang="en-US" sz="3200" b="1" dirty="0">
                <a:latin typeface="+mj-lt"/>
              </a:rPr>
              <a:t>Higher Order </a:t>
            </a:r>
          </a:p>
          <a:p>
            <a:pPr algn="ctr"/>
            <a:r>
              <a:rPr lang="en-US" sz="3200" b="1" dirty="0">
                <a:latin typeface="+mj-lt"/>
              </a:rPr>
              <a:t>Thinking &amp; Reasoning</a:t>
            </a:r>
          </a:p>
          <a:p>
            <a:pPr algn="ctr"/>
            <a:r>
              <a:rPr lang="en-US" sz="3200" b="1" dirty="0">
                <a:latin typeface="+mj-lt"/>
              </a:rPr>
              <a:t>(HOTR)</a:t>
            </a:r>
          </a:p>
          <a:p>
            <a:pPr algn="ctr"/>
            <a:endParaRPr lang="en-US" sz="3200" b="1" dirty="0">
              <a:latin typeface="+mj-lt"/>
            </a:endParaRPr>
          </a:p>
          <a:p>
            <a:pPr algn="ctr"/>
            <a:r>
              <a:rPr lang="en-US" sz="3200" b="1" dirty="0">
                <a:latin typeface="+mj-lt"/>
              </a:rPr>
              <a:t>Content Enhancement Routines</a:t>
            </a:r>
            <a:r>
              <a:rPr lang="en-US" b="1" dirty="0">
                <a:latin typeface="+mj-lt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79035-E125-7F7A-7838-9E02E6B40974}"/>
              </a:ext>
            </a:extLst>
          </p:cNvPr>
          <p:cNvSpPr txBox="1"/>
          <p:nvPr/>
        </p:nvSpPr>
        <p:spPr>
          <a:xfrm>
            <a:off x="5112027" y="6082748"/>
            <a:ext cx="9972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600" dirty="0">
                <a:latin typeface="Times" pitchFamily="2" charset="0"/>
                <a:ea typeface="MS PGothic" panose="020B0600070205080204" pitchFamily="34" charset="-128"/>
              </a:rPr>
              <a:t>2023</a:t>
            </a: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6F3378-1B7A-C3D3-A373-5D799A67A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8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8F9-ED04-6347-B43D-2D591D2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70" y="216707"/>
            <a:ext cx="7772400" cy="838200"/>
          </a:xfrm>
        </p:spPr>
        <p:txBody>
          <a:bodyPr/>
          <a:lstStyle/>
          <a:p>
            <a:r>
              <a:rPr lang="en-US" sz="3600" b="1" dirty="0"/>
              <a:t> </a:t>
            </a:r>
            <a:r>
              <a:rPr lang="en-US" sz="3600" b="1" dirty="0">
                <a:solidFill>
                  <a:schemeClr val="tx1"/>
                </a:solidFill>
              </a:rPr>
              <a:t>How often do we hear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33D5E-BBE5-2D4B-8005-D2216DCD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038" y="1468858"/>
            <a:ext cx="6866264" cy="5084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1. Mark Twain’s books deliver a message.</a:t>
            </a:r>
            <a:endParaRPr lang="en-US" sz="28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800" dirty="0"/>
              <a:t>2. The river level is going to rise tonight.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800" dirty="0"/>
              <a:t>3. We should buy this brand of cookie.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800" dirty="0"/>
              <a:t>4. We need to think about where to go on            vacation.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800" dirty="0"/>
              <a:t>5. I think vaccines are beneficial</a:t>
            </a:r>
            <a:r>
              <a:rPr lang="en-US" sz="2400" dirty="0"/>
              <a:t>.     </a:t>
            </a:r>
            <a:r>
              <a:rPr lang="en-US" sz="1800" dirty="0"/>
              <a:t>	</a:t>
            </a:r>
            <a:r>
              <a:rPr lang="en-US" sz="12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130A6-3D57-FC49-A5E6-BEAC9164F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992CA-A2F1-D84B-8D2A-067A8372A138}"/>
              </a:ext>
            </a:extLst>
          </p:cNvPr>
          <p:cNvSpPr txBox="1"/>
          <p:nvPr/>
        </p:nvSpPr>
        <p:spPr>
          <a:xfrm>
            <a:off x="6305797" y="6365174"/>
            <a:ext cx="5362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8"/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J. </a:t>
            </a:r>
            <a:r>
              <a:rPr lang="en-US" sz="16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F1FEC0-5E32-C147-A638-A6B5228E7FDE}"/>
              </a:ext>
            </a:extLst>
          </p:cNvPr>
          <p:cNvSpPr/>
          <p:nvPr/>
        </p:nvSpPr>
        <p:spPr>
          <a:xfrm>
            <a:off x="4996668" y="6262255"/>
            <a:ext cx="1734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E8576E-8208-CF03-6E9E-DF3013D6E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3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591D4-35A5-BA4B-BA86-001DC2890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>
                <a:solidFill>
                  <a:schemeClr val="tx1"/>
                </a:solidFill>
              </a:rPr>
              <a:t>DISCUSSION – </a:t>
            </a:r>
            <a:br>
              <a:rPr lang="en-US" sz="3400" b="1" dirty="0">
                <a:solidFill>
                  <a:schemeClr val="tx1"/>
                </a:solidFill>
              </a:rPr>
            </a:br>
            <a:r>
              <a:rPr lang="en-US" sz="3400" b="1" dirty="0">
                <a:solidFill>
                  <a:schemeClr val="tx1"/>
                </a:solidFill>
              </a:rPr>
              <a:t>PROBING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B2E13-4C85-294F-B6D5-72130349D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122150"/>
            <a:ext cx="8025714" cy="4613700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Discuss the </a:t>
            </a:r>
            <a:r>
              <a:rPr lang="en-US" sz="2800" b="1" dirty="0">
                <a:solidFill>
                  <a:srgbClr val="C00000"/>
                </a:solidFill>
              </a:rPr>
              <a:t>type of reasoning </a:t>
            </a:r>
            <a:r>
              <a:rPr lang="en-US" sz="2800" dirty="0"/>
              <a:t>in each statement on the previous slide (main idea, compare and contrast, cause and effect, decision making, or claims and arguments).</a:t>
            </a:r>
          </a:p>
          <a:p>
            <a:endParaRPr lang="en-US" sz="2800" dirty="0"/>
          </a:p>
          <a:p>
            <a:r>
              <a:rPr lang="en-US" sz="2800" dirty="0"/>
              <a:t>Identify the Higher Order Thinking and Reasoning routine that will help analyze and explain each question.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D2FD9-0BD1-3749-852B-726E5713AA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C45BA3-7F4A-04F6-37AF-561891047BBE}"/>
              </a:ext>
            </a:extLst>
          </p:cNvPr>
          <p:cNvSpPr txBox="1"/>
          <p:nvPr/>
        </p:nvSpPr>
        <p:spPr>
          <a:xfrm>
            <a:off x="3918807" y="6137701"/>
            <a:ext cx="1870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endParaRPr lang="en-US" sz="14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2C44CC-1CE5-4D46-A239-EEE7D3C76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93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8F9-ED04-6347-B43D-2D591D2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2111"/>
            <a:ext cx="9301163" cy="125909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Demystifying Reasoning</a:t>
            </a:r>
            <a:br>
              <a:rPr lang="en-US" sz="36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33D5E-BBE5-2D4B-8005-D2216DCD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10" y="1365088"/>
            <a:ext cx="7153119" cy="552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dirty="0">
                <a:solidFill>
                  <a:srgbClr val="C00000"/>
                </a:solidFill>
              </a:rPr>
              <a:t>types of reasoning </a:t>
            </a:r>
            <a:r>
              <a:rPr lang="en-US" sz="2400" dirty="0"/>
              <a:t>are used in these claims?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1800" dirty="0"/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130A6-3D57-FC49-A5E6-BEAC9164F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B2DD1C-8885-6842-88A2-0369BFFAEF26}"/>
              </a:ext>
            </a:extLst>
          </p:cNvPr>
          <p:cNvSpPr txBox="1"/>
          <p:nvPr/>
        </p:nvSpPr>
        <p:spPr>
          <a:xfrm>
            <a:off x="1595257" y="6383923"/>
            <a:ext cx="5598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8"/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6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6628F-3FB6-20C3-F953-3C4027F72E19}"/>
              </a:ext>
            </a:extLst>
          </p:cNvPr>
          <p:cNvSpPr txBox="1"/>
          <p:nvPr/>
        </p:nvSpPr>
        <p:spPr>
          <a:xfrm>
            <a:off x="2457406" y="1894531"/>
            <a:ext cx="583602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. </a:t>
            </a:r>
            <a:r>
              <a:rPr lang="en-US" sz="2000" dirty="0">
                <a:latin typeface="+mn-lt"/>
              </a:rPr>
              <a:t>Mark Twain’s books deliver a message.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+mn-lt"/>
              </a:rPr>
              <a:t>Explaining a </a:t>
            </a: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main idea</a:t>
            </a:r>
            <a:br>
              <a:rPr lang="en-US" sz="2000" b="1" u="sng" dirty="0">
                <a:solidFill>
                  <a:srgbClr val="C00000"/>
                </a:solidFill>
                <a:latin typeface="+mn-lt"/>
              </a:rPr>
            </a:br>
            <a:endParaRPr lang="en-US" sz="2000" b="1" u="sng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2. The river level will rise tonight.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+mn-lt"/>
              </a:rPr>
              <a:t>Tracing </a:t>
            </a: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causes and effects</a:t>
            </a:r>
            <a:br>
              <a:rPr lang="en-US" sz="2000" b="1" u="sng" dirty="0">
                <a:solidFill>
                  <a:srgbClr val="C00000"/>
                </a:solidFill>
                <a:latin typeface="+mn-lt"/>
              </a:rPr>
            </a:br>
            <a:endParaRPr lang="en-US" sz="2000" b="1" u="sng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3. We should buy this brand of cookie.</a:t>
            </a:r>
          </a:p>
          <a:p>
            <a:pPr marL="457200" lvl="1" indent="0">
              <a:buNone/>
            </a:pP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Comparing and contrasting</a:t>
            </a:r>
            <a:br>
              <a:rPr lang="en-US" sz="2000" b="1" u="sng" dirty="0">
                <a:solidFill>
                  <a:srgbClr val="C00000"/>
                </a:solidFill>
                <a:latin typeface="+mn-lt"/>
              </a:rPr>
            </a:br>
            <a:endParaRPr lang="en-US" sz="2000" b="1" u="sng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4. We need to decide where to go on vacation.</a:t>
            </a:r>
          </a:p>
          <a:p>
            <a:pPr marL="457200" lvl="1" indent="0">
              <a:buNone/>
            </a:pP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Making a decision</a:t>
            </a:r>
            <a:br>
              <a:rPr lang="en-US" sz="2000" b="1" u="sng" dirty="0">
                <a:solidFill>
                  <a:srgbClr val="C00000"/>
                </a:solidFill>
                <a:latin typeface="+mn-lt"/>
              </a:rPr>
            </a:br>
            <a:endParaRPr lang="en-US" sz="2000" b="1" u="sng" dirty="0"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5. I think vaccines are beneficial.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00000"/>
                </a:solidFill>
                <a:latin typeface="+mn-lt"/>
              </a:rPr>
              <a:t>Identifying a </a:t>
            </a: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claim with evidence</a:t>
            </a:r>
            <a:endParaRPr lang="en-US" sz="2000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3D0F10-0847-D1D2-ED88-2848440FF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85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8F9-ED04-6347-B43D-2D591D2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45" y="197555"/>
            <a:ext cx="8266710" cy="118293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How</a:t>
            </a:r>
            <a:r>
              <a:rPr lang="en-US" sz="2800" dirty="0">
                <a:solidFill>
                  <a:schemeClr val="tx1"/>
                </a:solidFill>
              </a:rPr>
              <a:t> to rephrase statements to demystify complex questions and clarify the type of reasoning?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33D5E-BBE5-2D4B-8005-D2216DCD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645" y="1571985"/>
            <a:ext cx="8266710" cy="448491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1800" dirty="0"/>
              <a:t>Mark Twain’s books deliver a message </a:t>
            </a:r>
            <a:r>
              <a:rPr lang="en-US" sz="1800" dirty="0">
                <a:highlight>
                  <a:srgbClr val="FFFF00"/>
                </a:highlight>
              </a:rPr>
              <a:t>such</a:t>
            </a:r>
            <a:r>
              <a:rPr lang="en-US" sz="1800" dirty="0"/>
              <a:t> as the value of each human in </a:t>
            </a:r>
            <a:r>
              <a:rPr lang="en-US" sz="1800" i="1" dirty="0"/>
              <a:t>Huckleberry Finn.   </a:t>
            </a:r>
            <a:r>
              <a:rPr lang="en-US" sz="1800" b="1" dirty="0">
                <a:solidFill>
                  <a:srgbClr val="C00000"/>
                </a:solidFill>
              </a:rPr>
              <a:t>Explaining a main idea</a:t>
            </a:r>
          </a:p>
          <a:p>
            <a:pPr>
              <a:buAutoNum type="arabicPeriod"/>
            </a:pPr>
            <a:endParaRPr lang="en-US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dirty="0"/>
              <a:t>2.</a:t>
            </a:r>
            <a:r>
              <a:rPr lang="en-US" sz="1800" dirty="0">
                <a:highlight>
                  <a:srgbClr val="FFFF00"/>
                </a:highlight>
              </a:rPr>
              <a:t> Since </a:t>
            </a:r>
            <a:r>
              <a:rPr lang="en-US" sz="1800" dirty="0"/>
              <a:t>had three inches of rain,</a:t>
            </a:r>
            <a:r>
              <a:rPr lang="en-US" sz="1800" dirty="0">
                <a:highlight>
                  <a:srgbClr val="FFFF00"/>
                </a:highlight>
              </a:rPr>
              <a:t> therefore </a:t>
            </a:r>
            <a:r>
              <a:rPr lang="en-US" sz="1800" dirty="0"/>
              <a:t>the river level will rise </a:t>
            </a:r>
            <a:r>
              <a:rPr lang="en-US" sz="1800" dirty="0">
                <a:highlight>
                  <a:srgbClr val="FFFF00"/>
                </a:highlight>
              </a:rPr>
              <a:t>because</a:t>
            </a:r>
            <a:r>
              <a:rPr lang="en-US" sz="1800" dirty="0"/>
              <a:t> history has shown is that this is likely to happen. </a:t>
            </a:r>
            <a:r>
              <a:rPr lang="en-US" sz="1800" dirty="0">
                <a:solidFill>
                  <a:srgbClr val="C00000"/>
                </a:solidFill>
              </a:rPr>
              <a:t>Trac</a:t>
            </a:r>
            <a:r>
              <a:rPr lang="en-US" sz="1800" b="1" dirty="0">
                <a:solidFill>
                  <a:srgbClr val="C00000"/>
                </a:solidFill>
              </a:rPr>
              <a:t>ing causes and effects</a:t>
            </a:r>
          </a:p>
          <a:p>
            <a:pPr marL="0" indent="0">
              <a:buNone/>
            </a:pPr>
            <a:endParaRPr lang="en-US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dirty="0"/>
              <a:t>3. We should buy this brand of cookie </a:t>
            </a:r>
            <a:r>
              <a:rPr lang="en-US" sz="1800" dirty="0">
                <a:highlight>
                  <a:srgbClr val="FFFF00"/>
                </a:highlight>
              </a:rPr>
              <a:t>becaus</a:t>
            </a:r>
            <a:r>
              <a:rPr lang="en-US" sz="1800" dirty="0"/>
              <a:t>e it is cheaper than this brand and has five more ounces of cookies. </a:t>
            </a:r>
            <a:r>
              <a:rPr lang="en-US" sz="1800" b="1" dirty="0">
                <a:solidFill>
                  <a:srgbClr val="C00000"/>
                </a:solidFill>
              </a:rPr>
              <a:t>Comparing and contrasting</a:t>
            </a:r>
          </a:p>
          <a:p>
            <a:pPr marL="0" indent="0">
              <a:buNone/>
            </a:pPr>
            <a:endParaRPr lang="en-US" sz="1800" dirty="0">
              <a:solidFill>
                <a:srgbClr val="C00000"/>
              </a:solidFill>
            </a:endParaRPr>
          </a:p>
          <a:p>
            <a:pPr>
              <a:buAutoNum type="arabicPeriod" startAt="4"/>
            </a:pPr>
            <a:r>
              <a:rPr lang="en-US" sz="1800" dirty="0"/>
              <a:t>Let’s find </a:t>
            </a:r>
            <a:r>
              <a:rPr lang="en-US" sz="1800" dirty="0">
                <a:highlight>
                  <a:srgbClr val="FFFF00"/>
                </a:highlight>
              </a:rPr>
              <a:t>pros and cons </a:t>
            </a:r>
            <a:r>
              <a:rPr lang="en-US" sz="1800" dirty="0"/>
              <a:t>of going to the beach or mountains for vacation. </a:t>
            </a:r>
            <a:r>
              <a:rPr lang="en-US" sz="1800" b="1" dirty="0">
                <a:solidFill>
                  <a:srgbClr val="C00000"/>
                </a:solidFill>
              </a:rPr>
              <a:t>Making a decision</a:t>
            </a:r>
          </a:p>
          <a:p>
            <a:pPr>
              <a:buAutoNum type="arabicPeriod" startAt="4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5.  Here is a report from the CDC with data and expert commentary that </a:t>
            </a:r>
            <a:r>
              <a:rPr lang="en-US" sz="1800" dirty="0">
                <a:highlight>
                  <a:srgbClr val="FFFF00"/>
                </a:highlight>
              </a:rPr>
              <a:t>proves</a:t>
            </a:r>
            <a:r>
              <a:rPr lang="en-US" sz="1800" dirty="0"/>
              <a:t> the value of vaccines. </a:t>
            </a:r>
            <a:r>
              <a:rPr lang="en-US" sz="1800" b="1" dirty="0">
                <a:solidFill>
                  <a:srgbClr val="C00000"/>
                </a:solidFill>
              </a:rPr>
              <a:t>Identifying a claim with an argument</a:t>
            </a:r>
            <a:r>
              <a:rPr lang="en-US" sz="1800" b="1" dirty="0"/>
              <a:t>     </a:t>
            </a:r>
            <a:r>
              <a:rPr lang="en-US" sz="1800" dirty="0"/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130A6-3D57-FC49-A5E6-BEAC9164F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B2DD1C-8885-6842-88A2-0369BFFAEF26}"/>
              </a:ext>
            </a:extLst>
          </p:cNvPr>
          <p:cNvSpPr txBox="1"/>
          <p:nvPr/>
        </p:nvSpPr>
        <p:spPr>
          <a:xfrm>
            <a:off x="1595257" y="6383923"/>
            <a:ext cx="5362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8"/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J. </a:t>
            </a:r>
            <a:r>
              <a:rPr lang="en-US" sz="16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CE5D7C-A792-0B73-9922-AD7DB9335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61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8F9-ED04-6347-B43D-2D591D2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1519"/>
            <a:ext cx="9144000" cy="1172118"/>
          </a:xfrm>
        </p:spPr>
        <p:txBody>
          <a:bodyPr/>
          <a:lstStyle/>
          <a:p>
            <a:r>
              <a:rPr lang="en-US" sz="2800" b="1" strike="sngStrike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  <a:t> </a:t>
            </a:r>
            <a:b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</a:br>
            <a:r>
              <a:rPr lang="en-US" sz="3200" b="1" dirty="0">
                <a:solidFill>
                  <a:schemeClr val="tx1"/>
                </a:solidFill>
              </a:rPr>
              <a:t>The Football Fans’ Claim &amp; Counterclaim 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33D5E-BBE5-2D4B-8005-D2216DCD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043" y="2371637"/>
            <a:ext cx="7471097" cy="50300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Fan 1.  “That goal should not have counted.”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Fan 2.    ”Oh, yes it should have.”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Fan 1.  No,  it shouldn’t have.”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>
                <a:highlight>
                  <a:srgbClr val="FFFF00"/>
                </a:highlight>
              </a:rPr>
              <a:t>Fan 2.  “PROVE IT!”</a:t>
            </a:r>
          </a:p>
          <a:p>
            <a:pPr marL="0" indent="0">
              <a:buNone/>
            </a:pPr>
            <a:r>
              <a:rPr lang="en-US" sz="1800" dirty="0"/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130A6-3D57-FC49-A5E6-BEAC9164F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992CA-A2F1-D84B-8D2A-067A8372A138}"/>
              </a:ext>
            </a:extLst>
          </p:cNvPr>
          <p:cNvSpPr txBox="1"/>
          <p:nvPr/>
        </p:nvSpPr>
        <p:spPr>
          <a:xfrm>
            <a:off x="6305797" y="6365174"/>
            <a:ext cx="5362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8"/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J. </a:t>
            </a:r>
            <a:r>
              <a:rPr lang="en-US" sz="16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F1FEC0-5E32-C147-A638-A6B5228E7FDE}"/>
              </a:ext>
            </a:extLst>
          </p:cNvPr>
          <p:cNvSpPr/>
          <p:nvPr/>
        </p:nvSpPr>
        <p:spPr>
          <a:xfrm>
            <a:off x="4996668" y="6262255"/>
            <a:ext cx="1734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FB7B43-D172-18FD-8751-DB24F0CABB9C}"/>
              </a:ext>
            </a:extLst>
          </p:cNvPr>
          <p:cNvSpPr txBox="1"/>
          <p:nvPr/>
        </p:nvSpPr>
        <p:spPr>
          <a:xfrm>
            <a:off x="889267" y="1509653"/>
            <a:ext cx="7471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+mn-lt"/>
              </a:rPr>
              <a:t>Where can this reasoning go for Fan 1?</a:t>
            </a:r>
            <a:endParaRPr lang="en-US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B3DA46-D854-184F-C0E2-1D58E4898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13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591D4-35A5-BA4B-BA86-001DC2890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B2E13-4C85-294F-B6D5-72130349D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28700"/>
            <a:ext cx="8581768" cy="4800600"/>
          </a:xfrm>
        </p:spPr>
        <p:txBody>
          <a:bodyPr/>
          <a:lstStyle/>
          <a:p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Let’s review these the two fans’ conversation so far.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Let’s discuss what argumentation skills Fan 1 could use to respond to Fan 2’s challenge to PROVE IT.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If you were Fan 1 what would your response look like?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D2FD9-0BD1-3749-852B-726E5713AA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C45BA3-7F4A-04F6-37AF-561891047BBE}"/>
              </a:ext>
            </a:extLst>
          </p:cNvPr>
          <p:cNvSpPr txBox="1"/>
          <p:nvPr/>
        </p:nvSpPr>
        <p:spPr>
          <a:xfrm>
            <a:off x="4572000" y="6137701"/>
            <a:ext cx="1870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endParaRPr lang="en-US" sz="14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0A092-9DF5-03DE-6708-DF98AF7A1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76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8F9-ED04-6347-B43D-2D591D2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4004" y="152400"/>
            <a:ext cx="9267568" cy="1040623"/>
          </a:xfrm>
        </p:spPr>
        <p:txBody>
          <a:bodyPr/>
          <a:lstStyle/>
          <a:p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Football Fan # 1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Response to PROVE IT! using CCAR: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33D5E-BBE5-2D4B-8005-D2216DCD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652" y="1619010"/>
            <a:ext cx="8592695" cy="5516896"/>
          </a:xfrm>
        </p:spPr>
        <p:txBody>
          <a:bodyPr>
            <a:noAutofit/>
          </a:bodyPr>
          <a:lstStyle/>
          <a:p>
            <a:r>
              <a:rPr lang="en-US" sz="2000" dirty="0"/>
              <a:t>Fan 1: “The runner stepped out of bounds on the 35-yard line as in this replay video.”</a:t>
            </a:r>
            <a:r>
              <a:rPr lang="en-US" sz="2000" dirty="0">
                <a:highlight>
                  <a:srgbClr val="FFFF00"/>
                </a:highlight>
              </a:rPr>
              <a:t>  Evidence: FACT.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Fan 1: “The rules say if he stepped out of bounds,  the play always starts again at the 35 yard line. </a:t>
            </a:r>
            <a:r>
              <a:rPr lang="en-US" sz="2000" dirty="0">
                <a:highlight>
                  <a:srgbClr val="FFFF00"/>
                </a:highlight>
              </a:rPr>
              <a:t>Evidence: RULES &amp; PRECEDENT).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FAN 1: </a:t>
            </a:r>
            <a:r>
              <a:rPr lang="en-US" sz="2000" dirty="0">
                <a:highlight>
                  <a:srgbClr val="00FFFF"/>
                </a:highlight>
              </a:rPr>
              <a:t>THEREFORE</a:t>
            </a:r>
            <a:r>
              <a:rPr lang="en-US" sz="2000" dirty="0"/>
              <a:t>, if both teams agreed to play by the rules and </a:t>
            </a:r>
            <a:r>
              <a:rPr lang="en-US" sz="2000" dirty="0">
                <a:highlight>
                  <a:srgbClr val="00FFFF"/>
                </a:highlight>
              </a:rPr>
              <a:t>IF </a:t>
            </a:r>
            <a:r>
              <a:rPr lang="en-US" sz="2000" dirty="0"/>
              <a:t>the rules say the play was over when he stepped of bounds, </a:t>
            </a:r>
            <a:r>
              <a:rPr lang="en-US" sz="2000" dirty="0">
                <a:highlight>
                  <a:srgbClr val="00FFFF"/>
                </a:highlight>
              </a:rPr>
              <a:t>THEN</a:t>
            </a:r>
            <a:r>
              <a:rPr lang="en-US" sz="2000" dirty="0"/>
              <a:t> the goal should not have counted.” </a:t>
            </a:r>
            <a:r>
              <a:rPr lang="en-US" sz="2000" dirty="0">
                <a:highlight>
                  <a:srgbClr val="FFFF00"/>
                </a:highlight>
              </a:rPr>
              <a:t>(Reasoning: CAUSE &amp; EFFECT)</a:t>
            </a:r>
          </a:p>
          <a:p>
            <a:pPr marL="0" indent="0">
              <a:buNone/>
            </a:pPr>
            <a:r>
              <a:rPr lang="en-US" sz="2200" dirty="0">
                <a:highlight>
                  <a:srgbClr val="FFFF00"/>
                </a:highlight>
              </a:rPr>
              <a:t>  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800" dirty="0"/>
              <a:t>The</a:t>
            </a:r>
            <a:r>
              <a:rPr lang="en-US" sz="2800" dirty="0">
                <a:highlight>
                  <a:srgbClr val="00FFFF"/>
                </a:highlight>
              </a:rPr>
              <a:t> </a:t>
            </a:r>
            <a:r>
              <a:rPr lang="en-US" sz="2800" u="sng" dirty="0">
                <a:highlight>
                  <a:srgbClr val="00FFFF"/>
                </a:highlight>
              </a:rPr>
              <a:t>effec</a:t>
            </a:r>
            <a:r>
              <a:rPr lang="en-US" sz="2800" dirty="0">
                <a:highlight>
                  <a:srgbClr val="00FFFF"/>
                </a:highlight>
              </a:rPr>
              <a:t>t</a:t>
            </a:r>
            <a:r>
              <a:rPr lang="en-US" sz="2800" dirty="0"/>
              <a:t> of good </a:t>
            </a:r>
            <a:r>
              <a:rPr lang="en-US" sz="2800" u="sng" dirty="0"/>
              <a:t>factual evidence</a:t>
            </a:r>
            <a:r>
              <a:rPr lang="en-US" sz="2800" dirty="0"/>
              <a:t> and reasoning to support a claim could </a:t>
            </a:r>
            <a:r>
              <a:rPr lang="en-US" sz="2800" u="sng" dirty="0">
                <a:highlight>
                  <a:srgbClr val="00FFFF"/>
                </a:highlight>
              </a:rPr>
              <a:t>cause </a:t>
            </a:r>
            <a:r>
              <a:rPr lang="en-US" sz="2800" u="sng" dirty="0"/>
              <a:t>Fan 2 to accept the claim.</a:t>
            </a:r>
            <a:r>
              <a:rPr lang="en-US" sz="2800" dirty="0"/>
              <a:t>   </a:t>
            </a:r>
          </a:p>
          <a:p>
            <a:pPr marL="457200" indent="-457200">
              <a:buAutoNum type="arabicPeriod" startAt="2"/>
            </a:pPr>
            <a:endParaRPr lang="en-US" sz="1600" dirty="0"/>
          </a:p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2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130A6-3D57-FC49-A5E6-BEAC9164F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F1FEC0-5E32-C147-A638-A6B5228E7FDE}"/>
              </a:ext>
            </a:extLst>
          </p:cNvPr>
          <p:cNvSpPr/>
          <p:nvPr/>
        </p:nvSpPr>
        <p:spPr>
          <a:xfrm>
            <a:off x="4996668" y="6262255"/>
            <a:ext cx="1734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endParaRPr lang="en-US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0F8580-0457-3AE0-ABEC-5BDE5EC9F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697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0" name="Rectangle 9">
            <a:extLst>
              <a:ext uri="{FF2B5EF4-FFF2-40B4-BE49-F238E27FC236}">
                <a16:creationId xmlns:a16="http://schemas.microsoft.com/office/drawing/2014/main" id="{413465AE-C9FB-A241-9C18-0C44B1455C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14501" y="4549810"/>
            <a:ext cx="6836784" cy="1459375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</a:pPr>
            <a:br>
              <a:rPr lang="en-US" altLang="en-US" sz="1200" dirty="0"/>
            </a:br>
            <a:r>
              <a:rPr lang="en-US" altLang="en-US" sz="1200" dirty="0"/>
              <a:t> </a:t>
            </a:r>
            <a:r>
              <a:rPr lang="en-US" altLang="en-US" sz="1600" i="1" dirty="0">
                <a:solidFill>
                  <a:schemeClr val="tx1"/>
                </a:solidFill>
              </a:rPr>
              <a:t>Professional Developer</a:t>
            </a:r>
            <a:r>
              <a:rPr lang="ja-JP" altLang="en-US" sz="1600" i="1">
                <a:solidFill>
                  <a:schemeClr val="tx1"/>
                </a:solidFill>
              </a:rPr>
              <a:t>’</a:t>
            </a:r>
            <a:r>
              <a:rPr lang="en-US" altLang="ja-JP" sz="1600" i="1" dirty="0">
                <a:solidFill>
                  <a:schemeClr val="tx1"/>
                </a:solidFill>
              </a:rPr>
              <a:t>s Guide developed by Janis A. </a:t>
            </a:r>
            <a:r>
              <a:rPr lang="en-US" altLang="ja-JP" sz="1600" i="1" dirty="0" err="1">
                <a:solidFill>
                  <a:schemeClr val="tx1"/>
                </a:solidFill>
              </a:rPr>
              <a:t>Bulgren</a:t>
            </a:r>
            <a:r>
              <a:rPr lang="en-US" altLang="ja-JP" sz="1200" i="1" dirty="0">
                <a:solidFill>
                  <a:schemeClr val="tx1"/>
                </a:solidFill>
              </a:rPr>
              <a:t> </a:t>
            </a:r>
            <a:br>
              <a:rPr lang="en-US" altLang="ja-JP" sz="1200" b="0" i="1" dirty="0">
                <a:solidFill>
                  <a:schemeClr val="tx1"/>
                </a:solidFill>
              </a:rPr>
            </a:br>
            <a:endParaRPr lang="en-US" altLang="en-US" sz="1200" b="0" i="1" dirty="0">
              <a:solidFill>
                <a:schemeClr val="tx1"/>
              </a:solidFill>
            </a:endParaRPr>
          </a:p>
        </p:txBody>
      </p:sp>
      <p:sp>
        <p:nvSpPr>
          <p:cNvPr id="27651" name="Rectangle 10">
            <a:extLst>
              <a:ext uri="{FF2B5EF4-FFF2-40B4-BE49-F238E27FC236}">
                <a16:creationId xmlns:a16="http://schemas.microsoft.com/office/drawing/2014/main" id="{09022AA6-DC63-D440-B185-6B77F24000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18551" y="5797499"/>
            <a:ext cx="1032734" cy="1459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1300" dirty="0"/>
              <a:t>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1539875" y="740479"/>
            <a:ext cx="929048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</a:p>
          <a:p>
            <a:pPr algn="ctr"/>
            <a:r>
              <a:rPr lang="en-US" sz="3400" b="1" dirty="0">
                <a:latin typeface="+mj-lt"/>
              </a:rPr>
              <a:t>Deconstructing Questions</a:t>
            </a:r>
          </a:p>
          <a:p>
            <a:pPr algn="ctr"/>
            <a:endParaRPr lang="en-US" sz="4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E803F6-1259-2019-1670-69351FEA8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10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8F9-ED04-6347-B43D-2D591D2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074" y="152400"/>
            <a:ext cx="8475852" cy="849415"/>
          </a:xfrm>
        </p:spPr>
        <p:txBody>
          <a:bodyPr/>
          <a:lstStyle/>
          <a:p>
            <a:b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</a:br>
            <a:b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</a:b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130A6-3D57-FC49-A5E6-BEAC9164F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E70B6-0349-9444-B755-E4E7AFA53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344" y="1410915"/>
            <a:ext cx="7486903" cy="4989885"/>
          </a:xfrm>
        </p:spPr>
        <p:txBody>
          <a:bodyPr/>
          <a:lstStyle/>
          <a:p>
            <a:pPr marL="0" indent="0">
              <a:buNone/>
            </a:pPr>
            <a:endParaRPr lang="en-US" sz="2800" b="1" strike="sngStrike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 1. IDENTIFY </a:t>
            </a:r>
            <a:r>
              <a:rPr lang="en-US" sz="2800" dirty="0"/>
              <a:t>and</a:t>
            </a:r>
            <a:r>
              <a:rPr lang="en-US" sz="2800" b="1" dirty="0">
                <a:solidFill>
                  <a:srgbClr val="C00000"/>
                </a:solidFill>
              </a:rPr>
              <a:t> DELETE </a:t>
            </a:r>
            <a:r>
              <a:rPr lang="en-US" sz="2800" dirty="0"/>
              <a:t>extra information.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2. FIND </a:t>
            </a:r>
            <a:r>
              <a:rPr lang="en-US" sz="2800" dirty="0"/>
              <a:t>Synonyms.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3. PARAPHRASE </a:t>
            </a:r>
            <a:r>
              <a:rPr lang="en-US" sz="2800" dirty="0"/>
              <a:t>a question.</a:t>
            </a:r>
          </a:p>
          <a:p>
            <a:endParaRPr lang="en-US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5BC243-D907-DF75-7161-46B868E7351F}"/>
              </a:ext>
            </a:extLst>
          </p:cNvPr>
          <p:cNvSpPr txBox="1"/>
          <p:nvPr/>
        </p:nvSpPr>
        <p:spPr>
          <a:xfrm>
            <a:off x="5202339" y="6211222"/>
            <a:ext cx="21814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endParaRPr lang="en-US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7E778B-A3E6-4C53-717F-0C0B52DC07F9}"/>
              </a:ext>
            </a:extLst>
          </p:cNvPr>
          <p:cNvSpPr txBox="1"/>
          <p:nvPr/>
        </p:nvSpPr>
        <p:spPr>
          <a:xfrm>
            <a:off x="239072" y="257497"/>
            <a:ext cx="90252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highlight>
                  <a:srgbClr val="FFFF00"/>
                </a:highlight>
                <a:latin typeface="+mj-lt"/>
              </a:rPr>
              <a:t>HOW</a:t>
            </a:r>
            <a:r>
              <a:rPr lang="en-US" sz="3200" b="1" dirty="0">
                <a:latin typeface="+mj-lt"/>
              </a:rPr>
              <a:t> DO WE  DECONSTRUCT</a:t>
            </a:r>
          </a:p>
          <a:p>
            <a:pPr algn="ctr"/>
            <a:r>
              <a:rPr lang="en-US" sz="3200" b="1" dirty="0">
                <a:latin typeface="+mj-lt"/>
              </a:rPr>
              <a:t>COMPLEX QUESTIONS?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33A294-FE23-0BF5-BF65-4532177E6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42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20EB-CC4C-744E-A843-C189F408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399"/>
            <a:ext cx="7772400" cy="1200397"/>
          </a:xfrm>
        </p:spPr>
        <p:txBody>
          <a:bodyPr/>
          <a:lstStyle/>
          <a:p>
            <a:br>
              <a:rPr 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96F2-8C76-AD40-8AC8-1B349C1C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7FAB8-DA6F-8541-A531-34807B93D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A68005-528D-4B46-B85C-076FF7692D25}"/>
              </a:ext>
            </a:extLst>
          </p:cNvPr>
          <p:cNvSpPr/>
          <p:nvPr/>
        </p:nvSpPr>
        <p:spPr>
          <a:xfrm>
            <a:off x="900235" y="1850885"/>
            <a:ext cx="886753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941100"/>
                </a:solidFill>
                <a:latin typeface="+mn-lt"/>
              </a:rPr>
              <a:t>IDENTIFY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extra background information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941100"/>
                </a:solidFill>
                <a:latin typeface="+mn-lt"/>
              </a:rPr>
              <a:t>DELETE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extra information.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1"/>
              </a:solidFill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941100"/>
                </a:solidFill>
                <a:latin typeface="+mn-lt"/>
              </a:rPr>
              <a:t>FOCUS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on the critical question itself.</a:t>
            </a:r>
          </a:p>
          <a:p>
            <a:pPr marL="800100" lvl="1" indent="-342900">
              <a:buFont typeface="Wingdings" pitchFamily="2" charset="2"/>
              <a:buChar char="v"/>
            </a:pP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DB261-4BDB-3243-AAE7-15ACEE1E41DB}"/>
              </a:ext>
            </a:extLst>
          </p:cNvPr>
          <p:cNvSpPr txBox="1"/>
          <p:nvPr/>
        </p:nvSpPr>
        <p:spPr>
          <a:xfrm>
            <a:off x="1631092" y="380999"/>
            <a:ext cx="6827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  </a:t>
            </a:r>
            <a:r>
              <a:rPr lang="en-US" sz="4000" b="1" dirty="0">
                <a:solidFill>
                  <a:schemeClr val="tx1"/>
                </a:solidFill>
                <a:latin typeface="+mj-lt"/>
              </a:rPr>
              <a:t>1.  IDENTIFY &amp; DELETE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6C1201-470C-4748-B68C-319F65963735}"/>
              </a:ext>
            </a:extLst>
          </p:cNvPr>
          <p:cNvSpPr/>
          <p:nvPr/>
        </p:nvSpPr>
        <p:spPr>
          <a:xfrm>
            <a:off x="5334002" y="6324601"/>
            <a:ext cx="2194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D01E30-2EFD-963F-1B4D-DED92B2D0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9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CAAD0-214B-F7A7-96E2-EADDC9EC4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4016" y="-8238"/>
            <a:ext cx="10194324" cy="930876"/>
          </a:xfrm>
        </p:spPr>
        <p:txBody>
          <a:bodyPr/>
          <a:lstStyle/>
          <a:p>
            <a:pPr algn="ctr"/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Professional Development Materials:   </a:t>
            </a:r>
            <a:b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</a:br>
            <a:r>
              <a:rPr lang="en-US" sz="27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Higher Order Thinking and Reasoning Routines (HOTR) </a:t>
            </a:r>
            <a:endParaRPr lang="en-US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35153-388E-5C50-BA2B-7278A51822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885B25-9602-4192-532E-0BB1DB74D1FC}"/>
              </a:ext>
            </a:extLst>
          </p:cNvPr>
          <p:cNvSpPr/>
          <p:nvPr/>
        </p:nvSpPr>
        <p:spPr>
          <a:xfrm>
            <a:off x="33652" y="922638"/>
            <a:ext cx="9144000" cy="62170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A1 HOTR: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Higher Order Thinking and Reasoning (HOTR)   	Routines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A2  HOTR: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Alignment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HOTR routines with reasoning standards across 	content standards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A3 HOTR: 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Similarities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across HOTR routines to facilitate teaching and learning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B1 CCAR: 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Cross Curricular Argumentation Routine (CCAR)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B2 CCAR:  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Alignment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CCAR with standards across 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ntent areas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B3 CCAR:  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Expanding Learning </a:t>
            </a: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CCAR Routine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C1 </a:t>
            </a:r>
            <a:r>
              <a:rPr lang="en-US" sz="25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Demystifying</a:t>
            </a:r>
            <a:r>
              <a:rPr lang="en-US" sz="2500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Reasoning </a:t>
            </a:r>
            <a:r>
              <a:rPr lang="en-US" sz="25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5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Deconstructing </a:t>
            </a:r>
            <a:r>
              <a:rPr lang="en-US" sz="2500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 Questions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C2 </a:t>
            </a:r>
            <a:r>
              <a:rPr lang="en-US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Bridges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other Content Enhancement Routines (CERs) to HOTR 	routines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 </a:t>
            </a:r>
            <a:r>
              <a:rPr lang="en-US" sz="2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Scaffolds </a:t>
            </a:r>
            <a:r>
              <a:rPr lang="en-US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gradual introduction of complex HOTR routines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altLang="en-US" sz="2200" dirty="0">
              <a:latin typeface="Times" pitchFamily="2" charset="0"/>
              <a:ea typeface="MS PGothic" panose="020B0600070205080204" pitchFamily="34" charset="-128"/>
            </a:endParaRPr>
          </a:p>
          <a:p>
            <a:r>
              <a:rPr lang="en-US" altLang="en-US" sz="2200" dirty="0">
                <a:latin typeface="Times" pitchFamily="2" charset="0"/>
                <a:ea typeface="MS PGothic" panose="020B0600070205080204" pitchFamily="34" charset="-128"/>
              </a:rPr>
              <a:t>                                                                                  </a:t>
            </a:r>
            <a:r>
              <a:rPr lang="en-US" altLang="en-US" sz="1000" dirty="0">
                <a:latin typeface="Times" pitchFamily="2" charset="0"/>
                <a:ea typeface="MS PGothic" panose="020B0600070205080204" pitchFamily="34" charset="-128"/>
              </a:rPr>
              <a:t>©  Janis Bulgren 2023</a:t>
            </a:r>
          </a:p>
          <a:p>
            <a:endParaRPr lang="en-US" sz="22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1">
                    <a:alpha val="39883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8AF80E-7D5F-2FA1-E30D-FF84E7C8E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84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57E7-14C8-8F4D-BCCB-D9CC2D2C1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792" y="152400"/>
            <a:ext cx="8743208" cy="1055563"/>
          </a:xfrm>
        </p:spPr>
        <p:txBody>
          <a:bodyPr/>
          <a:lstStyle/>
          <a:p>
            <a:br>
              <a:rPr lang="en-US" sz="2800" dirty="0"/>
            </a:br>
            <a:r>
              <a:rPr lang="en-US" sz="36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7AF1-1DFC-0C4B-890D-544B83189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8860"/>
            <a:ext cx="7772400" cy="440724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How would you deconstruct the following question to get to the critical question?</a:t>
            </a:r>
          </a:p>
          <a:p>
            <a:pPr marL="0" indent="0" algn="ctr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Deforestation has reached levels of about 40 million acres each year.  More than 50 percent of the rain forests have been cut.  About 2% of the rest of the rain forests are destroyed in each succeeding year.  What brought about deforestation, and what could result?</a:t>
            </a:r>
          </a:p>
          <a:p>
            <a:pPr marL="0" indent="0" algn="ctr">
              <a:buNone/>
            </a:pPr>
            <a:endParaRPr lang="en-US" sz="3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72B8F-9E9D-6A48-BE91-4B9AB2745A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590E9C-4AE2-5E9D-19A4-D3FEE59C67BA}"/>
              </a:ext>
            </a:extLst>
          </p:cNvPr>
          <p:cNvSpPr txBox="1"/>
          <p:nvPr/>
        </p:nvSpPr>
        <p:spPr>
          <a:xfrm>
            <a:off x="5458596" y="6219569"/>
            <a:ext cx="29996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2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C161B3-1AB7-05C0-4654-E480653BD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6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6F09-A533-C344-9188-4A037AF91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822" y="0"/>
            <a:ext cx="7916792" cy="1814384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Example: </a:t>
            </a:r>
            <a:r>
              <a:rPr lang="en-US" sz="2800" b="1" dirty="0">
                <a:solidFill>
                  <a:srgbClr val="C00000"/>
                </a:solidFill>
              </a:rPr>
              <a:t>DECONSTRUCT </a:t>
            </a:r>
            <a:r>
              <a:rPr lang="en-US" sz="2800" b="1" dirty="0">
                <a:solidFill>
                  <a:schemeClr val="tx1"/>
                </a:solidFill>
              </a:rPr>
              <a:t>a word problem by removing  extra information and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focusing on the critical question.</a:t>
            </a:r>
            <a:br>
              <a:rPr lang="en-US" sz="2800" b="1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8CEF-1989-0848-A093-354AA2D1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814384"/>
            <a:ext cx="8154296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800" strike="sngStrike" dirty="0"/>
              <a:t>Deforestation has reached levels of about 40 million acres each year.  More than 50 percent of the rain forests have been cut.  About 2% of the rest of the rain forests are destroyed in each succeeding year. </a:t>
            </a:r>
            <a:r>
              <a:rPr lang="en-US" sz="2800" strike="sngStrike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endParaRPr lang="en-US" sz="2800" strike="sngStrik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What brought about deforestation</a:t>
            </a:r>
            <a:r>
              <a:rPr lang="en-US" sz="2800" dirty="0"/>
              <a:t>,</a:t>
            </a:r>
            <a:r>
              <a:rPr lang="en-US" sz="2800" dirty="0">
                <a:highlight>
                  <a:srgbClr val="FFFF00"/>
                </a:highlight>
              </a:rPr>
              <a:t> and what</a:t>
            </a:r>
            <a:r>
              <a:rPr lang="en-US" sz="2800" dirty="0"/>
              <a:t> </a:t>
            </a:r>
            <a:r>
              <a:rPr lang="en-US" sz="2800" dirty="0">
                <a:highlight>
                  <a:srgbClr val="FFFF00"/>
                </a:highlight>
              </a:rPr>
              <a:t>could result</a:t>
            </a:r>
            <a:r>
              <a:rPr lang="en-US" sz="2800" dirty="0"/>
              <a:t>?</a:t>
            </a:r>
          </a:p>
          <a:p>
            <a:pPr marL="0" indent="0">
              <a:buNone/>
            </a:pPr>
            <a:r>
              <a:rPr lang="en-US" sz="1200" dirty="0"/>
              <a:t>                                            </a:t>
            </a:r>
          </a:p>
          <a:p>
            <a:pPr marL="0" indent="0">
              <a:buNone/>
            </a:pPr>
            <a:endParaRPr lang="en-US" sz="12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en-US" sz="12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					© Janis </a:t>
            </a:r>
            <a:r>
              <a:rPr lang="en-US" sz="12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r>
              <a:rPr lang="en-US" sz="1800" dirty="0"/>
              <a:t> </a:t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7CA373-97AA-F9AC-AE6D-94EBA59BF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471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20EB-CC4C-744E-A843-C189F408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399"/>
            <a:ext cx="7772400" cy="1200397"/>
          </a:xfrm>
        </p:spPr>
        <p:txBody>
          <a:bodyPr/>
          <a:lstStyle/>
          <a:p>
            <a:br>
              <a:rPr 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96F2-8C76-AD40-8AC8-1B349C1C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7FAB8-DA6F-8541-A531-34807B93D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A68005-528D-4B46-B85C-076FF7692D25}"/>
              </a:ext>
            </a:extLst>
          </p:cNvPr>
          <p:cNvSpPr/>
          <p:nvPr/>
        </p:nvSpPr>
        <p:spPr>
          <a:xfrm>
            <a:off x="925158" y="1900059"/>
            <a:ext cx="729368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Remind yourself of definition of </a:t>
            </a:r>
            <a:r>
              <a:rPr lang="en-US" sz="2800" i="1" dirty="0">
                <a:solidFill>
                  <a:srgbClr val="941100"/>
                </a:solidFill>
                <a:latin typeface="+mn-lt"/>
              </a:rPr>
              <a:t>Synonym</a:t>
            </a:r>
            <a:r>
              <a:rPr lang="en-US" sz="2800" dirty="0">
                <a:solidFill>
                  <a:srgbClr val="941100"/>
                </a:solidFill>
                <a:latin typeface="+mn-lt"/>
              </a:rPr>
              <a:t>: words with similar meaning.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Then,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41100"/>
                </a:solidFill>
                <a:latin typeface="+mn-lt"/>
              </a:rPr>
              <a:t>Search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for difficult words in question.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41100"/>
                </a:solidFill>
                <a:latin typeface="+mn-lt"/>
              </a:rPr>
              <a:t>Recall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synonyms.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41100"/>
                </a:solidFill>
                <a:latin typeface="+mn-lt"/>
              </a:rPr>
              <a:t>Select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best synonym.</a:t>
            </a:r>
          </a:p>
          <a:p>
            <a:pPr marL="800100" lvl="1" indent="-342900">
              <a:buFont typeface="Wingdings" pitchFamily="2" charset="2"/>
              <a:buChar char="v"/>
            </a:pP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DB261-4BDB-3243-AAE7-15ACEE1E41DB}"/>
              </a:ext>
            </a:extLst>
          </p:cNvPr>
          <p:cNvSpPr txBox="1"/>
          <p:nvPr/>
        </p:nvSpPr>
        <p:spPr>
          <a:xfrm>
            <a:off x="925158" y="451983"/>
            <a:ext cx="7293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 </a:t>
            </a:r>
            <a:r>
              <a:rPr lang="en-US" sz="3600" b="1" dirty="0">
                <a:solidFill>
                  <a:schemeClr val="tx1"/>
                </a:solidFill>
                <a:latin typeface="+mj-lt"/>
              </a:rPr>
              <a:t>2. Find SYNONYMS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6C1201-470C-4748-B68C-319F65963735}"/>
              </a:ext>
            </a:extLst>
          </p:cNvPr>
          <p:cNvSpPr/>
          <p:nvPr/>
        </p:nvSpPr>
        <p:spPr>
          <a:xfrm>
            <a:off x="5334002" y="6324601"/>
            <a:ext cx="2195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3A53F0-C062-5CB7-8CC0-8C00B6AAE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29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20EB-CC4C-744E-A843-C189F408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399"/>
            <a:ext cx="7772400" cy="1200397"/>
          </a:xfrm>
        </p:spPr>
        <p:txBody>
          <a:bodyPr/>
          <a:lstStyle/>
          <a:p>
            <a:br>
              <a:rPr 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96F2-8C76-AD40-8AC8-1B349C1C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162" y="1574159"/>
            <a:ext cx="7772400" cy="3962400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7FAB8-DA6F-8541-A531-34807B93D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A68005-528D-4B46-B85C-076FF7692D25}"/>
              </a:ext>
            </a:extLst>
          </p:cNvPr>
          <p:cNvSpPr/>
          <p:nvPr/>
        </p:nvSpPr>
        <p:spPr>
          <a:xfrm>
            <a:off x="952500" y="1767430"/>
            <a:ext cx="72986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941100"/>
                </a:solidFill>
                <a:latin typeface="+mn-lt"/>
              </a:rPr>
              <a:t>Main Idea</a:t>
            </a:r>
            <a:r>
              <a:rPr lang="en-US" dirty="0">
                <a:solidFill>
                  <a:srgbClr val="941100"/>
                </a:solidFill>
                <a:latin typeface="+mn-lt"/>
              </a:rPr>
              <a:t>: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core understanding; central theme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941100"/>
                </a:solidFill>
                <a:latin typeface="+mn-lt"/>
              </a:rPr>
              <a:t>Cause-and-Effect</a:t>
            </a:r>
            <a:r>
              <a:rPr lang="en-US" dirty="0">
                <a:solidFill>
                  <a:srgbClr val="941100"/>
                </a:solidFill>
                <a:latin typeface="+mn-lt"/>
              </a:rPr>
              <a:t>: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bring about/result; give rise to/outcome; initiator/consequence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941100"/>
                </a:solidFill>
                <a:latin typeface="+mn-lt"/>
              </a:rPr>
              <a:t>Compare-and-Contrast</a:t>
            </a:r>
            <a:r>
              <a:rPr lang="en-US" dirty="0">
                <a:solidFill>
                  <a:srgbClr val="941100"/>
                </a:solidFill>
                <a:latin typeface="+mn-lt"/>
              </a:rPr>
              <a:t>: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differentiate, alike/unalike; similar/dissimilar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941100"/>
                </a:solidFill>
                <a:latin typeface="+mn-lt"/>
              </a:rPr>
              <a:t>Decision-making</a:t>
            </a:r>
            <a:r>
              <a:rPr lang="en-US" dirty="0">
                <a:solidFill>
                  <a:srgbClr val="941100"/>
                </a:solidFill>
                <a:latin typeface="+mn-lt"/>
              </a:rPr>
              <a:t>: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options; alternatives; choices; judge between; pro/con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941100"/>
                </a:solidFill>
                <a:latin typeface="+mn-lt"/>
              </a:rPr>
              <a:t>Argumentation: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claim &amp; evidence; debate position; assertion; conclusion with supports; line of reasoning</a:t>
            </a:r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EE5B9B-58F7-794C-8605-6C1ED78BB5E7}"/>
              </a:ext>
            </a:extLst>
          </p:cNvPr>
          <p:cNvSpPr txBox="1"/>
          <p:nvPr/>
        </p:nvSpPr>
        <p:spPr>
          <a:xfrm>
            <a:off x="860613" y="473922"/>
            <a:ext cx="7390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941100"/>
                </a:solidFill>
                <a:latin typeface="+mj-lt"/>
              </a:rPr>
              <a:t>Synonyms</a:t>
            </a:r>
            <a:r>
              <a:rPr lang="en-US" sz="3600" dirty="0">
                <a:latin typeface="+mj-lt"/>
              </a:rPr>
              <a:t> for Types of Reasoning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76FDBE-29DE-5D4A-88B3-118D62E7F942}"/>
              </a:ext>
            </a:extLst>
          </p:cNvPr>
          <p:cNvSpPr txBox="1"/>
          <p:nvPr/>
        </p:nvSpPr>
        <p:spPr>
          <a:xfrm>
            <a:off x="5005137" y="6082019"/>
            <a:ext cx="2645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D2AC00-D2A9-E1C2-6D59-D7DCC3F4C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62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57E7-14C8-8F4D-BCCB-D9CC2D2C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7AF1-1DFC-0C4B-890D-544B83189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218" y="1523999"/>
            <a:ext cx="7446981" cy="4407243"/>
          </a:xfrm>
        </p:spPr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How would you use synonyms to identify the type of higher order thinking and reasoning required to answer these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72B8F-9E9D-6A48-BE91-4B9AB2745A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CA7FAB-D486-19CA-2F88-22EA002748C9}"/>
              </a:ext>
            </a:extLst>
          </p:cNvPr>
          <p:cNvSpPr txBox="1"/>
          <p:nvPr/>
        </p:nvSpPr>
        <p:spPr>
          <a:xfrm>
            <a:off x="4662616" y="5980151"/>
            <a:ext cx="457817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2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8633E0-BB4C-5D5C-FA1C-217E55690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77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6F09-A533-C344-9188-4A037AF91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59" y="0"/>
            <a:ext cx="9099468" cy="1033984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Deconstruct questions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by finding </a:t>
            </a:r>
            <a:r>
              <a:rPr lang="en-US" sz="3200" b="1" dirty="0">
                <a:solidFill>
                  <a:srgbClr val="C00000"/>
                </a:solidFill>
              </a:rPr>
              <a:t>SYNONYMS</a:t>
            </a:r>
            <a:r>
              <a:rPr lang="en-US" sz="32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8CEF-1989-0848-A093-354AA2D1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1033984"/>
            <a:ext cx="8930244" cy="5127171"/>
          </a:xfrm>
        </p:spPr>
        <p:txBody>
          <a:bodyPr/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941100"/>
                </a:solidFill>
              </a:rPr>
              <a:t>Analyze</a:t>
            </a:r>
            <a:r>
              <a:rPr lang="en-US" sz="2400" b="1" dirty="0"/>
              <a:t> </a:t>
            </a:r>
            <a:r>
              <a:rPr lang="en-US" sz="2400" dirty="0"/>
              <a:t>Original Question to find reasoning terms:  What </a:t>
            </a:r>
            <a:r>
              <a:rPr lang="en-US" sz="2400" dirty="0">
                <a:highlight>
                  <a:srgbClr val="FFFF00"/>
                </a:highlight>
              </a:rPr>
              <a:t>brought about</a:t>
            </a:r>
            <a:r>
              <a:rPr lang="en-US" sz="2400" dirty="0"/>
              <a:t> deforestation, and what could </a:t>
            </a:r>
            <a:r>
              <a:rPr lang="en-US" sz="2400" dirty="0">
                <a:highlight>
                  <a:srgbClr val="FFFF00"/>
                </a:highlight>
              </a:rPr>
              <a:t>result?</a:t>
            </a:r>
          </a:p>
          <a:p>
            <a:pPr marL="0" indent="0">
              <a:buNone/>
            </a:pPr>
            <a:endParaRPr lang="en-US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941100"/>
                </a:solidFill>
              </a:rPr>
              <a:t>Identify</a:t>
            </a:r>
            <a:r>
              <a:rPr lang="en-US" sz="2400" b="1" dirty="0"/>
              <a:t> </a:t>
            </a:r>
            <a:r>
              <a:rPr lang="en-US" sz="2400" dirty="0"/>
              <a:t>the type of reasoning </a:t>
            </a:r>
            <a:r>
              <a:rPr lang="en-US" sz="2400" b="1" dirty="0">
                <a:highlight>
                  <a:srgbClr val="00FFFF"/>
                </a:highlight>
              </a:rPr>
              <a:t>(cause and effect).</a:t>
            </a:r>
          </a:p>
          <a:p>
            <a:pPr marL="0" indent="0">
              <a:buNone/>
            </a:pPr>
            <a:endParaRPr lang="en-US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941100"/>
                </a:solidFill>
              </a:rPr>
              <a:t>Search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941100"/>
                </a:solidFill>
              </a:rPr>
              <a:t>for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941100"/>
                </a:solidFill>
              </a:rPr>
              <a:t>synonyms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dirty="0"/>
              <a:t>for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>
                <a:highlight>
                  <a:srgbClr val="FFFF00"/>
                </a:highlight>
              </a:rPr>
              <a:t>brought about </a:t>
            </a:r>
            <a:r>
              <a:rPr lang="en-US" sz="2400" b="1" dirty="0"/>
              <a:t>… </a:t>
            </a:r>
            <a:r>
              <a:rPr lang="en-US" sz="2400" b="1" dirty="0">
                <a:highlight>
                  <a:srgbClr val="FFFF00"/>
                </a:highlight>
              </a:rPr>
              <a:t>result </a:t>
            </a:r>
            <a:r>
              <a:rPr lang="en-US" sz="2400" dirty="0"/>
              <a:t>that match a Higher Order Thinking and Reasoning routine.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941100"/>
                </a:solidFill>
              </a:rPr>
              <a:t>Rephrase </a:t>
            </a:r>
            <a:r>
              <a:rPr lang="en-US" sz="2400" dirty="0"/>
              <a:t>the question using synonyms</a:t>
            </a:r>
            <a:r>
              <a:rPr lang="en-US" sz="2400" b="1" dirty="0"/>
              <a:t>: </a:t>
            </a:r>
            <a:r>
              <a:rPr lang="en-US" sz="2400" dirty="0"/>
              <a:t> What </a:t>
            </a:r>
            <a:r>
              <a:rPr lang="en-US" sz="2400" b="1" dirty="0">
                <a:highlight>
                  <a:srgbClr val="00FFFF"/>
                </a:highlight>
              </a:rPr>
              <a:t>caused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/>
              <a:t>deforestation, and what could be the </a:t>
            </a:r>
            <a:r>
              <a:rPr lang="en-US" sz="2400" b="1" dirty="0">
                <a:highlight>
                  <a:srgbClr val="00FFFF"/>
                </a:highlight>
              </a:rPr>
              <a:t>effect</a:t>
            </a:r>
            <a:r>
              <a:rPr lang="en-US" sz="2400" dirty="0">
                <a:highlight>
                  <a:srgbClr val="00FFFF"/>
                </a:highlight>
              </a:rPr>
              <a:t>?</a:t>
            </a:r>
            <a:endParaRPr lang="en-US" sz="2400" dirty="0">
              <a:solidFill>
                <a:prstClr val="black">
                  <a:tint val="75000"/>
                </a:prstClr>
              </a:solidFill>
            </a:endParaRP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                                                                                                          </a:t>
            </a:r>
            <a:endParaRPr lang="en-US" sz="24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						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2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C62EB-5227-274F-8BE0-432736CF61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23986" y="7423484"/>
            <a:ext cx="1905000" cy="304800"/>
          </a:xfrm>
        </p:spPr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8EBB50-B5EE-67DC-74E1-13AB35239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43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8F9-ED04-6347-B43D-2D591D2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4269"/>
            <a:ext cx="8711514" cy="1408671"/>
          </a:xfrm>
        </p:spPr>
        <p:txBody>
          <a:bodyPr/>
          <a:lstStyle/>
          <a:p>
            <a:br>
              <a:rPr lang="en-US" sz="3600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33D5E-BBE5-2D4B-8005-D2216DCD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332" y="1690303"/>
            <a:ext cx="8122673" cy="4542134"/>
          </a:xfrm>
        </p:spPr>
        <p:txBody>
          <a:bodyPr>
            <a:noAutofit/>
          </a:bodyPr>
          <a:lstStyle/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prstClr val="black"/>
                </a:solidFill>
                <a:ea typeface="ＭＳ 明朝"/>
              </a:rPr>
              <a:t>1. </a:t>
            </a:r>
            <a:r>
              <a:rPr lang="en-US" sz="2400" b="1" dirty="0">
                <a:solidFill>
                  <a:srgbClr val="941100"/>
                </a:solidFill>
                <a:ea typeface="ＭＳ 明朝"/>
              </a:rPr>
              <a:t>Identify</a:t>
            </a:r>
            <a:r>
              <a:rPr lang="en-US" sz="2400" dirty="0">
                <a:solidFill>
                  <a:prstClr val="black"/>
                </a:solidFill>
                <a:ea typeface="ＭＳ 明朝"/>
              </a:rPr>
              <a:t> the question with complex terms.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prstClr val="black"/>
                </a:solidFill>
                <a:ea typeface="ＭＳ 明朝"/>
              </a:rPr>
              <a:t>“How did his observations lead Charles Darwin to propose natural selection as the </a:t>
            </a:r>
            <a:r>
              <a:rPr lang="en-US" sz="2400" dirty="0">
                <a:solidFill>
                  <a:prstClr val="black"/>
                </a:solidFill>
                <a:highlight>
                  <a:srgbClr val="FFFF00"/>
                </a:highlight>
                <a:ea typeface="ＭＳ 明朝"/>
              </a:rPr>
              <a:t>driving mechanism </a:t>
            </a:r>
            <a:r>
              <a:rPr lang="en-US" sz="2400" dirty="0">
                <a:solidFill>
                  <a:prstClr val="black"/>
                </a:solidFill>
                <a:ea typeface="ＭＳ 明朝"/>
              </a:rPr>
              <a:t>of evolution and what were </a:t>
            </a:r>
            <a:r>
              <a:rPr lang="en-US" sz="2400" dirty="0">
                <a:solidFill>
                  <a:prstClr val="black"/>
                </a:solidFill>
                <a:highlight>
                  <a:srgbClr val="00FFFF"/>
                </a:highlight>
                <a:ea typeface="ＭＳ 明朝"/>
              </a:rPr>
              <a:t>cumulative changes</a:t>
            </a:r>
            <a:r>
              <a:rPr lang="en-US" sz="2400" dirty="0">
                <a:solidFill>
                  <a:prstClr val="black"/>
                </a:solidFill>
                <a:ea typeface="ＭＳ 明朝"/>
              </a:rPr>
              <a:t>?”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ea typeface="ＭＳ 明朝"/>
            </a:endParaRP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ea typeface="ＭＳ 明朝"/>
              </a:rPr>
              <a:t>2. </a:t>
            </a:r>
            <a:r>
              <a:rPr lang="en-US" sz="2400" b="1" dirty="0">
                <a:solidFill>
                  <a:srgbClr val="941100"/>
                </a:solidFill>
                <a:ea typeface="ＭＳ 明朝"/>
              </a:rPr>
              <a:t>Rephrase</a:t>
            </a:r>
            <a:r>
              <a:rPr lang="en-US" sz="2400" dirty="0">
                <a:solidFill>
                  <a:prstClr val="black"/>
                </a:solidFill>
                <a:ea typeface="ＭＳ 明朝"/>
              </a:rPr>
              <a:t> the question with synonyms.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ea typeface="ＭＳ 明朝"/>
              </a:rPr>
              <a:t>“How did his observations lead Charles Darwin to propose natural selection as the </a:t>
            </a:r>
            <a:r>
              <a:rPr lang="en-US" sz="2400" dirty="0">
                <a:solidFill>
                  <a:prstClr val="black"/>
                </a:solidFill>
                <a:highlight>
                  <a:srgbClr val="FFFF00"/>
                </a:highlight>
                <a:ea typeface="ＭＳ 明朝"/>
              </a:rPr>
              <a:t>cause </a:t>
            </a:r>
            <a:r>
              <a:rPr lang="en-US" sz="2400" dirty="0">
                <a:solidFill>
                  <a:prstClr val="black"/>
                </a:solidFill>
                <a:ea typeface="ＭＳ 明朝"/>
              </a:rPr>
              <a:t>of evolution and what were </a:t>
            </a:r>
            <a:r>
              <a:rPr lang="en-US" sz="2400" dirty="0">
                <a:solidFill>
                  <a:prstClr val="black"/>
                </a:solidFill>
                <a:highlight>
                  <a:srgbClr val="00FFFF"/>
                </a:highlight>
                <a:ea typeface="ＭＳ 明朝"/>
              </a:rPr>
              <a:t>several lasting changes</a:t>
            </a:r>
            <a:r>
              <a:rPr lang="en-US" sz="2400" dirty="0">
                <a:solidFill>
                  <a:prstClr val="black"/>
                </a:solidFill>
                <a:ea typeface="ＭＳ 明朝"/>
              </a:rPr>
              <a:t>?”</a:t>
            </a:r>
          </a:p>
          <a:p>
            <a:pPr marL="0" indent="0">
              <a:buNone/>
            </a:pPr>
            <a:endParaRPr lang="en-US" sz="2400" dirty="0">
              <a:solidFill>
                <a:prstClr val="black">
                  <a:tint val="75000"/>
                </a:prstClr>
              </a:solidFill>
            </a:endParaRPr>
          </a:p>
          <a:p>
            <a:pPr marL="0" indent="0" algn="ctr">
              <a:buNone/>
            </a:pPr>
            <a:endParaRPr lang="en-US" sz="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130A6-3D57-FC49-A5E6-BEAC9164F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E707CC-736A-1F44-BA23-5CA1CE58A6D6}"/>
              </a:ext>
            </a:extLst>
          </p:cNvPr>
          <p:cNvSpPr txBox="1"/>
          <p:nvPr/>
        </p:nvSpPr>
        <p:spPr>
          <a:xfrm>
            <a:off x="5197643" y="6283523"/>
            <a:ext cx="1693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JanisBulgren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1986D4-83AA-91BF-C246-7248279F7B44}"/>
              </a:ext>
            </a:extLst>
          </p:cNvPr>
          <p:cNvSpPr txBox="1"/>
          <p:nvPr/>
        </p:nvSpPr>
        <p:spPr>
          <a:xfrm>
            <a:off x="637236" y="576595"/>
            <a:ext cx="82237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41100"/>
                </a:solidFill>
                <a:latin typeface="+mj-lt"/>
              </a:rPr>
              <a:t>Synonyms </a:t>
            </a:r>
            <a:r>
              <a:rPr lang="en-US" sz="3200" b="1" dirty="0">
                <a:latin typeface="+mj-lt"/>
              </a:rPr>
              <a:t>- words with similar meanings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2F38F4-1100-9DDC-8E30-1E738FA52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04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595512"/>
            <a:ext cx="9144000" cy="1800623"/>
          </a:xfrm>
        </p:spPr>
        <p:txBody>
          <a:bodyPr/>
          <a:lstStyle/>
          <a:p>
            <a:br>
              <a:rPr lang="en-US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br>
              <a:rPr lang="en-US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br>
              <a:rPr lang="en-US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br>
              <a:rPr lang="en-US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  <a:t>			</a:t>
            </a:r>
            <a:br>
              <a:rPr lang="en-US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</a:br>
            <a:r>
              <a:rPr lang="en-US" sz="3600" b="1" dirty="0">
                <a:solidFill>
                  <a:schemeClr val="tx1"/>
                </a:solidFill>
              </a:rPr>
              <a:t>Example 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Synonyms</a:t>
            </a:r>
            <a:endParaRPr lang="en-US" sz="36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2278" y="1205111"/>
            <a:ext cx="8788998" cy="4399754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000" dirty="0"/>
              <a:t>Driving mechanisms = cause</a:t>
            </a:r>
          </a:p>
          <a:p>
            <a:pPr marL="0" indent="0">
              <a:buNone/>
            </a:pPr>
            <a:r>
              <a:rPr lang="en-US" sz="3000" dirty="0"/>
              <a:t> </a:t>
            </a:r>
          </a:p>
          <a:p>
            <a:pPr marL="0" indent="0">
              <a:buNone/>
            </a:pPr>
            <a:r>
              <a:rPr lang="en-US" sz="3000" dirty="0"/>
              <a:t>Cumulative changes = several lasting changes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BA1D71-55D7-9503-A580-40981BDD16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211A77-2F78-71A6-3CC4-6939C71EA647}"/>
              </a:ext>
            </a:extLst>
          </p:cNvPr>
          <p:cNvSpPr txBox="1"/>
          <p:nvPr/>
        </p:nvSpPr>
        <p:spPr>
          <a:xfrm>
            <a:off x="4312508" y="6169967"/>
            <a:ext cx="2971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2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endParaRPr lang="en-US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6CADD-5F8B-A372-C5B3-BA3FF9674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34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20EB-CC4C-744E-A843-C189F408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713" y="2241548"/>
            <a:ext cx="7567863" cy="13716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3. PARAPHRASE</a:t>
            </a:r>
            <a:r>
              <a:rPr lang="en-US" sz="3600" dirty="0">
                <a:solidFill>
                  <a:schemeClr val="tx1"/>
                </a:solidFill>
              </a:rPr>
              <a:t> a question.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Put the question into your own words.</a:t>
            </a:r>
            <a:br>
              <a:rPr lang="en-US" sz="36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7FAB8-DA6F-8541-A531-34807B93D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699200-778E-5145-92B7-C4D56E006B22}"/>
              </a:ext>
            </a:extLst>
          </p:cNvPr>
          <p:cNvSpPr/>
          <p:nvPr/>
        </p:nvSpPr>
        <p:spPr>
          <a:xfrm>
            <a:off x="5662850" y="6283523"/>
            <a:ext cx="1734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63D9C7-12C7-255A-3715-2133587E2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85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6F09-A533-C344-9188-4A037AF9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Goal:  Guide students to </a:t>
            </a:r>
            <a:r>
              <a:rPr lang="en-US" sz="3200" b="1" dirty="0">
                <a:solidFill>
                  <a:srgbClr val="C00000"/>
                </a:solidFill>
              </a:rPr>
              <a:t>paraphrase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tx1"/>
                </a:solidFill>
              </a:rPr>
              <a:t>complex original questions: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8CEF-1989-0848-A093-354AA2D1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308" y="1524000"/>
            <a:ext cx="7551868" cy="3962400"/>
          </a:xfrm>
        </p:spPr>
        <p:txBody>
          <a:bodyPr/>
          <a:lstStyle/>
          <a:p>
            <a:pPr marL="0" indent="0">
              <a:buNone/>
            </a:pPr>
            <a:br>
              <a:rPr lang="en-US" sz="1800" dirty="0"/>
            </a:br>
            <a:r>
              <a:rPr lang="en-US" sz="1800" b="1" dirty="0"/>
              <a:t> </a:t>
            </a:r>
            <a:br>
              <a:rPr lang="en-US" sz="1800" dirty="0"/>
            </a:br>
            <a:r>
              <a:rPr lang="en-US" sz="2800" b="1" dirty="0"/>
              <a:t>Original Question:</a:t>
            </a:r>
            <a:br>
              <a:rPr lang="en-US" sz="2800" dirty="0"/>
            </a:br>
            <a:r>
              <a:rPr lang="en-US" sz="2800" dirty="0"/>
              <a:t>Why did the Boston Tea Party </a:t>
            </a:r>
            <a:r>
              <a:rPr lang="en-US" sz="2800" dirty="0">
                <a:highlight>
                  <a:srgbClr val="FFFF00"/>
                </a:highlight>
              </a:rPr>
              <a:t>take place </a:t>
            </a:r>
            <a:r>
              <a:rPr lang="en-US" sz="2800" dirty="0"/>
              <a:t>and how did this </a:t>
            </a:r>
            <a:r>
              <a:rPr lang="en-US" sz="2800" dirty="0">
                <a:highlight>
                  <a:srgbClr val="FFFF00"/>
                </a:highlight>
              </a:rPr>
              <a:t>change</a:t>
            </a:r>
            <a:r>
              <a:rPr lang="en-US" sz="2800" dirty="0"/>
              <a:t> the relationship between Britain and the colonies? </a:t>
            </a:r>
          </a:p>
          <a:p>
            <a:pPr marL="0" indent="0">
              <a:buNone/>
            </a:pPr>
            <a:br>
              <a:rPr lang="en-US" sz="2800" dirty="0"/>
            </a:br>
            <a:r>
              <a:rPr lang="en-US" sz="2800" b="1" dirty="0"/>
              <a:t>Paraphrased Question: </a:t>
            </a:r>
            <a:r>
              <a:rPr lang="en-US" sz="2800" dirty="0"/>
              <a:t>What were the </a:t>
            </a:r>
            <a:r>
              <a:rPr lang="en-US" sz="2800" dirty="0">
                <a:highlight>
                  <a:srgbClr val="00FFFF"/>
                </a:highlight>
              </a:rPr>
              <a:t>causes</a:t>
            </a:r>
            <a:r>
              <a:rPr lang="en-US" sz="2800" dirty="0"/>
              <a:t> and </a:t>
            </a:r>
            <a:r>
              <a:rPr lang="en-US" sz="2800" dirty="0">
                <a:highlight>
                  <a:srgbClr val="00FFFF"/>
                </a:highlight>
              </a:rPr>
              <a:t>effects </a:t>
            </a:r>
            <a:r>
              <a:rPr lang="en-US" sz="2800" dirty="0"/>
              <a:t>of the Boston Tea Party?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                                                                                </a:t>
            </a:r>
            <a:endParaRPr lang="en-US" sz="18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                                                                                                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5C4138-5534-019C-36E9-5CDB8E005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2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0" name="Rectangle 9">
            <a:extLst>
              <a:ext uri="{FF2B5EF4-FFF2-40B4-BE49-F238E27FC236}">
                <a16:creationId xmlns:a16="http://schemas.microsoft.com/office/drawing/2014/main" id="{413465AE-C9FB-A241-9C18-0C44B1455C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84091" y="5223212"/>
            <a:ext cx="5853095" cy="859536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</a:pPr>
            <a:br>
              <a:rPr lang="en-US" altLang="en-US" sz="1200" dirty="0"/>
            </a:br>
            <a:r>
              <a:rPr lang="en-US" altLang="ja-JP" sz="2400" i="1" dirty="0">
                <a:solidFill>
                  <a:schemeClr val="tx1"/>
                </a:solidFill>
              </a:rPr>
              <a:t>Janis A. </a:t>
            </a:r>
            <a:r>
              <a:rPr lang="en-US" altLang="ja-JP" sz="2400" i="1" dirty="0" err="1">
                <a:solidFill>
                  <a:schemeClr val="tx1"/>
                </a:solidFill>
              </a:rPr>
              <a:t>Bulgren</a:t>
            </a:r>
            <a:r>
              <a:rPr lang="en-US" altLang="ja-JP" sz="2400" i="1" dirty="0">
                <a:solidFill>
                  <a:schemeClr val="tx1"/>
                </a:solidFill>
              </a:rPr>
              <a:t>, Ph.D</a:t>
            </a:r>
            <a:r>
              <a:rPr lang="en-US" altLang="ja-JP" sz="1600" i="1" dirty="0">
                <a:solidFill>
                  <a:schemeClr val="tx1"/>
                </a:solidFill>
              </a:rPr>
              <a:t>.</a:t>
            </a:r>
            <a:r>
              <a:rPr lang="en-US" altLang="ja-JP" sz="1200" i="1" dirty="0">
                <a:solidFill>
                  <a:schemeClr val="tx1"/>
                </a:solidFill>
              </a:rPr>
              <a:t> </a:t>
            </a:r>
            <a:br>
              <a:rPr lang="en-US" altLang="ja-JP" sz="1200" b="0" i="1" dirty="0">
                <a:solidFill>
                  <a:schemeClr val="tx1"/>
                </a:solidFill>
              </a:rPr>
            </a:br>
            <a:endParaRPr lang="en-US" altLang="en-US" sz="1200" b="0" i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1925618" y="458956"/>
            <a:ext cx="7119720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    </a:t>
            </a: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</a:t>
            </a:r>
          </a:p>
          <a:p>
            <a:r>
              <a:rPr lang="en-US" sz="6000" b="1" dirty="0">
                <a:solidFill>
                  <a:srgbClr val="9B0403"/>
                </a:solidFill>
                <a:latin typeface="Century Gothic" panose="020B0502020202020204" pitchFamily="34" charset="0"/>
              </a:rPr>
              <a:t>        </a:t>
            </a:r>
            <a:r>
              <a:rPr lang="en-US" sz="3400" b="1" dirty="0">
                <a:solidFill>
                  <a:schemeClr val="tx1"/>
                </a:solidFill>
                <a:latin typeface="+mj-lt"/>
              </a:rPr>
              <a:t>HOTR Slide Set </a:t>
            </a:r>
            <a:r>
              <a:rPr lang="en-US" sz="3400" b="1" dirty="0">
                <a:solidFill>
                  <a:srgbClr val="9B0403"/>
                </a:solidFill>
                <a:highlight>
                  <a:srgbClr val="FFFF00"/>
                </a:highlight>
                <a:latin typeface="+mj-lt"/>
              </a:rPr>
              <a:t>C1</a:t>
            </a:r>
          </a:p>
          <a:p>
            <a:pPr algn="ctr"/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1">
                    <a:alpha val="35109"/>
                  </a:schemeClr>
                </a:outerShdw>
              </a:effectLst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Demystifying</a:t>
            </a:r>
            <a:r>
              <a:rPr lang="en-US" sz="36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Deconstructing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 Questions </a:t>
            </a:r>
          </a:p>
          <a:p>
            <a:pPr algn="ctr"/>
            <a:endParaRPr lang="en-US" sz="4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altLang="en-US" sz="4000" b="1" dirty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1">
                    <a:alpha val="39883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79035-E125-7F7A-7838-9E02E6B40974}"/>
              </a:ext>
            </a:extLst>
          </p:cNvPr>
          <p:cNvSpPr txBox="1"/>
          <p:nvPr/>
        </p:nvSpPr>
        <p:spPr>
          <a:xfrm>
            <a:off x="5112027" y="6082748"/>
            <a:ext cx="9972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600" dirty="0">
                <a:latin typeface="Times" pitchFamily="2" charset="0"/>
                <a:ea typeface="MS PGothic" panose="020B0600070205080204" pitchFamily="34" charset="-128"/>
              </a:rPr>
              <a:t>2023</a:t>
            </a:r>
            <a:endParaRPr lang="en-US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21AF0CC-ED21-53DE-7CD0-E29752B8ED02}"/>
                  </a:ext>
                </a:extLst>
              </p14:cNvPr>
              <p14:cNvContentPartPr/>
              <p14:nvPr/>
            </p14:nvContentPartPr>
            <p14:xfrm>
              <a:off x="3801221" y="1985118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21AF0CC-ED21-53DE-7CD0-E29752B8ED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92221" y="197611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BB18157-EA63-E2A8-5EE3-B3B710C5768E}"/>
                  </a:ext>
                </a:extLst>
              </p14:cNvPr>
              <p14:cNvContentPartPr/>
              <p14:nvPr/>
            </p14:nvContentPartPr>
            <p14:xfrm>
              <a:off x="3588461" y="2115798"/>
              <a:ext cx="1800" cy="1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BB18157-EA63-E2A8-5EE3-B3B710C5768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79461" y="2106798"/>
                <a:ext cx="19440" cy="1944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DB1E02B-BEDC-4E69-832F-D5FB711004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07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6F09-A533-C344-9188-4A037AF9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2800" b="1" dirty="0"/>
            </a:br>
            <a:r>
              <a:rPr lang="en-US" sz="3200" b="1" dirty="0">
                <a:solidFill>
                  <a:schemeClr val="tx1"/>
                </a:solidFill>
              </a:rPr>
              <a:t>Deconstruct longer questions  by </a:t>
            </a:r>
            <a:r>
              <a:rPr lang="en-US" sz="3200" b="1" dirty="0">
                <a:solidFill>
                  <a:srgbClr val="C00000"/>
                </a:solidFill>
              </a:rPr>
              <a:t>PARAPHRASING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8CEF-1989-0848-A093-354AA2D1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br>
              <a:rPr lang="en-US" sz="1800" dirty="0"/>
            </a:br>
            <a:r>
              <a:rPr lang="en-US" sz="1800" dirty="0"/>
              <a:t> </a:t>
            </a:r>
            <a:r>
              <a:rPr lang="en-US" sz="2400" b="1" dirty="0"/>
              <a:t>Original Question: from English Language Arts</a:t>
            </a:r>
            <a:br>
              <a:rPr lang="en-US" sz="2400" dirty="0"/>
            </a:br>
            <a:r>
              <a:rPr lang="en-US" sz="2400" dirty="0">
                <a:highlight>
                  <a:srgbClr val="FFFF00"/>
                </a:highlight>
              </a:rPr>
              <a:t>Think about the </a:t>
            </a:r>
            <a:r>
              <a:rPr lang="en-US" sz="2400" dirty="0">
                <a:solidFill>
                  <a:srgbClr val="00B0F0"/>
                </a:solidFill>
                <a:highlight>
                  <a:srgbClr val="FFFF00"/>
                </a:highlight>
              </a:rPr>
              <a:t>actions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/>
              <a:t>of the Friar in Shakespeare’s play. The Friar meddled in the lives to Romeo and Juliet. For example, he made the arrangements for Romeo to flee the city. </a:t>
            </a:r>
            <a:r>
              <a:rPr lang="en-US" sz="2400" dirty="0">
                <a:highlight>
                  <a:srgbClr val="FFFF00"/>
                </a:highlight>
              </a:rPr>
              <a:t>Explain the </a:t>
            </a:r>
            <a:r>
              <a:rPr lang="en-US" sz="2400" dirty="0">
                <a:solidFill>
                  <a:srgbClr val="00B0F0"/>
                </a:solidFill>
                <a:highlight>
                  <a:srgbClr val="FFFF00"/>
                </a:highlight>
              </a:rPr>
              <a:t>impact </a:t>
            </a:r>
            <a:r>
              <a:rPr lang="en-US" sz="2400" dirty="0"/>
              <a:t>of his actions.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/>
              <a:t>Restated Question:  </a:t>
            </a:r>
            <a:r>
              <a:rPr lang="en-US" sz="2400" dirty="0"/>
              <a:t>What were the </a:t>
            </a:r>
            <a:r>
              <a:rPr lang="en-US" sz="2400" dirty="0">
                <a:highlight>
                  <a:srgbClr val="00FFFF"/>
                </a:highlight>
              </a:rPr>
              <a:t>causes </a:t>
            </a:r>
            <a:r>
              <a:rPr lang="en-US" sz="2400" dirty="0"/>
              <a:t>and </a:t>
            </a:r>
            <a:r>
              <a:rPr lang="en-US" sz="2400" dirty="0">
                <a:highlight>
                  <a:srgbClr val="00FFFF"/>
                </a:highlight>
              </a:rPr>
              <a:t>effects</a:t>
            </a:r>
            <a:r>
              <a:rPr lang="en-US" sz="2400" dirty="0"/>
              <a:t> of the Friar’s actions of meddling Shakespeare’s </a:t>
            </a:r>
            <a:r>
              <a:rPr lang="en-US" sz="2400" i="1" dirty="0"/>
              <a:t>Romeo and Juliet?</a:t>
            </a:r>
            <a:br>
              <a:rPr lang="en-US" sz="24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                                                                                 </a:t>
            </a:r>
            <a:r>
              <a:rPr lang="en-US" sz="18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8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8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C62EB-5227-274F-8BE0-432736CF61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4E9ECE-B16A-FC57-D3E2-E85888EE8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96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8F9-ED04-6347-B43D-2D591D2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725" y="790136"/>
            <a:ext cx="7772400" cy="8382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Let’s review types of questions: </a:t>
            </a:r>
            <a:br>
              <a:rPr lang="en-US" sz="3200" dirty="0"/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33D5E-BBE5-2D4B-8005-D2216DCD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6361"/>
            <a:ext cx="7772400" cy="4484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Does this question ask about: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00000"/>
                </a:solidFill>
              </a:rPr>
              <a:t>causes and effects?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00000"/>
                </a:solidFill>
              </a:rPr>
              <a:t>comparing two or more things?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00000"/>
                </a:solidFill>
              </a:rPr>
              <a:t>identifying a main idea?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00000"/>
                </a:solidFill>
              </a:rPr>
              <a:t>making a decision?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00000"/>
                </a:solidFill>
              </a:rPr>
              <a:t>presenting a claim to analyze?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2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130A6-3D57-FC49-A5E6-BEAC9164F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32AF14-A99F-FC4F-AC31-1271AACFDF02}"/>
              </a:ext>
            </a:extLst>
          </p:cNvPr>
          <p:cNvSpPr txBox="1"/>
          <p:nvPr/>
        </p:nvSpPr>
        <p:spPr>
          <a:xfrm>
            <a:off x="5678905" y="6221360"/>
            <a:ext cx="1483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J.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F22428-26D4-9F9D-90B2-0D88DEE43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15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222DB-BF16-B244-8BEA-80F142CF4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1"/>
            <a:ext cx="7772400" cy="1132702"/>
          </a:xfrm>
        </p:spPr>
        <p:txBody>
          <a:bodyPr/>
          <a:lstStyle/>
          <a:p>
            <a:br>
              <a:rPr lang="en-US" sz="18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ACTIVITY: Identify Types of Reasoning: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compare &amp; contrast, cause and effect, main idea, argumentation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9E185-7ED6-C744-A000-0EBECB7B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806" y="1316274"/>
            <a:ext cx="8458200" cy="4672356"/>
          </a:xfrm>
        </p:spPr>
        <p:txBody>
          <a:bodyPr/>
          <a:lstStyle/>
          <a:p>
            <a:pPr>
              <a:buAutoNum type="arabicPeriod"/>
            </a:pPr>
            <a:r>
              <a:rPr lang="en-US" sz="1700" dirty="0"/>
              <a:t>What are </a:t>
            </a:r>
            <a:r>
              <a:rPr lang="en-US" sz="1700" b="1" dirty="0"/>
              <a:t>similarities and differences </a:t>
            </a:r>
            <a:r>
              <a:rPr lang="en-US" sz="1700" dirty="0"/>
              <a:t>in independent and dependent variables?</a:t>
            </a:r>
          </a:p>
          <a:p>
            <a:pPr>
              <a:buFontTx/>
              <a:buAutoNum type="arabicPeriod"/>
            </a:pPr>
            <a:r>
              <a:rPr lang="en-US" sz="1700" dirty="0"/>
              <a:t>How did the war of 1812 </a:t>
            </a:r>
            <a:r>
              <a:rPr lang="en-US" sz="1700" b="1" dirty="0"/>
              <a:t>affect</a:t>
            </a:r>
            <a:r>
              <a:rPr lang="en-US" sz="1700" dirty="0"/>
              <a:t> the United States?</a:t>
            </a:r>
          </a:p>
          <a:p>
            <a:pPr>
              <a:buFontTx/>
              <a:buAutoNum type="arabicPeriod"/>
            </a:pPr>
            <a:r>
              <a:rPr lang="en-US" sz="1700" b="1" dirty="0"/>
              <a:t>How</a:t>
            </a:r>
            <a:r>
              <a:rPr lang="en-US" sz="1700" dirty="0"/>
              <a:t> did Jefferson </a:t>
            </a:r>
            <a:r>
              <a:rPr lang="en-US" sz="1700" b="1" dirty="0"/>
              <a:t>argue</a:t>
            </a:r>
            <a:r>
              <a:rPr lang="en-US" sz="1700" dirty="0"/>
              <a:t> his political points?</a:t>
            </a:r>
          </a:p>
          <a:p>
            <a:pPr>
              <a:buAutoNum type="arabicPeriod"/>
            </a:pPr>
            <a:r>
              <a:rPr lang="en-US" sz="1700" dirty="0"/>
              <a:t>Explain </a:t>
            </a:r>
            <a:r>
              <a:rPr lang="en-US" sz="1700" b="1" dirty="0"/>
              <a:t>qualitative and quantitative </a:t>
            </a:r>
            <a:r>
              <a:rPr lang="en-US" sz="1700" dirty="0"/>
              <a:t>data.</a:t>
            </a:r>
          </a:p>
          <a:p>
            <a:pPr>
              <a:buAutoNum type="arabicPeriod"/>
            </a:pPr>
            <a:r>
              <a:rPr lang="en-US" sz="1700" dirty="0"/>
              <a:t>What is the </a:t>
            </a:r>
            <a:r>
              <a:rPr lang="en-US" sz="1700" b="1" dirty="0"/>
              <a:t>difference between </a:t>
            </a:r>
            <a:r>
              <a:rPr lang="en-US" sz="1700" dirty="0"/>
              <a:t>exponential and logistic population growth?</a:t>
            </a:r>
          </a:p>
          <a:p>
            <a:pPr>
              <a:buAutoNum type="arabicPeriod"/>
            </a:pPr>
            <a:r>
              <a:rPr lang="en-US" sz="1700" dirty="0"/>
              <a:t>How do mutations in the cell cycle </a:t>
            </a:r>
            <a:r>
              <a:rPr lang="en-US" sz="1700" b="1" dirty="0"/>
              <a:t>lead to </a:t>
            </a:r>
            <a:r>
              <a:rPr lang="en-US" sz="1700" dirty="0"/>
              <a:t>uncontrollable cell division (cancer)?</a:t>
            </a:r>
          </a:p>
          <a:p>
            <a:pPr>
              <a:buAutoNum type="arabicPeriod"/>
            </a:pPr>
            <a:r>
              <a:rPr lang="en-US" sz="1700" b="1" dirty="0"/>
              <a:t>How</a:t>
            </a:r>
            <a:r>
              <a:rPr lang="en-US" sz="1700" dirty="0"/>
              <a:t> is light energy converted to chemical energy?</a:t>
            </a:r>
          </a:p>
          <a:p>
            <a:pPr>
              <a:buFontTx/>
              <a:buAutoNum type="arabicPeriod"/>
            </a:pPr>
            <a:r>
              <a:rPr lang="en-US" sz="1700" b="1" dirty="0"/>
              <a:t>Take a position </a:t>
            </a:r>
            <a:r>
              <a:rPr lang="en-US" sz="1700" dirty="0"/>
              <a:t>on whether the President of the US should have a 2-term limit.</a:t>
            </a:r>
          </a:p>
          <a:p>
            <a:pPr>
              <a:buAutoNum type="arabicPeriod"/>
            </a:pPr>
            <a:r>
              <a:rPr lang="en-US" sz="1700" dirty="0"/>
              <a:t>How does DNA mutation </a:t>
            </a:r>
            <a:r>
              <a:rPr lang="en-US" sz="1700" b="1" dirty="0"/>
              <a:t>affect </a:t>
            </a:r>
            <a:r>
              <a:rPr lang="en-US" sz="1700" dirty="0"/>
              <a:t>protein function?</a:t>
            </a:r>
          </a:p>
          <a:p>
            <a:pPr>
              <a:buAutoNum type="arabicPeriod"/>
            </a:pPr>
            <a:r>
              <a:rPr lang="en-US" sz="1700" dirty="0"/>
              <a:t>How did Darwin’s observations </a:t>
            </a:r>
            <a:r>
              <a:rPr lang="en-US" sz="1700" b="1" dirty="0"/>
              <a:t>lead to</a:t>
            </a:r>
            <a:r>
              <a:rPr lang="en-US" sz="1700" dirty="0"/>
              <a:t> his conclusions on natural selection?</a:t>
            </a:r>
          </a:p>
          <a:p>
            <a:pPr>
              <a:buAutoNum type="arabicPeriod"/>
            </a:pPr>
            <a:r>
              <a:rPr lang="en-US" sz="1700" dirty="0"/>
              <a:t>How do changes in gene frequency </a:t>
            </a:r>
            <a:r>
              <a:rPr lang="en-US" sz="1700" b="1" dirty="0"/>
              <a:t>lead to </a:t>
            </a:r>
            <a:r>
              <a:rPr lang="en-US" sz="1700" dirty="0"/>
              <a:t>speciation?</a:t>
            </a:r>
          </a:p>
          <a:p>
            <a:pPr>
              <a:buAutoNum type="arabicPeriod"/>
            </a:pPr>
            <a:r>
              <a:rPr lang="en-US" sz="1700" b="1" dirty="0"/>
              <a:t>Differentiate between </a:t>
            </a:r>
            <a:r>
              <a:rPr lang="en-US" sz="1700" dirty="0"/>
              <a:t>relative and absolute dating of fossils.</a:t>
            </a:r>
          </a:p>
          <a:p>
            <a:pPr>
              <a:buAutoNum type="arabicPeriod"/>
            </a:pPr>
            <a:r>
              <a:rPr lang="en-US" sz="1700" b="1" dirty="0"/>
              <a:t>Explain the position </a:t>
            </a:r>
            <a:r>
              <a:rPr lang="en-US" sz="1700" dirty="0"/>
              <a:t>that Alexander Hamilton took regarding federal powers.</a:t>
            </a:r>
          </a:p>
          <a:p>
            <a:pPr>
              <a:buAutoNum type="arabicPeriod"/>
            </a:pPr>
            <a:r>
              <a:rPr lang="en-US" sz="1700" dirty="0"/>
              <a:t>How were Jefferson and Hamilton’s views </a:t>
            </a:r>
            <a:r>
              <a:rPr lang="en-US" sz="1700" b="1" dirty="0"/>
              <a:t>alike and different?</a:t>
            </a:r>
          </a:p>
          <a:p>
            <a:pPr>
              <a:buAutoNum type="arabicPeriod"/>
            </a:pPr>
            <a:r>
              <a:rPr lang="en-US" sz="1700" b="1" dirty="0"/>
              <a:t>Why was </a:t>
            </a:r>
            <a:r>
              <a:rPr lang="en-US" sz="1700" dirty="0"/>
              <a:t>xx amendment important to the citizens of the US when added? Today? 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C0A98-B37C-3F4D-A9FD-D69EAEAD7E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031B7-198B-0747-8459-6A429356377A}"/>
              </a:ext>
            </a:extLst>
          </p:cNvPr>
          <p:cNvSpPr txBox="1"/>
          <p:nvPr/>
        </p:nvSpPr>
        <p:spPr>
          <a:xfrm>
            <a:off x="5727031" y="6197297"/>
            <a:ext cx="1483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J.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7B22A3-11E1-D6E2-8F04-B1163C2ABC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48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57E7-14C8-8F4D-BCCB-D9CC2D2C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7AF1-1DFC-0C4B-890D-544B83189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523999"/>
            <a:ext cx="7414708" cy="440724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Learning Strategies could useful when we need to: </a:t>
            </a:r>
            <a:r>
              <a:rPr lang="en-US" sz="3200" b="1" dirty="0"/>
              <a:t>Simplify? Use synonyms? Paraphrase?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dirty="0"/>
              <a:t>What other CERs can be used to enhance with Higher Order Thinking and Reasoning?</a:t>
            </a:r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72B8F-9E9D-6A48-BE91-4B9AB2745A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74ABB0-2C6F-53DC-E1AC-CCA967DE4299}"/>
              </a:ext>
            </a:extLst>
          </p:cNvPr>
          <p:cNvSpPr txBox="1"/>
          <p:nvPr/>
        </p:nvSpPr>
        <p:spPr>
          <a:xfrm>
            <a:off x="4315597" y="5931242"/>
            <a:ext cx="26906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8329F2-3262-F719-BA3E-6DFCFDC0F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2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0" name="Rectangle 9">
            <a:extLst>
              <a:ext uri="{FF2B5EF4-FFF2-40B4-BE49-F238E27FC236}">
                <a16:creationId xmlns:a16="http://schemas.microsoft.com/office/drawing/2014/main" id="{413465AE-C9FB-A241-9C18-0C44B1455C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84091" y="5223212"/>
            <a:ext cx="5853095" cy="859536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</a:pPr>
            <a:br>
              <a:rPr lang="en-US" altLang="en-US" sz="1200" dirty="0"/>
            </a:br>
            <a:r>
              <a:rPr lang="en-US" altLang="ja-JP" sz="2400" i="1" dirty="0">
                <a:solidFill>
                  <a:schemeClr val="tx1"/>
                </a:solidFill>
              </a:rPr>
              <a:t>Janis A. </a:t>
            </a:r>
            <a:r>
              <a:rPr lang="en-US" altLang="ja-JP" sz="2400" i="1" dirty="0" err="1">
                <a:solidFill>
                  <a:schemeClr val="tx1"/>
                </a:solidFill>
              </a:rPr>
              <a:t>Bulgren</a:t>
            </a:r>
            <a:r>
              <a:rPr lang="en-US" altLang="ja-JP" sz="2400" i="1" dirty="0">
                <a:solidFill>
                  <a:schemeClr val="tx1"/>
                </a:solidFill>
              </a:rPr>
              <a:t>, Ph.D</a:t>
            </a:r>
            <a:r>
              <a:rPr lang="en-US" altLang="ja-JP" sz="1600" i="1" dirty="0">
                <a:solidFill>
                  <a:schemeClr val="tx1"/>
                </a:solidFill>
              </a:rPr>
              <a:t>.</a:t>
            </a:r>
            <a:r>
              <a:rPr lang="en-US" altLang="ja-JP" sz="1200" i="1" dirty="0">
                <a:solidFill>
                  <a:schemeClr val="tx1"/>
                </a:solidFill>
              </a:rPr>
              <a:t> </a:t>
            </a:r>
            <a:br>
              <a:rPr lang="en-US" altLang="ja-JP" sz="1200" b="0" i="1" dirty="0">
                <a:solidFill>
                  <a:schemeClr val="tx1"/>
                </a:solidFill>
              </a:rPr>
            </a:br>
            <a:endParaRPr lang="en-US" altLang="en-US" sz="1200" b="0" i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3021339" y="686138"/>
            <a:ext cx="5853095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    </a:t>
            </a: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4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 </a:t>
            </a:r>
            <a:r>
              <a:rPr lang="en-US" sz="3600" b="1" dirty="0">
                <a:latin typeface="+mj-lt"/>
              </a:rPr>
              <a:t>Demystifying Reasoning</a:t>
            </a:r>
          </a:p>
          <a:p>
            <a:pPr algn="ctr"/>
            <a:r>
              <a:rPr 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1">
                      <a:alpha val="39883"/>
                    </a:schemeClr>
                  </a:outerShdw>
                </a:effectLst>
              </a:rPr>
              <a:t> </a:t>
            </a:r>
            <a:endParaRPr lang="en-US" sz="4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1">
                    <a:alpha val="39883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79035-E125-7F7A-7838-9E02E6B40974}"/>
              </a:ext>
            </a:extLst>
          </p:cNvPr>
          <p:cNvSpPr txBox="1"/>
          <p:nvPr/>
        </p:nvSpPr>
        <p:spPr>
          <a:xfrm>
            <a:off x="5112027" y="6082748"/>
            <a:ext cx="9972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600" dirty="0">
                <a:latin typeface="Times" pitchFamily="2" charset="0"/>
                <a:ea typeface="MS PGothic" panose="020B0600070205080204" pitchFamily="34" charset="-128"/>
              </a:rPr>
              <a:t>2023</a:t>
            </a:r>
            <a:endParaRPr lang="en-US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21AF0CC-ED21-53DE-7CD0-E29752B8ED02}"/>
                  </a:ext>
                </a:extLst>
              </p14:cNvPr>
              <p14:cNvContentPartPr/>
              <p14:nvPr/>
            </p14:nvContentPartPr>
            <p14:xfrm>
              <a:off x="3801221" y="1985118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21AF0CC-ED21-53DE-7CD0-E29752B8ED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92221" y="197611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BB18157-EA63-E2A8-5EE3-B3B710C5768E}"/>
                  </a:ext>
                </a:extLst>
              </p14:cNvPr>
              <p14:cNvContentPartPr/>
              <p14:nvPr/>
            </p14:nvContentPartPr>
            <p14:xfrm>
              <a:off x="3588461" y="2115798"/>
              <a:ext cx="1800" cy="1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BB18157-EA63-E2A8-5EE3-B3B710C5768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79461" y="2106798"/>
                <a:ext cx="19440" cy="1944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EB5D426-E45B-3A4D-C447-E87B312B56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8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20EB-CC4C-744E-A843-C189F408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79" y="-55024"/>
            <a:ext cx="7947841" cy="1308466"/>
          </a:xfrm>
        </p:spPr>
        <p:txBody>
          <a:bodyPr/>
          <a:lstStyle/>
          <a:p>
            <a:r>
              <a:rPr lang="en-US" sz="3400" b="1" dirty="0">
                <a:solidFill>
                  <a:schemeClr val="tx1"/>
                </a:solidFill>
                <a:highlight>
                  <a:srgbClr val="FFFF00"/>
                </a:highlight>
              </a:rPr>
              <a:t>WHAT</a:t>
            </a:r>
            <a:r>
              <a:rPr lang="en-US" sz="3400" b="1" dirty="0">
                <a:solidFill>
                  <a:schemeClr val="tx1"/>
                </a:solidFill>
              </a:rPr>
              <a:t> are TYPES of Higher Order Thinking &amp; Reasoning?*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96F2-8C76-AD40-8AC8-1B349C1C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999" y="1563357"/>
            <a:ext cx="7240921" cy="4324825"/>
          </a:xfrm>
        </p:spPr>
        <p:txBody>
          <a:bodyPr/>
          <a:lstStyle/>
          <a:p>
            <a:pPr marL="457200" lvl="1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1. Explaining a </a:t>
            </a:r>
            <a:r>
              <a:rPr lang="en-US" sz="2400" b="1" dirty="0">
                <a:solidFill>
                  <a:srgbClr val="941100"/>
                </a:solidFill>
              </a:rPr>
              <a:t>main idea/theme/idea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2. Tracing </a:t>
            </a:r>
            <a:r>
              <a:rPr lang="en-US" sz="2400" b="1" dirty="0">
                <a:solidFill>
                  <a:srgbClr val="941100"/>
                </a:solidFill>
              </a:rPr>
              <a:t>causes and effects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3. </a:t>
            </a:r>
            <a:r>
              <a:rPr lang="en-US" sz="2400" b="1" dirty="0">
                <a:solidFill>
                  <a:srgbClr val="941100"/>
                </a:solidFill>
              </a:rPr>
              <a:t>Comparing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941100"/>
                </a:solidFill>
              </a:rPr>
              <a:t>contrasting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4. Making a </a:t>
            </a:r>
            <a:r>
              <a:rPr lang="en-US" sz="2400" b="1" dirty="0">
                <a:solidFill>
                  <a:srgbClr val="941100"/>
                </a:solidFill>
              </a:rPr>
              <a:t>decision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5. Analyzing a </a:t>
            </a:r>
            <a:r>
              <a:rPr lang="en-US" sz="2400" b="1" dirty="0">
                <a:solidFill>
                  <a:srgbClr val="941100"/>
                </a:solidFill>
              </a:rPr>
              <a:t>claim and argument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sz="2200" dirty="0"/>
              <a:t>*Other related terms such as </a:t>
            </a:r>
            <a:r>
              <a:rPr lang="en-US" sz="2200" b="1" dirty="0"/>
              <a:t>Critical Thinking </a:t>
            </a:r>
            <a:r>
              <a:rPr lang="en-US" sz="2200" dirty="0"/>
              <a:t>and </a:t>
            </a:r>
            <a:r>
              <a:rPr lang="en-US" sz="2200" b="1" dirty="0"/>
              <a:t>Problem Solving</a:t>
            </a:r>
            <a:r>
              <a:rPr lang="en-US" sz="2200" dirty="0"/>
              <a:t> often require use of one or more type of  higher order thinking and reasoning,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                                                                                                </a:t>
            </a:r>
          </a:p>
          <a:p>
            <a:pPr marL="457200" lvl="1" indent="0">
              <a:buNone/>
            </a:pPr>
            <a:endParaRPr lang="en-US" sz="14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marL="457200" lvl="1" indent="0">
              <a:buNone/>
            </a:pP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                                                                                                   © Janis </a:t>
            </a:r>
            <a:r>
              <a:rPr lang="en-US" sz="14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                                            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7FAB8-DA6F-8541-A531-34807B93D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5735782"/>
            <a:ext cx="1905000" cy="304800"/>
          </a:xfrm>
        </p:spPr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2CD3F3-7A4C-068B-BE4C-698219E6D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58F9-ED04-6347-B43D-2D591D2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02" y="-257546"/>
            <a:ext cx="7966824" cy="2286990"/>
          </a:xfrm>
        </p:spPr>
        <p:txBody>
          <a:bodyPr/>
          <a:lstStyle/>
          <a:p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33D5E-BBE5-2D4B-8005-D2216DCD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21" y="1567543"/>
            <a:ext cx="6472035" cy="3722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	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Response to national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Performance on assessments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Use in the real-world everyday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Learning in the modern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Job requirements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130A6-3D57-FC49-A5E6-BEAC9164F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13C0E7-4993-5C45-B633-03972873779E}"/>
              </a:ext>
            </a:extLst>
          </p:cNvPr>
          <p:cNvSpPr/>
          <p:nvPr/>
        </p:nvSpPr>
        <p:spPr>
          <a:xfrm>
            <a:off x="298402" y="214702"/>
            <a:ext cx="8775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highlight>
                  <a:srgbClr val="FFFF00"/>
                </a:highlight>
                <a:latin typeface="+mj-lt"/>
              </a:rPr>
              <a:t>WHY</a:t>
            </a:r>
            <a:r>
              <a:rPr lang="en-US" sz="3200" b="1" dirty="0">
                <a:latin typeface="+mj-lt"/>
              </a:rPr>
              <a:t> is understanding and engaging in reasoning important?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449C4F-7A83-6843-BF4F-B24A52CE14BA}"/>
              </a:ext>
            </a:extLst>
          </p:cNvPr>
          <p:cNvSpPr/>
          <p:nvPr/>
        </p:nvSpPr>
        <p:spPr>
          <a:xfrm>
            <a:off x="1905000" y="6290846"/>
            <a:ext cx="59012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6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344783-6DB0-AD8F-EFC3-678AF0913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10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20EB-CC4C-744E-A843-C189F408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734" y="1446896"/>
            <a:ext cx="8039292" cy="646332"/>
          </a:xfrm>
        </p:spPr>
        <p:txBody>
          <a:bodyPr/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Reasoning is the process 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7FAB8-DA6F-8541-A531-34807B93D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-98854" y="6705600"/>
            <a:ext cx="1905000" cy="304800"/>
          </a:xfrm>
        </p:spPr>
        <p:txBody>
          <a:bodyPr/>
          <a:lstStyle/>
          <a:p>
            <a:pPr>
              <a:defRPr/>
            </a:pPr>
            <a:fld id="{17098659-408A-F140-A3A9-DBA57AC6AD73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AF363E-9461-0835-094D-BCF7E243B9A3}"/>
              </a:ext>
            </a:extLst>
          </p:cNvPr>
          <p:cNvSpPr txBox="1"/>
          <p:nvPr/>
        </p:nvSpPr>
        <p:spPr>
          <a:xfrm>
            <a:off x="4143632" y="6200001"/>
            <a:ext cx="46214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© Janis </a:t>
            </a:r>
            <a:r>
              <a:rPr lang="en-US" sz="12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CCF22A-F23E-C74B-152C-0DB8C839ED50}"/>
              </a:ext>
            </a:extLst>
          </p:cNvPr>
          <p:cNvSpPr txBox="1"/>
          <p:nvPr/>
        </p:nvSpPr>
        <p:spPr>
          <a:xfrm>
            <a:off x="873265" y="571965"/>
            <a:ext cx="73974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highlight>
                  <a:srgbClr val="FFFF00"/>
                </a:highlight>
                <a:latin typeface="+mj-lt"/>
              </a:rPr>
              <a:t>WHAT</a:t>
            </a:r>
            <a:r>
              <a:rPr lang="en-US" sz="3600" b="1" dirty="0">
                <a:latin typeface="+mj-lt"/>
              </a:rPr>
              <a:t> is Reasoning? </a:t>
            </a:r>
            <a:endParaRPr lang="en-US" sz="36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76330A-CA3E-1FE0-0FA9-F7BE815E6DC9}"/>
              </a:ext>
            </a:extLst>
          </p:cNvPr>
          <p:cNvSpPr txBox="1"/>
          <p:nvPr/>
        </p:nvSpPr>
        <p:spPr>
          <a:xfrm>
            <a:off x="1438835" y="2178019"/>
            <a:ext cx="716485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941100"/>
                </a:solidFill>
                <a:latin typeface="+mn-lt"/>
              </a:rPr>
              <a:t>thinking</a:t>
            </a:r>
            <a:r>
              <a:rPr lang="en-US" sz="3000" dirty="0">
                <a:latin typeface="+mn-lt"/>
              </a:rPr>
              <a:t> about a question, problem, statement or claim;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941100"/>
                </a:solidFill>
                <a:latin typeface="+mn-lt"/>
              </a:rPr>
              <a:t>identifying</a:t>
            </a:r>
            <a:r>
              <a:rPr lang="en-US" sz="3000" dirty="0">
                <a:latin typeface="+mn-lt"/>
              </a:rPr>
              <a:t> the type of reasoning required;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941100"/>
                </a:solidFill>
                <a:latin typeface="+mn-lt"/>
              </a:rPr>
              <a:t>using </a:t>
            </a:r>
            <a:r>
              <a:rPr lang="en-US" sz="3000" dirty="0">
                <a:latin typeface="+mn-lt"/>
              </a:rPr>
              <a:t>appropriate strategic thinking to provide an answer.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926068-144A-4037-B1E8-B423826D0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3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1" name="Rectangle 10">
            <a:extLst>
              <a:ext uri="{FF2B5EF4-FFF2-40B4-BE49-F238E27FC236}">
                <a16:creationId xmlns:a16="http://schemas.microsoft.com/office/drawing/2014/main" id="{09022AA6-DC63-D440-B185-6B77F24000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459947" y="6262163"/>
            <a:ext cx="2275383" cy="4184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2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2023</a:t>
            </a:r>
            <a:endParaRPr lang="en-US" altLang="en-US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3044414" y="656217"/>
            <a:ext cx="5927464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</a:t>
            </a:r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</a:p>
          <a:p>
            <a:pPr algn="ctr"/>
            <a:r>
              <a:rPr lang="en-US" sz="3600" b="1" dirty="0">
                <a:latin typeface="+mj-lt"/>
              </a:rPr>
              <a:t>Question: </a:t>
            </a:r>
          </a:p>
          <a:p>
            <a:pPr algn="ctr"/>
            <a:r>
              <a:rPr lang="en-US" sz="3600" dirty="0">
                <a:latin typeface="+mj-lt"/>
              </a:rPr>
              <a:t>How do we demystify</a:t>
            </a:r>
          </a:p>
          <a:p>
            <a:pPr algn="ctr"/>
            <a:r>
              <a:rPr lang="en-US" sz="3600" dirty="0">
                <a:latin typeface="+mj-lt"/>
              </a:rPr>
              <a:t>questions that require</a:t>
            </a:r>
          </a:p>
          <a:p>
            <a:pPr algn="ctr"/>
            <a:r>
              <a:rPr lang="en-US" sz="3600" dirty="0">
                <a:latin typeface="+mj-lt"/>
              </a:rPr>
              <a:t>higher-order thinking &amp; reasoning?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E3A388-1E9B-4D58-1985-0ED45C8CB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5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2A7C6100-DF0A-2646-91F3-3A66277E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717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2" charset="0"/>
            </a:endParaRPr>
          </a:p>
        </p:txBody>
      </p:sp>
      <p:sp>
        <p:nvSpPr>
          <p:cNvPr id="27651" name="Rectangle 10">
            <a:extLst>
              <a:ext uri="{FF2B5EF4-FFF2-40B4-BE49-F238E27FC236}">
                <a16:creationId xmlns:a16="http://schemas.microsoft.com/office/drawing/2014/main" id="{09022AA6-DC63-D440-B185-6B77F24000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04241" y="6315761"/>
            <a:ext cx="1716689" cy="31124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© Janis </a:t>
            </a:r>
            <a:r>
              <a:rPr lang="en-US" sz="1200" dirty="0" err="1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Bulgren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 2022</a:t>
            </a:r>
            <a:endParaRPr lang="en-US" altLang="en-US" sz="1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671510-60B6-4941-AD12-3085B77DFB3A}"/>
              </a:ext>
            </a:extLst>
          </p:cNvPr>
          <p:cNvSpPr/>
          <p:nvPr/>
        </p:nvSpPr>
        <p:spPr>
          <a:xfrm>
            <a:off x="3195020" y="187962"/>
            <a:ext cx="5948979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</a:t>
            </a:r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</a:p>
          <a:p>
            <a:pPr algn="ctr"/>
            <a:r>
              <a:rPr lang="en-US" sz="3600" b="1" dirty="0">
                <a:latin typeface="+mj-lt"/>
              </a:rPr>
              <a:t>Answer: </a:t>
            </a:r>
          </a:p>
          <a:p>
            <a:pPr algn="ctr"/>
            <a:endParaRPr lang="en-US" sz="3600" b="1" dirty="0">
              <a:latin typeface="+mj-lt"/>
            </a:endParaRPr>
          </a:p>
          <a:p>
            <a:pPr algn="ctr"/>
            <a:r>
              <a:rPr lang="en-US" sz="3200" dirty="0">
                <a:latin typeface="+mn-lt"/>
              </a:rPr>
              <a:t>Understand that we often hear questions that require higher order thinking and reasoning </a:t>
            </a:r>
          </a:p>
          <a:p>
            <a:pPr algn="ctr"/>
            <a:r>
              <a:rPr lang="en-US" sz="3200" dirty="0">
                <a:latin typeface="+mn-lt"/>
              </a:rPr>
              <a:t>(even if the type of reasoning is not signaled in the question).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6BA6C7-CACC-43C3-B66A-A8148F91E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52" y="6271950"/>
            <a:ext cx="2315688" cy="47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77088"/>
      </p:ext>
    </p:extLst>
  </p:cSld>
  <p:clrMapOvr>
    <a:masterClrMapping/>
  </p:clrMapOvr>
</p:sld>
</file>

<file path=ppt/theme/theme1.xml><?xml version="1.0" encoding="utf-8"?>
<a:theme xmlns:a="http://schemas.openxmlformats.org/drawingml/2006/main" name="SIM_no KU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IM_no KU 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SIM_no KU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_no KU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_no KU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Bonsai:CE/LS - CD-ROMS:SIM_no KU Template2.pot</Template>
  <TotalTime>9654</TotalTime>
  <Words>2283</Words>
  <Application>Microsoft Macintosh PowerPoint</Application>
  <PresentationFormat>On-screen Show (4:3)</PresentationFormat>
  <Paragraphs>342</Paragraphs>
  <Slides>33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Gothic</vt:lpstr>
      <vt:lpstr>Times</vt:lpstr>
      <vt:lpstr>Times New Roman</vt:lpstr>
      <vt:lpstr>Wingdings</vt:lpstr>
      <vt:lpstr>SIM_no KU Template</vt:lpstr>
      <vt:lpstr> Janis A. Bulgren, Ph.D.  </vt:lpstr>
      <vt:lpstr>Professional Development Materials:    Higher Order Thinking and Reasoning Routines (HOTR) </vt:lpstr>
      <vt:lpstr> Janis A. Bulgren, Ph.D.  </vt:lpstr>
      <vt:lpstr> Janis A. Bulgren, Ph.D.  </vt:lpstr>
      <vt:lpstr>WHAT are TYPES of Higher Order Thinking &amp; Reasoning?*  </vt:lpstr>
      <vt:lpstr>  </vt:lpstr>
      <vt:lpstr>Reasoning is the process of</vt:lpstr>
      <vt:lpstr>PowerPoint Presentation</vt:lpstr>
      <vt:lpstr>PowerPoint Presentation</vt:lpstr>
      <vt:lpstr> How often do we hear …</vt:lpstr>
      <vt:lpstr>DISCUSSION –  PROBING QUESTIONS</vt:lpstr>
      <vt:lpstr>Demystifying Reasoning </vt:lpstr>
      <vt:lpstr>How to rephrase statements to demystify complex questions and clarify the type of reasoning?</vt:lpstr>
      <vt:lpstr>  The Football Fans’ Claim &amp; Counterclaim  </vt:lpstr>
      <vt:lpstr>DISCUSSION</vt:lpstr>
      <vt:lpstr> Football Fan # 1  Response to PROVE IT! using CCAR:</vt:lpstr>
      <vt:lpstr>  Professional Developer’s Guide developed by Janis A. Bulgren  </vt:lpstr>
      <vt:lpstr>  </vt:lpstr>
      <vt:lpstr> </vt:lpstr>
      <vt:lpstr> DISCUSSION</vt:lpstr>
      <vt:lpstr>Example: DECONSTRUCT a word problem by removing  extra information and  focusing on the critical question. </vt:lpstr>
      <vt:lpstr> </vt:lpstr>
      <vt:lpstr> </vt:lpstr>
      <vt:lpstr>DISCUSSION</vt:lpstr>
      <vt:lpstr>Deconstruct questions  by finding SYNONYMS </vt:lpstr>
      <vt:lpstr>  </vt:lpstr>
      <vt:lpstr>         Example  Synonyms</vt:lpstr>
      <vt:lpstr>3. PARAPHRASE a question.  Put the question into your own words. </vt:lpstr>
      <vt:lpstr>Goal:  Guide students to paraphrase complex original questions:</vt:lpstr>
      <vt:lpstr> Deconstruct longer questions  by PARAPHRASING</vt:lpstr>
      <vt:lpstr>Let’s review types of questions:  </vt:lpstr>
      <vt:lpstr> ACTIVITY: Identify Types of Reasoning: compare &amp; contrast, cause and effect, main idea, argumentation</vt:lpstr>
      <vt:lpstr>DISCUSSION</vt:lpstr>
    </vt:vector>
  </TitlesOfParts>
  <Company>Center for Research on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WARNING:</dc:title>
  <dc:creator>Brian Staats</dc:creator>
  <cp:lastModifiedBy>Jocelyn Washburn</cp:lastModifiedBy>
  <cp:revision>919</cp:revision>
  <cp:lastPrinted>2006-12-04T17:46:23Z</cp:lastPrinted>
  <dcterms:created xsi:type="dcterms:W3CDTF">2008-12-01T19:39:56Z</dcterms:created>
  <dcterms:modified xsi:type="dcterms:W3CDTF">2023-07-05T13:00:35Z</dcterms:modified>
</cp:coreProperties>
</file>