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1" r:id="rId1"/>
  </p:sldMasterIdLst>
  <p:notesMasterIdLst>
    <p:notesMasterId r:id="rId56"/>
  </p:notesMasterIdLst>
  <p:handoutMasterIdLst>
    <p:handoutMasterId r:id="rId57"/>
  </p:handoutMasterIdLst>
  <p:sldIdLst>
    <p:sldId id="838" r:id="rId2"/>
    <p:sldId id="1365" r:id="rId3"/>
    <p:sldId id="1073" r:id="rId4"/>
    <p:sldId id="691" r:id="rId5"/>
    <p:sldId id="1373" r:id="rId6"/>
    <p:sldId id="1281" r:id="rId7"/>
    <p:sldId id="1299" r:id="rId8"/>
    <p:sldId id="1304" r:id="rId9"/>
    <p:sldId id="1372" r:id="rId10"/>
    <p:sldId id="1205" r:id="rId11"/>
    <p:sldId id="1305" r:id="rId12"/>
    <p:sldId id="1248" r:id="rId13"/>
    <p:sldId id="1355" r:id="rId14"/>
    <p:sldId id="1323" r:id="rId15"/>
    <p:sldId id="1307" r:id="rId16"/>
    <p:sldId id="1273" r:id="rId17"/>
    <p:sldId id="1370" r:id="rId18"/>
    <p:sldId id="1362" r:id="rId19"/>
    <p:sldId id="1298" r:id="rId20"/>
    <p:sldId id="1351" r:id="rId21"/>
    <p:sldId id="1357" r:id="rId22"/>
    <p:sldId id="1359" r:id="rId23"/>
    <p:sldId id="1356" r:id="rId24"/>
    <p:sldId id="1380" r:id="rId25"/>
    <p:sldId id="1382" r:id="rId26"/>
    <p:sldId id="1309" r:id="rId27"/>
    <p:sldId id="256" r:id="rId28"/>
    <p:sldId id="1332" r:id="rId29"/>
    <p:sldId id="1339" r:id="rId30"/>
    <p:sldId id="1312" r:id="rId31"/>
    <p:sldId id="1282" r:id="rId32"/>
    <p:sldId id="1368" r:id="rId33"/>
    <p:sldId id="1354" r:id="rId34"/>
    <p:sldId id="1386" r:id="rId35"/>
    <p:sldId id="1369" r:id="rId36"/>
    <p:sldId id="1241" r:id="rId37"/>
    <p:sldId id="1317" r:id="rId38"/>
    <p:sldId id="1381" r:id="rId39"/>
    <p:sldId id="761" r:id="rId40"/>
    <p:sldId id="778" r:id="rId41"/>
    <p:sldId id="302" r:id="rId42"/>
    <p:sldId id="779" r:id="rId43"/>
    <p:sldId id="303" r:id="rId44"/>
    <p:sldId id="1285" r:id="rId45"/>
    <p:sldId id="1371" r:id="rId46"/>
    <p:sldId id="1364" r:id="rId47"/>
    <p:sldId id="1363" r:id="rId48"/>
    <p:sldId id="1254" r:id="rId49"/>
    <p:sldId id="1337" r:id="rId50"/>
    <p:sldId id="1255" r:id="rId51"/>
    <p:sldId id="1256" r:id="rId52"/>
    <p:sldId id="1272" r:id="rId53"/>
    <p:sldId id="1240" r:id="rId54"/>
    <p:sldId id="1213" r:id="rId5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rgbClr val="000000"/>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rgbClr val="000000"/>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0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1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02"/>
    <p:restoredTop sz="92767"/>
  </p:normalViewPr>
  <p:slideViewPr>
    <p:cSldViewPr snapToGrid="0">
      <p:cViewPr varScale="1">
        <p:scale>
          <a:sx n="97" d="100"/>
          <a:sy n="97" d="100"/>
        </p:scale>
        <p:origin x="1512" y="192"/>
      </p:cViewPr>
      <p:guideLst>
        <p:guide orient="horz" pos="2060"/>
        <p:guide pos="2880"/>
      </p:guideLst>
    </p:cSldViewPr>
  </p:slideViewPr>
  <p:outlineViewPr>
    <p:cViewPr>
      <p:scale>
        <a:sx n="33" d="100"/>
        <a:sy n="33" d="100"/>
      </p:scale>
      <p:origin x="0" y="-19328"/>
    </p:cViewPr>
  </p:outlineViewPr>
  <p:notesTextViewPr>
    <p:cViewPr>
      <p:scale>
        <a:sx n="100" d="100"/>
        <a:sy n="100" d="100"/>
      </p:scale>
      <p:origin x="0" y="0"/>
    </p:cViewPr>
  </p:notesTextViewPr>
  <p:sorterViewPr>
    <p:cViewPr>
      <p:scale>
        <a:sx n="60" d="100"/>
        <a:sy n="60" d="100"/>
      </p:scale>
      <p:origin x="0" y="0"/>
    </p:cViewPr>
  </p:sorterViewPr>
  <p:notesViewPr>
    <p:cSldViewPr snapToGrid="0">
      <p:cViewPr varScale="1">
        <p:scale>
          <a:sx n="92" d="100"/>
          <a:sy n="92" d="100"/>
        </p:scale>
        <p:origin x="-1480"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9926C16C-7C81-D348-98B0-A0223C377CBE}"/>
              </a:ext>
            </a:extLst>
          </p:cNvPr>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charset="0"/>
                <a:ea typeface="ＭＳ Ｐゴシック" charset="0"/>
                <a:cs typeface="ＭＳ Ｐゴシック" charset="0"/>
              </a:defRPr>
            </a:lvl1pPr>
          </a:lstStyle>
          <a:p>
            <a:pPr>
              <a:defRPr/>
            </a:pPr>
            <a:endParaRPr lang="en-US"/>
          </a:p>
        </p:txBody>
      </p:sp>
      <p:sp>
        <p:nvSpPr>
          <p:cNvPr id="72707" name="Rectangle 3">
            <a:extLst>
              <a:ext uri="{FF2B5EF4-FFF2-40B4-BE49-F238E27FC236}">
                <a16:creationId xmlns:a16="http://schemas.microsoft.com/office/drawing/2014/main" id="{308536B8-5FC3-E54D-9F57-96BD413D53A2}"/>
              </a:ext>
            </a:extLst>
          </p:cNvPr>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charset="0"/>
                <a:ea typeface="ＭＳ Ｐゴシック" charset="0"/>
                <a:cs typeface="ＭＳ Ｐゴシック" charset="0"/>
              </a:defRPr>
            </a:lvl1pPr>
          </a:lstStyle>
          <a:p>
            <a:pPr>
              <a:defRPr/>
            </a:pPr>
            <a:endParaRPr lang="en-US"/>
          </a:p>
        </p:txBody>
      </p:sp>
      <p:sp>
        <p:nvSpPr>
          <p:cNvPr id="72708" name="Rectangle 4">
            <a:extLst>
              <a:ext uri="{FF2B5EF4-FFF2-40B4-BE49-F238E27FC236}">
                <a16:creationId xmlns:a16="http://schemas.microsoft.com/office/drawing/2014/main" id="{FA141ECC-994E-5145-BF8B-8BE0EDB3FE35}"/>
              </a:ext>
            </a:extLst>
          </p:cNvPr>
          <p:cNvSpPr>
            <a:spLocks noGrp="1" noChangeArrowheads="1"/>
          </p:cNvSpPr>
          <p:nvPr>
            <p:ph type="ftr" sz="quarter" idx="2"/>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charset="0"/>
                <a:ea typeface="ＭＳ Ｐゴシック" charset="0"/>
                <a:cs typeface="ＭＳ Ｐゴシック" charset="0"/>
              </a:defRPr>
            </a:lvl1pPr>
          </a:lstStyle>
          <a:p>
            <a:pPr>
              <a:defRPr/>
            </a:pPr>
            <a:r>
              <a:rPr lang="en-US"/>
              <a:t>University of Kansas Center for Research on Learning  2002</a:t>
            </a:r>
          </a:p>
        </p:txBody>
      </p:sp>
      <p:sp>
        <p:nvSpPr>
          <p:cNvPr id="72709" name="Rectangle 5">
            <a:extLst>
              <a:ext uri="{FF2B5EF4-FFF2-40B4-BE49-F238E27FC236}">
                <a16:creationId xmlns:a16="http://schemas.microsoft.com/office/drawing/2014/main" id="{5B2944FF-090A-F64B-8492-A0E86619ADE3}"/>
              </a:ext>
            </a:extLst>
          </p:cNvPr>
          <p:cNvSpPr>
            <a:spLocks noGrp="1" noChangeArrowheads="1"/>
          </p:cNvSpPr>
          <p:nvPr>
            <p:ph type="sldNum" sz="quarter" idx="3"/>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pitchFamily="2" charset="0"/>
              </a:defRPr>
            </a:lvl1pPr>
          </a:lstStyle>
          <a:p>
            <a:pPr>
              <a:defRPr/>
            </a:pPr>
            <a:fld id="{F7D4FCE4-8479-164A-98CC-90619F98894F}"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C33EC2FB-5A37-0E44-9379-1A51B5047F5B}"/>
              </a:ext>
            </a:extLst>
          </p:cNvPr>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charset="0"/>
                <a:ea typeface="ＭＳ Ｐゴシック" charset="0"/>
                <a:cs typeface="ＭＳ Ｐゴシック" charset="0"/>
              </a:defRPr>
            </a:lvl1pPr>
          </a:lstStyle>
          <a:p>
            <a:pPr>
              <a:defRPr/>
            </a:pPr>
            <a:endParaRPr lang="en-US"/>
          </a:p>
        </p:txBody>
      </p:sp>
      <p:sp>
        <p:nvSpPr>
          <p:cNvPr id="69635" name="Rectangle 3">
            <a:extLst>
              <a:ext uri="{FF2B5EF4-FFF2-40B4-BE49-F238E27FC236}">
                <a16:creationId xmlns:a16="http://schemas.microsoft.com/office/drawing/2014/main" id="{83E0995B-F044-7242-94F8-54B6390F5983}"/>
              </a:ext>
            </a:extLst>
          </p:cNvPr>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charset="0"/>
                <a:ea typeface="ＭＳ Ｐゴシック" charset="0"/>
                <a:cs typeface="ＭＳ Ｐゴシック" charset="0"/>
              </a:defRPr>
            </a:lvl1pPr>
          </a:lstStyle>
          <a:p>
            <a:pPr>
              <a:defRPr/>
            </a:pPr>
            <a:endParaRPr lang="en-US"/>
          </a:p>
        </p:txBody>
      </p:sp>
      <p:sp>
        <p:nvSpPr>
          <p:cNvPr id="25604" name="Rectangle 4">
            <a:extLst>
              <a:ext uri="{FF2B5EF4-FFF2-40B4-BE49-F238E27FC236}">
                <a16:creationId xmlns:a16="http://schemas.microsoft.com/office/drawing/2014/main" id="{5D96D734-5DB6-4D4B-A224-9D20C0287FC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7" name="Rectangle 5">
            <a:extLst>
              <a:ext uri="{FF2B5EF4-FFF2-40B4-BE49-F238E27FC236}">
                <a16:creationId xmlns:a16="http://schemas.microsoft.com/office/drawing/2014/main" id="{E72DABE2-873D-B04C-9A1B-A2ACCBA494B5}"/>
              </a:ext>
            </a:extLst>
          </p:cNvPr>
          <p:cNvSpPr>
            <a:spLocks noGrp="1" noChangeArrowheads="1"/>
          </p:cNvSpPr>
          <p:nvPr>
            <p:ph type="body" sz="quarter" idx="3"/>
          </p:nvPr>
        </p:nvSpPr>
        <p:spPr bwMode="auto">
          <a:xfrm>
            <a:off x="381000" y="4343400"/>
            <a:ext cx="6172200" cy="41910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9638" name="Rectangle 6">
            <a:extLst>
              <a:ext uri="{FF2B5EF4-FFF2-40B4-BE49-F238E27FC236}">
                <a16:creationId xmlns:a16="http://schemas.microsoft.com/office/drawing/2014/main" id="{475DA847-E0F2-ED4B-9661-E21147C91BA6}"/>
              </a:ext>
            </a:extLst>
          </p:cNvPr>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charset="0"/>
                <a:ea typeface="ＭＳ Ｐゴシック" charset="0"/>
                <a:cs typeface="ＭＳ Ｐゴシック" charset="0"/>
              </a:defRPr>
            </a:lvl1pPr>
          </a:lstStyle>
          <a:p>
            <a:pPr>
              <a:defRPr/>
            </a:pPr>
            <a:r>
              <a:rPr lang="en-US"/>
              <a:t>University of Kansas Center for Research on Learning  2002</a:t>
            </a:r>
          </a:p>
        </p:txBody>
      </p:sp>
      <p:sp>
        <p:nvSpPr>
          <p:cNvPr id="69639" name="Rectangle 7">
            <a:extLst>
              <a:ext uri="{FF2B5EF4-FFF2-40B4-BE49-F238E27FC236}">
                <a16:creationId xmlns:a16="http://schemas.microsoft.com/office/drawing/2014/main" id="{4788176B-4F37-754C-939E-C2F8C30FC30D}"/>
              </a:ext>
            </a:extLst>
          </p:cNvPr>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pitchFamily="2" charset="0"/>
              </a:defRPr>
            </a:lvl1pPr>
          </a:lstStyle>
          <a:p>
            <a:pPr>
              <a:defRPr/>
            </a:pPr>
            <a:r>
              <a:rPr lang="en-US" altLang="en-US"/>
              <a:t>UO Overhead  </a:t>
            </a:r>
            <a:fld id="{B591D3D6-A134-204D-A665-CC73B8CAFE47}"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2400" kern="1200">
        <a:solidFill>
          <a:schemeClr val="tx1"/>
        </a:solidFill>
        <a:latin typeface="Times New Roman"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kumimoji="1" sz="2000" kern="1200">
        <a:solidFill>
          <a:schemeClr val="tx1"/>
        </a:solidFill>
        <a:latin typeface="Times New Roman" pitchFamily="-112" charset="0"/>
        <a:ea typeface="ＭＳ Ｐゴシック" pitchFamily="-112" charset="-128"/>
        <a:cs typeface="+mn-cs"/>
      </a:defRPr>
    </a:lvl2pPr>
    <a:lvl3pPr marL="914400" algn="l" rtl="0" eaLnBrk="0" fontAlgn="base" hangingPunct="0">
      <a:spcBef>
        <a:spcPct val="30000"/>
      </a:spcBef>
      <a:spcAft>
        <a:spcPct val="0"/>
      </a:spcAft>
      <a:defRPr kumimoji="1" kern="1200">
        <a:solidFill>
          <a:schemeClr val="tx1"/>
        </a:solidFill>
        <a:latin typeface="Times New Roman" pitchFamily="-112" charset="0"/>
        <a:ea typeface="ＭＳ Ｐゴシック" pitchFamily="-112" charset="-128"/>
        <a:cs typeface="+mn-cs"/>
      </a:defRPr>
    </a:lvl3pPr>
    <a:lvl4pPr marL="1371600" algn="l" rtl="0" eaLnBrk="0" fontAlgn="base" hangingPunct="0">
      <a:spcBef>
        <a:spcPct val="30000"/>
      </a:spcBef>
      <a:spcAft>
        <a:spcPct val="0"/>
      </a:spcAft>
      <a:defRPr kumimoji="1" sz="1600" kern="1200">
        <a:solidFill>
          <a:schemeClr val="tx1"/>
        </a:solidFill>
        <a:latin typeface="Times New Roman" pitchFamily="-112" charset="0"/>
        <a:ea typeface="ＭＳ Ｐゴシック" pitchFamily="-112" charset="-128"/>
        <a:cs typeface="+mn-cs"/>
      </a:defRPr>
    </a:lvl4pPr>
    <a:lvl5pPr marL="1828800" algn="l" rtl="0" eaLnBrk="0" fontAlgn="base" hangingPunct="0">
      <a:spcBef>
        <a:spcPct val="30000"/>
      </a:spcBef>
      <a:spcAft>
        <a:spcPct val="0"/>
      </a:spcAft>
      <a:defRPr kumimoji="1" sz="1400" kern="1200">
        <a:solidFill>
          <a:schemeClr val="tx1"/>
        </a:solidFill>
        <a:latin typeface="Times New Roman"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1</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b="1">
              <a:latin typeface="Times" pitchFamily="2" charset="0"/>
              <a:ea typeface="ＭＳ Ｐゴシック" panose="020B0600070205080204" pitchFamily="34" charset="-128"/>
            </a:endParaRPr>
          </a:p>
        </p:txBody>
      </p:sp>
    </p:spTree>
    <p:extLst>
      <p:ext uri="{BB962C8B-B14F-4D97-AF65-F5344CB8AC3E}">
        <p14:creationId xmlns:p14="http://schemas.microsoft.com/office/powerpoint/2010/main" val="1356799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3954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11</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012145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12</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436847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13</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723643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14</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457953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15</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710319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16</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902206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17</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a:latin typeface="Times" pitchFamily="2" charset="0"/>
              <a:ea typeface="ＭＳ Ｐゴシック" panose="020B0600070205080204" pitchFamily="34" charset="-128"/>
            </a:endParaRPr>
          </a:p>
        </p:txBody>
      </p:sp>
    </p:spTree>
    <p:extLst>
      <p:ext uri="{BB962C8B-B14F-4D97-AF65-F5344CB8AC3E}">
        <p14:creationId xmlns:p14="http://schemas.microsoft.com/office/powerpoint/2010/main" val="26261547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18</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700107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19</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497558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2</a:t>
            </a:fld>
            <a:endParaRPr lang="en-US" altLang="en-US"/>
          </a:p>
        </p:txBody>
      </p:sp>
    </p:spTree>
    <p:extLst>
      <p:ext uri="{BB962C8B-B14F-4D97-AF65-F5344CB8AC3E}">
        <p14:creationId xmlns:p14="http://schemas.microsoft.com/office/powerpoint/2010/main" val="26430924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20</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1978137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21</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8105752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22</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6037275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17490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03533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25</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5967807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26</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dirty="0">
                <a:latin typeface="Times" pitchFamily="2" charset="0"/>
                <a:ea typeface="ＭＳ Ｐゴシック" panose="020B0600070205080204" pitchFamily="34" charset="-128"/>
              </a:rPr>
              <a:t> </a:t>
            </a:r>
          </a:p>
        </p:txBody>
      </p:sp>
    </p:spTree>
    <p:extLst>
      <p:ext uri="{BB962C8B-B14F-4D97-AF65-F5344CB8AC3E}">
        <p14:creationId xmlns:p14="http://schemas.microsoft.com/office/powerpoint/2010/main" val="41266819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a:defRPr/>
            </a:pPr>
            <a:r>
              <a:rPr lang="en-US"/>
              <a:t>University of Kansas Center for Research on Learning  2002</a:t>
            </a:r>
          </a:p>
        </p:txBody>
      </p:sp>
      <p:sp>
        <p:nvSpPr>
          <p:cNvPr id="5" name="Slide Number Placeholder 4"/>
          <p:cNvSpPr>
            <a:spLocks noGrp="1"/>
          </p:cNvSpPr>
          <p:nvPr>
            <p:ph type="sldNum" sz="quarter" idx="5"/>
          </p:nvPr>
        </p:nvSpPr>
        <p:spPr/>
        <p:txBody>
          <a:bodyPr/>
          <a:lstStyle/>
          <a:p>
            <a:pPr>
              <a:defRPr/>
            </a:pPr>
            <a:r>
              <a:rPr lang="en-US" altLang="en-US"/>
              <a:t>UO Overhead  </a:t>
            </a:r>
            <a:fld id="{B591D3D6-A134-204D-A665-CC73B8CAFE47}" type="slidenum">
              <a:rPr lang="en-US" altLang="en-US" smtClean="0"/>
              <a:pPr>
                <a:defRPr/>
              </a:pPr>
              <a:t>27</a:t>
            </a:fld>
            <a:endParaRPr lang="en-US" altLang="en-US"/>
          </a:p>
        </p:txBody>
      </p:sp>
    </p:spTree>
    <p:extLst>
      <p:ext uri="{BB962C8B-B14F-4D97-AF65-F5344CB8AC3E}">
        <p14:creationId xmlns:p14="http://schemas.microsoft.com/office/powerpoint/2010/main" val="20932551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28</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b="1" dirty="0">
              <a:latin typeface="Times" pitchFamily="2" charset="0"/>
              <a:ea typeface="ＭＳ Ｐゴシック" panose="020B0600070205080204" pitchFamily="34" charset="-128"/>
            </a:endParaRPr>
          </a:p>
        </p:txBody>
      </p:sp>
    </p:spTree>
    <p:extLst>
      <p:ext uri="{BB962C8B-B14F-4D97-AF65-F5344CB8AC3E}">
        <p14:creationId xmlns:p14="http://schemas.microsoft.com/office/powerpoint/2010/main" val="38361294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29</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4053957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3</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b="1" dirty="0">
                <a:latin typeface="Times" pitchFamily="2" charset="0"/>
                <a:ea typeface="ＭＳ Ｐゴシック" panose="020B0600070205080204" pitchFamily="34" charset="-128"/>
              </a:rPr>
              <a:t>Advance  Organizer </a:t>
            </a:r>
          </a:p>
          <a:p>
            <a:r>
              <a:rPr lang="en-US" altLang="en-US" dirty="0">
                <a:latin typeface="Times" pitchFamily="2" charset="0"/>
                <a:ea typeface="ＭＳ Ｐゴシック" panose="020B0600070205080204" pitchFamily="34" charset="-128"/>
              </a:rPr>
              <a:t>The Unit Organizer Routine: Title Page</a:t>
            </a:r>
          </a:p>
        </p:txBody>
      </p:sp>
    </p:spTree>
    <p:extLst>
      <p:ext uri="{BB962C8B-B14F-4D97-AF65-F5344CB8AC3E}">
        <p14:creationId xmlns:p14="http://schemas.microsoft.com/office/powerpoint/2010/main" val="22962514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30</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b="1" dirty="0">
              <a:latin typeface="Times" pitchFamily="2" charset="0"/>
              <a:ea typeface="ＭＳ Ｐゴシック" panose="020B0600070205080204" pitchFamily="34" charset="-128"/>
            </a:endParaRPr>
          </a:p>
        </p:txBody>
      </p:sp>
    </p:spTree>
    <p:extLst>
      <p:ext uri="{BB962C8B-B14F-4D97-AF65-F5344CB8AC3E}">
        <p14:creationId xmlns:p14="http://schemas.microsoft.com/office/powerpoint/2010/main" val="28391973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31</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b="1" dirty="0">
              <a:latin typeface="Times" pitchFamily="2" charset="0"/>
              <a:ea typeface="ＭＳ Ｐゴシック" panose="020B0600070205080204" pitchFamily="34" charset="-128"/>
            </a:endParaRPr>
          </a:p>
        </p:txBody>
      </p:sp>
    </p:spTree>
    <p:extLst>
      <p:ext uri="{BB962C8B-B14F-4D97-AF65-F5344CB8AC3E}">
        <p14:creationId xmlns:p14="http://schemas.microsoft.com/office/powerpoint/2010/main" val="21078094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73863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33</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7982678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34</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9958354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35</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a:latin typeface="Times" pitchFamily="2" charset="0"/>
              <a:ea typeface="ＭＳ Ｐゴシック" panose="020B0600070205080204" pitchFamily="34" charset="-128"/>
            </a:endParaRPr>
          </a:p>
        </p:txBody>
      </p:sp>
    </p:spTree>
    <p:extLst>
      <p:ext uri="{BB962C8B-B14F-4D97-AF65-F5344CB8AC3E}">
        <p14:creationId xmlns:p14="http://schemas.microsoft.com/office/powerpoint/2010/main" val="15799886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36</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21054790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37</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10984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38</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6942894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9048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7EC155E4-5633-4E45-9BAB-09BB8C72E559}"/>
              </a:ext>
            </a:extLst>
          </p:cNvPr>
          <p:cNvSpPr>
            <a:spLocks noGrp="1" noRot="1" noChangeAspect="1" noChangeArrowheads="1" noTextEdit="1"/>
          </p:cNvSpPr>
          <p:nvPr>
            <p:ph type="sldImg"/>
          </p:nvPr>
        </p:nvSpPr>
        <p:spPr>
          <a:ln/>
        </p:spPr>
      </p:sp>
      <p:sp>
        <p:nvSpPr>
          <p:cNvPr id="32770" name="Notes Placeholder 2">
            <a:extLst>
              <a:ext uri="{FF2B5EF4-FFF2-40B4-BE49-F238E27FC236}">
                <a16:creationId xmlns:a16="http://schemas.microsoft.com/office/drawing/2014/main" id="{DDDC367F-E953-E045-898B-30D8DD042559}"/>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
        <p:nvSpPr>
          <p:cNvPr id="32771" name="Slide Number Placeholder 3">
            <a:extLst>
              <a:ext uri="{FF2B5EF4-FFF2-40B4-BE49-F238E27FC236}">
                <a16:creationId xmlns:a16="http://schemas.microsoft.com/office/drawing/2014/main" id="{E5D90D13-24D4-6749-8D80-9BF47BBE78A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fld id="{CFDABE2E-7ABC-D74D-BC55-3EEF6B845C0E}" type="slidenum">
              <a:rPr lang="en-US" altLang="en-US" sz="1200" smtClean="0">
                <a:solidFill>
                  <a:schemeClr val="tx1"/>
                </a:solidFill>
                <a:latin typeface="Times" pitchFamily="2" charset="0"/>
              </a:rPr>
              <a:pPr/>
              <a:t>4</a:t>
            </a:fld>
            <a:endParaRPr lang="en-US" altLang="en-US" sz="1200">
              <a:solidFill>
                <a:schemeClr val="tx1"/>
              </a:solidFill>
              <a:latin typeface="Times" pitchFamily="2"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61705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44</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411173089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45</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a:latin typeface="Times" pitchFamily="2" charset="0"/>
              <a:ea typeface="ＭＳ Ｐゴシック" panose="020B0600070205080204" pitchFamily="34" charset="-128"/>
            </a:endParaRPr>
          </a:p>
        </p:txBody>
      </p:sp>
    </p:spTree>
    <p:extLst>
      <p:ext uri="{BB962C8B-B14F-4D97-AF65-F5344CB8AC3E}">
        <p14:creationId xmlns:p14="http://schemas.microsoft.com/office/powerpoint/2010/main" val="23327730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46</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08549063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47</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54870157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48</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29851590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49</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75244585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50</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43855058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51</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8574799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52</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63366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28C5009-8DF5-49CF-80FE-424E321AC1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71833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53</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50397234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54</a:t>
            </a:fld>
            <a:endParaRPr lang="en-US" altLang="en-US" sz="120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3794243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6</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r>
              <a:rPr lang="en-US" altLang="en-US" b="1">
                <a:latin typeface="Times" pitchFamily="2" charset="0"/>
                <a:ea typeface="ＭＳ Ｐゴシック" panose="020B0600070205080204" pitchFamily="34" charset="-128"/>
              </a:rPr>
              <a:t>Advance  Organizer </a:t>
            </a:r>
          </a:p>
          <a:p>
            <a:r>
              <a:rPr lang="en-US" altLang="en-US">
                <a:latin typeface="Times" pitchFamily="2" charset="0"/>
                <a:ea typeface="ＭＳ Ｐゴシック" panose="020B0600070205080204" pitchFamily="34" charset="-128"/>
              </a:rPr>
              <a:t>The Unit Organizer Routine: Title Page</a:t>
            </a:r>
          </a:p>
        </p:txBody>
      </p:sp>
    </p:spTree>
    <p:extLst>
      <p:ext uri="{BB962C8B-B14F-4D97-AF65-F5344CB8AC3E}">
        <p14:creationId xmlns:p14="http://schemas.microsoft.com/office/powerpoint/2010/main" val="1096073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6">
            <a:extLst>
              <a:ext uri="{FF2B5EF4-FFF2-40B4-BE49-F238E27FC236}">
                <a16:creationId xmlns:a16="http://schemas.microsoft.com/office/drawing/2014/main" id="{4B2AE858-B563-464C-B207-D7DFB78D1561}"/>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University of Kansas Center for Research on Learning  2002</a:t>
            </a:r>
          </a:p>
        </p:txBody>
      </p:sp>
      <p:sp>
        <p:nvSpPr>
          <p:cNvPr id="28674" name="Rectangle 7">
            <a:extLst>
              <a:ext uri="{FF2B5EF4-FFF2-40B4-BE49-F238E27FC236}">
                <a16:creationId xmlns:a16="http://schemas.microsoft.com/office/drawing/2014/main" id="{F9E0F7DF-1296-3549-91CA-28544258410E}"/>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a:solidFill>
                  <a:schemeClr val="tx1"/>
                </a:solidFill>
                <a:latin typeface="Times" pitchFamily="2" charset="0"/>
              </a:rPr>
              <a:t>UO Overhead  </a:t>
            </a:r>
            <a:fld id="{A6FA20CB-2839-0649-9FE9-6826D2329AF6}" type="slidenum">
              <a:rPr lang="en-US" altLang="en-US" sz="1200" smtClean="0">
                <a:solidFill>
                  <a:schemeClr val="tx1"/>
                </a:solidFill>
                <a:latin typeface="Times" pitchFamily="2" charset="0"/>
              </a:rPr>
              <a:pPr/>
              <a:t>7</a:t>
            </a:fld>
            <a:endParaRPr lang="en-US" altLang="en-US" sz="1200">
              <a:solidFill>
                <a:schemeClr val="tx1"/>
              </a:solidFill>
              <a:latin typeface="Times" pitchFamily="2" charset="0"/>
            </a:endParaRPr>
          </a:p>
        </p:txBody>
      </p:sp>
      <p:sp>
        <p:nvSpPr>
          <p:cNvPr id="28675" name="Rectangle 2">
            <a:extLst>
              <a:ext uri="{FF2B5EF4-FFF2-40B4-BE49-F238E27FC236}">
                <a16:creationId xmlns:a16="http://schemas.microsoft.com/office/drawing/2014/main" id="{9A674AD8-BD4F-A84F-958E-C0166C27D423}"/>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A861FE61-2F7D-B647-8809-953185C9E51B}"/>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a:latin typeface="Times" pitchFamily="2" charset="0"/>
              <a:ea typeface="ＭＳ Ｐゴシック" panose="020B0600070205080204" pitchFamily="34" charset="-128"/>
            </a:endParaRPr>
          </a:p>
        </p:txBody>
      </p:sp>
    </p:spTree>
    <p:extLst>
      <p:ext uri="{BB962C8B-B14F-4D97-AF65-F5344CB8AC3E}">
        <p14:creationId xmlns:p14="http://schemas.microsoft.com/office/powerpoint/2010/main" val="3075895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dirty="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dirty="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8</a:t>
            </a:fld>
            <a:endParaRPr lang="en-US" altLang="en-US" sz="1200" dirty="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4174991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6">
            <a:extLst>
              <a:ext uri="{FF2B5EF4-FFF2-40B4-BE49-F238E27FC236}">
                <a16:creationId xmlns:a16="http://schemas.microsoft.com/office/drawing/2014/main" id="{C234D0BE-E7A4-A548-BCDE-1796F3851C05}"/>
              </a:ext>
            </a:extLst>
          </p:cNvPr>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dirty="0">
                <a:solidFill>
                  <a:schemeClr val="tx1"/>
                </a:solidFill>
                <a:latin typeface="Times" pitchFamily="2" charset="0"/>
              </a:rPr>
              <a:t>University of Kansas Center for Research on Learning  2002</a:t>
            </a:r>
          </a:p>
        </p:txBody>
      </p:sp>
      <p:sp>
        <p:nvSpPr>
          <p:cNvPr id="224258" name="Rectangle 7">
            <a:extLst>
              <a:ext uri="{FF2B5EF4-FFF2-40B4-BE49-F238E27FC236}">
                <a16:creationId xmlns:a16="http://schemas.microsoft.com/office/drawing/2014/main" id="{DC890252-F745-2A41-820B-621A54150FBF}"/>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rgbClr val="000000"/>
                </a:solidFill>
                <a:latin typeface="Times New Roman" panose="02020603050405020304" pitchFamily="18" charset="0"/>
                <a:ea typeface="ＭＳ Ｐゴシック" panose="020B0600070205080204" pitchFamily="34" charset="-128"/>
              </a:defRPr>
            </a:lvl1pPr>
            <a:lvl2pPr marL="742950" indent="-285750">
              <a:defRPr sz="2400">
                <a:solidFill>
                  <a:srgbClr val="000000"/>
                </a:solidFill>
                <a:latin typeface="Times New Roman" panose="02020603050405020304" pitchFamily="18" charset="0"/>
                <a:ea typeface="ＭＳ Ｐゴシック" panose="020B0600070205080204" pitchFamily="34" charset="-128"/>
              </a:defRPr>
            </a:lvl2pPr>
            <a:lvl3pPr marL="1143000" indent="-228600">
              <a:defRPr sz="2400">
                <a:solidFill>
                  <a:srgbClr val="000000"/>
                </a:solidFill>
                <a:latin typeface="Times New Roman" panose="02020603050405020304" pitchFamily="18" charset="0"/>
                <a:ea typeface="ＭＳ Ｐゴシック" panose="020B0600070205080204" pitchFamily="34" charset="-128"/>
              </a:defRPr>
            </a:lvl3pPr>
            <a:lvl4pPr marL="1600200" indent="-228600">
              <a:defRPr sz="2400">
                <a:solidFill>
                  <a:srgbClr val="000000"/>
                </a:solidFill>
                <a:latin typeface="Times New Roman" panose="02020603050405020304" pitchFamily="18" charset="0"/>
                <a:ea typeface="ＭＳ Ｐゴシック" panose="020B0600070205080204" pitchFamily="34" charset="-128"/>
              </a:defRPr>
            </a:lvl4pPr>
            <a:lvl5pPr marL="2057400" indent="-228600">
              <a:defRPr sz="2400">
                <a:solidFill>
                  <a:srgbClr val="000000"/>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ＭＳ Ｐゴシック" panose="020B0600070205080204" pitchFamily="34" charset="-128"/>
              </a:defRPr>
            </a:lvl9pPr>
          </a:lstStyle>
          <a:p>
            <a:r>
              <a:rPr lang="en-US" altLang="en-US" sz="1200" dirty="0">
                <a:solidFill>
                  <a:schemeClr val="tx1"/>
                </a:solidFill>
                <a:latin typeface="Times" pitchFamily="2" charset="0"/>
              </a:rPr>
              <a:t>UO Overhead  </a:t>
            </a:r>
            <a:fld id="{85AB02AC-4126-9347-9E8F-44F705CA1D7F}" type="slidenum">
              <a:rPr lang="en-US" altLang="en-US" sz="1200" smtClean="0">
                <a:solidFill>
                  <a:schemeClr val="tx1"/>
                </a:solidFill>
                <a:latin typeface="Times" pitchFamily="2" charset="0"/>
              </a:rPr>
              <a:pPr/>
              <a:t>9</a:t>
            </a:fld>
            <a:endParaRPr lang="en-US" altLang="en-US" sz="1200" dirty="0">
              <a:solidFill>
                <a:schemeClr val="tx1"/>
              </a:solidFill>
              <a:latin typeface="Times" pitchFamily="2" charset="0"/>
            </a:endParaRPr>
          </a:p>
        </p:txBody>
      </p:sp>
      <p:sp>
        <p:nvSpPr>
          <p:cNvPr id="224259" name="Rectangle 2">
            <a:extLst>
              <a:ext uri="{FF2B5EF4-FFF2-40B4-BE49-F238E27FC236}">
                <a16:creationId xmlns:a16="http://schemas.microsoft.com/office/drawing/2014/main" id="{A18725FA-E468-EB41-BC02-0283F3A2F237}"/>
              </a:ext>
            </a:extLst>
          </p:cNvPr>
          <p:cNvSpPr>
            <a:spLocks noGrp="1" noRot="1" noChangeAspect="1" noChangeArrowheads="1" noTextEdit="1"/>
          </p:cNvSpPr>
          <p:nvPr>
            <p:ph type="sldImg"/>
          </p:nvPr>
        </p:nvSpPr>
        <p:spPr>
          <a:ln/>
        </p:spPr>
      </p:sp>
      <p:sp>
        <p:nvSpPr>
          <p:cNvPr id="224260" name="Rectangle 3">
            <a:extLst>
              <a:ext uri="{FF2B5EF4-FFF2-40B4-BE49-F238E27FC236}">
                <a16:creationId xmlns:a16="http://schemas.microsoft.com/office/drawing/2014/main" id="{381D2FBF-B788-2449-8617-9874DE676728}"/>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dirty="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8157920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32">
            <a:extLst>
              <a:ext uri="{FF2B5EF4-FFF2-40B4-BE49-F238E27FC236}">
                <a16:creationId xmlns:a16="http://schemas.microsoft.com/office/drawing/2014/main" id="{826ACC36-AEC9-1D49-BCD4-7C43631D9E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75" y="-9525"/>
            <a:ext cx="9196388"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033">
            <a:extLst>
              <a:ext uri="{FF2B5EF4-FFF2-40B4-BE49-F238E27FC236}">
                <a16:creationId xmlns:a16="http://schemas.microsoft.com/office/drawing/2014/main" id="{A6094F8F-FA9E-1A46-92B8-4E17449A0DEE}"/>
              </a:ext>
            </a:extLst>
          </p:cNvPr>
          <p:cNvSpPr>
            <a:spLocks noChangeShapeType="1"/>
          </p:cNvSpPr>
          <p:nvPr/>
        </p:nvSpPr>
        <p:spPr bwMode="auto">
          <a:xfrm>
            <a:off x="3200400" y="762000"/>
            <a:ext cx="0" cy="2133600"/>
          </a:xfrm>
          <a:prstGeom prst="line">
            <a:avLst/>
          </a:prstGeom>
          <a:noFill/>
          <a:ln w="127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6" name="Picture 1034">
            <a:extLst>
              <a:ext uri="{FF2B5EF4-FFF2-40B4-BE49-F238E27FC236}">
                <a16:creationId xmlns:a16="http://schemas.microsoft.com/office/drawing/2014/main" id="{9A9D883B-EADD-1441-AD10-F74851EAA6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5384800"/>
            <a:ext cx="9182100"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36" descr="sim_2color_sig">
            <a:extLst>
              <a:ext uri="{FF2B5EF4-FFF2-40B4-BE49-F238E27FC236}">
                <a16:creationId xmlns:a16="http://schemas.microsoft.com/office/drawing/2014/main" id="{02F6E8C1-C382-5944-90C7-7AD384EA6552}"/>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4800" y="1066800"/>
            <a:ext cx="2819400" cy="161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986" name="Rectangle 1026"/>
          <p:cNvSpPr>
            <a:spLocks noGrp="1" noChangeArrowheads="1"/>
          </p:cNvSpPr>
          <p:nvPr>
            <p:ph type="ctrTitle"/>
          </p:nvPr>
        </p:nvSpPr>
        <p:spPr>
          <a:xfrm>
            <a:off x="3429000" y="1046163"/>
            <a:ext cx="5410200" cy="1600200"/>
          </a:xfrm>
        </p:spPr>
        <p:txBody>
          <a:bodyPr anchor="ctr"/>
          <a:lstStyle>
            <a:lvl1pPr algn="l">
              <a:defRPr sz="2800" b="1"/>
            </a:lvl1pPr>
          </a:lstStyle>
          <a:p>
            <a:r>
              <a:rPr lang="en-US"/>
              <a:t>Click to edit Master title style</a:t>
            </a:r>
          </a:p>
        </p:txBody>
      </p:sp>
      <p:sp>
        <p:nvSpPr>
          <p:cNvPr id="297987" name="Rectangle 1027"/>
          <p:cNvSpPr>
            <a:spLocks noGrp="1" noChangeArrowheads="1"/>
          </p:cNvSpPr>
          <p:nvPr>
            <p:ph type="subTitle" idx="1"/>
          </p:nvPr>
        </p:nvSpPr>
        <p:spPr>
          <a:xfrm>
            <a:off x="3429000" y="3124200"/>
            <a:ext cx="5105400" cy="2895600"/>
          </a:xfrm>
        </p:spPr>
        <p:txBody>
          <a:bodyPr/>
          <a:lstStyle>
            <a:lvl1pPr marL="0" indent="0">
              <a:buFontTx/>
              <a:buNone/>
              <a:defRPr sz="1700"/>
            </a:lvl1pPr>
          </a:lstStyle>
          <a:p>
            <a:r>
              <a:rPr lang="en-US"/>
              <a:t>Click to edit Master subtitle style</a:t>
            </a:r>
          </a:p>
        </p:txBody>
      </p:sp>
      <p:sp>
        <p:nvSpPr>
          <p:cNvPr id="8" name="Rectangle 1028">
            <a:extLst>
              <a:ext uri="{FF2B5EF4-FFF2-40B4-BE49-F238E27FC236}">
                <a16:creationId xmlns:a16="http://schemas.microsoft.com/office/drawing/2014/main" id="{4BEC4B47-11C5-D740-B206-44D211C86C1A}"/>
              </a:ext>
            </a:extLst>
          </p:cNvPr>
          <p:cNvSpPr>
            <a:spLocks noGrp="1" noChangeArrowheads="1"/>
          </p:cNvSpPr>
          <p:nvPr>
            <p:ph type="dt" sz="half" idx="10"/>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ea typeface="ＭＳ Ｐゴシック" charset="0"/>
              </a:defRPr>
            </a:lvl1pPr>
          </a:lstStyle>
          <a:p>
            <a:pPr>
              <a:defRPr/>
            </a:pPr>
            <a:endParaRPr lang="en-US"/>
          </a:p>
        </p:txBody>
      </p:sp>
      <p:sp>
        <p:nvSpPr>
          <p:cNvPr id="9" name="Rectangle 1029">
            <a:extLst>
              <a:ext uri="{FF2B5EF4-FFF2-40B4-BE49-F238E27FC236}">
                <a16:creationId xmlns:a16="http://schemas.microsoft.com/office/drawing/2014/main" id="{8C94467E-1A9A-BA4A-BB3C-28F7E34B9266}"/>
              </a:ext>
            </a:extLst>
          </p:cNvPr>
          <p:cNvSpPr>
            <a:spLocks noGrp="1" noChangeArrowheads="1"/>
          </p:cNvSpPr>
          <p:nvPr>
            <p:ph type="ftr" sz="quarter" idx="11"/>
          </p:nvPr>
        </p:nvSpPr>
        <p:spPr>
          <a:xfrm>
            <a:off x="3124200" y="6248400"/>
            <a:ext cx="2895600" cy="457200"/>
          </a:xfrm>
        </p:spPr>
        <p:txBody>
          <a:bodyPr/>
          <a:lstStyle>
            <a:lvl1pPr algn="ctr">
              <a:defRPr sz="1400">
                <a:solidFill>
                  <a:schemeClr val="tx1"/>
                </a:solidFill>
              </a:defRPr>
            </a:lvl1pPr>
          </a:lstStyle>
          <a:p>
            <a:pPr>
              <a:defRPr/>
            </a:pPr>
            <a:r>
              <a:rPr lang="en-US"/>
              <a:t>University of Kansas Center for Research on Learning  2019</a:t>
            </a:r>
          </a:p>
        </p:txBody>
      </p:sp>
      <p:sp>
        <p:nvSpPr>
          <p:cNvPr id="10" name="Rectangle 1030">
            <a:extLst>
              <a:ext uri="{FF2B5EF4-FFF2-40B4-BE49-F238E27FC236}">
                <a16:creationId xmlns:a16="http://schemas.microsoft.com/office/drawing/2014/main" id="{BBFE0B7A-9BB5-5545-ADB0-230512206664}"/>
              </a:ext>
            </a:extLst>
          </p:cNvPr>
          <p:cNvSpPr>
            <a:spLocks noGrp="1" noChangeArrowheads="1"/>
          </p:cNvSpPr>
          <p:nvPr>
            <p:ph type="sldNum" sz="quarter" idx="12"/>
          </p:nvPr>
        </p:nvSpPr>
        <p:spPr>
          <a:xfrm>
            <a:off x="6553200" y="6248400"/>
            <a:ext cx="1905000" cy="457200"/>
          </a:xfrm>
        </p:spPr>
        <p:txBody>
          <a:bodyPr/>
          <a:lstStyle>
            <a:lvl1pPr algn="r">
              <a:defRPr sz="1400">
                <a:solidFill>
                  <a:schemeClr val="tx1"/>
                </a:solidFill>
              </a:defRPr>
            </a:lvl1pPr>
          </a:lstStyle>
          <a:p>
            <a:pPr>
              <a:defRPr/>
            </a:pPr>
            <a:fld id="{2392A6A9-0B93-A741-9520-0A47F07A8EFA}" type="slidenum">
              <a:rPr lang="en-US" altLang="en-US"/>
              <a:pPr>
                <a:defRPr/>
              </a:pPr>
              <a:t>‹#›</a:t>
            </a:fld>
            <a:endParaRPr lang="en-US" altLang="en-US"/>
          </a:p>
        </p:txBody>
      </p:sp>
    </p:spTree>
    <p:extLst>
      <p:ext uri="{BB962C8B-B14F-4D97-AF65-F5344CB8AC3E}">
        <p14:creationId xmlns:p14="http://schemas.microsoft.com/office/powerpoint/2010/main" val="3383128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30B8DA9A-8E70-7C46-B551-B83DA870088F}"/>
              </a:ext>
            </a:extLst>
          </p:cNvPr>
          <p:cNvSpPr>
            <a:spLocks noGrp="1" noChangeArrowheads="1"/>
          </p:cNvSpPr>
          <p:nvPr>
            <p:ph type="sldNum" sz="quarter" idx="10"/>
          </p:nvPr>
        </p:nvSpPr>
        <p:spPr>
          <a:ln/>
        </p:spPr>
        <p:txBody>
          <a:bodyPr/>
          <a:lstStyle>
            <a:lvl1pPr>
              <a:defRPr/>
            </a:lvl1pPr>
          </a:lstStyle>
          <a:p>
            <a:pPr>
              <a:defRPr/>
            </a:pPr>
            <a:fld id="{B2A450F7-0D91-9742-8BDC-D1EAF698C132}" type="slidenum">
              <a:rPr lang="en-US" altLang="en-US"/>
              <a:pPr>
                <a:defRPr/>
              </a:pPr>
              <a:t>‹#›</a:t>
            </a:fld>
            <a:endParaRPr lang="en-US" altLang="en-US"/>
          </a:p>
        </p:txBody>
      </p:sp>
      <p:sp>
        <p:nvSpPr>
          <p:cNvPr id="5" name="Rectangle 9">
            <a:extLst>
              <a:ext uri="{FF2B5EF4-FFF2-40B4-BE49-F238E27FC236}">
                <a16:creationId xmlns:a16="http://schemas.microsoft.com/office/drawing/2014/main" id="{8368BAF3-9272-2040-8FBA-DE0F5E688A16}"/>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3139662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457200"/>
            <a:ext cx="56769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EE1487ED-B3A4-B043-8D45-91A1A4EE25E3}"/>
              </a:ext>
            </a:extLst>
          </p:cNvPr>
          <p:cNvSpPr>
            <a:spLocks noGrp="1" noChangeArrowheads="1"/>
          </p:cNvSpPr>
          <p:nvPr>
            <p:ph type="sldNum" sz="quarter" idx="10"/>
          </p:nvPr>
        </p:nvSpPr>
        <p:spPr>
          <a:ln/>
        </p:spPr>
        <p:txBody>
          <a:bodyPr/>
          <a:lstStyle>
            <a:lvl1pPr>
              <a:defRPr/>
            </a:lvl1pPr>
          </a:lstStyle>
          <a:p>
            <a:pPr>
              <a:defRPr/>
            </a:pPr>
            <a:fld id="{EFE48505-FA04-4143-8BD5-B8E839839D50}" type="slidenum">
              <a:rPr lang="en-US" altLang="en-US"/>
              <a:pPr>
                <a:defRPr/>
              </a:pPr>
              <a:t>‹#›</a:t>
            </a:fld>
            <a:endParaRPr lang="en-US" altLang="en-US"/>
          </a:p>
        </p:txBody>
      </p:sp>
      <p:sp>
        <p:nvSpPr>
          <p:cNvPr id="5" name="Rectangle 9">
            <a:extLst>
              <a:ext uri="{FF2B5EF4-FFF2-40B4-BE49-F238E27FC236}">
                <a16:creationId xmlns:a16="http://schemas.microsoft.com/office/drawing/2014/main" id="{D9BDCA57-8ADB-684E-A345-01D3B49B65F8}"/>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4105288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64F659AA-457D-EF43-BFFA-C21CAE236837}"/>
              </a:ext>
            </a:extLst>
          </p:cNvPr>
          <p:cNvSpPr>
            <a:spLocks noGrp="1" noChangeArrowheads="1"/>
          </p:cNvSpPr>
          <p:nvPr>
            <p:ph type="sldNum" sz="quarter" idx="10"/>
          </p:nvPr>
        </p:nvSpPr>
        <p:spPr>
          <a:ln/>
        </p:spPr>
        <p:txBody>
          <a:bodyPr/>
          <a:lstStyle>
            <a:lvl1pPr>
              <a:defRPr/>
            </a:lvl1pPr>
          </a:lstStyle>
          <a:p>
            <a:pPr>
              <a:defRPr/>
            </a:pPr>
            <a:fld id="{17098659-408A-F140-A3A9-DBA57AC6AD73}" type="slidenum">
              <a:rPr lang="en-US" altLang="en-US"/>
              <a:pPr>
                <a:defRPr/>
              </a:pPr>
              <a:t>‹#›</a:t>
            </a:fld>
            <a:endParaRPr lang="en-US" altLang="en-US"/>
          </a:p>
        </p:txBody>
      </p:sp>
      <p:sp>
        <p:nvSpPr>
          <p:cNvPr id="5" name="Rectangle 9">
            <a:extLst>
              <a:ext uri="{FF2B5EF4-FFF2-40B4-BE49-F238E27FC236}">
                <a16:creationId xmlns:a16="http://schemas.microsoft.com/office/drawing/2014/main" id="{7A0626BF-8410-FB49-93E0-7FCA99480FBB}"/>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286992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id="{89E56DB7-9D02-1844-9C72-C706FB5ECF3B}"/>
              </a:ext>
            </a:extLst>
          </p:cNvPr>
          <p:cNvSpPr>
            <a:spLocks noGrp="1" noChangeArrowheads="1"/>
          </p:cNvSpPr>
          <p:nvPr>
            <p:ph type="sldNum" sz="quarter" idx="10"/>
          </p:nvPr>
        </p:nvSpPr>
        <p:spPr>
          <a:ln/>
        </p:spPr>
        <p:txBody>
          <a:bodyPr/>
          <a:lstStyle>
            <a:lvl1pPr>
              <a:defRPr/>
            </a:lvl1pPr>
          </a:lstStyle>
          <a:p>
            <a:pPr>
              <a:defRPr/>
            </a:pPr>
            <a:fld id="{F119F4FA-B9C1-7641-AB47-64E318AC8D78}" type="slidenum">
              <a:rPr lang="en-US" altLang="en-US"/>
              <a:pPr>
                <a:defRPr/>
              </a:pPr>
              <a:t>‹#›</a:t>
            </a:fld>
            <a:endParaRPr lang="en-US" altLang="en-US"/>
          </a:p>
        </p:txBody>
      </p:sp>
      <p:sp>
        <p:nvSpPr>
          <p:cNvPr id="5" name="Rectangle 9">
            <a:extLst>
              <a:ext uri="{FF2B5EF4-FFF2-40B4-BE49-F238E27FC236}">
                <a16:creationId xmlns:a16="http://schemas.microsoft.com/office/drawing/2014/main" id="{06262126-5D4B-C742-A154-D65A6EB420BA}"/>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816496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240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240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B12E0437-59F8-1C40-9B58-12CBEABCA9FC}"/>
              </a:ext>
            </a:extLst>
          </p:cNvPr>
          <p:cNvSpPr>
            <a:spLocks noGrp="1" noChangeArrowheads="1"/>
          </p:cNvSpPr>
          <p:nvPr>
            <p:ph type="sldNum" sz="quarter" idx="10"/>
          </p:nvPr>
        </p:nvSpPr>
        <p:spPr>
          <a:ln/>
        </p:spPr>
        <p:txBody>
          <a:bodyPr/>
          <a:lstStyle>
            <a:lvl1pPr>
              <a:defRPr/>
            </a:lvl1pPr>
          </a:lstStyle>
          <a:p>
            <a:pPr>
              <a:defRPr/>
            </a:pPr>
            <a:fld id="{27D94FED-3932-5C4D-99DE-67B68050B5B9}" type="slidenum">
              <a:rPr lang="en-US" altLang="en-US"/>
              <a:pPr>
                <a:defRPr/>
              </a:pPr>
              <a:t>‹#›</a:t>
            </a:fld>
            <a:endParaRPr lang="en-US" altLang="en-US"/>
          </a:p>
        </p:txBody>
      </p:sp>
      <p:sp>
        <p:nvSpPr>
          <p:cNvPr id="6" name="Rectangle 9">
            <a:extLst>
              <a:ext uri="{FF2B5EF4-FFF2-40B4-BE49-F238E27FC236}">
                <a16:creationId xmlns:a16="http://schemas.microsoft.com/office/drawing/2014/main" id="{94BF3300-CBDC-7243-BABF-DDC71383A785}"/>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63454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id="{403C3778-398A-BD49-B761-5E3C78882068}"/>
              </a:ext>
            </a:extLst>
          </p:cNvPr>
          <p:cNvSpPr>
            <a:spLocks noGrp="1" noChangeArrowheads="1"/>
          </p:cNvSpPr>
          <p:nvPr>
            <p:ph type="sldNum" sz="quarter" idx="10"/>
          </p:nvPr>
        </p:nvSpPr>
        <p:spPr>
          <a:ln/>
        </p:spPr>
        <p:txBody>
          <a:bodyPr/>
          <a:lstStyle>
            <a:lvl1pPr>
              <a:defRPr/>
            </a:lvl1pPr>
          </a:lstStyle>
          <a:p>
            <a:pPr>
              <a:defRPr/>
            </a:pPr>
            <a:fld id="{98E24AAE-BB15-EA4F-9FED-BC93D35E2882}" type="slidenum">
              <a:rPr lang="en-US" altLang="en-US"/>
              <a:pPr>
                <a:defRPr/>
              </a:pPr>
              <a:t>‹#›</a:t>
            </a:fld>
            <a:endParaRPr lang="en-US" altLang="en-US"/>
          </a:p>
        </p:txBody>
      </p:sp>
      <p:sp>
        <p:nvSpPr>
          <p:cNvPr id="8" name="Rectangle 9">
            <a:extLst>
              <a:ext uri="{FF2B5EF4-FFF2-40B4-BE49-F238E27FC236}">
                <a16:creationId xmlns:a16="http://schemas.microsoft.com/office/drawing/2014/main" id="{C960BB26-6976-E245-99B3-803CAED279B7}"/>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1887997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id="{E83D7D5A-9180-7F48-A7F6-7E6718B34E87}"/>
              </a:ext>
            </a:extLst>
          </p:cNvPr>
          <p:cNvSpPr>
            <a:spLocks noGrp="1" noChangeArrowheads="1"/>
          </p:cNvSpPr>
          <p:nvPr>
            <p:ph type="sldNum" sz="quarter" idx="10"/>
          </p:nvPr>
        </p:nvSpPr>
        <p:spPr>
          <a:ln/>
        </p:spPr>
        <p:txBody>
          <a:bodyPr/>
          <a:lstStyle>
            <a:lvl1pPr>
              <a:defRPr/>
            </a:lvl1pPr>
          </a:lstStyle>
          <a:p>
            <a:pPr>
              <a:defRPr/>
            </a:pPr>
            <a:fld id="{480E5113-45F0-0C4E-88EA-04DEF61AA53A}" type="slidenum">
              <a:rPr lang="en-US" altLang="en-US"/>
              <a:pPr>
                <a:defRPr/>
              </a:pPr>
              <a:t>‹#›</a:t>
            </a:fld>
            <a:endParaRPr lang="en-US" altLang="en-US"/>
          </a:p>
        </p:txBody>
      </p:sp>
      <p:sp>
        <p:nvSpPr>
          <p:cNvPr id="4" name="Rectangle 9">
            <a:extLst>
              <a:ext uri="{FF2B5EF4-FFF2-40B4-BE49-F238E27FC236}">
                <a16:creationId xmlns:a16="http://schemas.microsoft.com/office/drawing/2014/main" id="{5FE860AB-7DE7-A446-9B56-BFE0696F3F4F}"/>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157878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109AED74-CA49-614D-BFB5-03D4CD224680}"/>
              </a:ext>
            </a:extLst>
          </p:cNvPr>
          <p:cNvSpPr>
            <a:spLocks noGrp="1" noChangeArrowheads="1"/>
          </p:cNvSpPr>
          <p:nvPr>
            <p:ph type="sldNum" sz="quarter" idx="10"/>
          </p:nvPr>
        </p:nvSpPr>
        <p:spPr>
          <a:ln/>
        </p:spPr>
        <p:txBody>
          <a:bodyPr/>
          <a:lstStyle>
            <a:lvl1pPr>
              <a:defRPr/>
            </a:lvl1pPr>
          </a:lstStyle>
          <a:p>
            <a:pPr>
              <a:defRPr/>
            </a:pPr>
            <a:fld id="{21AB840A-EDDD-2947-B8AE-4053FA30B882}" type="slidenum">
              <a:rPr lang="en-US" altLang="en-US"/>
              <a:pPr>
                <a:defRPr/>
              </a:pPr>
              <a:t>‹#›</a:t>
            </a:fld>
            <a:endParaRPr lang="en-US" altLang="en-US"/>
          </a:p>
        </p:txBody>
      </p:sp>
      <p:sp>
        <p:nvSpPr>
          <p:cNvPr id="3" name="Rectangle 9">
            <a:extLst>
              <a:ext uri="{FF2B5EF4-FFF2-40B4-BE49-F238E27FC236}">
                <a16:creationId xmlns:a16="http://schemas.microsoft.com/office/drawing/2014/main" id="{8C01F709-2C90-C64E-8BEF-19A8DB0E2E87}"/>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3344511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90DE74EF-B0A1-D14E-A3CC-1F6547882646}"/>
              </a:ext>
            </a:extLst>
          </p:cNvPr>
          <p:cNvSpPr>
            <a:spLocks noGrp="1" noChangeArrowheads="1"/>
          </p:cNvSpPr>
          <p:nvPr>
            <p:ph type="sldNum" sz="quarter" idx="10"/>
          </p:nvPr>
        </p:nvSpPr>
        <p:spPr>
          <a:ln/>
        </p:spPr>
        <p:txBody>
          <a:bodyPr/>
          <a:lstStyle>
            <a:lvl1pPr>
              <a:defRPr/>
            </a:lvl1pPr>
          </a:lstStyle>
          <a:p>
            <a:pPr>
              <a:defRPr/>
            </a:pPr>
            <a:fld id="{EEE524DA-E911-4748-B310-A207431E6BE5}" type="slidenum">
              <a:rPr lang="en-US" altLang="en-US"/>
              <a:pPr>
                <a:defRPr/>
              </a:pPr>
              <a:t>‹#›</a:t>
            </a:fld>
            <a:endParaRPr lang="en-US" altLang="en-US"/>
          </a:p>
        </p:txBody>
      </p:sp>
      <p:sp>
        <p:nvSpPr>
          <p:cNvPr id="6" name="Rectangle 9">
            <a:extLst>
              <a:ext uri="{FF2B5EF4-FFF2-40B4-BE49-F238E27FC236}">
                <a16:creationId xmlns:a16="http://schemas.microsoft.com/office/drawing/2014/main" id="{BA302FBA-0F90-D249-9E54-42F22CD3323C}"/>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1652969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A03EABEE-5B7F-E749-8170-611D417ADC25}"/>
              </a:ext>
            </a:extLst>
          </p:cNvPr>
          <p:cNvSpPr>
            <a:spLocks noGrp="1" noChangeArrowheads="1"/>
          </p:cNvSpPr>
          <p:nvPr>
            <p:ph type="sldNum" sz="quarter" idx="10"/>
          </p:nvPr>
        </p:nvSpPr>
        <p:spPr>
          <a:ln/>
        </p:spPr>
        <p:txBody>
          <a:bodyPr/>
          <a:lstStyle>
            <a:lvl1pPr>
              <a:defRPr/>
            </a:lvl1pPr>
          </a:lstStyle>
          <a:p>
            <a:pPr>
              <a:defRPr/>
            </a:pPr>
            <a:fld id="{A242B986-AB4E-A641-A11D-240D04BF716D}" type="slidenum">
              <a:rPr lang="en-US" altLang="en-US"/>
              <a:pPr>
                <a:defRPr/>
              </a:pPr>
              <a:t>‹#›</a:t>
            </a:fld>
            <a:endParaRPr lang="en-US" altLang="en-US"/>
          </a:p>
        </p:txBody>
      </p:sp>
      <p:sp>
        <p:nvSpPr>
          <p:cNvPr id="6" name="Rectangle 9">
            <a:extLst>
              <a:ext uri="{FF2B5EF4-FFF2-40B4-BE49-F238E27FC236}">
                <a16:creationId xmlns:a16="http://schemas.microsoft.com/office/drawing/2014/main" id="{A60009B2-A23B-C849-9D0B-49842F1FBAC2}"/>
              </a:ext>
            </a:extLst>
          </p:cNvPr>
          <p:cNvSpPr>
            <a:spLocks noGrp="1" noChangeArrowheads="1"/>
          </p:cNvSpPr>
          <p:nvPr>
            <p:ph type="ftr" sz="quarter" idx="11"/>
          </p:nvPr>
        </p:nvSpPr>
        <p:spPr>
          <a:ln/>
        </p:spPr>
        <p:txBody>
          <a:bodyPr/>
          <a:lstStyle>
            <a:lvl1pPr>
              <a:defRPr/>
            </a:lvl1pPr>
          </a:lstStyle>
          <a:p>
            <a:pPr>
              <a:defRPr/>
            </a:pPr>
            <a:r>
              <a:rPr lang="en-US"/>
              <a:t>University of Kansas Center for Research on Learning  2019</a:t>
            </a:r>
          </a:p>
        </p:txBody>
      </p:sp>
    </p:spTree>
    <p:extLst>
      <p:ext uri="{BB962C8B-B14F-4D97-AF65-F5344CB8AC3E}">
        <p14:creationId xmlns:p14="http://schemas.microsoft.com/office/powerpoint/2010/main" val="4086706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sim_2color_sig">
            <a:extLst>
              <a:ext uri="{FF2B5EF4-FFF2-40B4-BE49-F238E27FC236}">
                <a16:creationId xmlns:a16="http://schemas.microsoft.com/office/drawing/2014/main" id="{E3BA93F7-F1A2-3544-A5FD-DA3EFD92B06D}"/>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453313" y="5786438"/>
            <a:ext cx="1690687" cy="96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a:extLst>
              <a:ext uri="{FF2B5EF4-FFF2-40B4-BE49-F238E27FC236}">
                <a16:creationId xmlns:a16="http://schemas.microsoft.com/office/drawing/2014/main" id="{53B9EE57-3C8A-BB4A-B884-23E74F52DD5D}"/>
              </a:ext>
            </a:extLst>
          </p:cNvPr>
          <p:cNvSpPr>
            <a:spLocks noGrp="1" noChangeArrowheads="1"/>
          </p:cNvSpPr>
          <p:nvPr>
            <p:ph type="title"/>
          </p:nvPr>
        </p:nvSpPr>
        <p:spPr bwMode="auto">
          <a:xfrm>
            <a:off x="685800" y="457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A378C173-ACED-2F41-9FB0-20AD8DCB956A}"/>
              </a:ext>
            </a:extLst>
          </p:cNvPr>
          <p:cNvSpPr>
            <a:spLocks noGrp="1" noChangeArrowheads="1"/>
          </p:cNvSpPr>
          <p:nvPr>
            <p:ph type="body" idx="1"/>
          </p:nvPr>
        </p:nvSpPr>
        <p:spPr bwMode="auto">
          <a:xfrm>
            <a:off x="685800" y="1524000"/>
            <a:ext cx="77724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Freeform 5">
            <a:extLst>
              <a:ext uri="{FF2B5EF4-FFF2-40B4-BE49-F238E27FC236}">
                <a16:creationId xmlns:a16="http://schemas.microsoft.com/office/drawing/2014/main" id="{666593A5-6438-B54C-8769-442522615318}"/>
              </a:ext>
            </a:extLst>
          </p:cNvPr>
          <p:cNvSpPr>
            <a:spLocks/>
          </p:cNvSpPr>
          <p:nvPr/>
        </p:nvSpPr>
        <p:spPr bwMode="auto">
          <a:xfrm rot="-10798822">
            <a:off x="0" y="6210300"/>
            <a:ext cx="9144000" cy="646113"/>
          </a:xfrm>
          <a:custGeom>
            <a:avLst/>
            <a:gdLst>
              <a:gd name="T0" fmla="*/ 0 w 5770"/>
              <a:gd name="T1" fmla="*/ 0 h 407"/>
              <a:gd name="T2" fmla="*/ 2147483646 w 5770"/>
              <a:gd name="T3" fmla="*/ 0 h 407"/>
              <a:gd name="T4" fmla="*/ 2147483646 w 5770"/>
              <a:gd name="T5" fmla="*/ 2147483646 h 407"/>
              <a:gd name="T6" fmla="*/ 2147483646 w 5770"/>
              <a:gd name="T7" fmla="*/ 2147483646 h 407"/>
              <a:gd name="T8" fmla="*/ 2147483646 w 5770"/>
              <a:gd name="T9" fmla="*/ 2147483646 h 407"/>
              <a:gd name="T10" fmla="*/ 2147483646 w 5770"/>
              <a:gd name="T11" fmla="*/ 2147483646 h 407"/>
              <a:gd name="T12" fmla="*/ 2147483646 w 5770"/>
              <a:gd name="T13" fmla="*/ 2147483646 h 407"/>
              <a:gd name="T14" fmla="*/ 2147483646 w 5770"/>
              <a:gd name="T15" fmla="*/ 2147483646 h 407"/>
              <a:gd name="T16" fmla="*/ 2147483646 w 5770"/>
              <a:gd name="T17" fmla="*/ 2147483646 h 407"/>
              <a:gd name="T18" fmla="*/ 2147483646 w 5770"/>
              <a:gd name="T19" fmla="*/ 2147483646 h 407"/>
              <a:gd name="T20" fmla="*/ 2147483646 w 5770"/>
              <a:gd name="T21" fmla="*/ 2147483646 h 407"/>
              <a:gd name="T22" fmla="*/ 2147483646 w 5770"/>
              <a:gd name="T23" fmla="*/ 2147483646 h 407"/>
              <a:gd name="T24" fmla="*/ 2147483646 w 5770"/>
              <a:gd name="T25" fmla="*/ 2147483646 h 407"/>
              <a:gd name="T26" fmla="*/ 2147483646 w 5770"/>
              <a:gd name="T27" fmla="*/ 2147483646 h 407"/>
              <a:gd name="T28" fmla="*/ 2147483646 w 5770"/>
              <a:gd name="T29" fmla="*/ 2147483646 h 407"/>
              <a:gd name="T30" fmla="*/ 2147483646 w 5770"/>
              <a:gd name="T31" fmla="*/ 2147483646 h 407"/>
              <a:gd name="T32" fmla="*/ 2147483646 w 5770"/>
              <a:gd name="T33" fmla="*/ 2147483646 h 407"/>
              <a:gd name="T34" fmla="*/ 2147483646 w 5770"/>
              <a:gd name="T35" fmla="*/ 2147483646 h 407"/>
              <a:gd name="T36" fmla="*/ 0 w 5770"/>
              <a:gd name="T37" fmla="*/ 2147483646 h 407"/>
              <a:gd name="T38" fmla="*/ 0 w 5770"/>
              <a:gd name="T39" fmla="*/ 0 h 40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5770" h="407">
                <a:moveTo>
                  <a:pt x="0" y="0"/>
                </a:moveTo>
                <a:lnTo>
                  <a:pt x="5770" y="0"/>
                </a:lnTo>
                <a:lnTo>
                  <a:pt x="5770" y="407"/>
                </a:lnTo>
                <a:lnTo>
                  <a:pt x="5502" y="407"/>
                </a:lnTo>
                <a:lnTo>
                  <a:pt x="5203" y="407"/>
                </a:lnTo>
                <a:lnTo>
                  <a:pt x="4828" y="399"/>
                </a:lnTo>
                <a:lnTo>
                  <a:pt x="4406" y="378"/>
                </a:lnTo>
                <a:lnTo>
                  <a:pt x="3954" y="341"/>
                </a:lnTo>
                <a:lnTo>
                  <a:pt x="3732" y="320"/>
                </a:lnTo>
                <a:lnTo>
                  <a:pt x="3518" y="291"/>
                </a:lnTo>
                <a:lnTo>
                  <a:pt x="3303" y="262"/>
                </a:lnTo>
                <a:lnTo>
                  <a:pt x="3104" y="218"/>
                </a:lnTo>
                <a:lnTo>
                  <a:pt x="2966" y="196"/>
                </a:lnTo>
                <a:lnTo>
                  <a:pt x="2590" y="131"/>
                </a:lnTo>
                <a:lnTo>
                  <a:pt x="2322" y="95"/>
                </a:lnTo>
                <a:lnTo>
                  <a:pt x="2023" y="66"/>
                </a:lnTo>
                <a:lnTo>
                  <a:pt x="1678" y="44"/>
                </a:lnTo>
                <a:lnTo>
                  <a:pt x="1311" y="29"/>
                </a:lnTo>
                <a:lnTo>
                  <a:pt x="0" y="22"/>
                </a:lnTo>
                <a:lnTo>
                  <a:pt x="0" y="0"/>
                </a:lnTo>
                <a:close/>
              </a:path>
            </a:pathLst>
          </a:custGeom>
          <a:solidFill>
            <a:srgbClr val="7F0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0" name="Freeform 6">
            <a:extLst>
              <a:ext uri="{FF2B5EF4-FFF2-40B4-BE49-F238E27FC236}">
                <a16:creationId xmlns:a16="http://schemas.microsoft.com/office/drawing/2014/main" id="{8BF3D4AC-FDFB-CC4B-B386-8A314AC7E1C7}"/>
              </a:ext>
            </a:extLst>
          </p:cNvPr>
          <p:cNvSpPr>
            <a:spLocks/>
          </p:cNvSpPr>
          <p:nvPr/>
        </p:nvSpPr>
        <p:spPr bwMode="auto">
          <a:xfrm rot="10800000">
            <a:off x="0" y="6777038"/>
            <a:ext cx="1033463" cy="80962"/>
          </a:xfrm>
          <a:custGeom>
            <a:avLst/>
            <a:gdLst>
              <a:gd name="T0" fmla="*/ 2147483646 w 651"/>
              <a:gd name="T1" fmla="*/ 2147483646 h 51"/>
              <a:gd name="T2" fmla="*/ 2147483646 w 651"/>
              <a:gd name="T3" fmla="*/ 2147483646 h 51"/>
              <a:gd name="T4" fmla="*/ 0 w 651"/>
              <a:gd name="T5" fmla="*/ 0 h 51"/>
              <a:gd name="T6" fmla="*/ 2147483646 w 651"/>
              <a:gd name="T7" fmla="*/ 0 h 51"/>
              <a:gd name="T8" fmla="*/ 2147483646 w 651"/>
              <a:gd name="T9" fmla="*/ 2147483646 h 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1" h="51">
                <a:moveTo>
                  <a:pt x="651" y="51"/>
                </a:moveTo>
                <a:lnTo>
                  <a:pt x="77" y="51"/>
                </a:lnTo>
                <a:lnTo>
                  <a:pt x="0" y="0"/>
                </a:lnTo>
                <a:lnTo>
                  <a:pt x="651" y="0"/>
                </a:lnTo>
                <a:lnTo>
                  <a:pt x="651" y="51"/>
                </a:lnTo>
                <a:close/>
              </a:path>
            </a:pathLst>
          </a:custGeom>
          <a:solidFill>
            <a:srgbClr val="FFD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1" name="Line 7">
            <a:extLst>
              <a:ext uri="{FF2B5EF4-FFF2-40B4-BE49-F238E27FC236}">
                <a16:creationId xmlns:a16="http://schemas.microsoft.com/office/drawing/2014/main" id="{CE86CB68-F07A-8A4E-9C23-27FC9BD53DDF}"/>
              </a:ext>
            </a:extLst>
          </p:cNvPr>
          <p:cNvSpPr>
            <a:spLocks noChangeShapeType="1"/>
          </p:cNvSpPr>
          <p:nvPr/>
        </p:nvSpPr>
        <p:spPr bwMode="auto">
          <a:xfrm>
            <a:off x="838200" y="1295400"/>
            <a:ext cx="7315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6968" name="Rectangle 8">
            <a:extLst>
              <a:ext uri="{FF2B5EF4-FFF2-40B4-BE49-F238E27FC236}">
                <a16:creationId xmlns:a16="http://schemas.microsoft.com/office/drawing/2014/main" id="{1E0640C1-D6D5-F244-BA03-F1B4BAEDE4E2}"/>
              </a:ext>
            </a:extLst>
          </p:cNvPr>
          <p:cNvSpPr>
            <a:spLocks noGrp="1" noChangeArrowheads="1"/>
          </p:cNvSpPr>
          <p:nvPr>
            <p:ph type="sldNum" sz="quarter" idx="4"/>
          </p:nvPr>
        </p:nvSpPr>
        <p:spPr bwMode="auto">
          <a:xfrm>
            <a:off x="0" y="6248400"/>
            <a:ext cx="1905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00">
                <a:solidFill>
                  <a:schemeClr val="accent2"/>
                </a:solidFill>
                <a:latin typeface="Arial" panose="020B0604020202020204" pitchFamily="34" charset="0"/>
              </a:defRPr>
            </a:lvl1pPr>
          </a:lstStyle>
          <a:p>
            <a:pPr>
              <a:defRPr/>
            </a:pPr>
            <a:fld id="{31DF22D1-963F-F54B-B5E5-D3BEB12C843B}" type="slidenum">
              <a:rPr lang="en-US" altLang="en-US"/>
              <a:pPr>
                <a:defRPr/>
              </a:pPr>
              <a:t>‹#›</a:t>
            </a:fld>
            <a:endParaRPr lang="en-US" altLang="en-US"/>
          </a:p>
        </p:txBody>
      </p:sp>
      <p:sp>
        <p:nvSpPr>
          <p:cNvPr id="296969" name="Rectangle 9">
            <a:extLst>
              <a:ext uri="{FF2B5EF4-FFF2-40B4-BE49-F238E27FC236}">
                <a16:creationId xmlns:a16="http://schemas.microsoft.com/office/drawing/2014/main" id="{E1EC4617-C37C-8249-8930-A2C19FCEA429}"/>
              </a:ext>
            </a:extLst>
          </p:cNvPr>
          <p:cNvSpPr>
            <a:spLocks noGrp="1" noChangeArrowheads="1"/>
          </p:cNvSpPr>
          <p:nvPr>
            <p:ph type="ftr" sz="quarter" idx="3"/>
          </p:nvPr>
        </p:nvSpPr>
        <p:spPr bwMode="auto">
          <a:xfrm>
            <a:off x="0" y="6477000"/>
            <a:ext cx="38100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00">
                <a:solidFill>
                  <a:schemeClr val="accent2"/>
                </a:solidFill>
                <a:latin typeface="Arial" charset="0"/>
                <a:ea typeface="ＭＳ Ｐゴシック" charset="0"/>
              </a:defRPr>
            </a:lvl1pPr>
          </a:lstStyle>
          <a:p>
            <a:pPr>
              <a:defRPr/>
            </a:pPr>
            <a:r>
              <a:rPr lang="en-US"/>
              <a:t>University of Kansas Center for Research on Learning  2019</a:t>
            </a:r>
          </a:p>
        </p:txBody>
      </p:sp>
    </p:spTree>
  </p:cSld>
  <p:clrMap bg1="lt1" tx1="dk1" bg2="lt2" tx2="dk2" accent1="accent1" accent2="accent2" accent3="accent3" accent4="accent4" accent5="accent5" accent6="accent6" hlink="hlink" folHlink="folHlink"/>
  <p:sldLayoutIdLst>
    <p:sldLayoutId id="2147483971"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Lst>
  <p:hf hd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2pPr>
      <a:lvl3pPr algn="ctr" rtl="0" eaLnBrk="0" fontAlgn="base" hangingPunct="0">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3pPr>
      <a:lvl4pPr algn="ctr" rtl="0" eaLnBrk="0" fontAlgn="base" hangingPunct="0">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4pPr>
      <a:lvl5pPr algn="ctr" rtl="0" eaLnBrk="0" fontAlgn="base" hangingPunct="0">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5pPr>
      <a:lvl6pPr marL="457200" algn="ctr" rtl="0" fontAlgn="base">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6pPr>
      <a:lvl7pPr marL="914400" algn="ctr" rtl="0" fontAlgn="base">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7pPr>
      <a:lvl8pPr marL="1371600" algn="ctr" rtl="0" fontAlgn="base">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8pPr>
      <a:lvl9pPr marL="1828800" algn="ctr" rtl="0" fontAlgn="base">
        <a:spcBef>
          <a:spcPct val="0"/>
        </a:spcBef>
        <a:spcAft>
          <a:spcPct val="0"/>
        </a:spcAft>
        <a:defRPr sz="4000">
          <a:solidFill>
            <a:schemeClr val="tx2"/>
          </a:solidFill>
          <a:latin typeface="Arial" pitchFamily="-112" charset="0"/>
          <a:ea typeface="ＭＳ Ｐゴシック" pitchFamily="-112" charset="-128"/>
          <a:cs typeface="ＭＳ Ｐゴシック" pitchFamily="-112" charset="-128"/>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ciencejournalforkids.org/articles/how-could-baby-dinosaurs-live-in-the-arctic/"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www.scientificamerican.com/article/governments-worldwide-consider-ditching-daylight-saving-time/"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hyperlink" Target="https://www.nhtsa.gov/research-data/fatality-analysis-reporting-system-fars"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www.sciencejournalforkids.org/articles/how-could-baby-dinosaurs-live-in-the-arctic/"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cientificamerican.com/article/governments-worldwide-consider-ditching-daylight-saving-time/"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doi.org/10.1007/s10503-011-9227-6"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doi.org/10.1007/s10503-011-9227-6"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dirty="0">
              <a:latin typeface="Times" pitchFamily="2" charset="0"/>
            </a:endParaRPr>
          </a:p>
        </p:txBody>
      </p:sp>
      <p:sp>
        <p:nvSpPr>
          <p:cNvPr id="27650" name="Rectangle 9">
            <a:extLst>
              <a:ext uri="{FF2B5EF4-FFF2-40B4-BE49-F238E27FC236}">
                <a16:creationId xmlns:a16="http://schemas.microsoft.com/office/drawing/2014/main" id="{413465AE-C9FB-A241-9C18-0C44B1455C33}"/>
              </a:ext>
            </a:extLst>
          </p:cNvPr>
          <p:cNvSpPr>
            <a:spLocks noGrp="1" noChangeArrowheads="1"/>
          </p:cNvSpPr>
          <p:nvPr>
            <p:ph type="ctrTitle"/>
          </p:nvPr>
        </p:nvSpPr>
        <p:spPr>
          <a:xfrm>
            <a:off x="2684091" y="5223212"/>
            <a:ext cx="5853095" cy="859536"/>
          </a:xfrm>
        </p:spPr>
        <p:txBody>
          <a:bodyPr/>
          <a:lstStyle/>
          <a:p>
            <a:pPr algn="ctr" eaLnBrk="1" hangingPunct="1">
              <a:spcBef>
                <a:spcPct val="25000"/>
              </a:spcBef>
            </a:pPr>
            <a:br>
              <a:rPr lang="en-US" altLang="en-US" sz="1200" dirty="0"/>
            </a:br>
            <a:r>
              <a:rPr lang="en-US" altLang="ja-JP" sz="2400" i="1" dirty="0">
                <a:solidFill>
                  <a:schemeClr val="tx1"/>
                </a:solidFill>
              </a:rPr>
              <a:t>Janis A. Bulgren, Ph.D</a:t>
            </a:r>
            <a:r>
              <a:rPr lang="en-US" altLang="ja-JP" sz="1600" i="1" dirty="0">
                <a:solidFill>
                  <a:schemeClr val="tx1"/>
                </a:solidFill>
              </a:rPr>
              <a:t>.</a:t>
            </a:r>
            <a:r>
              <a:rPr lang="en-US" altLang="ja-JP" sz="1200" i="1" dirty="0">
                <a:solidFill>
                  <a:schemeClr val="tx1"/>
                </a:solidFill>
              </a:rPr>
              <a:t> </a:t>
            </a:r>
            <a:br>
              <a:rPr lang="en-US" altLang="ja-JP" sz="1200" b="0" i="1" dirty="0">
                <a:solidFill>
                  <a:schemeClr val="tx1"/>
                </a:solidFill>
              </a:rPr>
            </a:br>
            <a:endParaRPr lang="en-US" altLang="en-US" sz="1200" b="0" i="1" dirty="0">
              <a:solidFill>
                <a:schemeClr val="tx1"/>
              </a:solidFill>
            </a:endParaRPr>
          </a:p>
        </p:txBody>
      </p:sp>
      <p:sp>
        <p:nvSpPr>
          <p:cNvPr id="2" name="Rectangle 1">
            <a:extLst>
              <a:ext uri="{FF2B5EF4-FFF2-40B4-BE49-F238E27FC236}">
                <a16:creationId xmlns:a16="http://schemas.microsoft.com/office/drawing/2014/main" id="{E3671510-60B6-4941-AD12-3085B77DFB3A}"/>
              </a:ext>
            </a:extLst>
          </p:cNvPr>
          <p:cNvSpPr/>
          <p:nvPr/>
        </p:nvSpPr>
        <p:spPr>
          <a:xfrm>
            <a:off x="1355725" y="-146903"/>
            <a:ext cx="9144000" cy="4093428"/>
          </a:xfrm>
          <a:prstGeom prst="rect">
            <a:avLst/>
          </a:prstGeom>
          <a:noFill/>
        </p:spPr>
        <p:txBody>
          <a:bodyPr wrap="square" lIns="91440" tIns="45720" rIns="91440" bIns="45720">
            <a:spAutoFit/>
          </a:bodyPr>
          <a:lstStyle/>
          <a:p>
            <a:pPr algn="ctr"/>
            <a:r>
              <a:rPr lang="en-US" sz="2800" b="1" dirty="0">
                <a:ln w="12700">
                  <a:solidFill>
                    <a:schemeClr val="accent1"/>
                  </a:solidFill>
                  <a:prstDash val="solid"/>
                </a:ln>
                <a:solidFill>
                  <a:srgbClr val="FF0000"/>
                </a:solidFill>
                <a:effectLst>
                  <a:outerShdw dist="38100" dir="2640000" algn="bl" rotWithShape="0">
                    <a:schemeClr val="accent1"/>
                  </a:outerShdw>
                </a:effectLst>
              </a:rPr>
              <a:t>                   </a:t>
            </a:r>
            <a:r>
              <a:rPr lang="en-US" sz="2800" b="1" dirty="0">
                <a:ln w="12700">
                  <a:solidFill>
                    <a:schemeClr val="tx1"/>
                  </a:solidFill>
                  <a:prstDash val="solid"/>
                </a:ln>
                <a:solidFill>
                  <a:srgbClr val="C00000"/>
                </a:solidFill>
                <a:effectLst>
                  <a:outerShdw dist="38100" dir="2640000" algn="bl" rotWithShape="0">
                    <a:schemeClr val="tx1">
                      <a:alpha val="39883"/>
                    </a:schemeClr>
                  </a:outerShdw>
                </a:effectLst>
              </a:rPr>
              <a:t> </a:t>
            </a:r>
          </a:p>
          <a:p>
            <a:pPr algn="ctr"/>
            <a:r>
              <a:rPr lang="en-US" sz="2800" b="1" dirty="0">
                <a:ln w="12700">
                  <a:solidFill>
                    <a:schemeClr val="tx1"/>
                  </a:solidFill>
                  <a:prstDash val="solid"/>
                </a:ln>
                <a:solidFill>
                  <a:srgbClr val="C00000"/>
                </a:solidFill>
                <a:effectLst>
                  <a:outerShdw dist="38100" dir="2640000" algn="bl" rotWithShape="0">
                    <a:schemeClr val="tx1">
                      <a:alpha val="39883"/>
                    </a:schemeClr>
                  </a:outerShdw>
                </a:effectLst>
              </a:rPr>
              <a:t> </a:t>
            </a:r>
          </a:p>
          <a:p>
            <a:pPr algn="ctr"/>
            <a:r>
              <a:rPr lang="en-US" sz="4400" b="1" dirty="0">
                <a:ln w="12700">
                  <a:solidFill>
                    <a:schemeClr val="tx1"/>
                  </a:solidFill>
                  <a:prstDash val="solid"/>
                </a:ln>
                <a:solidFill>
                  <a:srgbClr val="C00000"/>
                </a:solidFill>
                <a:effectLst>
                  <a:outerShdw dist="38100" dir="2640000" algn="bl" rotWithShape="0">
                    <a:schemeClr val="tx1">
                      <a:alpha val="39883"/>
                    </a:schemeClr>
                  </a:outerShdw>
                </a:effectLst>
              </a:rPr>
              <a:t>      </a:t>
            </a:r>
          </a:p>
          <a:p>
            <a:pPr algn="ctr"/>
            <a:r>
              <a:rPr lang="en-US" sz="3200" b="1" dirty="0">
                <a:latin typeface="+mj-lt"/>
              </a:rPr>
              <a:t>Higher Order </a:t>
            </a:r>
          </a:p>
          <a:p>
            <a:pPr algn="ctr"/>
            <a:r>
              <a:rPr lang="en-US" sz="3200" b="1" dirty="0">
                <a:latin typeface="+mj-lt"/>
              </a:rPr>
              <a:t>Thinking &amp; Reasoning</a:t>
            </a:r>
          </a:p>
          <a:p>
            <a:pPr algn="ctr"/>
            <a:r>
              <a:rPr lang="en-US" sz="3200" b="1" dirty="0">
                <a:latin typeface="+mj-lt"/>
              </a:rPr>
              <a:t>(HOTR)</a:t>
            </a:r>
          </a:p>
          <a:p>
            <a:pPr algn="ctr"/>
            <a:endParaRPr lang="en-US" sz="3200" b="1" dirty="0">
              <a:latin typeface="+mj-lt"/>
            </a:endParaRPr>
          </a:p>
          <a:p>
            <a:pPr algn="ctr"/>
            <a:r>
              <a:rPr lang="en-US" sz="3200" b="1" dirty="0">
                <a:latin typeface="+mj-lt"/>
              </a:rPr>
              <a:t>Content Enhancement Routines</a:t>
            </a:r>
            <a:r>
              <a:rPr lang="en-US" sz="3200" b="1" dirty="0">
                <a:ln w="12700">
                  <a:solidFill>
                    <a:schemeClr val="accent1"/>
                  </a:solidFill>
                  <a:prstDash val="solid"/>
                </a:ln>
                <a:solidFill>
                  <a:srgbClr val="FF0000"/>
                </a:solidFill>
                <a:effectLst>
                  <a:outerShdw dist="38100" dir="2640000" algn="bl" rotWithShape="0">
                    <a:schemeClr val="accent1"/>
                  </a:outerShdw>
                </a:effectLst>
              </a:rPr>
              <a:t> </a:t>
            </a:r>
          </a:p>
        </p:txBody>
      </p:sp>
      <p:sp>
        <p:nvSpPr>
          <p:cNvPr id="4" name="TextBox 3">
            <a:extLst>
              <a:ext uri="{FF2B5EF4-FFF2-40B4-BE49-F238E27FC236}">
                <a16:creationId xmlns:a16="http://schemas.microsoft.com/office/drawing/2014/main" id="{B8A79035-E125-7F7A-7838-9E02E6B40974}"/>
              </a:ext>
            </a:extLst>
          </p:cNvPr>
          <p:cNvSpPr txBox="1"/>
          <p:nvPr/>
        </p:nvSpPr>
        <p:spPr>
          <a:xfrm>
            <a:off x="5112027" y="6082748"/>
            <a:ext cx="997225" cy="338554"/>
          </a:xfrm>
          <a:prstGeom prst="rect">
            <a:avLst/>
          </a:prstGeom>
          <a:noFill/>
        </p:spPr>
        <p:txBody>
          <a:bodyPr wrap="square">
            <a:spAutoFit/>
          </a:bodyPr>
          <a:lstStyle/>
          <a:p>
            <a:r>
              <a:rPr lang="en-US" altLang="en-US" sz="1600">
                <a:latin typeface="Times" pitchFamily="2" charset="0"/>
                <a:ea typeface="MS PGothic" panose="020B0600070205080204" pitchFamily="34" charset="-128"/>
              </a:rPr>
              <a:t>2023</a:t>
            </a:r>
            <a:endParaRPr lang="en-US" sz="1600"/>
          </a:p>
        </p:txBody>
      </p:sp>
      <p:pic>
        <p:nvPicPr>
          <p:cNvPr id="3" name="Picture 2">
            <a:extLst>
              <a:ext uri="{FF2B5EF4-FFF2-40B4-BE49-F238E27FC236}">
                <a16:creationId xmlns:a16="http://schemas.microsoft.com/office/drawing/2014/main" id="{5F556729-533D-E30A-330D-557D65361F0C}"/>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548060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700B34-10CD-4BF3-8CA9-47C3B0E90F0D}"/>
              </a:ext>
            </a:extLst>
          </p:cNvPr>
          <p:cNvSpPr/>
          <p:nvPr/>
        </p:nvSpPr>
        <p:spPr bwMode="auto">
          <a:xfrm>
            <a:off x="0" y="5949677"/>
            <a:ext cx="9144000" cy="9083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6D43DA42-01F1-394F-8094-D88DDF015F9C}"/>
              </a:ext>
            </a:extLst>
          </p:cNvPr>
          <p:cNvSpPr txBox="1"/>
          <p:nvPr/>
        </p:nvSpPr>
        <p:spPr>
          <a:xfrm>
            <a:off x="1315563" y="104013"/>
            <a:ext cx="6512873" cy="1015663"/>
          </a:xfrm>
          <a:prstGeom prst="rect">
            <a:avLst/>
          </a:prstGeom>
          <a:noFill/>
        </p:spPr>
        <p:txBody>
          <a:bodyPr wrap="square" rtlCol="0">
            <a:spAutoFit/>
          </a:bodyPr>
          <a:lstStyle/>
          <a:p>
            <a:pPr algn="ctr" defTabSz="342900" eaLnBrk="1" fontAlgn="auto" hangingPunct="1">
              <a:spcBef>
                <a:spcPts val="0"/>
              </a:spcBef>
              <a:spcAft>
                <a:spcPts val="0"/>
              </a:spcAft>
              <a:defRPr/>
            </a:pPr>
            <a:r>
              <a:rPr lang="en-US" sz="1600" b="1" dirty="0">
                <a:solidFill>
                  <a:prstClr val="black"/>
                </a:solidFill>
                <a:latin typeface="Calibri" panose="020F0502020204030204"/>
                <a:ea typeface="+mn-ea"/>
              </a:rPr>
              <a:t> </a:t>
            </a:r>
            <a:r>
              <a:rPr lang="en-US" sz="2000" b="1" dirty="0">
                <a:solidFill>
                  <a:prstClr val="black"/>
                </a:solidFill>
                <a:latin typeface="Calibri" panose="020F0502020204030204"/>
                <a:ea typeface="+mn-ea"/>
              </a:rPr>
              <a:t>Cross-Curricular Argumentation Guide B: Science</a:t>
            </a:r>
          </a:p>
          <a:p>
            <a:pPr algn="ctr" defTabSz="342900" eaLnBrk="1" fontAlgn="auto" hangingPunct="1">
              <a:spcBef>
                <a:spcPts val="0"/>
              </a:spcBef>
              <a:spcAft>
                <a:spcPts val="0"/>
              </a:spcAft>
              <a:defRPr/>
            </a:pPr>
            <a:r>
              <a:rPr lang="en-US" sz="2000" b="1" dirty="0">
                <a:solidFill>
                  <a:prstClr val="black"/>
                </a:solidFill>
                <a:highlight>
                  <a:srgbClr val="FFFF00"/>
                </a:highlight>
                <a:latin typeface="Calibri" panose="020F0502020204030204"/>
                <a:ea typeface="+mn-ea"/>
              </a:rPr>
              <a:t> </a:t>
            </a:r>
            <a:br>
              <a:rPr lang="en-US" sz="2000" b="1" dirty="0">
                <a:solidFill>
                  <a:prstClr val="black"/>
                </a:solidFill>
                <a:highlight>
                  <a:srgbClr val="FFFF00"/>
                </a:highlight>
                <a:latin typeface="Calibri" panose="020F0502020204030204"/>
                <a:ea typeface="+mn-ea"/>
              </a:rPr>
            </a:br>
            <a:endParaRPr lang="en-US" sz="2000" b="1" dirty="0">
              <a:solidFill>
                <a:prstClr val="black"/>
              </a:solidFill>
              <a:latin typeface="Calibri" panose="020F0502020204030204"/>
              <a:ea typeface="+mn-ea"/>
            </a:endParaRP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nvGraphicFramePr>
        <p:xfrm>
          <a:off x="389597" y="481889"/>
          <a:ext cx="8504446" cy="205740"/>
        </p:xfrm>
        <a:graphic>
          <a:graphicData uri="http://schemas.openxmlformats.org/drawingml/2006/table">
            <a:tbl>
              <a:tblPr firstRow="1" bandRow="1">
                <a:tableStyleId>{5940675A-B579-460E-94D1-54222C63F5DA}</a:tableStyleId>
              </a:tblPr>
              <a:tblGrid>
                <a:gridCol w="2313695">
                  <a:extLst>
                    <a:ext uri="{9D8B030D-6E8A-4147-A177-3AD203B41FA5}">
                      <a16:colId xmlns:a16="http://schemas.microsoft.com/office/drawing/2014/main" val="3924947534"/>
                    </a:ext>
                  </a:extLst>
                </a:gridCol>
                <a:gridCol w="1082822">
                  <a:extLst>
                    <a:ext uri="{9D8B030D-6E8A-4147-A177-3AD203B41FA5}">
                      <a16:colId xmlns:a16="http://schemas.microsoft.com/office/drawing/2014/main" val="2370561529"/>
                    </a:ext>
                  </a:extLst>
                </a:gridCol>
                <a:gridCol w="1380868">
                  <a:extLst>
                    <a:ext uri="{9D8B030D-6E8A-4147-A177-3AD203B41FA5}">
                      <a16:colId xmlns:a16="http://schemas.microsoft.com/office/drawing/2014/main" val="964142523"/>
                    </a:ext>
                  </a:extLst>
                </a:gridCol>
                <a:gridCol w="3727061">
                  <a:extLst>
                    <a:ext uri="{9D8B030D-6E8A-4147-A177-3AD203B41FA5}">
                      <a16:colId xmlns:a16="http://schemas.microsoft.com/office/drawing/2014/main" val="709764846"/>
                    </a:ext>
                  </a:extLst>
                </a:gridCol>
              </a:tblGrid>
              <a:tr h="205740">
                <a:tc>
                  <a:txBody>
                    <a:bodyPr/>
                    <a:lstStyle/>
                    <a:p>
                      <a:r>
                        <a:rPr lang="en-US" sz="900" b="1" dirty="0"/>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 Dinosaurs in the Arctic</a:t>
                      </a:r>
                      <a:endParaRPr lang="en-US" sz="12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sp>
        <p:nvSpPr>
          <p:cNvPr id="5" name="Footer Placeholder 11">
            <a:extLst>
              <a:ext uri="{FF2B5EF4-FFF2-40B4-BE49-F238E27FC236}">
                <a16:creationId xmlns:a16="http://schemas.microsoft.com/office/drawing/2014/main" id="{2F491334-ECB5-0546-AAA4-B1F52797780B}"/>
              </a:ext>
            </a:extLst>
          </p:cNvPr>
          <p:cNvSpPr>
            <a:spLocks noGrp="1"/>
          </p:cNvSpPr>
          <p:nvPr>
            <p:ph type="ftr" sz="quarter" idx="11"/>
          </p:nvPr>
        </p:nvSpPr>
        <p:spPr>
          <a:xfrm>
            <a:off x="5074920" y="6388862"/>
            <a:ext cx="212598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r>
              <a:rPr lang="en-US" altLang="en-US" sz="900" dirty="0">
                <a:latin typeface="Times" pitchFamily="2" charset="0"/>
                <a:ea typeface="MS PGothic" panose="020B0600070205080204" pitchFamily="34" charset="-128"/>
              </a:rPr>
              <a:t>©  Janis </a:t>
            </a:r>
            <a:r>
              <a:rPr lang="en-US" altLang="en-US" sz="900" dirty="0" err="1">
                <a:latin typeface="Times" pitchFamily="2" charset="0"/>
                <a:ea typeface="MS PGothic" panose="020B0600070205080204" pitchFamily="34" charset="-128"/>
              </a:rPr>
              <a:t>Bulgren</a:t>
            </a:r>
            <a:r>
              <a:rPr lang="en-US" altLang="en-US" sz="900" dirty="0">
                <a:latin typeface="Times" pitchFamily="2" charset="0"/>
                <a:ea typeface="MS PGothic" panose="020B0600070205080204" pitchFamily="34" charset="-128"/>
              </a:rPr>
              <a:t> 2022</a:t>
            </a:r>
          </a:p>
        </p:txBody>
      </p:sp>
      <p:graphicFrame>
        <p:nvGraphicFramePr>
          <p:cNvPr id="6" name="Table 5">
            <a:extLst>
              <a:ext uri="{FF2B5EF4-FFF2-40B4-BE49-F238E27FC236}">
                <a16:creationId xmlns:a16="http://schemas.microsoft.com/office/drawing/2014/main" id="{760CBBD3-C399-6AFE-978D-D60549F45154}"/>
              </a:ext>
            </a:extLst>
          </p:cNvPr>
          <p:cNvGraphicFramePr>
            <a:graphicFrameLocks noGrp="1"/>
          </p:cNvGraphicFramePr>
          <p:nvPr>
            <p:extLst>
              <p:ext uri="{D42A27DB-BD31-4B8C-83A1-F6EECF244321}">
                <p14:modId xmlns:p14="http://schemas.microsoft.com/office/powerpoint/2010/main" val="2558710424"/>
              </p:ext>
            </p:extLst>
          </p:nvPr>
        </p:nvGraphicFramePr>
        <p:xfrm>
          <a:off x="140634" y="687629"/>
          <a:ext cx="9003366" cy="5775890"/>
        </p:xfrm>
        <a:graphic>
          <a:graphicData uri="http://schemas.openxmlformats.org/drawingml/2006/table">
            <a:tbl>
              <a:tblPr firstRow="1" bandRow="1">
                <a:tableStyleId>{2D5ABB26-0587-4C30-8999-92F81FD0307C}</a:tableStyleId>
              </a:tblPr>
              <a:tblGrid>
                <a:gridCol w="4504782">
                  <a:extLst>
                    <a:ext uri="{9D8B030D-6E8A-4147-A177-3AD203B41FA5}">
                      <a16:colId xmlns:a16="http://schemas.microsoft.com/office/drawing/2014/main" val="2751578919"/>
                    </a:ext>
                  </a:extLst>
                </a:gridCol>
                <a:gridCol w="4498584">
                  <a:extLst>
                    <a:ext uri="{9D8B030D-6E8A-4147-A177-3AD203B41FA5}">
                      <a16:colId xmlns:a16="http://schemas.microsoft.com/office/drawing/2014/main" val="412781860"/>
                    </a:ext>
                  </a:extLst>
                </a:gridCol>
              </a:tblGrid>
              <a:tr h="1536587">
                <a:tc gridSpan="2">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400" b="1" kern="1200" dirty="0">
                          <a:solidFill>
                            <a:schemeClr val="tx1"/>
                          </a:solidFill>
                          <a:effectLst/>
                          <a:latin typeface="+mn-lt"/>
                          <a:ea typeface="+mn-ea"/>
                          <a:cs typeface="+mn-cs"/>
                        </a:rPr>
                        <a:t>Clarify the claim with any </a:t>
                      </a:r>
                      <a:r>
                        <a:rPr lang="en-US" sz="1600" b="1" kern="1200" dirty="0">
                          <a:solidFill>
                            <a:schemeClr val="tx1"/>
                          </a:solidFill>
                          <a:effectLst/>
                          <a:highlight>
                            <a:srgbClr val="FFFF00"/>
                          </a:highlight>
                          <a:latin typeface="+mn-lt"/>
                          <a:ea typeface="+mn-ea"/>
                          <a:cs typeface="+mn-cs"/>
                        </a:rPr>
                        <a:t>qualifier</a:t>
                      </a:r>
                      <a:r>
                        <a:rPr lang="en-US" sz="1400" b="1" kern="1200" dirty="0">
                          <a:solidFill>
                            <a:schemeClr val="tx1"/>
                          </a:solidFill>
                          <a:effectLst/>
                          <a:latin typeface="+mn-lt"/>
                          <a:ea typeface="+mn-ea"/>
                          <a:cs typeface="+mn-cs"/>
                        </a:rPr>
                        <a:t> and key terms (including </a:t>
                      </a:r>
                      <a:r>
                        <a:rPr lang="en-US" sz="1600" b="1" kern="1200" dirty="0">
                          <a:solidFill>
                            <a:schemeClr val="tx1"/>
                          </a:solidFill>
                          <a:effectLst/>
                          <a:highlight>
                            <a:srgbClr val="FFFF00"/>
                          </a:highlight>
                          <a:latin typeface="+mn-lt"/>
                          <a:ea typeface="+mn-ea"/>
                          <a:cs typeface="+mn-cs"/>
                        </a:rPr>
                        <a:t>author, date, source, era</a:t>
                      </a:r>
                      <a:r>
                        <a:rPr lang="en-US" sz="1400" b="1" kern="1200" dirty="0">
                          <a:solidFill>
                            <a:schemeClr val="tx1"/>
                          </a:solidFill>
                          <a:effectLst/>
                          <a:highlight>
                            <a:srgbClr val="FFFF00"/>
                          </a:highlight>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400" b="0" kern="1200" dirty="0">
                          <a:solidFill>
                            <a:schemeClr val="tx1"/>
                          </a:solidFill>
                          <a:effectLst/>
                          <a:latin typeface="+mn-lt"/>
                          <a:ea typeface="+mn-ea"/>
                          <a:cs typeface="+mn-cs"/>
                        </a:rPr>
                        <a:t> </a:t>
                      </a:r>
                      <a:r>
                        <a:rPr lang="en-US" sz="1400" b="0" u="sng" kern="1200" dirty="0">
                          <a:solidFill>
                            <a:schemeClr val="tx1"/>
                          </a:solidFill>
                          <a:effectLst/>
                          <a:latin typeface="+mn-lt"/>
                          <a:ea typeface="+mn-ea"/>
                          <a:cs typeface="+mn-cs"/>
                        </a:rPr>
                        <a:t>Some</a:t>
                      </a:r>
                      <a:r>
                        <a:rPr lang="en-US" sz="1400" b="0" kern="1200" dirty="0">
                          <a:solidFill>
                            <a:schemeClr val="tx1"/>
                          </a:solidFill>
                          <a:effectLst/>
                          <a:latin typeface="+mn-lt"/>
                          <a:ea typeface="+mn-ea"/>
                          <a:cs typeface="+mn-cs"/>
                        </a:rPr>
                        <a:t> species of dinosaurs lived in the Arctic year around. </a:t>
                      </a:r>
                      <a:r>
                        <a:rPr lang="en-US" sz="1400" b="0" kern="1200" dirty="0">
                          <a:solidFill>
                            <a:schemeClr val="tx1"/>
                          </a:solidFill>
                          <a:effectLst/>
                          <a:latin typeface="+mn-lt"/>
                          <a:ea typeface="+mn-ea"/>
                          <a:cs typeface="+mn-cs"/>
                          <a:hlinkClick r:id="rId3"/>
                        </a:rPr>
                        <a:t>https://www.sciencejournalforkids.org/articles/how-could-baby-dinosaurs-live-in-the-arctic/</a:t>
                      </a:r>
                      <a:r>
                        <a:rPr lang="en-US" sz="1400" b="0" kern="1200" dirty="0">
                          <a:solidFill>
                            <a:schemeClr val="tx1"/>
                          </a:solidFill>
                          <a:effectLst/>
                          <a:latin typeface="+mn-lt"/>
                          <a:ea typeface="+mn-ea"/>
                          <a:cs typeface="+mn-cs"/>
                        </a:rPr>
                        <a:t> (summary of research) </a:t>
                      </a:r>
                      <a:endParaRPr lang="en-US" sz="1200" b="0" kern="1200" dirty="0">
                        <a:solidFill>
                          <a:schemeClr val="tx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Species - a group of animals or plants that can reproduce with one another and produce offspring (babies)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Sediment – fragments of rocks and minerals broken down by erosion and moved to a new location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Fossil - the remains or traces of plants and animals that lived a long time (even millions of years) ago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a:solidFill>
                            <a:schemeClr val="tx1"/>
                          </a:solidFill>
                          <a:effectLst/>
                          <a:latin typeface="+mn-lt"/>
                          <a:ea typeface="+mn-ea"/>
                          <a:cs typeface="+mn-cs"/>
                        </a:rPr>
                        <a:t>Migration - the seasonal movement of animals from one place to another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752512458"/>
                  </a:ext>
                </a:extLst>
              </a:tr>
              <a:tr h="2169654">
                <a:tc>
                  <a:txBody>
                    <a:bodyPr/>
                    <a:lstStyle/>
                    <a:p>
                      <a:r>
                        <a:rPr lang="en-US" sz="900" b="0" kern="1200" dirty="0">
                          <a:solidFill>
                            <a:schemeClr val="tx1"/>
                          </a:solidFill>
                          <a:effectLst/>
                          <a:latin typeface="+mn-lt"/>
                          <a:ea typeface="+mn-ea"/>
                          <a:cs typeface="+mn-cs"/>
                        </a:rPr>
                        <a:t>2. List the evidence </a:t>
                      </a:r>
                      <a:r>
                        <a:rPr lang="en-US" sz="1600" b="0" kern="1200" dirty="0">
                          <a:solidFill>
                            <a:schemeClr val="tx1"/>
                          </a:solidFill>
                          <a:effectLst/>
                          <a:highlight>
                            <a:srgbClr val="FFFF00"/>
                          </a:highlight>
                          <a:latin typeface="+mn-lt"/>
                          <a:ea typeface="+mn-ea"/>
                          <a:cs typeface="+mn-cs"/>
                        </a:rPr>
                        <a:t>(</a:t>
                      </a:r>
                      <a:r>
                        <a:rPr lang="en-US" sz="1600" b="1" i="0" kern="1200" baseline="0" dirty="0">
                          <a:solidFill>
                            <a:schemeClr val="tx1"/>
                          </a:solidFill>
                          <a:effectLst/>
                          <a:highlight>
                            <a:srgbClr val="FFFF00"/>
                          </a:highlight>
                          <a:latin typeface="+mn-lt"/>
                          <a:ea typeface="+mn-ea"/>
                          <a:cs typeface="+mn-cs"/>
                        </a:rPr>
                        <a:t>facts, data, authority, theory, precedent</a:t>
                      </a:r>
                      <a:r>
                        <a:rPr lang="en-US" sz="1600" b="0" i="0" kern="1200" baseline="0" dirty="0">
                          <a:solidFill>
                            <a:schemeClr val="tx1"/>
                          </a:solidFill>
                          <a:effectLst/>
                          <a:highlight>
                            <a:srgbClr val="FFFF00"/>
                          </a:highlight>
                          <a:latin typeface="+mn-lt"/>
                          <a:ea typeface="+mn-ea"/>
                          <a:cs typeface="+mn-cs"/>
                        </a:rPr>
                        <a:t>).</a:t>
                      </a:r>
                    </a:p>
                    <a:p>
                      <a:pPr marL="228600" indent="-228600">
                        <a:buFont typeface="+mj-lt"/>
                        <a:buAutoNum type="arabicPeriod"/>
                      </a:pPr>
                      <a:endParaRPr lang="en-US" sz="900" b="0" i="0" kern="1200" baseline="0" dirty="0">
                        <a:solidFill>
                          <a:schemeClr val="tx1"/>
                        </a:solidFill>
                        <a:effectLst/>
                        <a:latin typeface="+mn-lt"/>
                        <a:ea typeface="+mn-ea"/>
                        <a:cs typeface="+mn-cs"/>
                      </a:endParaRPr>
                    </a:p>
                    <a:p>
                      <a:pPr marL="228600" indent="-228600">
                        <a:buFont typeface="+mj-lt"/>
                        <a:buAutoNum type="arabicPeriod"/>
                      </a:pPr>
                      <a:r>
                        <a:rPr lang="en-US" sz="1400" b="0" i="0" kern="1200" baseline="0" dirty="0">
                          <a:solidFill>
                            <a:schemeClr val="tx1"/>
                          </a:solidFill>
                          <a:effectLst/>
                          <a:latin typeface="+mn-lt"/>
                          <a:ea typeface="+mn-ea"/>
                          <a:cs typeface="+mn-cs"/>
                        </a:rPr>
                        <a:t>In the Arctic, researchers found fossils of dinosaur eggs. (fact)</a:t>
                      </a:r>
                    </a:p>
                    <a:p>
                      <a:pPr marL="228600" indent="-228600">
                        <a:buFont typeface="+mj-lt"/>
                        <a:buAutoNum type="arabicPeriod"/>
                      </a:pPr>
                      <a:endParaRPr lang="en-US" sz="1400" b="0" i="0" kern="1200" baseline="0" dirty="0">
                        <a:solidFill>
                          <a:schemeClr val="tx1"/>
                        </a:solidFill>
                        <a:effectLst/>
                        <a:latin typeface="+mn-lt"/>
                        <a:ea typeface="+mn-ea"/>
                        <a:cs typeface="+mn-cs"/>
                      </a:endParaRPr>
                    </a:p>
                    <a:p>
                      <a:pPr marL="228600" indent="-228600">
                        <a:buFont typeface="+mj-lt"/>
                        <a:buAutoNum type="arabicPeriod"/>
                      </a:pPr>
                      <a:r>
                        <a:rPr lang="en-US" sz="1400" b="0" i="0" kern="1200" baseline="0" dirty="0">
                          <a:solidFill>
                            <a:schemeClr val="tx1"/>
                          </a:solidFill>
                          <a:effectLst/>
                          <a:latin typeface="+mn-lt"/>
                          <a:ea typeface="+mn-ea"/>
                          <a:cs typeface="+mn-cs"/>
                        </a:rPr>
                        <a:t>Researchers found fossil teeth of very young dinosaurs from both small and large dinosaur species. (fact)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dirty="0"/>
                        <a:t>3. Analyze the reasoning </a:t>
                      </a:r>
                      <a:r>
                        <a:rPr lang="en-US" sz="900" b="1" dirty="0">
                          <a:highlight>
                            <a:srgbClr val="FFFF00"/>
                          </a:highlight>
                        </a:rPr>
                        <a:t>(</a:t>
                      </a:r>
                      <a:r>
                        <a:rPr lang="en-US" sz="1600" b="1" i="0" baseline="0" dirty="0">
                          <a:highlight>
                            <a:srgbClr val="FFFF00"/>
                          </a:highlight>
                        </a:rPr>
                        <a:t>cause-effect, correlation, generalization</a:t>
                      </a:r>
                      <a:r>
                        <a:rPr lang="en-US" sz="1600" b="0" i="0" baseline="0" dirty="0"/>
                        <a:t>).</a:t>
                      </a:r>
                      <a:endParaRPr lang="en-US" sz="1400" b="0" i="0" baseline="0"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400" b="0" dirty="0"/>
                        <a:t>Since fossil remains of eggs were found, therefore, some species of dinosaurs must have nested in the Arctic. (cause-effect)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400" b="0" dirty="0"/>
                        <a:t>Since the baby dinosaurs wouldn’t have been big enough to migrate South before the cold winter months, therefore some species of dinosaurs in the Arctic must have lived there year around. (cause-effect)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5240325"/>
                  </a:ext>
                </a:extLst>
              </a:tr>
              <a:tr h="55884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4. Identify other arguments for or against the </a:t>
                      </a:r>
                      <a:r>
                        <a:rPr lang="en-US" sz="1600" b="1" dirty="0"/>
                        <a:t>claim  </a:t>
                      </a:r>
                      <a:r>
                        <a:rPr lang="en-US" sz="1600" b="1" dirty="0">
                          <a:highlight>
                            <a:srgbClr val="FFFF00"/>
                          </a:highlight>
                        </a:rPr>
                        <a:t>(</a:t>
                      </a:r>
                      <a:r>
                        <a:rPr lang="en-US" sz="1600" b="1" i="0" baseline="0" dirty="0">
                          <a:highlight>
                            <a:srgbClr val="FFFF00"/>
                          </a:highlight>
                        </a:rPr>
                        <a:t>rebuttal, counterargument, corroboration</a:t>
                      </a:r>
                      <a:r>
                        <a:rPr lang="en-US" sz="900" b="0" i="0" baseline="0" dirty="0"/>
                        <a:t>)</a:t>
                      </a:r>
                      <a:r>
                        <a:rPr lang="en-US" sz="900" b="1" i="0" baseline="0" dirty="0"/>
                        <a:t>.</a:t>
                      </a:r>
                      <a:r>
                        <a:rPr lang="en-US" sz="1200" b="1" i="0" baseline="0" dirty="0"/>
                        <a:t> </a:t>
                      </a:r>
                      <a:r>
                        <a:rPr lang="en-US" sz="1200" b="0" i="0" baseline="0" dirty="0"/>
                        <a:t>Scientists don’t know how dinosaurs survived the cold and shortage of food so maybe it wasn’t cold when dinosaurs lived there. (counterargument)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707408">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900" b="0" i="0" dirty="0"/>
                        <a:t>5. Make a judgment about quality of evidence (</a:t>
                      </a:r>
                      <a:r>
                        <a:rPr lang="en-US" sz="1400" b="1" i="0" baseline="0" dirty="0">
                          <a:highlight>
                            <a:srgbClr val="FFFF00"/>
                          </a:highlight>
                        </a:rPr>
                        <a:t>accurate, adequate, objective</a:t>
                      </a:r>
                      <a:r>
                        <a:rPr lang="en-US" sz="900" b="0" i="0" baseline="0" dirty="0"/>
                        <a:t>, relevant), reasoning, </a:t>
                      </a:r>
                      <a:r>
                        <a:rPr lang="en-US" sz="1400" b="0" i="0" baseline="0" dirty="0"/>
                        <a:t>(</a:t>
                      </a:r>
                      <a:r>
                        <a:rPr lang="en-US" sz="1400" b="1" i="0" baseline="0" dirty="0">
                          <a:highlight>
                            <a:srgbClr val="FFFF00"/>
                          </a:highlight>
                        </a:rPr>
                        <a:t>type of reasoning</a:t>
                      </a:r>
                      <a:r>
                        <a:rPr lang="en-US" sz="1400" b="0" i="0" baseline="0" dirty="0"/>
                        <a:t>), </a:t>
                      </a:r>
                      <a:r>
                        <a:rPr lang="en-US" sz="900" b="0" i="0" baseline="0" dirty="0"/>
                        <a:t>and other arguments.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0" i="0" dirty="0"/>
                        <a:t>The method for collecting evidence was carefully done and relevant to the claim so the quality of the evidence is good. The reasoning explains how the evidence supports the claim. The article stated the researchers  collected rock samples and looked for clues about what the environment was like there millions of years ago but didn’t say what they found so the report may be incomplete.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50633078"/>
                  </a:ext>
                </a:extLst>
              </a:tr>
              <a:tr h="56387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accept or reject the claim.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I reject this claim because of the missing information about environmental conditions in the Arctic millions of years ago. More information is needed.</a:t>
                      </a:r>
                      <a:endParaRPr lang="en-US" sz="14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2828838658"/>
                  </a:ext>
                </a:extLst>
              </a:tr>
            </a:tbl>
          </a:graphicData>
        </a:graphic>
      </p:graphicFrame>
    </p:spTree>
    <p:extLst>
      <p:ext uri="{BB962C8B-B14F-4D97-AF65-F5344CB8AC3E}">
        <p14:creationId xmlns:p14="http://schemas.microsoft.com/office/powerpoint/2010/main" val="941479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11</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1211828" y="530506"/>
            <a:ext cx="7772400" cy="544185"/>
          </a:xfrm>
        </p:spPr>
        <p:txBody>
          <a:bodyPr/>
          <a:lstStyle/>
          <a:p>
            <a:pPr eaLnBrk="1" hangingPunct="1"/>
            <a:br>
              <a:rPr lang="en-US" sz="1400" b="1" dirty="0"/>
            </a:br>
            <a:br>
              <a:rPr lang="en-US" sz="1400" b="1" dirty="0"/>
            </a:br>
            <a:endParaRPr lang="en-US" altLang="en-US" sz="2000" dirty="0"/>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503092" y="1182783"/>
            <a:ext cx="8561021" cy="4984646"/>
          </a:xfrm>
        </p:spPr>
        <p:txBody>
          <a:bodyPr/>
          <a:lstStyle/>
          <a:p>
            <a:pPr marL="0" indent="0">
              <a:buNone/>
            </a:pPr>
            <a:r>
              <a:rPr lang="en-US" sz="1400" b="1" dirty="0"/>
              <a:t>  </a:t>
            </a:r>
            <a:endParaRPr lang="en-US" sz="1800" b="1" dirty="0"/>
          </a:p>
          <a:p>
            <a:pPr marL="0" indent="0">
              <a:buNone/>
            </a:pPr>
            <a:r>
              <a:rPr lang="en-US" sz="2800" i="0" dirty="0">
                <a:solidFill>
                  <a:srgbClr val="941100"/>
                </a:solidFill>
                <a:effectLst/>
              </a:rPr>
              <a:t>Qualifiers</a:t>
            </a:r>
            <a:r>
              <a:rPr lang="en-US" sz="2400" i="0" dirty="0">
                <a:solidFill>
                  <a:srgbClr val="941100"/>
                </a:solidFill>
                <a:effectLst/>
              </a:rPr>
              <a:t> </a:t>
            </a:r>
            <a:r>
              <a:rPr lang="en-US" sz="2400" i="0" dirty="0">
                <a:effectLst/>
              </a:rPr>
              <a:t>are words or phrases that are used to modify another word.   </a:t>
            </a:r>
            <a:endParaRPr lang="en-US" sz="2400" dirty="0"/>
          </a:p>
          <a:p>
            <a:endParaRPr lang="en-US"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r>
              <a:rPr lang="en-US" sz="2400" dirty="0"/>
              <a:t>	 </a:t>
            </a:r>
            <a:endParaRPr lang="en-US" sz="1800" b="1" dirty="0"/>
          </a:p>
        </p:txBody>
      </p:sp>
      <p:sp>
        <p:nvSpPr>
          <p:cNvPr id="2" name="Rectangle 1">
            <a:extLst>
              <a:ext uri="{FF2B5EF4-FFF2-40B4-BE49-F238E27FC236}">
                <a16:creationId xmlns:a16="http://schemas.microsoft.com/office/drawing/2014/main" id="{A5C7C44F-F6CB-2A44-9E07-471C3D957ADF}"/>
              </a:ext>
            </a:extLst>
          </p:cNvPr>
          <p:cNvSpPr/>
          <p:nvPr/>
        </p:nvSpPr>
        <p:spPr>
          <a:xfrm>
            <a:off x="423207" y="340201"/>
            <a:ext cx="8720793" cy="615553"/>
          </a:xfrm>
          <a:prstGeom prst="rect">
            <a:avLst/>
          </a:prstGeom>
        </p:spPr>
        <p:txBody>
          <a:bodyPr wrap="square">
            <a:spAutoFit/>
          </a:bodyPr>
          <a:lstStyle/>
          <a:p>
            <a:pPr algn="ctr"/>
            <a:r>
              <a:rPr lang="en-US" sz="3400" b="1" dirty="0">
                <a:solidFill>
                  <a:schemeClr val="tx1"/>
                </a:solidFill>
                <a:latin typeface="+mj-lt"/>
                <a:cs typeface="Calibri" panose="020F0502020204030204" pitchFamily="34" charset="0"/>
              </a:rPr>
              <a:t>Qualifiers</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5" name="Rectangle 1">
            <a:extLst>
              <a:ext uri="{FF2B5EF4-FFF2-40B4-BE49-F238E27FC236}">
                <a16:creationId xmlns:a16="http://schemas.microsoft.com/office/drawing/2014/main" id="{9EA2B70A-49E9-D912-97C4-85FC325A005E}"/>
              </a:ext>
            </a:extLst>
          </p:cNvPr>
          <p:cNvSpPr>
            <a:spLocks noChangeArrowheads="1"/>
          </p:cNvSpPr>
          <p:nvPr/>
        </p:nvSpPr>
        <p:spPr bwMode="auto">
          <a:xfrm>
            <a:off x="503092" y="2798173"/>
            <a:ext cx="7676464" cy="2431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333333"/>
                </a:solidFill>
                <a:effectLst/>
                <a:latin typeface="+mn-lt"/>
              </a:rPr>
              <a:t>Some </a:t>
            </a:r>
            <a:r>
              <a:rPr lang="en-US" altLang="en-US" sz="2800" dirty="0">
                <a:solidFill>
                  <a:srgbClr val="333333"/>
                </a:solidFill>
                <a:latin typeface="+mn-lt"/>
              </a:rPr>
              <a:t>qualifiers</a:t>
            </a:r>
            <a:r>
              <a:rPr kumimoji="0" lang="en-US" altLang="en-US" sz="2800" b="0" i="0" u="none" strike="noStrike" cap="none" normalizeH="0" baseline="0" dirty="0">
                <a:ln>
                  <a:noFill/>
                </a:ln>
                <a:solidFill>
                  <a:srgbClr val="333333"/>
                </a:solidFill>
                <a:effectLst/>
                <a:latin typeface="+mn-lt"/>
              </a:rPr>
              <a:t> are: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800" dirty="0">
                <a:solidFill>
                  <a:srgbClr val="333333"/>
                </a:solidFill>
                <a:latin typeface="+mn-lt"/>
              </a:rPr>
              <a:t>	</a:t>
            </a:r>
            <a:r>
              <a:rPr kumimoji="0" lang="en-US" altLang="en-US" b="1" i="0" u="none" strike="noStrike" cap="none" normalizeH="0" baseline="0" dirty="0">
                <a:ln>
                  <a:noFill/>
                </a:ln>
                <a:solidFill>
                  <a:srgbClr val="941100"/>
                </a:solidFill>
                <a:effectLst/>
                <a:latin typeface="+mn-lt"/>
              </a:rPr>
              <a:t>absolute:  </a:t>
            </a:r>
            <a:r>
              <a:rPr lang="en-US" altLang="en-US" dirty="0">
                <a:solidFill>
                  <a:srgbClr val="333333"/>
                </a:solidFill>
                <a:latin typeface="+mn-lt"/>
              </a:rPr>
              <a:t>that </a:t>
            </a:r>
            <a:r>
              <a:rPr kumimoji="0" lang="en-US" altLang="en-US" b="0" i="0" u="none" strike="noStrike" cap="none" normalizeH="0" baseline="0" dirty="0">
                <a:ln>
                  <a:noFill/>
                </a:ln>
                <a:solidFill>
                  <a:srgbClr val="333333"/>
                </a:solidFill>
                <a:effectLst/>
                <a:latin typeface="+mn-lt"/>
              </a:rPr>
              <a:t>something is true always and 	everywhere (</a:t>
            </a:r>
            <a:r>
              <a:rPr lang="en-US" altLang="en-US" u="sng" dirty="0">
                <a:solidFill>
                  <a:srgbClr val="333333"/>
                </a:solidFill>
                <a:latin typeface="+mn-lt"/>
              </a:rPr>
              <a:t>all, every, always, never</a:t>
            </a:r>
            <a:r>
              <a:rPr lang="en-US" altLang="en-US" dirty="0">
                <a:solidFill>
                  <a:srgbClr val="333333"/>
                </a:solidFill>
                <a:latin typeface="+mn-lt"/>
              </a:rPr>
              <a:t>),  or</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333333"/>
              </a:solidFill>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333333"/>
                </a:solidFill>
                <a:effectLst/>
                <a:latin typeface="+mn-lt"/>
              </a:rPr>
              <a:t>	</a:t>
            </a:r>
            <a:r>
              <a:rPr kumimoji="0" lang="en-US" altLang="en-US" b="1" i="0" u="none" strike="noStrike" cap="none" normalizeH="0" baseline="0" dirty="0">
                <a:ln>
                  <a:noFill/>
                </a:ln>
                <a:solidFill>
                  <a:srgbClr val="941100"/>
                </a:solidFill>
                <a:effectLst/>
                <a:latin typeface="+mn-lt"/>
              </a:rPr>
              <a:t>conditional: </a:t>
            </a:r>
            <a:r>
              <a:rPr lang="en-US" altLang="en-US" dirty="0">
                <a:solidFill>
                  <a:srgbClr val="333333"/>
                </a:solidFill>
                <a:latin typeface="+mn-lt"/>
              </a:rPr>
              <a:t>that have</a:t>
            </a:r>
            <a:r>
              <a:rPr kumimoji="0" lang="en-US" altLang="en-US" b="0" i="0" u="none" strike="noStrike" cap="none" normalizeH="0" baseline="0" dirty="0">
                <a:ln>
                  <a:noFill/>
                </a:ln>
                <a:solidFill>
                  <a:srgbClr val="333333"/>
                </a:solidFill>
                <a:effectLst/>
                <a:latin typeface="+mn-lt"/>
              </a:rPr>
              <a:t> limits (</a:t>
            </a:r>
            <a:r>
              <a:rPr lang="en-US" altLang="en-US" u="sng" dirty="0">
                <a:solidFill>
                  <a:srgbClr val="333333"/>
                </a:solidFill>
                <a:latin typeface="+mn-lt"/>
              </a:rPr>
              <a:t>might, could, </a:t>
            </a:r>
            <a:r>
              <a:rPr lang="en-US" altLang="en-US" dirty="0">
                <a:solidFill>
                  <a:srgbClr val="333333"/>
                </a:solidFill>
                <a:latin typeface="+mn-lt"/>
              </a:rPr>
              <a:t>	</a:t>
            </a:r>
            <a:r>
              <a:rPr lang="en-US" altLang="en-US" u="sng" dirty="0">
                <a:solidFill>
                  <a:srgbClr val="333333"/>
                </a:solidFill>
                <a:latin typeface="+mn-lt"/>
              </a:rPr>
              <a:t>some most, many, often</a:t>
            </a:r>
            <a:r>
              <a:rPr lang="en-US" altLang="en-US" dirty="0">
                <a:solidFill>
                  <a:srgbClr val="333333"/>
                </a:solidFill>
                <a:latin typeface="+mn-lt"/>
              </a:rPr>
              <a:t>). </a:t>
            </a:r>
            <a:endParaRPr kumimoji="0" lang="en-US" altLang="en-US" b="0" i="0" u="none" strike="noStrike" cap="none" normalizeH="0" baseline="0" dirty="0">
              <a:ln>
                <a:noFill/>
              </a:ln>
              <a:solidFill>
                <a:srgbClr val="333333"/>
              </a:solidFill>
              <a:effectLst/>
              <a:latin typeface="+mn-lt"/>
            </a:endParaRPr>
          </a:p>
        </p:txBody>
      </p:sp>
      <p:pic>
        <p:nvPicPr>
          <p:cNvPr id="4" name="Picture 3">
            <a:extLst>
              <a:ext uri="{FF2B5EF4-FFF2-40B4-BE49-F238E27FC236}">
                <a16:creationId xmlns:a16="http://schemas.microsoft.com/office/drawing/2014/main" id="{81D7CCD2-F5A6-E758-E21A-037C6B8AB466}"/>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1948331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12</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1211828" y="530506"/>
            <a:ext cx="7772400" cy="544185"/>
          </a:xfrm>
        </p:spPr>
        <p:txBody>
          <a:bodyPr/>
          <a:lstStyle/>
          <a:p>
            <a:pPr eaLnBrk="1" hangingPunct="1"/>
            <a:br>
              <a:rPr lang="en-US" sz="1400" b="1" dirty="0"/>
            </a:br>
            <a:br>
              <a:rPr lang="en-US" sz="1400" b="1" dirty="0"/>
            </a:br>
            <a:endParaRPr lang="en-US" altLang="en-US" sz="2000" dirty="0"/>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423207" y="1295399"/>
            <a:ext cx="8297586" cy="5029201"/>
          </a:xfrm>
        </p:spPr>
        <p:txBody>
          <a:bodyPr/>
          <a:lstStyle/>
          <a:p>
            <a:pPr marL="0" indent="0">
              <a:buNone/>
            </a:pPr>
            <a:r>
              <a:rPr lang="en-US" sz="1400" b="1" dirty="0"/>
              <a:t>  </a:t>
            </a:r>
            <a:endParaRPr lang="en-US" sz="2800" b="1" dirty="0"/>
          </a:p>
          <a:p>
            <a:pPr>
              <a:buFont typeface="Arial" panose="020B0604020202020204" pitchFamily="34" charset="0"/>
              <a:buChar char="•"/>
            </a:pPr>
            <a:r>
              <a:rPr lang="en-US" sz="2800" b="1" i="0" dirty="0">
                <a:solidFill>
                  <a:srgbClr val="941100"/>
                </a:solidFill>
                <a:effectLst/>
                <a:cs typeface="Calibri" panose="020F0502020204030204" pitchFamily="34" charset="0"/>
              </a:rPr>
              <a:t>Facts</a:t>
            </a:r>
            <a:r>
              <a:rPr lang="en-US" sz="2800" b="0" i="0" dirty="0">
                <a:solidFill>
                  <a:srgbClr val="333333"/>
                </a:solidFill>
                <a:effectLst/>
                <a:cs typeface="Calibri" panose="020F0502020204030204" pitchFamily="34" charset="0"/>
              </a:rPr>
              <a:t> </a:t>
            </a:r>
            <a:r>
              <a:rPr lang="en-US" sz="2800" b="0" i="0" dirty="0">
                <a:solidFill>
                  <a:srgbClr val="202124"/>
                </a:solidFill>
                <a:effectLst/>
                <a:cs typeface="Calibri" panose="020F0502020204030204" pitchFamily="34" charset="0"/>
              </a:rPr>
              <a:t>are things that </a:t>
            </a:r>
            <a:r>
              <a:rPr lang="en-US" sz="2800" dirty="0">
                <a:solidFill>
                  <a:srgbClr val="202124"/>
                </a:solidFill>
                <a:cs typeface="Calibri" panose="020F0502020204030204" pitchFamily="34" charset="0"/>
              </a:rPr>
              <a:t>are</a:t>
            </a:r>
            <a:r>
              <a:rPr lang="en-US" sz="2800" b="0" i="0" dirty="0">
                <a:solidFill>
                  <a:srgbClr val="202124"/>
                </a:solidFill>
                <a:effectLst/>
                <a:cs typeface="Calibri" panose="020F0502020204030204" pitchFamily="34" charset="0"/>
              </a:rPr>
              <a:t> known or proved to be true</a:t>
            </a:r>
            <a:endParaRPr lang="en-US" sz="2800" dirty="0">
              <a:cs typeface="Calibri" panose="020F0502020204030204" pitchFamily="34" charset="0"/>
            </a:endParaRPr>
          </a:p>
          <a:p>
            <a:pPr marL="0" indent="0" algn="l">
              <a:buNone/>
            </a:pPr>
            <a:endParaRPr lang="en-US" sz="2800" b="0" i="0" dirty="0">
              <a:solidFill>
                <a:srgbClr val="333333"/>
              </a:solidFill>
              <a:effectLst/>
              <a:cs typeface="Calibri" panose="020F0502020204030204" pitchFamily="34" charset="0"/>
            </a:endParaRPr>
          </a:p>
          <a:p>
            <a:pPr algn="l">
              <a:buFont typeface="Arial" panose="020B0604020202020204" pitchFamily="34" charset="0"/>
              <a:buChar char="•"/>
            </a:pPr>
            <a:r>
              <a:rPr lang="en-US" sz="2800" b="1" i="0" dirty="0">
                <a:solidFill>
                  <a:srgbClr val="941100"/>
                </a:solidFill>
                <a:effectLst/>
                <a:cs typeface="Calibri" panose="020F0502020204030204" pitchFamily="34" charset="0"/>
              </a:rPr>
              <a:t>Data</a:t>
            </a:r>
            <a:r>
              <a:rPr lang="en-US" sz="2800" b="0" i="0" dirty="0">
                <a:solidFill>
                  <a:srgbClr val="333333"/>
                </a:solidFill>
                <a:effectLst/>
                <a:cs typeface="Calibri" panose="020F0502020204030204" pitchFamily="34" charset="0"/>
              </a:rPr>
              <a:t> </a:t>
            </a:r>
            <a:r>
              <a:rPr lang="en-US" sz="2800" i="0" dirty="0">
                <a:solidFill>
                  <a:srgbClr val="333333"/>
                </a:solidFill>
                <a:effectLst/>
                <a:ea typeface="Roboto" panose="02000000000000000000" pitchFamily="2" charset="0"/>
                <a:cs typeface="Calibri" panose="020F0502020204030204" pitchFamily="34" charset="0"/>
              </a:rPr>
              <a:t>i</a:t>
            </a:r>
            <a:r>
              <a:rPr lang="en-US" sz="2800" i="0" dirty="0">
                <a:effectLst/>
                <a:ea typeface="Roboto" panose="02000000000000000000" pitchFamily="2" charset="0"/>
                <a:cs typeface="Calibri" panose="020F0502020204030204" pitchFamily="34" charset="0"/>
              </a:rPr>
              <a:t>s information, especially facts or number collected to help decision making.</a:t>
            </a:r>
          </a:p>
          <a:p>
            <a:pPr algn="l">
              <a:buFont typeface="Arial" panose="020B0604020202020204" pitchFamily="34" charset="0"/>
              <a:buChar char="•"/>
            </a:pPr>
            <a:endParaRPr lang="en-US" sz="2800" i="0" dirty="0">
              <a:effectLst/>
              <a:ea typeface="Roboto" panose="02000000000000000000" pitchFamily="2" charset="0"/>
              <a:cs typeface="Calibri" panose="020F0502020204030204" pitchFamily="34" charset="0"/>
            </a:endParaRPr>
          </a:p>
          <a:p>
            <a:pPr marL="342900" marR="0" lvl="0" indent="-342900">
              <a:lnSpc>
                <a:spcPct val="115000"/>
              </a:lnSpc>
              <a:spcBef>
                <a:spcPts val="0"/>
              </a:spcBef>
              <a:spcAft>
                <a:spcPts val="0"/>
              </a:spcAft>
              <a:buFont typeface="Symbol" pitchFamily="2" charset="2"/>
              <a:buChar char=""/>
              <a:tabLst>
                <a:tab pos="400050" algn="l"/>
                <a:tab pos="457200" algn="l"/>
                <a:tab pos="514350" algn="l"/>
              </a:tabLst>
            </a:pPr>
            <a:r>
              <a:rPr lang="en-US" sz="2800" b="1" dirty="0">
                <a:solidFill>
                  <a:srgbClr val="941100"/>
                </a:solidFill>
                <a:effectLst/>
                <a:ea typeface="Calibri" panose="020F0502020204030204" pitchFamily="34" charset="0"/>
                <a:cs typeface="Calibri" panose="020F0502020204030204" pitchFamily="34" charset="0"/>
              </a:rPr>
              <a:t>Theory</a:t>
            </a:r>
            <a:r>
              <a:rPr lang="en-US" sz="2800" dirty="0">
                <a:solidFill>
                  <a:srgbClr val="941100"/>
                </a:solidFill>
                <a:effectLst/>
                <a:ea typeface="Calibri" panose="020F0502020204030204" pitchFamily="34" charset="0"/>
                <a:cs typeface="Calibri" panose="020F0502020204030204" pitchFamily="34" charset="0"/>
              </a:rPr>
              <a:t>: </a:t>
            </a:r>
            <a:r>
              <a:rPr lang="en-US" sz="2800" dirty="0">
                <a:solidFill>
                  <a:srgbClr val="000000"/>
                </a:solidFill>
                <a:effectLst/>
                <a:ea typeface="Calibri" panose="020F0502020204030204" pitchFamily="34" charset="0"/>
                <a:cs typeface="Calibri" panose="020F0502020204030204" pitchFamily="34" charset="0"/>
              </a:rPr>
              <a:t>formal ideas that are intended to explain something</a:t>
            </a:r>
            <a:endParaRPr lang="en-US" sz="2800" dirty="0">
              <a:solidFill>
                <a:srgbClr val="333333"/>
              </a:solidFill>
              <a:highlight>
                <a:srgbClr val="FF00FF"/>
              </a:highlight>
              <a:latin typeface="Roboto" panose="02000000000000000000" pitchFamily="2" charset="0"/>
              <a:ea typeface="Roboto" panose="02000000000000000000" pitchFamily="2" charset="0"/>
              <a:cs typeface="Roboto" panose="02000000000000000000" pitchFamily="2" charset="0"/>
            </a:endParaRPr>
          </a:p>
          <a:p>
            <a:pPr algn="l"/>
            <a:endParaRPr lang="en-US" sz="2000" b="1" i="0" dirty="0">
              <a:solidFill>
                <a:srgbClr val="66C69C"/>
              </a:solidFill>
              <a:effectLst/>
              <a:latin typeface="Trebuchet MS" panose="020B0703020202090204" pitchFamily="34" charset="0"/>
            </a:endParaRP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5" name="TextBox 4">
            <a:extLst>
              <a:ext uri="{FF2B5EF4-FFF2-40B4-BE49-F238E27FC236}">
                <a16:creationId xmlns:a16="http://schemas.microsoft.com/office/drawing/2014/main" id="{55B1AC3D-6B23-553B-46D2-0A3902A8A6D8}"/>
              </a:ext>
            </a:extLst>
          </p:cNvPr>
          <p:cNvSpPr txBox="1"/>
          <p:nvPr/>
        </p:nvSpPr>
        <p:spPr>
          <a:xfrm>
            <a:off x="67939" y="304800"/>
            <a:ext cx="9374838" cy="523220"/>
          </a:xfrm>
          <a:prstGeom prst="rect">
            <a:avLst/>
          </a:prstGeom>
          <a:noFill/>
        </p:spPr>
        <p:txBody>
          <a:bodyPr wrap="square">
            <a:spAutoFit/>
          </a:bodyPr>
          <a:lstStyle/>
          <a:p>
            <a:r>
              <a:rPr lang="en-US" sz="2800" b="1" dirty="0">
                <a:latin typeface="Arial" panose="020B0604020202020204" pitchFamily="34" charset="0"/>
                <a:cs typeface="Arial" panose="020B0604020202020204" pitchFamily="34" charset="0"/>
              </a:rPr>
              <a:t>Understanding of TYPES OF EVIDENCE Vocabulary</a:t>
            </a:r>
          </a:p>
        </p:txBody>
      </p:sp>
      <p:pic>
        <p:nvPicPr>
          <p:cNvPr id="2" name="Picture 1">
            <a:extLst>
              <a:ext uri="{FF2B5EF4-FFF2-40B4-BE49-F238E27FC236}">
                <a16:creationId xmlns:a16="http://schemas.microsoft.com/office/drawing/2014/main" id="{95166C50-EEE1-4A85-191A-567F5C5BE8E3}"/>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111751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13</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1211828" y="530506"/>
            <a:ext cx="7772400" cy="544185"/>
          </a:xfrm>
        </p:spPr>
        <p:txBody>
          <a:bodyPr/>
          <a:lstStyle/>
          <a:p>
            <a:pPr eaLnBrk="1" hangingPunct="1"/>
            <a:br>
              <a:rPr lang="en-US" sz="1400" b="1"/>
            </a:br>
            <a:br>
              <a:rPr lang="en-US" sz="1400" b="1"/>
            </a:br>
            <a:endParaRPr lang="en-US" altLang="en-US" sz="2000"/>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291490" y="1841665"/>
            <a:ext cx="8561020" cy="5016335"/>
          </a:xfrm>
        </p:spPr>
        <p:txBody>
          <a:bodyPr/>
          <a:lstStyle/>
          <a:p>
            <a:pPr algn="l" fontAlgn="base"/>
            <a:r>
              <a:rPr lang="en-US" sz="2800" dirty="0">
                <a:solidFill>
                  <a:srgbClr val="323232"/>
                </a:solidFill>
                <a:cs typeface="Calibri" panose="020F0502020204030204" pitchFamily="34" charset="0"/>
              </a:rPr>
              <a:t>A </a:t>
            </a:r>
            <a:r>
              <a:rPr lang="en-US" sz="2800" b="1" dirty="0">
                <a:solidFill>
                  <a:srgbClr val="941100"/>
                </a:solidFill>
                <a:cs typeface="Calibri" panose="020F0502020204030204" pitchFamily="34" charset="0"/>
              </a:rPr>
              <a:t>scientific theory </a:t>
            </a:r>
            <a:r>
              <a:rPr lang="en-US" sz="2800" b="0" i="0" dirty="0">
                <a:solidFill>
                  <a:srgbClr val="323232"/>
                </a:solidFill>
                <a:effectLst/>
                <a:cs typeface="Calibri" panose="020F0502020204030204" pitchFamily="34" charset="0"/>
              </a:rPr>
              <a:t>is an explanation of some aspect of the natural world that has been substantiated through repeated experiments or testing. </a:t>
            </a:r>
          </a:p>
          <a:p>
            <a:pPr algn="l" fontAlgn="base"/>
            <a:endParaRPr lang="en-US" sz="800" dirty="0">
              <a:solidFill>
                <a:srgbClr val="323232"/>
              </a:solidFill>
              <a:cs typeface="Calibri" panose="020F0502020204030204" pitchFamily="34" charset="0"/>
            </a:endParaRPr>
          </a:p>
          <a:p>
            <a:pPr algn="l" fontAlgn="base"/>
            <a:r>
              <a:rPr lang="en-US" sz="2800" b="0" i="0" dirty="0">
                <a:solidFill>
                  <a:srgbClr val="323232"/>
                </a:solidFill>
                <a:effectLst/>
                <a:cs typeface="Calibri" panose="020F0502020204030204" pitchFamily="34" charset="0"/>
              </a:rPr>
              <a:t>In daily use, a theory may be an </a:t>
            </a:r>
            <a:r>
              <a:rPr lang="en-US" sz="2800" b="1" i="0" dirty="0">
                <a:solidFill>
                  <a:srgbClr val="941100"/>
                </a:solidFill>
                <a:effectLst/>
                <a:cs typeface="Calibri" panose="020F0502020204030204" pitchFamily="34" charset="0"/>
              </a:rPr>
              <a:t>idea, general understanding</a:t>
            </a:r>
            <a:r>
              <a:rPr lang="en-US" sz="2800" b="0" i="0" dirty="0">
                <a:solidFill>
                  <a:srgbClr val="323232"/>
                </a:solidFill>
                <a:effectLst/>
                <a:cs typeface="Calibri" panose="020F0502020204030204" pitchFamily="34" charset="0"/>
              </a:rPr>
              <a:t> or even a </a:t>
            </a:r>
            <a:r>
              <a:rPr lang="en-US" sz="2800" b="1" i="0" dirty="0">
                <a:solidFill>
                  <a:srgbClr val="941100"/>
                </a:solidFill>
                <a:effectLst/>
                <a:cs typeface="Calibri" panose="020F0502020204030204" pitchFamily="34" charset="0"/>
              </a:rPr>
              <a:t>“hunch</a:t>
            </a:r>
            <a:r>
              <a:rPr lang="en-US" sz="2800" b="0" i="0" dirty="0">
                <a:solidFill>
                  <a:srgbClr val="323232"/>
                </a:solidFill>
                <a:effectLst/>
                <a:cs typeface="Calibri" panose="020F0502020204030204" pitchFamily="34" charset="0"/>
              </a:rPr>
              <a:t>.”</a:t>
            </a:r>
          </a:p>
          <a:p>
            <a:pPr algn="l" fontAlgn="base"/>
            <a:endParaRPr lang="en-US" sz="1600" dirty="0">
              <a:solidFill>
                <a:srgbClr val="323232"/>
              </a:solidFill>
            </a:endParaRPr>
          </a:p>
          <a:p>
            <a:pPr algn="l" fontAlgn="base"/>
            <a:endParaRPr lang="en-US" sz="1800" dirty="0">
              <a:solidFill>
                <a:srgbClr val="323232"/>
              </a:solidFill>
              <a:latin typeface="Georgia" panose="02040502050405020303" pitchFamily="18" charset="0"/>
            </a:endParaRP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4" name="TextBox 3">
            <a:extLst>
              <a:ext uri="{FF2B5EF4-FFF2-40B4-BE49-F238E27FC236}">
                <a16:creationId xmlns:a16="http://schemas.microsoft.com/office/drawing/2014/main" id="{2142A14F-B3D5-5F4C-A1C5-114273C5517C}"/>
              </a:ext>
            </a:extLst>
          </p:cNvPr>
          <p:cNvSpPr txBox="1"/>
          <p:nvPr/>
        </p:nvSpPr>
        <p:spPr>
          <a:xfrm>
            <a:off x="1132114" y="311829"/>
            <a:ext cx="6379029" cy="954107"/>
          </a:xfrm>
          <a:prstGeom prst="rect">
            <a:avLst/>
          </a:prstGeom>
          <a:noFill/>
        </p:spPr>
        <p:txBody>
          <a:bodyPr wrap="square">
            <a:spAutoFit/>
          </a:bodyPr>
          <a:lstStyle/>
          <a:p>
            <a:r>
              <a:rPr lang="en-US" sz="2800" b="1" i="0" dirty="0">
                <a:solidFill>
                  <a:srgbClr val="323232"/>
                </a:solidFill>
                <a:effectLst/>
                <a:latin typeface="+mj-lt"/>
                <a:cs typeface="Calibri" panose="020F0502020204030204" pitchFamily="34" charset="0"/>
              </a:rPr>
              <a:t>Different uses of the word </a:t>
            </a:r>
            <a:r>
              <a:rPr lang="en-US" sz="2800" b="1" i="0" dirty="0">
                <a:solidFill>
                  <a:srgbClr val="941100"/>
                </a:solidFill>
                <a:effectLst/>
                <a:latin typeface="+mj-lt"/>
                <a:cs typeface="Calibri" panose="020F0502020204030204" pitchFamily="34" charset="0"/>
              </a:rPr>
              <a:t>“theory” </a:t>
            </a:r>
            <a:r>
              <a:rPr lang="en-US" sz="2800" b="1" i="0" dirty="0">
                <a:solidFill>
                  <a:srgbClr val="323232"/>
                </a:solidFill>
                <a:effectLst/>
                <a:latin typeface="+mj-lt"/>
                <a:cs typeface="Calibri" panose="020F0502020204030204" pitchFamily="34" charset="0"/>
              </a:rPr>
              <a:t>in </a:t>
            </a:r>
            <a:r>
              <a:rPr lang="en-US" sz="2800" b="1" dirty="0">
                <a:solidFill>
                  <a:srgbClr val="323232"/>
                </a:solidFill>
                <a:latin typeface="+mj-lt"/>
                <a:cs typeface="Calibri" panose="020F0502020204030204" pitchFamily="34" charset="0"/>
              </a:rPr>
              <a:t>everyday use </a:t>
            </a:r>
            <a:r>
              <a:rPr lang="en-US" sz="2800" b="1" i="0" dirty="0">
                <a:solidFill>
                  <a:srgbClr val="323232"/>
                </a:solidFill>
                <a:effectLst/>
                <a:latin typeface="+mj-lt"/>
                <a:cs typeface="Calibri" panose="020F0502020204030204" pitchFamily="34" charset="0"/>
              </a:rPr>
              <a:t> vs. science</a:t>
            </a:r>
            <a:endParaRPr lang="en-US" sz="2800" b="1" dirty="0">
              <a:latin typeface="+mj-lt"/>
              <a:cs typeface="Calibri" panose="020F0502020204030204" pitchFamily="34" charset="0"/>
            </a:endParaRPr>
          </a:p>
        </p:txBody>
      </p:sp>
      <p:pic>
        <p:nvPicPr>
          <p:cNvPr id="2" name="Picture 1">
            <a:extLst>
              <a:ext uri="{FF2B5EF4-FFF2-40B4-BE49-F238E27FC236}">
                <a16:creationId xmlns:a16="http://schemas.microsoft.com/office/drawing/2014/main" id="{DA9B983F-C855-95BE-B57A-50C6EFA6B3E7}"/>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472524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14</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423207" y="530505"/>
            <a:ext cx="8561021" cy="5520053"/>
          </a:xfrm>
        </p:spPr>
        <p:txBody>
          <a:bodyPr/>
          <a:lstStyle/>
          <a:p>
            <a:br>
              <a:rPr lang="en-US" b="1" dirty="0"/>
            </a:br>
            <a:br>
              <a:rPr lang="en-US" b="1" dirty="0"/>
            </a:br>
            <a:endParaRPr lang="en-US" sz="1700" b="1" dirty="0"/>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0" y="-5196217"/>
            <a:ext cx="8300664" cy="5998815"/>
          </a:xfrm>
        </p:spPr>
        <p:txBody>
          <a:bodyPr/>
          <a:lstStyle/>
          <a:p>
            <a:pPr marL="0" indent="0">
              <a:buNone/>
            </a:pPr>
            <a:r>
              <a:rPr lang="en-US" sz="1100" b="1"/>
              <a:t> </a:t>
            </a:r>
            <a:endParaRPr lang="en-US" sz="110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tabLst>
                <a:tab pos="228600" algn="l"/>
              </a:tabLst>
            </a:pPr>
            <a:r>
              <a:rPr lang="en-US" sz="1100" b="1">
                <a:solidFill>
                  <a:srgbClr val="222222"/>
                </a:solidFill>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a:t>
            </a:r>
            <a:endParaRPr lang="en-US" sz="1100" b="1">
              <a:effectLst/>
              <a:latin typeface="Times New Roman Bold"/>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A5C7C44F-F6CB-2A44-9E07-471C3D957ADF}"/>
              </a:ext>
            </a:extLst>
          </p:cNvPr>
          <p:cNvSpPr/>
          <p:nvPr/>
        </p:nvSpPr>
        <p:spPr>
          <a:xfrm>
            <a:off x="211603" y="342584"/>
            <a:ext cx="8720793" cy="615553"/>
          </a:xfrm>
          <a:prstGeom prst="rect">
            <a:avLst/>
          </a:prstGeom>
        </p:spPr>
        <p:txBody>
          <a:bodyPr wrap="square">
            <a:spAutoFit/>
          </a:bodyPr>
          <a:lstStyle/>
          <a:p>
            <a:pPr algn="ctr"/>
            <a:r>
              <a:rPr lang="en-US" sz="3400" b="1" dirty="0">
                <a:solidFill>
                  <a:schemeClr val="tx1"/>
                </a:solidFill>
                <a:latin typeface="+mj-lt"/>
              </a:rPr>
              <a:t>DISCUSSION</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5" name="TextBox 4">
            <a:extLst>
              <a:ext uri="{FF2B5EF4-FFF2-40B4-BE49-F238E27FC236}">
                <a16:creationId xmlns:a16="http://schemas.microsoft.com/office/drawing/2014/main" id="{7E0AC681-74C5-8155-28A1-D4403E228673}"/>
              </a:ext>
            </a:extLst>
          </p:cNvPr>
          <p:cNvSpPr txBox="1"/>
          <p:nvPr/>
        </p:nvSpPr>
        <p:spPr>
          <a:xfrm>
            <a:off x="423207" y="1508621"/>
            <a:ext cx="8561021" cy="4339650"/>
          </a:xfrm>
          <a:prstGeom prst="rect">
            <a:avLst/>
          </a:prstGeom>
          <a:noFill/>
        </p:spPr>
        <p:txBody>
          <a:bodyPr wrap="square">
            <a:spAutoFit/>
          </a:bodyPr>
          <a:lstStyle/>
          <a:p>
            <a:pPr marR="0" lvl="0">
              <a:spcBef>
                <a:spcPts val="0"/>
              </a:spcBef>
              <a:spcAft>
                <a:spcPts val="0"/>
              </a:spcAft>
            </a:pPr>
            <a:r>
              <a:rPr lang="en-US" dirty="0">
                <a:latin typeface="Arial" panose="020B0604020202020204" pitchFamily="34" charset="0"/>
                <a:ea typeface="Calibri" panose="020F0502020204030204" pitchFamily="34" charset="0"/>
                <a:cs typeface="Arial" panose="020B0604020202020204" pitchFamily="34" charset="0"/>
              </a:rPr>
              <a:t>What other terms describe types of reasoning that may be used across content areas?</a:t>
            </a:r>
          </a:p>
          <a:p>
            <a:pPr marR="0" lvl="0">
              <a:spcBef>
                <a:spcPts val="0"/>
              </a:spcBef>
              <a:spcAft>
                <a:spcPts val="0"/>
              </a:spcAft>
            </a:pPr>
            <a:r>
              <a:rPr lang="en-US" sz="800" b="1" dirty="0">
                <a:latin typeface="Arial" panose="020B0604020202020204" pitchFamily="34" charset="0"/>
                <a:ea typeface="Calibri" panose="020F0502020204030204" pitchFamily="34" charset="0"/>
                <a:cs typeface="Arial" panose="020B0604020202020204" pitchFamily="34" charset="0"/>
              </a:rPr>
              <a:t> </a:t>
            </a:r>
          </a:p>
          <a:p>
            <a:pPr marL="342900" marR="0" lvl="0" indent="-342900">
              <a:spcBef>
                <a:spcPts val="0"/>
              </a:spcBef>
              <a:spcAft>
                <a:spcPts val="0"/>
              </a:spcAft>
              <a:buFont typeface="Symbol" pitchFamily="2" charset="2"/>
              <a:buChar char=""/>
            </a:pPr>
            <a:r>
              <a:rPr lang="en-US" sz="2000" b="1" dirty="0">
                <a:solidFill>
                  <a:srgbClr val="111111"/>
                </a:solidFill>
                <a:latin typeface="Arial" panose="020B0604020202020204" pitchFamily="34" charset="0"/>
                <a:cs typeface="Arial" panose="020B0604020202020204" pitchFamily="34" charset="0"/>
              </a:rPr>
              <a:t>1</a:t>
            </a:r>
            <a:r>
              <a:rPr lang="en-US" sz="2000" b="1" i="0" dirty="0">
                <a:solidFill>
                  <a:srgbClr val="111111"/>
                </a:solidFill>
                <a:effectLst/>
                <a:latin typeface="Arial" panose="020B0604020202020204" pitchFamily="34" charset="0"/>
                <a:cs typeface="Arial" panose="020B0604020202020204" pitchFamily="34" charset="0"/>
              </a:rPr>
              <a:t>. Deductive Reasoning: </a:t>
            </a:r>
            <a:r>
              <a:rPr lang="en-US" sz="2000" i="0" dirty="0">
                <a:solidFill>
                  <a:srgbClr val="111111"/>
                </a:solidFill>
                <a:effectLst/>
                <a:latin typeface="Arial" panose="020B0604020202020204" pitchFamily="34" charset="0"/>
                <a:cs typeface="Arial" panose="020B0604020202020204" pitchFamily="34" charset="0"/>
              </a:rPr>
              <a:t>using accepted rules to make a judgment (Sherlock Holmes)</a:t>
            </a:r>
            <a:r>
              <a:rPr lang="en-US" sz="2000" b="1" i="0" dirty="0">
                <a:solidFill>
                  <a:srgbClr val="111111"/>
                </a:solidFill>
                <a:effectLst/>
                <a:latin typeface="Arial" panose="020B0604020202020204" pitchFamily="34" charset="0"/>
                <a:cs typeface="Arial" panose="020B0604020202020204" pitchFamily="34" charset="0"/>
              </a:rPr>
              <a:t> </a:t>
            </a:r>
          </a:p>
          <a:p>
            <a:pPr marL="342900" marR="0" lvl="0" indent="-342900">
              <a:spcBef>
                <a:spcPts val="0"/>
              </a:spcBef>
              <a:spcAft>
                <a:spcPts val="0"/>
              </a:spcAft>
              <a:buFont typeface="Symbol" pitchFamily="2" charset="2"/>
              <a:buChar char=""/>
            </a:pPr>
            <a:endParaRPr lang="en-US" sz="2000" b="1" dirty="0">
              <a:solidFill>
                <a:srgbClr val="111111"/>
              </a:solidFill>
              <a:latin typeface="Arial" panose="020B0604020202020204" pitchFamily="34" charset="0"/>
              <a:cs typeface="Arial" panose="020B0604020202020204" pitchFamily="34" charset="0"/>
            </a:endParaRPr>
          </a:p>
          <a:p>
            <a:pPr marL="342900" marR="0" lvl="0" indent="-342900">
              <a:spcBef>
                <a:spcPts val="0"/>
              </a:spcBef>
              <a:spcAft>
                <a:spcPts val="0"/>
              </a:spcAft>
              <a:buFont typeface="Symbol" pitchFamily="2" charset="2"/>
              <a:buChar char=""/>
            </a:pPr>
            <a:r>
              <a:rPr lang="en-US" sz="2000" b="1" i="0" dirty="0">
                <a:solidFill>
                  <a:srgbClr val="111111"/>
                </a:solidFill>
                <a:effectLst/>
                <a:latin typeface="Arial" panose="020B0604020202020204" pitchFamily="34" charset="0"/>
                <a:cs typeface="Arial" panose="020B0604020202020204" pitchFamily="34" charset="0"/>
              </a:rPr>
              <a:t>2. Inductive Reasoning: </a:t>
            </a:r>
            <a:r>
              <a:rPr lang="en-US" sz="2000" b="0" i="0" dirty="0">
                <a:solidFill>
                  <a:srgbClr val="111111"/>
                </a:solidFill>
                <a:effectLst/>
                <a:latin typeface="Arial" panose="020B0604020202020204" pitchFamily="34" charset="0"/>
                <a:cs typeface="Arial" panose="020B0604020202020204" pitchFamily="34" charset="0"/>
              </a:rPr>
              <a:t>collecting information and data to reach a logical conclusion</a:t>
            </a:r>
            <a:r>
              <a:rPr lang="en-US" sz="2000" dirty="0">
                <a:solidFill>
                  <a:srgbClr val="111111"/>
                </a:solidFill>
                <a:latin typeface="Arial" panose="020B0604020202020204" pitchFamily="34" charset="0"/>
                <a:cs typeface="Arial" panose="020B0604020202020204" pitchFamily="34" charset="0"/>
              </a:rPr>
              <a:t> and </a:t>
            </a:r>
            <a:r>
              <a:rPr lang="en-US" sz="2000" b="0" i="0" dirty="0">
                <a:solidFill>
                  <a:srgbClr val="111111"/>
                </a:solidFill>
                <a:effectLst/>
                <a:latin typeface="Arial" panose="020B0604020202020204" pitchFamily="34" charset="0"/>
                <a:cs typeface="Arial" panose="020B0604020202020204" pitchFamily="34" charset="0"/>
              </a:rPr>
              <a:t> make generalizations (controlled studies, data, facts)</a:t>
            </a:r>
          </a:p>
          <a:p>
            <a:pPr marL="342900" marR="0" lvl="0" indent="-342900">
              <a:spcBef>
                <a:spcPts val="0"/>
              </a:spcBef>
              <a:spcAft>
                <a:spcPts val="0"/>
              </a:spcAft>
              <a:buFont typeface="Symbol" pitchFamily="2" charset="2"/>
              <a:buChar char=""/>
            </a:pPr>
            <a:endParaRPr lang="en-US" sz="2000" dirty="0">
              <a:solidFill>
                <a:srgbClr val="111111"/>
              </a:solidFill>
              <a:latin typeface="Arial" panose="020B0604020202020204" pitchFamily="34" charset="0"/>
              <a:cs typeface="Arial" panose="020B0604020202020204" pitchFamily="34" charset="0"/>
            </a:endParaRPr>
          </a:p>
          <a:p>
            <a:pPr marL="342900" marR="0" lvl="0" indent="-342900">
              <a:spcBef>
                <a:spcPts val="0"/>
              </a:spcBef>
              <a:spcAft>
                <a:spcPts val="0"/>
              </a:spcAft>
              <a:buFont typeface="Symbol" pitchFamily="2" charset="2"/>
              <a:buChar char=""/>
            </a:pPr>
            <a:r>
              <a:rPr lang="en-US" sz="2000" b="0" i="0" dirty="0">
                <a:solidFill>
                  <a:srgbClr val="111111"/>
                </a:solidFill>
                <a:effectLst/>
                <a:latin typeface="Arial" panose="020B0604020202020204" pitchFamily="34" charset="0"/>
                <a:cs typeface="Arial" panose="020B0604020202020204" pitchFamily="34" charset="0"/>
              </a:rPr>
              <a:t>3. </a:t>
            </a:r>
            <a:r>
              <a:rPr lang="en-US" sz="2000" b="1" dirty="0">
                <a:solidFill>
                  <a:srgbClr val="111111"/>
                </a:solidFill>
                <a:latin typeface="Arial" panose="020B0604020202020204" pitchFamily="34" charset="0"/>
                <a:cs typeface="Arial" panose="020B0604020202020204" pitchFamily="34" charset="0"/>
              </a:rPr>
              <a:t>Syllogistic: </a:t>
            </a:r>
            <a:r>
              <a:rPr lang="en-US" sz="2000" dirty="0">
                <a:solidFill>
                  <a:srgbClr val="111111"/>
                </a:solidFill>
                <a:latin typeface="Arial" panose="020B0604020202020204" pitchFamily="34" charset="0"/>
                <a:cs typeface="Arial" panose="020B0604020202020204" pitchFamily="34" charset="0"/>
              </a:rPr>
              <a:t>reasoning from patterns (If a, then b…)</a:t>
            </a:r>
          </a:p>
          <a:p>
            <a:pPr marL="342900" marR="0" lvl="0" indent="-342900">
              <a:spcBef>
                <a:spcPts val="0"/>
              </a:spcBef>
              <a:spcAft>
                <a:spcPts val="0"/>
              </a:spcAft>
              <a:buFont typeface="Symbol" pitchFamily="2" charset="2"/>
              <a:buChar char=""/>
            </a:pPr>
            <a:endParaRPr lang="en-US" sz="2000" b="1" i="0" dirty="0">
              <a:solidFill>
                <a:srgbClr val="111111"/>
              </a:solidFill>
              <a:effectLst/>
              <a:latin typeface="Arial" panose="020B0604020202020204" pitchFamily="34" charset="0"/>
              <a:cs typeface="Arial" panose="020B0604020202020204" pitchFamily="34" charset="0"/>
            </a:endParaRPr>
          </a:p>
          <a:p>
            <a:pPr marL="342900" marR="0" lvl="0" indent="-342900">
              <a:spcBef>
                <a:spcPts val="0"/>
              </a:spcBef>
              <a:spcAft>
                <a:spcPts val="0"/>
              </a:spcAft>
              <a:buFont typeface="Symbol" pitchFamily="2" charset="2"/>
              <a:buChar char=""/>
            </a:pPr>
            <a:r>
              <a:rPr lang="en-US" sz="2000" b="1" dirty="0">
                <a:solidFill>
                  <a:srgbClr val="111111"/>
                </a:solidFill>
                <a:latin typeface="Arial" panose="020B0604020202020204" pitchFamily="34" charset="0"/>
                <a:cs typeface="Arial" panose="020B0604020202020204" pitchFamily="34" charset="0"/>
              </a:rPr>
              <a:t>4.</a:t>
            </a:r>
            <a:r>
              <a:rPr lang="en-US" sz="2000" b="1" i="0" dirty="0">
                <a:solidFill>
                  <a:srgbClr val="111111"/>
                </a:solidFill>
                <a:effectLst/>
                <a:latin typeface="Arial" panose="020B0604020202020204" pitchFamily="34" charset="0"/>
                <a:cs typeface="Arial" panose="020B0604020202020204" pitchFamily="34" charset="0"/>
              </a:rPr>
              <a:t> </a:t>
            </a:r>
            <a:r>
              <a:rPr lang="en-US" sz="2000" b="1" dirty="0">
                <a:latin typeface="Arial" panose="020B0604020202020204" pitchFamily="34" charset="0"/>
                <a:ea typeface="Calibri" panose="020F0502020204030204" pitchFamily="34" charset="0"/>
                <a:cs typeface="Arial" panose="020B0604020202020204" pitchFamily="34" charset="0"/>
              </a:rPr>
              <a:t>Analogical reasoning - </a:t>
            </a:r>
            <a:r>
              <a:rPr lang="en-US" sz="2000" dirty="0">
                <a:latin typeface="Arial" panose="020B0604020202020204" pitchFamily="34" charset="0"/>
                <a:ea typeface="Calibri" panose="020F0502020204030204" pitchFamily="34" charset="0"/>
                <a:cs typeface="Arial" panose="020B0604020202020204" pitchFamily="34" charset="0"/>
              </a:rPr>
              <a:t>Comparing one thing to another</a:t>
            </a:r>
            <a:r>
              <a:rPr lang="en-US" sz="2000" dirty="0">
                <a:solidFill>
                  <a:srgbClr val="212529"/>
                </a:solidFill>
                <a:latin typeface="Arial" panose="020B0604020202020204" pitchFamily="34" charset="0"/>
                <a:ea typeface="Calibri" panose="020F0502020204030204" pitchFamily="34" charset="0"/>
                <a:cs typeface="Arial" panose="020B0604020202020204" pitchFamily="34" charset="0"/>
              </a:rPr>
              <a:t> (A is like B because they are both ……</a:t>
            </a:r>
            <a:r>
              <a:rPr lang="en-US" sz="2000" i="0" dirty="0">
                <a:solidFill>
                  <a:srgbClr val="212529"/>
                </a:solidFill>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E61BCDE1-EDC5-83AF-178C-31D30F93E768}"/>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4193444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15</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582979" y="1838526"/>
            <a:ext cx="8561021" cy="5520053"/>
          </a:xfrm>
        </p:spPr>
        <p:txBody>
          <a:bodyPr/>
          <a:lstStyle/>
          <a:p>
            <a:pPr algn="l"/>
            <a:br>
              <a:rPr lang="en-US" sz="1200" b="0" i="0" dirty="0">
                <a:solidFill>
                  <a:srgbClr val="111111"/>
                </a:solidFill>
                <a:effectLst/>
                <a:latin typeface="Source Sans Pro" panose="020B0503030403020204" pitchFamily="34" charset="0"/>
              </a:rPr>
            </a:br>
            <a:br>
              <a:rPr lang="en-US" b="1" dirty="0"/>
            </a:br>
            <a:br>
              <a:rPr lang="en-US" b="1" dirty="0"/>
            </a:br>
            <a:endParaRPr lang="en-US" sz="1700" b="1" dirty="0"/>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0" y="-5196217"/>
            <a:ext cx="8300664" cy="5998815"/>
          </a:xfrm>
        </p:spPr>
        <p:txBody>
          <a:bodyPr/>
          <a:lstStyle/>
          <a:p>
            <a:pPr marL="0" indent="0">
              <a:buNone/>
            </a:pPr>
            <a:r>
              <a:rPr lang="en-US" sz="1100" b="1" dirty="0"/>
              <a:t> </a:t>
            </a:r>
            <a:endParaRPr lang="en-US" sz="1100"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tabLst>
                <a:tab pos="228600" algn="l"/>
              </a:tabLst>
            </a:pPr>
            <a:r>
              <a:rPr lang="en-US" sz="1100" b="1" dirty="0">
                <a:solidFill>
                  <a:srgbClr val="222222"/>
                </a:solidFill>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a:t>
            </a:r>
            <a:endParaRPr lang="en-US" sz="1100" b="1" dirty="0">
              <a:effectLst/>
              <a:latin typeface="Times New Roman Bold"/>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A5C7C44F-F6CB-2A44-9E07-471C3D957ADF}"/>
              </a:ext>
            </a:extLst>
          </p:cNvPr>
          <p:cNvSpPr/>
          <p:nvPr/>
        </p:nvSpPr>
        <p:spPr>
          <a:xfrm>
            <a:off x="51830" y="152400"/>
            <a:ext cx="8720793" cy="984885"/>
          </a:xfrm>
          <a:prstGeom prst="rect">
            <a:avLst/>
          </a:prstGeom>
        </p:spPr>
        <p:txBody>
          <a:bodyPr wrap="square">
            <a:spAutoFit/>
          </a:bodyPr>
          <a:lstStyle/>
          <a:p>
            <a:pPr algn="ctr"/>
            <a:r>
              <a:rPr lang="en-US" sz="3400" b="1" dirty="0">
                <a:solidFill>
                  <a:schemeClr val="tx1"/>
                </a:solidFill>
                <a:latin typeface="Arial" panose="020B0604020202020204" pitchFamily="34" charset="0"/>
                <a:cs typeface="Arial" panose="020B0604020202020204" pitchFamily="34" charset="0"/>
              </a:rPr>
              <a:t>Reasoning terms in Classical Rhetoric </a:t>
            </a:r>
          </a:p>
          <a:p>
            <a:pPr algn="ctr"/>
            <a:r>
              <a:rPr lang="en-US" b="1" dirty="0">
                <a:solidFill>
                  <a:schemeClr val="tx1"/>
                </a:solidFill>
                <a:latin typeface="Arial" panose="020B0604020202020204" pitchFamily="34" charset="0"/>
                <a:cs typeface="Arial" panose="020B0604020202020204" pitchFamily="34" charset="0"/>
              </a:rPr>
              <a:t>(used in persuasive arguments)</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5" name="TextBox 4">
            <a:extLst>
              <a:ext uri="{FF2B5EF4-FFF2-40B4-BE49-F238E27FC236}">
                <a16:creationId xmlns:a16="http://schemas.microsoft.com/office/drawing/2014/main" id="{7E0AC681-74C5-8155-28A1-D4403E228673}"/>
              </a:ext>
            </a:extLst>
          </p:cNvPr>
          <p:cNvSpPr txBox="1"/>
          <p:nvPr/>
        </p:nvSpPr>
        <p:spPr>
          <a:xfrm>
            <a:off x="285311" y="1632673"/>
            <a:ext cx="8561020" cy="3785652"/>
          </a:xfrm>
          <a:prstGeom prst="rect">
            <a:avLst/>
          </a:prstGeom>
          <a:noFill/>
        </p:spPr>
        <p:txBody>
          <a:bodyPr wrap="square">
            <a:spAutoFit/>
          </a:bodyPr>
          <a:lstStyle/>
          <a:p>
            <a:r>
              <a:rPr lang="en-US" b="1" i="0" dirty="0">
                <a:solidFill>
                  <a:srgbClr val="941100"/>
                </a:solidFill>
                <a:effectLst/>
                <a:latin typeface="Arial" panose="020B0604020202020204" pitchFamily="34" charset="0"/>
                <a:cs typeface="Arial" panose="020B0604020202020204" pitchFamily="34" charset="0"/>
              </a:rPr>
              <a:t>Pathos:</a:t>
            </a:r>
            <a:r>
              <a:rPr lang="en-US" b="0" i="0" dirty="0">
                <a:solidFill>
                  <a:srgbClr val="941100"/>
                </a:solidFill>
                <a:effectLst/>
                <a:latin typeface="Arial" panose="020B0604020202020204" pitchFamily="34" charset="0"/>
                <a:cs typeface="Arial" panose="020B0604020202020204" pitchFamily="34" charset="0"/>
              </a:rPr>
              <a:t> </a:t>
            </a:r>
            <a:r>
              <a:rPr lang="en-US" b="0" i="0" dirty="0">
                <a:solidFill>
                  <a:srgbClr val="2D2D2D"/>
                </a:solidFill>
                <a:effectLst/>
                <a:latin typeface="Arial" panose="020B0604020202020204" pitchFamily="34" charset="0"/>
                <a:cs typeface="Arial" panose="020B0604020202020204" pitchFamily="34" charset="0"/>
              </a:rPr>
              <a:t>appealing to the emotions</a:t>
            </a:r>
            <a:r>
              <a:rPr lang="en-US" dirty="0">
                <a:solidFill>
                  <a:srgbClr val="2D2D2D"/>
                </a:solidFill>
                <a:latin typeface="Arial" panose="020B0604020202020204" pitchFamily="34" charset="0"/>
                <a:cs typeface="Arial" panose="020B0604020202020204" pitchFamily="34" charset="0"/>
              </a:rPr>
              <a:t>, </a:t>
            </a:r>
            <a:r>
              <a:rPr lang="en-US" b="0" i="0" dirty="0">
                <a:solidFill>
                  <a:srgbClr val="2D2D2D"/>
                </a:solidFill>
                <a:effectLst/>
                <a:latin typeface="Arial" panose="020B0604020202020204" pitchFamily="34" charset="0"/>
                <a:cs typeface="Arial" panose="020B0604020202020204" pitchFamily="34" charset="0"/>
              </a:rPr>
              <a:t>establishing a connection between the audience and the speaker.</a:t>
            </a:r>
            <a:endParaRPr lang="en-US" b="1" dirty="0">
              <a:solidFill>
                <a:srgbClr val="2D2D2D"/>
              </a:solidFill>
              <a:latin typeface="Arial" panose="020B0604020202020204" pitchFamily="34" charset="0"/>
              <a:cs typeface="Arial" panose="020B0604020202020204" pitchFamily="34" charset="0"/>
            </a:endParaRPr>
          </a:p>
          <a:p>
            <a:pPr algn="l"/>
            <a:endParaRPr lang="en-US" b="1" i="0" dirty="0">
              <a:solidFill>
                <a:srgbClr val="941100"/>
              </a:solidFill>
              <a:effectLst/>
              <a:latin typeface="Arial" panose="020B0604020202020204" pitchFamily="34" charset="0"/>
              <a:cs typeface="Arial" panose="020B0604020202020204" pitchFamily="34" charset="0"/>
            </a:endParaRPr>
          </a:p>
          <a:p>
            <a:pPr algn="l"/>
            <a:r>
              <a:rPr lang="en-US" b="1" i="0" dirty="0">
                <a:solidFill>
                  <a:srgbClr val="941100"/>
                </a:solidFill>
                <a:effectLst/>
                <a:latin typeface="Arial" panose="020B0604020202020204" pitchFamily="34" charset="0"/>
                <a:cs typeface="Arial" panose="020B0604020202020204" pitchFamily="34" charset="0"/>
              </a:rPr>
              <a:t>Ethos:</a:t>
            </a:r>
            <a:r>
              <a:rPr lang="en-US" b="0" i="0" dirty="0">
                <a:solidFill>
                  <a:srgbClr val="941100"/>
                </a:solidFill>
                <a:effectLst/>
                <a:latin typeface="Arial" panose="020B0604020202020204" pitchFamily="34" charset="0"/>
                <a:cs typeface="Arial" panose="020B0604020202020204" pitchFamily="34" charset="0"/>
              </a:rPr>
              <a:t> </a:t>
            </a:r>
            <a:r>
              <a:rPr lang="en-US" dirty="0">
                <a:solidFill>
                  <a:srgbClr val="2D2D2D"/>
                </a:solidFill>
                <a:latin typeface="Arial" panose="020B0604020202020204" pitchFamily="34" charset="0"/>
                <a:cs typeface="Arial" panose="020B0604020202020204" pitchFamily="34" charset="0"/>
              </a:rPr>
              <a:t>showing </a:t>
            </a:r>
            <a:r>
              <a:rPr lang="en-US" b="0" i="0" dirty="0">
                <a:solidFill>
                  <a:srgbClr val="2D2D2D"/>
                </a:solidFill>
                <a:effectLst/>
                <a:latin typeface="Arial" panose="020B0604020202020204" pitchFamily="34" charset="0"/>
                <a:cs typeface="Arial" panose="020B0604020202020204" pitchFamily="34" charset="0"/>
              </a:rPr>
              <a:t>the credibility of the speaker or writer with authority on the subject and why he/she should be trusted.</a:t>
            </a:r>
          </a:p>
          <a:p>
            <a:pPr algn="l">
              <a:buFont typeface="Arial" panose="020B0604020202020204" pitchFamily="34" charset="0"/>
              <a:buChar char="•"/>
            </a:pPr>
            <a:endParaRPr lang="en-US" b="0" i="0" dirty="0">
              <a:solidFill>
                <a:srgbClr val="2D2D2D"/>
              </a:solidFill>
              <a:effectLst/>
              <a:latin typeface="Arial" panose="020B0604020202020204" pitchFamily="34" charset="0"/>
              <a:cs typeface="Arial" panose="020B0604020202020204" pitchFamily="34" charset="0"/>
            </a:endParaRPr>
          </a:p>
          <a:p>
            <a:pPr algn="l"/>
            <a:r>
              <a:rPr lang="en-US" b="1" i="0" dirty="0">
                <a:solidFill>
                  <a:srgbClr val="941100"/>
                </a:solidFill>
                <a:effectLst/>
                <a:latin typeface="Arial" panose="020B0604020202020204" pitchFamily="34" charset="0"/>
                <a:cs typeface="Arial" panose="020B0604020202020204" pitchFamily="34" charset="0"/>
              </a:rPr>
              <a:t>Logos:</a:t>
            </a:r>
            <a:r>
              <a:rPr lang="en-US" b="0" i="0" dirty="0">
                <a:solidFill>
                  <a:srgbClr val="941100"/>
                </a:solidFill>
                <a:effectLst/>
                <a:latin typeface="Arial" panose="020B0604020202020204" pitchFamily="34" charset="0"/>
                <a:cs typeface="Arial" panose="020B0604020202020204" pitchFamily="34" charset="0"/>
              </a:rPr>
              <a:t> </a:t>
            </a:r>
            <a:r>
              <a:rPr lang="en-US" b="0" i="0" dirty="0">
                <a:solidFill>
                  <a:srgbClr val="2D2D2D"/>
                </a:solidFill>
                <a:effectLst/>
                <a:latin typeface="Arial" panose="020B0604020202020204" pitchFamily="34" charset="0"/>
                <a:cs typeface="Arial" panose="020B0604020202020204" pitchFamily="34" charset="0"/>
              </a:rPr>
              <a:t>presenting the logic and reasoning behind a claim including facts and evidence that support the point the author conveys</a:t>
            </a:r>
          </a:p>
          <a:p>
            <a:pPr algn="l">
              <a:buFont typeface="Arial" panose="020B0604020202020204" pitchFamily="34" charset="0"/>
              <a:buChar char="•"/>
            </a:pPr>
            <a:endParaRPr lang="en-US" b="1" dirty="0">
              <a:effectLst/>
              <a:latin typeface="Cambria" panose="02040503050406030204" pitchFamily="18"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98598A33-F592-FA3F-E0AB-B4DC135554EF}"/>
              </a:ext>
            </a:extLst>
          </p:cNvPr>
          <p:cNvSpPr txBox="1"/>
          <p:nvPr/>
        </p:nvSpPr>
        <p:spPr>
          <a:xfrm>
            <a:off x="2276732" y="-7828915"/>
            <a:ext cx="4578178" cy="8217634"/>
          </a:xfrm>
          <a:prstGeom prst="rect">
            <a:avLst/>
          </a:prstGeom>
          <a:noFill/>
        </p:spPr>
        <p:txBody>
          <a:bodyPr wrap="square">
            <a:spAutoFit/>
          </a:bodyPr>
          <a:lstStyle/>
          <a:p>
            <a:pPr algn="l"/>
            <a:r>
              <a:rPr lang="en-US" sz="1600" b="1" i="0" dirty="0">
                <a:solidFill>
                  <a:srgbClr val="111111"/>
                </a:solidFill>
                <a:effectLst/>
                <a:latin typeface="Source Sans Pro" panose="020B0503030403020204" pitchFamily="34" charset="0"/>
              </a:rPr>
              <a:t>Pathos</a:t>
            </a:r>
            <a:r>
              <a:rPr lang="en-US" sz="1600" b="0" i="0" dirty="0">
                <a:solidFill>
                  <a:srgbClr val="111111"/>
                </a:solidFill>
                <a:effectLst/>
                <a:latin typeface="Source Sans Pro" panose="020B0503030403020204" pitchFamily="34" charset="0"/>
              </a:rPr>
              <a:t>, or the appeal to emotion, means to persuade an audience by purposely evoking certain emotions to make them feel the way the author wants them to feel. Authors make deliberate word choices, use meaningful language, and use examples and stories that evoke emotion. Authors can desire a range of emotional responses, including sympathy, anger, frustration, or even amusement.</a:t>
            </a:r>
          </a:p>
          <a:p>
            <a:pPr algn="l"/>
            <a:r>
              <a:rPr lang="en-US" sz="1600" b="1" i="0" dirty="0">
                <a:solidFill>
                  <a:srgbClr val="111111"/>
                </a:solidFill>
                <a:effectLst/>
                <a:latin typeface="Source Sans Pro" panose="020B0503030403020204" pitchFamily="34" charset="0"/>
              </a:rPr>
              <a:t>Logos</a:t>
            </a:r>
            <a:r>
              <a:rPr lang="en-US" sz="1600" b="0" i="0" dirty="0">
                <a:solidFill>
                  <a:srgbClr val="111111"/>
                </a:solidFill>
                <a:effectLst/>
                <a:latin typeface="Source Sans Pro" panose="020B0503030403020204" pitchFamily="34" charset="0"/>
              </a:rPr>
              <a:t>, or the appeal to logic, means to appeal to the audiences’ sense of reason or logic. To use logos, the author makes clear, logical connections between ideas, and includes the use of facts and statistics. Using historical and literal analogies to make a logical argument is another strategy. There should be no holes in the argument, also known as logical fallacies, which are unclear or wrong assumptions or connections between ideas.</a:t>
            </a:r>
          </a:p>
          <a:p>
            <a:pPr algn="l"/>
            <a:r>
              <a:rPr lang="en-US" sz="1600" b="1" i="0" dirty="0">
                <a:solidFill>
                  <a:srgbClr val="111111"/>
                </a:solidFill>
                <a:effectLst/>
                <a:latin typeface="Source Sans Pro" panose="020B0503030403020204" pitchFamily="34" charset="0"/>
              </a:rPr>
              <a:t>Ethos</a:t>
            </a:r>
            <a:r>
              <a:rPr lang="en-US" sz="1600" b="0" i="0" dirty="0">
                <a:solidFill>
                  <a:srgbClr val="111111"/>
                </a:solidFill>
                <a:effectLst/>
                <a:latin typeface="Source Sans Pro" panose="020B0503030403020204" pitchFamily="34" charset="0"/>
              </a:rPr>
              <a:t> is used to convey the writer’s credibility and authority. When evaluating a piece of writing, the reader must know if the writer is qualified to comment on this issue. The writer can communicate their authority by using credible sources; choosing appropriate language; demonstrating that they have fairly examined the issue (by considering the counterargument); introducing their own professional, academic or authorial credentials; introducing their own personal experience with the issue; and using correct grammar and syntax.</a:t>
            </a:r>
          </a:p>
          <a:p>
            <a:br>
              <a:rPr lang="en-US" dirty="0"/>
            </a:br>
            <a:endParaRPr lang="en-US" dirty="0"/>
          </a:p>
        </p:txBody>
      </p:sp>
      <p:pic>
        <p:nvPicPr>
          <p:cNvPr id="4" name="Picture 3">
            <a:extLst>
              <a:ext uri="{FF2B5EF4-FFF2-40B4-BE49-F238E27FC236}">
                <a16:creationId xmlns:a16="http://schemas.microsoft.com/office/drawing/2014/main" id="{7B8EE0B4-209B-847C-EB02-15C385124AE8}"/>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935639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16</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423207" y="530505"/>
            <a:ext cx="8561021" cy="5520053"/>
          </a:xfrm>
        </p:spPr>
        <p:txBody>
          <a:bodyPr/>
          <a:lstStyle/>
          <a:p>
            <a:br>
              <a:rPr lang="en-US" b="1" dirty="0"/>
            </a:br>
            <a:br>
              <a:rPr lang="en-US" b="1" dirty="0"/>
            </a:br>
            <a:endParaRPr lang="en-US" sz="1700" b="1" dirty="0"/>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0" y="-5196217"/>
            <a:ext cx="8300664" cy="5998815"/>
          </a:xfrm>
        </p:spPr>
        <p:txBody>
          <a:bodyPr/>
          <a:lstStyle/>
          <a:p>
            <a:pPr marL="0" indent="0">
              <a:buNone/>
            </a:pPr>
            <a:r>
              <a:rPr lang="en-US" sz="1100" b="1" dirty="0"/>
              <a:t> </a:t>
            </a:r>
            <a:endParaRPr lang="en-US" sz="1100"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tabLst>
                <a:tab pos="228600" algn="l"/>
              </a:tabLst>
            </a:pPr>
            <a:r>
              <a:rPr lang="en-US" sz="1100" b="1" dirty="0">
                <a:solidFill>
                  <a:srgbClr val="222222"/>
                </a:solidFill>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a:t>
            </a:r>
            <a:endParaRPr lang="en-US" sz="1100" b="1" dirty="0">
              <a:effectLst/>
              <a:latin typeface="Times New Roman Bold"/>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A5C7C44F-F6CB-2A44-9E07-471C3D957ADF}"/>
              </a:ext>
            </a:extLst>
          </p:cNvPr>
          <p:cNvSpPr/>
          <p:nvPr/>
        </p:nvSpPr>
        <p:spPr>
          <a:xfrm>
            <a:off x="211603" y="342584"/>
            <a:ext cx="8720793" cy="615553"/>
          </a:xfrm>
          <a:prstGeom prst="rect">
            <a:avLst/>
          </a:prstGeom>
        </p:spPr>
        <p:txBody>
          <a:bodyPr wrap="square">
            <a:spAutoFit/>
          </a:bodyPr>
          <a:lstStyle/>
          <a:p>
            <a:pPr algn="ctr"/>
            <a:r>
              <a:rPr lang="en-US" sz="3400" b="1" dirty="0">
                <a:solidFill>
                  <a:schemeClr val="tx1"/>
                </a:solidFill>
                <a:latin typeface="Arial" panose="020B0604020202020204" pitchFamily="34" charset="0"/>
                <a:cs typeface="Arial" panose="020B0604020202020204" pitchFamily="34" charset="0"/>
              </a:rPr>
              <a:t>DISCUSSION</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5" name="TextBox 4">
            <a:extLst>
              <a:ext uri="{FF2B5EF4-FFF2-40B4-BE49-F238E27FC236}">
                <a16:creationId xmlns:a16="http://schemas.microsoft.com/office/drawing/2014/main" id="{7E0AC681-74C5-8155-28A1-D4403E228673}"/>
              </a:ext>
            </a:extLst>
          </p:cNvPr>
          <p:cNvSpPr txBox="1"/>
          <p:nvPr/>
        </p:nvSpPr>
        <p:spPr>
          <a:xfrm>
            <a:off x="696685" y="1305341"/>
            <a:ext cx="8024107" cy="5262979"/>
          </a:xfrm>
          <a:prstGeom prst="rect">
            <a:avLst/>
          </a:prstGeom>
          <a:noFill/>
        </p:spPr>
        <p:txBody>
          <a:bodyPr wrap="square">
            <a:spAutoFit/>
          </a:bodyPr>
          <a:lstStyle/>
          <a:p>
            <a:pPr marR="0" lvl="0">
              <a:spcBef>
                <a:spcPts val="0"/>
              </a:spcBef>
              <a:spcAft>
                <a:spcPts val="0"/>
              </a:spcAft>
            </a:pPr>
            <a:endParaRPr lang="en-US" sz="2800" b="1" strike="sngStrike" dirty="0">
              <a:highlight>
                <a:srgbClr val="00FFFF"/>
              </a:highlight>
              <a:latin typeface="Cambria" panose="020405030504060302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800" dirty="0">
                <a:latin typeface="Arial" panose="020B0604020202020204" pitchFamily="34" charset="0"/>
                <a:ea typeface="Calibri" panose="020F0502020204030204" pitchFamily="34" charset="0"/>
                <a:cs typeface="Arial" panose="020B0604020202020204" pitchFamily="34" charset="0"/>
              </a:rPr>
              <a:t>Which of the preceding terms are </a:t>
            </a:r>
          </a:p>
          <a:p>
            <a:pPr marL="914400" lvl="1" indent="-457200">
              <a:spcBef>
                <a:spcPts val="0"/>
              </a:spcBef>
              <a:spcAft>
                <a:spcPts val="0"/>
              </a:spcAft>
              <a:buFont typeface="Arial" panose="020B0604020202020204" pitchFamily="34" charset="0"/>
              <a:buChar char="•"/>
            </a:pPr>
            <a:r>
              <a:rPr lang="en-US" sz="2800" dirty="0">
                <a:latin typeface="Arial" panose="020B0604020202020204" pitchFamily="34" charset="0"/>
                <a:ea typeface="Calibri" panose="020F0502020204030204" pitchFamily="34" charset="0"/>
                <a:cs typeface="Arial" panose="020B0604020202020204" pitchFamily="34" charset="0"/>
              </a:rPr>
              <a:t>used across different content areas?</a:t>
            </a:r>
          </a:p>
          <a:p>
            <a:pPr marL="914400" lvl="1" indent="-457200">
              <a:spcBef>
                <a:spcPts val="0"/>
              </a:spcBef>
              <a:spcAft>
                <a:spcPts val="0"/>
              </a:spcAft>
              <a:buFont typeface="Arial" panose="020B0604020202020204" pitchFamily="34" charset="0"/>
              <a:buChar char="•"/>
            </a:pPr>
            <a:r>
              <a:rPr lang="en-US" sz="2800" dirty="0">
                <a:latin typeface="Arial" panose="020B0604020202020204" pitchFamily="34" charset="0"/>
                <a:ea typeface="Calibri" panose="020F0502020204030204" pitchFamily="34" charset="0"/>
                <a:cs typeface="Arial" panose="020B0604020202020204" pitchFamily="34" charset="0"/>
              </a:rPr>
              <a:t>used more in one content area than other?</a:t>
            </a:r>
          </a:p>
          <a:p>
            <a:pPr marR="0" lvl="0">
              <a:spcBef>
                <a:spcPts val="0"/>
              </a:spcBef>
              <a:spcAft>
                <a:spcPts val="0"/>
              </a:spcAft>
            </a:pPr>
            <a:endParaRPr lang="en-US" sz="2800" dirty="0">
              <a:latin typeface="Arial" panose="020B0604020202020204" pitchFamily="34" charset="0"/>
              <a:ea typeface="Calibri" panose="020F0502020204030204" pitchFamily="34" charset="0"/>
              <a:cs typeface="Arial" panose="020B0604020202020204" pitchFamily="34" charset="0"/>
            </a:endParaRPr>
          </a:p>
          <a:p>
            <a:pPr marR="0" lvl="0">
              <a:spcBef>
                <a:spcPts val="0"/>
              </a:spcBef>
              <a:spcAft>
                <a:spcPts val="0"/>
              </a:spcAft>
            </a:pPr>
            <a:r>
              <a:rPr lang="en-US" sz="2800" dirty="0">
                <a:latin typeface="Arial" panose="020B0604020202020204" pitchFamily="34" charset="0"/>
                <a:ea typeface="Calibri" panose="020F0502020204030204" pitchFamily="34" charset="0"/>
                <a:cs typeface="Arial" panose="020B0604020202020204" pitchFamily="34" charset="0"/>
              </a:rPr>
              <a:t>What additional argumentation or reasoning terms are used in different content areas or that are domain specific in advanced classes?</a:t>
            </a:r>
          </a:p>
          <a:p>
            <a:pPr marR="0" lvl="0">
              <a:spcBef>
                <a:spcPts val="0"/>
              </a:spcBef>
              <a:spcAft>
                <a:spcPts val="0"/>
              </a:spcAft>
            </a:pPr>
            <a:endParaRPr lang="en-US" sz="2800" dirty="0">
              <a:latin typeface="Arial" panose="020B0604020202020204" pitchFamily="34" charset="0"/>
              <a:ea typeface="Calibri" panose="020F0502020204030204" pitchFamily="34" charset="0"/>
              <a:cs typeface="Arial" panose="020B0604020202020204" pitchFamily="34" charset="0"/>
            </a:endParaRPr>
          </a:p>
          <a:p>
            <a:pPr marR="0" lvl="0">
              <a:spcBef>
                <a:spcPts val="0"/>
              </a:spcBef>
              <a:spcAft>
                <a:spcPts val="0"/>
              </a:spcAft>
            </a:pPr>
            <a:r>
              <a:rPr lang="en-US" sz="2800" dirty="0">
                <a:latin typeface="Arial" panose="020B0604020202020204" pitchFamily="34" charset="0"/>
                <a:ea typeface="Calibri" panose="020F0502020204030204" pitchFamily="34" charset="0"/>
                <a:cs typeface="Arial" panose="020B0604020202020204" pitchFamily="34" charset="0"/>
              </a:rPr>
              <a:t>	Give examples.</a:t>
            </a:r>
          </a:p>
          <a:p>
            <a:pPr marR="0" lvl="0">
              <a:spcBef>
                <a:spcPts val="0"/>
              </a:spcBef>
              <a:spcAft>
                <a:spcPts val="0"/>
              </a:spcAft>
            </a:pPr>
            <a:endParaRPr lang="en-US" sz="2800" b="1" dirty="0">
              <a:latin typeface="Cambria" panose="020405030504060302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endParaRPr lang="en-US" sz="2800" b="1" dirty="0">
              <a:effectLst/>
              <a:latin typeface="Cambria" panose="02040503050406030204" pitchFamily="18"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3D280D31-8478-7BBA-D8D1-5C09B0FA108C}"/>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45541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a:latin typeface="Times" pitchFamily="2" charset="0"/>
            </a:endParaRPr>
          </a:p>
        </p:txBody>
      </p:sp>
      <p:sp>
        <p:nvSpPr>
          <p:cNvPr id="2" name="Rectangle 1">
            <a:extLst>
              <a:ext uri="{FF2B5EF4-FFF2-40B4-BE49-F238E27FC236}">
                <a16:creationId xmlns:a16="http://schemas.microsoft.com/office/drawing/2014/main" id="{E3671510-60B6-4941-AD12-3085B77DFB3A}"/>
              </a:ext>
            </a:extLst>
          </p:cNvPr>
          <p:cNvSpPr/>
          <p:nvPr/>
        </p:nvSpPr>
        <p:spPr>
          <a:xfrm>
            <a:off x="3254828" y="-700901"/>
            <a:ext cx="5736771" cy="3570208"/>
          </a:xfrm>
          <a:prstGeom prst="rect">
            <a:avLst/>
          </a:prstGeom>
          <a:noFill/>
        </p:spPr>
        <p:txBody>
          <a:bodyPr wrap="square" lIns="91440" tIns="45720" rIns="91440" bIns="45720">
            <a:spAutoFit/>
          </a:bodyPr>
          <a:lstStyle/>
          <a:p>
            <a:pPr algn="ctr"/>
            <a:endParaRPr lang="en-US" sz="5400" b="1" dirty="0">
              <a:ln w="12700">
                <a:solidFill>
                  <a:schemeClr val="accent1"/>
                </a:solidFill>
                <a:prstDash val="solid"/>
              </a:ln>
              <a:solidFill>
                <a:srgbClr val="FF0000"/>
              </a:solidFill>
              <a:effectLst>
                <a:outerShdw dist="38100" dir="2640000" algn="bl" rotWithShape="0">
                  <a:schemeClr val="accent1"/>
                </a:outerShdw>
              </a:effectLst>
            </a:endParaRPr>
          </a:p>
          <a:p>
            <a:pPr algn="ctr"/>
            <a:endParaRPr lang="en-US" sz="3600" b="1" dirty="0">
              <a:solidFill>
                <a:srgbClr val="C00000"/>
              </a:solidFill>
              <a:highlight>
                <a:srgbClr val="00FFFF"/>
              </a:highlight>
              <a:latin typeface="Calibri" panose="020F0502020204030204" pitchFamily="34" charset="0"/>
              <a:cs typeface="Times New Roman" panose="02020603050405020304" pitchFamily="18" charset="0"/>
            </a:endParaRPr>
          </a:p>
          <a:p>
            <a:pPr algn="ctr"/>
            <a:r>
              <a:rPr lang="en-US" sz="4000" b="1" dirty="0">
                <a:ln w="12700">
                  <a:solidFill>
                    <a:schemeClr val="accent1"/>
                  </a:solidFill>
                  <a:prstDash val="solid"/>
                </a:ln>
                <a:solidFill>
                  <a:srgbClr val="C00000"/>
                </a:solidFill>
                <a:effectLst>
                  <a:outerShdw dist="38100" dir="2640000" algn="bl" rotWithShape="0">
                    <a:schemeClr val="accent1"/>
                  </a:outerShdw>
                </a:effectLst>
                <a:highlight>
                  <a:srgbClr val="FFFF00"/>
                </a:highlight>
              </a:rPr>
              <a:t>	</a:t>
            </a:r>
          </a:p>
          <a:p>
            <a:pPr algn="ctr"/>
            <a:r>
              <a:rPr lang="en-US" sz="3200" b="1" dirty="0">
                <a:latin typeface="+mj-lt"/>
              </a:rPr>
              <a:t>Ensuring </a:t>
            </a:r>
          </a:p>
          <a:p>
            <a:pPr algn="ctr"/>
            <a:r>
              <a:rPr lang="en-US" sz="3200" b="1" dirty="0">
                <a:latin typeface="+mj-lt"/>
              </a:rPr>
              <a:t>Complete Analysis </a:t>
            </a:r>
          </a:p>
          <a:p>
            <a:pPr algn="ctr"/>
            <a:r>
              <a:rPr lang="en-US" sz="3200" b="1" dirty="0">
                <a:latin typeface="+mj-lt"/>
              </a:rPr>
              <a:t>of an Argument</a:t>
            </a:r>
            <a:r>
              <a:rPr lang="en-US" sz="3000" b="1" dirty="0">
                <a:ln w="12700">
                  <a:solidFill>
                    <a:schemeClr val="accent1"/>
                  </a:solidFill>
                  <a:prstDash val="solid"/>
                </a:ln>
                <a:solidFill>
                  <a:srgbClr val="C00000"/>
                </a:solidFill>
                <a:effectLst>
                  <a:outerShdw dist="38100" dir="2640000" algn="bl" rotWithShape="0">
                    <a:schemeClr val="accent1"/>
                  </a:outerShdw>
                </a:effectLst>
              </a:rPr>
              <a:t>	</a:t>
            </a:r>
            <a:endParaRPr lang="en-US" altLang="en-US" sz="3000" dirty="0">
              <a:solidFill>
                <a:srgbClr val="C00000"/>
              </a:solidFill>
            </a:endParaRPr>
          </a:p>
        </p:txBody>
      </p:sp>
      <p:sp>
        <p:nvSpPr>
          <p:cNvPr id="4" name="TextBox 3">
            <a:extLst>
              <a:ext uri="{FF2B5EF4-FFF2-40B4-BE49-F238E27FC236}">
                <a16:creationId xmlns:a16="http://schemas.microsoft.com/office/drawing/2014/main" id="{9743B77C-DF05-2D4B-A3AD-EE70DF62761D}"/>
              </a:ext>
            </a:extLst>
          </p:cNvPr>
          <p:cNvSpPr txBox="1"/>
          <p:nvPr/>
        </p:nvSpPr>
        <p:spPr>
          <a:xfrm>
            <a:off x="4622339" y="6326075"/>
            <a:ext cx="1957579" cy="261610"/>
          </a:xfrm>
          <a:prstGeom prst="rect">
            <a:avLst/>
          </a:prstGeom>
          <a:noFill/>
        </p:spPr>
        <p:txBody>
          <a:bodyPr wrap="square" rtlCol="0">
            <a:spAutoFit/>
          </a:bodyPr>
          <a:lstStyle/>
          <a:p>
            <a:r>
              <a:rPr lang="en-US" altLang="en-US" sz="1100" dirty="0">
                <a:solidFill>
                  <a:schemeClr val="tx1"/>
                </a:solidFill>
              </a:rPr>
              <a:t>© Janis Bulgren 2023</a:t>
            </a:r>
          </a:p>
        </p:txBody>
      </p:sp>
      <p:pic>
        <p:nvPicPr>
          <p:cNvPr id="3" name="Picture 2">
            <a:extLst>
              <a:ext uri="{FF2B5EF4-FFF2-40B4-BE49-F238E27FC236}">
                <a16:creationId xmlns:a16="http://schemas.microsoft.com/office/drawing/2014/main" id="{98571EFD-647C-B7FC-4931-5408AFC4237A}"/>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4072911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18</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1211828" y="530506"/>
            <a:ext cx="7772400" cy="544185"/>
          </a:xfrm>
        </p:spPr>
        <p:txBody>
          <a:bodyPr/>
          <a:lstStyle/>
          <a:p>
            <a:pPr eaLnBrk="1" hangingPunct="1"/>
            <a:br>
              <a:rPr lang="en-US" sz="1400" b="1"/>
            </a:br>
            <a:br>
              <a:rPr lang="en-US" sz="1400" b="1"/>
            </a:br>
            <a:endParaRPr lang="en-US" altLang="en-US" sz="2000"/>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377290" y="1818502"/>
            <a:ext cx="8297586" cy="5029201"/>
          </a:xfrm>
        </p:spPr>
        <p:txBody>
          <a:bodyPr/>
          <a:lstStyle/>
          <a:p>
            <a:pPr marL="0" indent="0">
              <a:buNone/>
            </a:pPr>
            <a:r>
              <a:rPr lang="en-US" sz="2800" b="1" dirty="0">
                <a:solidFill>
                  <a:srgbClr val="941100"/>
                </a:solidFill>
                <a:latin typeface="Arial" panose="020B0604020202020204" pitchFamily="34" charset="0"/>
                <a:cs typeface="Arial" panose="020B0604020202020204" pitchFamily="34" charset="0"/>
              </a:rPr>
              <a:t>Argument: </a:t>
            </a:r>
            <a:r>
              <a:rPr lang="en-US" sz="2800" dirty="0">
                <a:solidFill>
                  <a:srgbClr val="373D3F"/>
                </a:solidFill>
                <a:latin typeface="Arial" panose="020B0604020202020204" pitchFamily="34" charset="0"/>
                <a:cs typeface="Arial" panose="020B0604020202020204" pitchFamily="34" charset="0"/>
              </a:rPr>
              <a:t>a claim backed by reasons that are supported by evidence</a:t>
            </a:r>
          </a:p>
          <a:p>
            <a:pPr marL="0" indent="0">
              <a:buNone/>
            </a:pPr>
            <a:endParaRPr lang="en-US" sz="2800" dirty="0">
              <a:solidFill>
                <a:srgbClr val="373D3F"/>
              </a:solidFill>
              <a:latin typeface="Arial" panose="020B0604020202020204" pitchFamily="34" charset="0"/>
              <a:cs typeface="Arial" panose="020B0604020202020204" pitchFamily="34" charset="0"/>
            </a:endParaRPr>
          </a:p>
          <a:p>
            <a:pPr marL="0" indent="0">
              <a:buNone/>
            </a:pPr>
            <a:r>
              <a:rPr lang="en-US" sz="2800" b="1" dirty="0">
                <a:solidFill>
                  <a:srgbClr val="941100"/>
                </a:solidFill>
                <a:latin typeface="Arial" panose="020B0604020202020204" pitchFamily="34" charset="0"/>
                <a:cs typeface="Arial" panose="020B0604020202020204" pitchFamily="34" charset="0"/>
              </a:rPr>
              <a:t>Argumentation: </a:t>
            </a:r>
            <a:r>
              <a:rPr lang="en-US" sz="2800" dirty="0">
                <a:solidFill>
                  <a:srgbClr val="373D3F"/>
                </a:solidFill>
                <a:latin typeface="Arial" panose="020B0604020202020204" pitchFamily="34" charset="0"/>
                <a:cs typeface="Arial" panose="020B0604020202020204" pitchFamily="34" charset="0"/>
              </a:rPr>
              <a:t>the process of making a claim, presenting evidence, and producing reasons why the evidence supports the acceptance of the claim</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4" name="TextBox 3">
            <a:extLst>
              <a:ext uri="{FF2B5EF4-FFF2-40B4-BE49-F238E27FC236}">
                <a16:creationId xmlns:a16="http://schemas.microsoft.com/office/drawing/2014/main" id="{2142A14F-B3D5-5F4C-A1C5-114273C5517C}"/>
              </a:ext>
            </a:extLst>
          </p:cNvPr>
          <p:cNvSpPr txBox="1"/>
          <p:nvPr/>
        </p:nvSpPr>
        <p:spPr>
          <a:xfrm>
            <a:off x="423207" y="263989"/>
            <a:ext cx="8205752" cy="1077218"/>
          </a:xfrm>
          <a:prstGeom prst="rect">
            <a:avLst/>
          </a:prstGeom>
          <a:noFill/>
        </p:spPr>
        <p:txBody>
          <a:bodyPr wrap="square">
            <a:spAutoFit/>
          </a:bodyPr>
          <a:lstStyle/>
          <a:p>
            <a:pPr algn="ctr"/>
            <a:r>
              <a:rPr lang="en-US" sz="3200" b="1" dirty="0">
                <a:solidFill>
                  <a:srgbClr val="323232"/>
                </a:solidFill>
                <a:latin typeface="Arial" panose="020B0604020202020204" pitchFamily="34" charset="0"/>
                <a:cs typeface="Arial" panose="020B0604020202020204" pitchFamily="34" charset="0"/>
              </a:rPr>
              <a:t>How do you define an argument and argumentation?</a:t>
            </a:r>
          </a:p>
        </p:txBody>
      </p:sp>
      <p:pic>
        <p:nvPicPr>
          <p:cNvPr id="2" name="Picture 1">
            <a:extLst>
              <a:ext uri="{FF2B5EF4-FFF2-40B4-BE49-F238E27FC236}">
                <a16:creationId xmlns:a16="http://schemas.microsoft.com/office/drawing/2014/main" id="{E91B2984-39AC-931E-174C-3CBD0D7D0534}"/>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219743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19</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1211828" y="530506"/>
            <a:ext cx="7772400" cy="544185"/>
          </a:xfrm>
        </p:spPr>
        <p:txBody>
          <a:bodyPr/>
          <a:lstStyle/>
          <a:p>
            <a:pPr eaLnBrk="1" hangingPunct="1"/>
            <a:br>
              <a:rPr lang="en-US" sz="1400" b="1"/>
            </a:br>
            <a:br>
              <a:rPr lang="en-US" sz="1400" b="1"/>
            </a:br>
            <a:endParaRPr lang="en-US" altLang="en-US" sz="2000"/>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684463" y="920353"/>
            <a:ext cx="8198279" cy="5542850"/>
          </a:xfrm>
        </p:spPr>
        <p:txBody>
          <a:bodyPr/>
          <a:lstStyle/>
          <a:p>
            <a:pPr marL="0" indent="0">
              <a:buNone/>
            </a:pPr>
            <a:r>
              <a:rPr lang="en-US" sz="2200" b="1" dirty="0">
                <a:latin typeface="Arial" panose="020B0604020202020204" pitchFamily="34" charset="0"/>
                <a:cs typeface="Arial" panose="020B0604020202020204" pitchFamily="34" charset="0"/>
              </a:rPr>
              <a:t>  </a:t>
            </a:r>
            <a:endParaRPr lang="en-US" sz="2400" b="1" dirty="0">
              <a:latin typeface="Arial" panose="020B0604020202020204" pitchFamily="34" charset="0"/>
              <a:cs typeface="Arial" panose="020B0604020202020204" pitchFamily="34" charset="0"/>
            </a:endParaRPr>
          </a:p>
          <a:p>
            <a:pPr marL="0" indent="0">
              <a:buNone/>
            </a:pPr>
            <a:r>
              <a:rPr lang="en-US" sz="2400" b="1" dirty="0">
                <a:latin typeface="Arial" panose="020B0604020202020204" pitchFamily="34" charset="0"/>
                <a:cs typeface="Arial" panose="020B0604020202020204" pitchFamily="34" charset="0"/>
              </a:rPr>
              <a:t>Logical analysis: </a:t>
            </a:r>
            <a:r>
              <a:rPr lang="en-US" sz="2200" b="1" i="0" dirty="0">
                <a:solidFill>
                  <a:srgbClr val="941100"/>
                </a:solidFill>
                <a:effectLst/>
                <a:latin typeface="Arial" panose="020B0604020202020204" pitchFamily="34" charset="0"/>
                <a:cs typeface="Arial" panose="020B0604020202020204" pitchFamily="34" charset="0"/>
              </a:rPr>
              <a:t>C</a:t>
            </a:r>
            <a:r>
              <a:rPr lang="en-US" sz="2200" b="0" i="0" dirty="0">
                <a:solidFill>
                  <a:srgbClr val="000000"/>
                </a:solidFill>
                <a:effectLst/>
                <a:latin typeface="Arial" panose="020B0604020202020204" pitchFamily="34" charset="0"/>
                <a:cs typeface="Arial" panose="020B0604020202020204" pitchFamily="34" charset="0"/>
              </a:rPr>
              <a:t>ollege/</a:t>
            </a:r>
            <a:r>
              <a:rPr lang="en-US" sz="2200" b="1" i="0" dirty="0">
                <a:solidFill>
                  <a:srgbClr val="941100"/>
                </a:solidFill>
                <a:effectLst/>
                <a:latin typeface="Arial" panose="020B0604020202020204" pitchFamily="34" charset="0"/>
                <a:cs typeface="Arial" panose="020B0604020202020204" pitchFamily="34" charset="0"/>
              </a:rPr>
              <a:t>C</a:t>
            </a:r>
            <a:r>
              <a:rPr lang="en-US" sz="2200" b="0" i="0" dirty="0">
                <a:solidFill>
                  <a:srgbClr val="000000"/>
                </a:solidFill>
                <a:effectLst/>
                <a:latin typeface="Arial" panose="020B0604020202020204" pitchFamily="34" charset="0"/>
                <a:cs typeface="Arial" panose="020B0604020202020204" pitchFamily="34" charset="0"/>
              </a:rPr>
              <a:t>areer </a:t>
            </a:r>
            <a:r>
              <a:rPr lang="en-US" sz="2200" b="1" i="0" dirty="0">
                <a:solidFill>
                  <a:srgbClr val="941100"/>
                </a:solidFill>
                <a:effectLst/>
                <a:latin typeface="Arial" panose="020B0604020202020204" pitchFamily="34" charset="0"/>
                <a:cs typeface="Arial" panose="020B0604020202020204" pitchFamily="34" charset="0"/>
              </a:rPr>
              <a:t>R</a:t>
            </a:r>
            <a:r>
              <a:rPr lang="en-US" sz="2200" b="0" i="0" dirty="0">
                <a:solidFill>
                  <a:srgbClr val="000000"/>
                </a:solidFill>
                <a:effectLst/>
                <a:latin typeface="Arial" panose="020B0604020202020204" pitchFamily="34" charset="0"/>
                <a:cs typeface="Arial" panose="020B0604020202020204" pitchFamily="34" charset="0"/>
              </a:rPr>
              <a:t>eadiness anchor standard in the </a:t>
            </a:r>
            <a:r>
              <a:rPr lang="en-US" sz="2200" b="1" i="0" dirty="0">
                <a:solidFill>
                  <a:srgbClr val="941100"/>
                </a:solidFill>
                <a:effectLst/>
                <a:latin typeface="Arial" panose="020B0604020202020204" pitchFamily="34" charset="0"/>
                <a:cs typeface="Arial" panose="020B0604020202020204" pitchFamily="34" charset="0"/>
              </a:rPr>
              <a:t>R</a:t>
            </a:r>
            <a:r>
              <a:rPr lang="en-US" sz="2200" b="0" i="0" dirty="0">
                <a:solidFill>
                  <a:srgbClr val="000000"/>
                </a:solidFill>
                <a:effectLst/>
                <a:latin typeface="Arial" panose="020B0604020202020204" pitchFamily="34" charset="0"/>
                <a:cs typeface="Arial" panose="020B0604020202020204" pitchFamily="34" charset="0"/>
              </a:rPr>
              <a:t>eading strand of the Common Core State Standards (CCSS) for ELA/Literacy (R.</a:t>
            </a:r>
            <a:r>
              <a:rPr lang="en-US" sz="2200" b="0" i="0" dirty="0">
                <a:solidFill>
                  <a:srgbClr val="941100"/>
                </a:solidFill>
                <a:effectLst/>
                <a:latin typeface="Arial" panose="020B0604020202020204" pitchFamily="34" charset="0"/>
                <a:cs typeface="Arial" panose="020B0604020202020204" pitchFamily="34" charset="0"/>
              </a:rPr>
              <a:t>CCR</a:t>
            </a:r>
            <a:r>
              <a:rPr lang="en-US" sz="2200" b="0" i="0" dirty="0">
                <a:solidFill>
                  <a:srgbClr val="000000"/>
                </a:solidFill>
                <a:effectLst/>
                <a:latin typeface="Arial" panose="020B0604020202020204" pitchFamily="34" charset="0"/>
                <a:cs typeface="Arial" panose="020B0604020202020204" pitchFamily="34" charset="0"/>
              </a:rPr>
              <a:t>.8). </a:t>
            </a:r>
          </a:p>
          <a:p>
            <a:r>
              <a:rPr lang="en-US" sz="2200" dirty="0">
                <a:effectLst/>
                <a:latin typeface="Arial" panose="020B0604020202020204" pitchFamily="34" charset="0"/>
                <a:cs typeface="Arial" panose="020B0604020202020204" pitchFamily="34" charset="0"/>
              </a:rPr>
              <a:t>Delineate and evaluate the argument and specific claims </a:t>
            </a:r>
            <a:r>
              <a:rPr lang="en-US" sz="2200" dirty="0">
                <a:latin typeface="Arial" panose="020B0604020202020204" pitchFamily="34" charset="0"/>
                <a:cs typeface="Arial" panose="020B0604020202020204" pitchFamily="34" charset="0"/>
              </a:rPr>
              <a:t>…. </a:t>
            </a:r>
            <a:r>
              <a:rPr lang="en-US" sz="2200" dirty="0">
                <a:effectLst/>
                <a:latin typeface="Arial" panose="020B0604020202020204" pitchFamily="34" charset="0"/>
                <a:cs typeface="Arial" panose="020B0604020202020204" pitchFamily="34" charset="0"/>
              </a:rPr>
              <a:t>, including the </a:t>
            </a:r>
            <a:r>
              <a:rPr lang="en-US" sz="2200" b="1" dirty="0">
                <a:effectLst/>
                <a:latin typeface="Arial" panose="020B0604020202020204" pitchFamily="34" charset="0"/>
                <a:cs typeface="Arial" panose="020B0604020202020204" pitchFamily="34" charset="0"/>
              </a:rPr>
              <a:t>validity of the reasoning </a:t>
            </a:r>
            <a:r>
              <a:rPr lang="en-US" sz="2200" dirty="0">
                <a:effectLst/>
                <a:latin typeface="Arial" panose="020B0604020202020204" pitchFamily="34" charset="0"/>
                <a:cs typeface="Arial" panose="020B0604020202020204" pitchFamily="34" charset="0"/>
              </a:rPr>
              <a:t>as well as the </a:t>
            </a:r>
            <a:r>
              <a:rPr lang="en-US" sz="2200" b="1" dirty="0">
                <a:effectLst/>
                <a:latin typeface="Arial" panose="020B0604020202020204" pitchFamily="34" charset="0"/>
                <a:cs typeface="Arial" panose="020B0604020202020204" pitchFamily="34" charset="0"/>
              </a:rPr>
              <a:t>relevance and sufficiency of the evidence</a:t>
            </a:r>
            <a:r>
              <a:rPr lang="en-US" sz="2200" dirty="0">
                <a:effectLst/>
                <a:latin typeface="Arial" panose="020B0604020202020204" pitchFamily="34" charset="0"/>
                <a:cs typeface="Arial" panose="020B0604020202020204" pitchFamily="34" charset="0"/>
              </a:rPr>
              <a:t>.</a:t>
            </a:r>
          </a:p>
          <a:p>
            <a:endParaRPr lang="en-US" sz="2200" dirty="0">
              <a:effectLst/>
              <a:highlight>
                <a:srgbClr val="FF00FF"/>
              </a:highlight>
              <a:latin typeface="Arial" panose="020B0604020202020204" pitchFamily="34" charset="0"/>
              <a:cs typeface="Arial" panose="020B0604020202020204" pitchFamily="34" charset="0"/>
            </a:endParaRPr>
          </a:p>
          <a:p>
            <a:r>
              <a:rPr lang="en-US" sz="2200" b="0" i="0" dirty="0">
                <a:solidFill>
                  <a:srgbClr val="000000"/>
                </a:solidFill>
                <a:effectLst/>
                <a:latin typeface="Arial" panose="020B0604020202020204" pitchFamily="34" charset="0"/>
                <a:cs typeface="Arial" panose="020B0604020202020204" pitchFamily="34" charset="0"/>
              </a:rPr>
              <a:t>R.CCR.8 also introduces </a:t>
            </a:r>
            <a:r>
              <a:rPr lang="en-US" sz="2200" dirty="0">
                <a:solidFill>
                  <a:srgbClr val="000000"/>
                </a:solidFill>
                <a:latin typeface="Arial" panose="020B0604020202020204" pitchFamily="34" charset="0"/>
                <a:cs typeface="Arial" panose="020B0604020202020204" pitchFamily="34" charset="0"/>
              </a:rPr>
              <a:t>a </a:t>
            </a:r>
            <a:r>
              <a:rPr lang="en-US" sz="2200" b="1" i="0" u="sng" dirty="0">
                <a:solidFill>
                  <a:srgbClr val="000000"/>
                </a:solidFill>
                <a:effectLst/>
                <a:latin typeface="Arial" panose="020B0604020202020204" pitchFamily="34" charset="0"/>
                <a:cs typeface="Arial" panose="020B0604020202020204" pitchFamily="34" charset="0"/>
              </a:rPr>
              <a:t>warrant</a:t>
            </a:r>
            <a:r>
              <a:rPr lang="en-US" sz="2200" dirty="0">
                <a:solidFill>
                  <a:srgbClr val="000000"/>
                </a:solidFill>
                <a:latin typeface="Arial" panose="020B0604020202020204" pitchFamily="34" charset="0"/>
                <a:cs typeface="Arial" panose="020B0604020202020204" pitchFamily="34" charset="0"/>
              </a:rPr>
              <a:t> as </a:t>
            </a:r>
            <a:r>
              <a:rPr lang="en-US" sz="2200" b="0" i="0" dirty="0">
                <a:solidFill>
                  <a:srgbClr val="000000"/>
                </a:solidFill>
                <a:effectLst/>
                <a:latin typeface="Arial" panose="020B0604020202020204" pitchFamily="34" charset="0"/>
                <a:cs typeface="Arial" panose="020B0604020202020204" pitchFamily="34" charset="0"/>
              </a:rPr>
              <a:t>the </a:t>
            </a:r>
            <a:r>
              <a:rPr lang="en-US" sz="2200" b="1" i="0" dirty="0">
                <a:solidFill>
                  <a:srgbClr val="000000"/>
                </a:solidFill>
                <a:effectLst/>
                <a:latin typeface="Arial" panose="020B0604020202020204" pitchFamily="34" charset="0"/>
                <a:cs typeface="Arial" panose="020B0604020202020204" pitchFamily="34" charset="0"/>
              </a:rPr>
              <a:t>reasoning</a:t>
            </a:r>
            <a:r>
              <a:rPr lang="en-US" sz="2200" b="0" i="0" dirty="0">
                <a:solidFill>
                  <a:srgbClr val="000000"/>
                </a:solidFill>
                <a:effectLst/>
                <a:latin typeface="Arial" panose="020B0604020202020204" pitchFamily="34" charset="0"/>
                <a:cs typeface="Arial" panose="020B0604020202020204" pitchFamily="34" charset="0"/>
              </a:rPr>
              <a:t> that connects the data or evidence to the claim. </a:t>
            </a:r>
          </a:p>
          <a:p>
            <a:endParaRPr lang="en-US" sz="2200" dirty="0">
              <a:solidFill>
                <a:srgbClr val="000000"/>
              </a:solidFill>
              <a:highlight>
                <a:srgbClr val="FF00FF"/>
              </a:highlight>
              <a:latin typeface="Arial" panose="020B0604020202020204" pitchFamily="34" charset="0"/>
              <a:cs typeface="Arial" panose="020B0604020202020204" pitchFamily="34" charset="0"/>
            </a:endParaRPr>
          </a:p>
          <a:p>
            <a:r>
              <a:rPr lang="en-US" sz="2200" b="0" i="0" dirty="0">
                <a:solidFill>
                  <a:srgbClr val="000000"/>
                </a:solidFill>
                <a:effectLst/>
                <a:latin typeface="Arial" panose="020B0604020202020204" pitchFamily="34" charset="0"/>
                <a:cs typeface="Arial" panose="020B0604020202020204" pitchFamily="34" charset="0"/>
              </a:rPr>
              <a:t>In the CCAR, other terms used for </a:t>
            </a:r>
            <a:r>
              <a:rPr lang="en-US" sz="2200" b="1" i="0" u="sng" dirty="0">
                <a:solidFill>
                  <a:srgbClr val="000000"/>
                </a:solidFill>
                <a:effectLst/>
                <a:latin typeface="Arial" panose="020B0604020202020204" pitchFamily="34" charset="0"/>
                <a:cs typeface="Arial" panose="020B0604020202020204" pitchFamily="34" charset="0"/>
              </a:rPr>
              <a:t>warrant</a:t>
            </a:r>
            <a:r>
              <a:rPr lang="en-US" sz="2200" b="0" i="0" dirty="0">
                <a:solidFill>
                  <a:srgbClr val="000000"/>
                </a:solidFill>
                <a:effectLst/>
                <a:latin typeface="Arial" panose="020B0604020202020204" pitchFamily="34" charset="0"/>
                <a:cs typeface="Arial" panose="020B0604020202020204" pitchFamily="34" charset="0"/>
              </a:rPr>
              <a:t> include: </a:t>
            </a:r>
            <a:r>
              <a:rPr lang="en-US" sz="2200" b="1" i="0" dirty="0">
                <a:solidFill>
                  <a:srgbClr val="000000"/>
                </a:solidFill>
                <a:effectLst/>
                <a:latin typeface="Arial" panose="020B0604020202020204" pitchFamily="34" charset="0"/>
                <a:cs typeface="Arial" panose="020B0604020202020204" pitchFamily="34" charset="0"/>
              </a:rPr>
              <a:t>links, connections, ties, and chain of reasoning</a:t>
            </a:r>
            <a:r>
              <a:rPr lang="en-US" sz="2200" dirty="0">
                <a:solidFill>
                  <a:srgbClr val="000000"/>
                </a:solidFill>
                <a:latin typeface="Arial" panose="020B0604020202020204" pitchFamily="34" charset="0"/>
                <a:cs typeface="Arial" panose="020B0604020202020204" pitchFamily="34" charset="0"/>
              </a:rPr>
              <a:t>.</a:t>
            </a:r>
            <a:endParaRPr lang="en-US" sz="2200" b="0" i="0" dirty="0">
              <a:solidFill>
                <a:srgbClr val="000000"/>
              </a:solidFill>
              <a:effectLst/>
              <a:latin typeface="Arial" panose="020B0604020202020204" pitchFamily="34" charset="0"/>
              <a:cs typeface="Arial" panose="020B0604020202020204" pitchFamily="34" charset="0"/>
            </a:endParaRPr>
          </a:p>
          <a:p>
            <a:endParaRPr lang="en-US" sz="2200" dirty="0">
              <a:solidFill>
                <a:srgbClr val="000000"/>
              </a:solidFill>
              <a:latin typeface="Arial" panose="020B0604020202020204" pitchFamily="34" charset="0"/>
              <a:cs typeface="Arial" panose="020B0604020202020204" pitchFamily="34" charset="0"/>
            </a:endParaRPr>
          </a:p>
          <a:p>
            <a:endParaRPr lang="en-US" sz="2200" b="1"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A5C7C44F-F6CB-2A44-9E07-471C3D957ADF}"/>
              </a:ext>
            </a:extLst>
          </p:cNvPr>
          <p:cNvSpPr/>
          <p:nvPr/>
        </p:nvSpPr>
        <p:spPr>
          <a:xfrm>
            <a:off x="631731" y="529140"/>
            <a:ext cx="8303741" cy="523220"/>
          </a:xfrm>
          <a:prstGeom prst="rect">
            <a:avLst/>
          </a:prstGeom>
        </p:spPr>
        <p:txBody>
          <a:bodyPr wrap="square">
            <a:spAutoFit/>
          </a:bodyPr>
          <a:lstStyle/>
          <a:p>
            <a:pPr algn="ctr"/>
            <a:r>
              <a:rPr lang="en-US" sz="2800" b="1" dirty="0">
                <a:solidFill>
                  <a:schemeClr val="tx1"/>
                </a:solidFill>
                <a:latin typeface="Arial" panose="020B0604020202020204" pitchFamily="34" charset="0"/>
                <a:cs typeface="Arial" panose="020B0604020202020204" pitchFamily="34" charset="0"/>
              </a:rPr>
              <a:t>8</a:t>
            </a:r>
            <a:r>
              <a:rPr lang="en-US" sz="2800" b="1" baseline="30000" dirty="0">
                <a:solidFill>
                  <a:schemeClr val="tx1"/>
                </a:solidFill>
                <a:latin typeface="Arial" panose="020B0604020202020204" pitchFamily="34" charset="0"/>
                <a:cs typeface="Arial" panose="020B0604020202020204" pitchFamily="34" charset="0"/>
              </a:rPr>
              <a:t>th</a:t>
            </a:r>
            <a:r>
              <a:rPr lang="en-US" sz="2800" b="1" dirty="0">
                <a:solidFill>
                  <a:schemeClr val="tx1"/>
                </a:solidFill>
                <a:latin typeface="Arial" panose="020B0604020202020204" pitchFamily="34" charset="0"/>
                <a:cs typeface="Arial" panose="020B0604020202020204" pitchFamily="34" charset="0"/>
              </a:rPr>
              <a:t> Grade CCSS Standard on Argumentation</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pic>
        <p:nvPicPr>
          <p:cNvPr id="4" name="Picture 3">
            <a:extLst>
              <a:ext uri="{FF2B5EF4-FFF2-40B4-BE49-F238E27FC236}">
                <a16:creationId xmlns:a16="http://schemas.microsoft.com/office/drawing/2014/main" id="{96295FEE-5566-B3E1-3DCA-A75D29A8C389}"/>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442885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CAAD0-214B-F7A7-96E2-EADDC9EC4842}"/>
              </a:ext>
            </a:extLst>
          </p:cNvPr>
          <p:cNvSpPr>
            <a:spLocks noGrp="1"/>
          </p:cNvSpPr>
          <p:nvPr>
            <p:ph type="title"/>
          </p:nvPr>
        </p:nvSpPr>
        <p:spPr>
          <a:xfrm>
            <a:off x="-525162" y="5410"/>
            <a:ext cx="10194324" cy="930876"/>
          </a:xfrm>
        </p:spPr>
        <p:txBody>
          <a:bodyPr/>
          <a:lstStyle/>
          <a:p>
            <a:pPr algn="ctr"/>
            <a:r>
              <a:rPr lang="en-US" sz="2700" dirty="0">
                <a:ln w="12700">
                  <a:solidFill>
                    <a:schemeClr val="tx1"/>
                  </a:solidFill>
                  <a:prstDash val="solid"/>
                </a:ln>
                <a:solidFill>
                  <a:srgbClr val="C00000"/>
                </a:solidFill>
                <a:effectLst>
                  <a:outerShdw dist="38100" dir="2640000" algn="bl" rotWithShape="0">
                    <a:schemeClr val="tx1">
                      <a:alpha val="35109"/>
                    </a:schemeClr>
                  </a:outerShdw>
                </a:effectLst>
                <a:latin typeface="Century Gothic" panose="020B0502020202020204" pitchFamily="34" charset="0"/>
              </a:rPr>
              <a:t>Professional Development Materials:</a:t>
            </a:r>
            <a:br>
              <a:rPr lang="en-US" sz="2700" b="1" dirty="0">
                <a:ln w="12700">
                  <a:solidFill>
                    <a:schemeClr val="tx1"/>
                  </a:solidFill>
                  <a:prstDash val="solid"/>
                </a:ln>
                <a:solidFill>
                  <a:srgbClr val="C00000"/>
                </a:solidFill>
                <a:effectLst>
                  <a:outerShdw dist="38100" dir="2640000" algn="bl" rotWithShape="0">
                    <a:schemeClr val="tx1">
                      <a:alpha val="39883"/>
                    </a:schemeClr>
                  </a:outerShdw>
                </a:effectLst>
              </a:rPr>
            </a:br>
            <a:r>
              <a:rPr lang="en-US" sz="2700" dirty="0">
                <a:ln w="12700">
                  <a:solidFill>
                    <a:schemeClr val="tx1"/>
                  </a:solidFill>
                  <a:prstDash val="solid"/>
                </a:ln>
                <a:solidFill>
                  <a:srgbClr val="C00000"/>
                </a:solidFill>
                <a:effectLst>
                  <a:outerShdw dist="38100" dir="2640000" algn="bl" rotWithShape="0">
                    <a:schemeClr val="tx1">
                      <a:alpha val="35109"/>
                    </a:schemeClr>
                  </a:outerShdw>
                </a:effectLst>
                <a:latin typeface="Century Gothic" panose="020B0502020202020204" pitchFamily="34" charset="0"/>
              </a:rPr>
              <a:t>Higher Order Thinking and Reasoning (HOTR) routines</a:t>
            </a:r>
            <a:endParaRPr lang="en-US" sz="2700" dirty="0"/>
          </a:p>
        </p:txBody>
      </p:sp>
      <p:sp>
        <p:nvSpPr>
          <p:cNvPr id="4" name="Slide Number Placeholder 3">
            <a:extLst>
              <a:ext uri="{FF2B5EF4-FFF2-40B4-BE49-F238E27FC236}">
                <a16:creationId xmlns:a16="http://schemas.microsoft.com/office/drawing/2014/main" id="{D0335153-388E-5C50-BA2B-7278A518227B}"/>
              </a:ext>
            </a:extLst>
          </p:cNvPr>
          <p:cNvSpPr>
            <a:spLocks noGrp="1"/>
          </p:cNvSpPr>
          <p:nvPr>
            <p:ph type="sldNum" sz="quarter" idx="10"/>
          </p:nvPr>
        </p:nvSpPr>
        <p:spPr/>
        <p:txBody>
          <a:bodyPr/>
          <a:lstStyle/>
          <a:p>
            <a:pPr>
              <a:defRPr/>
            </a:pPr>
            <a:fld id="{17098659-408A-F140-A3A9-DBA57AC6AD73}" type="slidenum">
              <a:rPr lang="en-US" altLang="en-US" smtClean="0"/>
              <a:pPr>
                <a:defRPr/>
              </a:pPr>
              <a:t>2</a:t>
            </a:fld>
            <a:endParaRPr lang="en-US" altLang="en-US"/>
          </a:p>
        </p:txBody>
      </p:sp>
      <p:sp>
        <p:nvSpPr>
          <p:cNvPr id="7" name="Rectangle 6">
            <a:extLst>
              <a:ext uri="{FF2B5EF4-FFF2-40B4-BE49-F238E27FC236}">
                <a16:creationId xmlns:a16="http://schemas.microsoft.com/office/drawing/2014/main" id="{FB885B25-9602-4192-532E-0BB1DB74D1FC}"/>
              </a:ext>
            </a:extLst>
          </p:cNvPr>
          <p:cNvSpPr/>
          <p:nvPr/>
        </p:nvSpPr>
        <p:spPr>
          <a:xfrm>
            <a:off x="33652" y="1296634"/>
            <a:ext cx="9144000" cy="5755422"/>
          </a:xfrm>
          <a:prstGeom prst="rect">
            <a:avLst/>
          </a:prstGeom>
          <a:noFill/>
        </p:spPr>
        <p:txBody>
          <a:bodyPr wrap="square" lIns="91440" tIns="45720" rIns="91440" bIns="45720">
            <a:spAutoFit/>
          </a:bodyPr>
          <a:lstStyle/>
          <a:p>
            <a:pPr marR="0" lvl="0">
              <a:spcBef>
                <a:spcPts val="0"/>
              </a:spcBef>
              <a:spcAft>
                <a:spcPts val="0"/>
              </a:spcAft>
            </a:pP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A1 HOTR: </a:t>
            </a:r>
            <a:r>
              <a:rPr lang="en-US" sz="2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Introduction</a:t>
            </a: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to Higher Order Thinking and Reasoning (HOTR) routines</a:t>
            </a:r>
          </a:p>
          <a:p>
            <a:pPr marR="0" lvl="0">
              <a:spcBef>
                <a:spcPts val="0"/>
              </a:spcBef>
              <a:spcAft>
                <a:spcPts val="0"/>
              </a:spcAft>
            </a:pPr>
            <a:r>
              <a:rPr lang="en-US"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A2  HOTR: </a:t>
            </a:r>
            <a:r>
              <a:rPr lang="en-US"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Alignment</a:t>
            </a:r>
            <a:r>
              <a:rPr lang="en-US"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HOTR routines with reasoning standards across content standards</a:t>
            </a:r>
          </a:p>
          <a:p>
            <a:pPr marR="0" lvl="0">
              <a:spcBef>
                <a:spcPts val="0"/>
              </a:spcBef>
              <a:spcAft>
                <a:spcPts val="0"/>
              </a:spcAft>
            </a:pP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A3 HOTR:  </a:t>
            </a:r>
            <a:r>
              <a:rPr lang="en-US" sz="2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Similarities</a:t>
            </a: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across HOTR routines to facilitate teaching and learning</a:t>
            </a:r>
          </a:p>
          <a:p>
            <a:pPr marL="457200" marR="0" lvl="0" indent="-457200">
              <a:spcBef>
                <a:spcPts val="0"/>
              </a:spcBef>
              <a:spcAft>
                <a:spcPts val="0"/>
              </a:spcAft>
              <a:buFont typeface="+mj-lt"/>
              <a:buAutoNum type="arabicPeriod"/>
            </a:pPr>
            <a:endPar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pP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B1 CCAR:  </a:t>
            </a:r>
            <a:r>
              <a:rPr lang="en-US" sz="2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Introduction</a:t>
            </a: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the Cross Curricular Argumentation Routine (CCAR</a:t>
            </a:r>
            <a:r>
              <a:rPr lang="en-US" sz="2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a:p>
            <a:pPr marR="0" lvl="0">
              <a:spcBef>
                <a:spcPts val="0"/>
              </a:spcBef>
              <a:spcAft>
                <a:spcPts val="0"/>
              </a:spcAft>
            </a:pPr>
            <a:r>
              <a:rPr lang="en-US"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B2 CCAR: </a:t>
            </a:r>
            <a:r>
              <a:rPr lang="en-US" sz="2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Alignment</a:t>
            </a: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CCAR with standards across </a:t>
            </a:r>
            <a:r>
              <a:rPr lang="en-US"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co</a:t>
            </a:r>
            <a:r>
              <a:rPr lang="en-US"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ntent areas</a:t>
            </a:r>
          </a:p>
          <a:p>
            <a:pPr marR="0" lvl="0">
              <a:spcBef>
                <a:spcPts val="0"/>
              </a:spcBef>
              <a:spcAft>
                <a:spcPts val="0"/>
              </a:spcAft>
            </a:pPr>
            <a:r>
              <a:rPr lang="en-US" sz="28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B3 CCAR: </a:t>
            </a:r>
            <a:r>
              <a:rPr lang="en-US" sz="2800" b="1"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Expanding Learning </a:t>
            </a:r>
            <a:r>
              <a:rPr lang="en-US"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with the CCAR Routine</a:t>
            </a:r>
          </a:p>
          <a:p>
            <a:pPr marR="0" lvl="0">
              <a:spcBef>
                <a:spcPts val="0"/>
              </a:spcBef>
              <a:spcAft>
                <a:spcPts val="0"/>
              </a:spcAft>
            </a:pPr>
            <a:endParaRPr lang="en-US" sz="2200" b="1" dirty="0">
              <a:effectLst/>
              <a:latin typeface="Calibri" panose="020F0502020204030204" pitchFamily="34" charset="0"/>
              <a:ea typeface="Calibri" panose="020F0502020204030204" pitchFamily="34" charset="0"/>
              <a:cs typeface="Times New Roman" panose="02020603050405020304" pitchFamily="18" charset="0"/>
            </a:endParaRPr>
          </a:p>
          <a:p>
            <a:pPr marR="0" lvl="0">
              <a:spcBef>
                <a:spcPts val="0"/>
              </a:spcBef>
              <a:spcAft>
                <a:spcPts val="0"/>
              </a:spcAft>
            </a:pPr>
            <a:r>
              <a:rPr lang="en-US"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C1 </a:t>
            </a:r>
            <a:r>
              <a:rPr lang="en-US"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Demystifying</a:t>
            </a:r>
            <a:r>
              <a:rPr lang="en-US"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Reasoning </a:t>
            </a:r>
            <a:r>
              <a:rPr lang="en-US"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 </a:t>
            </a:r>
            <a:r>
              <a:rPr lang="en-US"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Deconstructing </a:t>
            </a:r>
            <a:r>
              <a:rPr lang="en-US"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Complex Questions </a:t>
            </a:r>
          </a:p>
          <a:p>
            <a:pPr marR="0" lvl="0">
              <a:spcBef>
                <a:spcPts val="0"/>
              </a:spcBef>
              <a:spcAft>
                <a:spcPts val="0"/>
              </a:spcAft>
            </a:pPr>
            <a:r>
              <a:rPr lang="en-US" sz="2200" b="1" dirty="0">
                <a:effectLst/>
                <a:latin typeface="Calibri" panose="020F0502020204030204" pitchFamily="34" charset="0"/>
                <a:ea typeface="Calibri" panose="020F0502020204030204" pitchFamily="34" charset="0"/>
                <a:cs typeface="Times New Roman" panose="02020603050405020304" pitchFamily="18" charset="0"/>
              </a:rPr>
              <a:t>C2 </a:t>
            </a:r>
            <a:r>
              <a:rPr lang="en-US" sz="2200" b="1" u="sng" dirty="0">
                <a:effectLst/>
                <a:latin typeface="Calibri" panose="020F0502020204030204" pitchFamily="34" charset="0"/>
                <a:ea typeface="Calibri" panose="020F0502020204030204" pitchFamily="34" charset="0"/>
                <a:cs typeface="Times New Roman" panose="02020603050405020304" pitchFamily="18" charset="0"/>
              </a:rPr>
              <a:t>Building Bridges </a:t>
            </a:r>
            <a:r>
              <a:rPr lang="en-US" sz="2200" dirty="0">
                <a:effectLst/>
                <a:latin typeface="Calibri" panose="020F0502020204030204" pitchFamily="34" charset="0"/>
                <a:ea typeface="Calibri" panose="020F0502020204030204" pitchFamily="34" charset="0"/>
                <a:cs typeface="Times New Roman" panose="02020603050405020304" pitchFamily="18" charset="0"/>
              </a:rPr>
              <a:t>from other Content Enhancement Routines (CERs) to HOTR routines</a:t>
            </a:r>
          </a:p>
          <a:p>
            <a:pPr>
              <a:spcBef>
                <a:spcPts val="0"/>
              </a:spcBef>
              <a:spcAft>
                <a:spcPts val="0"/>
              </a:spcAft>
            </a:pPr>
            <a:r>
              <a:rPr lang="en-US" sz="2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C3 </a:t>
            </a:r>
            <a:r>
              <a:rPr lang="en-US" sz="2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Scaffolds </a:t>
            </a:r>
            <a:r>
              <a:rPr lang="en-US"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 gradual introduction of complex </a:t>
            </a:r>
            <a:r>
              <a:rPr lang="en-US" sz="2200" dirty="0">
                <a:solidFill>
                  <a:schemeClr val="tx1"/>
                </a:solidFill>
                <a:latin typeface="Calibri" panose="020F0502020204030204" pitchFamily="34" charset="0"/>
                <a:ea typeface="Calibri" panose="020F0502020204030204" pitchFamily="34" charset="0"/>
                <a:cs typeface="Times New Roman" panose="02020603050405020304" pitchFamily="18" charset="0"/>
              </a:rPr>
              <a:t>HOTR routines</a:t>
            </a:r>
            <a:endParaRPr lang="en-US" sz="2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0"/>
              </a:spcAft>
            </a:pPr>
            <a:r>
              <a:rPr lang="en-US" altLang="en-US" sz="2200" dirty="0">
                <a:solidFill>
                  <a:schemeClr val="tx1"/>
                </a:solidFill>
                <a:latin typeface="Calibri" panose="020F0502020204030204" pitchFamily="34" charset="0"/>
                <a:ea typeface="MS PGothic" panose="020B0600070205080204" pitchFamily="34" charset="-128"/>
                <a:cs typeface="Times New Roman" panose="02020603050405020304" pitchFamily="18" charset="0"/>
              </a:rPr>
              <a:t>                                                                                         </a:t>
            </a:r>
            <a:r>
              <a:rPr lang="en-US" altLang="en-US" sz="2200" dirty="0">
                <a:latin typeface="Times" pitchFamily="2" charset="0"/>
                <a:ea typeface="MS PGothic" panose="020B0600070205080204" pitchFamily="34" charset="-128"/>
              </a:rPr>
              <a:t> </a:t>
            </a:r>
            <a:r>
              <a:rPr lang="en-US" altLang="en-US" sz="1000" dirty="0">
                <a:latin typeface="Times" pitchFamily="2" charset="0"/>
                <a:ea typeface="MS PGothic" panose="020B0600070205080204" pitchFamily="34" charset="-128"/>
              </a:rPr>
              <a:t>©  Janis Bulgren 2023</a:t>
            </a:r>
          </a:p>
          <a:p>
            <a:endParaRPr lang="en-US" sz="2200" b="1" dirty="0">
              <a:ln w="12700">
                <a:solidFill>
                  <a:schemeClr val="tx1"/>
                </a:solidFill>
                <a:prstDash val="solid"/>
              </a:ln>
              <a:solidFill>
                <a:srgbClr val="C00000"/>
              </a:solidFill>
              <a:effectLst>
                <a:outerShdw dist="38100" dir="2640000" algn="bl" rotWithShape="0">
                  <a:schemeClr val="tx1">
                    <a:alpha val="39883"/>
                  </a:schemeClr>
                </a:outerShdw>
              </a:effectLst>
              <a:highlight>
                <a:srgbClr val="FFFF00"/>
              </a:highlight>
            </a:endParaRPr>
          </a:p>
        </p:txBody>
      </p:sp>
      <p:pic>
        <p:nvPicPr>
          <p:cNvPr id="3" name="Picture 2">
            <a:extLst>
              <a:ext uri="{FF2B5EF4-FFF2-40B4-BE49-F238E27FC236}">
                <a16:creationId xmlns:a16="http://schemas.microsoft.com/office/drawing/2014/main" id="{0BBDCB6C-0E5E-95E7-DF44-2AECE7FE0183}"/>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494295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20</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1211828" y="530506"/>
            <a:ext cx="7772400" cy="544185"/>
          </a:xfrm>
        </p:spPr>
        <p:txBody>
          <a:bodyPr/>
          <a:lstStyle/>
          <a:p>
            <a:pPr eaLnBrk="1" hangingPunct="1"/>
            <a:br>
              <a:rPr lang="en-US" sz="1400" b="1"/>
            </a:br>
            <a:br>
              <a:rPr lang="en-US" sz="1400" b="1"/>
            </a:br>
            <a:endParaRPr lang="en-US" altLang="en-US" sz="2000"/>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266079" y="1032645"/>
            <a:ext cx="8297586" cy="5029201"/>
          </a:xfrm>
        </p:spPr>
        <p:txBody>
          <a:bodyPr/>
          <a:lstStyle/>
          <a:p>
            <a:pPr marL="457200" lvl="1" indent="0">
              <a:buNone/>
            </a:pPr>
            <a:endParaRPr lang="en-US" sz="1800" dirty="0">
              <a:solidFill>
                <a:srgbClr val="373D3F"/>
              </a:solidFill>
              <a:latin typeface="Arial" panose="020B0604020202020204" pitchFamily="34" charset="0"/>
              <a:cs typeface="Arial" panose="020B0604020202020204" pitchFamily="34" charset="0"/>
            </a:endParaRPr>
          </a:p>
          <a:p>
            <a:pPr marL="457200" lvl="1" indent="0">
              <a:buNone/>
            </a:pPr>
            <a:r>
              <a:rPr lang="en-US" sz="1800" dirty="0">
                <a:solidFill>
                  <a:srgbClr val="373D3F"/>
                </a:solidFill>
                <a:latin typeface="Arial" panose="020B0604020202020204" pitchFamily="34" charset="0"/>
                <a:cs typeface="Arial" panose="020B0604020202020204" pitchFamily="34" charset="0"/>
              </a:rPr>
              <a:t>The reasoning referred to differently as the “Chain of Reasoning” “connections,” “ties” or </a:t>
            </a:r>
            <a:r>
              <a:rPr lang="en-US" sz="1800" i="0" dirty="0">
                <a:solidFill>
                  <a:srgbClr val="941100"/>
                </a:solidFill>
                <a:effectLst/>
                <a:latin typeface="Arial" panose="020B0604020202020204" pitchFamily="34" charset="0"/>
                <a:cs typeface="Arial" panose="020B0604020202020204" pitchFamily="34" charset="0"/>
              </a:rPr>
              <a:t>“warrant</a:t>
            </a:r>
            <a:r>
              <a:rPr lang="en-US" sz="1800" i="0" dirty="0">
                <a:solidFill>
                  <a:srgbClr val="373D3F"/>
                </a:solidFill>
                <a:effectLst/>
                <a:latin typeface="Arial" panose="020B0604020202020204" pitchFamily="34" charset="0"/>
                <a:cs typeface="Arial" panose="020B0604020202020204" pitchFamily="34" charset="0"/>
              </a:rPr>
              <a:t>” is the most challenging part of an argument because it may not be explicitly stated (inferred).  </a:t>
            </a:r>
          </a:p>
          <a:p>
            <a:pPr marL="457200" lvl="1" indent="0">
              <a:buNone/>
            </a:pPr>
            <a:endParaRPr lang="en-US" sz="1800" dirty="0">
              <a:solidFill>
                <a:srgbClr val="373D3F"/>
              </a:solidFill>
              <a:latin typeface="Arial" panose="020B0604020202020204" pitchFamily="34" charset="0"/>
              <a:cs typeface="Arial" panose="020B0604020202020204" pitchFamily="34" charset="0"/>
            </a:endParaRPr>
          </a:p>
          <a:p>
            <a:pPr marL="457200" lvl="1" indent="0">
              <a:buNone/>
            </a:pPr>
            <a:r>
              <a:rPr lang="en-US" sz="1800" i="0" dirty="0">
                <a:solidFill>
                  <a:srgbClr val="373D3F"/>
                </a:solidFill>
                <a:effectLst/>
                <a:latin typeface="Arial" panose="020B0604020202020204" pitchFamily="34" charset="0"/>
                <a:cs typeface="Arial" panose="020B0604020202020204" pitchFamily="34" charset="0"/>
              </a:rPr>
              <a:t>To completely  understand, evaluate and explain  an argument, the challenge is to </a:t>
            </a:r>
          </a:p>
          <a:p>
            <a:pPr marL="457200" lvl="1" indent="0">
              <a:buNone/>
            </a:pPr>
            <a:r>
              <a:rPr lang="en-US" sz="1800" dirty="0">
                <a:solidFill>
                  <a:srgbClr val="373D3F"/>
                </a:solidFill>
                <a:latin typeface="Arial" panose="020B0604020202020204" pitchFamily="34" charset="0"/>
                <a:cs typeface="Arial" panose="020B0604020202020204" pitchFamily="34" charset="0"/>
              </a:rPr>
              <a:t>	a. </a:t>
            </a:r>
            <a:r>
              <a:rPr lang="en-US" sz="1800" i="0" dirty="0">
                <a:solidFill>
                  <a:srgbClr val="373D3F"/>
                </a:solidFill>
                <a:effectLst/>
                <a:latin typeface="Arial" panose="020B0604020202020204" pitchFamily="34" charset="0"/>
                <a:cs typeface="Arial" panose="020B0604020202020204" pitchFamily="34" charset="0"/>
              </a:rPr>
              <a:t>make the reasoning explicit AND </a:t>
            </a:r>
          </a:p>
          <a:p>
            <a:pPr marL="457200" lvl="1" indent="0">
              <a:buNone/>
            </a:pPr>
            <a:r>
              <a:rPr lang="en-US" sz="1800" i="0" dirty="0">
                <a:solidFill>
                  <a:srgbClr val="373D3F"/>
                </a:solidFill>
                <a:effectLst/>
                <a:latin typeface="Arial" panose="020B0604020202020204" pitchFamily="34" charset="0"/>
                <a:cs typeface="Arial" panose="020B0604020202020204" pitchFamily="34" charset="0"/>
              </a:rPr>
              <a:t>	b. show </a:t>
            </a:r>
            <a:r>
              <a:rPr lang="en-US" sz="1800" dirty="0">
                <a:solidFill>
                  <a:srgbClr val="373D3F"/>
                </a:solidFill>
                <a:latin typeface="Arial" panose="020B0604020202020204" pitchFamily="34" charset="0"/>
                <a:cs typeface="Arial" panose="020B0604020202020204" pitchFamily="34" charset="0"/>
              </a:rPr>
              <a:t>HOW the</a:t>
            </a:r>
            <a:r>
              <a:rPr lang="en-US" sz="1800" i="0" dirty="0">
                <a:solidFill>
                  <a:srgbClr val="373D3F"/>
                </a:solidFill>
                <a:effectLst/>
                <a:latin typeface="Arial" panose="020B0604020202020204" pitchFamily="34" charset="0"/>
                <a:cs typeface="Arial" panose="020B0604020202020204" pitchFamily="34" charset="0"/>
              </a:rPr>
              <a:t> evidence supports </a:t>
            </a:r>
            <a:r>
              <a:rPr lang="en-US" sz="1800" dirty="0">
                <a:solidFill>
                  <a:srgbClr val="373D3F"/>
                </a:solidFill>
                <a:latin typeface="Arial" panose="020B0604020202020204" pitchFamily="34" charset="0"/>
                <a:cs typeface="Arial" panose="020B0604020202020204" pitchFamily="34" charset="0"/>
              </a:rPr>
              <a:t>a</a:t>
            </a:r>
            <a:r>
              <a:rPr lang="en-US" sz="1800" i="0" dirty="0">
                <a:solidFill>
                  <a:srgbClr val="373D3F"/>
                </a:solidFill>
                <a:effectLst/>
                <a:latin typeface="Arial" panose="020B0604020202020204" pitchFamily="34" charset="0"/>
                <a:cs typeface="Arial" panose="020B0604020202020204" pitchFamily="34" charset="0"/>
              </a:rPr>
              <a:t> claim by logically connecting it 	    to the claim </a:t>
            </a:r>
            <a:r>
              <a:rPr lang="en-US" sz="1800" dirty="0">
                <a:solidFill>
                  <a:srgbClr val="373D3F"/>
                </a:solidFill>
                <a:latin typeface="Arial" panose="020B0604020202020204" pitchFamily="34" charset="0"/>
                <a:cs typeface="Arial" panose="020B0604020202020204" pitchFamily="34" charset="0"/>
              </a:rPr>
              <a:t>using</a:t>
            </a:r>
            <a:r>
              <a:rPr lang="en-US" sz="1800" i="0" dirty="0">
                <a:solidFill>
                  <a:srgbClr val="373D3F"/>
                </a:solidFill>
                <a:effectLst/>
                <a:latin typeface="Arial" panose="020B0604020202020204" pitchFamily="34" charset="0"/>
                <a:cs typeface="Arial" panose="020B0604020202020204" pitchFamily="34" charset="0"/>
              </a:rPr>
              <a:t> good reasoning</a:t>
            </a:r>
            <a:r>
              <a:rPr lang="en-US" sz="1800" dirty="0">
                <a:solidFill>
                  <a:srgbClr val="373D3F"/>
                </a:solidFill>
                <a:latin typeface="Arial" panose="020B0604020202020204" pitchFamily="34" charset="0"/>
                <a:cs typeface="Arial" panose="020B0604020202020204" pitchFamily="34" charset="0"/>
              </a:rPr>
              <a:t>.</a:t>
            </a:r>
          </a:p>
          <a:p>
            <a:pPr marL="0" indent="0">
              <a:buNone/>
            </a:pPr>
            <a:endParaRPr lang="en-US" sz="1800" dirty="0">
              <a:solidFill>
                <a:srgbClr val="373D3F"/>
              </a:solidFill>
              <a:latin typeface="Arial" panose="020B0604020202020204" pitchFamily="34" charset="0"/>
              <a:cs typeface="Arial" panose="020B0604020202020204" pitchFamily="34" charset="0"/>
            </a:endParaRPr>
          </a:p>
          <a:p>
            <a:pPr marL="0" indent="0">
              <a:buNone/>
            </a:pPr>
            <a:r>
              <a:rPr lang="en-US" sz="1800" dirty="0">
                <a:solidFill>
                  <a:srgbClr val="373D3F"/>
                </a:solidFill>
                <a:latin typeface="Arial" panose="020B0604020202020204" pitchFamily="34" charset="0"/>
                <a:cs typeface="Arial" panose="020B0604020202020204" pitchFamily="34" charset="0"/>
              </a:rPr>
              <a:t>The CCAR uses “connection,” “ties,” or “chain of reasoning” in place of </a:t>
            </a:r>
            <a:r>
              <a:rPr lang="en-US" sz="1800" dirty="0">
                <a:solidFill>
                  <a:srgbClr val="941100"/>
                </a:solidFill>
                <a:latin typeface="Arial" panose="020B0604020202020204" pitchFamily="34" charset="0"/>
                <a:cs typeface="Arial" panose="020B0604020202020204" pitchFamily="34" charset="0"/>
              </a:rPr>
              <a:t>“warrant.”*</a:t>
            </a:r>
            <a:endParaRPr lang="en-US" sz="1800" i="0" dirty="0">
              <a:solidFill>
                <a:srgbClr val="941100"/>
              </a:solidFill>
              <a:effectLst/>
              <a:latin typeface="Arial" panose="020B0604020202020204" pitchFamily="34" charset="0"/>
              <a:cs typeface="Arial" panose="020B0604020202020204" pitchFamily="34" charset="0"/>
            </a:endParaRPr>
          </a:p>
          <a:p>
            <a:pPr marL="0" indent="0">
              <a:buNone/>
            </a:pPr>
            <a:endParaRPr lang="en-US" sz="1800" dirty="0">
              <a:solidFill>
                <a:srgbClr val="373D3F"/>
              </a:solidFill>
              <a:latin typeface="Arial" panose="020B0604020202020204" pitchFamily="34" charset="0"/>
              <a:cs typeface="Arial" panose="020B0604020202020204" pitchFamily="34" charset="0"/>
            </a:endParaRPr>
          </a:p>
          <a:p>
            <a:pPr marL="0" indent="0">
              <a:buNone/>
            </a:pPr>
            <a:r>
              <a:rPr lang="en-US" sz="1800" dirty="0">
                <a:solidFill>
                  <a:srgbClr val="373D3F"/>
                </a:solidFill>
                <a:latin typeface="Arial" panose="020B0604020202020204" pitchFamily="34" charset="0"/>
                <a:cs typeface="Arial" panose="020B0604020202020204" pitchFamily="34" charset="0"/>
              </a:rPr>
              <a:t>* </a:t>
            </a:r>
            <a:r>
              <a:rPr lang="en-US" sz="1800" dirty="0">
                <a:solidFill>
                  <a:srgbClr val="941100"/>
                </a:solidFill>
                <a:latin typeface="Arial" panose="020B0604020202020204" pitchFamily="34" charset="0"/>
                <a:cs typeface="Arial" panose="020B0604020202020204" pitchFamily="34" charset="0"/>
              </a:rPr>
              <a:t>“Warrant” </a:t>
            </a:r>
            <a:r>
              <a:rPr lang="en-US" sz="1800" dirty="0">
                <a:solidFill>
                  <a:srgbClr val="373D3F"/>
                </a:solidFill>
                <a:latin typeface="Arial" panose="020B0604020202020204" pitchFamily="34" charset="0"/>
                <a:cs typeface="Arial" panose="020B0604020202020204" pitchFamily="34" charset="0"/>
              </a:rPr>
              <a:t>is also often used in theoretical or legal discussions of argumentation.</a:t>
            </a:r>
            <a:endParaRPr lang="en-US" sz="1800" i="0" dirty="0">
              <a:solidFill>
                <a:srgbClr val="373D3F"/>
              </a:solidFill>
              <a:effectLst/>
              <a:latin typeface="Arial" panose="020B0604020202020204" pitchFamily="34" charset="0"/>
              <a:cs typeface="Arial" panose="020B0604020202020204" pitchFamily="34" charset="0"/>
            </a:endParaRPr>
          </a:p>
          <a:p>
            <a:pPr marL="0" indent="0">
              <a:buNone/>
            </a:pPr>
            <a:endParaRPr lang="en-US" sz="1800" dirty="0">
              <a:solidFill>
                <a:srgbClr val="373D3F"/>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4" name="TextBox 3">
            <a:extLst>
              <a:ext uri="{FF2B5EF4-FFF2-40B4-BE49-F238E27FC236}">
                <a16:creationId xmlns:a16="http://schemas.microsoft.com/office/drawing/2014/main" id="{2142A14F-B3D5-5F4C-A1C5-114273C5517C}"/>
              </a:ext>
            </a:extLst>
          </p:cNvPr>
          <p:cNvSpPr txBox="1"/>
          <p:nvPr/>
        </p:nvSpPr>
        <p:spPr>
          <a:xfrm>
            <a:off x="469124" y="257545"/>
            <a:ext cx="8205752" cy="1077218"/>
          </a:xfrm>
          <a:prstGeom prst="rect">
            <a:avLst/>
          </a:prstGeom>
          <a:noFill/>
        </p:spPr>
        <p:txBody>
          <a:bodyPr wrap="square">
            <a:spAutoFit/>
          </a:bodyPr>
          <a:lstStyle/>
          <a:p>
            <a:pPr algn="ctr"/>
            <a:r>
              <a:rPr lang="en-US" sz="3200" b="1" dirty="0">
                <a:solidFill>
                  <a:srgbClr val="323232"/>
                </a:solidFill>
                <a:latin typeface="Arial" panose="020B0604020202020204" pitchFamily="34" charset="0"/>
                <a:cs typeface="Arial" panose="020B0604020202020204" pitchFamily="34" charset="0"/>
              </a:rPr>
              <a:t>U</a:t>
            </a:r>
            <a:r>
              <a:rPr lang="en-US" sz="3200" b="1" i="0" dirty="0">
                <a:solidFill>
                  <a:srgbClr val="323232"/>
                </a:solidFill>
                <a:effectLst/>
                <a:latin typeface="Arial" panose="020B0604020202020204" pitchFamily="34" charset="0"/>
                <a:cs typeface="Arial" panose="020B0604020202020204" pitchFamily="34" charset="0"/>
              </a:rPr>
              <a:t>ses of the word “</a:t>
            </a:r>
            <a:r>
              <a:rPr lang="en-US" sz="3200" b="1" dirty="0">
                <a:solidFill>
                  <a:srgbClr val="323232"/>
                </a:solidFill>
                <a:latin typeface="Arial" panose="020B0604020202020204" pitchFamily="34" charset="0"/>
                <a:cs typeface="Arial" panose="020B0604020202020204" pitchFamily="34" charset="0"/>
              </a:rPr>
              <a:t>Warrant</a:t>
            </a:r>
            <a:r>
              <a:rPr lang="en-US" sz="3200" b="1" i="0" dirty="0">
                <a:solidFill>
                  <a:srgbClr val="323232"/>
                </a:solidFill>
                <a:effectLst/>
                <a:latin typeface="Arial" panose="020B0604020202020204" pitchFamily="34" charset="0"/>
                <a:cs typeface="Arial" panose="020B0604020202020204" pitchFamily="34" charset="0"/>
              </a:rPr>
              <a:t>”</a:t>
            </a:r>
            <a:r>
              <a:rPr lang="en-US" sz="3200" b="0" i="0" dirty="0">
                <a:solidFill>
                  <a:srgbClr val="323232"/>
                </a:solidFill>
                <a:effectLst/>
                <a:latin typeface="Arial" panose="020B0604020202020204" pitchFamily="34" charset="0"/>
                <a:cs typeface="Arial" panose="020B0604020202020204" pitchFamily="34" charset="0"/>
              </a:rPr>
              <a:t> </a:t>
            </a:r>
          </a:p>
          <a:p>
            <a:pPr algn="ctr"/>
            <a:r>
              <a:rPr lang="en-US" sz="3200" b="0" i="0" dirty="0">
                <a:solidFill>
                  <a:srgbClr val="323232"/>
                </a:solidFill>
                <a:effectLst/>
                <a:latin typeface="Arial" panose="020B0604020202020204" pitchFamily="34" charset="0"/>
                <a:cs typeface="Arial" panose="020B0604020202020204" pitchFamily="34" charset="0"/>
              </a:rPr>
              <a:t>in </a:t>
            </a:r>
            <a:r>
              <a:rPr lang="en-US" sz="3200" dirty="0">
                <a:solidFill>
                  <a:srgbClr val="323232"/>
                </a:solidFill>
                <a:latin typeface="Arial" panose="020B0604020202020204" pitchFamily="34" charset="0"/>
                <a:cs typeface="Arial" panose="020B0604020202020204" pitchFamily="34" charset="0"/>
              </a:rPr>
              <a:t>everyday usage and in argumentation </a:t>
            </a:r>
          </a:p>
        </p:txBody>
      </p:sp>
      <p:pic>
        <p:nvPicPr>
          <p:cNvPr id="2" name="Picture 1">
            <a:extLst>
              <a:ext uri="{FF2B5EF4-FFF2-40B4-BE49-F238E27FC236}">
                <a16:creationId xmlns:a16="http://schemas.microsoft.com/office/drawing/2014/main" id="{D07A23E3-4546-EAFE-BED5-44034D1D1352}"/>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4186771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21</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1211828" y="530506"/>
            <a:ext cx="7772400" cy="544185"/>
          </a:xfrm>
        </p:spPr>
        <p:txBody>
          <a:bodyPr/>
          <a:lstStyle/>
          <a:p>
            <a:pPr eaLnBrk="1" hangingPunct="1"/>
            <a:br>
              <a:rPr lang="en-US" sz="1400" b="1"/>
            </a:br>
            <a:br>
              <a:rPr lang="en-US" sz="1400" b="1"/>
            </a:br>
            <a:endParaRPr lang="en-US" altLang="en-US" sz="2000"/>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4" name="TextBox 3">
            <a:extLst>
              <a:ext uri="{FF2B5EF4-FFF2-40B4-BE49-F238E27FC236}">
                <a16:creationId xmlns:a16="http://schemas.microsoft.com/office/drawing/2014/main" id="{2142A14F-B3D5-5F4C-A1C5-114273C5517C}"/>
              </a:ext>
            </a:extLst>
          </p:cNvPr>
          <p:cNvSpPr txBox="1"/>
          <p:nvPr/>
        </p:nvSpPr>
        <p:spPr>
          <a:xfrm>
            <a:off x="308486" y="304800"/>
            <a:ext cx="8205752" cy="954107"/>
          </a:xfrm>
          <a:prstGeom prst="rect">
            <a:avLst/>
          </a:prstGeom>
          <a:noFill/>
        </p:spPr>
        <p:txBody>
          <a:bodyPr wrap="square">
            <a:spAutoFit/>
          </a:bodyPr>
          <a:lstStyle/>
          <a:p>
            <a:pPr algn="ctr"/>
            <a:r>
              <a:rPr lang="en-US" sz="2800" b="1" i="0" dirty="0">
                <a:solidFill>
                  <a:srgbClr val="323232"/>
                </a:solidFill>
                <a:effectLst/>
                <a:latin typeface="Arial" panose="020B0604020202020204" pitchFamily="34" charset="0"/>
                <a:cs typeface="Arial" panose="020B0604020202020204" pitchFamily="34" charset="0"/>
              </a:rPr>
              <a:t>Understanding </a:t>
            </a:r>
            <a:r>
              <a:rPr lang="en-US" sz="2800" b="1" i="0" dirty="0">
                <a:solidFill>
                  <a:srgbClr val="941100"/>
                </a:solidFill>
                <a:effectLst/>
                <a:latin typeface="Arial" panose="020B0604020202020204" pitchFamily="34" charset="0"/>
                <a:cs typeface="Arial" panose="020B0604020202020204" pitchFamily="34" charset="0"/>
              </a:rPr>
              <a:t>“</a:t>
            </a:r>
            <a:r>
              <a:rPr lang="en-US" sz="2800" b="1" dirty="0">
                <a:solidFill>
                  <a:schemeClr val="tx1"/>
                </a:solidFill>
                <a:latin typeface="Arial" panose="020B0604020202020204" pitchFamily="34" charset="0"/>
                <a:cs typeface="Arial" panose="020B0604020202020204" pitchFamily="34" charset="0"/>
              </a:rPr>
              <a:t>Warrant,</a:t>
            </a:r>
            <a:r>
              <a:rPr lang="en-US" sz="2800" b="1" i="0" dirty="0">
                <a:solidFill>
                  <a:schemeClr val="tx1"/>
                </a:solidFill>
                <a:effectLst/>
                <a:latin typeface="Arial" panose="020B0604020202020204" pitchFamily="34" charset="0"/>
                <a:cs typeface="Arial" panose="020B0604020202020204" pitchFamily="34" charset="0"/>
              </a:rPr>
              <a:t>”</a:t>
            </a:r>
            <a:r>
              <a:rPr lang="en-US" sz="2800" b="0" i="0" dirty="0">
                <a:solidFill>
                  <a:schemeClr val="tx1"/>
                </a:solidFill>
                <a:effectLst/>
                <a:latin typeface="Arial" panose="020B0604020202020204" pitchFamily="34" charset="0"/>
                <a:cs typeface="Arial" panose="020B0604020202020204" pitchFamily="34" charset="0"/>
              </a:rPr>
              <a:t> or ”Chain of Reasonin</a:t>
            </a:r>
            <a:r>
              <a:rPr lang="en-US" sz="2800" dirty="0">
                <a:solidFill>
                  <a:schemeClr val="tx1"/>
                </a:solidFill>
                <a:latin typeface="Arial" panose="020B0604020202020204" pitchFamily="34" charset="0"/>
                <a:cs typeface="Arial" panose="020B0604020202020204" pitchFamily="34" charset="0"/>
              </a:rPr>
              <a:t>g” </a:t>
            </a:r>
            <a:r>
              <a:rPr lang="en-US" sz="2800" dirty="0">
                <a:solidFill>
                  <a:srgbClr val="323232"/>
                </a:solidFill>
                <a:latin typeface="Arial" panose="020B0604020202020204" pitchFamily="34" charset="0"/>
                <a:cs typeface="Arial" panose="020B0604020202020204" pitchFamily="34" charset="0"/>
              </a:rPr>
              <a:t>with </a:t>
            </a:r>
            <a:r>
              <a:rPr lang="en-US" sz="2800" dirty="0">
                <a:solidFill>
                  <a:srgbClr val="941100"/>
                </a:solidFill>
                <a:latin typeface="Arial" panose="020B0604020202020204" pitchFamily="34" charset="0"/>
                <a:cs typeface="Arial" panose="020B0604020202020204" pitchFamily="34" charset="0"/>
              </a:rPr>
              <a:t>a Legal Analogy</a:t>
            </a:r>
          </a:p>
        </p:txBody>
      </p:sp>
      <p:sp>
        <p:nvSpPr>
          <p:cNvPr id="2" name="TextBox 1">
            <a:extLst>
              <a:ext uri="{FF2B5EF4-FFF2-40B4-BE49-F238E27FC236}">
                <a16:creationId xmlns:a16="http://schemas.microsoft.com/office/drawing/2014/main" id="{5B99C186-C52F-9B87-ABF8-C4939FBBD124}"/>
              </a:ext>
            </a:extLst>
          </p:cNvPr>
          <p:cNvSpPr txBox="1"/>
          <p:nvPr/>
        </p:nvSpPr>
        <p:spPr>
          <a:xfrm>
            <a:off x="313547" y="1310293"/>
            <a:ext cx="8516905" cy="5293757"/>
          </a:xfrm>
          <a:prstGeom prst="rect">
            <a:avLst/>
          </a:prstGeom>
          <a:noFill/>
        </p:spPr>
        <p:txBody>
          <a:bodyPr wrap="square" rtlCol="0">
            <a:spAutoFit/>
          </a:bodyPr>
          <a:lstStyle/>
          <a:p>
            <a:pPr marL="457200" indent="-457200">
              <a:buFont typeface="Arial" panose="020B0604020202020204" pitchFamily="34" charset="0"/>
              <a:buChar char="•"/>
            </a:pPr>
            <a:r>
              <a:rPr lang="en-US" sz="2600" dirty="0">
                <a:solidFill>
                  <a:srgbClr val="373D3F"/>
                </a:solidFill>
                <a:latin typeface="Arial" panose="020B0604020202020204" pitchFamily="34" charset="0"/>
                <a:cs typeface="Arial" panose="020B0604020202020204" pitchFamily="34" charset="0"/>
              </a:rPr>
              <a:t>Even in everyday usage, the term </a:t>
            </a:r>
            <a:r>
              <a:rPr lang="en-US" sz="2600" dirty="0">
                <a:solidFill>
                  <a:srgbClr val="941100"/>
                </a:solidFill>
                <a:latin typeface="Arial" panose="020B0604020202020204" pitchFamily="34" charset="0"/>
                <a:cs typeface="Arial" panose="020B0604020202020204" pitchFamily="34" charset="0"/>
              </a:rPr>
              <a:t>“warrant” </a:t>
            </a:r>
            <a:r>
              <a:rPr lang="en-US" sz="2600" dirty="0">
                <a:solidFill>
                  <a:srgbClr val="373D3F"/>
                </a:solidFill>
                <a:latin typeface="Arial" panose="020B0604020202020204" pitchFamily="34" charset="0"/>
                <a:cs typeface="Arial" panose="020B0604020202020204" pitchFamily="34" charset="0"/>
              </a:rPr>
              <a:t>sometimes shows up in contexts that are good examples of its meaning. </a:t>
            </a:r>
          </a:p>
          <a:p>
            <a:pPr marL="457200" indent="-457200">
              <a:buFont typeface="Arial" panose="020B0604020202020204" pitchFamily="34" charset="0"/>
              <a:buChar char="•"/>
            </a:pPr>
            <a:endParaRPr lang="en-US" sz="2600" dirty="0">
              <a:solidFill>
                <a:srgbClr val="373D3F"/>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600" dirty="0">
                <a:solidFill>
                  <a:srgbClr val="373D3F"/>
                </a:solidFill>
                <a:latin typeface="Arial" panose="020B0604020202020204" pitchFamily="34" charset="0"/>
                <a:cs typeface="Arial" panose="020B0604020202020204" pitchFamily="34" charset="0"/>
              </a:rPr>
              <a:t>For example, we may hear </a:t>
            </a:r>
            <a:r>
              <a:rPr lang="en-US" sz="2600" dirty="0">
                <a:solidFill>
                  <a:srgbClr val="941100"/>
                </a:solidFill>
                <a:latin typeface="Arial" panose="020B0604020202020204" pitchFamily="34" charset="0"/>
                <a:cs typeface="Arial" panose="020B0604020202020204" pitchFamily="34" charset="0"/>
              </a:rPr>
              <a:t>“Well, that warrants further consideration.” </a:t>
            </a:r>
          </a:p>
          <a:p>
            <a:pPr marL="457200" indent="-457200">
              <a:buFont typeface="Arial" panose="020B0604020202020204" pitchFamily="34" charset="0"/>
              <a:buChar char="•"/>
            </a:pPr>
            <a:endParaRPr lang="en-US" sz="2600" dirty="0">
              <a:solidFill>
                <a:srgbClr val="373D3F"/>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600" dirty="0">
                <a:solidFill>
                  <a:srgbClr val="373D3F"/>
                </a:solidFill>
                <a:latin typeface="Arial" panose="020B0604020202020204" pitchFamily="34" charset="0"/>
                <a:cs typeface="Arial" panose="020B0604020202020204" pitchFamily="34" charset="0"/>
              </a:rPr>
              <a:t>Another context is our legal system – whether in real life or courtroom dramas, </a:t>
            </a:r>
            <a:r>
              <a:rPr lang="en-US" sz="2600" dirty="0">
                <a:solidFill>
                  <a:srgbClr val="941100"/>
                </a:solidFill>
                <a:latin typeface="Arial" panose="020B0604020202020204" pitchFamily="34" charset="0"/>
                <a:cs typeface="Arial" panose="020B0604020202020204" pitchFamily="34" charset="0"/>
              </a:rPr>
              <a:t>“Here’s the warrant to ...”.</a:t>
            </a:r>
          </a:p>
          <a:p>
            <a:endParaRPr lang="en-US" sz="2600" dirty="0">
              <a:solidFill>
                <a:srgbClr val="373D3F"/>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600" dirty="0">
                <a:solidFill>
                  <a:srgbClr val="373D3F"/>
                </a:solidFill>
                <a:latin typeface="Arial" panose="020B0604020202020204" pitchFamily="34" charset="0"/>
                <a:cs typeface="Arial" panose="020B0604020202020204" pitchFamily="34" charset="0"/>
              </a:rPr>
              <a:t>This context may help us understand a Warrant or Chain of Reasoning in argumentation</a:t>
            </a:r>
            <a:r>
              <a:rPr lang="en-US" sz="2800" dirty="0">
                <a:solidFill>
                  <a:srgbClr val="373D3F"/>
                </a:solidFill>
                <a:latin typeface="Arial" panose="020B0604020202020204" pitchFamily="34" charset="0"/>
                <a:cs typeface="Arial" panose="020B0604020202020204" pitchFamily="34" charset="0"/>
              </a:rPr>
              <a:t>. </a:t>
            </a:r>
            <a:endParaRPr lang="en-US" sz="2400" dirty="0"/>
          </a:p>
          <a:p>
            <a:endParaRPr lang="en-US" dirty="0"/>
          </a:p>
        </p:txBody>
      </p:sp>
      <p:sp>
        <p:nvSpPr>
          <p:cNvPr id="7" name="TextBox 6">
            <a:extLst>
              <a:ext uri="{FF2B5EF4-FFF2-40B4-BE49-F238E27FC236}">
                <a16:creationId xmlns:a16="http://schemas.microsoft.com/office/drawing/2014/main" id="{6D0EC099-A630-FA29-C449-E75086CD2346}"/>
              </a:ext>
            </a:extLst>
          </p:cNvPr>
          <p:cNvSpPr txBox="1"/>
          <p:nvPr/>
        </p:nvSpPr>
        <p:spPr>
          <a:xfrm>
            <a:off x="-2590800" y="4786184"/>
            <a:ext cx="184731" cy="461665"/>
          </a:xfrm>
          <a:prstGeom prst="rect">
            <a:avLst/>
          </a:prstGeom>
          <a:noFill/>
        </p:spPr>
        <p:txBody>
          <a:bodyPr wrap="none" rtlCol="0">
            <a:spAutoFit/>
          </a:bodyPr>
          <a:lstStyle/>
          <a:p>
            <a:endParaRPr lang="en-US" dirty="0"/>
          </a:p>
        </p:txBody>
      </p:sp>
      <p:pic>
        <p:nvPicPr>
          <p:cNvPr id="5" name="Picture 4">
            <a:extLst>
              <a:ext uri="{FF2B5EF4-FFF2-40B4-BE49-F238E27FC236}">
                <a16:creationId xmlns:a16="http://schemas.microsoft.com/office/drawing/2014/main" id="{1AF5825B-6EDE-690C-F8D0-C6DFE93A8E5C}"/>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909082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22</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1211828" y="530506"/>
            <a:ext cx="7772400" cy="544185"/>
          </a:xfrm>
        </p:spPr>
        <p:txBody>
          <a:bodyPr/>
          <a:lstStyle/>
          <a:p>
            <a:pPr eaLnBrk="1" hangingPunct="1"/>
            <a:br>
              <a:rPr lang="en-US" sz="1400" b="1"/>
            </a:br>
            <a:br>
              <a:rPr lang="en-US" sz="1400" b="1"/>
            </a:br>
            <a:endParaRPr lang="en-US" altLang="en-US" sz="2000"/>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4" name="TextBox 3">
            <a:extLst>
              <a:ext uri="{FF2B5EF4-FFF2-40B4-BE49-F238E27FC236}">
                <a16:creationId xmlns:a16="http://schemas.microsoft.com/office/drawing/2014/main" id="{2142A14F-B3D5-5F4C-A1C5-114273C5517C}"/>
              </a:ext>
            </a:extLst>
          </p:cNvPr>
          <p:cNvSpPr txBox="1"/>
          <p:nvPr/>
        </p:nvSpPr>
        <p:spPr>
          <a:xfrm>
            <a:off x="467323" y="340933"/>
            <a:ext cx="8205752" cy="584775"/>
          </a:xfrm>
          <a:prstGeom prst="rect">
            <a:avLst/>
          </a:prstGeom>
          <a:noFill/>
        </p:spPr>
        <p:txBody>
          <a:bodyPr wrap="square">
            <a:spAutoFit/>
          </a:bodyPr>
          <a:lstStyle/>
          <a:p>
            <a:pPr algn="ctr"/>
            <a:r>
              <a:rPr lang="en-US" sz="3200" b="1" dirty="0">
                <a:latin typeface="Arial" panose="020B0604020202020204" pitchFamily="34" charset="0"/>
              </a:rPr>
              <a:t>DISCUSSION</a:t>
            </a:r>
          </a:p>
        </p:txBody>
      </p:sp>
      <p:sp>
        <p:nvSpPr>
          <p:cNvPr id="2" name="TextBox 1">
            <a:extLst>
              <a:ext uri="{FF2B5EF4-FFF2-40B4-BE49-F238E27FC236}">
                <a16:creationId xmlns:a16="http://schemas.microsoft.com/office/drawing/2014/main" id="{5B99C186-C52F-9B87-ABF8-C4939FBBD124}"/>
              </a:ext>
            </a:extLst>
          </p:cNvPr>
          <p:cNvSpPr txBox="1"/>
          <p:nvPr/>
        </p:nvSpPr>
        <p:spPr>
          <a:xfrm>
            <a:off x="467323" y="1074691"/>
            <a:ext cx="8516905" cy="4955203"/>
          </a:xfrm>
          <a:prstGeom prst="rect">
            <a:avLst/>
          </a:prstGeom>
          <a:noFill/>
        </p:spPr>
        <p:txBody>
          <a:bodyPr wrap="square" rtlCol="0">
            <a:spAutoFit/>
          </a:bodyPr>
          <a:lstStyle/>
          <a:p>
            <a:pPr marL="0" indent="0">
              <a:buNone/>
            </a:pPr>
            <a:endParaRPr lang="en-US" sz="2800" b="1" dirty="0">
              <a:solidFill>
                <a:srgbClr val="373D3F"/>
              </a:solidFill>
              <a:latin typeface="Arial" panose="020B0604020202020204" pitchFamily="34" charset="0"/>
              <a:cs typeface="Arial" panose="020B0604020202020204" pitchFamily="34" charset="0"/>
            </a:endParaRPr>
          </a:p>
          <a:p>
            <a:pPr marL="457200" indent="-457200">
              <a:buAutoNum type="arabicPeriod"/>
            </a:pPr>
            <a:r>
              <a:rPr lang="en-US" sz="3200" dirty="0">
                <a:latin typeface="Arial" panose="020B0604020202020204" pitchFamily="34" charset="0"/>
                <a:cs typeface="Arial" panose="020B0604020202020204" pitchFamily="34" charset="0"/>
              </a:rPr>
              <a:t>Think about the following slide that provides an example of an argument and warrant from a legal claim.</a:t>
            </a:r>
          </a:p>
          <a:p>
            <a:pPr marL="457200" indent="-457200">
              <a:buAutoNum type="arabicPeriod"/>
            </a:pPr>
            <a:endParaRPr lang="en-US" sz="3200" dirty="0">
              <a:latin typeface="Arial" panose="020B0604020202020204" pitchFamily="34" charset="0"/>
              <a:cs typeface="Arial" panose="020B0604020202020204" pitchFamily="34" charset="0"/>
            </a:endParaRPr>
          </a:p>
          <a:p>
            <a:pPr marL="457200" indent="-457200">
              <a:buAutoNum type="arabicPeriod"/>
            </a:pPr>
            <a:r>
              <a:rPr lang="en-US" sz="3200" dirty="0">
                <a:latin typeface="Arial" panose="020B0604020202020204" pitchFamily="34" charset="0"/>
                <a:cs typeface="Arial" panose="020B0604020202020204" pitchFamily="34" charset="0"/>
              </a:rPr>
              <a:t>Then, review the second slide that shows a claim about daylight savings time. </a:t>
            </a:r>
          </a:p>
          <a:p>
            <a:pPr marL="457200" indent="-457200">
              <a:buAutoNum type="arabicPeriod"/>
            </a:pPr>
            <a:endParaRPr lang="en-US" sz="3200" dirty="0">
              <a:latin typeface="Arial" panose="020B0604020202020204" pitchFamily="34" charset="0"/>
              <a:cs typeface="Arial" panose="020B0604020202020204" pitchFamily="34" charset="0"/>
            </a:endParaRPr>
          </a:p>
          <a:p>
            <a:pPr marL="457200" indent="-457200">
              <a:buAutoNum type="arabicPeriod"/>
            </a:pPr>
            <a:r>
              <a:rPr lang="en-US" sz="3200" dirty="0">
                <a:latin typeface="Arial" panose="020B0604020202020204" pitchFamily="34" charset="0"/>
                <a:cs typeface="Arial" panose="020B0604020202020204" pitchFamily="34" charset="0"/>
              </a:rPr>
              <a:t>Compare terminology and reasoning between the two</a:t>
            </a:r>
            <a:r>
              <a:rPr lang="en-US" dirty="0"/>
              <a:t>.</a:t>
            </a:r>
          </a:p>
        </p:txBody>
      </p:sp>
      <p:sp>
        <p:nvSpPr>
          <p:cNvPr id="7" name="TextBox 6">
            <a:extLst>
              <a:ext uri="{FF2B5EF4-FFF2-40B4-BE49-F238E27FC236}">
                <a16:creationId xmlns:a16="http://schemas.microsoft.com/office/drawing/2014/main" id="{6D0EC099-A630-FA29-C449-E75086CD2346}"/>
              </a:ext>
            </a:extLst>
          </p:cNvPr>
          <p:cNvSpPr txBox="1"/>
          <p:nvPr/>
        </p:nvSpPr>
        <p:spPr>
          <a:xfrm>
            <a:off x="-2590800" y="4786184"/>
            <a:ext cx="184731" cy="461665"/>
          </a:xfrm>
          <a:prstGeom prst="rect">
            <a:avLst/>
          </a:prstGeom>
          <a:noFill/>
        </p:spPr>
        <p:txBody>
          <a:bodyPr wrap="none" rtlCol="0">
            <a:spAutoFit/>
          </a:bodyPr>
          <a:lstStyle/>
          <a:p>
            <a:endParaRPr lang="en-US" dirty="0"/>
          </a:p>
        </p:txBody>
      </p:sp>
      <p:pic>
        <p:nvPicPr>
          <p:cNvPr id="5" name="Picture 4">
            <a:extLst>
              <a:ext uri="{FF2B5EF4-FFF2-40B4-BE49-F238E27FC236}">
                <a16:creationId xmlns:a16="http://schemas.microsoft.com/office/drawing/2014/main" id="{93F0E6C1-7634-AE2A-FDE8-8A79960DA547}"/>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02735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BF50CE-DF8B-A002-EEDE-DDAC6AAD796C}"/>
              </a:ext>
            </a:extLst>
          </p:cNvPr>
          <p:cNvSpPr/>
          <p:nvPr/>
        </p:nvSpPr>
        <p:spPr bwMode="auto">
          <a:xfrm>
            <a:off x="0" y="5949677"/>
            <a:ext cx="9144000" cy="9083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6D43DA42-01F1-394F-8094-D88DDF015F9C}"/>
              </a:ext>
            </a:extLst>
          </p:cNvPr>
          <p:cNvSpPr txBox="1"/>
          <p:nvPr/>
        </p:nvSpPr>
        <p:spPr>
          <a:xfrm>
            <a:off x="1216710" y="523265"/>
            <a:ext cx="6512873" cy="646331"/>
          </a:xfrm>
          <a:prstGeom prst="rect">
            <a:avLst/>
          </a:prstGeom>
          <a:noFill/>
        </p:spPr>
        <p:txBody>
          <a:bodyPr wrap="square" rtlCol="0">
            <a:spAutoFit/>
          </a:bodyPr>
          <a:lstStyle/>
          <a:p>
            <a:pPr algn="ctr" defTabSz="342900" eaLnBrk="1" fontAlgn="auto" hangingPunct="1">
              <a:spcBef>
                <a:spcPts val="0"/>
              </a:spcBef>
              <a:spcAft>
                <a:spcPts val="0"/>
              </a:spcAft>
              <a:defRPr/>
            </a:pPr>
            <a:r>
              <a:rPr lang="en-US" sz="1200" b="1" dirty="0">
                <a:solidFill>
                  <a:prstClr val="black"/>
                </a:solidFill>
                <a:latin typeface="Calibri" panose="020F0502020204030204"/>
                <a:ea typeface="+mn-ea"/>
              </a:rPr>
              <a:t>Cross-Curricular Argumentation Guide A</a:t>
            </a:r>
          </a:p>
          <a:p>
            <a:pPr algn="ctr" defTabSz="342900" eaLnBrk="1" fontAlgn="auto" hangingPunct="1">
              <a:spcBef>
                <a:spcPts val="0"/>
              </a:spcBef>
              <a:spcAft>
                <a:spcPts val="0"/>
              </a:spcAft>
              <a:defRPr/>
            </a:pPr>
            <a:r>
              <a:rPr lang="en-US" sz="1200" b="1" dirty="0">
                <a:solidFill>
                  <a:prstClr val="black"/>
                </a:solidFill>
                <a:highlight>
                  <a:srgbClr val="FFFF00"/>
                </a:highlight>
                <a:latin typeface="Calibri" panose="020F0502020204030204"/>
                <a:ea typeface="+mn-ea"/>
              </a:rPr>
              <a:t> </a:t>
            </a:r>
            <a:br>
              <a:rPr lang="en-US" sz="1200" b="1" dirty="0">
                <a:solidFill>
                  <a:prstClr val="black"/>
                </a:solidFill>
                <a:highlight>
                  <a:srgbClr val="FFFF00"/>
                </a:highlight>
                <a:latin typeface="Calibri" panose="020F0502020204030204"/>
                <a:ea typeface="+mn-ea"/>
              </a:rPr>
            </a:br>
            <a:endParaRPr lang="en-US" sz="1200" b="1" dirty="0">
              <a:solidFill>
                <a:prstClr val="black"/>
              </a:solidFill>
              <a:latin typeface="Calibri" panose="020F0502020204030204"/>
              <a:ea typeface="+mn-ea"/>
            </a:endParaRP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nvGraphicFramePr>
        <p:xfrm>
          <a:off x="333924" y="793604"/>
          <a:ext cx="8504446" cy="342900"/>
        </p:xfrm>
        <a:graphic>
          <a:graphicData uri="http://schemas.openxmlformats.org/drawingml/2006/table">
            <a:tbl>
              <a:tblPr firstRow="1" bandRow="1">
                <a:tableStyleId>{5940675A-B579-460E-94D1-54222C63F5DA}</a:tableStyleId>
              </a:tblPr>
              <a:tblGrid>
                <a:gridCol w="2313695">
                  <a:extLst>
                    <a:ext uri="{9D8B030D-6E8A-4147-A177-3AD203B41FA5}">
                      <a16:colId xmlns:a16="http://schemas.microsoft.com/office/drawing/2014/main" val="3924947534"/>
                    </a:ext>
                  </a:extLst>
                </a:gridCol>
                <a:gridCol w="1082822">
                  <a:extLst>
                    <a:ext uri="{9D8B030D-6E8A-4147-A177-3AD203B41FA5}">
                      <a16:colId xmlns:a16="http://schemas.microsoft.com/office/drawing/2014/main" val="2370561529"/>
                    </a:ext>
                  </a:extLst>
                </a:gridCol>
                <a:gridCol w="1380868">
                  <a:extLst>
                    <a:ext uri="{9D8B030D-6E8A-4147-A177-3AD203B41FA5}">
                      <a16:colId xmlns:a16="http://schemas.microsoft.com/office/drawing/2014/main" val="964142523"/>
                    </a:ext>
                  </a:extLst>
                </a:gridCol>
                <a:gridCol w="3727061">
                  <a:extLst>
                    <a:ext uri="{9D8B030D-6E8A-4147-A177-3AD203B41FA5}">
                      <a16:colId xmlns:a16="http://schemas.microsoft.com/office/drawing/2014/main" val="709764846"/>
                    </a:ext>
                  </a:extLst>
                </a:gridCol>
              </a:tblGrid>
              <a:tr h="342900">
                <a:tc>
                  <a:txBody>
                    <a:bodyPr/>
                    <a:lstStyle/>
                    <a:p>
                      <a:r>
                        <a:rPr lang="en-US" sz="900" b="1" dirty="0"/>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 </a:t>
                      </a:r>
                      <a:r>
                        <a:rPr lang="en-US" sz="1600" b="1" dirty="0"/>
                        <a:t>warrant for an arrest</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graphicFrame>
        <p:nvGraphicFramePr>
          <p:cNvPr id="4" name="Table 3">
            <a:extLst>
              <a:ext uri="{FF2B5EF4-FFF2-40B4-BE49-F238E27FC236}">
                <a16:creationId xmlns:a16="http://schemas.microsoft.com/office/drawing/2014/main" id="{C33C011E-0675-5D43-8A74-C368E0FED140}"/>
              </a:ext>
            </a:extLst>
          </p:cNvPr>
          <p:cNvGraphicFramePr>
            <a:graphicFrameLocks noGrp="1"/>
          </p:cNvGraphicFramePr>
          <p:nvPr>
            <p:extLst>
              <p:ext uri="{D42A27DB-BD31-4B8C-83A1-F6EECF244321}">
                <p14:modId xmlns:p14="http://schemas.microsoft.com/office/powerpoint/2010/main" val="2763426942"/>
              </p:ext>
            </p:extLst>
          </p:nvPr>
        </p:nvGraphicFramePr>
        <p:xfrm>
          <a:off x="416978" y="1118755"/>
          <a:ext cx="8393098" cy="5154152"/>
        </p:xfrm>
        <a:graphic>
          <a:graphicData uri="http://schemas.openxmlformats.org/drawingml/2006/table">
            <a:tbl>
              <a:tblPr firstRow="1" bandRow="1">
                <a:tableStyleId>{2D5ABB26-0587-4C30-8999-92F81FD0307C}</a:tableStyleId>
              </a:tblPr>
              <a:tblGrid>
                <a:gridCol w="4345027">
                  <a:extLst>
                    <a:ext uri="{9D8B030D-6E8A-4147-A177-3AD203B41FA5}">
                      <a16:colId xmlns:a16="http://schemas.microsoft.com/office/drawing/2014/main" val="2751578919"/>
                    </a:ext>
                  </a:extLst>
                </a:gridCol>
                <a:gridCol w="4048071">
                  <a:extLst>
                    <a:ext uri="{9D8B030D-6E8A-4147-A177-3AD203B41FA5}">
                      <a16:colId xmlns:a16="http://schemas.microsoft.com/office/drawing/2014/main" val="412781860"/>
                    </a:ext>
                  </a:extLst>
                </a:gridCol>
              </a:tblGrid>
              <a:tr h="56166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tx1"/>
                          </a:solidFill>
                          <a:effectLst/>
                          <a:latin typeface="+mn-lt"/>
                          <a:ea typeface="+mn-ea"/>
                          <a:cs typeface="+mn-cs"/>
                        </a:rPr>
                        <a:t>1. Clarify the claim with any qualifier and define key terms.</a:t>
                      </a:r>
                      <a:endParaRPr lang="en-US" sz="11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effectLst/>
                          <a:latin typeface="+mn-lt"/>
                          <a:ea typeface="+mn-ea"/>
                          <a:cs typeface="+mn-cs"/>
                        </a:rPr>
                        <a:t>John Doe should be arrested because he robbed a bank.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tx1"/>
                          </a:solidFill>
                          <a:effectLst/>
                          <a:latin typeface="+mn-lt"/>
                          <a:ea typeface="+mn-ea"/>
                          <a:cs typeface="+mn-cs"/>
                        </a:rPr>
                        <a:t>  warrant (noun) - a legal document or authority (Issue a warrant for his arrest.)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tx1"/>
                          </a:solidFill>
                          <a:effectLst/>
                          <a:latin typeface="+mn-lt"/>
                          <a:ea typeface="+mn-ea"/>
                          <a:cs typeface="+mn-cs"/>
                        </a:rPr>
                        <a:t>  warrant (verb)  - to justify an action (That warrants an arrest.)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dirty="0"/>
                    </a:p>
                  </a:txBody>
                  <a:tcPr/>
                </a:tc>
                <a:extLst>
                  <a:ext uri="{0D108BD9-81ED-4DB2-BD59-A6C34878D82A}">
                    <a16:rowId xmlns:a16="http://schemas.microsoft.com/office/drawing/2014/main" val="3752512458"/>
                  </a:ext>
                </a:extLst>
              </a:tr>
              <a:tr h="1999472">
                <a:tc>
                  <a:txBody>
                    <a:bodyPr/>
                    <a:lstStyle/>
                    <a:p>
                      <a:r>
                        <a:rPr lang="en-US" sz="1000" b="1" kern="1200" dirty="0">
                          <a:solidFill>
                            <a:schemeClr val="tx1"/>
                          </a:solidFill>
                          <a:effectLst/>
                          <a:latin typeface="+mn-lt"/>
                          <a:ea typeface="+mn-ea"/>
                          <a:cs typeface="+mn-cs"/>
                        </a:rPr>
                        <a:t>2. List the evidence</a:t>
                      </a:r>
                      <a:r>
                        <a:rPr lang="en-US" sz="1000" b="1" i="0" kern="1200" baseline="0" dirty="0">
                          <a:solidFill>
                            <a:schemeClr val="tx1"/>
                          </a:solidFill>
                          <a:effectLst/>
                          <a:latin typeface="+mn-lt"/>
                          <a:ea typeface="+mn-ea"/>
                          <a:cs typeface="+mn-cs"/>
                        </a:rPr>
                        <a:t>. </a:t>
                      </a:r>
                    </a:p>
                    <a:p>
                      <a:pPr marL="228600" indent="-228600">
                        <a:buAutoNum type="arabicPeriod"/>
                      </a:pPr>
                      <a:r>
                        <a:rPr lang="en-US" sz="1600" b="1" i="0" kern="1200" baseline="0" dirty="0">
                          <a:solidFill>
                            <a:schemeClr val="tx1"/>
                          </a:solidFill>
                          <a:effectLst/>
                          <a:latin typeface="+mn-lt"/>
                          <a:ea typeface="+mn-ea"/>
                          <a:cs typeface="+mn-cs"/>
                        </a:rPr>
                        <a:t>John Doe is seen on surveillance cameras robbing the bank on May 1 of this year. (fact)</a:t>
                      </a:r>
                    </a:p>
                    <a:p>
                      <a:pPr marL="228600" indent="-228600">
                        <a:buAutoNum type="arabicPeriod"/>
                      </a:pPr>
                      <a:endParaRPr lang="en-US" sz="1600" b="1" i="0" kern="1200" baseline="0" dirty="0">
                        <a:solidFill>
                          <a:schemeClr val="tx1"/>
                        </a:solidFill>
                        <a:effectLst/>
                        <a:latin typeface="+mn-lt"/>
                        <a:ea typeface="+mn-ea"/>
                        <a:cs typeface="+mn-cs"/>
                      </a:endParaRPr>
                    </a:p>
                    <a:p>
                      <a:pPr marL="228600" indent="-228600">
                        <a:buAutoNum type="arabicPeriod"/>
                      </a:pPr>
                      <a:r>
                        <a:rPr lang="en-US" sz="1600" b="1" i="0" kern="1200" baseline="0" dirty="0">
                          <a:solidFill>
                            <a:schemeClr val="tx1"/>
                          </a:solidFill>
                          <a:effectLst/>
                          <a:latin typeface="+mn-lt"/>
                          <a:ea typeface="+mn-ea"/>
                          <a:cs typeface="+mn-cs"/>
                        </a:rPr>
                        <a:t>The manager of the bank identified him as the man who robbed the bank (authority).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t>3. Analyze the reasoning</a:t>
                      </a:r>
                      <a:r>
                        <a:rPr lang="en-US" sz="1000" b="1" i="0"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i="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i="0" baseline="0" dirty="0"/>
                        <a:t>1.  Since John Doe has been identified by video and by personal identification (cause), therefore, the state has the right to arrest him for the crime of robbery (effect) and a WARRANT (noun) for his arrest should be issued.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5240325"/>
                  </a:ext>
                </a:extLst>
              </a:tr>
              <a:tr h="38862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4. Identify other arguments for or against the claim</a:t>
                      </a:r>
                      <a:r>
                        <a:rPr lang="en-US" sz="900" b="1" i="0" baseline="0" dirty="0"/>
                        <a:t>. </a:t>
                      </a:r>
                      <a:r>
                        <a:rPr lang="en-US" sz="1600" b="1" dirty="0">
                          <a:effectLst/>
                          <a:latin typeface="Calibri" panose="020F0502020204030204" pitchFamily="34" charset="0"/>
                          <a:ea typeface="Times New Roman" panose="02020603050405020304" pitchFamily="18" charset="0"/>
                        </a:rPr>
                        <a:t>According to two other witnesses, John Doe robbed the bank (corroboration).</a:t>
                      </a:r>
                      <a:endParaRPr lang="en-US" sz="1600" b="1" i="0" baseline="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548640">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900" b="1" dirty="0"/>
                        <a:t>5. Make a judgment about the quality of evidence</a:t>
                      </a:r>
                      <a:r>
                        <a:rPr lang="en-US" sz="900" b="1" i="0" baseline="0" dirty="0"/>
                        <a:t>, the reasoning, and other arguments. </a:t>
                      </a:r>
                      <a:r>
                        <a:rPr lang="en-US" sz="1600" b="1" kern="1200" dirty="0">
                          <a:solidFill>
                            <a:schemeClr val="tx1"/>
                          </a:solidFill>
                          <a:effectLst/>
                          <a:latin typeface="+mn-lt"/>
                          <a:ea typeface="+mn-ea"/>
                          <a:cs typeface="+mn-cs"/>
                        </a:rPr>
                        <a:t>The quality of the evidence is good because of factual videos and identification. Reasoning links the claim to the charges in a logical way showing causes and effects. The information from two witnesses adds support.</a:t>
                      </a:r>
                      <a:endParaRPr lang="en-US" sz="1600" b="1" i="0" baseline="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50633078"/>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accept or reject the claim. </a:t>
                      </a:r>
                      <a:r>
                        <a:rPr lang="en-US" sz="1600" b="1" dirty="0">
                          <a:effectLst/>
                          <a:latin typeface="Calibri" panose="020F0502020204030204" pitchFamily="34" charset="0"/>
                          <a:ea typeface="Times New Roman" panose="02020603050405020304" pitchFamily="18" charset="0"/>
                        </a:rPr>
                        <a:t>I </a:t>
                      </a:r>
                      <a:r>
                        <a:rPr lang="en-US" sz="1800" b="1" dirty="0">
                          <a:effectLst/>
                          <a:latin typeface="Calibri" panose="020F0502020204030204" pitchFamily="34" charset="0"/>
                          <a:ea typeface="Times New Roman" panose="02020603050405020304" pitchFamily="18" charset="0"/>
                        </a:rPr>
                        <a:t>accept the claim based on the evidence, reasoning, and corroboration that supports the claim.</a:t>
                      </a:r>
                      <a:endParaRPr lang="en-US" sz="1800" b="1"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2828838658"/>
                  </a:ext>
                </a:extLst>
              </a:tr>
            </a:tbl>
          </a:graphicData>
        </a:graphic>
      </p:graphicFrame>
      <p:sp>
        <p:nvSpPr>
          <p:cNvPr id="5" name="Footer Placeholder 11">
            <a:extLst>
              <a:ext uri="{FF2B5EF4-FFF2-40B4-BE49-F238E27FC236}">
                <a16:creationId xmlns:a16="http://schemas.microsoft.com/office/drawing/2014/main" id="{2F491334-ECB5-0546-AAA4-B1F52797780B}"/>
              </a:ext>
            </a:extLst>
          </p:cNvPr>
          <p:cNvSpPr>
            <a:spLocks noGrp="1"/>
          </p:cNvSpPr>
          <p:nvPr>
            <p:ph type="ftr" sz="quarter" idx="11"/>
          </p:nvPr>
        </p:nvSpPr>
        <p:spPr>
          <a:xfrm>
            <a:off x="5896475" y="6450545"/>
            <a:ext cx="1259586" cy="273844"/>
          </a:xfrm>
        </p:spPr>
        <p:txBody>
          <a:bodyPr/>
          <a:lstStyle/>
          <a:p>
            <a:pPr algn="r" defTabSz="342900" eaLnBrk="1" fontAlgn="auto" hangingPunct="1">
              <a:spcBef>
                <a:spcPts val="0"/>
              </a:spcBef>
              <a:spcAft>
                <a:spcPts val="0"/>
              </a:spcAft>
              <a:defRPr/>
            </a:pPr>
            <a:r>
              <a:rPr lang="en-US" sz="900" dirty="0">
                <a:solidFill>
                  <a:prstClr val="black">
                    <a:tint val="75000"/>
                  </a:prstClr>
                </a:solidFill>
                <a:latin typeface="Calibri" panose="020F0502020204030204"/>
                <a:ea typeface="+mn-ea"/>
              </a:rPr>
              <a:t>© J. Bulgren 2021</a:t>
            </a:r>
          </a:p>
        </p:txBody>
      </p:sp>
    </p:spTree>
    <p:extLst>
      <p:ext uri="{BB962C8B-B14F-4D97-AF65-F5344CB8AC3E}">
        <p14:creationId xmlns:p14="http://schemas.microsoft.com/office/powerpoint/2010/main" val="2627164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6196E74-48AD-EA3B-AEA6-4DFAD9A3D179}"/>
              </a:ext>
            </a:extLst>
          </p:cNvPr>
          <p:cNvSpPr/>
          <p:nvPr/>
        </p:nvSpPr>
        <p:spPr bwMode="auto">
          <a:xfrm>
            <a:off x="0" y="5949677"/>
            <a:ext cx="9144000" cy="9083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6D43DA42-01F1-394F-8094-D88DDF015F9C}"/>
              </a:ext>
            </a:extLst>
          </p:cNvPr>
          <p:cNvSpPr txBox="1"/>
          <p:nvPr/>
        </p:nvSpPr>
        <p:spPr>
          <a:xfrm>
            <a:off x="1315563" y="393672"/>
            <a:ext cx="6512873" cy="738664"/>
          </a:xfrm>
          <a:prstGeom prst="rect">
            <a:avLst/>
          </a:prstGeom>
          <a:noFill/>
        </p:spPr>
        <p:txBody>
          <a:bodyPr wrap="square" rtlCol="0">
            <a:spAutoFit/>
          </a:bodyPr>
          <a:lstStyle/>
          <a:p>
            <a:pPr algn="ctr" defTabSz="342900" eaLnBrk="1" fontAlgn="auto" hangingPunct="1">
              <a:spcBef>
                <a:spcPts val="0"/>
              </a:spcBef>
              <a:spcAft>
                <a:spcPts val="0"/>
              </a:spcAft>
              <a:defRPr/>
            </a:pPr>
            <a:r>
              <a:rPr lang="en-US" sz="1800" b="1" dirty="0">
                <a:solidFill>
                  <a:prstClr val="black"/>
                </a:solidFill>
                <a:latin typeface="Calibri" panose="020F0502020204030204"/>
                <a:ea typeface="+mn-ea"/>
              </a:rPr>
              <a:t>Cross-Curricular Argumentation Guide B</a:t>
            </a:r>
          </a:p>
          <a:p>
            <a:pPr algn="ctr" defTabSz="342900" eaLnBrk="1" fontAlgn="auto" hangingPunct="1">
              <a:spcBef>
                <a:spcPts val="0"/>
              </a:spcBef>
              <a:spcAft>
                <a:spcPts val="0"/>
              </a:spcAft>
              <a:defRPr/>
            </a:pPr>
            <a:r>
              <a:rPr lang="en-US" sz="1200" b="1" dirty="0">
                <a:solidFill>
                  <a:prstClr val="black"/>
                </a:solidFill>
                <a:highlight>
                  <a:srgbClr val="FFFF00"/>
                </a:highlight>
                <a:latin typeface="Calibri" panose="020F0502020204030204"/>
                <a:ea typeface="+mn-ea"/>
              </a:rPr>
              <a:t> </a:t>
            </a:r>
            <a:br>
              <a:rPr lang="en-US" sz="1200" b="1" dirty="0">
                <a:solidFill>
                  <a:prstClr val="black"/>
                </a:solidFill>
                <a:highlight>
                  <a:srgbClr val="FFFF00"/>
                </a:highlight>
                <a:latin typeface="Calibri" panose="020F0502020204030204"/>
                <a:ea typeface="+mn-ea"/>
              </a:rPr>
            </a:br>
            <a:endParaRPr lang="en-US" sz="1200" b="1" dirty="0">
              <a:solidFill>
                <a:prstClr val="black"/>
              </a:solidFill>
              <a:latin typeface="Calibri" panose="020F0502020204030204"/>
              <a:ea typeface="+mn-ea"/>
            </a:endParaRP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extLst>
              <p:ext uri="{D42A27DB-BD31-4B8C-83A1-F6EECF244321}">
                <p14:modId xmlns:p14="http://schemas.microsoft.com/office/powerpoint/2010/main" val="3933792181"/>
              </p:ext>
            </p:extLst>
          </p:nvPr>
        </p:nvGraphicFramePr>
        <p:xfrm>
          <a:off x="389598" y="934495"/>
          <a:ext cx="8504446" cy="205740"/>
        </p:xfrm>
        <a:graphic>
          <a:graphicData uri="http://schemas.openxmlformats.org/drawingml/2006/table">
            <a:tbl>
              <a:tblPr firstRow="1" bandRow="1">
                <a:tableStyleId>{5940675A-B579-460E-94D1-54222C63F5DA}</a:tableStyleId>
              </a:tblPr>
              <a:tblGrid>
                <a:gridCol w="2313695">
                  <a:extLst>
                    <a:ext uri="{9D8B030D-6E8A-4147-A177-3AD203B41FA5}">
                      <a16:colId xmlns:a16="http://schemas.microsoft.com/office/drawing/2014/main" val="3924947534"/>
                    </a:ext>
                  </a:extLst>
                </a:gridCol>
                <a:gridCol w="1082822">
                  <a:extLst>
                    <a:ext uri="{9D8B030D-6E8A-4147-A177-3AD203B41FA5}">
                      <a16:colId xmlns:a16="http://schemas.microsoft.com/office/drawing/2014/main" val="2370561529"/>
                    </a:ext>
                  </a:extLst>
                </a:gridCol>
                <a:gridCol w="1380868">
                  <a:extLst>
                    <a:ext uri="{9D8B030D-6E8A-4147-A177-3AD203B41FA5}">
                      <a16:colId xmlns:a16="http://schemas.microsoft.com/office/drawing/2014/main" val="964142523"/>
                    </a:ext>
                  </a:extLst>
                </a:gridCol>
                <a:gridCol w="3727061">
                  <a:extLst>
                    <a:ext uri="{9D8B030D-6E8A-4147-A177-3AD203B41FA5}">
                      <a16:colId xmlns:a16="http://schemas.microsoft.com/office/drawing/2014/main" val="709764846"/>
                    </a:ext>
                  </a:extLst>
                </a:gridCol>
              </a:tblGrid>
              <a:tr h="205740">
                <a:tc>
                  <a:txBody>
                    <a:bodyPr/>
                    <a:lstStyle/>
                    <a:p>
                      <a:r>
                        <a:rPr lang="en-US" sz="900" b="1" dirty="0"/>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a:t>                          Class:</a:t>
                      </a:r>
                      <a:endParaRPr lang="en-US" sz="9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 End daylight Savings Time</a:t>
                      </a:r>
                      <a:endParaRPr lang="en-US" sz="12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graphicFrame>
        <p:nvGraphicFramePr>
          <p:cNvPr id="4" name="Table 3">
            <a:extLst>
              <a:ext uri="{FF2B5EF4-FFF2-40B4-BE49-F238E27FC236}">
                <a16:creationId xmlns:a16="http://schemas.microsoft.com/office/drawing/2014/main" id="{C33C011E-0675-5D43-8A74-C368E0FED140}"/>
              </a:ext>
            </a:extLst>
          </p:cNvPr>
          <p:cNvGraphicFramePr>
            <a:graphicFrameLocks noGrp="1"/>
          </p:cNvGraphicFramePr>
          <p:nvPr>
            <p:extLst>
              <p:ext uri="{D42A27DB-BD31-4B8C-83A1-F6EECF244321}">
                <p14:modId xmlns:p14="http://schemas.microsoft.com/office/powerpoint/2010/main" val="3430842944"/>
              </p:ext>
            </p:extLst>
          </p:nvPr>
        </p:nvGraphicFramePr>
        <p:xfrm>
          <a:off x="389598" y="1416154"/>
          <a:ext cx="8409970" cy="5071517"/>
        </p:xfrm>
        <a:graphic>
          <a:graphicData uri="http://schemas.openxmlformats.org/drawingml/2006/table">
            <a:tbl>
              <a:tblPr firstRow="1" bandRow="1">
                <a:tableStyleId>{2D5ABB26-0587-4C30-8999-92F81FD0307C}</a:tableStyleId>
              </a:tblPr>
              <a:tblGrid>
                <a:gridCol w="5334572">
                  <a:extLst>
                    <a:ext uri="{9D8B030D-6E8A-4147-A177-3AD203B41FA5}">
                      <a16:colId xmlns:a16="http://schemas.microsoft.com/office/drawing/2014/main" val="2751578919"/>
                    </a:ext>
                  </a:extLst>
                </a:gridCol>
                <a:gridCol w="3075398">
                  <a:extLst>
                    <a:ext uri="{9D8B030D-6E8A-4147-A177-3AD203B41FA5}">
                      <a16:colId xmlns:a16="http://schemas.microsoft.com/office/drawing/2014/main" val="412781860"/>
                    </a:ext>
                  </a:extLst>
                </a:gridCol>
              </a:tblGrid>
              <a:tr h="58268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tx1"/>
                          </a:solidFill>
                          <a:effectLst/>
                          <a:latin typeface="+mn-lt"/>
                          <a:ea typeface="+mn-ea"/>
                          <a:cs typeface="+mn-cs"/>
                        </a:rPr>
                        <a:t>1. Clarify the claim with any qualifier and key terms </a:t>
                      </a:r>
                      <a:r>
                        <a:rPr lang="en-US" sz="900" b="0" kern="1200" dirty="0">
                          <a:solidFill>
                            <a:schemeClr val="tx1"/>
                          </a:solidFill>
                          <a:effectLst/>
                          <a:latin typeface="+mn-lt"/>
                          <a:ea typeface="+mn-ea"/>
                          <a:cs typeface="+mn-cs"/>
                        </a:rPr>
                        <a:t>(including author, date, source, era).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effectLst/>
                          <a:latin typeface="+mn-lt"/>
                          <a:ea typeface="+mn-ea"/>
                          <a:cs typeface="+mn-cs"/>
                        </a:rPr>
                        <a:t>The world should end daylight savings time (DST) and move to a permanent time standard.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kern="1200" dirty="0">
                          <a:solidFill>
                            <a:schemeClr val="tx1"/>
                          </a:solidFill>
                          <a:effectLst/>
                          <a:latin typeface="+mn-lt"/>
                          <a:ea typeface="+mn-ea"/>
                          <a:cs typeface="+mn-cs"/>
                        </a:rPr>
                        <a:t>Scientific American article by Diana Kwon, October 29, 2020 </a:t>
                      </a:r>
                      <a:r>
                        <a:rPr lang="en-US" sz="800" b="0" kern="1200" dirty="0">
                          <a:solidFill>
                            <a:schemeClr val="tx1"/>
                          </a:solidFill>
                          <a:effectLst/>
                          <a:latin typeface="+mn-lt"/>
                          <a:ea typeface="+mn-ea"/>
                          <a:cs typeface="+mn-cs"/>
                          <a:hlinkClick r:id="rId3"/>
                        </a:rPr>
                        <a:t>https://</a:t>
                      </a:r>
                      <a:r>
                        <a:rPr lang="en-US" sz="800" b="0" kern="1200" dirty="0" err="1">
                          <a:solidFill>
                            <a:schemeClr val="tx1"/>
                          </a:solidFill>
                          <a:effectLst/>
                          <a:latin typeface="+mn-lt"/>
                          <a:ea typeface="+mn-ea"/>
                          <a:cs typeface="+mn-cs"/>
                          <a:hlinkClick r:id="rId3"/>
                        </a:rPr>
                        <a:t>www.scientificamerican.com</a:t>
                      </a:r>
                      <a:r>
                        <a:rPr lang="en-US" sz="800" b="0" kern="1200" dirty="0">
                          <a:solidFill>
                            <a:schemeClr val="tx1"/>
                          </a:solidFill>
                          <a:effectLst/>
                          <a:latin typeface="+mn-lt"/>
                          <a:ea typeface="+mn-ea"/>
                          <a:cs typeface="+mn-cs"/>
                          <a:hlinkClick r:id="rId3"/>
                        </a:rPr>
                        <a:t>/article/governments-worldwide-consider-ditching-daylight-saving-time/</a:t>
                      </a:r>
                      <a:endParaRPr lang="en-US" sz="800" b="0" kern="120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752512458"/>
                  </a:ext>
                </a:extLst>
              </a:tr>
              <a:tr h="1988820">
                <a:tc>
                  <a:txBody>
                    <a:bodyPr/>
                    <a:lstStyle/>
                    <a:p>
                      <a:r>
                        <a:rPr lang="en-US" sz="900" b="1" kern="1200" dirty="0">
                          <a:solidFill>
                            <a:schemeClr val="tx1"/>
                          </a:solidFill>
                          <a:effectLst/>
                          <a:latin typeface="+mn-lt"/>
                          <a:ea typeface="+mn-ea"/>
                          <a:cs typeface="+mn-cs"/>
                        </a:rPr>
                        <a:t>2. List the evidence </a:t>
                      </a:r>
                      <a:r>
                        <a:rPr lang="en-US" sz="900" b="0" kern="1200" dirty="0">
                          <a:solidFill>
                            <a:schemeClr val="tx1"/>
                          </a:solidFill>
                          <a:effectLst/>
                          <a:latin typeface="+mn-lt"/>
                          <a:ea typeface="+mn-ea"/>
                          <a:cs typeface="+mn-cs"/>
                        </a:rPr>
                        <a:t>(</a:t>
                      </a:r>
                      <a:r>
                        <a:rPr lang="en-US" sz="900" b="0" i="0" kern="1200" baseline="0" dirty="0">
                          <a:solidFill>
                            <a:schemeClr val="tx1"/>
                          </a:solidFill>
                          <a:effectLst/>
                          <a:latin typeface="+mn-lt"/>
                          <a:ea typeface="+mn-ea"/>
                          <a:cs typeface="+mn-cs"/>
                        </a:rPr>
                        <a:t>facts, data, authority, theory, precedent).</a:t>
                      </a:r>
                      <a:endParaRPr lang="en-US" sz="1400" b="1" i="0" u="none" kern="1200" baseline="0" dirty="0">
                        <a:solidFill>
                          <a:schemeClr val="tx1"/>
                        </a:solidFill>
                        <a:effectLst/>
                        <a:latin typeface="+mn-lt"/>
                        <a:ea typeface="+mn-ea"/>
                        <a:cs typeface="+mn-cs"/>
                      </a:endParaRPr>
                    </a:p>
                    <a:p>
                      <a:pPr marL="228600" indent="-228600">
                        <a:buFont typeface="+mj-lt"/>
                        <a:buAutoNum type="arabicPeriod"/>
                      </a:pPr>
                      <a:r>
                        <a:rPr lang="en-US" sz="1400" b="1" i="0" kern="1200" dirty="0">
                          <a:solidFill>
                            <a:schemeClr val="tx1"/>
                          </a:solidFill>
                          <a:effectLst/>
                          <a:latin typeface="+mn-lt"/>
                          <a:ea typeface="+mn-ea"/>
                          <a:cs typeface="+mn-cs"/>
                        </a:rPr>
                        <a:t>DST is linked to a six % increase in car accidents over the last 20 years. (</a:t>
                      </a:r>
                      <a:r>
                        <a:rPr lang="en-US" sz="1400" b="1" i="1" u="none" strike="noStrike" kern="1200" dirty="0">
                          <a:solidFill>
                            <a:schemeClr val="tx1"/>
                          </a:solidFill>
                          <a:effectLst/>
                          <a:latin typeface="+mn-lt"/>
                          <a:ea typeface="+mn-ea"/>
                          <a:cs typeface="+mn-cs"/>
                          <a:hlinkClick r:id="rId4"/>
                        </a:rPr>
                        <a:t>Fatality Analysis Reporting System</a:t>
                      </a:r>
                      <a:r>
                        <a:rPr lang="en-US" sz="1400" b="1" i="0" kern="1200" dirty="0">
                          <a:solidFill>
                            <a:schemeClr val="tx1"/>
                          </a:solidFill>
                          <a:effectLst/>
                          <a:latin typeface="+mn-lt"/>
                          <a:ea typeface="+mn-ea"/>
                          <a:cs typeface="+mn-cs"/>
                        </a:rPr>
                        <a:t> published in </a:t>
                      </a:r>
                      <a:r>
                        <a:rPr lang="en-US" sz="1400" b="1" i="1" kern="1200" dirty="0">
                          <a:solidFill>
                            <a:schemeClr val="tx1"/>
                          </a:solidFill>
                          <a:effectLst/>
                          <a:latin typeface="+mn-lt"/>
                          <a:ea typeface="+mn-ea"/>
                          <a:cs typeface="+mn-cs"/>
                        </a:rPr>
                        <a:t>Current Biology</a:t>
                      </a:r>
                      <a:r>
                        <a:rPr lang="en-US" sz="1400" b="1" i="0" kern="1200" dirty="0">
                          <a:solidFill>
                            <a:schemeClr val="tx1"/>
                          </a:solidFill>
                          <a:effectLst/>
                          <a:latin typeface="+mn-lt"/>
                          <a:ea typeface="+mn-ea"/>
                          <a:cs typeface="+mn-cs"/>
                        </a:rPr>
                        <a:t>)  </a:t>
                      </a:r>
                      <a:r>
                        <a:rPr lang="en-US" sz="1400" b="1" i="0" kern="1200" dirty="0">
                          <a:solidFill>
                            <a:schemeClr val="tx1"/>
                          </a:solidFill>
                          <a:effectLst/>
                          <a:highlight>
                            <a:srgbClr val="FFFF00"/>
                          </a:highlight>
                          <a:latin typeface="+mn-lt"/>
                          <a:ea typeface="+mn-ea"/>
                          <a:cs typeface="+mn-cs"/>
                        </a:rPr>
                        <a:t>(fact)</a:t>
                      </a:r>
                    </a:p>
                    <a:p>
                      <a:pPr marL="228600" indent="-228600">
                        <a:buFont typeface="+mj-lt"/>
                        <a:buAutoNum type="arabicPeriod"/>
                      </a:pPr>
                      <a:endParaRPr lang="en-US" sz="1400" b="1" i="0" u="none" kern="1200" baseline="0" dirty="0">
                        <a:solidFill>
                          <a:schemeClr val="tx1"/>
                        </a:solidFill>
                        <a:effectLst/>
                        <a:highlight>
                          <a:srgbClr val="FFFF00"/>
                        </a:highligh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400" b="1" i="0" u="none" kern="1200" baseline="0" dirty="0">
                          <a:solidFill>
                            <a:schemeClr val="tx1"/>
                          </a:solidFill>
                          <a:effectLst/>
                          <a:latin typeface="+mn-lt"/>
                          <a:ea typeface="+mn-ea"/>
                          <a:cs typeface="+mn-cs"/>
                        </a:rPr>
                        <a:t>Loss of sleep caused by (DST) is harmful to the heart and brain. (Beth Malow (neurology &amp; pediatrics professor at Vanderbilt University)  (</a:t>
                      </a:r>
                      <a:r>
                        <a:rPr lang="en-US" sz="1400" b="1" i="0" u="none" kern="1200" baseline="0" dirty="0">
                          <a:solidFill>
                            <a:schemeClr val="tx1"/>
                          </a:solidFill>
                          <a:effectLst/>
                          <a:highlight>
                            <a:srgbClr val="FFFF00"/>
                          </a:highlight>
                          <a:latin typeface="+mn-lt"/>
                          <a:ea typeface="+mn-ea"/>
                          <a:cs typeface="+mn-cs"/>
                        </a:rPr>
                        <a:t>authority)</a:t>
                      </a:r>
                    </a:p>
                    <a:p>
                      <a:pPr marL="228600" indent="-228600">
                        <a:buFont typeface="+mj-lt"/>
                        <a:buAutoNum type="arabicPeriod"/>
                      </a:pPr>
                      <a:endParaRPr lang="en-US" sz="1400" b="1" i="0" u="none" kern="1200" baseline="0" dirty="0">
                        <a:solidFill>
                          <a:schemeClr val="tx1"/>
                        </a:solidFill>
                        <a:effectLst/>
                        <a:latin typeface="+mn-lt"/>
                        <a:ea typeface="+mn-ea"/>
                        <a:cs typeface="+mn-cs"/>
                      </a:endParaRPr>
                    </a:p>
                    <a:p>
                      <a:pPr marL="228600" indent="-228600">
                        <a:buFont typeface="+mj-lt"/>
                        <a:buAutoNum type="arabicPeriod"/>
                      </a:pPr>
                      <a:r>
                        <a:rPr lang="en-US" sz="1400" b="1" i="0" u="none" kern="1200" baseline="0" dirty="0">
                          <a:solidFill>
                            <a:schemeClr val="tx1"/>
                          </a:solidFill>
                          <a:effectLst/>
                          <a:latin typeface="+mn-lt"/>
                          <a:ea typeface="+mn-ea"/>
                          <a:cs typeface="+mn-cs"/>
                        </a:rPr>
                        <a:t>Scientists found change increased heart attacks, injuries, behavioral disorders and auto-immune diseases  due to DSWT in a NIH study.  </a:t>
                      </a:r>
                      <a:r>
                        <a:rPr lang="en-US" sz="1400" b="1" i="0" u="none" kern="1200" baseline="0" dirty="0">
                          <a:solidFill>
                            <a:schemeClr val="tx1"/>
                          </a:solidFill>
                          <a:effectLst/>
                          <a:highlight>
                            <a:srgbClr val="FFFF00"/>
                          </a:highlight>
                          <a:latin typeface="+mn-lt"/>
                          <a:ea typeface="+mn-ea"/>
                          <a:cs typeface="+mn-cs"/>
                        </a:rPr>
                        <a:t>(authority).</a:t>
                      </a:r>
                      <a:endParaRPr lang="en-US" sz="1400" b="0" i="0" u="none" kern="1200" baseline="0" dirty="0">
                        <a:solidFill>
                          <a:schemeClr val="tx1"/>
                        </a:solidFill>
                        <a:effectLst/>
                        <a:highlight>
                          <a:srgbClr val="FFFF00"/>
                        </a:highligh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3. Analyze the reasoning </a:t>
                      </a:r>
                      <a:r>
                        <a:rPr lang="en-US" sz="900" b="0" dirty="0"/>
                        <a:t>(</a:t>
                      </a:r>
                      <a:r>
                        <a:rPr lang="en-US" sz="900" b="0" i="0" baseline="0" dirty="0"/>
                        <a:t>cause-effect, correlation, generalization).</a:t>
                      </a:r>
                      <a:endParaRPr lang="en-US" sz="900" b="1" i="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1" i="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baseline="0" dirty="0"/>
                        <a:t>Since facts and authorities support changing DST because of more accidents and harm to the heart, brain, and general well-being, </a:t>
                      </a:r>
                      <a:r>
                        <a:rPr lang="en-US" sz="1400" b="1" i="0" baseline="0" dirty="0">
                          <a:highlight>
                            <a:srgbClr val="FFFF00"/>
                          </a:highlight>
                        </a:rPr>
                        <a:t>(cause) </a:t>
                      </a:r>
                      <a:r>
                        <a:rPr lang="en-US" sz="1400" b="1" i="0" baseline="0" dirty="0"/>
                        <a:t>therefore, this warrants (verb) acceptance of the claim that nations should end DST </a:t>
                      </a:r>
                      <a:r>
                        <a:rPr lang="en-US" sz="1400" b="1" i="0" baseline="0" dirty="0">
                          <a:highlight>
                            <a:srgbClr val="FFFF00"/>
                          </a:highlight>
                        </a:rPr>
                        <a:t>(effect</a:t>
                      </a:r>
                      <a:r>
                        <a:rPr lang="en-US" sz="1400" b="1" i="0" baseline="0" dirty="0"/>
                        <a:t>).</a:t>
                      </a:r>
                      <a:endParaRPr lang="en-US" sz="1400" b="0" i="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0" i="0" baseline="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5240325"/>
                  </a:ext>
                </a:extLst>
              </a:tr>
              <a:tr h="39283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u="sng" dirty="0"/>
                        <a:t>4. Identify other arguments for or against the claim  (</a:t>
                      </a:r>
                      <a:r>
                        <a:rPr lang="en-US" sz="900" b="0" i="0" u="sng" baseline="0" dirty="0"/>
                        <a:t>rebuttal, counterargument, corroboration).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u="none" dirty="0"/>
                        <a:t>The American Academy of Sleep Medicine just came out with a support on permanent standard time (corroboration).</a:t>
                      </a:r>
                      <a:endParaRPr lang="en-US" sz="1100" b="1" i="0" u="none" kern="1200" baseline="0" dirty="0">
                        <a:solidFill>
                          <a:srgbClr val="323232"/>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685800">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1" i="0" dirty="0"/>
                        <a:t>5. </a:t>
                      </a:r>
                      <a:r>
                        <a:rPr lang="en-US" sz="1000" b="1" i="0" dirty="0"/>
                        <a:t>Make a </a:t>
                      </a:r>
                      <a:r>
                        <a:rPr lang="en-US" sz="1000" b="0" i="0" dirty="0"/>
                        <a:t>judgment about quality of evidence (</a:t>
                      </a:r>
                      <a:r>
                        <a:rPr lang="en-US" sz="1000" b="0" i="0" baseline="0" dirty="0"/>
                        <a:t>accurate, adequate, objective, relevant), reasoning, (type of reasoning), and other arguments.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1" i="0" dirty="0"/>
                        <a:t>The evidence is adequate because is comes from named scientists and NIH studies that provide authority and facts. The reasoning is good because it shows a cause-effect relationship from  the evidence to the claim.  The other argument provides corroboration from another authority.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50633078"/>
                  </a:ext>
                </a:extLst>
              </a:tr>
              <a:tr h="51123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accept or reject the claim.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kern="1200" baseline="0" dirty="0">
                          <a:solidFill>
                            <a:schemeClr val="tx1"/>
                          </a:solidFill>
                          <a:effectLst/>
                          <a:latin typeface="+mn-lt"/>
                          <a:ea typeface="+mn-ea"/>
                          <a:cs typeface="+mn-cs"/>
                        </a:rPr>
                        <a:t>I accept the claim that we should end daylight savings time because evidence shows us that seasonal time changes are bad for our health.  This </a:t>
                      </a:r>
                      <a:r>
                        <a:rPr lang="en-US" sz="2000" b="1" i="0" kern="1200" baseline="0" dirty="0">
                          <a:solidFill>
                            <a:schemeClr val="tx1"/>
                          </a:solidFill>
                          <a:effectLst/>
                          <a:latin typeface="+mn-lt"/>
                          <a:ea typeface="+mn-ea"/>
                          <a:cs typeface="+mn-cs"/>
                        </a:rPr>
                        <a:t>warrants</a:t>
                      </a:r>
                      <a:r>
                        <a:rPr lang="en-US" sz="1100" b="1" i="0" kern="1200" baseline="0" dirty="0">
                          <a:solidFill>
                            <a:schemeClr val="tx1"/>
                          </a:solidFill>
                          <a:effectLst/>
                          <a:latin typeface="+mn-lt"/>
                          <a:ea typeface="+mn-ea"/>
                          <a:cs typeface="+mn-cs"/>
                        </a:rPr>
                        <a:t> the change.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2828838658"/>
                  </a:ext>
                </a:extLst>
              </a:tr>
            </a:tbl>
          </a:graphicData>
        </a:graphic>
      </p:graphicFrame>
      <p:sp>
        <p:nvSpPr>
          <p:cNvPr id="5" name="Footer Placeholder 11">
            <a:extLst>
              <a:ext uri="{FF2B5EF4-FFF2-40B4-BE49-F238E27FC236}">
                <a16:creationId xmlns:a16="http://schemas.microsoft.com/office/drawing/2014/main" id="{2F491334-ECB5-0546-AAA4-B1F52797780B}"/>
              </a:ext>
            </a:extLst>
          </p:cNvPr>
          <p:cNvSpPr>
            <a:spLocks noGrp="1"/>
          </p:cNvSpPr>
          <p:nvPr>
            <p:ph type="ftr" sz="quarter" idx="11"/>
          </p:nvPr>
        </p:nvSpPr>
        <p:spPr>
          <a:xfrm>
            <a:off x="5735837" y="6358590"/>
            <a:ext cx="1259586" cy="273844"/>
          </a:xfrm>
        </p:spPr>
        <p:txBody>
          <a:bodyPr/>
          <a:lstStyle/>
          <a:p>
            <a:pPr algn="r" defTabSz="342900" eaLnBrk="1" fontAlgn="auto" hangingPunct="1">
              <a:spcBef>
                <a:spcPts val="0"/>
              </a:spcBef>
              <a:spcAft>
                <a:spcPts val="0"/>
              </a:spcAft>
              <a:defRPr/>
            </a:pPr>
            <a:r>
              <a:rPr lang="en-US" sz="900" dirty="0">
                <a:solidFill>
                  <a:prstClr val="black">
                    <a:tint val="75000"/>
                  </a:prstClr>
                </a:solidFill>
                <a:latin typeface="Calibri" panose="020F0502020204030204"/>
                <a:ea typeface="+mn-ea"/>
              </a:rPr>
              <a:t>© J. </a:t>
            </a:r>
            <a:r>
              <a:rPr lang="en-US" sz="900" dirty="0" err="1">
                <a:solidFill>
                  <a:prstClr val="black">
                    <a:tint val="75000"/>
                  </a:prstClr>
                </a:solidFill>
                <a:latin typeface="Calibri" panose="020F0502020204030204"/>
                <a:ea typeface="+mn-ea"/>
              </a:rPr>
              <a:t>Bulgren</a:t>
            </a:r>
            <a:r>
              <a:rPr lang="en-US" sz="900" dirty="0">
                <a:solidFill>
                  <a:prstClr val="black">
                    <a:tint val="75000"/>
                  </a:prstClr>
                </a:solidFill>
                <a:latin typeface="Calibri" panose="020F0502020204030204"/>
                <a:ea typeface="+mn-ea"/>
              </a:rPr>
              <a:t> 2020</a:t>
            </a:r>
          </a:p>
        </p:txBody>
      </p:sp>
      <p:sp>
        <p:nvSpPr>
          <p:cNvPr id="7" name="TextBox 6">
            <a:extLst>
              <a:ext uri="{FF2B5EF4-FFF2-40B4-BE49-F238E27FC236}">
                <a16:creationId xmlns:a16="http://schemas.microsoft.com/office/drawing/2014/main" id="{40417AF1-B79E-9FF9-D642-A0C1F4C0B1BA}"/>
              </a:ext>
            </a:extLst>
          </p:cNvPr>
          <p:cNvSpPr txBox="1"/>
          <p:nvPr/>
        </p:nvSpPr>
        <p:spPr>
          <a:xfrm>
            <a:off x="5006274" y="6233495"/>
            <a:ext cx="184731" cy="461665"/>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106869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25</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1211828" y="530506"/>
            <a:ext cx="7772400" cy="544185"/>
          </a:xfrm>
        </p:spPr>
        <p:txBody>
          <a:bodyPr/>
          <a:lstStyle/>
          <a:p>
            <a:pPr eaLnBrk="1" hangingPunct="1"/>
            <a:br>
              <a:rPr lang="en-US" sz="1400" b="1"/>
            </a:br>
            <a:br>
              <a:rPr lang="en-US" sz="1400" b="1"/>
            </a:br>
            <a:endParaRPr lang="en-US" altLang="en-US" sz="2000"/>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4" name="TextBox 3">
            <a:extLst>
              <a:ext uri="{FF2B5EF4-FFF2-40B4-BE49-F238E27FC236}">
                <a16:creationId xmlns:a16="http://schemas.microsoft.com/office/drawing/2014/main" id="{2142A14F-B3D5-5F4C-A1C5-114273C5517C}"/>
              </a:ext>
            </a:extLst>
          </p:cNvPr>
          <p:cNvSpPr txBox="1"/>
          <p:nvPr/>
        </p:nvSpPr>
        <p:spPr>
          <a:xfrm>
            <a:off x="467323" y="340933"/>
            <a:ext cx="8205752" cy="584775"/>
          </a:xfrm>
          <a:prstGeom prst="rect">
            <a:avLst/>
          </a:prstGeom>
          <a:noFill/>
        </p:spPr>
        <p:txBody>
          <a:bodyPr wrap="square">
            <a:spAutoFit/>
          </a:bodyPr>
          <a:lstStyle/>
          <a:p>
            <a:pPr algn="ctr"/>
            <a:r>
              <a:rPr lang="en-US" sz="3200" b="1" dirty="0">
                <a:latin typeface="Arial" panose="020B0604020202020204" pitchFamily="34" charset="0"/>
              </a:rPr>
              <a:t>DISCUSSION</a:t>
            </a:r>
          </a:p>
        </p:txBody>
      </p:sp>
      <p:sp>
        <p:nvSpPr>
          <p:cNvPr id="2" name="TextBox 1">
            <a:extLst>
              <a:ext uri="{FF2B5EF4-FFF2-40B4-BE49-F238E27FC236}">
                <a16:creationId xmlns:a16="http://schemas.microsoft.com/office/drawing/2014/main" id="{5B99C186-C52F-9B87-ABF8-C4939FBBD124}"/>
              </a:ext>
            </a:extLst>
          </p:cNvPr>
          <p:cNvSpPr txBox="1"/>
          <p:nvPr/>
        </p:nvSpPr>
        <p:spPr>
          <a:xfrm>
            <a:off x="467323" y="1074691"/>
            <a:ext cx="8516905" cy="5509200"/>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 </a:t>
            </a:r>
          </a:p>
          <a:p>
            <a:pPr marL="457200" indent="-457200">
              <a:buAutoNum type="arabicPeriod"/>
            </a:pPr>
            <a:r>
              <a:rPr lang="en-US" sz="3200" dirty="0">
                <a:latin typeface="Arial" panose="020B0604020202020204" pitchFamily="34" charset="0"/>
                <a:cs typeface="Arial" panose="020B0604020202020204" pitchFamily="34" charset="0"/>
              </a:rPr>
              <a:t>Discuss the terminology and reasoning used between the two</a:t>
            </a:r>
            <a:r>
              <a:rPr lang="en-US" dirty="0"/>
              <a:t>.</a:t>
            </a:r>
          </a:p>
          <a:p>
            <a:pPr marL="457200" indent="-457200">
              <a:buAutoNum type="arabicPeriod"/>
            </a:pPr>
            <a:endParaRPr lang="en-US" sz="3200" dirty="0"/>
          </a:p>
          <a:p>
            <a:r>
              <a:rPr lang="en-US" sz="3200" dirty="0">
                <a:latin typeface="Arial" panose="020B0604020202020204" pitchFamily="34" charset="0"/>
                <a:cs typeface="Arial" panose="020B0604020202020204" pitchFamily="34" charset="0"/>
              </a:rPr>
              <a:t>2. How are they alike and different?</a:t>
            </a:r>
          </a:p>
          <a:p>
            <a:pPr marL="457200" indent="-457200">
              <a:buFontTx/>
              <a:buAutoNum type="arabicPeriod"/>
            </a:pPr>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3. How is the basic goal similar despite    different areas?</a:t>
            </a:r>
            <a:endParaRPr lang="en-US" sz="3200" dirty="0"/>
          </a:p>
          <a:p>
            <a:pPr marL="457200" indent="-457200">
              <a:buAutoNum type="arabicPeriod"/>
            </a:pPr>
            <a:endParaRPr lang="en-US" dirty="0"/>
          </a:p>
          <a:p>
            <a:endParaRPr lang="en-US" dirty="0"/>
          </a:p>
          <a:p>
            <a:endParaRPr lang="en-US" dirty="0"/>
          </a:p>
          <a:p>
            <a:pPr marL="457200" indent="-457200">
              <a:buAutoNum type="arabicPeriod"/>
            </a:pPr>
            <a:endParaRPr lang="en-US" dirty="0"/>
          </a:p>
        </p:txBody>
      </p:sp>
      <p:sp>
        <p:nvSpPr>
          <p:cNvPr id="7" name="TextBox 6">
            <a:extLst>
              <a:ext uri="{FF2B5EF4-FFF2-40B4-BE49-F238E27FC236}">
                <a16:creationId xmlns:a16="http://schemas.microsoft.com/office/drawing/2014/main" id="{6D0EC099-A630-FA29-C449-E75086CD2346}"/>
              </a:ext>
            </a:extLst>
          </p:cNvPr>
          <p:cNvSpPr txBox="1"/>
          <p:nvPr/>
        </p:nvSpPr>
        <p:spPr>
          <a:xfrm>
            <a:off x="-2590800" y="4786184"/>
            <a:ext cx="184731" cy="461665"/>
          </a:xfrm>
          <a:prstGeom prst="rect">
            <a:avLst/>
          </a:prstGeom>
          <a:noFill/>
        </p:spPr>
        <p:txBody>
          <a:bodyPr wrap="none" rtlCol="0">
            <a:spAutoFit/>
          </a:bodyPr>
          <a:lstStyle/>
          <a:p>
            <a:endParaRPr lang="en-US" dirty="0"/>
          </a:p>
        </p:txBody>
      </p:sp>
      <p:pic>
        <p:nvPicPr>
          <p:cNvPr id="5" name="Picture 4">
            <a:extLst>
              <a:ext uri="{FF2B5EF4-FFF2-40B4-BE49-F238E27FC236}">
                <a16:creationId xmlns:a16="http://schemas.microsoft.com/office/drawing/2014/main" id="{258D832F-7965-5FFB-CD9C-248DF160860F}"/>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408484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a:latin typeface="Times" pitchFamily="2" charset="0"/>
            </a:endParaRPr>
          </a:p>
        </p:txBody>
      </p:sp>
      <p:sp>
        <p:nvSpPr>
          <p:cNvPr id="4" name="TextBox 3">
            <a:extLst>
              <a:ext uri="{FF2B5EF4-FFF2-40B4-BE49-F238E27FC236}">
                <a16:creationId xmlns:a16="http://schemas.microsoft.com/office/drawing/2014/main" id="{9743B77C-DF05-2D4B-A3AD-EE70DF62761D}"/>
              </a:ext>
            </a:extLst>
          </p:cNvPr>
          <p:cNvSpPr txBox="1"/>
          <p:nvPr/>
        </p:nvSpPr>
        <p:spPr>
          <a:xfrm>
            <a:off x="4622339" y="6179213"/>
            <a:ext cx="1957579" cy="261610"/>
          </a:xfrm>
          <a:prstGeom prst="rect">
            <a:avLst/>
          </a:prstGeom>
          <a:noFill/>
        </p:spPr>
        <p:txBody>
          <a:bodyPr wrap="square" rtlCol="0">
            <a:spAutoFit/>
          </a:bodyPr>
          <a:lstStyle/>
          <a:p>
            <a:r>
              <a:rPr lang="en-US" altLang="en-US" sz="1100" dirty="0">
                <a:solidFill>
                  <a:schemeClr val="tx1"/>
                </a:solidFill>
              </a:rPr>
              <a:t>© Janis Bulgren 2023</a:t>
            </a:r>
          </a:p>
        </p:txBody>
      </p:sp>
      <p:sp>
        <p:nvSpPr>
          <p:cNvPr id="6" name="TextBox 5">
            <a:extLst>
              <a:ext uri="{FF2B5EF4-FFF2-40B4-BE49-F238E27FC236}">
                <a16:creationId xmlns:a16="http://schemas.microsoft.com/office/drawing/2014/main" id="{0FF658FC-DEC5-105E-2D49-031F90097E62}"/>
              </a:ext>
            </a:extLst>
          </p:cNvPr>
          <p:cNvSpPr txBox="1"/>
          <p:nvPr/>
        </p:nvSpPr>
        <p:spPr>
          <a:xfrm>
            <a:off x="4786184" y="1128584"/>
            <a:ext cx="184731" cy="461665"/>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DF5580BB-F64F-DA3E-7ADC-BB6F91CC57CB}"/>
              </a:ext>
            </a:extLst>
          </p:cNvPr>
          <p:cNvSpPr txBox="1"/>
          <p:nvPr/>
        </p:nvSpPr>
        <p:spPr>
          <a:xfrm>
            <a:off x="3396343" y="842815"/>
            <a:ext cx="6041571" cy="1938992"/>
          </a:xfrm>
          <a:prstGeom prst="rect">
            <a:avLst/>
          </a:prstGeom>
          <a:noFill/>
        </p:spPr>
        <p:txBody>
          <a:bodyPr wrap="square" rtlCol="0">
            <a:spAutoFit/>
          </a:bodyPr>
          <a:lstStyle/>
          <a:p>
            <a:r>
              <a:rPr lang="en-US" b="1" dirty="0">
                <a:latin typeface="+mj-lt"/>
              </a:rPr>
              <a:t>Ensuring Complete Analysis </a:t>
            </a:r>
          </a:p>
          <a:p>
            <a:r>
              <a:rPr lang="en-US" b="1" dirty="0">
                <a:latin typeface="+mj-lt"/>
              </a:rPr>
              <a:t>of an Argument: </a:t>
            </a:r>
          </a:p>
          <a:p>
            <a:r>
              <a:rPr lang="en-US" b="1" dirty="0">
                <a:latin typeface="+mj-lt"/>
              </a:rPr>
              <a:t>Start with </a:t>
            </a:r>
            <a:r>
              <a:rPr lang="en-US" b="1" dirty="0">
                <a:solidFill>
                  <a:srgbClr val="941100"/>
                </a:solidFill>
                <a:latin typeface="+mj-lt"/>
              </a:rPr>
              <a:t>Claim</a:t>
            </a:r>
            <a:r>
              <a:rPr lang="en-US" b="1" dirty="0">
                <a:latin typeface="+mj-lt"/>
              </a:rPr>
              <a:t> and </a:t>
            </a:r>
            <a:r>
              <a:rPr lang="en-US" b="1" dirty="0">
                <a:solidFill>
                  <a:srgbClr val="941100"/>
                </a:solidFill>
                <a:latin typeface="+mj-lt"/>
              </a:rPr>
              <a:t>Evidence</a:t>
            </a:r>
            <a:r>
              <a:rPr lang="en-US" b="1" dirty="0">
                <a:latin typeface="+mj-lt"/>
              </a:rPr>
              <a:t> but…</a:t>
            </a:r>
          </a:p>
          <a:p>
            <a:pPr algn="ctr"/>
            <a:r>
              <a:rPr lang="en-US" b="1" dirty="0">
                <a:latin typeface="+mj-lt"/>
              </a:rPr>
              <a:t>DON’T STOP TOO SOON!</a:t>
            </a:r>
          </a:p>
          <a:p>
            <a:endParaRPr lang="en-US" b="1" dirty="0">
              <a:latin typeface="+mj-lt"/>
            </a:endParaRPr>
          </a:p>
        </p:txBody>
      </p:sp>
      <p:sp>
        <p:nvSpPr>
          <p:cNvPr id="5" name="TextBox 4">
            <a:extLst>
              <a:ext uri="{FF2B5EF4-FFF2-40B4-BE49-F238E27FC236}">
                <a16:creationId xmlns:a16="http://schemas.microsoft.com/office/drawing/2014/main" id="{2B2564B0-1371-4DB5-7E49-FA9258AEEDAE}"/>
              </a:ext>
            </a:extLst>
          </p:cNvPr>
          <p:cNvSpPr txBox="1"/>
          <p:nvPr/>
        </p:nvSpPr>
        <p:spPr>
          <a:xfrm>
            <a:off x="1355725" y="3076331"/>
            <a:ext cx="7641772" cy="2308324"/>
          </a:xfrm>
          <a:prstGeom prst="rect">
            <a:avLst/>
          </a:prstGeom>
          <a:noFill/>
        </p:spPr>
        <p:txBody>
          <a:bodyPr wrap="square" rtlCol="0">
            <a:spAutoFit/>
          </a:bodyPr>
          <a:lstStyle/>
          <a:p>
            <a:r>
              <a:rPr lang="en-US" dirty="0">
                <a:latin typeface="+mn-lt"/>
              </a:rPr>
              <a:t>Good reasoning does not just state the claim and indicate that the evidence looks good. </a:t>
            </a:r>
          </a:p>
          <a:p>
            <a:endParaRPr lang="en-US" b="1" dirty="0">
              <a:latin typeface="+mn-lt"/>
            </a:endParaRPr>
          </a:p>
          <a:p>
            <a:r>
              <a:rPr lang="en-US" b="1" dirty="0">
                <a:latin typeface="+mn-lt"/>
              </a:rPr>
              <a:t>Good reasoning </a:t>
            </a:r>
            <a:r>
              <a:rPr lang="en-US" dirty="0">
                <a:latin typeface="+mn-lt"/>
              </a:rPr>
              <a:t>shows </a:t>
            </a:r>
            <a:r>
              <a:rPr lang="en-US" b="1" dirty="0">
                <a:solidFill>
                  <a:srgbClr val="941100"/>
                </a:solidFill>
                <a:latin typeface="+mn-lt"/>
              </a:rPr>
              <a:t>HOW</a:t>
            </a:r>
            <a:r>
              <a:rPr lang="en-US" dirty="0">
                <a:latin typeface="+mn-lt"/>
              </a:rPr>
              <a:t> the evidence supports the claim. It </a:t>
            </a:r>
            <a:r>
              <a:rPr lang="en-US" b="1" dirty="0">
                <a:solidFill>
                  <a:srgbClr val="941100"/>
                </a:solidFill>
                <a:latin typeface="+mn-lt"/>
              </a:rPr>
              <a:t>CONNECTS</a:t>
            </a:r>
            <a:r>
              <a:rPr lang="en-US" dirty="0">
                <a:latin typeface="+mn-lt"/>
              </a:rPr>
              <a:t> the evidence to the claim (as with cause and effect reasoning).</a:t>
            </a:r>
          </a:p>
        </p:txBody>
      </p:sp>
      <p:pic>
        <p:nvPicPr>
          <p:cNvPr id="2" name="Picture 1">
            <a:extLst>
              <a:ext uri="{FF2B5EF4-FFF2-40B4-BE49-F238E27FC236}">
                <a16:creationId xmlns:a16="http://schemas.microsoft.com/office/drawing/2014/main" id="{123810E2-5488-14FE-407B-E5C396A0FD65}"/>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483087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2D9AC12-5FC1-5319-212F-3AA5EC30AEE4}"/>
              </a:ext>
            </a:extLst>
          </p:cNvPr>
          <p:cNvSpPr/>
          <p:nvPr/>
        </p:nvSpPr>
        <p:spPr>
          <a:xfrm>
            <a:off x="6536653" y="4122092"/>
            <a:ext cx="1985364" cy="1754146"/>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Oval 4">
            <a:extLst>
              <a:ext uri="{FF2B5EF4-FFF2-40B4-BE49-F238E27FC236}">
                <a16:creationId xmlns:a16="http://schemas.microsoft.com/office/drawing/2014/main" id="{1D1C5EE4-A8E7-FEE0-6351-63F6DDD9FA4E}"/>
              </a:ext>
            </a:extLst>
          </p:cNvPr>
          <p:cNvSpPr/>
          <p:nvPr/>
        </p:nvSpPr>
        <p:spPr>
          <a:xfrm>
            <a:off x="4574856" y="1845433"/>
            <a:ext cx="1985364" cy="1754146"/>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Oval 5">
            <a:extLst>
              <a:ext uri="{FF2B5EF4-FFF2-40B4-BE49-F238E27FC236}">
                <a16:creationId xmlns:a16="http://schemas.microsoft.com/office/drawing/2014/main" id="{F84F103A-4EF0-D6BD-920E-60EAE8B03E9A}"/>
              </a:ext>
            </a:extLst>
          </p:cNvPr>
          <p:cNvSpPr/>
          <p:nvPr/>
        </p:nvSpPr>
        <p:spPr>
          <a:xfrm>
            <a:off x="2978066" y="4122092"/>
            <a:ext cx="1985364" cy="1754146"/>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cxnSp>
        <p:nvCxnSpPr>
          <p:cNvPr id="8" name="Straight Connector 7">
            <a:extLst>
              <a:ext uri="{FF2B5EF4-FFF2-40B4-BE49-F238E27FC236}">
                <a16:creationId xmlns:a16="http://schemas.microsoft.com/office/drawing/2014/main" id="{8B85EAE3-B70C-D714-8859-C1099E00EF42}"/>
              </a:ext>
            </a:extLst>
          </p:cNvPr>
          <p:cNvCxnSpPr>
            <a:cxnSpLocks/>
          </p:cNvCxnSpPr>
          <p:nvPr/>
        </p:nvCxnSpPr>
        <p:spPr>
          <a:xfrm>
            <a:off x="6420940" y="3185325"/>
            <a:ext cx="589460" cy="108116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037C130-2039-D870-824A-671CD168A642}"/>
              </a:ext>
            </a:extLst>
          </p:cNvPr>
          <p:cNvCxnSpPr>
            <a:cxnSpLocks/>
          </p:cNvCxnSpPr>
          <p:nvPr/>
        </p:nvCxnSpPr>
        <p:spPr>
          <a:xfrm flipV="1">
            <a:off x="4123328" y="3185325"/>
            <a:ext cx="594668" cy="9367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CB19BF2-C967-697F-BF91-7E9ED78A9254}"/>
              </a:ext>
            </a:extLst>
          </p:cNvPr>
          <p:cNvSpPr txBox="1"/>
          <p:nvPr/>
        </p:nvSpPr>
        <p:spPr>
          <a:xfrm>
            <a:off x="4757247" y="2434404"/>
            <a:ext cx="1620582" cy="461665"/>
          </a:xfrm>
          <a:prstGeom prst="rect">
            <a:avLst/>
          </a:prstGeom>
          <a:noFill/>
        </p:spPr>
        <p:txBody>
          <a:bodyPr wrap="square" rtlCol="0">
            <a:spAutoFit/>
          </a:bodyPr>
          <a:lstStyle/>
          <a:p>
            <a:pPr algn="ctr"/>
            <a:r>
              <a:rPr lang="en-US" dirty="0">
                <a:latin typeface="+mn-lt"/>
              </a:rPr>
              <a:t>A. Claim</a:t>
            </a:r>
          </a:p>
        </p:txBody>
      </p:sp>
      <p:sp>
        <p:nvSpPr>
          <p:cNvPr id="21" name="TextBox 20">
            <a:extLst>
              <a:ext uri="{FF2B5EF4-FFF2-40B4-BE49-F238E27FC236}">
                <a16:creationId xmlns:a16="http://schemas.microsoft.com/office/drawing/2014/main" id="{F8382B20-09CE-EE00-A43D-429E21E9A1BF}"/>
              </a:ext>
            </a:extLst>
          </p:cNvPr>
          <p:cNvSpPr txBox="1"/>
          <p:nvPr/>
        </p:nvSpPr>
        <p:spPr>
          <a:xfrm>
            <a:off x="6269470" y="4665488"/>
            <a:ext cx="2507539" cy="461665"/>
          </a:xfrm>
          <a:prstGeom prst="rect">
            <a:avLst/>
          </a:prstGeom>
          <a:noFill/>
        </p:spPr>
        <p:txBody>
          <a:bodyPr wrap="square" rtlCol="0">
            <a:spAutoFit/>
          </a:bodyPr>
          <a:lstStyle/>
          <a:p>
            <a:pPr algn="ctr"/>
            <a:r>
              <a:rPr lang="en-US" dirty="0">
                <a:latin typeface="+mn-lt"/>
              </a:rPr>
              <a:t> B. Reasoning</a:t>
            </a:r>
          </a:p>
        </p:txBody>
      </p:sp>
      <p:sp>
        <p:nvSpPr>
          <p:cNvPr id="22" name="TextBox 21">
            <a:extLst>
              <a:ext uri="{FF2B5EF4-FFF2-40B4-BE49-F238E27FC236}">
                <a16:creationId xmlns:a16="http://schemas.microsoft.com/office/drawing/2014/main" id="{A3DE10A6-60C9-645C-027B-1323558156EA}"/>
              </a:ext>
            </a:extLst>
          </p:cNvPr>
          <p:cNvSpPr txBox="1"/>
          <p:nvPr/>
        </p:nvSpPr>
        <p:spPr>
          <a:xfrm>
            <a:off x="2874923" y="4699688"/>
            <a:ext cx="2087466" cy="461665"/>
          </a:xfrm>
          <a:prstGeom prst="rect">
            <a:avLst/>
          </a:prstGeom>
          <a:noFill/>
        </p:spPr>
        <p:txBody>
          <a:bodyPr wrap="square" rtlCol="0">
            <a:spAutoFit/>
          </a:bodyPr>
          <a:lstStyle/>
          <a:p>
            <a:pPr algn="ctr"/>
            <a:r>
              <a:rPr lang="en-US" dirty="0">
                <a:latin typeface="+mn-lt"/>
              </a:rPr>
              <a:t>C. Evidence</a:t>
            </a:r>
          </a:p>
        </p:txBody>
      </p:sp>
      <p:sp>
        <p:nvSpPr>
          <p:cNvPr id="2" name="TextBox 1">
            <a:extLst>
              <a:ext uri="{FF2B5EF4-FFF2-40B4-BE49-F238E27FC236}">
                <a16:creationId xmlns:a16="http://schemas.microsoft.com/office/drawing/2014/main" id="{7A8AA43C-78F7-C8F7-EC5B-52F870E2DEBF}"/>
              </a:ext>
            </a:extLst>
          </p:cNvPr>
          <p:cNvSpPr txBox="1"/>
          <p:nvPr/>
        </p:nvSpPr>
        <p:spPr>
          <a:xfrm>
            <a:off x="1746647" y="1403747"/>
            <a:ext cx="389850" cy="369332"/>
          </a:xfrm>
          <a:prstGeom prst="rect">
            <a:avLst/>
          </a:prstGeom>
          <a:noFill/>
        </p:spPr>
        <p:txBody>
          <a:bodyPr wrap="none" rtlCol="0">
            <a:spAutoFit/>
          </a:bodyPr>
          <a:lstStyle/>
          <a:p>
            <a:r>
              <a:rPr lang="en-US" sz="1800" dirty="0"/>
              <a:t>aa</a:t>
            </a:r>
          </a:p>
        </p:txBody>
      </p:sp>
      <p:sp>
        <p:nvSpPr>
          <p:cNvPr id="3" name="TextBox 2">
            <a:extLst>
              <a:ext uri="{FF2B5EF4-FFF2-40B4-BE49-F238E27FC236}">
                <a16:creationId xmlns:a16="http://schemas.microsoft.com/office/drawing/2014/main" id="{B56B7446-03FF-D016-8657-6AAA8B631B4E}"/>
              </a:ext>
            </a:extLst>
          </p:cNvPr>
          <p:cNvSpPr txBox="1"/>
          <p:nvPr/>
        </p:nvSpPr>
        <p:spPr>
          <a:xfrm>
            <a:off x="6640767" y="3270961"/>
            <a:ext cx="1738183" cy="369332"/>
          </a:xfrm>
          <a:prstGeom prst="rect">
            <a:avLst/>
          </a:prstGeom>
          <a:noFill/>
        </p:spPr>
        <p:txBody>
          <a:bodyPr wrap="square" rtlCol="0">
            <a:spAutoFit/>
          </a:bodyPr>
          <a:lstStyle/>
          <a:p>
            <a:r>
              <a:rPr lang="en-US" sz="1800" dirty="0"/>
              <a:t>is backed by</a:t>
            </a:r>
          </a:p>
        </p:txBody>
      </p:sp>
      <p:cxnSp>
        <p:nvCxnSpPr>
          <p:cNvPr id="9" name="Straight Connector 8">
            <a:extLst>
              <a:ext uri="{FF2B5EF4-FFF2-40B4-BE49-F238E27FC236}">
                <a16:creationId xmlns:a16="http://schemas.microsoft.com/office/drawing/2014/main" id="{B412CF1F-48C1-4979-8CA5-9BEF354E32E6}"/>
              </a:ext>
            </a:extLst>
          </p:cNvPr>
          <p:cNvCxnSpPr>
            <a:cxnSpLocks/>
          </p:cNvCxnSpPr>
          <p:nvPr/>
        </p:nvCxnSpPr>
        <p:spPr>
          <a:xfrm>
            <a:off x="4939824" y="4789003"/>
            <a:ext cx="16203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7B9CBD8-608E-E1E3-5F59-4B1AC231EBEA}"/>
              </a:ext>
            </a:extLst>
          </p:cNvPr>
          <p:cNvSpPr txBox="1"/>
          <p:nvPr/>
        </p:nvSpPr>
        <p:spPr>
          <a:xfrm>
            <a:off x="5080745" y="4419671"/>
            <a:ext cx="2094238" cy="369332"/>
          </a:xfrm>
          <a:prstGeom prst="rect">
            <a:avLst/>
          </a:prstGeom>
          <a:noFill/>
        </p:spPr>
        <p:txBody>
          <a:bodyPr wrap="square">
            <a:spAutoFit/>
          </a:bodyPr>
          <a:lstStyle/>
          <a:p>
            <a:r>
              <a:rPr lang="en-US" sz="1800" dirty="0"/>
              <a:t>Showing that</a:t>
            </a:r>
          </a:p>
        </p:txBody>
      </p:sp>
      <p:sp>
        <p:nvSpPr>
          <p:cNvPr id="17" name="TextBox 16">
            <a:extLst>
              <a:ext uri="{FF2B5EF4-FFF2-40B4-BE49-F238E27FC236}">
                <a16:creationId xmlns:a16="http://schemas.microsoft.com/office/drawing/2014/main" id="{33C0015E-3246-C1ED-F0E7-945EDA815E99}"/>
              </a:ext>
            </a:extLst>
          </p:cNvPr>
          <p:cNvSpPr txBox="1"/>
          <p:nvPr/>
        </p:nvSpPr>
        <p:spPr>
          <a:xfrm>
            <a:off x="3081962" y="3270961"/>
            <a:ext cx="2075476" cy="369332"/>
          </a:xfrm>
          <a:prstGeom prst="rect">
            <a:avLst/>
          </a:prstGeom>
          <a:noFill/>
        </p:spPr>
        <p:txBody>
          <a:bodyPr wrap="square">
            <a:spAutoFit/>
          </a:bodyPr>
          <a:lstStyle/>
          <a:p>
            <a:r>
              <a:rPr lang="en-US" sz="1800" dirty="0"/>
              <a:t>is connected </a:t>
            </a:r>
          </a:p>
        </p:txBody>
      </p:sp>
      <p:sp>
        <p:nvSpPr>
          <p:cNvPr id="10" name="TextBox 9">
            <a:extLst>
              <a:ext uri="{FF2B5EF4-FFF2-40B4-BE49-F238E27FC236}">
                <a16:creationId xmlns:a16="http://schemas.microsoft.com/office/drawing/2014/main" id="{82A75DC4-6371-F8B8-EB01-E7D8E380B854}"/>
              </a:ext>
            </a:extLst>
          </p:cNvPr>
          <p:cNvSpPr txBox="1"/>
          <p:nvPr/>
        </p:nvSpPr>
        <p:spPr>
          <a:xfrm>
            <a:off x="3239329" y="696589"/>
            <a:ext cx="7195737" cy="1077218"/>
          </a:xfrm>
          <a:prstGeom prst="rect">
            <a:avLst/>
          </a:prstGeom>
          <a:noFill/>
        </p:spPr>
        <p:txBody>
          <a:bodyPr wrap="square">
            <a:spAutoFit/>
          </a:bodyPr>
          <a:lstStyle/>
          <a:p>
            <a:r>
              <a:rPr lang="en-US" sz="3200" b="1" dirty="0">
                <a:latin typeface="+mj-lt"/>
              </a:rPr>
              <a:t>THE FOUNDATION of an ARGUMENT </a:t>
            </a:r>
          </a:p>
        </p:txBody>
      </p:sp>
      <p:pic>
        <p:nvPicPr>
          <p:cNvPr id="7" name="Picture 6">
            <a:extLst>
              <a:ext uri="{FF2B5EF4-FFF2-40B4-BE49-F238E27FC236}">
                <a16:creationId xmlns:a16="http://schemas.microsoft.com/office/drawing/2014/main" id="{485C70E5-BAEA-6E39-88DD-5B859B155E9E}"/>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477809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a:latin typeface="Times" pitchFamily="2" charset="0"/>
            </a:endParaRPr>
          </a:p>
        </p:txBody>
      </p:sp>
      <p:sp>
        <p:nvSpPr>
          <p:cNvPr id="4" name="TextBox 3">
            <a:extLst>
              <a:ext uri="{FF2B5EF4-FFF2-40B4-BE49-F238E27FC236}">
                <a16:creationId xmlns:a16="http://schemas.microsoft.com/office/drawing/2014/main" id="{9743B77C-DF05-2D4B-A3AD-EE70DF62761D}"/>
              </a:ext>
            </a:extLst>
          </p:cNvPr>
          <p:cNvSpPr txBox="1"/>
          <p:nvPr/>
        </p:nvSpPr>
        <p:spPr>
          <a:xfrm>
            <a:off x="4127157" y="5968157"/>
            <a:ext cx="1957579" cy="261610"/>
          </a:xfrm>
          <a:prstGeom prst="rect">
            <a:avLst/>
          </a:prstGeom>
          <a:noFill/>
        </p:spPr>
        <p:txBody>
          <a:bodyPr wrap="square" rtlCol="0">
            <a:spAutoFit/>
          </a:bodyPr>
          <a:lstStyle/>
          <a:p>
            <a:r>
              <a:rPr lang="en-US" altLang="en-US" sz="1100" dirty="0">
                <a:solidFill>
                  <a:schemeClr val="tx1"/>
                </a:solidFill>
              </a:rPr>
              <a:t>© Janis Bulgren 2023</a:t>
            </a:r>
          </a:p>
        </p:txBody>
      </p:sp>
      <p:sp>
        <p:nvSpPr>
          <p:cNvPr id="5" name="TextBox 4">
            <a:extLst>
              <a:ext uri="{FF2B5EF4-FFF2-40B4-BE49-F238E27FC236}">
                <a16:creationId xmlns:a16="http://schemas.microsoft.com/office/drawing/2014/main" id="{7A89635A-1C9A-2A27-CDBF-DB7826A982D1}"/>
              </a:ext>
            </a:extLst>
          </p:cNvPr>
          <p:cNvSpPr txBox="1"/>
          <p:nvPr/>
        </p:nvSpPr>
        <p:spPr>
          <a:xfrm>
            <a:off x="1945870" y="3004688"/>
            <a:ext cx="8119386" cy="1384995"/>
          </a:xfrm>
          <a:prstGeom prst="rect">
            <a:avLst/>
          </a:prstGeom>
          <a:noFill/>
        </p:spPr>
        <p:txBody>
          <a:bodyPr wrap="square" rtlCol="0">
            <a:spAutoFit/>
          </a:bodyPr>
          <a:lstStyle/>
          <a:p>
            <a:r>
              <a:rPr lang="en-US" sz="2800" dirty="0">
                <a:solidFill>
                  <a:srgbClr val="941100"/>
                </a:solidFill>
                <a:latin typeface="+mn-lt"/>
              </a:rPr>
              <a:t>1)</a:t>
            </a:r>
            <a:r>
              <a:rPr lang="en-US" sz="2800" dirty="0">
                <a:latin typeface="+mn-lt"/>
              </a:rPr>
              <a:t> SINCE the author of the claim used  </a:t>
            </a:r>
            <a:br>
              <a:rPr lang="en-US" sz="2800" dirty="0">
                <a:latin typeface="+mn-lt"/>
              </a:rPr>
            </a:br>
            <a:r>
              <a:rPr lang="en-US" sz="2800" dirty="0">
                <a:solidFill>
                  <a:srgbClr val="941100"/>
                </a:solidFill>
                <a:latin typeface="+mn-lt"/>
              </a:rPr>
              <a:t>2)</a:t>
            </a:r>
            <a:r>
              <a:rPr lang="en-US" sz="2800" dirty="0">
                <a:latin typeface="+mn-lt"/>
              </a:rPr>
              <a:t> good evidence and</a:t>
            </a:r>
          </a:p>
          <a:p>
            <a:r>
              <a:rPr lang="en-US" sz="2800" dirty="0">
                <a:solidFill>
                  <a:srgbClr val="941100"/>
                </a:solidFill>
                <a:latin typeface="+mn-lt"/>
              </a:rPr>
              <a:t>3)</a:t>
            </a:r>
            <a:r>
              <a:rPr lang="en-US" sz="2800" dirty="0">
                <a:latin typeface="+mn-lt"/>
              </a:rPr>
              <a:t> good reasoning… </a:t>
            </a:r>
          </a:p>
        </p:txBody>
      </p:sp>
      <p:sp>
        <p:nvSpPr>
          <p:cNvPr id="3" name="Title 2">
            <a:extLst>
              <a:ext uri="{FF2B5EF4-FFF2-40B4-BE49-F238E27FC236}">
                <a16:creationId xmlns:a16="http://schemas.microsoft.com/office/drawing/2014/main" id="{2ADBB1B7-4AEC-56CF-47EE-3AB28DE0CAFD}"/>
              </a:ext>
            </a:extLst>
          </p:cNvPr>
          <p:cNvSpPr>
            <a:spLocks noGrp="1"/>
          </p:cNvSpPr>
          <p:nvPr>
            <p:ph type="ctrTitle"/>
          </p:nvPr>
        </p:nvSpPr>
        <p:spPr>
          <a:xfrm>
            <a:off x="3280783" y="1320140"/>
            <a:ext cx="5863217" cy="1583401"/>
          </a:xfrm>
        </p:spPr>
        <p:txBody>
          <a:bodyPr/>
          <a:lstStyle/>
          <a:p>
            <a:r>
              <a:rPr lang="en-US" sz="3200" dirty="0">
                <a:solidFill>
                  <a:schemeClr val="tx1"/>
                </a:solidFill>
              </a:rPr>
              <a:t>Partial Blueprint for ARGUMENTATION REASONING </a:t>
            </a:r>
            <a:br>
              <a:rPr lang="en-US" sz="3200" dirty="0">
                <a:solidFill>
                  <a:schemeClr val="tx1"/>
                </a:solidFill>
              </a:rPr>
            </a:br>
            <a:r>
              <a:rPr lang="en-US" sz="3200" dirty="0">
                <a:solidFill>
                  <a:srgbClr val="941100"/>
                </a:solidFill>
              </a:rPr>
              <a:t>1-2-3</a:t>
            </a:r>
            <a:r>
              <a:rPr lang="en-US" sz="3200" dirty="0">
                <a:solidFill>
                  <a:schemeClr val="tx1"/>
                </a:solidFill>
              </a:rPr>
              <a:t>: the Basic Structure</a:t>
            </a:r>
            <a:br>
              <a:rPr lang="en-US" dirty="0"/>
            </a:br>
            <a:br>
              <a:rPr lang="en-US" dirty="0"/>
            </a:br>
            <a:endParaRPr lang="en-US" dirty="0"/>
          </a:p>
        </p:txBody>
      </p:sp>
      <p:sp>
        <p:nvSpPr>
          <p:cNvPr id="6" name="TextBox 5">
            <a:extLst>
              <a:ext uri="{FF2B5EF4-FFF2-40B4-BE49-F238E27FC236}">
                <a16:creationId xmlns:a16="http://schemas.microsoft.com/office/drawing/2014/main" id="{59EA954E-3D51-2C34-079F-5F17221CE8F0}"/>
              </a:ext>
            </a:extLst>
          </p:cNvPr>
          <p:cNvSpPr txBox="1"/>
          <p:nvPr/>
        </p:nvSpPr>
        <p:spPr>
          <a:xfrm>
            <a:off x="2375807" y="4554485"/>
            <a:ext cx="5056414" cy="830997"/>
          </a:xfrm>
          <a:prstGeom prst="rect">
            <a:avLst/>
          </a:prstGeom>
          <a:noFill/>
        </p:spPr>
        <p:txBody>
          <a:bodyPr wrap="square">
            <a:spAutoFit/>
          </a:bodyPr>
          <a:lstStyle/>
          <a:p>
            <a:r>
              <a:rPr lang="en-US" sz="2400" dirty="0">
                <a:latin typeface="+mn-lt"/>
              </a:rPr>
              <a:t>THEREFORE, </a:t>
            </a:r>
            <a:r>
              <a:rPr lang="en-US" sz="2400" strike="sngStrike" dirty="0">
                <a:latin typeface="+mn-lt"/>
              </a:rPr>
              <a:t>I accept the claim.</a:t>
            </a:r>
          </a:p>
          <a:p>
            <a:r>
              <a:rPr lang="en-US" sz="2400" dirty="0">
                <a:latin typeface="+mn-lt"/>
              </a:rPr>
              <a:t>     </a:t>
            </a:r>
            <a:r>
              <a:rPr lang="en-US" sz="2400" dirty="0">
                <a:solidFill>
                  <a:schemeClr val="tx1"/>
                </a:solidFill>
                <a:highlight>
                  <a:srgbClr val="FFFF00"/>
                </a:highlight>
                <a:latin typeface="+mn-lt"/>
              </a:rPr>
              <a:t>DON’T STOP TOO SOON !!!!!!!!!</a:t>
            </a:r>
          </a:p>
        </p:txBody>
      </p:sp>
      <p:pic>
        <p:nvPicPr>
          <p:cNvPr id="2" name="Picture 1">
            <a:extLst>
              <a:ext uri="{FF2B5EF4-FFF2-40B4-BE49-F238E27FC236}">
                <a16:creationId xmlns:a16="http://schemas.microsoft.com/office/drawing/2014/main" id="{1C99E6F6-137B-A71E-5D77-134F8B60AB76}"/>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139622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29</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1211828" y="530506"/>
            <a:ext cx="7772400" cy="544185"/>
          </a:xfrm>
        </p:spPr>
        <p:txBody>
          <a:bodyPr/>
          <a:lstStyle/>
          <a:p>
            <a:pPr eaLnBrk="1" hangingPunct="1"/>
            <a:br>
              <a:rPr lang="en-US" sz="1400" b="1"/>
            </a:br>
            <a:br>
              <a:rPr lang="en-US" sz="1400" b="1"/>
            </a:br>
            <a:endParaRPr lang="en-US" altLang="en-US" sz="2000"/>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686642" y="1618326"/>
            <a:ext cx="8297586" cy="5029201"/>
          </a:xfrm>
        </p:spPr>
        <p:txBody>
          <a:bodyPr/>
          <a:lstStyle/>
          <a:p>
            <a:pPr marL="0" indent="0">
              <a:buNone/>
            </a:pPr>
            <a:r>
              <a:rPr lang="en-US" sz="1400" b="1" dirty="0"/>
              <a:t>  </a:t>
            </a:r>
            <a:endParaRPr lang="en-US" sz="1800" b="1" dirty="0"/>
          </a:p>
          <a:p>
            <a:endParaRPr lang="en-US" sz="1800" b="1" dirty="0"/>
          </a:p>
        </p:txBody>
      </p:sp>
      <p:sp>
        <p:nvSpPr>
          <p:cNvPr id="2" name="Rectangle 1">
            <a:extLst>
              <a:ext uri="{FF2B5EF4-FFF2-40B4-BE49-F238E27FC236}">
                <a16:creationId xmlns:a16="http://schemas.microsoft.com/office/drawing/2014/main" id="{A5C7C44F-F6CB-2A44-9E07-471C3D957ADF}"/>
              </a:ext>
            </a:extLst>
          </p:cNvPr>
          <p:cNvSpPr/>
          <p:nvPr/>
        </p:nvSpPr>
        <p:spPr>
          <a:xfrm>
            <a:off x="1977686" y="125531"/>
            <a:ext cx="5954486" cy="1138773"/>
          </a:xfrm>
          <a:prstGeom prst="rect">
            <a:avLst/>
          </a:prstGeom>
        </p:spPr>
        <p:txBody>
          <a:bodyPr wrap="square">
            <a:spAutoFit/>
          </a:bodyPr>
          <a:lstStyle/>
          <a:p>
            <a:r>
              <a:rPr lang="en-US" sz="3400" b="1" dirty="0">
                <a:solidFill>
                  <a:schemeClr val="tx1"/>
                </a:solidFill>
                <a:latin typeface="Arial" panose="020B0604020202020204" pitchFamily="34" charset="0"/>
              </a:rPr>
              <a:t>Complete building the argument using 6 steps</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7" name="TextBox 6">
            <a:extLst>
              <a:ext uri="{FF2B5EF4-FFF2-40B4-BE49-F238E27FC236}">
                <a16:creationId xmlns:a16="http://schemas.microsoft.com/office/drawing/2014/main" id="{3DEA368A-1420-4868-53AB-78D6E39A11AC}"/>
              </a:ext>
            </a:extLst>
          </p:cNvPr>
          <p:cNvSpPr txBox="1"/>
          <p:nvPr/>
        </p:nvSpPr>
        <p:spPr>
          <a:xfrm>
            <a:off x="686642" y="1413060"/>
            <a:ext cx="8297586" cy="4278094"/>
          </a:xfrm>
          <a:prstGeom prst="rect">
            <a:avLst/>
          </a:prstGeom>
          <a:noFill/>
        </p:spPr>
        <p:txBody>
          <a:bodyPr wrap="square">
            <a:spAutoFit/>
          </a:bodyPr>
          <a:lstStyle/>
          <a:p>
            <a:r>
              <a:rPr lang="en-US" dirty="0">
                <a:solidFill>
                  <a:srgbClr val="941100"/>
                </a:solidFill>
                <a:latin typeface="+mn-lt"/>
              </a:rPr>
              <a:t>The three</a:t>
            </a:r>
            <a:r>
              <a:rPr lang="en-US" b="1" dirty="0">
                <a:solidFill>
                  <a:srgbClr val="941100"/>
                </a:solidFill>
                <a:latin typeface="+mn-lt"/>
              </a:rPr>
              <a:t> foundational </a:t>
            </a:r>
            <a:r>
              <a:rPr lang="en-US" dirty="0">
                <a:solidFill>
                  <a:srgbClr val="941100"/>
                </a:solidFill>
                <a:latin typeface="+mn-lt"/>
              </a:rPr>
              <a:t>parts of an Argument:</a:t>
            </a:r>
          </a:p>
          <a:p>
            <a:r>
              <a:rPr lang="en-US" sz="2000" dirty="0">
                <a:latin typeface="+mn-lt"/>
              </a:rPr>
              <a:t>	1. Claim and its Qualifiers</a:t>
            </a:r>
          </a:p>
          <a:p>
            <a:r>
              <a:rPr lang="en-US" sz="2000" dirty="0">
                <a:latin typeface="+mn-lt"/>
              </a:rPr>
              <a:t>	2. Evidence</a:t>
            </a:r>
          </a:p>
          <a:p>
            <a:r>
              <a:rPr lang="en-US" sz="2000" dirty="0">
                <a:latin typeface="+mn-lt"/>
              </a:rPr>
              <a:t>	3. The Reasoning</a:t>
            </a:r>
          </a:p>
          <a:p>
            <a:endParaRPr lang="en-US" sz="2000" dirty="0">
              <a:latin typeface="+mn-lt"/>
            </a:endParaRPr>
          </a:p>
          <a:p>
            <a:r>
              <a:rPr lang="en-US" dirty="0">
                <a:solidFill>
                  <a:srgbClr val="941100"/>
                </a:solidFill>
                <a:latin typeface="+mn-lt"/>
              </a:rPr>
              <a:t>Now …. </a:t>
            </a:r>
            <a:r>
              <a:rPr lang="en-US" b="1" dirty="0">
                <a:solidFill>
                  <a:srgbClr val="941100"/>
                </a:solidFill>
                <a:latin typeface="+mn-lt"/>
              </a:rPr>
              <a:t>Finish building the Argument  </a:t>
            </a:r>
            <a:r>
              <a:rPr lang="en-US" sz="2000" dirty="0">
                <a:latin typeface="+mn-lt"/>
              </a:rPr>
              <a:t>	</a:t>
            </a:r>
          </a:p>
          <a:p>
            <a:r>
              <a:rPr lang="en-US" sz="2000" dirty="0">
                <a:latin typeface="+mn-lt"/>
              </a:rPr>
              <a:t>	4. Rebuttals</a:t>
            </a:r>
          </a:p>
          <a:p>
            <a:r>
              <a:rPr lang="en-US" sz="2000" dirty="0">
                <a:latin typeface="+mn-lt"/>
              </a:rPr>
              <a:t>	5. Analysis of HOW the logical reasoning 			    (warrant, chain of reasoning, links, connections etc.)    	    connects the evidence to the claim, and </a:t>
            </a:r>
          </a:p>
          <a:p>
            <a:r>
              <a:rPr lang="en-US" sz="2000" dirty="0">
                <a:latin typeface="+mn-lt"/>
              </a:rPr>
              <a:t>	6. Evaluation and Explanation of reasoning.</a:t>
            </a:r>
            <a:endParaRPr lang="en-US" sz="2000" b="0" i="0" dirty="0">
              <a:solidFill>
                <a:srgbClr val="000000"/>
              </a:solidFill>
              <a:effectLst/>
              <a:latin typeface="+mn-lt"/>
            </a:endParaRPr>
          </a:p>
          <a:p>
            <a:endParaRPr lang="en-US" sz="2000" dirty="0"/>
          </a:p>
          <a:p>
            <a:endParaRPr lang="en-US" dirty="0"/>
          </a:p>
        </p:txBody>
      </p:sp>
      <p:pic>
        <p:nvPicPr>
          <p:cNvPr id="4" name="Picture 3">
            <a:extLst>
              <a:ext uri="{FF2B5EF4-FFF2-40B4-BE49-F238E27FC236}">
                <a16:creationId xmlns:a16="http://schemas.microsoft.com/office/drawing/2014/main" id="{D538C8E7-9DB5-72EB-A95A-70265D8A70E3}"/>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032602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a:latin typeface="Times" pitchFamily="2" charset="0"/>
            </a:endParaRPr>
          </a:p>
        </p:txBody>
      </p:sp>
      <p:sp>
        <p:nvSpPr>
          <p:cNvPr id="27650" name="Rectangle 9">
            <a:extLst>
              <a:ext uri="{FF2B5EF4-FFF2-40B4-BE49-F238E27FC236}">
                <a16:creationId xmlns:a16="http://schemas.microsoft.com/office/drawing/2014/main" id="{413465AE-C9FB-A241-9C18-0C44B1455C33}"/>
              </a:ext>
            </a:extLst>
          </p:cNvPr>
          <p:cNvSpPr>
            <a:spLocks noGrp="1" noChangeArrowheads="1"/>
          </p:cNvSpPr>
          <p:nvPr>
            <p:ph type="ctrTitle"/>
          </p:nvPr>
        </p:nvSpPr>
        <p:spPr>
          <a:xfrm>
            <a:off x="2217781" y="4844118"/>
            <a:ext cx="6836784" cy="1459375"/>
          </a:xfrm>
        </p:spPr>
        <p:txBody>
          <a:bodyPr/>
          <a:lstStyle/>
          <a:p>
            <a:pPr algn="ctr" eaLnBrk="1" hangingPunct="1">
              <a:spcBef>
                <a:spcPct val="25000"/>
              </a:spcBef>
            </a:pPr>
            <a:br>
              <a:rPr lang="en-US" altLang="en-US" sz="1200" dirty="0"/>
            </a:br>
            <a:r>
              <a:rPr lang="en-US" altLang="en-US" sz="1200" dirty="0"/>
              <a:t> </a:t>
            </a:r>
            <a:r>
              <a:rPr lang="en-US" altLang="en-US" sz="1600" i="1" dirty="0">
                <a:solidFill>
                  <a:schemeClr val="tx1"/>
                </a:solidFill>
              </a:rPr>
              <a:t>Professional Developer</a:t>
            </a:r>
            <a:r>
              <a:rPr lang="ja-JP" altLang="en-US" sz="1600" i="1">
                <a:solidFill>
                  <a:schemeClr val="tx1"/>
                </a:solidFill>
              </a:rPr>
              <a:t>’</a:t>
            </a:r>
            <a:r>
              <a:rPr lang="en-US" altLang="ja-JP" sz="1600" i="1" dirty="0">
                <a:solidFill>
                  <a:schemeClr val="tx1"/>
                </a:solidFill>
              </a:rPr>
              <a:t>s Guide developed by Janis A. </a:t>
            </a:r>
            <a:r>
              <a:rPr lang="en-US" altLang="ja-JP" sz="1600" i="1" dirty="0" err="1">
                <a:solidFill>
                  <a:schemeClr val="tx1"/>
                </a:solidFill>
              </a:rPr>
              <a:t>Bulgren</a:t>
            </a:r>
            <a:r>
              <a:rPr lang="en-US" altLang="ja-JP" sz="1200" i="1" dirty="0">
                <a:solidFill>
                  <a:schemeClr val="tx1"/>
                </a:solidFill>
              </a:rPr>
              <a:t> </a:t>
            </a:r>
            <a:br>
              <a:rPr lang="en-US" altLang="ja-JP" sz="1200" b="0" i="1" dirty="0">
                <a:solidFill>
                  <a:schemeClr val="tx1"/>
                </a:solidFill>
              </a:rPr>
            </a:br>
            <a:endParaRPr lang="en-US" altLang="en-US" sz="1200" b="0" i="1" dirty="0">
              <a:solidFill>
                <a:schemeClr val="tx1"/>
              </a:solidFill>
            </a:endParaRPr>
          </a:p>
        </p:txBody>
      </p:sp>
      <p:sp>
        <p:nvSpPr>
          <p:cNvPr id="2" name="Rectangle 1">
            <a:extLst>
              <a:ext uri="{FF2B5EF4-FFF2-40B4-BE49-F238E27FC236}">
                <a16:creationId xmlns:a16="http://schemas.microsoft.com/office/drawing/2014/main" id="{E3671510-60B6-4941-AD12-3085B77DFB3A}"/>
              </a:ext>
            </a:extLst>
          </p:cNvPr>
          <p:cNvSpPr/>
          <p:nvPr/>
        </p:nvSpPr>
        <p:spPr>
          <a:xfrm>
            <a:off x="89435" y="-337431"/>
            <a:ext cx="9144000" cy="5632311"/>
          </a:xfrm>
          <a:prstGeom prst="rect">
            <a:avLst/>
          </a:prstGeom>
          <a:noFill/>
        </p:spPr>
        <p:txBody>
          <a:bodyPr wrap="square" lIns="91440" tIns="45720" rIns="91440" bIns="45720">
            <a:spAutoFit/>
          </a:bodyPr>
          <a:lstStyle/>
          <a:p>
            <a:pPr algn="ctr"/>
            <a:r>
              <a:rPr lang="en-US" sz="4800" b="1" dirty="0">
                <a:ln w="12700">
                  <a:solidFill>
                    <a:schemeClr val="accent1"/>
                  </a:solidFill>
                  <a:prstDash val="solid"/>
                </a:ln>
                <a:solidFill>
                  <a:srgbClr val="FF0000"/>
                </a:solidFill>
                <a:effectLst>
                  <a:outerShdw dist="38100" dir="2640000" algn="bl" rotWithShape="0">
                    <a:schemeClr val="accent1"/>
                  </a:outerShdw>
                </a:effectLst>
              </a:rPr>
              <a:t>    </a:t>
            </a:r>
            <a:r>
              <a:rPr lang="en-US" sz="3600" b="1" u="sng" kern="1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p>
          <a:p>
            <a:pPr algn="ctr"/>
            <a:r>
              <a:rPr lang="en-US" sz="3600" b="1" dirty="0">
                <a:ln w="12700">
                  <a:solidFill>
                    <a:schemeClr val="accent1"/>
                  </a:solidFill>
                  <a:prstDash val="solid"/>
                </a:ln>
                <a:solidFill>
                  <a:srgbClr val="FF0000"/>
                </a:solidFill>
                <a:effectLst>
                  <a:outerShdw dist="38100" dir="2640000" algn="bl" rotWithShape="0">
                    <a:schemeClr val="accent1"/>
                  </a:outerShdw>
                </a:effectLst>
              </a:rPr>
              <a:t>               </a:t>
            </a:r>
            <a:r>
              <a:rPr lang="en-US" sz="3600" b="1" dirty="0">
                <a:ln w="12700">
                  <a:solidFill>
                    <a:schemeClr val="accent1"/>
                  </a:solidFill>
                  <a:prstDash val="solid"/>
                </a:ln>
                <a:solidFill>
                  <a:srgbClr val="FF0000"/>
                </a:solidFill>
                <a:effectLst>
                  <a:outerShdw dist="38100" dir="2640000" algn="bl" rotWithShape="0">
                    <a:schemeClr val="accent1"/>
                  </a:outerShdw>
                </a:effectLst>
                <a:highlight>
                  <a:srgbClr val="FFFF00"/>
                </a:highlight>
                <a:cs typeface="Times New Roman" panose="02020603050405020304" pitchFamily="18" charset="0"/>
              </a:rPr>
              <a:t> </a:t>
            </a:r>
            <a:r>
              <a:rPr lang="en-US" sz="3600" b="1" u="sng" dirty="0">
                <a:ln w="12700">
                  <a:solidFill>
                    <a:schemeClr val="accent1"/>
                  </a:solidFill>
                  <a:prstDash val="solid"/>
                </a:ln>
                <a:solidFill>
                  <a:srgbClr val="C00000"/>
                </a:solidFill>
                <a:highlight>
                  <a:srgbClr val="FFFF00"/>
                </a:highlight>
                <a:cs typeface="Times New Roman" panose="02020603050405020304" pitchFamily="18" charset="0"/>
              </a:rPr>
              <a:t> </a:t>
            </a:r>
            <a:endParaRPr lang="en-US" sz="3600" b="1" kern="1200" dirty="0">
              <a:solidFill>
                <a:srgbClr val="C00000"/>
              </a:solidFill>
              <a:effectLst/>
              <a:ea typeface="Calibri" panose="020F0502020204030204" pitchFamily="34" charset="0"/>
              <a:cs typeface="Times New Roman" panose="02020603050405020304" pitchFamily="18" charset="0"/>
            </a:endParaRPr>
          </a:p>
          <a:p>
            <a:pPr algn="ctr"/>
            <a:r>
              <a:rPr lang="en-US" sz="4400" b="1" kern="1200" dirty="0">
                <a:solidFill>
                  <a:srgbClr val="C00000"/>
                </a:solidFill>
                <a:effectLst/>
                <a:ea typeface="Calibri" panose="020F0502020204030204" pitchFamily="34" charset="0"/>
                <a:cs typeface="Times New Roman" panose="02020603050405020304" pitchFamily="18" charset="0"/>
              </a:rPr>
              <a:t> </a:t>
            </a:r>
          </a:p>
          <a:p>
            <a:pPr algn="ctr"/>
            <a:r>
              <a:rPr lang="en-US" sz="4400" b="1" dirty="0">
                <a:solidFill>
                  <a:srgbClr val="9B0403"/>
                </a:solidFill>
                <a:latin typeface="Century Gothic" panose="020B0502020202020204" pitchFamily="34" charset="0"/>
              </a:rPr>
              <a:t>             HOTR Slide Set B3</a:t>
            </a:r>
          </a:p>
          <a:p>
            <a:pPr algn="ctr"/>
            <a:endParaRPr lang="en-US" sz="4400" b="1" dirty="0">
              <a:ln w="12700">
                <a:solidFill>
                  <a:schemeClr val="tx1"/>
                </a:solidFill>
                <a:prstDash val="solid"/>
              </a:ln>
              <a:solidFill>
                <a:srgbClr val="C00000"/>
              </a:solidFill>
              <a:effectLst>
                <a:outerShdw dist="38100" dir="2640000" algn="bl" rotWithShape="0">
                  <a:schemeClr val="tx1">
                    <a:alpha val="35109"/>
                  </a:schemeClr>
                </a:outerShdw>
              </a:effectLst>
            </a:endParaRPr>
          </a:p>
          <a:p>
            <a:pPr algn="ctr"/>
            <a:r>
              <a:rPr lang="en-US" sz="4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4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Expanding Learning </a:t>
            </a:r>
          </a:p>
          <a:p>
            <a:pPr algn="ctr"/>
            <a:r>
              <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with the Cross Curricular Argumentatio</a:t>
            </a:r>
            <a:r>
              <a:rPr lang="en-US" sz="3600" dirty="0">
                <a:solidFill>
                  <a:schemeClr val="tx1"/>
                </a:solidFill>
                <a:latin typeface="Calibri" panose="020F0502020204030204" pitchFamily="34" charset="0"/>
                <a:ea typeface="Calibri" panose="020F0502020204030204" pitchFamily="34" charset="0"/>
                <a:cs typeface="Times New Roman" panose="02020603050405020304" pitchFamily="18" charset="0"/>
              </a:rPr>
              <a:t>n</a:t>
            </a:r>
            <a:r>
              <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Routine (CCAR)</a:t>
            </a:r>
          </a:p>
          <a:p>
            <a:pPr algn="ctr"/>
            <a:endParaRPr lang="en-US" altLang="en-US" sz="2800" b="1" dirty="0">
              <a:solidFill>
                <a:srgbClr val="C00000"/>
              </a:solidFill>
              <a:latin typeface="Century Gothic" panose="020B050202020202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C34C60D4-8025-2941-B6F5-230A9DB95459}"/>
              </a:ext>
            </a:extLst>
          </p:cNvPr>
          <p:cNvSpPr/>
          <p:nvPr/>
        </p:nvSpPr>
        <p:spPr>
          <a:xfrm>
            <a:off x="5613728" y="3198168"/>
            <a:ext cx="184730" cy="461665"/>
          </a:xfrm>
          <a:prstGeom prst="rect">
            <a:avLst/>
          </a:prstGeom>
        </p:spPr>
        <p:txBody>
          <a:bodyPr wrap="none">
            <a:spAutoFit/>
          </a:bodyPr>
          <a:lstStyle/>
          <a:p>
            <a:pPr algn="r"/>
            <a:endParaRPr lang="en-US" altLang="en-US" dirty="0">
              <a:solidFill>
                <a:srgbClr val="85898A"/>
              </a:solidFill>
            </a:endParaRPr>
          </a:p>
        </p:txBody>
      </p:sp>
      <p:sp>
        <p:nvSpPr>
          <p:cNvPr id="7" name="Rectangle 6">
            <a:extLst>
              <a:ext uri="{FF2B5EF4-FFF2-40B4-BE49-F238E27FC236}">
                <a16:creationId xmlns:a16="http://schemas.microsoft.com/office/drawing/2014/main" id="{7D336B17-A3FD-1342-871F-823B524986CC}"/>
              </a:ext>
            </a:extLst>
          </p:cNvPr>
          <p:cNvSpPr/>
          <p:nvPr/>
        </p:nvSpPr>
        <p:spPr>
          <a:xfrm>
            <a:off x="7582748" y="6361840"/>
            <a:ext cx="1414170" cy="261610"/>
          </a:xfrm>
          <a:prstGeom prst="rect">
            <a:avLst/>
          </a:prstGeom>
        </p:spPr>
        <p:txBody>
          <a:bodyPr wrap="none">
            <a:spAutoFit/>
          </a:bodyPr>
          <a:lstStyle/>
          <a:p>
            <a:pPr algn="r"/>
            <a:r>
              <a:rPr lang="en-US" altLang="en-US" sz="1100" dirty="0">
                <a:solidFill>
                  <a:srgbClr val="85898A"/>
                </a:solidFill>
              </a:rPr>
              <a:t>© Janis </a:t>
            </a:r>
            <a:r>
              <a:rPr lang="en-US" altLang="en-US" sz="1100" dirty="0" err="1">
                <a:solidFill>
                  <a:srgbClr val="85898A"/>
                </a:solidFill>
              </a:rPr>
              <a:t>Bulgren</a:t>
            </a:r>
            <a:r>
              <a:rPr lang="en-US" altLang="en-US" sz="1100" dirty="0">
                <a:solidFill>
                  <a:srgbClr val="85898A"/>
                </a:solidFill>
              </a:rPr>
              <a:t> 2023</a:t>
            </a:r>
          </a:p>
        </p:txBody>
      </p:sp>
      <p:pic>
        <p:nvPicPr>
          <p:cNvPr id="4" name="Picture 3">
            <a:extLst>
              <a:ext uri="{FF2B5EF4-FFF2-40B4-BE49-F238E27FC236}">
                <a16:creationId xmlns:a16="http://schemas.microsoft.com/office/drawing/2014/main" id="{19DA6561-DA32-E6CD-CF83-13F312FFA938}"/>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0639150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a:latin typeface="Times" pitchFamily="2" charset="0"/>
            </a:endParaRPr>
          </a:p>
        </p:txBody>
      </p:sp>
      <p:sp>
        <p:nvSpPr>
          <p:cNvPr id="2" name="Rectangle 1">
            <a:extLst>
              <a:ext uri="{FF2B5EF4-FFF2-40B4-BE49-F238E27FC236}">
                <a16:creationId xmlns:a16="http://schemas.microsoft.com/office/drawing/2014/main" id="{E3671510-60B6-4941-AD12-3085B77DFB3A}"/>
              </a:ext>
            </a:extLst>
          </p:cNvPr>
          <p:cNvSpPr/>
          <p:nvPr/>
        </p:nvSpPr>
        <p:spPr>
          <a:xfrm>
            <a:off x="3309257" y="537855"/>
            <a:ext cx="7429953" cy="2277547"/>
          </a:xfrm>
          <a:prstGeom prst="rect">
            <a:avLst/>
          </a:prstGeom>
          <a:noFill/>
        </p:spPr>
        <p:txBody>
          <a:bodyPr wrap="square" lIns="91440" tIns="45720" rIns="91440" bIns="45720">
            <a:spAutoFit/>
          </a:bodyPr>
          <a:lstStyle/>
          <a:p>
            <a:pPr algn="ctr"/>
            <a:endParaRPr lang="en-US" sz="5400" b="1" dirty="0">
              <a:ln w="12700">
                <a:solidFill>
                  <a:schemeClr val="accent1"/>
                </a:solidFill>
                <a:prstDash val="solid"/>
              </a:ln>
              <a:solidFill>
                <a:srgbClr val="C00000"/>
              </a:solidFill>
              <a:effectLst>
                <a:outerShdw dist="38100" dir="2640000" algn="bl" rotWithShape="0">
                  <a:schemeClr val="accent1"/>
                </a:outerShdw>
              </a:effectLst>
            </a:endParaRPr>
          </a:p>
          <a:p>
            <a:r>
              <a:rPr lang="en-US" sz="3200" b="1" dirty="0">
                <a:latin typeface="+mj-lt"/>
              </a:rPr>
              <a:t>CONSTRUCTING AN </a:t>
            </a:r>
          </a:p>
          <a:p>
            <a:r>
              <a:rPr lang="en-US" sz="3200" b="1" dirty="0">
                <a:latin typeface="+mj-lt"/>
              </a:rPr>
              <a:t>ARGUMENT:</a:t>
            </a:r>
          </a:p>
          <a:p>
            <a:pPr algn="ctr"/>
            <a:r>
              <a:rPr lang="en-US" dirty="0">
                <a:latin typeface="+mj-lt"/>
              </a:rPr>
              <a:t> </a:t>
            </a:r>
          </a:p>
        </p:txBody>
      </p:sp>
      <p:sp>
        <p:nvSpPr>
          <p:cNvPr id="4" name="TextBox 3">
            <a:extLst>
              <a:ext uri="{FF2B5EF4-FFF2-40B4-BE49-F238E27FC236}">
                <a16:creationId xmlns:a16="http://schemas.microsoft.com/office/drawing/2014/main" id="{9743B77C-DF05-2D4B-A3AD-EE70DF62761D}"/>
              </a:ext>
            </a:extLst>
          </p:cNvPr>
          <p:cNvSpPr txBox="1"/>
          <p:nvPr/>
        </p:nvSpPr>
        <p:spPr>
          <a:xfrm>
            <a:off x="4127157" y="5968157"/>
            <a:ext cx="1957579" cy="261610"/>
          </a:xfrm>
          <a:prstGeom prst="rect">
            <a:avLst/>
          </a:prstGeom>
          <a:noFill/>
        </p:spPr>
        <p:txBody>
          <a:bodyPr wrap="square" rtlCol="0">
            <a:spAutoFit/>
          </a:bodyPr>
          <a:lstStyle/>
          <a:p>
            <a:r>
              <a:rPr lang="en-US" altLang="en-US" sz="1100" dirty="0">
                <a:solidFill>
                  <a:schemeClr val="tx1"/>
                </a:solidFill>
              </a:rPr>
              <a:t>© Janis Bulgren 2023</a:t>
            </a:r>
          </a:p>
        </p:txBody>
      </p:sp>
      <p:sp>
        <p:nvSpPr>
          <p:cNvPr id="5" name="TextBox 4">
            <a:extLst>
              <a:ext uri="{FF2B5EF4-FFF2-40B4-BE49-F238E27FC236}">
                <a16:creationId xmlns:a16="http://schemas.microsoft.com/office/drawing/2014/main" id="{F63CAD4A-01CE-3B3F-496E-79FDAFA3BD7D}"/>
              </a:ext>
            </a:extLst>
          </p:cNvPr>
          <p:cNvSpPr txBox="1"/>
          <p:nvPr/>
        </p:nvSpPr>
        <p:spPr>
          <a:xfrm>
            <a:off x="729342" y="3117760"/>
            <a:ext cx="8175171" cy="1200329"/>
          </a:xfrm>
          <a:prstGeom prst="rect">
            <a:avLst/>
          </a:prstGeom>
          <a:noFill/>
        </p:spPr>
        <p:txBody>
          <a:bodyPr wrap="square">
            <a:spAutoFit/>
          </a:bodyPr>
          <a:lstStyle/>
          <a:p>
            <a:pPr algn="ctr"/>
            <a:r>
              <a:rPr lang="en-US" dirty="0">
                <a:solidFill>
                  <a:srgbClr val="941100"/>
                </a:solidFill>
                <a:latin typeface="+mn-lt"/>
              </a:rPr>
              <a:t>Now FINISH THE JOB:</a:t>
            </a:r>
            <a:r>
              <a:rPr lang="en-US" dirty="0">
                <a:latin typeface="+mn-lt"/>
              </a:rPr>
              <a:t> </a:t>
            </a:r>
          </a:p>
          <a:p>
            <a:pPr algn="ctr"/>
            <a:endParaRPr lang="en-US" dirty="0">
              <a:latin typeface="+mn-lt"/>
            </a:endParaRPr>
          </a:p>
          <a:p>
            <a:pPr algn="ctr"/>
            <a:r>
              <a:rPr lang="en-US" dirty="0">
                <a:latin typeface="+mn-lt"/>
              </a:rPr>
              <a:t>It’s the connections that make the argument.</a:t>
            </a:r>
          </a:p>
        </p:txBody>
      </p:sp>
      <p:pic>
        <p:nvPicPr>
          <p:cNvPr id="3" name="Picture 2">
            <a:extLst>
              <a:ext uri="{FF2B5EF4-FFF2-40B4-BE49-F238E27FC236}">
                <a16:creationId xmlns:a16="http://schemas.microsoft.com/office/drawing/2014/main" id="{28DFE831-A787-5A95-F66F-95402B382B72}"/>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2838359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a:latin typeface="Times" pitchFamily="2" charset="0"/>
            </a:endParaRPr>
          </a:p>
        </p:txBody>
      </p:sp>
      <p:sp>
        <p:nvSpPr>
          <p:cNvPr id="2" name="Rectangle 1">
            <a:extLst>
              <a:ext uri="{FF2B5EF4-FFF2-40B4-BE49-F238E27FC236}">
                <a16:creationId xmlns:a16="http://schemas.microsoft.com/office/drawing/2014/main" id="{E3671510-60B6-4941-AD12-3085B77DFB3A}"/>
              </a:ext>
            </a:extLst>
          </p:cNvPr>
          <p:cNvSpPr/>
          <p:nvPr/>
        </p:nvSpPr>
        <p:spPr>
          <a:xfrm>
            <a:off x="3505200" y="345007"/>
            <a:ext cx="5638800" cy="2339102"/>
          </a:xfrm>
          <a:prstGeom prst="rect">
            <a:avLst/>
          </a:prstGeom>
          <a:noFill/>
        </p:spPr>
        <p:txBody>
          <a:bodyPr wrap="square" lIns="91440" tIns="45720" rIns="91440" bIns="45720">
            <a:spAutoFit/>
          </a:bodyPr>
          <a:lstStyle/>
          <a:p>
            <a:pPr algn="ctr"/>
            <a:endParaRPr lang="en-US" sz="5400" b="1" dirty="0">
              <a:ln w="12700">
                <a:solidFill>
                  <a:schemeClr val="accent1"/>
                </a:solidFill>
                <a:prstDash val="solid"/>
              </a:ln>
              <a:solidFill>
                <a:srgbClr val="FF0000"/>
              </a:solidFill>
              <a:effectLst>
                <a:outerShdw dist="38100" dir="2640000" algn="bl" rotWithShape="0">
                  <a:schemeClr val="accent1"/>
                </a:outerShdw>
              </a:effectLst>
            </a:endParaRPr>
          </a:p>
          <a:p>
            <a:r>
              <a:rPr lang="en-US" sz="3200" dirty="0">
                <a:latin typeface="+mj-lt"/>
              </a:rPr>
              <a:t>KEEP IN MIND the BASIC  BLUEPRINT– </a:t>
            </a:r>
          </a:p>
          <a:p>
            <a:r>
              <a:rPr lang="en-US" sz="2800" dirty="0">
                <a:solidFill>
                  <a:srgbClr val="941100"/>
                </a:solidFill>
                <a:latin typeface="+mj-lt"/>
              </a:rPr>
              <a:t>Sentence Structures and Terms:</a:t>
            </a:r>
          </a:p>
        </p:txBody>
      </p:sp>
      <p:sp>
        <p:nvSpPr>
          <p:cNvPr id="4" name="TextBox 3">
            <a:extLst>
              <a:ext uri="{FF2B5EF4-FFF2-40B4-BE49-F238E27FC236}">
                <a16:creationId xmlns:a16="http://schemas.microsoft.com/office/drawing/2014/main" id="{9743B77C-DF05-2D4B-A3AD-EE70DF62761D}"/>
              </a:ext>
            </a:extLst>
          </p:cNvPr>
          <p:cNvSpPr txBox="1"/>
          <p:nvPr/>
        </p:nvSpPr>
        <p:spPr>
          <a:xfrm>
            <a:off x="4127157" y="5968157"/>
            <a:ext cx="1957579" cy="261610"/>
          </a:xfrm>
          <a:prstGeom prst="rect">
            <a:avLst/>
          </a:prstGeom>
          <a:noFill/>
        </p:spPr>
        <p:txBody>
          <a:bodyPr wrap="square" rtlCol="0">
            <a:spAutoFit/>
          </a:bodyPr>
          <a:lstStyle/>
          <a:p>
            <a:r>
              <a:rPr lang="en-US" altLang="en-US" sz="1100" dirty="0">
                <a:solidFill>
                  <a:schemeClr val="tx1"/>
                </a:solidFill>
              </a:rPr>
              <a:t>© Janis Bulgren 2023</a:t>
            </a:r>
          </a:p>
        </p:txBody>
      </p:sp>
      <p:sp>
        <p:nvSpPr>
          <p:cNvPr id="3" name="TextBox 2">
            <a:extLst>
              <a:ext uri="{FF2B5EF4-FFF2-40B4-BE49-F238E27FC236}">
                <a16:creationId xmlns:a16="http://schemas.microsoft.com/office/drawing/2014/main" id="{E3363A6F-1BCD-2887-CE5A-D3B20F6FB3EF}"/>
              </a:ext>
            </a:extLst>
          </p:cNvPr>
          <p:cNvSpPr txBox="1"/>
          <p:nvPr/>
        </p:nvSpPr>
        <p:spPr>
          <a:xfrm>
            <a:off x="420283" y="3007991"/>
            <a:ext cx="8303434" cy="3416320"/>
          </a:xfrm>
          <a:prstGeom prst="rect">
            <a:avLst/>
          </a:prstGeom>
          <a:noFill/>
        </p:spPr>
        <p:txBody>
          <a:bodyPr wrap="square" rtlCol="0">
            <a:spAutoFit/>
          </a:bodyPr>
          <a:lstStyle/>
          <a:p>
            <a:r>
              <a:rPr lang="en-US" b="1" dirty="0">
                <a:latin typeface="+mn-lt"/>
              </a:rPr>
              <a:t>Since </a:t>
            </a:r>
            <a:r>
              <a:rPr lang="en-US" dirty="0">
                <a:latin typeface="+mn-lt"/>
              </a:rPr>
              <a:t>logical reasoning makes a cause and effect connection showing </a:t>
            </a:r>
            <a:r>
              <a:rPr lang="en-US" b="1" dirty="0">
                <a:solidFill>
                  <a:srgbClr val="941100"/>
                </a:solidFill>
                <a:latin typeface="+mn-lt"/>
              </a:rPr>
              <a:t>HOW</a:t>
            </a:r>
            <a:r>
              <a:rPr lang="en-US" dirty="0">
                <a:latin typeface="+mn-lt"/>
              </a:rPr>
              <a:t> the evidence supports  the claim, </a:t>
            </a:r>
            <a:r>
              <a:rPr lang="en-US" b="1" dirty="0">
                <a:latin typeface="+mn-lt"/>
              </a:rPr>
              <a:t>therefore</a:t>
            </a:r>
            <a:r>
              <a:rPr lang="en-US" dirty="0">
                <a:latin typeface="+mn-lt"/>
              </a:rPr>
              <a:t> we accept the claim. Other sentence patterns might be:</a:t>
            </a:r>
          </a:p>
          <a:p>
            <a:r>
              <a:rPr lang="en-US" b="1" dirty="0">
                <a:latin typeface="+mn-lt"/>
              </a:rPr>
              <a:t>			IF … then…</a:t>
            </a:r>
          </a:p>
          <a:p>
            <a:r>
              <a:rPr lang="en-US" b="1" dirty="0">
                <a:latin typeface="+mn-lt"/>
              </a:rPr>
              <a:t>			Because…as a result</a:t>
            </a:r>
          </a:p>
          <a:p>
            <a:endParaRPr lang="en-US" b="1" dirty="0"/>
          </a:p>
          <a:p>
            <a:endParaRPr lang="en-US" dirty="0"/>
          </a:p>
          <a:p>
            <a:endParaRPr lang="en-US" dirty="0"/>
          </a:p>
        </p:txBody>
      </p:sp>
      <p:pic>
        <p:nvPicPr>
          <p:cNvPr id="5" name="Picture 4">
            <a:extLst>
              <a:ext uri="{FF2B5EF4-FFF2-40B4-BE49-F238E27FC236}">
                <a16:creationId xmlns:a16="http://schemas.microsoft.com/office/drawing/2014/main" id="{51F8F36E-3017-892D-0CF9-206609258DA3}"/>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5005991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0E44AD-DACA-5A96-B25D-52D54DF16FEA}"/>
              </a:ext>
            </a:extLst>
          </p:cNvPr>
          <p:cNvSpPr/>
          <p:nvPr/>
        </p:nvSpPr>
        <p:spPr bwMode="auto">
          <a:xfrm>
            <a:off x="0" y="5812971"/>
            <a:ext cx="9144000" cy="104502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6D43DA42-01F1-394F-8094-D88DDF015F9C}"/>
              </a:ext>
            </a:extLst>
          </p:cNvPr>
          <p:cNvSpPr txBox="1"/>
          <p:nvPr/>
        </p:nvSpPr>
        <p:spPr>
          <a:xfrm>
            <a:off x="1315563" y="104013"/>
            <a:ext cx="6512873" cy="1015663"/>
          </a:xfrm>
          <a:prstGeom prst="rect">
            <a:avLst/>
          </a:prstGeom>
          <a:noFill/>
        </p:spPr>
        <p:txBody>
          <a:bodyPr wrap="square" rtlCol="0">
            <a:spAutoFit/>
          </a:bodyPr>
          <a:lstStyle/>
          <a:p>
            <a:pPr algn="ctr" defTabSz="342900" eaLnBrk="1" fontAlgn="auto" hangingPunct="1">
              <a:spcBef>
                <a:spcPts val="0"/>
              </a:spcBef>
              <a:spcAft>
                <a:spcPts val="0"/>
              </a:spcAft>
              <a:defRPr/>
            </a:pPr>
            <a:r>
              <a:rPr lang="en-US" sz="1600" b="1" dirty="0">
                <a:solidFill>
                  <a:prstClr val="black"/>
                </a:solidFill>
                <a:latin typeface="Calibri" panose="020F0502020204030204"/>
                <a:ea typeface="+mn-ea"/>
              </a:rPr>
              <a:t> </a:t>
            </a:r>
            <a:r>
              <a:rPr lang="en-US" sz="2000" b="1" dirty="0">
                <a:solidFill>
                  <a:prstClr val="black"/>
                </a:solidFill>
                <a:latin typeface="Calibri" panose="020F0502020204030204"/>
                <a:ea typeface="+mn-ea"/>
              </a:rPr>
              <a:t>Cross-Curricular Argumentation Guide B: Science</a:t>
            </a:r>
          </a:p>
          <a:p>
            <a:pPr algn="ctr" defTabSz="342900" eaLnBrk="1" fontAlgn="auto" hangingPunct="1">
              <a:spcBef>
                <a:spcPts val="0"/>
              </a:spcBef>
              <a:spcAft>
                <a:spcPts val="0"/>
              </a:spcAft>
              <a:defRPr/>
            </a:pPr>
            <a:r>
              <a:rPr lang="en-US" sz="2000" b="1" dirty="0">
                <a:solidFill>
                  <a:prstClr val="black"/>
                </a:solidFill>
                <a:highlight>
                  <a:srgbClr val="FFFF00"/>
                </a:highlight>
                <a:latin typeface="Calibri" panose="020F0502020204030204"/>
                <a:ea typeface="+mn-ea"/>
              </a:rPr>
              <a:t> </a:t>
            </a:r>
            <a:br>
              <a:rPr lang="en-US" sz="2000" b="1" dirty="0">
                <a:solidFill>
                  <a:prstClr val="black"/>
                </a:solidFill>
                <a:highlight>
                  <a:srgbClr val="FFFF00"/>
                </a:highlight>
                <a:latin typeface="Calibri" panose="020F0502020204030204"/>
                <a:ea typeface="+mn-ea"/>
              </a:rPr>
            </a:br>
            <a:endParaRPr lang="en-US" sz="2000" b="1" dirty="0">
              <a:solidFill>
                <a:prstClr val="black"/>
              </a:solidFill>
              <a:latin typeface="Calibri" panose="020F0502020204030204"/>
              <a:ea typeface="+mn-ea"/>
            </a:endParaRP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nvGraphicFramePr>
        <p:xfrm>
          <a:off x="389597" y="481889"/>
          <a:ext cx="8504446" cy="205740"/>
        </p:xfrm>
        <a:graphic>
          <a:graphicData uri="http://schemas.openxmlformats.org/drawingml/2006/table">
            <a:tbl>
              <a:tblPr firstRow="1" bandRow="1">
                <a:tableStyleId>{5940675A-B579-460E-94D1-54222C63F5DA}</a:tableStyleId>
              </a:tblPr>
              <a:tblGrid>
                <a:gridCol w="2313695">
                  <a:extLst>
                    <a:ext uri="{9D8B030D-6E8A-4147-A177-3AD203B41FA5}">
                      <a16:colId xmlns:a16="http://schemas.microsoft.com/office/drawing/2014/main" val="3924947534"/>
                    </a:ext>
                  </a:extLst>
                </a:gridCol>
                <a:gridCol w="1082822">
                  <a:extLst>
                    <a:ext uri="{9D8B030D-6E8A-4147-A177-3AD203B41FA5}">
                      <a16:colId xmlns:a16="http://schemas.microsoft.com/office/drawing/2014/main" val="2370561529"/>
                    </a:ext>
                  </a:extLst>
                </a:gridCol>
                <a:gridCol w="1380868">
                  <a:extLst>
                    <a:ext uri="{9D8B030D-6E8A-4147-A177-3AD203B41FA5}">
                      <a16:colId xmlns:a16="http://schemas.microsoft.com/office/drawing/2014/main" val="964142523"/>
                    </a:ext>
                  </a:extLst>
                </a:gridCol>
                <a:gridCol w="3727061">
                  <a:extLst>
                    <a:ext uri="{9D8B030D-6E8A-4147-A177-3AD203B41FA5}">
                      <a16:colId xmlns:a16="http://schemas.microsoft.com/office/drawing/2014/main" val="709764846"/>
                    </a:ext>
                  </a:extLst>
                </a:gridCol>
              </a:tblGrid>
              <a:tr h="205740">
                <a:tc>
                  <a:txBody>
                    <a:bodyPr/>
                    <a:lstStyle/>
                    <a:p>
                      <a:r>
                        <a:rPr lang="en-US" sz="900" b="1" dirty="0"/>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 Dinosaurs in the Arctic</a:t>
                      </a:r>
                      <a:endParaRPr lang="en-US" sz="12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sp>
        <p:nvSpPr>
          <p:cNvPr id="5" name="Footer Placeholder 11">
            <a:extLst>
              <a:ext uri="{FF2B5EF4-FFF2-40B4-BE49-F238E27FC236}">
                <a16:creationId xmlns:a16="http://schemas.microsoft.com/office/drawing/2014/main" id="{2F491334-ECB5-0546-AAA4-B1F52797780B}"/>
              </a:ext>
            </a:extLst>
          </p:cNvPr>
          <p:cNvSpPr>
            <a:spLocks noGrp="1"/>
          </p:cNvSpPr>
          <p:nvPr>
            <p:ph type="ftr" sz="quarter" idx="11"/>
          </p:nvPr>
        </p:nvSpPr>
        <p:spPr>
          <a:xfrm>
            <a:off x="5074920" y="6388862"/>
            <a:ext cx="212598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hangingPunct="1"/>
            <a:r>
              <a:rPr lang="en-US" altLang="en-US" sz="900" dirty="0">
                <a:latin typeface="Times" pitchFamily="2" charset="0"/>
                <a:ea typeface="MS PGothic" panose="020B0600070205080204" pitchFamily="34" charset="-128"/>
              </a:rPr>
              <a:t>©  Janis </a:t>
            </a:r>
            <a:r>
              <a:rPr lang="en-US" altLang="en-US" sz="900" dirty="0" err="1">
                <a:latin typeface="Times" pitchFamily="2" charset="0"/>
                <a:ea typeface="MS PGothic" panose="020B0600070205080204" pitchFamily="34" charset="-128"/>
              </a:rPr>
              <a:t>Bulgren</a:t>
            </a:r>
            <a:r>
              <a:rPr lang="en-US" altLang="en-US" sz="900" dirty="0">
                <a:latin typeface="Times" pitchFamily="2" charset="0"/>
                <a:ea typeface="MS PGothic" panose="020B0600070205080204" pitchFamily="34" charset="-128"/>
              </a:rPr>
              <a:t> 2022</a:t>
            </a:r>
          </a:p>
        </p:txBody>
      </p:sp>
      <p:graphicFrame>
        <p:nvGraphicFramePr>
          <p:cNvPr id="6" name="Table 5">
            <a:extLst>
              <a:ext uri="{FF2B5EF4-FFF2-40B4-BE49-F238E27FC236}">
                <a16:creationId xmlns:a16="http://schemas.microsoft.com/office/drawing/2014/main" id="{760CBBD3-C399-6AFE-978D-D60549F45154}"/>
              </a:ext>
            </a:extLst>
          </p:cNvPr>
          <p:cNvGraphicFramePr>
            <a:graphicFrameLocks noGrp="1"/>
          </p:cNvGraphicFramePr>
          <p:nvPr/>
        </p:nvGraphicFramePr>
        <p:xfrm>
          <a:off x="140634" y="687629"/>
          <a:ext cx="9003366" cy="5761236"/>
        </p:xfrm>
        <a:graphic>
          <a:graphicData uri="http://schemas.openxmlformats.org/drawingml/2006/table">
            <a:tbl>
              <a:tblPr firstRow="1" bandRow="1">
                <a:tableStyleId>{2D5ABB26-0587-4C30-8999-92F81FD0307C}</a:tableStyleId>
              </a:tblPr>
              <a:tblGrid>
                <a:gridCol w="4504782">
                  <a:extLst>
                    <a:ext uri="{9D8B030D-6E8A-4147-A177-3AD203B41FA5}">
                      <a16:colId xmlns:a16="http://schemas.microsoft.com/office/drawing/2014/main" val="2751578919"/>
                    </a:ext>
                  </a:extLst>
                </a:gridCol>
                <a:gridCol w="4498584">
                  <a:extLst>
                    <a:ext uri="{9D8B030D-6E8A-4147-A177-3AD203B41FA5}">
                      <a16:colId xmlns:a16="http://schemas.microsoft.com/office/drawing/2014/main" val="412781860"/>
                    </a:ext>
                  </a:extLst>
                </a:gridCol>
              </a:tblGrid>
              <a:tr h="1536587">
                <a:tc gridSpan="2">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900" b="1" kern="1200" dirty="0">
                          <a:solidFill>
                            <a:schemeClr val="tx1"/>
                          </a:solidFill>
                          <a:effectLst/>
                          <a:latin typeface="+mn-lt"/>
                          <a:ea typeface="+mn-ea"/>
                          <a:cs typeface="+mn-cs"/>
                        </a:rPr>
                        <a:t>Clarify the claim with any qualifier and key terms </a:t>
                      </a:r>
                      <a:r>
                        <a:rPr lang="en-US" sz="900" b="0" kern="1200" dirty="0">
                          <a:solidFill>
                            <a:schemeClr val="tx1"/>
                          </a:solidFill>
                          <a:effectLst/>
                          <a:latin typeface="+mn-lt"/>
                          <a:ea typeface="+mn-ea"/>
                          <a:cs typeface="+mn-cs"/>
                        </a:rPr>
                        <a:t>(including author, date, source, era</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400" b="0" kern="1200" dirty="0">
                          <a:solidFill>
                            <a:schemeClr val="tx1"/>
                          </a:solidFill>
                          <a:effectLst/>
                          <a:latin typeface="+mn-lt"/>
                          <a:ea typeface="+mn-ea"/>
                          <a:cs typeface="+mn-cs"/>
                        </a:rPr>
                        <a:t> </a:t>
                      </a:r>
                      <a:r>
                        <a:rPr lang="en-US" sz="1400" b="1" u="sng" kern="1200" dirty="0">
                          <a:solidFill>
                            <a:schemeClr val="tx1"/>
                          </a:solidFill>
                          <a:effectLst/>
                          <a:latin typeface="+mn-lt"/>
                          <a:ea typeface="+mn-ea"/>
                          <a:cs typeface="+mn-cs"/>
                        </a:rPr>
                        <a:t>Some</a:t>
                      </a:r>
                      <a:r>
                        <a:rPr lang="en-US" sz="1400" b="1" kern="1200" dirty="0">
                          <a:solidFill>
                            <a:schemeClr val="tx1"/>
                          </a:solidFill>
                          <a:effectLst/>
                          <a:latin typeface="+mn-lt"/>
                          <a:ea typeface="+mn-ea"/>
                          <a:cs typeface="+mn-cs"/>
                        </a:rPr>
                        <a:t> species of dinosaurs lived in the Arctic year around. </a:t>
                      </a:r>
                      <a:r>
                        <a:rPr lang="en-US" sz="900" b="0" kern="1200" dirty="0">
                          <a:solidFill>
                            <a:schemeClr val="tx1"/>
                          </a:solidFill>
                          <a:effectLst/>
                          <a:latin typeface="+mn-lt"/>
                          <a:ea typeface="+mn-ea"/>
                          <a:cs typeface="+mn-cs"/>
                          <a:hlinkClick r:id="rId3"/>
                        </a:rPr>
                        <a:t>https://www.sciencejournalforkids.org/articles/how-could-baby-dinosaurs-live-in-the-arctic/</a:t>
                      </a:r>
                      <a:r>
                        <a:rPr lang="en-US" sz="900" b="0" kern="1200" dirty="0">
                          <a:solidFill>
                            <a:schemeClr val="tx1"/>
                          </a:solidFill>
                          <a:effectLst/>
                          <a:latin typeface="+mn-lt"/>
                          <a:ea typeface="+mn-ea"/>
                          <a:cs typeface="+mn-cs"/>
                        </a:rPr>
                        <a:t> (summary of research)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900" b="0" kern="1200" dirty="0">
                        <a:solidFill>
                          <a:schemeClr val="tx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kern="1200" dirty="0">
                          <a:solidFill>
                            <a:schemeClr val="tx1"/>
                          </a:solidFill>
                          <a:effectLst/>
                          <a:latin typeface="+mn-lt"/>
                          <a:ea typeface="+mn-ea"/>
                          <a:cs typeface="+mn-cs"/>
                        </a:rPr>
                        <a:t>Species - a group of animals or plants that can reproduce with one another and produce offspring (babies)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kern="1200" dirty="0">
                          <a:solidFill>
                            <a:schemeClr val="tx1"/>
                          </a:solidFill>
                          <a:effectLst/>
                          <a:latin typeface="+mn-lt"/>
                          <a:ea typeface="+mn-ea"/>
                          <a:cs typeface="+mn-cs"/>
                        </a:rPr>
                        <a:t>Sediment – fragments of rocks and minerals broken down by erosion and moved to a new location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kern="1200" dirty="0">
                          <a:solidFill>
                            <a:schemeClr val="tx1"/>
                          </a:solidFill>
                          <a:effectLst/>
                          <a:latin typeface="+mn-lt"/>
                          <a:ea typeface="+mn-ea"/>
                          <a:cs typeface="+mn-cs"/>
                        </a:rPr>
                        <a:t>Fossil - the remains or traces of plants and animals that lived a long time (even millions of years) ago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kern="1200" dirty="0">
                          <a:solidFill>
                            <a:schemeClr val="tx1"/>
                          </a:solidFill>
                          <a:effectLst/>
                          <a:latin typeface="+mn-lt"/>
                          <a:ea typeface="+mn-ea"/>
                          <a:cs typeface="+mn-cs"/>
                        </a:rPr>
                        <a:t>Migration - the seasonal movement of animals from one place to another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752512458"/>
                  </a:ext>
                </a:extLst>
              </a:tr>
              <a:tr h="2335206">
                <a:tc>
                  <a:txBody>
                    <a:bodyPr/>
                    <a:lstStyle/>
                    <a:p>
                      <a:r>
                        <a:rPr lang="en-US" sz="900" b="1" kern="1200" dirty="0">
                          <a:solidFill>
                            <a:schemeClr val="tx1"/>
                          </a:solidFill>
                          <a:effectLst/>
                          <a:latin typeface="+mn-lt"/>
                          <a:ea typeface="+mn-ea"/>
                          <a:cs typeface="+mn-cs"/>
                        </a:rPr>
                        <a:t>2. List the evidence </a:t>
                      </a:r>
                      <a:r>
                        <a:rPr lang="en-US" sz="900" b="0" kern="1200" dirty="0">
                          <a:solidFill>
                            <a:schemeClr val="tx1"/>
                          </a:solidFill>
                          <a:effectLst/>
                          <a:latin typeface="+mn-lt"/>
                          <a:ea typeface="+mn-ea"/>
                          <a:cs typeface="+mn-cs"/>
                        </a:rPr>
                        <a:t>(</a:t>
                      </a:r>
                      <a:r>
                        <a:rPr lang="en-US" sz="900" b="0" i="0" kern="1200" baseline="0" dirty="0">
                          <a:solidFill>
                            <a:schemeClr val="tx1"/>
                          </a:solidFill>
                          <a:effectLst/>
                          <a:latin typeface="+mn-lt"/>
                          <a:ea typeface="+mn-ea"/>
                          <a:cs typeface="+mn-cs"/>
                        </a:rPr>
                        <a:t>facts, data, authority, theory, precedent).</a:t>
                      </a:r>
                    </a:p>
                    <a:p>
                      <a:pPr marL="228600" indent="-228600">
                        <a:buFont typeface="+mj-lt"/>
                        <a:buAutoNum type="arabicPeriod"/>
                      </a:pPr>
                      <a:endParaRPr lang="en-US" sz="900" b="0" i="0" kern="1200" baseline="0" dirty="0">
                        <a:solidFill>
                          <a:schemeClr val="tx1"/>
                        </a:solidFill>
                        <a:effectLst/>
                        <a:latin typeface="+mn-lt"/>
                        <a:ea typeface="+mn-ea"/>
                        <a:cs typeface="+mn-cs"/>
                      </a:endParaRPr>
                    </a:p>
                    <a:p>
                      <a:pPr marL="228600" indent="-228600">
                        <a:buFont typeface="+mj-lt"/>
                        <a:buAutoNum type="arabicPeriod"/>
                      </a:pPr>
                      <a:r>
                        <a:rPr lang="en-US" sz="1400" b="1" i="0" kern="1200" baseline="0" dirty="0">
                          <a:solidFill>
                            <a:schemeClr val="tx1"/>
                          </a:solidFill>
                          <a:effectLst/>
                          <a:latin typeface="+mn-lt"/>
                          <a:ea typeface="+mn-ea"/>
                          <a:cs typeface="+mn-cs"/>
                        </a:rPr>
                        <a:t>In the Arctic, researchers found fossils of dinosaur eggs. </a:t>
                      </a:r>
                      <a:r>
                        <a:rPr lang="en-US" sz="1400" b="1" i="0" kern="1200" baseline="0" dirty="0">
                          <a:solidFill>
                            <a:schemeClr val="tx1"/>
                          </a:solidFill>
                          <a:effectLst/>
                          <a:highlight>
                            <a:srgbClr val="FFFF00"/>
                          </a:highlight>
                          <a:latin typeface="+mn-lt"/>
                          <a:ea typeface="+mn-ea"/>
                          <a:cs typeface="+mn-cs"/>
                        </a:rPr>
                        <a:t>(fact)</a:t>
                      </a:r>
                    </a:p>
                    <a:p>
                      <a:pPr marL="228600" indent="-228600">
                        <a:buFont typeface="+mj-lt"/>
                        <a:buAutoNum type="arabicPeriod"/>
                      </a:pPr>
                      <a:endParaRPr lang="en-US" sz="1400" b="1" i="0" kern="1200" baseline="0" dirty="0">
                        <a:solidFill>
                          <a:schemeClr val="tx1"/>
                        </a:solidFill>
                        <a:effectLst/>
                        <a:latin typeface="+mn-lt"/>
                        <a:ea typeface="+mn-ea"/>
                        <a:cs typeface="+mn-cs"/>
                      </a:endParaRPr>
                    </a:p>
                    <a:p>
                      <a:pPr marL="228600" indent="-228600">
                        <a:buFont typeface="+mj-lt"/>
                        <a:buAutoNum type="arabicPeriod"/>
                      </a:pPr>
                      <a:endParaRPr lang="en-US" sz="1400" b="1" i="0" kern="1200" baseline="0" dirty="0">
                        <a:solidFill>
                          <a:schemeClr val="tx1"/>
                        </a:solidFill>
                        <a:effectLst/>
                        <a:latin typeface="+mn-lt"/>
                        <a:ea typeface="+mn-ea"/>
                        <a:cs typeface="+mn-cs"/>
                      </a:endParaRPr>
                    </a:p>
                    <a:p>
                      <a:pPr marL="228600" indent="-228600">
                        <a:buFont typeface="+mj-lt"/>
                        <a:buAutoNum type="arabicPeriod"/>
                      </a:pPr>
                      <a:r>
                        <a:rPr lang="en-US" sz="1400" b="1" i="0" kern="1200" baseline="0" dirty="0">
                          <a:solidFill>
                            <a:schemeClr val="tx1"/>
                          </a:solidFill>
                          <a:effectLst/>
                          <a:latin typeface="+mn-lt"/>
                          <a:ea typeface="+mn-ea"/>
                          <a:cs typeface="+mn-cs"/>
                        </a:rPr>
                        <a:t>Researchers found fossil teeth of very young dinosaurs from both small and large dinosaur species. </a:t>
                      </a:r>
                      <a:r>
                        <a:rPr lang="en-US" sz="1400" b="1" i="0" kern="1200" baseline="0" dirty="0">
                          <a:solidFill>
                            <a:schemeClr val="tx1"/>
                          </a:solidFill>
                          <a:effectLst/>
                          <a:highlight>
                            <a:srgbClr val="FFFF00"/>
                          </a:highlight>
                          <a:latin typeface="+mn-lt"/>
                          <a:ea typeface="+mn-ea"/>
                          <a:cs typeface="+mn-cs"/>
                        </a:rPr>
                        <a:t>(fact)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3. Analyze the reasoning </a:t>
                      </a:r>
                      <a:r>
                        <a:rPr lang="en-US" sz="900" b="0" dirty="0"/>
                        <a:t>(</a:t>
                      </a:r>
                      <a:r>
                        <a:rPr lang="en-US" sz="900" b="0" i="0" baseline="0" dirty="0"/>
                        <a:t>cause-effect, correlation, generalization).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baseline="0"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400" b="1" dirty="0">
                          <a:highlight>
                            <a:srgbClr val="FFFF00"/>
                          </a:highlight>
                        </a:rPr>
                        <a:t>Since </a:t>
                      </a:r>
                      <a:r>
                        <a:rPr lang="en-US" sz="1400" b="1" dirty="0"/>
                        <a:t>fossil remains of eggs were found, </a:t>
                      </a:r>
                      <a:r>
                        <a:rPr lang="en-US" sz="1400" b="1" dirty="0">
                          <a:highlight>
                            <a:srgbClr val="FFFF00"/>
                          </a:highlight>
                        </a:rPr>
                        <a:t>therefore, </a:t>
                      </a:r>
                      <a:r>
                        <a:rPr lang="en-US" sz="1400" b="1" dirty="0"/>
                        <a:t>some species of dinosaurs must have nested in the Arctic. (cause-effect)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400" b="1" dirty="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400" b="1" dirty="0">
                          <a:highlight>
                            <a:srgbClr val="FFFF00"/>
                          </a:highlight>
                        </a:rPr>
                        <a:t>Since</a:t>
                      </a:r>
                      <a:r>
                        <a:rPr lang="en-US" sz="1400" b="1" dirty="0"/>
                        <a:t> the baby dinosaurs wouldn’t have been big enough to migrate South before the cold winter months, t</a:t>
                      </a:r>
                      <a:r>
                        <a:rPr lang="en-US" sz="1400" b="1" dirty="0">
                          <a:highlight>
                            <a:srgbClr val="FFFF00"/>
                          </a:highlight>
                        </a:rPr>
                        <a:t>herefore</a:t>
                      </a:r>
                      <a:r>
                        <a:rPr lang="en-US" sz="1400" b="1" dirty="0"/>
                        <a:t> some species of dinosaurs in the </a:t>
                      </a:r>
                      <a:r>
                        <a:rPr lang="en-US" sz="1400" b="0" dirty="0"/>
                        <a:t>Arctic must have lived there year around. </a:t>
                      </a:r>
                      <a:r>
                        <a:rPr lang="en-US" sz="1400" b="1" dirty="0"/>
                        <a:t>(cause-effect)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5240325"/>
                  </a:ext>
                </a:extLst>
              </a:tr>
              <a:tr h="53391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4. Identify other arguments for or against the claim  </a:t>
                      </a:r>
                      <a:r>
                        <a:rPr lang="en-US" sz="900" b="0" dirty="0"/>
                        <a:t>(</a:t>
                      </a:r>
                      <a:r>
                        <a:rPr lang="en-US" sz="900" b="0" i="0" baseline="0" dirty="0"/>
                        <a:t>rebuttal, counterargument, corroboration)</a:t>
                      </a:r>
                      <a:r>
                        <a:rPr lang="en-US" sz="900" b="1" i="0" baseline="0" dirty="0"/>
                        <a:t>.</a:t>
                      </a:r>
                      <a:r>
                        <a:rPr lang="en-US" sz="1200" b="1" i="0" baseline="0" dirty="0"/>
                        <a:t> </a:t>
                      </a:r>
                      <a:r>
                        <a:rPr lang="en-US" sz="1200" b="0" i="0" baseline="0" dirty="0"/>
                        <a:t>Scientists don’t know how dinosaurs survived the cold, lack of  sunlight, and shortage of food so maybe it wasn’t cold when dinosaurs lived there. (counterargument)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707408">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900" b="1" i="0" dirty="0"/>
                        <a:t>5. Make a judgment about quality of evidence </a:t>
                      </a:r>
                      <a:r>
                        <a:rPr lang="en-US" sz="900" b="0" i="0" dirty="0"/>
                        <a:t>(</a:t>
                      </a:r>
                      <a:r>
                        <a:rPr lang="en-US" sz="900" b="0" i="0" baseline="0" dirty="0"/>
                        <a:t>accurate, adequate, objective, relevant), </a:t>
                      </a:r>
                      <a:r>
                        <a:rPr lang="en-US" sz="900" b="1" i="0" baseline="0" dirty="0"/>
                        <a:t>reasoning, </a:t>
                      </a:r>
                      <a:r>
                        <a:rPr lang="en-US" sz="900" b="0" i="0" baseline="0" dirty="0"/>
                        <a:t>(type of reasoning), </a:t>
                      </a:r>
                      <a:r>
                        <a:rPr lang="en-US" sz="900" b="1" i="0" baseline="0" dirty="0"/>
                        <a:t>and other arguments.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b="1" i="0" dirty="0"/>
                        <a:t>The method for collecting evidence was carefully done and relevant to the claim so the quality of the evidence is good. The reasoning explains how the evidence supports the claim. The article stated the researchers  collected rock samples and looked for clues about what the environment was like there millions of years ago but didn’t say what they found so the report may be incomplete.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50633078"/>
                  </a:ext>
                </a:extLst>
              </a:tr>
              <a:tr h="56387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accept or reject the claim.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I reject this claim because of the missing information about environmental conditions in the Arctic millions of years ago. More information is needed.</a:t>
                      </a:r>
                      <a:endParaRPr lang="en-US" sz="1400" b="1"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2828838658"/>
                  </a:ext>
                </a:extLst>
              </a:tr>
            </a:tbl>
          </a:graphicData>
        </a:graphic>
      </p:graphicFrame>
    </p:spTree>
    <p:extLst>
      <p:ext uri="{BB962C8B-B14F-4D97-AF65-F5344CB8AC3E}">
        <p14:creationId xmlns:p14="http://schemas.microsoft.com/office/powerpoint/2010/main" val="41270433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55E64C4-5E3C-99B8-1C82-6974D6E1ADB9}"/>
              </a:ext>
            </a:extLst>
          </p:cNvPr>
          <p:cNvSpPr/>
          <p:nvPr/>
        </p:nvSpPr>
        <p:spPr bwMode="auto">
          <a:xfrm>
            <a:off x="-283029" y="5878287"/>
            <a:ext cx="9535886" cy="105591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5" name="Title 4">
            <a:extLst>
              <a:ext uri="{FF2B5EF4-FFF2-40B4-BE49-F238E27FC236}">
                <a16:creationId xmlns:a16="http://schemas.microsoft.com/office/drawing/2014/main" id="{89568530-A9C2-7E0B-DC33-4AB411CA510D}"/>
              </a:ext>
            </a:extLst>
          </p:cNvPr>
          <p:cNvSpPr>
            <a:spLocks noGrp="1"/>
          </p:cNvSpPr>
          <p:nvPr>
            <p:ph type="title"/>
          </p:nvPr>
        </p:nvSpPr>
        <p:spPr/>
        <p:txBody>
          <a:bodyPr/>
          <a:lstStyle/>
          <a:p>
            <a:r>
              <a:rPr lang="en-US" dirty="0">
                <a:solidFill>
                  <a:schemeClr val="tx1"/>
                </a:solidFill>
              </a:rPr>
              <a:t>Build it better.</a:t>
            </a:r>
          </a:p>
        </p:txBody>
      </p:sp>
      <p:sp>
        <p:nvSpPr>
          <p:cNvPr id="3" name="TextBox 2">
            <a:extLst>
              <a:ext uri="{FF2B5EF4-FFF2-40B4-BE49-F238E27FC236}">
                <a16:creationId xmlns:a16="http://schemas.microsoft.com/office/drawing/2014/main" id="{697CF7F3-CA23-256A-FC5B-72D3985A9DE3}"/>
              </a:ext>
            </a:extLst>
          </p:cNvPr>
          <p:cNvSpPr txBox="1"/>
          <p:nvPr/>
        </p:nvSpPr>
        <p:spPr>
          <a:xfrm>
            <a:off x="5224341" y="6400800"/>
            <a:ext cx="1888958" cy="276999"/>
          </a:xfrm>
          <a:prstGeom prst="rect">
            <a:avLst/>
          </a:prstGeom>
          <a:noFill/>
        </p:spPr>
        <p:txBody>
          <a:bodyPr wrap="square">
            <a:spAutoFit/>
          </a:bodyPr>
          <a:lstStyle/>
          <a:p>
            <a:r>
              <a:rPr lang="en-US" altLang="en-US" sz="1200" dirty="0">
                <a:solidFill>
                  <a:schemeClr val="tx1"/>
                </a:solidFill>
              </a:rPr>
              <a:t>© Janis </a:t>
            </a:r>
            <a:r>
              <a:rPr lang="en-US" altLang="en-US" sz="1200" dirty="0" err="1">
                <a:solidFill>
                  <a:schemeClr val="tx1"/>
                </a:solidFill>
              </a:rPr>
              <a:t>Bulgren</a:t>
            </a:r>
            <a:r>
              <a:rPr lang="en-US" altLang="en-US" sz="1200" dirty="0">
                <a:solidFill>
                  <a:schemeClr val="tx1"/>
                </a:solidFill>
              </a:rPr>
              <a:t> 2023</a:t>
            </a:r>
          </a:p>
        </p:txBody>
      </p:sp>
      <p:sp>
        <p:nvSpPr>
          <p:cNvPr id="2" name="Rectangle 1">
            <a:extLst>
              <a:ext uri="{FF2B5EF4-FFF2-40B4-BE49-F238E27FC236}">
                <a16:creationId xmlns:a16="http://schemas.microsoft.com/office/drawing/2014/main" id="{20D5E5E5-AD8C-FA97-F592-0AB02F6825E6}"/>
              </a:ext>
            </a:extLst>
          </p:cNvPr>
          <p:cNvSpPr/>
          <p:nvPr/>
        </p:nvSpPr>
        <p:spPr bwMode="auto">
          <a:xfrm>
            <a:off x="424542" y="1502232"/>
            <a:ext cx="4582887" cy="2046513"/>
          </a:xfrm>
          <a:prstGeom prst="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1" dirty="0">
                <a:solidFill>
                  <a:srgbClr val="941100"/>
                </a:solidFill>
                <a:latin typeface="+mn-lt"/>
                <a:cs typeface="Arial" panose="020B0604020202020204" pitchFamily="34" charset="0"/>
              </a:rPr>
              <a:t>Good</a:t>
            </a:r>
            <a:r>
              <a:rPr lang="en-US" sz="1800" b="1" dirty="0">
                <a:latin typeface="+mn-lt"/>
                <a:cs typeface="Arial" panose="020B0604020202020204" pitchFamily="34" charset="0"/>
              </a:rPr>
              <a:t> (but just a start):   </a:t>
            </a:r>
            <a:br>
              <a:rPr lang="en-US" sz="1800" b="1" dirty="0">
                <a:latin typeface="+mn-lt"/>
                <a:cs typeface="Arial" panose="020B0604020202020204" pitchFamily="34" charset="0"/>
              </a:rPr>
            </a:br>
            <a:r>
              <a:rPr lang="en-US" sz="1800" b="1" dirty="0">
                <a:latin typeface="+mn-lt"/>
                <a:cs typeface="Arial" panose="020B0604020202020204" pitchFamily="34" charset="0"/>
              </a:rPr>
              <a:t>	</a:t>
            </a:r>
            <a:r>
              <a:rPr lang="en-US" sz="1800" dirty="0">
                <a:latin typeface="+mn-lt"/>
                <a:cs typeface="Arial" panose="020B0604020202020204" pitchFamily="34" charset="0"/>
              </a:rPr>
              <a:t>SINCE the author of the </a:t>
            </a:r>
            <a:br>
              <a:rPr lang="en-US" sz="1800" dirty="0">
                <a:latin typeface="+mn-lt"/>
                <a:cs typeface="Arial" panose="020B0604020202020204" pitchFamily="34" charset="0"/>
              </a:rPr>
            </a:br>
            <a:r>
              <a:rPr lang="en-US" sz="1800" dirty="0">
                <a:latin typeface="+mn-lt"/>
                <a:cs typeface="Arial" panose="020B0604020202020204" pitchFamily="34" charset="0"/>
              </a:rPr>
              <a:t>	    1) claim used  </a:t>
            </a:r>
            <a:br>
              <a:rPr lang="en-US" sz="1800" dirty="0">
                <a:latin typeface="+mn-lt"/>
                <a:cs typeface="Arial" panose="020B0604020202020204" pitchFamily="34" charset="0"/>
              </a:rPr>
            </a:br>
            <a:r>
              <a:rPr lang="en-US" sz="1800" dirty="0">
                <a:latin typeface="+mn-lt"/>
                <a:cs typeface="Arial" panose="020B0604020202020204" pitchFamily="34" charset="0"/>
              </a:rPr>
              <a:t>	    2) good evidence and </a:t>
            </a:r>
            <a:br>
              <a:rPr lang="en-US" sz="1800" dirty="0">
                <a:latin typeface="+mn-lt"/>
                <a:cs typeface="Arial" panose="020B0604020202020204" pitchFamily="34" charset="0"/>
              </a:rPr>
            </a:br>
            <a:r>
              <a:rPr lang="en-US" sz="1800" dirty="0">
                <a:latin typeface="+mn-lt"/>
                <a:cs typeface="Arial" panose="020B0604020202020204" pitchFamily="34" charset="0"/>
              </a:rPr>
              <a:t>	    3) good reasoning, </a:t>
            </a:r>
          </a:p>
          <a:p>
            <a:r>
              <a:rPr lang="en-US" sz="1800" dirty="0">
                <a:latin typeface="+mn-lt"/>
                <a:cs typeface="Arial" panose="020B0604020202020204" pitchFamily="34" charset="0"/>
              </a:rPr>
              <a:t>	</a:t>
            </a:r>
          </a:p>
          <a:p>
            <a:r>
              <a:rPr lang="en-US" sz="1800" dirty="0">
                <a:latin typeface="+mn-lt"/>
                <a:cs typeface="Arial" panose="020B0604020202020204" pitchFamily="34" charset="0"/>
              </a:rPr>
              <a:t>      THEREFORE, I accept the claim.</a:t>
            </a:r>
          </a:p>
        </p:txBody>
      </p:sp>
      <p:sp>
        <p:nvSpPr>
          <p:cNvPr id="4" name="Rectangle 3">
            <a:extLst>
              <a:ext uri="{FF2B5EF4-FFF2-40B4-BE49-F238E27FC236}">
                <a16:creationId xmlns:a16="http://schemas.microsoft.com/office/drawing/2014/main" id="{9D35A575-C59A-F03C-6ECA-FB9D688EE4C4}"/>
              </a:ext>
            </a:extLst>
          </p:cNvPr>
          <p:cNvSpPr/>
          <p:nvPr/>
        </p:nvSpPr>
        <p:spPr bwMode="auto">
          <a:xfrm>
            <a:off x="424541" y="3737355"/>
            <a:ext cx="4582887" cy="2990020"/>
          </a:xfrm>
          <a:prstGeom prst="rect">
            <a:avLst/>
          </a:prstGeom>
          <a:noFill/>
          <a:ln w="571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1" dirty="0">
                <a:solidFill>
                  <a:srgbClr val="941100"/>
                </a:solidFill>
                <a:latin typeface="+mn-lt"/>
                <a:cs typeface="Arial" panose="020B0604020202020204" pitchFamily="34" charset="0"/>
              </a:rPr>
              <a:t>Better </a:t>
            </a:r>
            <a:r>
              <a:rPr lang="en-US" sz="1800" b="1" dirty="0">
                <a:latin typeface="+mn-lt"/>
                <a:cs typeface="Arial" panose="020B0604020202020204" pitchFamily="34" charset="0"/>
              </a:rPr>
              <a:t>  </a:t>
            </a:r>
          </a:p>
          <a:p>
            <a:r>
              <a:rPr lang="en-US" sz="1800" b="1" dirty="0">
                <a:latin typeface="+mn-lt"/>
                <a:cs typeface="Arial" panose="020B0604020202020204" pitchFamily="34" charset="0"/>
              </a:rPr>
              <a:t>	</a:t>
            </a:r>
            <a:r>
              <a:rPr lang="en-US" sz="1800" dirty="0">
                <a:latin typeface="+mn-lt"/>
                <a:cs typeface="Arial" panose="020B0604020202020204" pitchFamily="34" charset="0"/>
              </a:rPr>
              <a:t>SINCE the author of the </a:t>
            </a:r>
            <a:br>
              <a:rPr lang="en-US" sz="1800" dirty="0">
                <a:latin typeface="+mn-lt"/>
                <a:cs typeface="Arial" panose="020B0604020202020204" pitchFamily="34" charset="0"/>
              </a:rPr>
            </a:br>
            <a:r>
              <a:rPr lang="en-US" sz="1800" dirty="0">
                <a:latin typeface="+mn-lt"/>
                <a:cs typeface="Arial" panose="020B0604020202020204" pitchFamily="34" charset="0"/>
              </a:rPr>
              <a:t>	   1) claim used </a:t>
            </a:r>
          </a:p>
          <a:p>
            <a:r>
              <a:rPr lang="en-US" sz="1800" dirty="0">
                <a:latin typeface="+mn-lt"/>
                <a:cs typeface="Arial" panose="020B0604020202020204" pitchFamily="34" charset="0"/>
              </a:rPr>
              <a:t>	   2) good </a:t>
            </a:r>
            <a:r>
              <a:rPr lang="en-US" sz="1800" b="1" dirty="0">
                <a:latin typeface="+mn-lt"/>
                <a:cs typeface="Arial" panose="020B0604020202020204" pitchFamily="34" charset="0"/>
              </a:rPr>
              <a:t>factual evidence, </a:t>
            </a:r>
          </a:p>
          <a:p>
            <a:r>
              <a:rPr lang="en-US" sz="1800" b="1" dirty="0">
                <a:latin typeface="+mn-lt"/>
                <a:cs typeface="Arial" panose="020B0604020202020204" pitchFamily="34" charset="0"/>
              </a:rPr>
              <a:t>	   </a:t>
            </a:r>
            <a:r>
              <a:rPr lang="en-US" sz="1800" dirty="0">
                <a:latin typeface="+mn-lt"/>
                <a:cs typeface="Arial" panose="020B0604020202020204" pitchFamily="34" charset="0"/>
              </a:rPr>
              <a:t>3) </a:t>
            </a:r>
            <a:r>
              <a:rPr lang="en-US" sz="1800" b="1" dirty="0">
                <a:latin typeface="+mn-lt"/>
                <a:cs typeface="Arial" panose="020B0604020202020204" pitchFamily="34" charset="0"/>
              </a:rPr>
              <a:t>cause and effect reasoning,</a:t>
            </a:r>
            <a:r>
              <a:rPr lang="en-US" sz="1800" dirty="0">
                <a:latin typeface="+mn-lt"/>
                <a:cs typeface="Arial" panose="020B0604020202020204" pitchFamily="34" charset="0"/>
              </a:rPr>
              <a:t> </a:t>
            </a:r>
          </a:p>
          <a:p>
            <a:r>
              <a:rPr lang="en-US" sz="1800" dirty="0">
                <a:latin typeface="+mn-lt"/>
                <a:cs typeface="Arial" panose="020B0604020202020204" pitchFamily="34" charset="0"/>
              </a:rPr>
              <a:t>	   4) corroboration,</a:t>
            </a:r>
            <a:r>
              <a:rPr lang="en-US" sz="1800" b="1" dirty="0">
                <a:latin typeface="+mn-lt"/>
                <a:cs typeface="Arial" panose="020B0604020202020204" pitchFamily="34" charset="0"/>
              </a:rPr>
              <a:t> </a:t>
            </a:r>
          </a:p>
          <a:p>
            <a:r>
              <a:rPr lang="en-US" sz="1800" b="1" dirty="0">
                <a:latin typeface="+mn-lt"/>
                <a:cs typeface="Arial" panose="020B0604020202020204" pitchFamily="34" charset="0"/>
              </a:rPr>
              <a:t>	   </a:t>
            </a:r>
            <a:r>
              <a:rPr lang="en-US" sz="1800" dirty="0">
                <a:latin typeface="+mn-lt"/>
                <a:cs typeface="Arial" panose="020B0604020202020204" pitchFamily="34" charset="0"/>
              </a:rPr>
              <a:t>5) and </a:t>
            </a:r>
            <a:r>
              <a:rPr lang="en-US" sz="1800" b="1" dirty="0">
                <a:latin typeface="+mn-lt"/>
                <a:cs typeface="Arial" panose="020B0604020202020204" pitchFamily="34" charset="0"/>
              </a:rPr>
              <a:t>good quality </a:t>
            </a:r>
            <a:r>
              <a:rPr lang="en-US" sz="1800" dirty="0">
                <a:latin typeface="+mn-lt"/>
                <a:cs typeface="Arial" panose="020B0604020202020204" pitchFamily="34" charset="0"/>
              </a:rPr>
              <a:t>of 	  	       evidence and reasoning, 	</a:t>
            </a:r>
          </a:p>
          <a:p>
            <a:r>
              <a:rPr lang="en-US" sz="1800" dirty="0">
                <a:latin typeface="+mn-lt"/>
                <a:cs typeface="Arial" panose="020B0604020202020204" pitchFamily="34" charset="0"/>
              </a:rPr>
              <a:t>         THEREFORE, I accept the claim. </a:t>
            </a:r>
            <a:endParaRPr lang="en-US" sz="1800" dirty="0">
              <a:highlight>
                <a:srgbClr val="FF00FF"/>
              </a:highlight>
              <a:latin typeface="+mn-lt"/>
              <a:cs typeface="Arial" panose="020B0604020202020204" pitchFamily="34" charset="0"/>
            </a:endParaRPr>
          </a:p>
        </p:txBody>
      </p:sp>
      <p:sp>
        <p:nvSpPr>
          <p:cNvPr id="7" name="Rectangle 6">
            <a:extLst>
              <a:ext uri="{FF2B5EF4-FFF2-40B4-BE49-F238E27FC236}">
                <a16:creationId xmlns:a16="http://schemas.microsoft.com/office/drawing/2014/main" id="{59963D56-52C3-541B-3BD0-5A030BFC850A}"/>
              </a:ext>
            </a:extLst>
          </p:cNvPr>
          <p:cNvSpPr/>
          <p:nvPr/>
        </p:nvSpPr>
        <p:spPr bwMode="auto">
          <a:xfrm>
            <a:off x="5365740" y="1558527"/>
            <a:ext cx="3495117" cy="4842273"/>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9" name="TextBox 8">
            <a:extLst>
              <a:ext uri="{FF2B5EF4-FFF2-40B4-BE49-F238E27FC236}">
                <a16:creationId xmlns:a16="http://schemas.microsoft.com/office/drawing/2014/main" id="{E29275E9-7963-511D-F018-6ECB72C4A62A}"/>
              </a:ext>
            </a:extLst>
          </p:cNvPr>
          <p:cNvSpPr txBox="1"/>
          <p:nvPr/>
        </p:nvSpPr>
        <p:spPr>
          <a:xfrm>
            <a:off x="5365740" y="1491801"/>
            <a:ext cx="3495117" cy="4832092"/>
          </a:xfrm>
          <a:prstGeom prst="rect">
            <a:avLst/>
          </a:prstGeom>
          <a:noFill/>
          <a:ln w="76200">
            <a:solidFill>
              <a:srgbClr val="941100"/>
            </a:solidFill>
          </a:ln>
        </p:spPr>
        <p:txBody>
          <a:bodyPr wrap="square">
            <a:spAutoFit/>
          </a:bodyPr>
          <a:lstStyle/>
          <a:p>
            <a:r>
              <a:rPr lang="en-US" sz="1800" b="1" dirty="0">
                <a:solidFill>
                  <a:srgbClr val="941100"/>
                </a:solidFill>
                <a:latin typeface="+mn-lt"/>
                <a:cs typeface="Arial" panose="020B0604020202020204" pitchFamily="34" charset="0"/>
              </a:rPr>
              <a:t>Best   </a:t>
            </a:r>
          </a:p>
          <a:p>
            <a:r>
              <a:rPr lang="en-US" sz="1800" b="1" dirty="0">
                <a:solidFill>
                  <a:srgbClr val="941100"/>
                </a:solidFill>
                <a:latin typeface="+mn-lt"/>
                <a:cs typeface="Arial" panose="020B0604020202020204" pitchFamily="34" charset="0"/>
              </a:rPr>
              <a:t>       </a:t>
            </a:r>
            <a:r>
              <a:rPr lang="en-US" sz="1600" dirty="0">
                <a:latin typeface="+mn-lt"/>
                <a:cs typeface="Arial" panose="020B0604020202020204" pitchFamily="34" charset="0"/>
              </a:rPr>
              <a:t>SINCE the author of the </a:t>
            </a:r>
          </a:p>
          <a:p>
            <a:r>
              <a:rPr lang="en-US" sz="1600" dirty="0">
                <a:latin typeface="+mn-lt"/>
                <a:cs typeface="Arial" panose="020B0604020202020204" pitchFamily="34" charset="0"/>
              </a:rPr>
              <a:t>            1) claim used </a:t>
            </a:r>
          </a:p>
          <a:p>
            <a:r>
              <a:rPr lang="en-US" sz="1600" dirty="0">
                <a:latin typeface="+mn-lt"/>
                <a:cs typeface="Arial" panose="020B0604020202020204" pitchFamily="34" charset="0"/>
              </a:rPr>
              <a:t>            2) good factual evidence  	</a:t>
            </a:r>
            <a:r>
              <a:rPr lang="en-US" sz="1400" b="1" dirty="0">
                <a:latin typeface="+mn-lt"/>
                <a:cs typeface="Arial" panose="020B0604020202020204" pitchFamily="34" charset="0"/>
              </a:rPr>
              <a:t>(fossils of eggs and teeth) 	</a:t>
            </a:r>
            <a:r>
              <a:rPr lang="en-US" sz="1600" dirty="0">
                <a:latin typeface="+mn-lt"/>
                <a:cs typeface="Arial" panose="020B0604020202020204" pitchFamily="34" charset="0"/>
              </a:rPr>
              <a:t>and </a:t>
            </a:r>
            <a:br>
              <a:rPr lang="en-US" sz="1600" dirty="0">
                <a:latin typeface="+mn-lt"/>
                <a:cs typeface="Arial" panose="020B0604020202020204" pitchFamily="34" charset="0"/>
              </a:rPr>
            </a:br>
            <a:r>
              <a:rPr lang="en-US" sz="1600" dirty="0">
                <a:latin typeface="+mn-lt"/>
                <a:cs typeface="Arial" panose="020B0604020202020204" pitchFamily="34" charset="0"/>
              </a:rPr>
              <a:t>            3) good r</a:t>
            </a:r>
            <a:r>
              <a:rPr lang="en-US" sz="1600" kern="1200" dirty="0">
                <a:solidFill>
                  <a:schemeClr val="tx1"/>
                </a:solidFill>
                <a:effectLst/>
                <a:latin typeface="+mn-lt"/>
                <a:ea typeface="+mn-ea"/>
                <a:cs typeface="Arial" panose="020B0604020202020204" pitchFamily="34" charset="0"/>
              </a:rPr>
              <a:t>easoning 	</a:t>
            </a:r>
            <a:r>
              <a:rPr lang="en-US" sz="1600" b="1" kern="1200" dirty="0">
                <a:solidFill>
                  <a:schemeClr val="tx1"/>
                </a:solidFill>
                <a:effectLst/>
                <a:latin typeface="+mn-lt"/>
                <a:ea typeface="+mn-ea"/>
                <a:cs typeface="Arial" panose="020B0604020202020204" pitchFamily="34" charset="0"/>
              </a:rPr>
              <a:t>connecting the claim 	with cause-and-effect 	reasoning,</a:t>
            </a:r>
            <a:r>
              <a:rPr lang="en-US" sz="1600" kern="1200" dirty="0">
                <a:solidFill>
                  <a:schemeClr val="tx1"/>
                </a:solidFill>
                <a:effectLst/>
                <a:latin typeface="+mn-lt"/>
                <a:ea typeface="+mn-ea"/>
                <a:cs typeface="Arial" panose="020B0604020202020204" pitchFamily="34" charset="0"/>
              </a:rPr>
              <a:t> </a:t>
            </a:r>
          </a:p>
          <a:p>
            <a:r>
              <a:rPr lang="en-US" sz="1600" dirty="0">
                <a:solidFill>
                  <a:schemeClr val="tx1"/>
                </a:solidFill>
                <a:latin typeface="+mn-lt"/>
                <a:ea typeface="+mn-ea"/>
                <a:cs typeface="Arial" panose="020B0604020202020204" pitchFamily="34" charset="0"/>
              </a:rPr>
              <a:t>            </a:t>
            </a:r>
            <a:r>
              <a:rPr lang="en-US" sz="1600" dirty="0">
                <a:latin typeface="+mn-lt"/>
                <a:cs typeface="Arial" panose="020B0604020202020204" pitchFamily="34" charset="0"/>
              </a:rPr>
              <a:t>4) corroboration, </a:t>
            </a:r>
          </a:p>
          <a:p>
            <a:r>
              <a:rPr lang="en-US" sz="1600" dirty="0">
                <a:latin typeface="+mn-lt"/>
                <a:cs typeface="Arial" panose="020B0604020202020204" pitchFamily="34" charset="0"/>
              </a:rPr>
              <a:t>            5) showing </a:t>
            </a:r>
            <a:r>
              <a:rPr lang="en-US" sz="1400" b="1" dirty="0">
                <a:latin typeface="+mn-lt"/>
                <a:cs typeface="Arial" panose="020B0604020202020204" pitchFamily="34" charset="0"/>
              </a:rPr>
              <a:t>HOW </a:t>
            </a:r>
            <a:r>
              <a:rPr lang="en-US" sz="1600" b="1" dirty="0">
                <a:latin typeface="+mn-lt"/>
                <a:cs typeface="Arial" panose="020B0604020202020204" pitchFamily="34" charset="0"/>
              </a:rPr>
              <a:t>the 	reasoning connected 	the evidence to the 	claim, </a:t>
            </a:r>
            <a:endParaRPr lang="en-US" sz="1600" dirty="0">
              <a:latin typeface="+mn-lt"/>
              <a:cs typeface="Arial" panose="020B0604020202020204" pitchFamily="34" charset="0"/>
            </a:endParaRPr>
          </a:p>
          <a:p>
            <a:endParaRPr lang="en-US" sz="1600" dirty="0">
              <a:latin typeface="+mn-lt"/>
              <a:cs typeface="Arial" panose="020B0604020202020204" pitchFamily="34" charset="0"/>
            </a:endParaRPr>
          </a:p>
          <a:p>
            <a:r>
              <a:rPr lang="en-US" sz="1600" dirty="0">
                <a:latin typeface="+mn-lt"/>
                <a:cs typeface="Arial" panose="020B0604020202020204" pitchFamily="34" charset="0"/>
              </a:rPr>
              <a:t>THEREFORE, I accept the claim                                   due to factual evidence and cause-effect reasoning</a:t>
            </a:r>
            <a:r>
              <a:rPr lang="en-US" sz="1600" dirty="0">
                <a:latin typeface="+mn-lt"/>
              </a:rPr>
              <a:t>. </a:t>
            </a:r>
          </a:p>
        </p:txBody>
      </p:sp>
    </p:spTree>
    <p:extLst>
      <p:ext uri="{BB962C8B-B14F-4D97-AF65-F5344CB8AC3E}">
        <p14:creationId xmlns:p14="http://schemas.microsoft.com/office/powerpoint/2010/main" val="2455071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34</a:t>
            </a:fld>
            <a:endParaRPr lang="en-US" altLang="en-US" sz="1000" dirty="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1211828" y="530506"/>
            <a:ext cx="7772400" cy="544185"/>
          </a:xfrm>
        </p:spPr>
        <p:txBody>
          <a:bodyPr/>
          <a:lstStyle/>
          <a:p>
            <a:pPr eaLnBrk="1" hangingPunct="1"/>
            <a:br>
              <a:rPr lang="en-US" sz="1400" b="1" dirty="0"/>
            </a:br>
            <a:br>
              <a:rPr lang="en-US" sz="1400" b="1" dirty="0"/>
            </a:br>
            <a:endParaRPr lang="en-US" altLang="en-US" sz="2000" dirty="0"/>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506628" y="-271849"/>
            <a:ext cx="8393378" cy="6599343"/>
          </a:xfrm>
        </p:spPr>
        <p:txBody>
          <a:bodyPr/>
          <a:lstStyle/>
          <a:p>
            <a:pPr marL="0" indent="0">
              <a:buNone/>
            </a:pPr>
            <a:endParaRPr lang="en-US" sz="2800" b="1" dirty="0"/>
          </a:p>
          <a:p>
            <a:pPr marL="0" indent="0" algn="ctr">
              <a:buNone/>
            </a:pPr>
            <a:r>
              <a:rPr lang="en-US" sz="3600" b="1" dirty="0"/>
              <a:t>DISCUSSION</a:t>
            </a:r>
          </a:p>
          <a:p>
            <a:pPr marL="0" indent="0">
              <a:buNone/>
            </a:pPr>
            <a:r>
              <a:rPr lang="en-US" sz="2800" b="1" dirty="0"/>
              <a:t> </a:t>
            </a:r>
          </a:p>
          <a:p>
            <a:r>
              <a:rPr lang="en-US" sz="2300" dirty="0"/>
              <a:t>How well could WE determine from the first answer what the student had learned about </a:t>
            </a:r>
            <a:r>
              <a:rPr lang="en-US" sz="2300" u="sng" dirty="0"/>
              <a:t>either</a:t>
            </a:r>
            <a:r>
              <a:rPr lang="en-US" sz="2300" dirty="0"/>
              <a:t> argumentation (REASONING) or dinosaurs in the Arctic (CONTENT)? </a:t>
            </a:r>
          </a:p>
          <a:p>
            <a:endParaRPr lang="en-US" sz="2300" dirty="0"/>
          </a:p>
          <a:p>
            <a:r>
              <a:rPr lang="en-US" sz="2300" dirty="0"/>
              <a:t>How well could we determine from the second response WHAT the student has learned about CONTENT (dinosaurs in the Arctic)?</a:t>
            </a:r>
          </a:p>
          <a:p>
            <a:pPr marL="0" indent="0">
              <a:buNone/>
            </a:pPr>
            <a:endParaRPr lang="en-US" sz="2300" dirty="0"/>
          </a:p>
          <a:p>
            <a:r>
              <a:rPr lang="en-US" sz="2300" dirty="0"/>
              <a:t>How well could we determine from the third response WHAT the student has learned about CONTENT (dinosaurs in the Arctic) or HOW to analyze an argument (REASONING)?</a:t>
            </a:r>
          </a:p>
          <a:p>
            <a:pPr marL="0" indent="0">
              <a:buNone/>
            </a:pPr>
            <a:endParaRPr lang="en-US" sz="2800" b="1" dirty="0"/>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pic>
        <p:nvPicPr>
          <p:cNvPr id="2" name="Picture 1">
            <a:extLst>
              <a:ext uri="{FF2B5EF4-FFF2-40B4-BE49-F238E27FC236}">
                <a16:creationId xmlns:a16="http://schemas.microsoft.com/office/drawing/2014/main" id="{C6EE5384-E3BE-847B-B40B-2BA943E64E3E}"/>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3748541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a:latin typeface="Times" pitchFamily="2" charset="0"/>
            </a:endParaRPr>
          </a:p>
        </p:txBody>
      </p:sp>
      <p:sp>
        <p:nvSpPr>
          <p:cNvPr id="2" name="Rectangle 1">
            <a:extLst>
              <a:ext uri="{FF2B5EF4-FFF2-40B4-BE49-F238E27FC236}">
                <a16:creationId xmlns:a16="http://schemas.microsoft.com/office/drawing/2014/main" id="{E3671510-60B6-4941-AD12-3085B77DFB3A}"/>
              </a:ext>
            </a:extLst>
          </p:cNvPr>
          <p:cNvSpPr/>
          <p:nvPr/>
        </p:nvSpPr>
        <p:spPr>
          <a:xfrm>
            <a:off x="3429000" y="-1064523"/>
            <a:ext cx="5997554" cy="4154984"/>
          </a:xfrm>
          <a:prstGeom prst="rect">
            <a:avLst/>
          </a:prstGeom>
          <a:noFill/>
        </p:spPr>
        <p:txBody>
          <a:bodyPr wrap="square" lIns="91440" tIns="45720" rIns="91440" bIns="45720">
            <a:spAutoFit/>
          </a:bodyPr>
          <a:lstStyle/>
          <a:p>
            <a:pPr algn="ctr"/>
            <a:endParaRPr lang="en-US" sz="5400" b="1" dirty="0">
              <a:ln w="12700">
                <a:solidFill>
                  <a:schemeClr val="accent1"/>
                </a:solidFill>
                <a:prstDash val="solid"/>
              </a:ln>
              <a:solidFill>
                <a:srgbClr val="FF0000"/>
              </a:solidFill>
              <a:effectLst>
                <a:outerShdw dist="38100" dir="2640000" algn="bl" rotWithShape="0">
                  <a:schemeClr val="accent1"/>
                </a:outerShdw>
              </a:effectLst>
            </a:endParaRPr>
          </a:p>
          <a:p>
            <a:pPr algn="ctr"/>
            <a:endParaRPr lang="en-US" sz="5400" b="1" dirty="0">
              <a:ln w="12700">
                <a:solidFill>
                  <a:schemeClr val="accent1"/>
                </a:solidFill>
                <a:prstDash val="solid"/>
              </a:ln>
              <a:solidFill>
                <a:srgbClr val="C00000"/>
              </a:solidFill>
              <a:effectLst>
                <a:outerShdw dist="38100" dir="2640000" algn="bl" rotWithShape="0">
                  <a:schemeClr val="accent1"/>
                </a:outerShdw>
              </a:effectLst>
            </a:endParaRPr>
          </a:p>
          <a:p>
            <a:pPr algn="ctr"/>
            <a:endParaRPr lang="en-US" sz="3600" b="1" dirty="0">
              <a:solidFill>
                <a:srgbClr val="C00000"/>
              </a:solidFill>
              <a:effectLst/>
              <a:highlight>
                <a:srgbClr val="00FFFF"/>
              </a:highlight>
              <a:latin typeface="Calibri" panose="020F0502020204030204" pitchFamily="34" charset="0"/>
              <a:ea typeface="Calibri" panose="020F0502020204030204" pitchFamily="34" charset="0"/>
              <a:cs typeface="Times New Roman" panose="02020603050405020304" pitchFamily="18" charset="0"/>
            </a:endParaRPr>
          </a:p>
          <a:p>
            <a:pPr algn="ctr"/>
            <a:r>
              <a:rPr lang="en-US" sz="4000" b="1" dirty="0">
                <a:latin typeface="+mj-lt"/>
              </a:rPr>
              <a:t>Debating based on    Argumentation</a:t>
            </a:r>
          </a:p>
          <a:p>
            <a:pPr algn="ctr"/>
            <a:r>
              <a:rPr lang="en-US" sz="4000" b="1" dirty="0">
                <a:latin typeface="+mj-lt"/>
              </a:rPr>
              <a:t>	</a:t>
            </a:r>
            <a:endParaRPr lang="en-US" altLang="en-US" sz="4000" b="1" dirty="0">
              <a:latin typeface="+mj-lt"/>
            </a:endParaRPr>
          </a:p>
        </p:txBody>
      </p:sp>
      <p:sp>
        <p:nvSpPr>
          <p:cNvPr id="4" name="TextBox 3">
            <a:extLst>
              <a:ext uri="{FF2B5EF4-FFF2-40B4-BE49-F238E27FC236}">
                <a16:creationId xmlns:a16="http://schemas.microsoft.com/office/drawing/2014/main" id="{9743B77C-DF05-2D4B-A3AD-EE70DF62761D}"/>
              </a:ext>
            </a:extLst>
          </p:cNvPr>
          <p:cNvSpPr txBox="1"/>
          <p:nvPr/>
        </p:nvSpPr>
        <p:spPr>
          <a:xfrm>
            <a:off x="4622339" y="6326075"/>
            <a:ext cx="1957579" cy="261610"/>
          </a:xfrm>
          <a:prstGeom prst="rect">
            <a:avLst/>
          </a:prstGeom>
          <a:noFill/>
        </p:spPr>
        <p:txBody>
          <a:bodyPr wrap="square" rtlCol="0">
            <a:spAutoFit/>
          </a:bodyPr>
          <a:lstStyle/>
          <a:p>
            <a:r>
              <a:rPr lang="en-US" altLang="en-US" sz="1100" dirty="0">
                <a:solidFill>
                  <a:schemeClr val="tx1"/>
                </a:solidFill>
              </a:rPr>
              <a:t>© Janis Bulgren 2023</a:t>
            </a:r>
          </a:p>
        </p:txBody>
      </p:sp>
      <p:pic>
        <p:nvPicPr>
          <p:cNvPr id="3" name="Picture 2">
            <a:extLst>
              <a:ext uri="{FF2B5EF4-FFF2-40B4-BE49-F238E27FC236}">
                <a16:creationId xmlns:a16="http://schemas.microsoft.com/office/drawing/2014/main" id="{237CB412-E0CF-6EB8-8800-3BA168B593F0}"/>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4685918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36</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1211828" y="530506"/>
            <a:ext cx="7772400" cy="544185"/>
          </a:xfrm>
        </p:spPr>
        <p:txBody>
          <a:bodyPr/>
          <a:lstStyle/>
          <a:p>
            <a:pPr eaLnBrk="1" hangingPunct="1"/>
            <a:br>
              <a:rPr lang="en-US" sz="1400" b="1"/>
            </a:br>
            <a:br>
              <a:rPr lang="en-US" sz="1400" b="1"/>
            </a:br>
            <a:endParaRPr lang="en-US" altLang="en-US" sz="2000"/>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1124740" y="1376272"/>
            <a:ext cx="8297586" cy="1006930"/>
          </a:xfrm>
        </p:spPr>
        <p:txBody>
          <a:bodyPr/>
          <a:lstStyle/>
          <a:p>
            <a:pPr marL="0" indent="0">
              <a:buNone/>
            </a:pPr>
            <a:r>
              <a:rPr lang="en-US" sz="1400" b="1" dirty="0"/>
              <a:t>  </a:t>
            </a:r>
            <a:endParaRPr lang="en-US" sz="1800" b="1" dirty="0"/>
          </a:p>
          <a:p>
            <a:pPr marL="0" indent="0">
              <a:buNone/>
            </a:pPr>
            <a:r>
              <a:rPr lang="en-US" sz="3000" b="1" dirty="0"/>
              <a:t>Common Core State Standards:</a:t>
            </a:r>
          </a:p>
          <a:p>
            <a:pPr marL="0" indent="0">
              <a:buNone/>
            </a:pPr>
            <a:endParaRPr lang="en-US" sz="3200" b="1" dirty="0"/>
          </a:p>
        </p:txBody>
      </p:sp>
      <p:sp>
        <p:nvSpPr>
          <p:cNvPr id="2" name="Rectangle 1">
            <a:extLst>
              <a:ext uri="{FF2B5EF4-FFF2-40B4-BE49-F238E27FC236}">
                <a16:creationId xmlns:a16="http://schemas.microsoft.com/office/drawing/2014/main" id="{A5C7C44F-F6CB-2A44-9E07-471C3D957ADF}"/>
              </a:ext>
            </a:extLst>
          </p:cNvPr>
          <p:cNvSpPr/>
          <p:nvPr/>
        </p:nvSpPr>
        <p:spPr>
          <a:xfrm>
            <a:off x="423207" y="378106"/>
            <a:ext cx="8720793" cy="646331"/>
          </a:xfrm>
          <a:prstGeom prst="rect">
            <a:avLst/>
          </a:prstGeom>
        </p:spPr>
        <p:txBody>
          <a:bodyPr wrap="square">
            <a:spAutoFit/>
          </a:bodyPr>
          <a:lstStyle/>
          <a:p>
            <a:pPr algn="ctr"/>
            <a:r>
              <a:rPr lang="en-US" sz="3600" b="1" dirty="0">
                <a:latin typeface="+mj-lt"/>
              </a:rPr>
              <a:t>Debate Standards</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5" name="TextBox 4">
            <a:extLst>
              <a:ext uri="{FF2B5EF4-FFF2-40B4-BE49-F238E27FC236}">
                <a16:creationId xmlns:a16="http://schemas.microsoft.com/office/drawing/2014/main" id="{5BF75087-0518-37C0-F850-6373F0AD7ED4}"/>
              </a:ext>
            </a:extLst>
          </p:cNvPr>
          <p:cNvSpPr txBox="1"/>
          <p:nvPr/>
        </p:nvSpPr>
        <p:spPr>
          <a:xfrm>
            <a:off x="4278087" y="2755354"/>
            <a:ext cx="5021827" cy="1569660"/>
          </a:xfrm>
          <a:prstGeom prst="rect">
            <a:avLst/>
          </a:prstGeom>
          <a:noFill/>
        </p:spPr>
        <p:txBody>
          <a:bodyPr wrap="square">
            <a:spAutoFit/>
          </a:bodyPr>
          <a:lstStyle/>
          <a:p>
            <a:r>
              <a:rPr lang="en-US" b="1" dirty="0">
                <a:latin typeface="+mn-lt"/>
              </a:rPr>
              <a:t>     </a:t>
            </a:r>
            <a:r>
              <a:rPr lang="en-US" b="1" dirty="0">
                <a:solidFill>
                  <a:srgbClr val="941100"/>
                </a:solidFill>
                <a:latin typeface="+mn-lt"/>
              </a:rPr>
              <a:t>I</a:t>
            </a:r>
            <a:r>
              <a:rPr lang="en-US" sz="2400" b="1" dirty="0">
                <a:solidFill>
                  <a:srgbClr val="941100"/>
                </a:solidFill>
                <a:latin typeface="+mn-lt"/>
              </a:rPr>
              <a:t>dentify </a:t>
            </a:r>
          </a:p>
          <a:p>
            <a:pPr marL="800100" lvl="1" indent="-342900">
              <a:buFont typeface="Arial" panose="020B0604020202020204" pitchFamily="34" charset="0"/>
              <a:buChar char="•"/>
            </a:pPr>
            <a:r>
              <a:rPr lang="en-US" dirty="0">
                <a:latin typeface="+mn-lt"/>
              </a:rPr>
              <a:t>faulty reasoning </a:t>
            </a:r>
          </a:p>
          <a:p>
            <a:pPr marL="800100" lvl="1" indent="-342900">
              <a:buFont typeface="Arial" panose="020B0604020202020204" pitchFamily="34" charset="0"/>
              <a:buChar char="•"/>
            </a:pPr>
            <a:r>
              <a:rPr lang="en-US" dirty="0">
                <a:latin typeface="+mn-lt"/>
              </a:rPr>
              <a:t>exaggerated or distorted evidence.</a:t>
            </a:r>
          </a:p>
        </p:txBody>
      </p:sp>
      <p:sp>
        <p:nvSpPr>
          <p:cNvPr id="7" name="TextBox 6">
            <a:extLst>
              <a:ext uri="{FF2B5EF4-FFF2-40B4-BE49-F238E27FC236}">
                <a16:creationId xmlns:a16="http://schemas.microsoft.com/office/drawing/2014/main" id="{3D4B34E3-D9A6-D1B8-A7C9-2C55E59CEF92}"/>
              </a:ext>
            </a:extLst>
          </p:cNvPr>
          <p:cNvSpPr txBox="1"/>
          <p:nvPr/>
        </p:nvSpPr>
        <p:spPr>
          <a:xfrm>
            <a:off x="1124740" y="2755354"/>
            <a:ext cx="4577442" cy="1569660"/>
          </a:xfrm>
          <a:prstGeom prst="rect">
            <a:avLst/>
          </a:prstGeom>
          <a:noFill/>
        </p:spPr>
        <p:txBody>
          <a:bodyPr wrap="square">
            <a:spAutoFit/>
          </a:bodyPr>
          <a:lstStyle/>
          <a:p>
            <a:pPr marL="0" indent="0">
              <a:buNone/>
            </a:pPr>
            <a:r>
              <a:rPr lang="en-US" sz="2400" b="1" dirty="0">
                <a:solidFill>
                  <a:srgbClr val="941100"/>
                </a:solidFill>
                <a:latin typeface="+mn-lt"/>
              </a:rPr>
              <a:t>Evaluate speaker’s </a:t>
            </a:r>
          </a:p>
          <a:p>
            <a:pPr marL="342900" indent="-342900">
              <a:buFont typeface="Arial" panose="020B0604020202020204" pitchFamily="34" charset="0"/>
              <a:buChar char="•"/>
            </a:pPr>
            <a:r>
              <a:rPr lang="en-US" sz="2400" dirty="0">
                <a:latin typeface="+mn-lt"/>
              </a:rPr>
              <a:t>point of view</a:t>
            </a:r>
          </a:p>
          <a:p>
            <a:pPr marL="342900" indent="-342900">
              <a:buFont typeface="Arial" panose="020B0604020202020204" pitchFamily="34" charset="0"/>
              <a:buChar char="•"/>
            </a:pPr>
            <a:r>
              <a:rPr lang="en-US" sz="2400" dirty="0">
                <a:latin typeface="+mn-lt"/>
              </a:rPr>
              <a:t>reasoning</a:t>
            </a:r>
          </a:p>
          <a:p>
            <a:pPr marL="342900" indent="-342900">
              <a:buFont typeface="Arial" panose="020B0604020202020204" pitchFamily="34" charset="0"/>
              <a:buChar char="•"/>
            </a:pPr>
            <a:r>
              <a:rPr lang="en-US" sz="2400" dirty="0">
                <a:latin typeface="+mn-lt"/>
              </a:rPr>
              <a:t>use of evidence</a:t>
            </a:r>
            <a:endParaRPr lang="en-US" sz="2400" b="1" dirty="0">
              <a:latin typeface="+mn-lt"/>
            </a:endParaRPr>
          </a:p>
        </p:txBody>
      </p:sp>
      <p:pic>
        <p:nvPicPr>
          <p:cNvPr id="4" name="Picture 3">
            <a:extLst>
              <a:ext uri="{FF2B5EF4-FFF2-40B4-BE49-F238E27FC236}">
                <a16:creationId xmlns:a16="http://schemas.microsoft.com/office/drawing/2014/main" id="{0233929E-E25B-E5FA-1A95-1406A2ED168B}"/>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18217679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37</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1211828" y="530506"/>
            <a:ext cx="7772400" cy="544185"/>
          </a:xfrm>
        </p:spPr>
        <p:txBody>
          <a:bodyPr/>
          <a:lstStyle/>
          <a:p>
            <a:pPr eaLnBrk="1" hangingPunct="1"/>
            <a:br>
              <a:rPr lang="en-US" sz="1400" b="1"/>
            </a:br>
            <a:br>
              <a:rPr lang="en-US" sz="1400" b="1"/>
            </a:br>
            <a:endParaRPr lang="en-US" altLang="en-US" sz="2000"/>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708413" y="1381024"/>
            <a:ext cx="8297586" cy="5029201"/>
          </a:xfrm>
        </p:spPr>
        <p:txBody>
          <a:bodyPr/>
          <a:lstStyle/>
          <a:p>
            <a:pPr marL="0" indent="0">
              <a:buNone/>
            </a:pPr>
            <a:r>
              <a:rPr lang="en-US" sz="1400" b="1" dirty="0"/>
              <a:t> </a:t>
            </a:r>
            <a:r>
              <a:rPr lang="en-US" sz="1400" b="1" dirty="0">
                <a:solidFill>
                  <a:srgbClr val="941100"/>
                </a:solidFill>
              </a:rPr>
              <a:t> </a:t>
            </a:r>
            <a:endParaRPr lang="en-US" sz="1800" b="1" dirty="0">
              <a:solidFill>
                <a:srgbClr val="941100"/>
              </a:solidFill>
            </a:endParaRPr>
          </a:p>
          <a:p>
            <a:r>
              <a:rPr lang="en-US" sz="2200" b="1" dirty="0">
                <a:solidFill>
                  <a:srgbClr val="941100"/>
                </a:solidFill>
              </a:rPr>
              <a:t>Claim, </a:t>
            </a:r>
            <a:r>
              <a:rPr lang="en-US" sz="2200" dirty="0"/>
              <a:t>point, statement, position, opinion, or statement in the affirmative or negative </a:t>
            </a:r>
          </a:p>
          <a:p>
            <a:r>
              <a:rPr lang="en-US" sz="2200" b="1" dirty="0">
                <a:solidFill>
                  <a:srgbClr val="941100"/>
                </a:solidFill>
              </a:rPr>
              <a:t>Evidence, </a:t>
            </a:r>
            <a:r>
              <a:rPr lang="en-US" sz="2200" dirty="0"/>
              <a:t>rebuttals and counterarguments and present corroboration </a:t>
            </a:r>
            <a:endParaRPr lang="en-US" sz="2200" b="1" dirty="0"/>
          </a:p>
          <a:p>
            <a:r>
              <a:rPr lang="en-US" sz="2200" b="1" dirty="0">
                <a:solidFill>
                  <a:srgbClr val="941100"/>
                </a:solidFill>
              </a:rPr>
              <a:t>Warrant</a:t>
            </a:r>
            <a:r>
              <a:rPr lang="en-US" sz="2200" b="1" dirty="0"/>
              <a:t> </a:t>
            </a:r>
            <a:r>
              <a:rPr lang="en-US" sz="2200" i="0" dirty="0">
                <a:solidFill>
                  <a:srgbClr val="000000"/>
                </a:solidFill>
                <a:effectLst/>
                <a:cs typeface="Arial" panose="020B0604020202020204" pitchFamily="34" charset="0"/>
              </a:rPr>
              <a:t>interprets </a:t>
            </a:r>
            <a:r>
              <a:rPr lang="en-US" sz="2200" dirty="0">
                <a:solidFill>
                  <a:srgbClr val="000000"/>
                </a:solidFill>
                <a:cs typeface="Arial" panose="020B0604020202020204" pitchFamily="34" charset="0"/>
              </a:rPr>
              <a:t>the evidence</a:t>
            </a:r>
            <a:r>
              <a:rPr lang="en-US" sz="2200" i="0" dirty="0">
                <a:solidFill>
                  <a:srgbClr val="000000"/>
                </a:solidFill>
                <a:effectLst/>
                <a:cs typeface="Arial" panose="020B0604020202020204" pitchFamily="34" charset="0"/>
              </a:rPr>
              <a:t> and shows how it supports </a:t>
            </a:r>
            <a:r>
              <a:rPr lang="en-US" sz="2200" dirty="0">
                <a:solidFill>
                  <a:srgbClr val="000000"/>
                </a:solidFill>
                <a:cs typeface="Arial" panose="020B0604020202020204" pitchFamily="34" charset="0"/>
              </a:rPr>
              <a:t>the </a:t>
            </a:r>
            <a:r>
              <a:rPr lang="en-US" sz="2200" i="0" dirty="0">
                <a:solidFill>
                  <a:srgbClr val="000000"/>
                </a:solidFill>
                <a:effectLst/>
                <a:cs typeface="Arial" panose="020B0604020202020204" pitchFamily="34" charset="0"/>
              </a:rPr>
              <a:t> claim with logical reasons </a:t>
            </a:r>
          </a:p>
          <a:p>
            <a:r>
              <a:rPr lang="en-US" sz="2200" b="1" dirty="0">
                <a:solidFill>
                  <a:srgbClr val="941100"/>
                </a:solidFill>
              </a:rPr>
              <a:t>Rebuttals,</a:t>
            </a:r>
            <a:r>
              <a:rPr lang="en-US" sz="2200" b="1" dirty="0"/>
              <a:t> </a:t>
            </a:r>
            <a:r>
              <a:rPr lang="en-US" sz="2200" dirty="0"/>
              <a:t>counterarguments, corroborations</a:t>
            </a:r>
          </a:p>
          <a:p>
            <a:r>
              <a:rPr lang="en-US" sz="2200" b="1" dirty="0">
                <a:solidFill>
                  <a:srgbClr val="941100"/>
                </a:solidFill>
              </a:rPr>
              <a:t>Proof –</a:t>
            </a:r>
            <a:r>
              <a:rPr lang="en-US" sz="2200" b="1" dirty="0"/>
              <a:t> </a:t>
            </a:r>
            <a:r>
              <a:rPr lang="en-US" sz="2200" dirty="0"/>
              <a:t>logical reasoning to support/reject a claim </a:t>
            </a:r>
          </a:p>
          <a:p>
            <a:r>
              <a:rPr lang="en-US" sz="2200" b="1" dirty="0">
                <a:solidFill>
                  <a:srgbClr val="941100"/>
                </a:solidFill>
              </a:rPr>
              <a:t>Closing statement – </a:t>
            </a:r>
            <a:r>
              <a:rPr lang="en-US" sz="2200" dirty="0"/>
              <a:t>strong concise statement based on evaluation of the claim and arguments</a:t>
            </a:r>
          </a:p>
          <a:p>
            <a:endParaRPr lang="en-US" sz="2400" b="1" dirty="0"/>
          </a:p>
        </p:txBody>
      </p:sp>
      <p:sp>
        <p:nvSpPr>
          <p:cNvPr id="2" name="Rectangle 1">
            <a:extLst>
              <a:ext uri="{FF2B5EF4-FFF2-40B4-BE49-F238E27FC236}">
                <a16:creationId xmlns:a16="http://schemas.microsoft.com/office/drawing/2014/main" id="{A5C7C44F-F6CB-2A44-9E07-471C3D957ADF}"/>
              </a:ext>
            </a:extLst>
          </p:cNvPr>
          <p:cNvSpPr/>
          <p:nvPr/>
        </p:nvSpPr>
        <p:spPr>
          <a:xfrm>
            <a:off x="285206" y="571765"/>
            <a:ext cx="8720793" cy="584775"/>
          </a:xfrm>
          <a:prstGeom prst="rect">
            <a:avLst/>
          </a:prstGeom>
        </p:spPr>
        <p:txBody>
          <a:bodyPr wrap="square">
            <a:spAutoFit/>
          </a:bodyPr>
          <a:lstStyle/>
          <a:p>
            <a:pPr algn="ctr"/>
            <a:r>
              <a:rPr lang="en-US" sz="3200" b="1" dirty="0">
                <a:latin typeface="+mj-lt"/>
              </a:rPr>
              <a:t>COMPONENTS OF DEBATE Vocabulary</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pic>
        <p:nvPicPr>
          <p:cNvPr id="4" name="Picture 3">
            <a:extLst>
              <a:ext uri="{FF2B5EF4-FFF2-40B4-BE49-F238E27FC236}">
                <a16:creationId xmlns:a16="http://schemas.microsoft.com/office/drawing/2014/main" id="{FD56F851-2414-B51F-9B1A-8D1717C0FCBF}"/>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7949684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38</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1211828" y="530506"/>
            <a:ext cx="7772400" cy="544185"/>
          </a:xfrm>
        </p:spPr>
        <p:txBody>
          <a:bodyPr/>
          <a:lstStyle/>
          <a:p>
            <a:pPr eaLnBrk="1" hangingPunct="1"/>
            <a:br>
              <a:rPr lang="en-US" sz="1400" b="1"/>
            </a:br>
            <a:br>
              <a:rPr lang="en-US" sz="1400" b="1"/>
            </a:br>
            <a:endParaRPr lang="en-US" altLang="en-US" sz="2000"/>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686642" y="1828799"/>
            <a:ext cx="8297586" cy="5029201"/>
          </a:xfrm>
        </p:spPr>
        <p:txBody>
          <a:bodyPr/>
          <a:lstStyle/>
          <a:p>
            <a:pPr marL="0" indent="0">
              <a:buNone/>
            </a:pPr>
            <a:r>
              <a:rPr lang="en-US" sz="1400" b="1" dirty="0"/>
              <a:t>  </a:t>
            </a:r>
            <a:endParaRPr lang="en-US" sz="3600" b="1" dirty="0"/>
          </a:p>
          <a:p>
            <a:r>
              <a:rPr lang="en-US" sz="2800" b="1" dirty="0">
                <a:solidFill>
                  <a:srgbClr val="941100"/>
                </a:solidFill>
              </a:rPr>
              <a:t>REVIEW</a:t>
            </a:r>
            <a:r>
              <a:rPr lang="en-US" sz="2800" b="1" dirty="0"/>
              <a:t> terms used in Argumentation and Debate</a:t>
            </a:r>
          </a:p>
          <a:p>
            <a:endParaRPr lang="en-US" sz="2800" b="1" dirty="0"/>
          </a:p>
          <a:p>
            <a:r>
              <a:rPr lang="en-US" sz="2800" b="1" dirty="0">
                <a:solidFill>
                  <a:srgbClr val="941100"/>
                </a:solidFill>
              </a:rPr>
              <a:t>DISCUSS</a:t>
            </a:r>
            <a:r>
              <a:rPr lang="en-US" sz="2800" b="1" dirty="0"/>
              <a:t> the following slides on use of solar panels to illustrate similarities and difference.</a:t>
            </a:r>
          </a:p>
          <a:p>
            <a:endParaRPr lang="en-US" sz="2400" b="1" dirty="0"/>
          </a:p>
          <a:p>
            <a:pPr marL="0" indent="0">
              <a:buNone/>
            </a:pPr>
            <a:endParaRPr lang="en-US" sz="2400" b="1" dirty="0"/>
          </a:p>
        </p:txBody>
      </p:sp>
      <p:sp>
        <p:nvSpPr>
          <p:cNvPr id="2" name="Rectangle 1">
            <a:extLst>
              <a:ext uri="{FF2B5EF4-FFF2-40B4-BE49-F238E27FC236}">
                <a16:creationId xmlns:a16="http://schemas.microsoft.com/office/drawing/2014/main" id="{A5C7C44F-F6CB-2A44-9E07-471C3D957ADF}"/>
              </a:ext>
            </a:extLst>
          </p:cNvPr>
          <p:cNvSpPr/>
          <p:nvPr/>
        </p:nvSpPr>
        <p:spPr>
          <a:xfrm>
            <a:off x="263435" y="479432"/>
            <a:ext cx="8720793" cy="646331"/>
          </a:xfrm>
          <a:prstGeom prst="rect">
            <a:avLst/>
          </a:prstGeom>
        </p:spPr>
        <p:txBody>
          <a:bodyPr wrap="square">
            <a:spAutoFit/>
          </a:bodyPr>
          <a:lstStyle/>
          <a:p>
            <a:pPr algn="ctr"/>
            <a:r>
              <a:rPr lang="en-US" sz="3600" b="1" dirty="0">
                <a:latin typeface="+mj-lt"/>
              </a:rPr>
              <a:t>DISCUSSION</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pic>
        <p:nvPicPr>
          <p:cNvPr id="4" name="Picture 3">
            <a:extLst>
              <a:ext uri="{FF2B5EF4-FFF2-40B4-BE49-F238E27FC236}">
                <a16:creationId xmlns:a16="http://schemas.microsoft.com/office/drawing/2014/main" id="{E2765663-52F7-00C5-8AA8-859CB4841AF8}"/>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3255873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27A86-5D2B-D8F5-6A01-843AC3A7C671}"/>
              </a:ext>
            </a:extLst>
          </p:cNvPr>
          <p:cNvSpPr>
            <a:spLocks noGrp="1"/>
          </p:cNvSpPr>
          <p:nvPr>
            <p:ph type="title"/>
          </p:nvPr>
        </p:nvSpPr>
        <p:spPr>
          <a:xfrm>
            <a:off x="2452688" y="450634"/>
            <a:ext cx="7886700" cy="828437"/>
          </a:xfrm>
        </p:spPr>
        <p:txBody>
          <a:bodyPr/>
          <a:lstStyle/>
          <a:p>
            <a:r>
              <a:rPr lang="en-US" dirty="0">
                <a:solidFill>
                  <a:schemeClr val="tx1"/>
                </a:solidFill>
              </a:rPr>
              <a:t>Solar Panels</a:t>
            </a:r>
          </a:p>
        </p:txBody>
      </p:sp>
      <p:sp>
        <p:nvSpPr>
          <p:cNvPr id="3" name="Text Placeholder 2">
            <a:extLst>
              <a:ext uri="{FF2B5EF4-FFF2-40B4-BE49-F238E27FC236}">
                <a16:creationId xmlns:a16="http://schemas.microsoft.com/office/drawing/2014/main" id="{542F7727-6A4D-EC64-9D1C-2940735D2926}"/>
              </a:ext>
            </a:extLst>
          </p:cNvPr>
          <p:cNvSpPr>
            <a:spLocks noGrp="1"/>
          </p:cNvSpPr>
          <p:nvPr>
            <p:ph type="body" idx="1"/>
          </p:nvPr>
        </p:nvSpPr>
        <p:spPr>
          <a:xfrm>
            <a:off x="632391" y="1977291"/>
            <a:ext cx="7628845" cy="2710575"/>
          </a:xfrm>
        </p:spPr>
        <p:txBody>
          <a:bodyPr>
            <a:noAutofit/>
          </a:bodyPr>
          <a:lstStyle/>
          <a:p>
            <a:r>
              <a:rPr lang="en-US" sz="2400" dirty="0"/>
              <a:t>Following are two examples modeling opposite claims.</a:t>
            </a:r>
          </a:p>
          <a:p>
            <a:endParaRPr lang="en-US" sz="2400" dirty="0"/>
          </a:p>
          <a:p>
            <a:pPr marL="342900" indent="-342900">
              <a:buAutoNum type="arabicPeriod"/>
            </a:pPr>
            <a:r>
              <a:rPr lang="en-US" sz="2400" dirty="0"/>
              <a:t>Homeowners </a:t>
            </a:r>
            <a:r>
              <a:rPr lang="en-US" sz="2400" b="1" dirty="0"/>
              <a:t>should</a:t>
            </a:r>
            <a:r>
              <a:rPr lang="en-US" sz="2400" dirty="0"/>
              <a:t> install solar panels: CCA Guide 1 </a:t>
            </a:r>
          </a:p>
          <a:p>
            <a:pPr marL="342900" indent="-342900">
              <a:buAutoNum type="arabicPeriod"/>
            </a:pPr>
            <a:endParaRPr lang="en-US" sz="2400" dirty="0"/>
          </a:p>
          <a:p>
            <a:pPr marL="342900" indent="-342900">
              <a:buAutoNum type="arabicPeriod"/>
            </a:pPr>
            <a:r>
              <a:rPr lang="en-US" sz="2400" dirty="0"/>
              <a:t>Homeowners </a:t>
            </a:r>
            <a:r>
              <a:rPr lang="en-US" sz="2400" b="1" dirty="0"/>
              <a:t>should not </a:t>
            </a:r>
            <a:r>
              <a:rPr lang="en-US" sz="2400" dirty="0"/>
              <a:t>install solar panels: CCA Guide 2</a:t>
            </a:r>
          </a:p>
        </p:txBody>
      </p:sp>
      <p:sp>
        <p:nvSpPr>
          <p:cNvPr id="5" name="TextBox 4">
            <a:extLst>
              <a:ext uri="{FF2B5EF4-FFF2-40B4-BE49-F238E27FC236}">
                <a16:creationId xmlns:a16="http://schemas.microsoft.com/office/drawing/2014/main" id="{C6DAFD49-18FE-2CE4-AE61-E6FF457DBEBF}"/>
              </a:ext>
            </a:extLst>
          </p:cNvPr>
          <p:cNvSpPr txBox="1"/>
          <p:nvPr/>
        </p:nvSpPr>
        <p:spPr>
          <a:xfrm>
            <a:off x="4829475" y="6098511"/>
            <a:ext cx="1677203" cy="276999"/>
          </a:xfrm>
          <a:prstGeom prst="rect">
            <a:avLst/>
          </a:prstGeom>
          <a:noFill/>
        </p:spPr>
        <p:txBody>
          <a:bodyPr wrap="square">
            <a:spAutoFit/>
          </a:bodyPr>
          <a:lstStyle/>
          <a:p>
            <a:r>
              <a:rPr lang="en-US" altLang="en-US" sz="1200" dirty="0">
                <a:solidFill>
                  <a:schemeClr val="tx1"/>
                </a:solidFill>
              </a:rPr>
              <a:t>© Janis </a:t>
            </a:r>
            <a:r>
              <a:rPr lang="en-US" altLang="en-US" sz="1200" dirty="0" err="1">
                <a:solidFill>
                  <a:schemeClr val="tx1"/>
                </a:solidFill>
              </a:rPr>
              <a:t>Bulgren</a:t>
            </a:r>
            <a:r>
              <a:rPr lang="en-US" altLang="en-US" sz="1200" dirty="0">
                <a:solidFill>
                  <a:schemeClr val="tx1"/>
                </a:solidFill>
              </a:rPr>
              <a:t> 2023</a:t>
            </a:r>
          </a:p>
        </p:txBody>
      </p:sp>
      <p:sp>
        <p:nvSpPr>
          <p:cNvPr id="4" name="Rectangle 3">
            <a:extLst>
              <a:ext uri="{FF2B5EF4-FFF2-40B4-BE49-F238E27FC236}">
                <a16:creationId xmlns:a16="http://schemas.microsoft.com/office/drawing/2014/main" id="{AD9E6CBD-722C-F047-DE70-41EEE6A1DB57}"/>
              </a:ext>
            </a:extLst>
          </p:cNvPr>
          <p:cNvSpPr/>
          <p:nvPr/>
        </p:nvSpPr>
        <p:spPr bwMode="auto">
          <a:xfrm>
            <a:off x="478971" y="1034143"/>
            <a:ext cx="7935686" cy="489857"/>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pic>
        <p:nvPicPr>
          <p:cNvPr id="6" name="Picture 5">
            <a:extLst>
              <a:ext uri="{FF2B5EF4-FFF2-40B4-BE49-F238E27FC236}">
                <a16:creationId xmlns:a16="http://schemas.microsoft.com/office/drawing/2014/main" id="{4A38DFB8-71D2-45F5-895A-77ADF8EB3ADD}"/>
              </a:ext>
            </a:extLst>
          </p:cNvPr>
          <p:cNvPicPr>
            <a:picLocks noChangeAspect="1"/>
          </p:cNvPicPr>
          <p:nvPr/>
        </p:nvPicPr>
        <p:blipFill>
          <a:blip r:embed="rId2"/>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727654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87B08E6-FAD5-8846-FA4C-95AEE89D3EDD}"/>
              </a:ext>
            </a:extLst>
          </p:cNvPr>
          <p:cNvSpPr/>
          <p:nvPr/>
        </p:nvSpPr>
        <p:spPr bwMode="auto">
          <a:xfrm>
            <a:off x="0" y="5949677"/>
            <a:ext cx="9144000" cy="9083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C12D33DE-FEDA-4F49-BE0F-858B18332B11}"/>
              </a:ext>
            </a:extLst>
          </p:cNvPr>
          <p:cNvSpPr txBox="1"/>
          <p:nvPr/>
        </p:nvSpPr>
        <p:spPr>
          <a:xfrm>
            <a:off x="1293576" y="405639"/>
            <a:ext cx="6556848" cy="492443"/>
          </a:xfrm>
          <a:prstGeom prst="rect">
            <a:avLst/>
          </a:prstGeom>
          <a:noFill/>
        </p:spPr>
        <p:txBody>
          <a:bodyPr wrap="square">
            <a:spAutoFit/>
          </a:bodyPr>
          <a:lstStyle/>
          <a:p>
            <a:pPr algn="ctr">
              <a:defRPr/>
            </a:pPr>
            <a:r>
              <a:rPr lang="en-US" sz="1400" b="1" dirty="0"/>
              <a:t>Cross-Curricular Argumentation Guide A</a:t>
            </a:r>
          </a:p>
          <a:p>
            <a:pPr algn="ctr">
              <a:defRPr/>
            </a:pPr>
            <a:endParaRPr lang="en-US" sz="1200" b="1" dirty="0"/>
          </a:p>
        </p:txBody>
      </p:sp>
      <p:graphicFrame>
        <p:nvGraphicFramePr>
          <p:cNvPr id="3" name="Table 2">
            <a:extLst>
              <a:ext uri="{FF2B5EF4-FFF2-40B4-BE49-F238E27FC236}">
                <a16:creationId xmlns:a16="http://schemas.microsoft.com/office/drawing/2014/main" id="{1B01A4E8-EB81-9541-B2B3-457115B697C7}"/>
              </a:ext>
            </a:extLst>
          </p:cNvPr>
          <p:cNvGraphicFramePr>
            <a:graphicFrameLocks noGrp="1"/>
          </p:cNvGraphicFramePr>
          <p:nvPr/>
        </p:nvGraphicFramePr>
        <p:xfrm>
          <a:off x="397083" y="949589"/>
          <a:ext cx="8505825" cy="205210"/>
        </p:xfrm>
        <a:graphic>
          <a:graphicData uri="http://schemas.openxmlformats.org/drawingml/2006/table">
            <a:tbl>
              <a:tblPr firstRow="1" bandRow="1">
                <a:tableStyleId>{5940675A-B579-460E-94D1-54222C63F5DA}</a:tableStyleId>
              </a:tblPr>
              <a:tblGrid>
                <a:gridCol w="2314070">
                  <a:extLst>
                    <a:ext uri="{9D8B030D-6E8A-4147-A177-3AD203B41FA5}">
                      <a16:colId xmlns:a16="http://schemas.microsoft.com/office/drawing/2014/main" val="20000"/>
                    </a:ext>
                  </a:extLst>
                </a:gridCol>
                <a:gridCol w="1082998">
                  <a:extLst>
                    <a:ext uri="{9D8B030D-6E8A-4147-A177-3AD203B41FA5}">
                      <a16:colId xmlns:a16="http://schemas.microsoft.com/office/drawing/2014/main" val="20001"/>
                    </a:ext>
                  </a:extLst>
                </a:gridCol>
                <a:gridCol w="1381092">
                  <a:extLst>
                    <a:ext uri="{9D8B030D-6E8A-4147-A177-3AD203B41FA5}">
                      <a16:colId xmlns:a16="http://schemas.microsoft.com/office/drawing/2014/main" val="20002"/>
                    </a:ext>
                  </a:extLst>
                </a:gridCol>
                <a:gridCol w="3727665">
                  <a:extLst>
                    <a:ext uri="{9D8B030D-6E8A-4147-A177-3AD203B41FA5}">
                      <a16:colId xmlns:a16="http://schemas.microsoft.com/office/drawing/2014/main" val="20003"/>
                    </a:ext>
                  </a:extLst>
                </a:gridCol>
              </a:tblGrid>
              <a:tr h="0">
                <a:tc>
                  <a:txBody>
                    <a:bodyPr/>
                    <a:lstStyle/>
                    <a:p>
                      <a:r>
                        <a:rPr lang="en-US" sz="900" b="1"/>
                        <a:t>Name: </a:t>
                      </a:r>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a:t>Date:                                              </a:t>
                      </a:r>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a:t>       Class:                                                                                                                           </a:t>
                      </a:r>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a:t>                       Topic:</a:t>
                      </a:r>
                      <a:endParaRPr lang="en-US" sz="1200" b="1"/>
                    </a:p>
                  </a:txBody>
                  <a:tcPr marL="68591" marR="68591" marT="34025" marB="34025">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4" name="Table 3">
            <a:extLst>
              <a:ext uri="{FF2B5EF4-FFF2-40B4-BE49-F238E27FC236}">
                <a16:creationId xmlns:a16="http://schemas.microsoft.com/office/drawing/2014/main" id="{21145CE4-6E16-1340-AD9D-FF3338EF120A}"/>
              </a:ext>
            </a:extLst>
          </p:cNvPr>
          <p:cNvGraphicFramePr>
            <a:graphicFrameLocks noGrp="1"/>
          </p:cNvGraphicFramePr>
          <p:nvPr>
            <p:extLst>
              <p:ext uri="{D42A27DB-BD31-4B8C-83A1-F6EECF244321}">
                <p14:modId xmlns:p14="http://schemas.microsoft.com/office/powerpoint/2010/main" val="3989891236"/>
              </p:ext>
            </p:extLst>
          </p:nvPr>
        </p:nvGraphicFramePr>
        <p:xfrm>
          <a:off x="397083" y="1237084"/>
          <a:ext cx="8393823" cy="4712593"/>
        </p:xfrm>
        <a:graphic>
          <a:graphicData uri="http://schemas.openxmlformats.org/drawingml/2006/table">
            <a:tbl>
              <a:tblPr firstRow="1" bandRow="1">
                <a:tableStyleId>{2D5ABB26-0587-4C30-8999-92F81FD0307C}</a:tableStyleId>
              </a:tblPr>
              <a:tblGrid>
                <a:gridCol w="3846473">
                  <a:extLst>
                    <a:ext uri="{9D8B030D-6E8A-4147-A177-3AD203B41FA5}">
                      <a16:colId xmlns:a16="http://schemas.microsoft.com/office/drawing/2014/main" val="20000"/>
                    </a:ext>
                  </a:extLst>
                </a:gridCol>
                <a:gridCol w="4547350">
                  <a:extLst>
                    <a:ext uri="{9D8B030D-6E8A-4147-A177-3AD203B41FA5}">
                      <a16:colId xmlns:a16="http://schemas.microsoft.com/office/drawing/2014/main" val="20001"/>
                    </a:ext>
                  </a:extLst>
                </a:gridCol>
              </a:tblGrid>
              <a:tr h="35008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a:solidFill>
                            <a:schemeClr val="tx1"/>
                          </a:solidFill>
                          <a:effectLst/>
                          <a:latin typeface="+mn-lt"/>
                          <a:ea typeface="+mn-ea"/>
                          <a:cs typeface="+mn-cs"/>
                        </a:rPr>
                        <a:t>1. Clarify the </a:t>
                      </a:r>
                      <a:r>
                        <a:rPr lang="en-US" sz="1600" b="1" kern="1200">
                          <a:solidFill>
                            <a:schemeClr val="tx1"/>
                          </a:solidFill>
                          <a:effectLst/>
                          <a:latin typeface="+mn-lt"/>
                          <a:ea typeface="+mn-ea"/>
                          <a:cs typeface="+mn-cs"/>
                        </a:rPr>
                        <a:t>claim</a:t>
                      </a:r>
                      <a:r>
                        <a:rPr lang="en-US" sz="900" b="1" kern="1200">
                          <a:solidFill>
                            <a:schemeClr val="tx1"/>
                          </a:solidFill>
                          <a:effectLst/>
                          <a:latin typeface="+mn-lt"/>
                          <a:ea typeface="+mn-ea"/>
                          <a:cs typeface="+mn-cs"/>
                        </a:rPr>
                        <a:t> with any </a:t>
                      </a:r>
                      <a:r>
                        <a:rPr lang="en-US" sz="1600" b="1" kern="1200">
                          <a:solidFill>
                            <a:schemeClr val="tx1"/>
                          </a:solidFill>
                          <a:effectLst/>
                          <a:latin typeface="+mn-lt"/>
                          <a:ea typeface="+mn-ea"/>
                          <a:cs typeface="+mn-cs"/>
                        </a:rPr>
                        <a:t>qualifier</a:t>
                      </a:r>
                      <a:r>
                        <a:rPr lang="en-US" sz="900" b="1" kern="1200">
                          <a:solidFill>
                            <a:schemeClr val="tx1"/>
                          </a:solidFill>
                          <a:effectLst/>
                          <a:latin typeface="+mn-lt"/>
                          <a:ea typeface="+mn-ea"/>
                          <a:cs typeface="+mn-cs"/>
                        </a:rPr>
                        <a:t> and </a:t>
                      </a:r>
                      <a:r>
                        <a:rPr lang="en-US" sz="1600" b="1" kern="1200">
                          <a:solidFill>
                            <a:schemeClr val="tx1"/>
                          </a:solidFill>
                          <a:effectLst/>
                          <a:latin typeface="+mn-lt"/>
                          <a:ea typeface="+mn-ea"/>
                          <a:cs typeface="+mn-cs"/>
                        </a:rPr>
                        <a:t>define key terms</a:t>
                      </a:r>
                      <a:r>
                        <a:rPr lang="en-US" sz="900" b="1" kern="1200">
                          <a:solidFill>
                            <a:schemeClr val="tx1"/>
                          </a:solidFill>
                          <a:effectLst/>
                          <a:latin typeface="+mn-lt"/>
                          <a:ea typeface="+mn-ea"/>
                          <a:cs typeface="+mn-cs"/>
                        </a:rPr>
                        <a:t>.</a:t>
                      </a:r>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0000"/>
                  </a:ext>
                </a:extLst>
              </a:tr>
              <a:tr h="2055420">
                <a:tc>
                  <a:txBody>
                    <a:bodyPr/>
                    <a:lstStyle/>
                    <a:p>
                      <a:r>
                        <a:rPr lang="en-US" sz="900" b="1" kern="1200">
                          <a:solidFill>
                            <a:schemeClr val="tx1"/>
                          </a:solidFill>
                          <a:effectLst/>
                          <a:latin typeface="+mn-lt"/>
                          <a:ea typeface="+mn-ea"/>
                          <a:cs typeface="+mn-cs"/>
                        </a:rPr>
                        <a:t>2. List the </a:t>
                      </a:r>
                      <a:r>
                        <a:rPr lang="en-US" sz="1600" b="1" kern="1200">
                          <a:solidFill>
                            <a:schemeClr val="tx1"/>
                          </a:solidFill>
                          <a:effectLst/>
                          <a:latin typeface="+mn-lt"/>
                          <a:ea typeface="+mn-ea"/>
                          <a:cs typeface="+mn-cs"/>
                        </a:rPr>
                        <a:t>evidence</a:t>
                      </a:r>
                      <a:r>
                        <a:rPr lang="en-US" sz="900" b="1" i="0" kern="1200" baseline="0">
                          <a:solidFill>
                            <a:schemeClr val="tx1"/>
                          </a:solidFill>
                          <a:effectLst/>
                          <a:latin typeface="+mn-lt"/>
                          <a:ea typeface="+mn-ea"/>
                          <a:cs typeface="+mn-cs"/>
                        </a:rPr>
                        <a:t>.</a:t>
                      </a:r>
                    </a:p>
                    <a:p>
                      <a:endParaRPr lang="en-US" sz="900" b="1" i="0" u="sng" kern="1200" baseline="0">
                        <a:solidFill>
                          <a:schemeClr val="tx1"/>
                        </a:solidFill>
                        <a:effectLst/>
                        <a:latin typeface="+mn-lt"/>
                        <a:ea typeface="+mn-ea"/>
                        <a:cs typeface="+mn-cs"/>
                      </a:endParaRPr>
                    </a:p>
                    <a:p>
                      <a:endParaRPr lang="en-US" sz="900" b="1" i="0" u="sng" kern="1200" baseline="0">
                        <a:solidFill>
                          <a:schemeClr val="tx1"/>
                        </a:solidFill>
                        <a:effectLst/>
                        <a:latin typeface="+mn-lt"/>
                        <a:ea typeface="+mn-ea"/>
                        <a:cs typeface="+mn-cs"/>
                      </a:endParaRPr>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a:t>3. Analyze the</a:t>
                      </a:r>
                      <a:r>
                        <a:rPr lang="en-US" sz="1600" b="1"/>
                        <a:t> reasoning</a:t>
                      </a:r>
                      <a:r>
                        <a:rPr lang="en-US" sz="900" b="1" i="0" baseline="0"/>
                        <a:t>.</a:t>
                      </a:r>
                      <a:endParaRPr lang="en-US" sz="900" b="1"/>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68264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a:t>4. Identify </a:t>
                      </a:r>
                      <a:r>
                        <a:rPr lang="en-US" sz="1600" b="1"/>
                        <a:t>other arguments </a:t>
                      </a:r>
                      <a:r>
                        <a:rPr lang="en-US" sz="900" b="1"/>
                        <a:t>for or against the claim</a:t>
                      </a:r>
                      <a:r>
                        <a:rPr lang="en-US" sz="900" b="1" i="0" baseline="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1" i="0" baseline="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1" i="0"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a:t> </a:t>
                      </a:r>
                      <a:endParaRPr lang="en-US" sz="1100" b="0"/>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10002"/>
                  </a:ext>
                </a:extLst>
              </a:tr>
              <a:tr h="653846">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900" b="1"/>
                        <a:t>5. Make a </a:t>
                      </a:r>
                      <a:r>
                        <a:rPr lang="en-US" sz="1600" b="1"/>
                        <a:t>judgment</a:t>
                      </a:r>
                      <a:r>
                        <a:rPr lang="en-US" sz="900" b="1"/>
                        <a:t> about the quality of evidence</a:t>
                      </a:r>
                      <a:r>
                        <a:rPr lang="en-US" sz="900" b="1" i="0" baseline="0"/>
                        <a:t>, the reasoning, and other arguments.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sz="1100" b="1"/>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10003"/>
                  </a:ext>
                </a:extLst>
              </a:tr>
              <a:tr h="92933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a:t>6. State why you </a:t>
                      </a:r>
                      <a:r>
                        <a:rPr lang="en-US" sz="1400" b="1"/>
                        <a:t>accept or reject </a:t>
                      </a:r>
                      <a:r>
                        <a:rPr lang="en-US" sz="900" b="1"/>
                        <a:t>the claim. </a:t>
                      </a:r>
                      <a:endParaRPr lang="en-US" sz="900" b="0" i="0" kern="1200" baseline="0">
                        <a:solidFill>
                          <a:schemeClr val="tx1"/>
                        </a:solidFill>
                        <a:effectLst/>
                        <a:latin typeface="+mn-lt"/>
                        <a:ea typeface="+mn-ea"/>
                        <a:cs typeface="+mn-cs"/>
                      </a:endParaRPr>
                    </a:p>
                  </a:txBody>
                  <a:tcPr marL="68580" marR="68580" marT="34294" marB="3429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31767" name="Footer Placeholder 11">
            <a:extLst>
              <a:ext uri="{FF2B5EF4-FFF2-40B4-BE49-F238E27FC236}">
                <a16:creationId xmlns:a16="http://schemas.microsoft.com/office/drawing/2014/main" id="{0BA442ED-5612-194D-8929-A809CC1F1467}"/>
              </a:ext>
            </a:extLst>
          </p:cNvPr>
          <p:cNvSpPr>
            <a:spLocks noGrp="1" noChangeArrowheads="1"/>
          </p:cNvSpPr>
          <p:nvPr>
            <p:ph type="ftr" sz="quarter" idx="4294967295"/>
          </p:nvPr>
        </p:nvSpPr>
        <p:spPr>
          <a:xfrm>
            <a:off x="5237018" y="6348150"/>
            <a:ext cx="1614668" cy="32153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r">
              <a:spcBef>
                <a:spcPct val="0"/>
              </a:spcBef>
              <a:buFontTx/>
              <a:buNone/>
            </a:pPr>
            <a:r>
              <a:rPr lang="en-US" altLang="en-US" sz="1000" dirty="0">
                <a:solidFill>
                  <a:srgbClr val="85898A"/>
                </a:solidFill>
              </a:rPr>
              <a:t>© Janis Bulgren 2022</a:t>
            </a:r>
          </a:p>
        </p:txBody>
      </p:sp>
      <p:pic>
        <p:nvPicPr>
          <p:cNvPr id="6" name="Picture 5">
            <a:extLst>
              <a:ext uri="{FF2B5EF4-FFF2-40B4-BE49-F238E27FC236}">
                <a16:creationId xmlns:a16="http://schemas.microsoft.com/office/drawing/2014/main" id="{D53CE00A-DA60-CC46-BDB8-08283EB9B10C}"/>
              </a:ext>
            </a:extLst>
          </p:cNvPr>
          <p:cNvPicPr>
            <a:picLocks noChangeAspect="1"/>
          </p:cNvPicPr>
          <p:nvPr/>
        </p:nvPicPr>
        <p:blipFill>
          <a:blip r:embed="rId3"/>
          <a:stretch>
            <a:fillRect/>
          </a:stretch>
        </p:blipFill>
        <p:spPr>
          <a:xfrm>
            <a:off x="33652" y="6271950"/>
            <a:ext cx="2315688" cy="473936"/>
          </a:xfrm>
          <a:prstGeom prst="rect">
            <a:avLst/>
          </a:prstGeom>
        </p:spPr>
      </p:pic>
      <p:sp>
        <p:nvSpPr>
          <p:cNvPr id="7" name="Slide Number Placeholder 3">
            <a:extLst>
              <a:ext uri="{FF2B5EF4-FFF2-40B4-BE49-F238E27FC236}">
                <a16:creationId xmlns:a16="http://schemas.microsoft.com/office/drawing/2014/main" id="{92D9CCA3-BA7C-1446-8407-07AEC81BBA88}"/>
              </a:ext>
            </a:extLst>
          </p:cNvPr>
          <p:cNvSpPr>
            <a:spLocks noGrp="1"/>
          </p:cNvSpPr>
          <p:nvPr>
            <p:ph type="sldNum" sz="quarter" idx="10"/>
          </p:nvPr>
        </p:nvSpPr>
        <p:spPr>
          <a:xfrm>
            <a:off x="4572000" y="6593486"/>
            <a:ext cx="665018"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bg1"/>
                </a:solidFill>
              </a:rPr>
              <a:pPr>
                <a:spcBef>
                  <a:spcPct val="0"/>
                </a:spcBef>
                <a:buFontTx/>
                <a:buNone/>
              </a:pPr>
              <a:t>4</a:t>
            </a:fld>
            <a:endParaRPr lang="en-US" altLang="en-US" sz="1000">
              <a:solidFill>
                <a:schemeClr val="bg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0B69460-E94A-4913-2129-40762D7DA8CB}"/>
              </a:ext>
            </a:extLst>
          </p:cNvPr>
          <p:cNvSpPr>
            <a:spLocks noGrp="1"/>
          </p:cNvSpPr>
          <p:nvPr>
            <p:ph type="body" idx="1"/>
          </p:nvPr>
        </p:nvSpPr>
        <p:spPr>
          <a:xfrm>
            <a:off x="790575" y="2162117"/>
            <a:ext cx="7886700" cy="1125140"/>
          </a:xfrm>
        </p:spPr>
        <p:txBody>
          <a:bodyPr>
            <a:normAutofit/>
          </a:bodyPr>
          <a:lstStyle/>
          <a:p>
            <a:pPr algn="ctr"/>
            <a:r>
              <a:rPr lang="en-US" sz="4400" b="1" dirty="0"/>
              <a:t>CCA Guide 1</a:t>
            </a:r>
          </a:p>
        </p:txBody>
      </p:sp>
      <p:sp>
        <p:nvSpPr>
          <p:cNvPr id="5" name="TextBox 4">
            <a:extLst>
              <a:ext uri="{FF2B5EF4-FFF2-40B4-BE49-F238E27FC236}">
                <a16:creationId xmlns:a16="http://schemas.microsoft.com/office/drawing/2014/main" id="{DBE4E799-892F-4D95-5677-AB94C859CDB6}"/>
              </a:ext>
            </a:extLst>
          </p:cNvPr>
          <p:cNvSpPr txBox="1"/>
          <p:nvPr/>
        </p:nvSpPr>
        <p:spPr>
          <a:xfrm>
            <a:off x="5233737" y="6160169"/>
            <a:ext cx="1725329" cy="276999"/>
          </a:xfrm>
          <a:prstGeom prst="rect">
            <a:avLst/>
          </a:prstGeom>
          <a:noFill/>
        </p:spPr>
        <p:txBody>
          <a:bodyPr wrap="square">
            <a:spAutoFit/>
          </a:bodyPr>
          <a:lstStyle/>
          <a:p>
            <a:r>
              <a:rPr lang="en-US" altLang="en-US" sz="1200" dirty="0">
                <a:solidFill>
                  <a:schemeClr val="tx1"/>
                </a:solidFill>
              </a:rPr>
              <a:t>© Janis </a:t>
            </a:r>
            <a:r>
              <a:rPr lang="en-US" altLang="en-US" sz="1200" dirty="0" err="1">
                <a:solidFill>
                  <a:schemeClr val="tx1"/>
                </a:solidFill>
              </a:rPr>
              <a:t>Bulgren</a:t>
            </a:r>
            <a:r>
              <a:rPr lang="en-US" altLang="en-US" sz="1200" dirty="0">
                <a:solidFill>
                  <a:schemeClr val="tx1"/>
                </a:solidFill>
              </a:rPr>
              <a:t> 2023</a:t>
            </a:r>
          </a:p>
        </p:txBody>
      </p:sp>
      <p:sp>
        <p:nvSpPr>
          <p:cNvPr id="4" name="TextBox 3">
            <a:extLst>
              <a:ext uri="{FF2B5EF4-FFF2-40B4-BE49-F238E27FC236}">
                <a16:creationId xmlns:a16="http://schemas.microsoft.com/office/drawing/2014/main" id="{FD5B3666-34C6-950D-E81D-B961C505F5CD}"/>
              </a:ext>
            </a:extLst>
          </p:cNvPr>
          <p:cNvSpPr txBox="1"/>
          <p:nvPr/>
        </p:nvSpPr>
        <p:spPr>
          <a:xfrm>
            <a:off x="1050865" y="420832"/>
            <a:ext cx="7366119" cy="646331"/>
          </a:xfrm>
          <a:prstGeom prst="rect">
            <a:avLst/>
          </a:prstGeom>
          <a:noFill/>
        </p:spPr>
        <p:txBody>
          <a:bodyPr wrap="none" rtlCol="0">
            <a:spAutoFit/>
          </a:bodyPr>
          <a:lstStyle/>
          <a:p>
            <a:r>
              <a:rPr lang="en-US" sz="3600" b="1" dirty="0">
                <a:latin typeface="+mj-lt"/>
              </a:rPr>
              <a:t>Solar Panels Should Be Installed</a:t>
            </a:r>
          </a:p>
        </p:txBody>
      </p:sp>
      <p:pic>
        <p:nvPicPr>
          <p:cNvPr id="2" name="Picture 1">
            <a:extLst>
              <a:ext uri="{FF2B5EF4-FFF2-40B4-BE49-F238E27FC236}">
                <a16:creationId xmlns:a16="http://schemas.microsoft.com/office/drawing/2014/main" id="{A5E24BEC-BB3A-624F-FEF7-BE0788738E8A}"/>
              </a:ext>
            </a:extLst>
          </p:cNvPr>
          <p:cNvPicPr>
            <a:picLocks noChangeAspect="1"/>
          </p:cNvPicPr>
          <p:nvPr/>
        </p:nvPicPr>
        <p:blipFill>
          <a:blip r:embed="rId2"/>
          <a:stretch>
            <a:fillRect/>
          </a:stretch>
        </p:blipFill>
        <p:spPr>
          <a:xfrm>
            <a:off x="33652" y="6271950"/>
            <a:ext cx="2315688" cy="473936"/>
          </a:xfrm>
          <a:prstGeom prst="rect">
            <a:avLst/>
          </a:prstGeom>
        </p:spPr>
      </p:pic>
    </p:spTree>
    <p:extLst>
      <p:ext uri="{BB962C8B-B14F-4D97-AF65-F5344CB8AC3E}">
        <p14:creationId xmlns:p14="http://schemas.microsoft.com/office/powerpoint/2010/main" val="12561637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49B5162-97DF-BE9B-BFF9-FF6851C3A7CA}"/>
              </a:ext>
            </a:extLst>
          </p:cNvPr>
          <p:cNvSpPr/>
          <p:nvPr/>
        </p:nvSpPr>
        <p:spPr bwMode="auto">
          <a:xfrm>
            <a:off x="0" y="6011569"/>
            <a:ext cx="9144000" cy="84643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6D43DA42-01F1-394F-8094-D88DDF015F9C}"/>
              </a:ext>
            </a:extLst>
          </p:cNvPr>
          <p:cNvSpPr txBox="1"/>
          <p:nvPr/>
        </p:nvSpPr>
        <p:spPr>
          <a:xfrm>
            <a:off x="1260910" y="700976"/>
            <a:ext cx="6637348" cy="738664"/>
          </a:xfrm>
          <a:prstGeom prst="rect">
            <a:avLst/>
          </a:prstGeom>
          <a:noFill/>
        </p:spPr>
        <p:txBody>
          <a:bodyPr wrap="square" rtlCol="0">
            <a:spAutoFit/>
          </a:bodyPr>
          <a:lstStyle/>
          <a:p>
            <a:pPr algn="ctr" defTabSz="342900" eaLnBrk="1" fontAlgn="auto" hangingPunct="1">
              <a:spcBef>
                <a:spcPts val="0"/>
              </a:spcBef>
              <a:spcAft>
                <a:spcPts val="0"/>
              </a:spcAft>
              <a:defRPr/>
            </a:pPr>
            <a:r>
              <a:rPr lang="en-US" sz="1800" b="1" dirty="0">
                <a:solidFill>
                  <a:prstClr val="black"/>
                </a:solidFill>
                <a:latin typeface="Calibri" panose="020F0502020204030204"/>
                <a:ea typeface="+mn-ea"/>
              </a:rPr>
              <a:t>Cross-Curricular Argumentation Guide </a:t>
            </a:r>
          </a:p>
          <a:p>
            <a:pPr algn="ctr" defTabSz="342900" eaLnBrk="1" fontAlgn="auto" hangingPunct="1">
              <a:spcBef>
                <a:spcPts val="0"/>
              </a:spcBef>
              <a:spcAft>
                <a:spcPts val="0"/>
              </a:spcAft>
              <a:defRPr/>
            </a:pPr>
            <a:r>
              <a:rPr lang="en-US" sz="1200" b="1" dirty="0">
                <a:solidFill>
                  <a:prstClr val="black"/>
                </a:solidFill>
                <a:highlight>
                  <a:srgbClr val="FFFF00"/>
                </a:highlight>
                <a:latin typeface="Calibri" panose="020F0502020204030204"/>
                <a:ea typeface="+mn-ea"/>
              </a:rPr>
              <a:t> </a:t>
            </a:r>
            <a:br>
              <a:rPr lang="en-US" sz="1200" b="1" dirty="0">
                <a:solidFill>
                  <a:prstClr val="black"/>
                </a:solidFill>
                <a:highlight>
                  <a:srgbClr val="FFFF00"/>
                </a:highlight>
                <a:latin typeface="Calibri" panose="020F0502020204030204"/>
                <a:ea typeface="+mn-ea"/>
              </a:rPr>
            </a:br>
            <a:endParaRPr lang="en-US" sz="1200" b="1" dirty="0">
              <a:solidFill>
                <a:prstClr val="black"/>
              </a:solidFill>
              <a:latin typeface="Calibri" panose="020F0502020204030204"/>
              <a:ea typeface="+mn-ea"/>
            </a:endParaRP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extLst>
              <p:ext uri="{D42A27DB-BD31-4B8C-83A1-F6EECF244321}">
                <p14:modId xmlns:p14="http://schemas.microsoft.com/office/powerpoint/2010/main" val="398920599"/>
              </p:ext>
            </p:extLst>
          </p:nvPr>
        </p:nvGraphicFramePr>
        <p:xfrm>
          <a:off x="479458" y="1070308"/>
          <a:ext cx="8504446" cy="205740"/>
        </p:xfrm>
        <a:graphic>
          <a:graphicData uri="http://schemas.openxmlformats.org/drawingml/2006/table">
            <a:tbl>
              <a:tblPr firstRow="1" bandRow="1">
                <a:tableStyleId>{5940675A-B579-460E-94D1-54222C63F5DA}</a:tableStyleId>
              </a:tblPr>
              <a:tblGrid>
                <a:gridCol w="2313695">
                  <a:extLst>
                    <a:ext uri="{9D8B030D-6E8A-4147-A177-3AD203B41FA5}">
                      <a16:colId xmlns:a16="http://schemas.microsoft.com/office/drawing/2014/main" val="3924947534"/>
                    </a:ext>
                  </a:extLst>
                </a:gridCol>
                <a:gridCol w="1082822">
                  <a:extLst>
                    <a:ext uri="{9D8B030D-6E8A-4147-A177-3AD203B41FA5}">
                      <a16:colId xmlns:a16="http://schemas.microsoft.com/office/drawing/2014/main" val="2370561529"/>
                    </a:ext>
                  </a:extLst>
                </a:gridCol>
                <a:gridCol w="1380868">
                  <a:extLst>
                    <a:ext uri="{9D8B030D-6E8A-4147-A177-3AD203B41FA5}">
                      <a16:colId xmlns:a16="http://schemas.microsoft.com/office/drawing/2014/main" val="964142523"/>
                    </a:ext>
                  </a:extLst>
                </a:gridCol>
                <a:gridCol w="3727061">
                  <a:extLst>
                    <a:ext uri="{9D8B030D-6E8A-4147-A177-3AD203B41FA5}">
                      <a16:colId xmlns:a16="http://schemas.microsoft.com/office/drawing/2014/main" val="709764846"/>
                    </a:ext>
                  </a:extLst>
                </a:gridCol>
              </a:tblGrid>
              <a:tr h="205740">
                <a:tc>
                  <a:txBody>
                    <a:bodyPr/>
                    <a:lstStyle/>
                    <a:p>
                      <a:r>
                        <a:rPr lang="en-US" sz="900" b="1" dirty="0"/>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 Homeowners should install solar </a:t>
                      </a:r>
                      <a:r>
                        <a:rPr lang="en-US" sz="900" b="1" dirty="0" err="1"/>
                        <a:t>anels</a:t>
                      </a:r>
                      <a:endParaRPr lang="en-US" sz="12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graphicFrame>
        <p:nvGraphicFramePr>
          <p:cNvPr id="4" name="Table 3">
            <a:extLst>
              <a:ext uri="{FF2B5EF4-FFF2-40B4-BE49-F238E27FC236}">
                <a16:creationId xmlns:a16="http://schemas.microsoft.com/office/drawing/2014/main" id="{C33C011E-0675-5D43-8A74-C368E0FED140}"/>
              </a:ext>
            </a:extLst>
          </p:cNvPr>
          <p:cNvGraphicFramePr>
            <a:graphicFrameLocks noGrp="1"/>
          </p:cNvGraphicFramePr>
          <p:nvPr>
            <p:extLst>
              <p:ext uri="{D42A27DB-BD31-4B8C-83A1-F6EECF244321}">
                <p14:modId xmlns:p14="http://schemas.microsoft.com/office/powerpoint/2010/main" val="3021489174"/>
              </p:ext>
            </p:extLst>
          </p:nvPr>
        </p:nvGraphicFramePr>
        <p:xfrm>
          <a:off x="198804" y="1363305"/>
          <a:ext cx="8504446" cy="4653692"/>
        </p:xfrm>
        <a:graphic>
          <a:graphicData uri="http://schemas.openxmlformats.org/drawingml/2006/table">
            <a:tbl>
              <a:tblPr firstRow="1" bandRow="1">
                <a:tableStyleId>{2D5ABB26-0587-4C30-8999-92F81FD0307C}</a:tableStyleId>
              </a:tblPr>
              <a:tblGrid>
                <a:gridCol w="4020672">
                  <a:extLst>
                    <a:ext uri="{9D8B030D-6E8A-4147-A177-3AD203B41FA5}">
                      <a16:colId xmlns:a16="http://schemas.microsoft.com/office/drawing/2014/main" val="2751578919"/>
                    </a:ext>
                  </a:extLst>
                </a:gridCol>
                <a:gridCol w="4483774">
                  <a:extLst>
                    <a:ext uri="{9D8B030D-6E8A-4147-A177-3AD203B41FA5}">
                      <a16:colId xmlns:a16="http://schemas.microsoft.com/office/drawing/2014/main" val="412781860"/>
                    </a:ext>
                  </a:extLst>
                </a:gridCol>
              </a:tblGrid>
              <a:tr h="86828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tx1"/>
                          </a:solidFill>
                          <a:effectLst/>
                          <a:latin typeface="+mn-lt"/>
                          <a:ea typeface="+mn-ea"/>
                          <a:cs typeface="+mn-cs"/>
                        </a:rPr>
                        <a:t>1. Clarify the claim with any qualifier and define key terms. </a:t>
                      </a:r>
                      <a:r>
                        <a:rPr lang="en-US" sz="1100" b="1"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Installing solar panels in a home is a good energy decision.</a:t>
                      </a:r>
                    </a:p>
                    <a:p>
                      <a:pPr marL="800100" marR="0" lvl="1" indent="-342900">
                        <a:spcBef>
                          <a:spcPts val="0"/>
                        </a:spcBef>
                        <a:spcAft>
                          <a:spcPts val="0"/>
                        </a:spcAft>
                        <a:buFont typeface="Symbol" panose="05050102010706020507" pitchFamily="18" charset="2"/>
                        <a:buChar char=""/>
                      </a:pPr>
                      <a:r>
                        <a:rPr lang="en-US" sz="1100" b="0" dirty="0">
                          <a:effectLst/>
                          <a:latin typeface="Calibri" panose="020F0502020204030204" pitchFamily="34" charset="0"/>
                          <a:ea typeface="Times New Roman" panose="02020603050405020304" pitchFamily="18" charset="0"/>
                          <a:cs typeface="Times New Roman" panose="02020603050405020304" pitchFamily="18" charset="0"/>
                        </a:rPr>
                        <a:t>solar panel - a device designed to absorb the sun’s rays to generate electricity</a:t>
                      </a:r>
                      <a:endParaRPr lang="en-US" sz="11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800100" marR="0" lvl="1" indent="-342900">
                        <a:spcBef>
                          <a:spcPts val="0"/>
                        </a:spcBef>
                        <a:spcAft>
                          <a:spcPts val="0"/>
                        </a:spcAft>
                        <a:buFont typeface="Symbol" panose="05050102010706020507" pitchFamily="18" charset="2"/>
                        <a:buChar char=""/>
                      </a:pPr>
                      <a:r>
                        <a:rPr lang="en-US" sz="1100" b="0" dirty="0">
                          <a:effectLst/>
                          <a:latin typeface="Calibri" panose="020F0502020204030204" pitchFamily="34" charset="0"/>
                          <a:ea typeface="Times New Roman" panose="02020603050405020304" pitchFamily="18" charset="0"/>
                          <a:cs typeface="Times New Roman" panose="02020603050405020304" pitchFamily="18" charset="0"/>
                        </a:rPr>
                        <a:t>solar renewable energy credits - power companies buy credit for homeowners’ energy production to meet state green energy requirements </a:t>
                      </a:r>
                      <a:r>
                        <a:rPr lang="en-US" sz="1100" dirty="0">
                          <a:effectLst/>
                          <a:latin typeface="Calibri" panose="020F0502020204030204" pitchFamily="34" charset="0"/>
                          <a:ea typeface="Times New Roman" panose="02020603050405020304" pitchFamily="18" charset="0"/>
                        </a:rPr>
                        <a:t>net metering - a system in which homeowners are given future credit for energy that is produced but not used at the time</a:t>
                      </a:r>
                      <a:endParaRPr lang="en-US" sz="1100" b="1" kern="120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752512458"/>
                  </a:ext>
                </a:extLst>
              </a:tr>
              <a:tr h="1808463">
                <a:tc>
                  <a:txBody>
                    <a:bodyPr/>
                    <a:lstStyle/>
                    <a:p>
                      <a:r>
                        <a:rPr lang="en-US" sz="900" b="1" kern="1200" dirty="0">
                          <a:solidFill>
                            <a:schemeClr val="tx1"/>
                          </a:solidFill>
                          <a:effectLst/>
                          <a:latin typeface="+mn-lt"/>
                          <a:ea typeface="+mn-ea"/>
                          <a:cs typeface="+mn-cs"/>
                        </a:rPr>
                        <a:t>2. List the evidence</a:t>
                      </a:r>
                      <a:r>
                        <a:rPr lang="en-US" sz="900" b="1" i="0" kern="1200" baseline="0" dirty="0">
                          <a:solidFill>
                            <a:schemeClr val="tx1"/>
                          </a:solidFill>
                          <a:effectLst/>
                          <a:latin typeface="+mn-lt"/>
                          <a:ea typeface="+mn-ea"/>
                          <a:cs typeface="+mn-cs"/>
                        </a:rPr>
                        <a:t>.</a:t>
                      </a:r>
                    </a:p>
                    <a:p>
                      <a:pPr marL="342900" lvl="0" indent="-342900">
                        <a:buFont typeface="+mj-lt"/>
                        <a:buAutoNum type="arabicPeriod"/>
                      </a:pPr>
                      <a:r>
                        <a:rPr lang="en-US" sz="1100" b="0" kern="1200" dirty="0">
                          <a:solidFill>
                            <a:schemeClr val="tx1"/>
                          </a:solidFill>
                          <a:effectLst/>
                          <a:latin typeface="+mn-lt"/>
                          <a:ea typeface="+mn-ea"/>
                          <a:cs typeface="+mn-cs"/>
                        </a:rPr>
                        <a:t>When you install solar panels on your home, you generate your own electricity.</a:t>
                      </a:r>
                      <a:endParaRPr lang="en-US" sz="1100" b="1" kern="1200" dirty="0">
                        <a:solidFill>
                          <a:schemeClr val="tx1"/>
                        </a:solidFill>
                        <a:effectLst/>
                        <a:latin typeface="+mn-lt"/>
                        <a:ea typeface="+mn-ea"/>
                        <a:cs typeface="+mn-cs"/>
                      </a:endParaRPr>
                    </a:p>
                    <a:p>
                      <a:pPr marL="342900" lvl="0" indent="-342900">
                        <a:buFont typeface="+mj-lt"/>
                        <a:buAutoNum type="arabicPeriod"/>
                      </a:pPr>
                      <a:r>
                        <a:rPr lang="en-US" sz="1100" b="0" kern="1200" dirty="0">
                          <a:solidFill>
                            <a:schemeClr val="tx1"/>
                          </a:solidFill>
                          <a:effectLst/>
                          <a:latin typeface="+mn-lt"/>
                          <a:ea typeface="+mn-ea"/>
                          <a:cs typeface="+mn-cs"/>
                        </a:rPr>
                        <a:t>Recent studies found that property values increase after solar panels are installed.</a:t>
                      </a:r>
                      <a:endParaRPr lang="en-US" sz="1100" b="1" kern="1200" dirty="0">
                        <a:solidFill>
                          <a:schemeClr val="tx1"/>
                        </a:solidFill>
                        <a:effectLst/>
                        <a:latin typeface="+mn-lt"/>
                        <a:ea typeface="+mn-ea"/>
                        <a:cs typeface="+mn-cs"/>
                      </a:endParaRPr>
                    </a:p>
                    <a:p>
                      <a:pPr marL="342900" lvl="0" indent="-342900">
                        <a:buFont typeface="+mj-lt"/>
                        <a:buAutoNum type="arabicPeriod"/>
                      </a:pPr>
                      <a:r>
                        <a:rPr lang="en-US" sz="1100" b="0" kern="1200" dirty="0">
                          <a:solidFill>
                            <a:schemeClr val="tx1"/>
                          </a:solidFill>
                          <a:effectLst/>
                          <a:latin typeface="+mn-lt"/>
                          <a:ea typeface="+mn-ea"/>
                          <a:cs typeface="+mn-cs"/>
                        </a:rPr>
                        <a:t>Solar renewable energy credits (</a:t>
                      </a:r>
                      <a:r>
                        <a:rPr lang="en-US" sz="1100" b="0" kern="1200" dirty="0" err="1">
                          <a:solidFill>
                            <a:schemeClr val="tx1"/>
                          </a:solidFill>
                          <a:effectLst/>
                          <a:latin typeface="+mn-lt"/>
                          <a:ea typeface="+mn-ea"/>
                          <a:cs typeface="+mn-cs"/>
                        </a:rPr>
                        <a:t>SRECs</a:t>
                      </a:r>
                      <a:r>
                        <a:rPr lang="en-US" sz="1100" b="0" kern="1200" dirty="0">
                          <a:solidFill>
                            <a:schemeClr val="tx1"/>
                          </a:solidFill>
                          <a:effectLst/>
                          <a:latin typeface="+mn-lt"/>
                          <a:ea typeface="+mn-ea"/>
                          <a:cs typeface="+mn-cs"/>
                        </a:rPr>
                        <a:t>) and net metering allow you to earn bill credits or cash.</a:t>
                      </a:r>
                      <a:endParaRPr lang="en-US" sz="1100" b="1" kern="1200" dirty="0">
                        <a:solidFill>
                          <a:schemeClr val="tx1"/>
                        </a:solidFill>
                        <a:effectLst/>
                        <a:latin typeface="+mn-lt"/>
                        <a:ea typeface="+mn-ea"/>
                        <a:cs typeface="+mn-cs"/>
                      </a:endParaRPr>
                    </a:p>
                    <a:p>
                      <a:pPr marL="342900" lvl="0" indent="-342900">
                        <a:buFont typeface="+mj-lt"/>
                        <a:buAutoNum type="arabicPeriod"/>
                      </a:pPr>
                      <a:r>
                        <a:rPr lang="en-US" sz="1100" b="0" kern="1200" dirty="0">
                          <a:solidFill>
                            <a:schemeClr val="tx1"/>
                          </a:solidFill>
                          <a:effectLst/>
                          <a:latin typeface="+mn-lt"/>
                          <a:ea typeface="+mn-ea"/>
                          <a:cs typeface="+mn-cs"/>
                        </a:rPr>
                        <a:t>Over the last 10 years, the cost of solar panels has dropped by over 70% while the cost of electricity as risen by about 5%.</a:t>
                      </a:r>
                      <a:endParaRPr lang="en-US" sz="1100" b="1" kern="1200" dirty="0">
                        <a:solidFill>
                          <a:schemeClr val="tx1"/>
                        </a:solidFill>
                        <a:effectLst/>
                        <a:latin typeface="+mn-lt"/>
                        <a:ea typeface="+mn-ea"/>
                        <a:cs typeface="+mn-cs"/>
                      </a:endParaRPr>
                    </a:p>
                    <a:p>
                      <a:pPr marL="342900" indent="-342900">
                        <a:buFont typeface="+mj-lt"/>
                        <a:buAutoNum type="arabicPeriod"/>
                      </a:pPr>
                      <a:r>
                        <a:rPr lang="en-US" sz="1100" kern="1200" dirty="0">
                          <a:solidFill>
                            <a:schemeClr val="tx1"/>
                          </a:solidFill>
                          <a:effectLst/>
                          <a:latin typeface="+mn-lt"/>
                          <a:ea typeface="+mn-ea"/>
                          <a:cs typeface="+mn-cs"/>
                        </a:rPr>
                        <a:t>Solar energy does not cause air or water pollution like fossils fuels or nuclear energy.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3. Analyze the reasoning</a:t>
                      </a:r>
                      <a:r>
                        <a:rPr lang="en-US" sz="900" b="1" i="0" baseline="0" dirty="0"/>
                        <a:t>.</a:t>
                      </a:r>
                    </a:p>
                    <a:p>
                      <a:pPr marL="342900" marR="0" lvl="0" indent="-342900">
                        <a:spcBef>
                          <a:spcPts val="0"/>
                        </a:spcBef>
                        <a:spcAft>
                          <a:spcPts val="0"/>
                        </a:spcAft>
                        <a:buFont typeface="+mj-lt"/>
                        <a:buAutoNum type="arabicPeriod"/>
                        <a:tabLst>
                          <a:tab pos="-228600" algn="l"/>
                          <a:tab pos="457200" algn="l"/>
                        </a:tabLst>
                      </a:pPr>
                      <a:r>
                        <a:rPr lang="en-US" sz="1100" b="0" dirty="0">
                          <a:effectLst/>
                          <a:latin typeface="Calibri" panose="020F0502020204030204" pitchFamily="34" charset="0"/>
                          <a:ea typeface="Times New Roman" panose="02020603050405020304" pitchFamily="18" charset="0"/>
                          <a:cs typeface="Times New Roman" panose="02020603050405020304" pitchFamily="18" charset="0"/>
                        </a:rPr>
                        <a:t>Solar panels can reduce or eliminate your electric bills for their 25-35-year lifespan. </a:t>
                      </a:r>
                      <a:endParaRPr lang="en-US" sz="11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228600" algn="l"/>
                          <a:tab pos="457200" algn="l"/>
                        </a:tabLst>
                      </a:pPr>
                      <a:r>
                        <a:rPr lang="en-US" sz="1100" b="0" dirty="0">
                          <a:effectLst/>
                          <a:latin typeface="Calibri" panose="020F0502020204030204" pitchFamily="34" charset="0"/>
                          <a:ea typeface="Times New Roman" panose="02020603050405020304" pitchFamily="18" charset="0"/>
                          <a:cs typeface="Times New Roman" panose="02020603050405020304" pitchFamily="18" charset="0"/>
                        </a:rPr>
                        <a:t>Solar panels may improve the value of your home for resale.</a:t>
                      </a:r>
                    </a:p>
                    <a:p>
                      <a:pPr marL="342900" marR="0" lvl="0" indent="-342900">
                        <a:spcBef>
                          <a:spcPts val="0"/>
                        </a:spcBef>
                        <a:spcAft>
                          <a:spcPts val="0"/>
                        </a:spcAft>
                        <a:buFont typeface="+mj-lt"/>
                        <a:buAutoNum type="arabicPeriod"/>
                        <a:tabLst>
                          <a:tab pos="-228600" algn="l"/>
                          <a:tab pos="457200" algn="l"/>
                        </a:tabLst>
                      </a:pPr>
                      <a:endParaRPr lang="en-US" sz="11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228600" algn="l"/>
                          <a:tab pos="457200" algn="l"/>
                        </a:tabLst>
                      </a:pPr>
                      <a:r>
                        <a:rPr lang="en-US" sz="1100" b="0" dirty="0">
                          <a:effectLst/>
                          <a:latin typeface="Calibri" panose="020F0502020204030204" pitchFamily="34" charset="0"/>
                          <a:ea typeface="Times New Roman" panose="02020603050405020304" pitchFamily="18" charset="0"/>
                          <a:cs typeface="Times New Roman" panose="02020603050405020304" pitchFamily="18" charset="0"/>
                        </a:rPr>
                        <a:t>Solar panels can pay you money for the extra energy produced by your system.</a:t>
                      </a:r>
                      <a:endParaRPr lang="en-US" sz="11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228600" algn="l"/>
                          <a:tab pos="457200" algn="l"/>
                        </a:tabLst>
                      </a:pPr>
                      <a:r>
                        <a:rPr lang="en-US" sz="1100" b="0" dirty="0">
                          <a:effectLst/>
                          <a:latin typeface="Calibri" panose="020F0502020204030204" pitchFamily="34" charset="0"/>
                          <a:ea typeface="Times New Roman" panose="02020603050405020304" pitchFamily="18" charset="0"/>
                          <a:cs typeface="Times New Roman" panose="02020603050405020304" pitchFamily="18" charset="0"/>
                        </a:rPr>
                        <a:t>Solar panels give you control over rising energy costs.</a:t>
                      </a:r>
                    </a:p>
                    <a:p>
                      <a:pPr marL="342900" marR="0" lvl="0" indent="-342900">
                        <a:spcBef>
                          <a:spcPts val="0"/>
                        </a:spcBef>
                        <a:spcAft>
                          <a:spcPts val="0"/>
                        </a:spcAft>
                        <a:buFont typeface="+mj-lt"/>
                        <a:buAutoNum type="arabicPeriod"/>
                        <a:tabLst>
                          <a:tab pos="-228600" algn="l"/>
                          <a:tab pos="457200" algn="l"/>
                        </a:tabLst>
                      </a:pPr>
                      <a:endParaRPr lang="en-US" sz="11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228600" algn="l"/>
                          <a:tab pos="457200" algn="l"/>
                        </a:tabLst>
                      </a:pPr>
                      <a:r>
                        <a:rPr lang="en-US" sz="1100" b="0" dirty="0">
                          <a:effectLst/>
                          <a:latin typeface="Calibri" panose="020F0502020204030204" pitchFamily="34" charset="0"/>
                          <a:ea typeface="Times New Roman" panose="02020603050405020304" pitchFamily="18" charset="0"/>
                          <a:cs typeface="Times New Roman" panose="02020603050405020304" pitchFamily="18" charset="0"/>
                        </a:rPr>
                        <a:t>Solar panels protect the environment.</a:t>
                      </a:r>
                      <a:endParaRPr lang="en-US" sz="11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5240325"/>
                  </a:ext>
                </a:extLst>
              </a:tr>
              <a:tr h="47732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4. Identify other arguments for or against the claim</a:t>
                      </a:r>
                      <a:r>
                        <a:rPr lang="en-US" sz="900" b="1" i="0"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 </a:t>
                      </a:r>
                      <a:r>
                        <a:rPr lang="en-US" sz="1100" dirty="0">
                          <a:effectLst/>
                          <a:latin typeface="Calibri" panose="020F0502020204030204" pitchFamily="34" charset="0"/>
                          <a:ea typeface="Times New Roman" panose="02020603050405020304" pitchFamily="18" charset="0"/>
                        </a:rPr>
                        <a:t>The Energy Independence and Security Act (Public Law 110-1400) passed in 2007 moves the United States</a:t>
                      </a:r>
                      <a:r>
                        <a:rPr lang="en-US" sz="1100" b="1" dirty="0">
                          <a:effectLst/>
                          <a:latin typeface="Calibri" panose="020F0502020204030204" pitchFamily="34" charset="0"/>
                          <a:ea typeface="Times New Roman" panose="02020603050405020304" pitchFamily="18" charset="0"/>
                        </a:rPr>
                        <a:t> </a:t>
                      </a:r>
                      <a:r>
                        <a:rPr lang="en-US" sz="1100" dirty="0">
                          <a:effectLst/>
                          <a:latin typeface="Calibri" panose="020F0502020204030204" pitchFamily="34" charset="0"/>
                          <a:ea typeface="Times New Roman" panose="02020603050405020304" pitchFamily="18" charset="0"/>
                        </a:rPr>
                        <a:t>to</a:t>
                      </a:r>
                      <a:r>
                        <a:rPr lang="en-US" sz="1100" b="1" dirty="0">
                          <a:effectLst/>
                          <a:latin typeface="Calibri" panose="020F0502020204030204" pitchFamily="34" charset="0"/>
                          <a:ea typeface="Times New Roman" panose="02020603050405020304" pitchFamily="18" charset="0"/>
                        </a:rPr>
                        <a:t> </a:t>
                      </a:r>
                      <a:r>
                        <a:rPr lang="en-US" sz="1100" dirty="0">
                          <a:effectLst/>
                          <a:latin typeface="Calibri" panose="020F0502020204030204" pitchFamily="34" charset="0"/>
                          <a:ea typeface="Times New Roman" panose="02020603050405020304" pitchFamily="18" charset="0"/>
                        </a:rPr>
                        <a:t>rely less on energy sources from other countries and to increase production of clean fuels. Use of solar panels helps meet these goals.</a:t>
                      </a:r>
                      <a:endParaRPr lang="en-US" sz="11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524338">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900" b="1" dirty="0"/>
                        <a:t>5. Make a judgment about the quality of evidence</a:t>
                      </a:r>
                      <a:r>
                        <a:rPr lang="en-US" sz="900" b="1" i="0" baseline="0" dirty="0"/>
                        <a:t>, the reasoning, and other arguments.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dirty="0">
                          <a:effectLst/>
                          <a:latin typeface="Calibri" panose="020F0502020204030204" pitchFamily="34" charset="0"/>
                          <a:ea typeface="Times New Roman" panose="02020603050405020304" pitchFamily="18" charset="0"/>
                        </a:rPr>
                        <a:t>The evidence is good quality because it gives facts about solar panels. The reasoning is good because it applies the evidence to the claim. The argument for energy independence is a great reason from more people to use solar panels.</a:t>
                      </a:r>
                      <a:endParaRPr lang="en-US" sz="11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50633078"/>
                  </a:ext>
                </a:extLst>
              </a:tr>
              <a:tr h="61509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accept or reject the claim.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Calibri" panose="020F0502020204030204" pitchFamily="34" charset="0"/>
                          <a:ea typeface="Times New Roman" panose="02020603050405020304" pitchFamily="18" charset="0"/>
                        </a:rPr>
                        <a:t>I accept the claim based on the evidence and reasoning. The Energy Independence and Security Act corroborates the decision to install solar panels on homes.</a:t>
                      </a:r>
                      <a:endParaRPr lang="en-US"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2828838658"/>
                  </a:ext>
                </a:extLst>
              </a:tr>
            </a:tbl>
          </a:graphicData>
        </a:graphic>
      </p:graphicFrame>
      <p:sp>
        <p:nvSpPr>
          <p:cNvPr id="5" name="Footer Placeholder 11">
            <a:extLst>
              <a:ext uri="{FF2B5EF4-FFF2-40B4-BE49-F238E27FC236}">
                <a16:creationId xmlns:a16="http://schemas.microsoft.com/office/drawing/2014/main" id="{2F491334-ECB5-0546-AAA4-B1F52797780B}"/>
              </a:ext>
            </a:extLst>
          </p:cNvPr>
          <p:cNvSpPr>
            <a:spLocks noGrp="1"/>
          </p:cNvSpPr>
          <p:nvPr>
            <p:ph type="ftr" sz="quarter" idx="11"/>
          </p:nvPr>
        </p:nvSpPr>
        <p:spPr>
          <a:xfrm>
            <a:off x="7564637" y="5737725"/>
            <a:ext cx="1259586" cy="273844"/>
          </a:xfrm>
        </p:spPr>
        <p:txBody>
          <a:bodyPr/>
          <a:lstStyle/>
          <a:p>
            <a:pPr algn="r" defTabSz="342900" eaLnBrk="1" fontAlgn="auto" hangingPunct="1">
              <a:spcBef>
                <a:spcPts val="0"/>
              </a:spcBef>
              <a:spcAft>
                <a:spcPts val="0"/>
              </a:spcAft>
              <a:defRPr/>
            </a:pPr>
            <a:r>
              <a:rPr lang="en-US" sz="900" dirty="0">
                <a:solidFill>
                  <a:prstClr val="black">
                    <a:tint val="75000"/>
                  </a:prstClr>
                </a:solidFill>
                <a:latin typeface="Calibri" panose="020F0502020204030204"/>
                <a:ea typeface="+mn-ea"/>
              </a:rPr>
              <a:t>© J. Bulgren 2021</a:t>
            </a:r>
          </a:p>
        </p:txBody>
      </p:sp>
      <p:sp>
        <p:nvSpPr>
          <p:cNvPr id="7" name="TextBox 6">
            <a:extLst>
              <a:ext uri="{FF2B5EF4-FFF2-40B4-BE49-F238E27FC236}">
                <a16:creationId xmlns:a16="http://schemas.microsoft.com/office/drawing/2014/main" id="{5029CD25-AF11-F484-C0EF-3AC6CD47D91D}"/>
              </a:ext>
            </a:extLst>
          </p:cNvPr>
          <p:cNvSpPr txBox="1"/>
          <p:nvPr/>
        </p:nvSpPr>
        <p:spPr>
          <a:xfrm>
            <a:off x="4814935" y="6252186"/>
            <a:ext cx="2413638" cy="276999"/>
          </a:xfrm>
          <a:prstGeom prst="rect">
            <a:avLst/>
          </a:prstGeom>
          <a:noFill/>
        </p:spPr>
        <p:txBody>
          <a:bodyPr wrap="square">
            <a:spAutoFit/>
          </a:bodyPr>
          <a:lstStyle/>
          <a:p>
            <a:r>
              <a:rPr lang="en-US" altLang="en-US" sz="1200" dirty="0">
                <a:solidFill>
                  <a:schemeClr val="tx1"/>
                </a:solidFill>
              </a:rPr>
              <a:t>© Janis </a:t>
            </a:r>
            <a:r>
              <a:rPr lang="en-US" altLang="en-US" sz="1200" dirty="0" err="1">
                <a:solidFill>
                  <a:schemeClr val="tx1"/>
                </a:solidFill>
              </a:rPr>
              <a:t>Bulgren</a:t>
            </a:r>
            <a:r>
              <a:rPr lang="en-US" altLang="en-US" sz="1200" dirty="0">
                <a:solidFill>
                  <a:schemeClr val="tx1"/>
                </a:solidFill>
              </a:rPr>
              <a:t> 2023</a:t>
            </a:r>
          </a:p>
        </p:txBody>
      </p:sp>
    </p:spTree>
    <p:extLst>
      <p:ext uri="{BB962C8B-B14F-4D97-AF65-F5344CB8AC3E}">
        <p14:creationId xmlns:p14="http://schemas.microsoft.com/office/powerpoint/2010/main" val="21055357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0B69460-E94A-4913-2129-40762D7DA8CB}"/>
              </a:ext>
            </a:extLst>
          </p:cNvPr>
          <p:cNvSpPr>
            <a:spLocks noGrp="1"/>
          </p:cNvSpPr>
          <p:nvPr>
            <p:ph type="body" idx="1"/>
          </p:nvPr>
        </p:nvSpPr>
        <p:spPr>
          <a:xfrm>
            <a:off x="724530" y="2548363"/>
            <a:ext cx="7886700" cy="1125140"/>
          </a:xfrm>
        </p:spPr>
        <p:txBody>
          <a:bodyPr>
            <a:normAutofit/>
          </a:bodyPr>
          <a:lstStyle/>
          <a:p>
            <a:pPr algn="ctr"/>
            <a:r>
              <a:rPr lang="en-US" sz="4400" b="1" dirty="0"/>
              <a:t>CCA Guide 2</a:t>
            </a:r>
          </a:p>
        </p:txBody>
      </p:sp>
      <p:sp>
        <p:nvSpPr>
          <p:cNvPr id="5" name="TextBox 4">
            <a:extLst>
              <a:ext uri="{FF2B5EF4-FFF2-40B4-BE49-F238E27FC236}">
                <a16:creationId xmlns:a16="http://schemas.microsoft.com/office/drawing/2014/main" id="{1EC8435D-F615-D1E9-9082-8F4E80B6EDD9}"/>
              </a:ext>
            </a:extLst>
          </p:cNvPr>
          <p:cNvSpPr txBox="1"/>
          <p:nvPr/>
        </p:nvSpPr>
        <p:spPr>
          <a:xfrm>
            <a:off x="5137484" y="6179419"/>
            <a:ext cx="1994836" cy="276999"/>
          </a:xfrm>
          <a:prstGeom prst="rect">
            <a:avLst/>
          </a:prstGeom>
          <a:noFill/>
        </p:spPr>
        <p:txBody>
          <a:bodyPr wrap="square">
            <a:spAutoFit/>
          </a:bodyPr>
          <a:lstStyle/>
          <a:p>
            <a:r>
              <a:rPr lang="en-US" altLang="en-US" sz="1200" dirty="0">
                <a:solidFill>
                  <a:schemeClr val="tx1"/>
                </a:solidFill>
              </a:rPr>
              <a:t>© Janis </a:t>
            </a:r>
            <a:r>
              <a:rPr lang="en-US" altLang="en-US" sz="1200" dirty="0" err="1">
                <a:solidFill>
                  <a:schemeClr val="tx1"/>
                </a:solidFill>
              </a:rPr>
              <a:t>Bulgren</a:t>
            </a:r>
            <a:r>
              <a:rPr lang="en-US" altLang="en-US" sz="1200" dirty="0">
                <a:solidFill>
                  <a:schemeClr val="tx1"/>
                </a:solidFill>
              </a:rPr>
              <a:t> 2023</a:t>
            </a:r>
          </a:p>
        </p:txBody>
      </p:sp>
      <p:sp>
        <p:nvSpPr>
          <p:cNvPr id="4" name="TextBox 3">
            <a:extLst>
              <a:ext uri="{FF2B5EF4-FFF2-40B4-BE49-F238E27FC236}">
                <a16:creationId xmlns:a16="http://schemas.microsoft.com/office/drawing/2014/main" id="{6073BD48-1E24-BD2B-1389-43D6CE403E7B}"/>
              </a:ext>
            </a:extLst>
          </p:cNvPr>
          <p:cNvSpPr txBox="1"/>
          <p:nvPr/>
        </p:nvSpPr>
        <p:spPr>
          <a:xfrm>
            <a:off x="433388" y="521256"/>
            <a:ext cx="8468985" cy="646331"/>
          </a:xfrm>
          <a:prstGeom prst="rect">
            <a:avLst/>
          </a:prstGeom>
          <a:noFill/>
        </p:spPr>
        <p:txBody>
          <a:bodyPr wrap="none" rtlCol="0">
            <a:spAutoFit/>
          </a:bodyPr>
          <a:lstStyle/>
          <a:p>
            <a:r>
              <a:rPr lang="en-US" sz="3600" b="1" dirty="0">
                <a:latin typeface="+mj-lt"/>
              </a:rPr>
              <a:t>Solar Panels Should NOT Be Installed</a:t>
            </a:r>
          </a:p>
        </p:txBody>
      </p:sp>
      <p:pic>
        <p:nvPicPr>
          <p:cNvPr id="2" name="Picture 1">
            <a:extLst>
              <a:ext uri="{FF2B5EF4-FFF2-40B4-BE49-F238E27FC236}">
                <a16:creationId xmlns:a16="http://schemas.microsoft.com/office/drawing/2014/main" id="{08F7BF8B-9B2E-D072-99CE-5691E5A441FB}"/>
              </a:ext>
            </a:extLst>
          </p:cNvPr>
          <p:cNvPicPr>
            <a:picLocks noChangeAspect="1"/>
          </p:cNvPicPr>
          <p:nvPr/>
        </p:nvPicPr>
        <p:blipFill>
          <a:blip r:embed="rId2"/>
          <a:stretch>
            <a:fillRect/>
          </a:stretch>
        </p:blipFill>
        <p:spPr>
          <a:xfrm>
            <a:off x="33652" y="6271950"/>
            <a:ext cx="2315688" cy="473936"/>
          </a:xfrm>
          <a:prstGeom prst="rect">
            <a:avLst/>
          </a:prstGeom>
        </p:spPr>
      </p:pic>
    </p:spTree>
    <p:extLst>
      <p:ext uri="{BB962C8B-B14F-4D97-AF65-F5344CB8AC3E}">
        <p14:creationId xmlns:p14="http://schemas.microsoft.com/office/powerpoint/2010/main" val="15341399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44A427E-06C5-F1EB-4FB0-1DA6E3FA586A}"/>
              </a:ext>
            </a:extLst>
          </p:cNvPr>
          <p:cNvSpPr/>
          <p:nvPr/>
        </p:nvSpPr>
        <p:spPr bwMode="auto">
          <a:xfrm>
            <a:off x="0" y="6011569"/>
            <a:ext cx="9144000" cy="846431"/>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6D43DA42-01F1-394F-8094-D88DDF015F9C}"/>
              </a:ext>
            </a:extLst>
          </p:cNvPr>
          <p:cNvSpPr txBox="1"/>
          <p:nvPr/>
        </p:nvSpPr>
        <p:spPr>
          <a:xfrm>
            <a:off x="1051764" y="328360"/>
            <a:ext cx="6512873" cy="738664"/>
          </a:xfrm>
          <a:prstGeom prst="rect">
            <a:avLst/>
          </a:prstGeom>
          <a:noFill/>
        </p:spPr>
        <p:txBody>
          <a:bodyPr wrap="square" rtlCol="0">
            <a:spAutoFit/>
          </a:bodyPr>
          <a:lstStyle/>
          <a:p>
            <a:pPr algn="ctr" defTabSz="342900" eaLnBrk="1" fontAlgn="auto" hangingPunct="1">
              <a:spcBef>
                <a:spcPts val="0"/>
              </a:spcBef>
              <a:spcAft>
                <a:spcPts val="0"/>
              </a:spcAft>
              <a:defRPr/>
            </a:pPr>
            <a:r>
              <a:rPr lang="en-US" sz="1800" b="1" dirty="0">
                <a:solidFill>
                  <a:prstClr val="black"/>
                </a:solidFill>
                <a:latin typeface="Calibri" panose="020F0502020204030204"/>
                <a:ea typeface="+mn-ea"/>
              </a:rPr>
              <a:t>Cross-Curricular Argumentation Guide </a:t>
            </a:r>
          </a:p>
          <a:p>
            <a:pPr algn="ctr" defTabSz="342900" eaLnBrk="1" fontAlgn="auto" hangingPunct="1">
              <a:spcBef>
                <a:spcPts val="0"/>
              </a:spcBef>
              <a:spcAft>
                <a:spcPts val="0"/>
              </a:spcAft>
              <a:defRPr/>
            </a:pPr>
            <a:r>
              <a:rPr lang="en-US" sz="1200" b="1" dirty="0">
                <a:solidFill>
                  <a:prstClr val="black"/>
                </a:solidFill>
                <a:highlight>
                  <a:srgbClr val="FFFF00"/>
                </a:highlight>
                <a:latin typeface="Calibri" panose="020F0502020204030204"/>
                <a:ea typeface="+mn-ea"/>
              </a:rPr>
              <a:t> </a:t>
            </a:r>
            <a:br>
              <a:rPr lang="en-US" sz="1200" b="1" dirty="0">
                <a:solidFill>
                  <a:prstClr val="black"/>
                </a:solidFill>
                <a:highlight>
                  <a:srgbClr val="FFFF00"/>
                </a:highlight>
                <a:latin typeface="Calibri" panose="020F0502020204030204"/>
                <a:ea typeface="+mn-ea"/>
              </a:rPr>
            </a:br>
            <a:endParaRPr lang="en-US" sz="1200" b="1" dirty="0">
              <a:solidFill>
                <a:prstClr val="black"/>
              </a:solidFill>
              <a:latin typeface="Calibri" panose="020F0502020204030204"/>
              <a:ea typeface="+mn-ea"/>
            </a:endParaRP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extLst>
              <p:ext uri="{D42A27DB-BD31-4B8C-83A1-F6EECF244321}">
                <p14:modId xmlns:p14="http://schemas.microsoft.com/office/powerpoint/2010/main" val="1863126688"/>
              </p:ext>
            </p:extLst>
          </p:nvPr>
        </p:nvGraphicFramePr>
        <p:xfrm>
          <a:off x="389597" y="844169"/>
          <a:ext cx="8504446" cy="205740"/>
        </p:xfrm>
        <a:graphic>
          <a:graphicData uri="http://schemas.openxmlformats.org/drawingml/2006/table">
            <a:tbl>
              <a:tblPr firstRow="1" bandRow="1">
                <a:tableStyleId>{5940675A-B579-460E-94D1-54222C63F5DA}</a:tableStyleId>
              </a:tblPr>
              <a:tblGrid>
                <a:gridCol w="2313695">
                  <a:extLst>
                    <a:ext uri="{9D8B030D-6E8A-4147-A177-3AD203B41FA5}">
                      <a16:colId xmlns:a16="http://schemas.microsoft.com/office/drawing/2014/main" val="3924947534"/>
                    </a:ext>
                  </a:extLst>
                </a:gridCol>
                <a:gridCol w="1082822">
                  <a:extLst>
                    <a:ext uri="{9D8B030D-6E8A-4147-A177-3AD203B41FA5}">
                      <a16:colId xmlns:a16="http://schemas.microsoft.com/office/drawing/2014/main" val="2370561529"/>
                    </a:ext>
                  </a:extLst>
                </a:gridCol>
                <a:gridCol w="1380868">
                  <a:extLst>
                    <a:ext uri="{9D8B030D-6E8A-4147-A177-3AD203B41FA5}">
                      <a16:colId xmlns:a16="http://schemas.microsoft.com/office/drawing/2014/main" val="964142523"/>
                    </a:ext>
                  </a:extLst>
                </a:gridCol>
                <a:gridCol w="3727061">
                  <a:extLst>
                    <a:ext uri="{9D8B030D-6E8A-4147-A177-3AD203B41FA5}">
                      <a16:colId xmlns:a16="http://schemas.microsoft.com/office/drawing/2014/main" val="709764846"/>
                    </a:ext>
                  </a:extLst>
                </a:gridCol>
              </a:tblGrid>
              <a:tr h="205740">
                <a:tc>
                  <a:txBody>
                    <a:bodyPr/>
                    <a:lstStyle/>
                    <a:p>
                      <a:r>
                        <a:rPr lang="en-US" sz="900" b="1" dirty="0"/>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 Homeowners should NOT install solar panels</a:t>
                      </a:r>
                      <a:endParaRPr lang="en-US" sz="12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graphicFrame>
        <p:nvGraphicFramePr>
          <p:cNvPr id="4" name="Table 3">
            <a:extLst>
              <a:ext uri="{FF2B5EF4-FFF2-40B4-BE49-F238E27FC236}">
                <a16:creationId xmlns:a16="http://schemas.microsoft.com/office/drawing/2014/main" id="{C33C011E-0675-5D43-8A74-C368E0FED140}"/>
              </a:ext>
            </a:extLst>
          </p:cNvPr>
          <p:cNvGraphicFramePr>
            <a:graphicFrameLocks noGrp="1"/>
          </p:cNvGraphicFramePr>
          <p:nvPr>
            <p:extLst>
              <p:ext uri="{D42A27DB-BD31-4B8C-83A1-F6EECF244321}">
                <p14:modId xmlns:p14="http://schemas.microsoft.com/office/powerpoint/2010/main" val="2905892582"/>
              </p:ext>
            </p:extLst>
          </p:nvPr>
        </p:nvGraphicFramePr>
        <p:xfrm>
          <a:off x="431126" y="1067024"/>
          <a:ext cx="8393097" cy="4764290"/>
        </p:xfrm>
        <a:graphic>
          <a:graphicData uri="http://schemas.openxmlformats.org/drawingml/2006/table">
            <a:tbl>
              <a:tblPr firstRow="1" bandRow="1">
                <a:tableStyleId>{2D5ABB26-0587-4C30-8999-92F81FD0307C}</a:tableStyleId>
              </a:tblPr>
              <a:tblGrid>
                <a:gridCol w="4621658">
                  <a:extLst>
                    <a:ext uri="{9D8B030D-6E8A-4147-A177-3AD203B41FA5}">
                      <a16:colId xmlns:a16="http://schemas.microsoft.com/office/drawing/2014/main" val="2751578919"/>
                    </a:ext>
                  </a:extLst>
                </a:gridCol>
                <a:gridCol w="3771439">
                  <a:extLst>
                    <a:ext uri="{9D8B030D-6E8A-4147-A177-3AD203B41FA5}">
                      <a16:colId xmlns:a16="http://schemas.microsoft.com/office/drawing/2014/main" val="412781860"/>
                    </a:ext>
                  </a:extLst>
                </a:gridCol>
              </a:tblGrid>
              <a:tr h="708660">
                <a:tc gridSpan="2">
                  <a:txBody>
                    <a:bodyPr/>
                    <a:lstStyle/>
                    <a:p>
                      <a:pPr marL="342900" marR="0" lvl="0" indent="-342900">
                        <a:spcBef>
                          <a:spcPts val="0"/>
                        </a:spcBef>
                        <a:spcAft>
                          <a:spcPts val="0"/>
                        </a:spcAft>
                        <a:buFont typeface="+mj-lt"/>
                        <a:buAutoNum type="arabicPeriod"/>
                      </a:pPr>
                      <a:r>
                        <a:rPr lang="en-US" sz="900" b="1" kern="1200" dirty="0">
                          <a:solidFill>
                            <a:schemeClr val="tx1"/>
                          </a:solidFill>
                          <a:effectLst/>
                          <a:latin typeface="+mn-lt"/>
                          <a:ea typeface="+mn-ea"/>
                          <a:cs typeface="+mn-cs"/>
                        </a:rPr>
                        <a:t>1. Clarify the claim with any qualifier and define key terms.   </a:t>
                      </a: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Installing solar panels on a home is a bad energy decision.</a:t>
                      </a:r>
                      <a:endParaRPr lang="en-US" sz="11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628650" marR="0" lvl="1" indent="-171450">
                        <a:spcBef>
                          <a:spcPts val="0"/>
                        </a:spcBef>
                        <a:spcAft>
                          <a:spcPts val="0"/>
                        </a:spcAft>
                        <a:buFont typeface="Arial" panose="020B0604020202020204" pitchFamily="34" charset="0"/>
                        <a:buChar char="•"/>
                      </a:pPr>
                      <a:r>
                        <a:rPr lang="en-US" sz="1100" b="0" dirty="0">
                          <a:effectLst/>
                          <a:latin typeface="Calibri" panose="020F0502020204030204" pitchFamily="34" charset="0"/>
                          <a:ea typeface="Times New Roman" panose="02020603050405020304" pitchFamily="18" charset="0"/>
                          <a:cs typeface="Times New Roman" panose="02020603050405020304" pitchFamily="18" charset="0"/>
                        </a:rPr>
                        <a:t>solar panel – a device designed to absorb the sun’s rays to generate electricity</a:t>
                      </a:r>
                      <a:endParaRPr lang="en-US" sz="1100" b="1" dirty="0">
                        <a:effectLst/>
                        <a:latin typeface="Times New Roman Bold" panose="02020803070505020304" pitchFamily="18" charset="0"/>
                        <a:ea typeface="Times New Roman" panose="02020603050405020304" pitchFamily="18" charset="0"/>
                        <a:cs typeface="Times New Roman" panose="02020603050405020304" pitchFamily="18" charset="0"/>
                      </a:endParaRPr>
                    </a:p>
                    <a:p>
                      <a:pPr marL="628650" lvl="1" indent="-171450">
                        <a:buFont typeface="Arial" panose="020B0604020202020204" pitchFamily="34" charset="0"/>
                        <a:buChar char="•"/>
                      </a:pPr>
                      <a:r>
                        <a:rPr lang="en-US" sz="1100" dirty="0">
                          <a:effectLst/>
                          <a:latin typeface="Calibri" panose="020F0502020204030204" pitchFamily="34" charset="0"/>
                          <a:ea typeface="Times New Roman" panose="02020603050405020304" pitchFamily="18" charset="0"/>
                        </a:rPr>
                        <a:t>community solar project – allows residents, small businesses, and organizations to receive credit on electric bills for the power produced from their portion of a solar array</a:t>
                      </a:r>
                      <a:endParaRPr lang="en-US" sz="1100" b="1" kern="120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752512458"/>
                  </a:ext>
                </a:extLst>
              </a:tr>
              <a:tr h="2286000">
                <a:tc>
                  <a:txBody>
                    <a:bodyPr/>
                    <a:lstStyle/>
                    <a:p>
                      <a:r>
                        <a:rPr lang="en-US" sz="900" b="1" kern="1200" dirty="0">
                          <a:solidFill>
                            <a:schemeClr val="tx1"/>
                          </a:solidFill>
                          <a:effectLst/>
                          <a:latin typeface="+mn-lt"/>
                          <a:ea typeface="+mn-ea"/>
                          <a:cs typeface="+mn-cs"/>
                        </a:rPr>
                        <a:t>2. List the evidence</a:t>
                      </a:r>
                      <a:r>
                        <a:rPr lang="en-US" sz="900" b="1" i="0" kern="1200" baseline="0" dirty="0">
                          <a:solidFill>
                            <a:schemeClr val="tx1"/>
                          </a:solidFill>
                          <a:effectLst/>
                          <a:latin typeface="+mn-lt"/>
                          <a:ea typeface="+mn-ea"/>
                          <a:cs typeface="+mn-cs"/>
                        </a:rPr>
                        <a:t>.</a:t>
                      </a:r>
                    </a:p>
                    <a:p>
                      <a:pPr marL="342900" lvl="0" indent="-342900">
                        <a:buFont typeface="+mj-lt"/>
                        <a:buAutoNum type="arabicPeriod"/>
                      </a:pPr>
                      <a:r>
                        <a:rPr lang="en-US" sz="1100" b="0" kern="1200" dirty="0">
                          <a:solidFill>
                            <a:schemeClr val="tx1"/>
                          </a:solidFill>
                          <a:effectLst/>
                          <a:latin typeface="+mn-lt"/>
                          <a:ea typeface="+mn-ea"/>
                          <a:cs typeface="+mn-cs"/>
                        </a:rPr>
                        <a:t>Homes with slate or cedar roofs, skylights or rooftop decks can make the solar installation process difficult or costly or impossible. </a:t>
                      </a:r>
                    </a:p>
                    <a:p>
                      <a:pPr marL="342900" lvl="0" indent="-342900">
                        <a:buFont typeface="+mj-lt"/>
                        <a:buAutoNum type="arabicPeriod"/>
                      </a:pPr>
                      <a:endParaRPr lang="en-US" sz="1100" b="1" kern="1200" dirty="0">
                        <a:solidFill>
                          <a:schemeClr val="tx1"/>
                        </a:solidFill>
                        <a:effectLst/>
                        <a:latin typeface="+mn-lt"/>
                        <a:ea typeface="+mn-ea"/>
                        <a:cs typeface="+mn-cs"/>
                      </a:endParaRPr>
                    </a:p>
                    <a:p>
                      <a:pPr marL="342900" lvl="0" indent="-342900">
                        <a:buFont typeface="+mj-lt"/>
                        <a:buAutoNum type="arabicPeriod"/>
                      </a:pPr>
                      <a:r>
                        <a:rPr lang="en-US" sz="1100" b="0" kern="1200" dirty="0">
                          <a:solidFill>
                            <a:schemeClr val="tx1"/>
                          </a:solidFill>
                          <a:effectLst/>
                          <a:latin typeface="+mn-lt"/>
                          <a:ea typeface="+mn-ea"/>
                          <a:cs typeface="+mn-cs"/>
                        </a:rPr>
                        <a:t>Homeowners must pay up front for solar panel installation. </a:t>
                      </a:r>
                    </a:p>
                    <a:p>
                      <a:pPr marL="342900" lvl="0" indent="-342900">
                        <a:buFont typeface="+mj-lt"/>
                        <a:buAutoNum type="arabicPeriod"/>
                      </a:pPr>
                      <a:endParaRPr lang="en-US" sz="1100" b="1" kern="1200" dirty="0">
                        <a:solidFill>
                          <a:schemeClr val="tx1"/>
                        </a:solidFill>
                        <a:effectLst/>
                        <a:latin typeface="+mn-lt"/>
                        <a:ea typeface="+mn-ea"/>
                        <a:cs typeface="+mn-cs"/>
                      </a:endParaRPr>
                    </a:p>
                    <a:p>
                      <a:pPr marL="342900" lvl="0" indent="-342900">
                        <a:buFont typeface="+mj-lt"/>
                        <a:buAutoNum type="arabicPeriod"/>
                      </a:pPr>
                      <a:r>
                        <a:rPr lang="en-US" sz="1100" b="0" kern="1200" dirty="0">
                          <a:solidFill>
                            <a:schemeClr val="tx1"/>
                          </a:solidFill>
                          <a:effectLst/>
                          <a:latin typeface="+mn-lt"/>
                          <a:ea typeface="+mn-ea"/>
                          <a:cs typeface="+mn-cs"/>
                        </a:rPr>
                        <a:t>The average solar panel payback period in the U.S. is around 7.5 years. </a:t>
                      </a:r>
                    </a:p>
                    <a:p>
                      <a:pPr marL="342900" lvl="0" indent="-342900">
                        <a:buFont typeface="+mj-lt"/>
                        <a:buAutoNum type="arabicPeriod"/>
                      </a:pPr>
                      <a:endParaRPr lang="en-US" sz="1100" b="1" kern="1200" dirty="0">
                        <a:solidFill>
                          <a:schemeClr val="tx1"/>
                        </a:solidFill>
                        <a:effectLst/>
                        <a:latin typeface="+mn-lt"/>
                        <a:ea typeface="+mn-ea"/>
                        <a:cs typeface="+mn-cs"/>
                      </a:endParaRPr>
                    </a:p>
                    <a:p>
                      <a:pPr marL="342900" lvl="0" indent="-342900">
                        <a:buFont typeface="+mj-lt"/>
                        <a:buAutoNum type="arabicPeriod"/>
                      </a:pPr>
                      <a:r>
                        <a:rPr lang="en-US" sz="1100" b="0" kern="1200" dirty="0">
                          <a:solidFill>
                            <a:schemeClr val="tx1"/>
                          </a:solidFill>
                          <a:effectLst/>
                          <a:latin typeface="+mn-lt"/>
                          <a:ea typeface="+mn-ea"/>
                          <a:cs typeface="+mn-cs"/>
                        </a:rPr>
                        <a:t>In states like Louisiana the cost of electricity is 25% lower than the national average.</a:t>
                      </a:r>
                      <a:r>
                        <a:rPr lang="en-US" sz="1100" b="1" kern="1200" dirty="0">
                          <a:solidFill>
                            <a:schemeClr val="tx1"/>
                          </a:solidFill>
                          <a:effectLst/>
                          <a:latin typeface="+mn-lt"/>
                          <a:ea typeface="+mn-ea"/>
                          <a:cs typeface="+mn-cs"/>
                        </a:rPr>
                        <a:t> </a:t>
                      </a:r>
                    </a:p>
                    <a:p>
                      <a:pPr marL="342900" lvl="0" indent="-342900">
                        <a:buFont typeface="+mj-lt"/>
                        <a:buAutoNum type="arabicPeriod"/>
                      </a:pPr>
                      <a:endParaRPr lang="en-US" sz="1100" b="1" kern="1200" dirty="0">
                        <a:solidFill>
                          <a:schemeClr val="tx1"/>
                        </a:solidFill>
                        <a:effectLst/>
                        <a:latin typeface="+mn-lt"/>
                        <a:ea typeface="+mn-ea"/>
                        <a:cs typeface="+mn-cs"/>
                      </a:endParaRPr>
                    </a:p>
                    <a:p>
                      <a:pPr marL="342900" indent="-342900">
                        <a:buFont typeface="+mj-lt"/>
                        <a:buAutoNum type="arabicPeriod"/>
                      </a:pPr>
                      <a:r>
                        <a:rPr lang="en-US" sz="1100" kern="1200" dirty="0">
                          <a:solidFill>
                            <a:schemeClr val="tx1"/>
                          </a:solidFill>
                          <a:effectLst/>
                          <a:latin typeface="+mn-lt"/>
                          <a:ea typeface="+mn-ea"/>
                          <a:cs typeface="+mn-cs"/>
                        </a:rPr>
                        <a:t>Solar is one of the fastest growing markets in the world, and there are plenty of companies that are deploying aggressive sales tactics.</a:t>
                      </a:r>
                      <a:endParaRPr lang="en-US" sz="1100" b="1" i="0" u="sng"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3. Analyze the reasoning</a:t>
                      </a:r>
                      <a:r>
                        <a:rPr lang="en-US" sz="900" b="1" i="0" baseline="0" dirty="0"/>
                        <a:t>.</a:t>
                      </a:r>
                    </a:p>
                    <a:p>
                      <a:pPr marL="342900" lvl="0" indent="-342900">
                        <a:buFont typeface="+mj-lt"/>
                        <a:buAutoNum type="arabicPeriod"/>
                      </a:pPr>
                      <a:r>
                        <a:rPr lang="en-US" sz="1100" b="0" kern="1200" dirty="0">
                          <a:solidFill>
                            <a:schemeClr val="tx1"/>
                          </a:solidFill>
                          <a:effectLst/>
                          <a:latin typeface="+mn-lt"/>
                          <a:ea typeface="+mn-ea"/>
                          <a:cs typeface="+mn-cs"/>
                        </a:rPr>
                        <a:t>Solar panels do not work for every type of roof.</a:t>
                      </a:r>
                    </a:p>
                    <a:p>
                      <a:pPr marL="342900" lvl="0" indent="-342900">
                        <a:buFont typeface="+mj-lt"/>
                        <a:buAutoNum type="arabicPeriod"/>
                      </a:pPr>
                      <a:endParaRPr lang="en-US" sz="1100" b="1" kern="1200" dirty="0">
                        <a:solidFill>
                          <a:schemeClr val="tx1"/>
                        </a:solidFill>
                        <a:effectLst/>
                        <a:latin typeface="+mn-lt"/>
                        <a:ea typeface="+mn-ea"/>
                        <a:cs typeface="+mn-cs"/>
                      </a:endParaRPr>
                    </a:p>
                    <a:p>
                      <a:pPr marL="342900" lvl="0" indent="-342900">
                        <a:buFont typeface="+mj-lt"/>
                        <a:buAutoNum type="arabicPeriod"/>
                      </a:pPr>
                      <a:endParaRPr lang="en-US" sz="1100" b="1" kern="1200" dirty="0">
                        <a:solidFill>
                          <a:schemeClr val="tx1"/>
                        </a:solidFill>
                        <a:effectLst/>
                        <a:latin typeface="+mn-lt"/>
                        <a:ea typeface="+mn-ea"/>
                        <a:cs typeface="+mn-cs"/>
                      </a:endParaRPr>
                    </a:p>
                    <a:p>
                      <a:pPr marL="342900" lvl="0" indent="-342900">
                        <a:buFont typeface="+mj-lt"/>
                        <a:buAutoNum type="arabicPeriod"/>
                      </a:pPr>
                      <a:r>
                        <a:rPr lang="en-US" sz="1100" b="0" kern="1200" dirty="0">
                          <a:solidFill>
                            <a:schemeClr val="tx1"/>
                          </a:solidFill>
                          <a:effectLst/>
                          <a:latin typeface="+mn-lt"/>
                          <a:ea typeface="+mn-ea"/>
                          <a:cs typeface="+mn-cs"/>
                        </a:rPr>
                        <a:t>Initially, installing solar panels is quite expensive.</a:t>
                      </a:r>
                    </a:p>
                    <a:p>
                      <a:pPr marL="342900" lvl="0" indent="-342900">
                        <a:buFont typeface="+mj-lt"/>
                        <a:buAutoNum type="arabicPeriod"/>
                      </a:pPr>
                      <a:endParaRPr lang="en-US" sz="1100" b="1" kern="1200" dirty="0">
                        <a:solidFill>
                          <a:schemeClr val="tx1"/>
                        </a:solidFill>
                        <a:effectLst/>
                        <a:latin typeface="+mn-lt"/>
                        <a:ea typeface="+mn-ea"/>
                        <a:cs typeface="+mn-cs"/>
                      </a:endParaRPr>
                    </a:p>
                    <a:p>
                      <a:pPr marL="342900" lvl="0" indent="-342900">
                        <a:buFont typeface="+mj-lt"/>
                        <a:buAutoNum type="arabicPeriod"/>
                      </a:pPr>
                      <a:r>
                        <a:rPr lang="en-US" sz="1100" b="0" kern="1200" dirty="0">
                          <a:solidFill>
                            <a:schemeClr val="tx1"/>
                          </a:solidFill>
                          <a:effectLst/>
                          <a:latin typeface="+mn-lt"/>
                          <a:ea typeface="+mn-ea"/>
                          <a:cs typeface="+mn-cs"/>
                        </a:rPr>
                        <a:t>Solar panels are not ideal if you are about to move.</a:t>
                      </a:r>
                    </a:p>
                    <a:p>
                      <a:pPr marL="342900" lvl="0" indent="-342900">
                        <a:buFont typeface="+mj-lt"/>
                        <a:buAutoNum type="arabicPeriod"/>
                      </a:pPr>
                      <a:endParaRPr lang="en-US" sz="1100" b="1" kern="1200" dirty="0">
                        <a:solidFill>
                          <a:schemeClr val="tx1"/>
                        </a:solidFill>
                        <a:effectLst/>
                        <a:latin typeface="+mn-lt"/>
                        <a:ea typeface="+mn-ea"/>
                        <a:cs typeface="+mn-cs"/>
                      </a:endParaRPr>
                    </a:p>
                    <a:p>
                      <a:pPr marL="342900" lvl="0" indent="-342900">
                        <a:buFont typeface="+mj-lt"/>
                        <a:buAutoNum type="arabicPeriod"/>
                      </a:pPr>
                      <a:r>
                        <a:rPr lang="en-US" sz="1100" b="0" kern="1200" dirty="0">
                          <a:solidFill>
                            <a:schemeClr val="tx1"/>
                          </a:solidFill>
                          <a:effectLst/>
                          <a:latin typeface="+mn-lt"/>
                          <a:ea typeface="+mn-ea"/>
                          <a:cs typeface="+mn-cs"/>
                        </a:rPr>
                        <a:t>Solar panels may not save you money if your electricity costs are already low.</a:t>
                      </a:r>
                    </a:p>
                    <a:p>
                      <a:pPr marL="342900" lvl="0" indent="-342900">
                        <a:buFont typeface="+mj-lt"/>
                        <a:buAutoNum type="arabicPeriod"/>
                      </a:pPr>
                      <a:endParaRPr lang="en-US" sz="1100" b="1" kern="1200" dirty="0">
                        <a:solidFill>
                          <a:schemeClr val="tx1"/>
                        </a:solidFill>
                        <a:effectLst/>
                        <a:latin typeface="+mn-lt"/>
                        <a:ea typeface="+mn-ea"/>
                        <a:cs typeface="+mn-cs"/>
                      </a:endParaRPr>
                    </a:p>
                    <a:p>
                      <a:pPr marL="342900" lvl="0" indent="-342900">
                        <a:buFont typeface="+mj-lt"/>
                        <a:buAutoNum type="arabicPeriod"/>
                      </a:pPr>
                      <a:r>
                        <a:rPr lang="en-US" sz="1100" kern="1200" dirty="0">
                          <a:solidFill>
                            <a:schemeClr val="tx1"/>
                          </a:solidFill>
                          <a:effectLst/>
                          <a:latin typeface="+mn-lt"/>
                          <a:ea typeface="+mn-ea"/>
                          <a:cs typeface="+mn-cs"/>
                        </a:rPr>
                        <a:t>Finding quality, local solar installers and easily comparing quotes can be stressful and confusing.</a:t>
                      </a:r>
                      <a:endParaRPr lang="en-US" sz="11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5240325"/>
                  </a:ext>
                </a:extLst>
              </a:tr>
              <a:tr h="52578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4. Identify other arguments for or against the claim</a:t>
                      </a:r>
                      <a:r>
                        <a:rPr lang="en-US" sz="900" b="1" i="0"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 </a:t>
                      </a:r>
                      <a:r>
                        <a:rPr lang="en-US" sz="1100" dirty="0">
                          <a:effectLst/>
                          <a:latin typeface="Calibri" panose="020F0502020204030204" pitchFamily="34" charset="0"/>
                          <a:ea typeface="Times New Roman" panose="02020603050405020304" pitchFamily="18" charset="0"/>
                        </a:rPr>
                        <a:t>An alternative to homeowners installing their own solar panels is to participate in a </a:t>
                      </a:r>
                      <a:r>
                        <a:rPr lang="en-US" sz="1100" i="1" dirty="0">
                          <a:effectLst/>
                          <a:latin typeface="Calibri" panose="020F0502020204030204" pitchFamily="34" charset="0"/>
                          <a:ea typeface="Times New Roman" panose="02020603050405020304" pitchFamily="18" charset="0"/>
                        </a:rPr>
                        <a:t>community solar project </a:t>
                      </a:r>
                      <a:r>
                        <a:rPr lang="en-US" sz="1100" dirty="0">
                          <a:effectLst/>
                          <a:latin typeface="Calibri" panose="020F0502020204030204" pitchFamily="34" charset="0"/>
                          <a:ea typeface="Times New Roman" panose="02020603050405020304" pitchFamily="18" charset="0"/>
                        </a:rPr>
                        <a:t>which has the benefits of costing less per person, does not require having solar panels on your roof, and can even be used if you are renting or living in a shared building.</a:t>
                      </a:r>
                      <a:endParaRPr lang="en-US" sz="11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548640">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900" b="1" dirty="0"/>
                        <a:t>5. Make a judgment about the quality of evidence</a:t>
                      </a:r>
                      <a:r>
                        <a:rPr lang="en-US" sz="900" b="1" i="0" baseline="0" dirty="0"/>
                        <a:t>, the reasoning, and other arguments.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100" dirty="0">
                          <a:effectLst/>
                          <a:latin typeface="Calibri" panose="020F0502020204030204" pitchFamily="34" charset="0"/>
                          <a:ea typeface="Times New Roman" panose="02020603050405020304" pitchFamily="18" charset="0"/>
                        </a:rPr>
                        <a:t>The evidence is good quality because it gives facts about solar panels.  The reasoning is good because it applies the evidence to the claim. Also, the other argument about community solar projects being a better option than solar panels on homes is good</a:t>
                      </a:r>
                      <a:r>
                        <a:rPr lang="en-US" sz="1200" dirty="0">
                          <a:effectLst/>
                          <a:latin typeface="Calibri" panose="020F0502020204030204" pitchFamily="34" charset="0"/>
                          <a:ea typeface="Times New Roman" panose="02020603050405020304" pitchFamily="18" charset="0"/>
                        </a:rPr>
                        <a:t>.</a:t>
                      </a:r>
                      <a:endParaRPr lang="en-US" sz="1100" b="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50633078"/>
                  </a:ext>
                </a:extLst>
              </a:tr>
              <a:tr h="37517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accept or reject the claim.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Calibri" panose="020F0502020204030204" pitchFamily="34" charset="0"/>
                          <a:ea typeface="Times New Roman" panose="02020603050405020304" pitchFamily="18" charset="0"/>
                        </a:rPr>
                        <a:t>I accept the claim that installing solar panels in homes is a bad energy decision based on the evidence, reasoning, and the other argument.</a:t>
                      </a:r>
                      <a:endParaRPr lang="en-US"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2828838658"/>
                  </a:ext>
                </a:extLst>
              </a:tr>
            </a:tbl>
          </a:graphicData>
        </a:graphic>
      </p:graphicFrame>
      <p:sp>
        <p:nvSpPr>
          <p:cNvPr id="5" name="Footer Placeholder 11">
            <a:extLst>
              <a:ext uri="{FF2B5EF4-FFF2-40B4-BE49-F238E27FC236}">
                <a16:creationId xmlns:a16="http://schemas.microsoft.com/office/drawing/2014/main" id="{2F491334-ECB5-0546-AAA4-B1F52797780B}"/>
              </a:ext>
            </a:extLst>
          </p:cNvPr>
          <p:cNvSpPr>
            <a:spLocks noGrp="1"/>
          </p:cNvSpPr>
          <p:nvPr>
            <p:ph type="ftr" sz="quarter" idx="11"/>
          </p:nvPr>
        </p:nvSpPr>
        <p:spPr>
          <a:xfrm>
            <a:off x="7564637" y="5737725"/>
            <a:ext cx="1259586" cy="273844"/>
          </a:xfrm>
        </p:spPr>
        <p:txBody>
          <a:bodyPr/>
          <a:lstStyle/>
          <a:p>
            <a:pPr algn="r" defTabSz="342900" eaLnBrk="1" fontAlgn="auto" hangingPunct="1">
              <a:spcBef>
                <a:spcPts val="0"/>
              </a:spcBef>
              <a:spcAft>
                <a:spcPts val="0"/>
              </a:spcAft>
              <a:defRPr/>
            </a:pPr>
            <a:r>
              <a:rPr lang="en-US" sz="900" dirty="0">
                <a:solidFill>
                  <a:prstClr val="black">
                    <a:tint val="75000"/>
                  </a:prstClr>
                </a:solidFill>
                <a:latin typeface="Calibri" panose="020F0502020204030204"/>
                <a:ea typeface="+mn-ea"/>
              </a:rPr>
              <a:t>© J. Bulgren 2021</a:t>
            </a:r>
          </a:p>
        </p:txBody>
      </p:sp>
      <p:sp>
        <p:nvSpPr>
          <p:cNvPr id="7" name="TextBox 6">
            <a:extLst>
              <a:ext uri="{FF2B5EF4-FFF2-40B4-BE49-F238E27FC236}">
                <a16:creationId xmlns:a16="http://schemas.microsoft.com/office/drawing/2014/main" id="{A7963835-BBF7-AEEA-ECE5-38F9E7B51D6E}"/>
              </a:ext>
            </a:extLst>
          </p:cNvPr>
          <p:cNvSpPr txBox="1"/>
          <p:nvPr/>
        </p:nvSpPr>
        <p:spPr>
          <a:xfrm>
            <a:off x="5344465" y="6386098"/>
            <a:ext cx="1980360" cy="276999"/>
          </a:xfrm>
          <a:prstGeom prst="rect">
            <a:avLst/>
          </a:prstGeom>
          <a:noFill/>
        </p:spPr>
        <p:txBody>
          <a:bodyPr wrap="square">
            <a:spAutoFit/>
          </a:bodyPr>
          <a:lstStyle/>
          <a:p>
            <a:r>
              <a:rPr lang="en-US" altLang="en-US" sz="1200" dirty="0">
                <a:solidFill>
                  <a:schemeClr val="tx1"/>
                </a:solidFill>
              </a:rPr>
              <a:t>© Janis </a:t>
            </a:r>
            <a:r>
              <a:rPr lang="en-US" altLang="en-US" sz="1200" dirty="0" err="1">
                <a:solidFill>
                  <a:schemeClr val="tx1"/>
                </a:solidFill>
              </a:rPr>
              <a:t>Bulgren</a:t>
            </a:r>
            <a:r>
              <a:rPr lang="en-US" altLang="en-US" sz="1200" dirty="0">
                <a:solidFill>
                  <a:schemeClr val="tx1"/>
                </a:solidFill>
              </a:rPr>
              <a:t> 2023</a:t>
            </a:r>
          </a:p>
        </p:txBody>
      </p:sp>
    </p:spTree>
    <p:extLst>
      <p:ext uri="{BB962C8B-B14F-4D97-AF65-F5344CB8AC3E}">
        <p14:creationId xmlns:p14="http://schemas.microsoft.com/office/powerpoint/2010/main" val="2270258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44</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423207" y="530505"/>
            <a:ext cx="8561021" cy="5520053"/>
          </a:xfrm>
        </p:spPr>
        <p:txBody>
          <a:bodyPr/>
          <a:lstStyle/>
          <a:p>
            <a:br>
              <a:rPr lang="en-US" b="1"/>
            </a:br>
            <a:br>
              <a:rPr lang="en-US" b="1"/>
            </a:br>
            <a:endParaRPr lang="en-US" sz="1700" b="1"/>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0" y="-5196217"/>
            <a:ext cx="8300664" cy="5998815"/>
          </a:xfrm>
        </p:spPr>
        <p:txBody>
          <a:bodyPr/>
          <a:lstStyle/>
          <a:p>
            <a:pPr marL="0" indent="0">
              <a:buNone/>
            </a:pPr>
            <a:r>
              <a:rPr lang="en-US" sz="1100" b="1"/>
              <a:t> </a:t>
            </a:r>
            <a:endParaRPr lang="en-US" sz="110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tabLst>
                <a:tab pos="228600" algn="l"/>
              </a:tabLst>
            </a:pPr>
            <a:r>
              <a:rPr lang="en-US" sz="1100" b="1">
                <a:solidFill>
                  <a:srgbClr val="222222"/>
                </a:solidFill>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a:t>
            </a:r>
            <a:endParaRPr lang="en-US" sz="1100" b="1">
              <a:effectLst/>
              <a:latin typeface="Times New Roman Bold"/>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A5C7C44F-F6CB-2A44-9E07-471C3D957ADF}"/>
              </a:ext>
            </a:extLst>
          </p:cNvPr>
          <p:cNvSpPr/>
          <p:nvPr/>
        </p:nvSpPr>
        <p:spPr>
          <a:xfrm>
            <a:off x="211603" y="342584"/>
            <a:ext cx="8720793" cy="615553"/>
          </a:xfrm>
          <a:prstGeom prst="rect">
            <a:avLst/>
          </a:prstGeom>
        </p:spPr>
        <p:txBody>
          <a:bodyPr wrap="square">
            <a:spAutoFit/>
          </a:bodyPr>
          <a:lstStyle/>
          <a:p>
            <a:pPr algn="ctr"/>
            <a:r>
              <a:rPr lang="en-US" sz="3400" b="1" dirty="0">
                <a:solidFill>
                  <a:schemeClr val="tx1"/>
                </a:solidFill>
                <a:latin typeface="+mj-lt"/>
              </a:rPr>
              <a:t>DISCUSSION</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5" name="TextBox 4">
            <a:extLst>
              <a:ext uri="{FF2B5EF4-FFF2-40B4-BE49-F238E27FC236}">
                <a16:creationId xmlns:a16="http://schemas.microsoft.com/office/drawing/2014/main" id="{7E0AC681-74C5-8155-28A1-D4403E228673}"/>
              </a:ext>
            </a:extLst>
          </p:cNvPr>
          <p:cNvSpPr txBox="1"/>
          <p:nvPr/>
        </p:nvSpPr>
        <p:spPr>
          <a:xfrm>
            <a:off x="291489" y="1417434"/>
            <a:ext cx="8561020" cy="5324535"/>
          </a:xfrm>
          <a:prstGeom prst="rect">
            <a:avLst/>
          </a:prstGeom>
          <a:noFill/>
        </p:spPr>
        <p:txBody>
          <a:bodyPr wrap="square">
            <a:spAutoFit/>
          </a:bodyPr>
          <a:lstStyle/>
          <a:p>
            <a:pPr marL="342900" indent="-342900">
              <a:spcBef>
                <a:spcPts val="0"/>
              </a:spcBef>
              <a:spcAft>
                <a:spcPts val="0"/>
              </a:spcAft>
              <a:buFont typeface="Symbol" pitchFamily="2" charset="2"/>
              <a:buChar char=""/>
            </a:pPr>
            <a:r>
              <a:rPr lang="en-US" dirty="0">
                <a:latin typeface="+mn-lt"/>
                <a:cs typeface="Calibri" panose="020F0502020204030204" pitchFamily="34" charset="0"/>
              </a:rPr>
              <a:t>Based on similarities of terms used in debate and in argumentation, are debate components ever useful in classroom discussion?</a:t>
            </a:r>
            <a:endParaRPr lang="en-US" dirty="0">
              <a:effectLst/>
              <a:latin typeface="+mn-lt"/>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itchFamily="2" charset="2"/>
              <a:buChar char=""/>
            </a:pPr>
            <a:endParaRPr lang="en-US" dirty="0">
              <a:latin typeface="+mn-lt"/>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itchFamily="2" charset="2"/>
              <a:buChar char=""/>
            </a:pPr>
            <a:r>
              <a:rPr lang="en-US" dirty="0">
                <a:effectLst/>
                <a:latin typeface="+mn-lt"/>
                <a:ea typeface="Calibri" panose="020F0502020204030204" pitchFamily="34" charset="0"/>
                <a:cs typeface="Calibri" panose="020F0502020204030204" pitchFamily="34" charset="0"/>
              </a:rPr>
              <a:t>How can knowledge of components of argumentation and debate be used </a:t>
            </a:r>
            <a:r>
              <a:rPr lang="en-US" dirty="0">
                <a:latin typeface="+mn-lt"/>
                <a:ea typeface="Calibri" panose="020F0502020204030204" pitchFamily="34" charset="0"/>
                <a:cs typeface="Calibri" panose="020F0502020204030204" pitchFamily="34" charset="0"/>
              </a:rPr>
              <a:t>to:</a:t>
            </a:r>
          </a:p>
          <a:p>
            <a:pPr marL="342900" marR="0" lvl="0" indent="-342900">
              <a:spcBef>
                <a:spcPts val="0"/>
              </a:spcBef>
              <a:spcAft>
                <a:spcPts val="0"/>
              </a:spcAft>
              <a:buFont typeface="Symbol" pitchFamily="2" charset="2"/>
              <a:buChar char=""/>
            </a:pPr>
            <a:endParaRPr lang="en-US" dirty="0">
              <a:latin typeface="+mn-lt"/>
              <a:ea typeface="Calibri" panose="020F0502020204030204" pitchFamily="34" charset="0"/>
              <a:cs typeface="Calibri" panose="020F0502020204030204" pitchFamily="34" charset="0"/>
            </a:endParaRPr>
          </a:p>
          <a:p>
            <a:pPr marL="1257300" lvl="2" indent="-342900">
              <a:spcBef>
                <a:spcPts val="0"/>
              </a:spcBef>
              <a:spcAft>
                <a:spcPts val="0"/>
              </a:spcAft>
              <a:buFont typeface="Symbol" pitchFamily="2" charset="2"/>
              <a:buChar char=""/>
            </a:pPr>
            <a:r>
              <a:rPr lang="en-US" dirty="0">
                <a:latin typeface="+mn-lt"/>
                <a:ea typeface="Calibri" panose="020F0502020204030204" pitchFamily="34" charset="0"/>
                <a:cs typeface="Calibri" panose="020F0502020204030204" pitchFamily="34" charset="0"/>
              </a:rPr>
              <a:t>guide </a:t>
            </a:r>
            <a:r>
              <a:rPr lang="en-US" u="sng" dirty="0">
                <a:latin typeface="+mn-lt"/>
                <a:ea typeface="Calibri" panose="020F0502020204030204" pitchFamily="34" charset="0"/>
                <a:cs typeface="Calibri" panose="020F0502020204030204" pitchFamily="34" charset="0"/>
              </a:rPr>
              <a:t>informal class discussion</a:t>
            </a:r>
            <a:r>
              <a:rPr lang="en-US" dirty="0">
                <a:latin typeface="+mn-lt"/>
                <a:ea typeface="Calibri" panose="020F0502020204030204" pitchFamily="34" charset="0"/>
                <a:cs typeface="Calibri" panose="020F0502020204030204" pitchFamily="34" charset="0"/>
              </a:rPr>
              <a:t>?</a:t>
            </a:r>
          </a:p>
          <a:p>
            <a:pPr marR="0" lvl="0">
              <a:spcBef>
                <a:spcPts val="0"/>
              </a:spcBef>
              <a:spcAft>
                <a:spcPts val="0"/>
              </a:spcAft>
            </a:pPr>
            <a:endParaRPr lang="en-US" dirty="0">
              <a:latin typeface="+mn-lt"/>
              <a:ea typeface="Calibri" panose="020F0502020204030204" pitchFamily="34" charset="0"/>
              <a:cs typeface="Calibri" panose="020F0502020204030204" pitchFamily="34" charset="0"/>
            </a:endParaRPr>
          </a:p>
          <a:p>
            <a:pPr marL="1257300" lvl="2" indent="-342900">
              <a:spcBef>
                <a:spcPts val="0"/>
              </a:spcBef>
              <a:spcAft>
                <a:spcPts val="0"/>
              </a:spcAft>
              <a:buFont typeface="Symbol" pitchFamily="2" charset="2"/>
              <a:buChar char=""/>
            </a:pPr>
            <a:r>
              <a:rPr lang="en-US" dirty="0">
                <a:latin typeface="+mn-lt"/>
                <a:ea typeface="Calibri" panose="020F0502020204030204" pitchFamily="34" charset="0"/>
                <a:cs typeface="Calibri" panose="020F0502020204030204" pitchFamily="34" charset="0"/>
              </a:rPr>
              <a:t>support reports of </a:t>
            </a:r>
            <a:r>
              <a:rPr lang="en-US" u="sng" dirty="0">
                <a:latin typeface="+mn-lt"/>
                <a:ea typeface="Calibri" panose="020F0502020204030204" pitchFamily="34" charset="0"/>
                <a:cs typeface="Calibri" panose="020F0502020204030204" pitchFamily="34" charset="0"/>
              </a:rPr>
              <a:t>inquiry learning</a:t>
            </a:r>
            <a:r>
              <a:rPr lang="en-US" dirty="0">
                <a:latin typeface="+mn-lt"/>
                <a:ea typeface="Calibri" panose="020F0502020204030204" pitchFamily="34" charset="0"/>
                <a:cs typeface="Calibri" panose="020F0502020204030204" pitchFamily="34" charset="0"/>
              </a:rPr>
              <a:t>?</a:t>
            </a:r>
          </a:p>
          <a:p>
            <a:pPr marL="342900" marR="0" lvl="0" indent="-342900">
              <a:spcBef>
                <a:spcPts val="0"/>
              </a:spcBef>
              <a:spcAft>
                <a:spcPts val="0"/>
              </a:spcAft>
              <a:buFont typeface="Symbol" pitchFamily="2" charset="2"/>
              <a:buChar char=""/>
            </a:pPr>
            <a:endParaRPr lang="en-US" dirty="0">
              <a:latin typeface="+mn-lt"/>
              <a:ea typeface="Calibri" panose="020F0502020204030204" pitchFamily="34" charset="0"/>
              <a:cs typeface="Calibri" panose="020F0502020204030204" pitchFamily="34" charset="0"/>
            </a:endParaRPr>
          </a:p>
          <a:p>
            <a:pPr marL="1257300" lvl="2" indent="-342900">
              <a:spcBef>
                <a:spcPts val="0"/>
              </a:spcBef>
              <a:spcAft>
                <a:spcPts val="0"/>
              </a:spcAft>
              <a:buFont typeface="Symbol" pitchFamily="2" charset="2"/>
              <a:buChar char=""/>
            </a:pPr>
            <a:r>
              <a:rPr lang="en-US" dirty="0">
                <a:latin typeface="+mn-lt"/>
                <a:ea typeface="Calibri" panose="020F0502020204030204" pitchFamily="34" charset="0"/>
                <a:cs typeface="Calibri" panose="020F0502020204030204" pitchFamily="34" charset="0"/>
              </a:rPr>
              <a:t>support </a:t>
            </a:r>
            <a:r>
              <a:rPr lang="en-US" u="sng" dirty="0">
                <a:latin typeface="+mn-lt"/>
                <a:ea typeface="Calibri" panose="020F0502020204030204" pitchFamily="34" charset="0"/>
                <a:cs typeface="Calibri" panose="020F0502020204030204" pitchFamily="34" charset="0"/>
              </a:rPr>
              <a:t>written reports and projects</a:t>
            </a:r>
            <a:r>
              <a:rPr lang="en-US" dirty="0">
                <a:latin typeface="+mn-lt"/>
                <a:ea typeface="Calibri" panose="020F0502020204030204" pitchFamily="34" charset="0"/>
                <a:cs typeface="Calibri" panose="020F0502020204030204" pitchFamily="34" charset="0"/>
              </a:rPr>
              <a:t>?</a:t>
            </a:r>
          </a:p>
          <a:p>
            <a:pPr marR="0" lvl="0">
              <a:spcBef>
                <a:spcPts val="0"/>
              </a:spcBef>
              <a:spcAft>
                <a:spcPts val="0"/>
              </a:spcAft>
            </a:pPr>
            <a:endParaRPr lang="en-US" dirty="0">
              <a:latin typeface="+mn-lt"/>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itchFamily="2" charset="2"/>
              <a:buChar char=""/>
            </a:pPr>
            <a:endParaRPr lang="en-US" sz="2800" b="1"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F9189E02-F3AC-5942-BF45-9C078E089518}"/>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11975448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a:latin typeface="Times" pitchFamily="2" charset="0"/>
            </a:endParaRPr>
          </a:p>
        </p:txBody>
      </p:sp>
      <p:sp>
        <p:nvSpPr>
          <p:cNvPr id="27651" name="Rectangle 10">
            <a:extLst>
              <a:ext uri="{FF2B5EF4-FFF2-40B4-BE49-F238E27FC236}">
                <a16:creationId xmlns:a16="http://schemas.microsoft.com/office/drawing/2014/main" id="{09022AA6-DC63-D440-B185-6B77F240003A}"/>
              </a:ext>
            </a:extLst>
          </p:cNvPr>
          <p:cNvSpPr>
            <a:spLocks noGrp="1" noChangeArrowheads="1"/>
          </p:cNvSpPr>
          <p:nvPr>
            <p:ph type="subTitle" idx="1"/>
          </p:nvPr>
        </p:nvSpPr>
        <p:spPr>
          <a:xfrm>
            <a:off x="6579918" y="5759220"/>
            <a:ext cx="2718461" cy="839987"/>
          </a:xfrm>
        </p:spPr>
        <p:txBody>
          <a:bodyPr/>
          <a:lstStyle/>
          <a:p>
            <a:pPr eaLnBrk="1" hangingPunct="1">
              <a:lnSpc>
                <a:spcPct val="90000"/>
              </a:lnSpc>
            </a:pPr>
            <a:endParaRPr lang="en-US" altLang="en-US"/>
          </a:p>
          <a:p>
            <a:pPr eaLnBrk="1" hangingPunct="1">
              <a:lnSpc>
                <a:spcPct val="80000"/>
              </a:lnSpc>
            </a:pPr>
            <a:r>
              <a:rPr lang="en-US" altLang="en-US" sz="1300"/>
              <a:t>2023</a:t>
            </a:r>
          </a:p>
          <a:p>
            <a:pPr eaLnBrk="1" hangingPunct="1">
              <a:lnSpc>
                <a:spcPct val="80000"/>
              </a:lnSpc>
            </a:pPr>
            <a:r>
              <a:rPr lang="en-US" altLang="en-US" sz="1300"/>
              <a:t>The University of Kansas</a:t>
            </a:r>
          </a:p>
          <a:p>
            <a:pPr eaLnBrk="1" hangingPunct="1">
              <a:lnSpc>
                <a:spcPct val="80000"/>
              </a:lnSpc>
            </a:pPr>
            <a:r>
              <a:rPr lang="en-US" altLang="en-US" sz="1300"/>
              <a:t>Center for Research on Learning</a:t>
            </a:r>
          </a:p>
          <a:p>
            <a:pPr eaLnBrk="1" hangingPunct="1">
              <a:lnSpc>
                <a:spcPct val="80000"/>
              </a:lnSpc>
            </a:pPr>
            <a:r>
              <a:rPr lang="en-US" altLang="en-US" sz="1300"/>
              <a:t>Lawrence, Kansas 66045</a:t>
            </a:r>
          </a:p>
        </p:txBody>
      </p:sp>
      <p:sp>
        <p:nvSpPr>
          <p:cNvPr id="2" name="Rectangle 1">
            <a:extLst>
              <a:ext uri="{FF2B5EF4-FFF2-40B4-BE49-F238E27FC236}">
                <a16:creationId xmlns:a16="http://schemas.microsoft.com/office/drawing/2014/main" id="{E3671510-60B6-4941-AD12-3085B77DFB3A}"/>
              </a:ext>
            </a:extLst>
          </p:cNvPr>
          <p:cNvSpPr/>
          <p:nvPr/>
        </p:nvSpPr>
        <p:spPr>
          <a:xfrm>
            <a:off x="3842657" y="1185852"/>
            <a:ext cx="3855522" cy="1754326"/>
          </a:xfrm>
          <a:prstGeom prst="rect">
            <a:avLst/>
          </a:prstGeom>
          <a:noFill/>
        </p:spPr>
        <p:txBody>
          <a:bodyPr wrap="square" lIns="91440" tIns="45720" rIns="91440" bIns="45720">
            <a:spAutoFit/>
          </a:bodyPr>
          <a:lstStyle/>
          <a:p>
            <a:pPr algn="ctr"/>
            <a:r>
              <a:rPr lang="en-US" sz="3600" b="1" dirty="0">
                <a:latin typeface="+mj-lt"/>
              </a:rPr>
              <a:t>Identifying Faulty Reasoning </a:t>
            </a:r>
            <a:r>
              <a:rPr lang="en-US" sz="3600" b="1" dirty="0">
                <a:ln w="12700">
                  <a:solidFill>
                    <a:schemeClr val="accent1"/>
                  </a:solidFill>
                  <a:prstDash val="solid"/>
                </a:ln>
                <a:solidFill>
                  <a:srgbClr val="C00000"/>
                </a:solidFill>
                <a:effectLst>
                  <a:outerShdw dist="38100" dir="2640000" algn="bl" rotWithShape="0">
                    <a:schemeClr val="accent1"/>
                  </a:outerShdw>
                </a:effectLst>
              </a:rPr>
              <a:t>	</a:t>
            </a:r>
            <a:endParaRPr lang="en-US" altLang="en-US" sz="3600" dirty="0">
              <a:solidFill>
                <a:srgbClr val="C00000"/>
              </a:solidFill>
            </a:endParaRPr>
          </a:p>
        </p:txBody>
      </p:sp>
      <p:sp>
        <p:nvSpPr>
          <p:cNvPr id="4" name="TextBox 3">
            <a:extLst>
              <a:ext uri="{FF2B5EF4-FFF2-40B4-BE49-F238E27FC236}">
                <a16:creationId xmlns:a16="http://schemas.microsoft.com/office/drawing/2014/main" id="{9743B77C-DF05-2D4B-A3AD-EE70DF62761D}"/>
              </a:ext>
            </a:extLst>
          </p:cNvPr>
          <p:cNvSpPr txBox="1"/>
          <p:nvPr/>
        </p:nvSpPr>
        <p:spPr>
          <a:xfrm>
            <a:off x="4622339" y="6326075"/>
            <a:ext cx="1957579" cy="261610"/>
          </a:xfrm>
          <a:prstGeom prst="rect">
            <a:avLst/>
          </a:prstGeom>
          <a:noFill/>
        </p:spPr>
        <p:txBody>
          <a:bodyPr wrap="square" rtlCol="0">
            <a:spAutoFit/>
          </a:bodyPr>
          <a:lstStyle/>
          <a:p>
            <a:r>
              <a:rPr lang="en-US" altLang="en-US" sz="1100" dirty="0">
                <a:solidFill>
                  <a:schemeClr val="tx1"/>
                </a:solidFill>
              </a:rPr>
              <a:t>© Janis Bulgren 2023</a:t>
            </a:r>
          </a:p>
        </p:txBody>
      </p:sp>
      <p:pic>
        <p:nvPicPr>
          <p:cNvPr id="3" name="Picture 2">
            <a:extLst>
              <a:ext uri="{FF2B5EF4-FFF2-40B4-BE49-F238E27FC236}">
                <a16:creationId xmlns:a16="http://schemas.microsoft.com/office/drawing/2014/main" id="{DD90DA6D-C4B6-0942-5550-086D4F55576E}"/>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7704853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46</a:t>
            </a:fld>
            <a:endParaRPr lang="en-US" altLang="en-US" sz="1000">
              <a:solidFill>
                <a:schemeClr val="accent2"/>
              </a:solidFill>
            </a:endParaRPr>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0" y="-5262179"/>
            <a:ext cx="8300664" cy="5998815"/>
          </a:xfrm>
        </p:spPr>
        <p:txBody>
          <a:bodyPr/>
          <a:lstStyle/>
          <a:p>
            <a:pPr marL="0" indent="0">
              <a:buNone/>
            </a:pPr>
            <a:r>
              <a:rPr lang="en-US" sz="1100" b="1" dirty="0"/>
              <a:t> </a:t>
            </a:r>
            <a:endParaRPr lang="en-US" sz="1100"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tabLst>
                <a:tab pos="228600" algn="l"/>
              </a:tabLst>
            </a:pPr>
            <a:r>
              <a:rPr lang="en-US" sz="1100" b="1" dirty="0">
                <a:solidFill>
                  <a:srgbClr val="222222"/>
                </a:solidFill>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a:t>
            </a:r>
            <a:endParaRPr lang="en-US" sz="1100" b="1" dirty="0">
              <a:effectLst/>
              <a:latin typeface="Times New Roman Bold"/>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7" name="TextBox 6">
            <a:extLst>
              <a:ext uri="{FF2B5EF4-FFF2-40B4-BE49-F238E27FC236}">
                <a16:creationId xmlns:a16="http://schemas.microsoft.com/office/drawing/2014/main" id="{FC12CD65-1DF1-D594-8E08-CC06D00197E5}"/>
              </a:ext>
            </a:extLst>
          </p:cNvPr>
          <p:cNvSpPr txBox="1"/>
          <p:nvPr/>
        </p:nvSpPr>
        <p:spPr>
          <a:xfrm>
            <a:off x="952500" y="2917971"/>
            <a:ext cx="7261280" cy="1631216"/>
          </a:xfrm>
          <a:prstGeom prst="rect">
            <a:avLst/>
          </a:prstGeom>
          <a:noFill/>
        </p:spPr>
        <p:txBody>
          <a:bodyPr wrap="square">
            <a:spAutoFit/>
          </a:bodyPr>
          <a:lstStyle/>
          <a:p>
            <a:endParaRPr lang="en-US" b="1" dirty="0">
              <a:solidFill>
                <a:schemeClr val="tx1"/>
              </a:solidFill>
              <a:latin typeface="Arial" panose="020B0604020202020204" pitchFamily="34" charset="0"/>
              <a:cs typeface="Arial" panose="020B0604020202020204" pitchFamily="34" charset="0"/>
            </a:endParaRPr>
          </a:p>
          <a:p>
            <a:endParaRPr lang="en-US" b="1" dirty="0">
              <a:solidFill>
                <a:schemeClr val="tx1"/>
              </a:solidFill>
              <a:latin typeface="Arial" panose="020B0604020202020204" pitchFamily="34" charset="0"/>
              <a:cs typeface="Arial" panose="020B0604020202020204" pitchFamily="34" charset="0"/>
            </a:endParaRPr>
          </a:p>
          <a:p>
            <a:r>
              <a:rPr lang="en-US" sz="2600" b="1" dirty="0">
                <a:solidFill>
                  <a:srgbClr val="941100"/>
                </a:solidFill>
                <a:latin typeface="Arial" panose="020B0604020202020204" pitchFamily="34" charset="0"/>
                <a:cs typeface="Arial" panose="020B0604020202020204" pitchFamily="34" charset="0"/>
              </a:rPr>
              <a:t>Faulty Reasoning </a:t>
            </a:r>
            <a:r>
              <a:rPr lang="en-US" sz="2600" dirty="0">
                <a:solidFill>
                  <a:schemeClr val="tx1"/>
                </a:solidFill>
                <a:latin typeface="Arial" panose="020B0604020202020204" pitchFamily="34" charset="0"/>
                <a:cs typeface="Arial" panose="020B0604020202020204" pitchFamily="34" charset="0"/>
              </a:rPr>
              <a:t>is also based on a number of types of reasoning.</a:t>
            </a:r>
            <a:endParaRPr lang="en-US" sz="2600" dirty="0"/>
          </a:p>
        </p:txBody>
      </p:sp>
      <p:sp>
        <p:nvSpPr>
          <p:cNvPr id="8" name="Title 7">
            <a:extLst>
              <a:ext uri="{FF2B5EF4-FFF2-40B4-BE49-F238E27FC236}">
                <a16:creationId xmlns:a16="http://schemas.microsoft.com/office/drawing/2014/main" id="{1DFD3884-4A05-A2C1-6450-015B3B76E08C}"/>
              </a:ext>
            </a:extLst>
          </p:cNvPr>
          <p:cNvSpPr>
            <a:spLocks noGrp="1"/>
          </p:cNvSpPr>
          <p:nvPr>
            <p:ph type="title"/>
          </p:nvPr>
        </p:nvSpPr>
        <p:spPr>
          <a:xfrm>
            <a:off x="914399" y="1088570"/>
            <a:ext cx="7386265" cy="2391487"/>
          </a:xfrm>
          <a:solidFill>
            <a:schemeClr val="bg1"/>
          </a:solidFill>
        </p:spPr>
        <p:txBody>
          <a:bodyPr/>
          <a:lstStyle/>
          <a:p>
            <a:pPr algn="l"/>
            <a:r>
              <a:rPr lang="en-US" sz="2600" b="1" dirty="0">
                <a:solidFill>
                  <a:srgbClr val="941100"/>
                </a:solidFill>
                <a:latin typeface="Arial" panose="020B0604020202020204" pitchFamily="34" charset="0"/>
                <a:cs typeface="Arial" panose="020B0604020202020204" pitchFamily="34" charset="0"/>
              </a:rPr>
              <a:t>Good Reasoning </a:t>
            </a:r>
            <a:r>
              <a:rPr lang="en-US" sz="2600" dirty="0">
                <a:solidFill>
                  <a:schemeClr val="tx1"/>
                </a:solidFill>
                <a:latin typeface="Arial" panose="020B0604020202020204" pitchFamily="34" charset="0"/>
                <a:cs typeface="Arial" panose="020B0604020202020204" pitchFamily="34" charset="0"/>
              </a:rPr>
              <a:t>is based on a Number of Types of Reasoning such as Cause Effect, Inference, Analogy, Deduction, Generalization, Correlation</a:t>
            </a:r>
            <a:br>
              <a:rPr lang="en-US" sz="2600" dirty="0">
                <a:solidFill>
                  <a:schemeClr val="tx1"/>
                </a:solidFill>
                <a:latin typeface="Arial" panose="020B0604020202020204" pitchFamily="34" charset="0"/>
                <a:cs typeface="Arial" panose="020B0604020202020204" pitchFamily="34" charset="0"/>
              </a:rPr>
            </a:br>
            <a:r>
              <a:rPr lang="en-US" sz="1800" b="1" dirty="0">
                <a:solidFill>
                  <a:schemeClr val="tx1"/>
                </a:solidFill>
                <a:latin typeface="Arial" panose="020B0604020202020204" pitchFamily="34" charset="0"/>
                <a:cs typeface="Arial" panose="020B0604020202020204" pitchFamily="34" charset="0"/>
              </a:rPr>
              <a:t> </a:t>
            </a:r>
            <a:endParaRPr lang="en-US" sz="1800" dirty="0"/>
          </a:p>
        </p:txBody>
      </p:sp>
      <p:pic>
        <p:nvPicPr>
          <p:cNvPr id="2" name="Picture 1">
            <a:extLst>
              <a:ext uri="{FF2B5EF4-FFF2-40B4-BE49-F238E27FC236}">
                <a16:creationId xmlns:a16="http://schemas.microsoft.com/office/drawing/2014/main" id="{1FAD42C2-EFD0-DAEF-DA9D-0C44D0713DFF}"/>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5427225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47</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1211828" y="530506"/>
            <a:ext cx="7772400" cy="544185"/>
          </a:xfrm>
        </p:spPr>
        <p:txBody>
          <a:bodyPr/>
          <a:lstStyle/>
          <a:p>
            <a:pPr eaLnBrk="1" hangingPunct="1"/>
            <a:br>
              <a:rPr lang="en-US" sz="1400" b="1"/>
            </a:br>
            <a:br>
              <a:rPr lang="en-US" sz="1400" b="1"/>
            </a:br>
            <a:endParaRPr lang="en-US" altLang="en-US" sz="2000"/>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423207" y="873021"/>
            <a:ext cx="8297586" cy="5029201"/>
          </a:xfrm>
        </p:spPr>
        <p:txBody>
          <a:bodyPr/>
          <a:lstStyle/>
          <a:p>
            <a:pPr marL="0" indent="0">
              <a:buNone/>
            </a:pPr>
            <a:r>
              <a:rPr lang="en-US" sz="1400" b="1" dirty="0"/>
              <a:t>  </a:t>
            </a:r>
            <a:endParaRPr lang="en-US" sz="1800" b="1" dirty="0"/>
          </a:p>
          <a:p>
            <a:pPr marL="0" indent="0">
              <a:buNone/>
            </a:pPr>
            <a:endParaRPr lang="en-US" sz="2800" dirty="0">
              <a:cs typeface="Arial" panose="020B0604020202020204" pitchFamily="34" charset="0"/>
            </a:endParaRPr>
          </a:p>
          <a:p>
            <a:pPr marL="0" indent="0">
              <a:buNone/>
            </a:pPr>
            <a:r>
              <a:rPr lang="en-US" sz="2800" dirty="0">
                <a:cs typeface="Arial" panose="020B0604020202020204" pitchFamily="34" charset="0"/>
              </a:rPr>
              <a:t>Common Core State Standards:</a:t>
            </a:r>
          </a:p>
          <a:p>
            <a:pPr algn="l"/>
            <a:r>
              <a:rPr lang="en-US" sz="2000" b="0" i="0" dirty="0">
                <a:solidFill>
                  <a:srgbClr val="222222"/>
                </a:solidFill>
                <a:effectLst/>
                <a:cs typeface="Arial" panose="020B0604020202020204" pitchFamily="34" charset="0"/>
              </a:rPr>
              <a:t>Grades 9-10</a:t>
            </a:r>
          </a:p>
          <a:p>
            <a:pPr algn="l"/>
            <a:r>
              <a:rPr lang="en-US" sz="2000" b="0" i="0" dirty="0">
                <a:solidFill>
                  <a:srgbClr val="222222"/>
                </a:solidFill>
                <a:effectLst/>
                <a:cs typeface="Arial" panose="020B0604020202020204" pitchFamily="34" charset="0"/>
              </a:rPr>
              <a:t>Reading RI.9-10.8</a:t>
            </a:r>
          </a:p>
          <a:p>
            <a:pPr algn="l"/>
            <a:endParaRPr lang="en-US" sz="2000" b="0" i="0" dirty="0">
              <a:solidFill>
                <a:srgbClr val="222222"/>
              </a:solidFill>
              <a:effectLst/>
              <a:cs typeface="Arial" panose="020B0604020202020204" pitchFamily="34" charset="0"/>
            </a:endParaRPr>
          </a:p>
          <a:p>
            <a:pPr algn="l"/>
            <a:r>
              <a:rPr lang="en-US" sz="2800" i="0" dirty="0">
                <a:solidFill>
                  <a:srgbClr val="222222"/>
                </a:solidFill>
                <a:effectLst/>
                <a:cs typeface="Arial" panose="020B0604020202020204" pitchFamily="34" charset="0"/>
              </a:rPr>
              <a:t>Standard 8: Delineate and evaluate the argument and specific claims in a text, assessing whether the reasoning is valid and the evidence is relevant and sufficient; identify </a:t>
            </a:r>
            <a:r>
              <a:rPr lang="en-US" sz="2800" i="0" dirty="0">
                <a:solidFill>
                  <a:srgbClr val="222222"/>
                </a:solidFill>
                <a:effectLst/>
                <a:highlight>
                  <a:srgbClr val="FFFF00"/>
                </a:highlight>
                <a:cs typeface="Arial" panose="020B0604020202020204" pitchFamily="34" charset="0"/>
              </a:rPr>
              <a:t>false statements and fallacious reasoning</a:t>
            </a:r>
            <a:r>
              <a:rPr lang="en-US" sz="2800" i="0" dirty="0">
                <a:solidFill>
                  <a:srgbClr val="222222"/>
                </a:solidFill>
                <a:effectLst/>
                <a:highlight>
                  <a:srgbClr val="FFFF00"/>
                </a:highlight>
              </a:rPr>
              <a:t>.</a:t>
            </a:r>
          </a:p>
          <a:p>
            <a:pPr marL="0" indent="0">
              <a:buNone/>
            </a:pPr>
            <a:r>
              <a:rPr lang="en-US" sz="2800" b="1" dirty="0"/>
              <a:t>	</a:t>
            </a:r>
            <a:r>
              <a:rPr lang="en-US" sz="2800" dirty="0"/>
              <a:t> </a:t>
            </a:r>
            <a:endParaRPr lang="en-US" sz="2800" b="1" dirty="0"/>
          </a:p>
        </p:txBody>
      </p:sp>
      <p:sp>
        <p:nvSpPr>
          <p:cNvPr id="2" name="Rectangle 1">
            <a:extLst>
              <a:ext uri="{FF2B5EF4-FFF2-40B4-BE49-F238E27FC236}">
                <a16:creationId xmlns:a16="http://schemas.microsoft.com/office/drawing/2014/main" id="{A5C7C44F-F6CB-2A44-9E07-471C3D957ADF}"/>
              </a:ext>
            </a:extLst>
          </p:cNvPr>
          <p:cNvSpPr/>
          <p:nvPr/>
        </p:nvSpPr>
        <p:spPr>
          <a:xfrm>
            <a:off x="1816578" y="632227"/>
            <a:ext cx="8720793" cy="615553"/>
          </a:xfrm>
          <a:prstGeom prst="rect">
            <a:avLst/>
          </a:prstGeom>
        </p:spPr>
        <p:txBody>
          <a:bodyPr wrap="square">
            <a:spAutoFit/>
          </a:bodyPr>
          <a:lstStyle/>
          <a:p>
            <a:r>
              <a:rPr lang="en-US" sz="3400" b="1" dirty="0">
                <a:solidFill>
                  <a:schemeClr val="tx1"/>
                </a:solidFill>
                <a:latin typeface="+mj-lt"/>
              </a:rPr>
              <a:t>Reasoning Standards</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pic>
        <p:nvPicPr>
          <p:cNvPr id="4" name="Picture 3">
            <a:extLst>
              <a:ext uri="{FF2B5EF4-FFF2-40B4-BE49-F238E27FC236}">
                <a16:creationId xmlns:a16="http://schemas.microsoft.com/office/drawing/2014/main" id="{7EE013B6-FA83-6BAE-10C0-D8ECC208697F}"/>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7907076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48</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423207" y="530505"/>
            <a:ext cx="8561021" cy="5520053"/>
          </a:xfrm>
        </p:spPr>
        <p:txBody>
          <a:bodyPr/>
          <a:lstStyle/>
          <a:p>
            <a:br>
              <a:rPr lang="en-US" b="1"/>
            </a:br>
            <a:br>
              <a:rPr lang="en-US" b="1"/>
            </a:br>
            <a:endParaRPr lang="en-US" sz="1700" b="1"/>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0" y="-5196217"/>
            <a:ext cx="8300664" cy="5998815"/>
          </a:xfrm>
        </p:spPr>
        <p:txBody>
          <a:bodyPr/>
          <a:lstStyle/>
          <a:p>
            <a:pPr marL="0" indent="0">
              <a:buNone/>
            </a:pPr>
            <a:r>
              <a:rPr lang="en-US" sz="1100" b="1" dirty="0"/>
              <a:t> </a:t>
            </a:r>
            <a:endParaRPr lang="en-US" sz="1100"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tabLst>
                <a:tab pos="228600" algn="l"/>
              </a:tabLst>
            </a:pPr>
            <a:r>
              <a:rPr lang="en-US" sz="1100" b="1" dirty="0">
                <a:solidFill>
                  <a:srgbClr val="222222"/>
                </a:solidFill>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a:t>
            </a:r>
            <a:endParaRPr lang="en-US" sz="1100" b="1" dirty="0">
              <a:effectLst/>
              <a:latin typeface="Times New Roman Bold"/>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A5C7C44F-F6CB-2A44-9E07-471C3D957ADF}"/>
              </a:ext>
            </a:extLst>
          </p:cNvPr>
          <p:cNvSpPr/>
          <p:nvPr/>
        </p:nvSpPr>
        <p:spPr>
          <a:xfrm>
            <a:off x="1135800" y="494821"/>
            <a:ext cx="8720793" cy="615553"/>
          </a:xfrm>
          <a:prstGeom prst="rect">
            <a:avLst/>
          </a:prstGeom>
        </p:spPr>
        <p:txBody>
          <a:bodyPr wrap="square">
            <a:spAutoFit/>
          </a:bodyPr>
          <a:lstStyle/>
          <a:p>
            <a:r>
              <a:rPr lang="en-US" sz="3400" b="1" dirty="0">
                <a:solidFill>
                  <a:schemeClr val="tx1"/>
                </a:solidFill>
                <a:latin typeface="+mj-lt"/>
              </a:rPr>
              <a:t>DISCUSSION – Faulty Reasoning</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5" name="TextBox 4">
            <a:extLst>
              <a:ext uri="{FF2B5EF4-FFF2-40B4-BE49-F238E27FC236}">
                <a16:creationId xmlns:a16="http://schemas.microsoft.com/office/drawing/2014/main" id="{7E0AC681-74C5-8155-28A1-D4403E228673}"/>
              </a:ext>
            </a:extLst>
          </p:cNvPr>
          <p:cNvSpPr txBox="1"/>
          <p:nvPr/>
        </p:nvSpPr>
        <p:spPr>
          <a:xfrm>
            <a:off x="582980" y="1647908"/>
            <a:ext cx="8561020" cy="3539430"/>
          </a:xfrm>
          <a:prstGeom prst="rect">
            <a:avLst/>
          </a:prstGeom>
          <a:noFill/>
        </p:spPr>
        <p:txBody>
          <a:bodyPr wrap="square">
            <a:spAutoFit/>
          </a:bodyPr>
          <a:lstStyle/>
          <a:p>
            <a:pPr marR="0">
              <a:spcBef>
                <a:spcPts val="0"/>
              </a:spcBef>
              <a:spcAft>
                <a:spcPts val="0"/>
              </a:spcAft>
            </a:pPr>
            <a:r>
              <a:rPr lang="en-US" sz="2800" b="0" dirty="0">
                <a:effectLst/>
                <a:latin typeface="+mn-lt"/>
                <a:ea typeface="Calibri" panose="020F0502020204030204" pitchFamily="34" charset="0"/>
                <a:cs typeface="Times New Roman" panose="02020603050405020304" pitchFamily="18" charset="0"/>
              </a:rPr>
              <a:t>Where do we hear statements using reasoning that we consider questionable?</a:t>
            </a:r>
          </a:p>
          <a:p>
            <a:pPr marR="0">
              <a:spcBef>
                <a:spcPts val="0"/>
              </a:spcBef>
              <a:spcAft>
                <a:spcPts val="0"/>
              </a:spcAft>
            </a:pPr>
            <a:endParaRPr lang="en-US" sz="2800" dirty="0">
              <a:latin typeface="+mn-lt"/>
              <a:ea typeface="Calibri" panose="020F0502020204030204" pitchFamily="34" charset="0"/>
              <a:cs typeface="Times New Roman" panose="02020603050405020304" pitchFamily="18" charset="0"/>
            </a:endParaRPr>
          </a:p>
          <a:p>
            <a:pPr marR="0">
              <a:spcBef>
                <a:spcPts val="0"/>
              </a:spcBef>
              <a:spcAft>
                <a:spcPts val="0"/>
              </a:spcAft>
            </a:pPr>
            <a:r>
              <a:rPr lang="en-US" sz="2800" b="0" dirty="0">
                <a:effectLst/>
                <a:latin typeface="+mn-lt"/>
                <a:ea typeface="Calibri" panose="020F0502020204030204" pitchFamily="34" charset="0"/>
                <a:cs typeface="Times New Roman" panose="02020603050405020304" pitchFamily="18" charset="0"/>
              </a:rPr>
              <a:t>Do students have the tools and vocabulary to challenge questionable reasoning?</a:t>
            </a:r>
          </a:p>
          <a:p>
            <a:pPr marR="0">
              <a:spcBef>
                <a:spcPts val="0"/>
              </a:spcBef>
              <a:spcAft>
                <a:spcPts val="0"/>
              </a:spcAft>
            </a:pPr>
            <a:endParaRPr lang="en-US" sz="2800" dirty="0">
              <a:latin typeface="+mn-lt"/>
              <a:ea typeface="Calibri" panose="020F0502020204030204" pitchFamily="34" charset="0"/>
              <a:cs typeface="Times New Roman" panose="02020603050405020304" pitchFamily="18" charset="0"/>
            </a:endParaRPr>
          </a:p>
          <a:p>
            <a:pPr marR="0">
              <a:spcBef>
                <a:spcPts val="0"/>
              </a:spcBef>
              <a:spcAft>
                <a:spcPts val="0"/>
              </a:spcAft>
            </a:pPr>
            <a:r>
              <a:rPr lang="en-US" sz="2800" b="0" dirty="0">
                <a:effectLst/>
                <a:latin typeface="+mn-lt"/>
                <a:ea typeface="Calibri" panose="020F0502020204030204" pitchFamily="34" charset="0"/>
                <a:cs typeface="Times New Roman" panose="02020603050405020304" pitchFamily="18" charset="0"/>
              </a:rPr>
              <a:t>Where can this information be used in classes across content areas?</a:t>
            </a:r>
          </a:p>
        </p:txBody>
      </p:sp>
      <p:pic>
        <p:nvPicPr>
          <p:cNvPr id="4" name="Picture 3">
            <a:extLst>
              <a:ext uri="{FF2B5EF4-FFF2-40B4-BE49-F238E27FC236}">
                <a16:creationId xmlns:a16="http://schemas.microsoft.com/office/drawing/2014/main" id="{07B8BDD8-612A-5BE9-2318-090B926A0B0E}"/>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5273585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49</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423207" y="530505"/>
            <a:ext cx="8561021" cy="5520053"/>
          </a:xfrm>
        </p:spPr>
        <p:txBody>
          <a:bodyPr/>
          <a:lstStyle/>
          <a:p>
            <a:br>
              <a:rPr lang="en-US" b="1"/>
            </a:br>
            <a:br>
              <a:rPr lang="en-US" b="1"/>
            </a:br>
            <a:endParaRPr lang="en-US" sz="1700" b="1"/>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0" y="-5196217"/>
            <a:ext cx="8300664" cy="5998815"/>
          </a:xfrm>
        </p:spPr>
        <p:txBody>
          <a:bodyPr/>
          <a:lstStyle/>
          <a:p>
            <a:pPr marL="0" indent="0">
              <a:buNone/>
            </a:pPr>
            <a:r>
              <a:rPr lang="en-US" sz="1100" b="1"/>
              <a:t> </a:t>
            </a:r>
            <a:endParaRPr lang="en-US" sz="110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tabLst>
                <a:tab pos="228600" algn="l"/>
              </a:tabLst>
            </a:pPr>
            <a:r>
              <a:rPr lang="en-US" sz="1100" b="1">
                <a:solidFill>
                  <a:srgbClr val="222222"/>
                </a:solidFill>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a:t>
            </a:r>
            <a:endParaRPr lang="en-US" sz="1100" b="1">
              <a:effectLst/>
              <a:latin typeface="Times New Roman Bold"/>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A5C7C44F-F6CB-2A44-9E07-471C3D957ADF}"/>
              </a:ext>
            </a:extLst>
          </p:cNvPr>
          <p:cNvSpPr/>
          <p:nvPr/>
        </p:nvSpPr>
        <p:spPr>
          <a:xfrm>
            <a:off x="686642" y="393431"/>
            <a:ext cx="8720793" cy="584775"/>
          </a:xfrm>
          <a:prstGeom prst="rect">
            <a:avLst/>
          </a:prstGeom>
        </p:spPr>
        <p:txBody>
          <a:bodyPr wrap="square">
            <a:spAutoFit/>
          </a:bodyPr>
          <a:lstStyle/>
          <a:p>
            <a:r>
              <a:rPr lang="en-US" sz="3200" b="1" dirty="0">
                <a:solidFill>
                  <a:schemeClr val="tx1"/>
                </a:solidFill>
                <a:latin typeface="+mj-lt"/>
              </a:rPr>
              <a:t>Faulty Arguments – based on </a:t>
            </a:r>
            <a:r>
              <a:rPr lang="en-US" sz="3200" b="1" dirty="0">
                <a:solidFill>
                  <a:srgbClr val="941100"/>
                </a:solidFill>
                <a:latin typeface="+mj-lt"/>
              </a:rPr>
              <a:t>EMOTION</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5" name="TextBox 4">
            <a:extLst>
              <a:ext uri="{FF2B5EF4-FFF2-40B4-BE49-F238E27FC236}">
                <a16:creationId xmlns:a16="http://schemas.microsoft.com/office/drawing/2014/main" id="{7E0AC681-74C5-8155-28A1-D4403E228673}"/>
              </a:ext>
            </a:extLst>
          </p:cNvPr>
          <p:cNvSpPr txBox="1"/>
          <p:nvPr/>
        </p:nvSpPr>
        <p:spPr>
          <a:xfrm>
            <a:off x="159773" y="1305341"/>
            <a:ext cx="8561020" cy="3416320"/>
          </a:xfrm>
          <a:prstGeom prst="rect">
            <a:avLst/>
          </a:prstGeom>
          <a:noFill/>
        </p:spPr>
        <p:txBody>
          <a:bodyPr wrap="square">
            <a:spAutoFit/>
          </a:bodyPr>
          <a:lstStyle/>
          <a:p>
            <a:pPr marL="285750" marR="0" indent="-285750">
              <a:spcBef>
                <a:spcPts val="0"/>
              </a:spcBef>
              <a:spcAft>
                <a:spcPts val="0"/>
              </a:spcAft>
              <a:buFont typeface="Arial" panose="020B0604020202020204" pitchFamily="34" charset="0"/>
              <a:buChar char="•"/>
            </a:pPr>
            <a:r>
              <a:rPr lang="en-US" b="0" dirty="0">
                <a:solidFill>
                  <a:schemeClr val="tx1"/>
                </a:solidFill>
                <a:effectLst/>
                <a:latin typeface="+mn-lt"/>
                <a:ea typeface="Arial" panose="020B0604020202020204" pitchFamily="34" charset="0"/>
                <a:cs typeface="Cambria" panose="02040503050406030204" pitchFamily="18" charset="0"/>
              </a:rPr>
              <a:t> </a:t>
            </a:r>
            <a:r>
              <a:rPr lang="en-US" b="1" dirty="0">
                <a:solidFill>
                  <a:srgbClr val="941100"/>
                </a:solidFill>
                <a:effectLst/>
                <a:latin typeface="+mn-lt"/>
                <a:ea typeface="Calibri" panose="020F0502020204030204" pitchFamily="34" charset="0"/>
                <a:cs typeface="Times New Roman" panose="02020603050405020304" pitchFamily="18" charset="0"/>
              </a:rPr>
              <a:t>Against the person (</a:t>
            </a:r>
            <a:r>
              <a:rPr lang="en-US" b="1" i="1" dirty="0">
                <a:solidFill>
                  <a:srgbClr val="941100"/>
                </a:solidFill>
                <a:effectLst/>
                <a:latin typeface="+mn-lt"/>
                <a:ea typeface="Calibri" panose="020F0502020204030204" pitchFamily="34" charset="0"/>
                <a:cs typeface="Times New Roman" panose="02020603050405020304" pitchFamily="18" charset="0"/>
              </a:rPr>
              <a:t>Ad Hominem</a:t>
            </a:r>
            <a:r>
              <a:rPr lang="en-US" b="1" dirty="0">
                <a:solidFill>
                  <a:srgbClr val="941100"/>
                </a:solidFill>
                <a:effectLst/>
                <a:latin typeface="+mn-lt"/>
                <a:ea typeface="Calibri" panose="020F0502020204030204" pitchFamily="34" charset="0"/>
                <a:cs typeface="Times New Roman" panose="02020603050405020304" pitchFamily="18" charset="0"/>
              </a:rPr>
              <a:t>): </a:t>
            </a:r>
            <a:r>
              <a:rPr lang="en-US" b="0" dirty="0">
                <a:solidFill>
                  <a:schemeClr val="tx1"/>
                </a:solidFill>
                <a:effectLst/>
                <a:latin typeface="+mn-lt"/>
                <a:ea typeface="Calibri" panose="020F0502020204030204" pitchFamily="34" charset="0"/>
                <a:cs typeface="Times New Roman" panose="02020603050405020304" pitchFamily="18" charset="0"/>
              </a:rPr>
              <a:t>attacking the person making the claim rather than analyzing and evaluating the argument </a:t>
            </a:r>
          </a:p>
          <a:p>
            <a:pPr marL="285750" marR="0" indent="-285750">
              <a:spcBef>
                <a:spcPts val="0"/>
              </a:spcBef>
              <a:spcAft>
                <a:spcPts val="0"/>
              </a:spcAft>
              <a:buFont typeface="Arial" panose="020B0604020202020204" pitchFamily="34" charset="0"/>
              <a:buChar char="•"/>
            </a:pPr>
            <a:endParaRPr lang="en-US" dirty="0">
              <a:solidFill>
                <a:schemeClr val="tx1"/>
              </a:solidFill>
              <a:latin typeface="+mn-lt"/>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b="1" dirty="0">
                <a:solidFill>
                  <a:srgbClr val="941100"/>
                </a:solidFill>
                <a:effectLst/>
                <a:latin typeface="+mn-lt"/>
                <a:ea typeface="Calibri" panose="020F0502020204030204" pitchFamily="34" charset="0"/>
                <a:cs typeface="Times New Roman" panose="02020603050405020304" pitchFamily="18" charset="0"/>
              </a:rPr>
              <a:t>Appeal to pity or emotion</a:t>
            </a:r>
            <a:r>
              <a:rPr lang="en-US" b="1" dirty="0">
                <a:solidFill>
                  <a:schemeClr val="tx1"/>
                </a:solidFill>
                <a:effectLst/>
                <a:latin typeface="+mn-lt"/>
                <a:ea typeface="Calibri" panose="020F0502020204030204" pitchFamily="34" charset="0"/>
                <a:cs typeface="Times New Roman" panose="02020603050405020304" pitchFamily="18" charset="0"/>
              </a:rPr>
              <a:t>: </a:t>
            </a:r>
            <a:r>
              <a:rPr lang="en-US" b="0" dirty="0">
                <a:solidFill>
                  <a:schemeClr val="tx1"/>
                </a:solidFill>
                <a:effectLst/>
                <a:latin typeface="+mn-lt"/>
                <a:ea typeface="Calibri" panose="020F0502020204030204" pitchFamily="34" charset="0"/>
                <a:cs typeface="Times New Roman" panose="02020603050405020304" pitchFamily="18" charset="0"/>
              </a:rPr>
              <a:t>an attempt to persuade by provoking irrelevant feelings of sympathy or other feelings</a:t>
            </a:r>
          </a:p>
          <a:p>
            <a:pPr marR="0" lvl="0">
              <a:spcBef>
                <a:spcPts val="0"/>
              </a:spcBef>
              <a:spcAft>
                <a:spcPts val="0"/>
              </a:spcAft>
            </a:pPr>
            <a:endParaRPr lang="en-US" b="1" dirty="0">
              <a:solidFill>
                <a:srgbClr val="941100"/>
              </a:solidFill>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b="1" dirty="0">
                <a:solidFill>
                  <a:srgbClr val="941100"/>
                </a:solidFill>
                <a:effectLst/>
                <a:latin typeface="+mn-lt"/>
                <a:ea typeface="Calibri" panose="020F0502020204030204" pitchFamily="34" charset="0"/>
                <a:cs typeface="Times New Roman" panose="02020603050405020304" pitchFamily="18" charset="0"/>
              </a:rPr>
              <a:t>Bandwagon:</a:t>
            </a:r>
            <a:r>
              <a:rPr lang="en-US" b="1" dirty="0">
                <a:solidFill>
                  <a:schemeClr val="tx1"/>
                </a:solidFill>
                <a:effectLst/>
                <a:latin typeface="+mn-lt"/>
                <a:ea typeface="Calibri" panose="020F0502020204030204" pitchFamily="34" charset="0"/>
                <a:cs typeface="Times New Roman" panose="02020603050405020304" pitchFamily="18" charset="0"/>
              </a:rPr>
              <a:t> </a:t>
            </a:r>
            <a:r>
              <a:rPr lang="en-US" b="0" dirty="0">
                <a:solidFill>
                  <a:schemeClr val="tx1"/>
                </a:solidFill>
                <a:effectLst/>
                <a:latin typeface="+mn-lt"/>
                <a:ea typeface="Calibri" panose="020F0502020204030204" pitchFamily="34" charset="0"/>
                <a:cs typeface="Times New Roman" panose="02020603050405020304" pitchFamily="18" charset="0"/>
              </a:rPr>
              <a:t>accepting a claim without further justification because it is popular</a:t>
            </a:r>
            <a:endParaRPr lang="en-US" b="1" dirty="0">
              <a:solidFill>
                <a:schemeClr val="tx1"/>
              </a:solidFill>
              <a:effectLst/>
              <a:latin typeface="+mn-lt"/>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6663351E-229D-7B3D-8972-6FB6DFB61089}"/>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410032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68CB892-F62B-CDB6-B5A0-E31EA3942E07}"/>
              </a:ext>
            </a:extLst>
          </p:cNvPr>
          <p:cNvSpPr/>
          <p:nvPr/>
        </p:nvSpPr>
        <p:spPr bwMode="auto">
          <a:xfrm>
            <a:off x="0" y="5949677"/>
            <a:ext cx="9144000" cy="90832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sp>
        <p:nvSpPr>
          <p:cNvPr id="2" name="TextBox 1">
            <a:extLst>
              <a:ext uri="{FF2B5EF4-FFF2-40B4-BE49-F238E27FC236}">
                <a16:creationId xmlns:a16="http://schemas.microsoft.com/office/drawing/2014/main" id="{6D43DA42-01F1-394F-8094-D88DDF015F9C}"/>
              </a:ext>
            </a:extLst>
          </p:cNvPr>
          <p:cNvSpPr txBox="1"/>
          <p:nvPr/>
        </p:nvSpPr>
        <p:spPr>
          <a:xfrm>
            <a:off x="1329709" y="256725"/>
            <a:ext cx="6512873" cy="553998"/>
          </a:xfrm>
          <a:prstGeom prst="rect">
            <a:avLst/>
          </a:prstGeom>
          <a:noFill/>
        </p:spPr>
        <p:txBody>
          <a:bodyPr wrap="square" rtlCol="0">
            <a:spAutoFit/>
          </a:bodyPr>
          <a:lstStyle/>
          <a:p>
            <a:pPr algn="ctr" defTabSz="342900" eaLnBrk="1" fontAlgn="auto" hangingPunct="1">
              <a:spcBef>
                <a:spcPts val="0"/>
              </a:spcBef>
              <a:spcAft>
                <a:spcPts val="0"/>
              </a:spcAft>
              <a:defRPr/>
            </a:pPr>
            <a:r>
              <a:rPr lang="en-US" sz="1800" b="1" dirty="0">
                <a:solidFill>
                  <a:prstClr val="black"/>
                </a:solidFill>
                <a:latin typeface="Calibri" panose="020F0502020204030204"/>
                <a:ea typeface="+mn-ea"/>
              </a:rPr>
              <a:t>Cross-Curricular Argumentation Guide B</a:t>
            </a:r>
          </a:p>
          <a:p>
            <a:pPr algn="ctr" defTabSz="342900" eaLnBrk="1" fontAlgn="auto" hangingPunct="1">
              <a:spcBef>
                <a:spcPts val="0"/>
              </a:spcBef>
              <a:spcAft>
                <a:spcPts val="0"/>
              </a:spcAft>
              <a:defRPr/>
            </a:pPr>
            <a:r>
              <a:rPr lang="en-US" sz="1200" b="1" dirty="0">
                <a:solidFill>
                  <a:prstClr val="black"/>
                </a:solidFill>
                <a:highlight>
                  <a:srgbClr val="FFFF00"/>
                </a:highlight>
                <a:latin typeface="Calibri" panose="020F0502020204030204"/>
                <a:ea typeface="+mn-ea"/>
              </a:rPr>
              <a:t> </a:t>
            </a:r>
            <a:endParaRPr lang="en-US" sz="1200" b="1" dirty="0">
              <a:solidFill>
                <a:prstClr val="black"/>
              </a:solidFill>
              <a:latin typeface="Calibri" panose="020F0502020204030204"/>
              <a:ea typeface="+mn-ea"/>
            </a:endParaRPr>
          </a:p>
        </p:txBody>
      </p:sp>
      <p:graphicFrame>
        <p:nvGraphicFramePr>
          <p:cNvPr id="3" name="Table 2">
            <a:extLst>
              <a:ext uri="{FF2B5EF4-FFF2-40B4-BE49-F238E27FC236}">
                <a16:creationId xmlns:a16="http://schemas.microsoft.com/office/drawing/2014/main" id="{7EF3ABAB-2484-6F46-8E59-34EBAB24264F}"/>
              </a:ext>
            </a:extLst>
          </p:cNvPr>
          <p:cNvGraphicFramePr>
            <a:graphicFrameLocks noGrp="1"/>
          </p:cNvGraphicFramePr>
          <p:nvPr>
            <p:extLst>
              <p:ext uri="{D42A27DB-BD31-4B8C-83A1-F6EECF244321}">
                <p14:modId xmlns:p14="http://schemas.microsoft.com/office/powerpoint/2010/main" val="825669544"/>
              </p:ext>
            </p:extLst>
          </p:nvPr>
        </p:nvGraphicFramePr>
        <p:xfrm>
          <a:off x="333923" y="789967"/>
          <a:ext cx="8504446" cy="205740"/>
        </p:xfrm>
        <a:graphic>
          <a:graphicData uri="http://schemas.openxmlformats.org/drawingml/2006/table">
            <a:tbl>
              <a:tblPr firstRow="1" bandRow="1">
                <a:tableStyleId>{5940675A-B579-460E-94D1-54222C63F5DA}</a:tableStyleId>
              </a:tblPr>
              <a:tblGrid>
                <a:gridCol w="2313695">
                  <a:extLst>
                    <a:ext uri="{9D8B030D-6E8A-4147-A177-3AD203B41FA5}">
                      <a16:colId xmlns:a16="http://schemas.microsoft.com/office/drawing/2014/main" val="3924947534"/>
                    </a:ext>
                  </a:extLst>
                </a:gridCol>
                <a:gridCol w="1082822">
                  <a:extLst>
                    <a:ext uri="{9D8B030D-6E8A-4147-A177-3AD203B41FA5}">
                      <a16:colId xmlns:a16="http://schemas.microsoft.com/office/drawing/2014/main" val="2370561529"/>
                    </a:ext>
                  </a:extLst>
                </a:gridCol>
                <a:gridCol w="1380868">
                  <a:extLst>
                    <a:ext uri="{9D8B030D-6E8A-4147-A177-3AD203B41FA5}">
                      <a16:colId xmlns:a16="http://schemas.microsoft.com/office/drawing/2014/main" val="964142523"/>
                    </a:ext>
                  </a:extLst>
                </a:gridCol>
                <a:gridCol w="3727061">
                  <a:extLst>
                    <a:ext uri="{9D8B030D-6E8A-4147-A177-3AD203B41FA5}">
                      <a16:colId xmlns:a16="http://schemas.microsoft.com/office/drawing/2014/main" val="709764846"/>
                    </a:ext>
                  </a:extLst>
                </a:gridCol>
              </a:tblGrid>
              <a:tr h="205740">
                <a:tc>
                  <a:txBody>
                    <a:bodyPr/>
                    <a:lstStyle/>
                    <a:p>
                      <a:r>
                        <a:rPr lang="en-US" sz="900" b="1" dirty="0"/>
                        <a:t>Name: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Date:                                                    </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Class:</a:t>
                      </a:r>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b="1" dirty="0"/>
                        <a:t>                                     Topic: End daylight Savings Time</a:t>
                      </a:r>
                      <a:endParaRPr lang="en-US" sz="1200" b="1" dirty="0"/>
                    </a:p>
                  </a:txBody>
                  <a:tcPr marL="68580" marR="68580" marT="34290" marB="34290">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81740912"/>
                  </a:ext>
                </a:extLst>
              </a:tr>
            </a:tbl>
          </a:graphicData>
        </a:graphic>
      </p:graphicFrame>
      <p:graphicFrame>
        <p:nvGraphicFramePr>
          <p:cNvPr id="4" name="Table 3">
            <a:extLst>
              <a:ext uri="{FF2B5EF4-FFF2-40B4-BE49-F238E27FC236}">
                <a16:creationId xmlns:a16="http://schemas.microsoft.com/office/drawing/2014/main" id="{C33C011E-0675-5D43-8A74-C368E0FED140}"/>
              </a:ext>
            </a:extLst>
          </p:cNvPr>
          <p:cNvGraphicFramePr>
            <a:graphicFrameLocks noGrp="1"/>
          </p:cNvGraphicFramePr>
          <p:nvPr>
            <p:extLst>
              <p:ext uri="{D42A27DB-BD31-4B8C-83A1-F6EECF244321}">
                <p14:modId xmlns:p14="http://schemas.microsoft.com/office/powerpoint/2010/main" val="3054936443"/>
              </p:ext>
            </p:extLst>
          </p:nvPr>
        </p:nvGraphicFramePr>
        <p:xfrm>
          <a:off x="333923" y="1025414"/>
          <a:ext cx="8393097" cy="4928747"/>
        </p:xfrm>
        <a:graphic>
          <a:graphicData uri="http://schemas.openxmlformats.org/drawingml/2006/table">
            <a:tbl>
              <a:tblPr firstRow="1" bandRow="1">
                <a:tableStyleId>{2D5ABB26-0587-4C30-8999-92F81FD0307C}</a:tableStyleId>
              </a:tblPr>
              <a:tblGrid>
                <a:gridCol w="4283378">
                  <a:extLst>
                    <a:ext uri="{9D8B030D-6E8A-4147-A177-3AD203B41FA5}">
                      <a16:colId xmlns:a16="http://schemas.microsoft.com/office/drawing/2014/main" val="2751578919"/>
                    </a:ext>
                  </a:extLst>
                </a:gridCol>
                <a:gridCol w="4109719">
                  <a:extLst>
                    <a:ext uri="{9D8B030D-6E8A-4147-A177-3AD203B41FA5}">
                      <a16:colId xmlns:a16="http://schemas.microsoft.com/office/drawing/2014/main" val="412781860"/>
                    </a:ext>
                  </a:extLst>
                </a:gridCol>
              </a:tblGrid>
              <a:tr h="52578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tx1"/>
                          </a:solidFill>
                          <a:effectLst/>
                          <a:latin typeface="+mn-lt"/>
                          <a:ea typeface="+mn-ea"/>
                          <a:cs typeface="+mn-cs"/>
                        </a:rPr>
                        <a:t>1. Clarify the claim with any qualifier and key terms </a:t>
                      </a:r>
                      <a:r>
                        <a:rPr lang="en-US" sz="900" b="0" kern="1200" dirty="0">
                          <a:solidFill>
                            <a:schemeClr val="tx1"/>
                          </a:solidFill>
                          <a:effectLst/>
                          <a:latin typeface="+mn-lt"/>
                          <a:ea typeface="+mn-ea"/>
                          <a:cs typeface="+mn-cs"/>
                        </a:rPr>
                        <a:t>(including author, date, source, era).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The world should end seasonal clock changes known as daylight savings time and move to a permanent time standard.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kern="1200" dirty="0">
                          <a:solidFill>
                            <a:schemeClr val="tx1"/>
                          </a:solidFill>
                          <a:effectLst/>
                          <a:latin typeface="+mn-lt"/>
                          <a:ea typeface="+mn-ea"/>
                          <a:cs typeface="+mn-cs"/>
                        </a:rPr>
                        <a:t>Scientific American article by Diana Kwon, October 29, 2020 </a:t>
                      </a:r>
                      <a:r>
                        <a:rPr lang="en-US" sz="800" b="0" kern="1200" dirty="0">
                          <a:solidFill>
                            <a:schemeClr val="tx1"/>
                          </a:solidFill>
                          <a:effectLst/>
                          <a:latin typeface="+mn-lt"/>
                          <a:ea typeface="+mn-ea"/>
                          <a:cs typeface="+mn-cs"/>
                          <a:hlinkClick r:id="rId3"/>
                        </a:rPr>
                        <a:t>https://</a:t>
                      </a:r>
                      <a:r>
                        <a:rPr lang="en-US" sz="800" b="0" kern="1200" dirty="0" err="1">
                          <a:solidFill>
                            <a:schemeClr val="tx1"/>
                          </a:solidFill>
                          <a:effectLst/>
                          <a:latin typeface="+mn-lt"/>
                          <a:ea typeface="+mn-ea"/>
                          <a:cs typeface="+mn-cs"/>
                          <a:hlinkClick r:id="rId3"/>
                        </a:rPr>
                        <a:t>www.scientificamerican.com</a:t>
                      </a:r>
                      <a:r>
                        <a:rPr lang="en-US" sz="800" b="0" kern="1200" dirty="0">
                          <a:solidFill>
                            <a:schemeClr val="tx1"/>
                          </a:solidFill>
                          <a:effectLst/>
                          <a:latin typeface="+mn-lt"/>
                          <a:ea typeface="+mn-ea"/>
                          <a:cs typeface="+mn-cs"/>
                          <a:hlinkClick r:id="rId3"/>
                        </a:rPr>
                        <a:t>/article/governments-worldwide-consider-ditching-daylight-saving-time/</a:t>
                      </a:r>
                      <a:endParaRPr lang="en-US" sz="800" b="0" kern="120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3752512458"/>
                  </a:ext>
                </a:extLst>
              </a:tr>
              <a:tr h="1988820">
                <a:tc>
                  <a:txBody>
                    <a:bodyPr/>
                    <a:lstStyle/>
                    <a:p>
                      <a:r>
                        <a:rPr lang="en-US" sz="900" b="1" kern="1200" dirty="0">
                          <a:solidFill>
                            <a:schemeClr val="tx1"/>
                          </a:solidFill>
                          <a:effectLst/>
                          <a:latin typeface="+mn-lt"/>
                          <a:ea typeface="+mn-ea"/>
                          <a:cs typeface="+mn-cs"/>
                        </a:rPr>
                        <a:t>2. List the evidence </a:t>
                      </a:r>
                      <a:r>
                        <a:rPr lang="en-US" sz="900" b="0" kern="1200" dirty="0">
                          <a:solidFill>
                            <a:schemeClr val="tx1"/>
                          </a:solidFill>
                          <a:effectLst/>
                          <a:latin typeface="+mn-lt"/>
                          <a:ea typeface="+mn-ea"/>
                          <a:cs typeface="+mn-cs"/>
                        </a:rPr>
                        <a:t>(</a:t>
                      </a:r>
                      <a:r>
                        <a:rPr lang="en-US" sz="900" b="0" i="0" kern="1200" baseline="0" dirty="0">
                          <a:solidFill>
                            <a:schemeClr val="tx1"/>
                          </a:solidFill>
                          <a:effectLst/>
                          <a:latin typeface="+mn-lt"/>
                          <a:ea typeface="+mn-ea"/>
                          <a:cs typeface="+mn-cs"/>
                        </a:rPr>
                        <a:t>facts, data, authority, theory, precedent).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100" b="0" i="0" u="none" kern="1200" baseline="0" dirty="0">
                          <a:solidFill>
                            <a:schemeClr val="tx1"/>
                          </a:solidFill>
                          <a:effectLst/>
                          <a:latin typeface="+mn-lt"/>
                          <a:ea typeface="+mn-ea"/>
                          <a:cs typeface="+mn-cs"/>
                        </a:rPr>
                        <a:t>Beth Malow (neurology &amp; pediatrics professor at Vanderbilt University) says disruption of sleep caused by daylight savings time is harmful to the heart and brain.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100" b="0" i="0" u="none" kern="1200" baseline="0" dirty="0">
                        <a:solidFill>
                          <a:schemeClr val="tx1"/>
                        </a:solidFill>
                        <a:effectLst/>
                        <a:latin typeface="+mn-lt"/>
                        <a:ea typeface="+mn-ea"/>
                        <a:cs typeface="+mn-cs"/>
                      </a:endParaRPr>
                    </a:p>
                    <a:p>
                      <a:pPr marL="228600" indent="-228600">
                        <a:buFont typeface="+mj-lt"/>
                        <a:buAutoNum type="arabicPeriod"/>
                      </a:pPr>
                      <a:r>
                        <a:rPr lang="en-US" sz="1100" b="0" i="0" u="none" kern="1200" baseline="0" dirty="0">
                          <a:solidFill>
                            <a:schemeClr val="tx1"/>
                          </a:solidFill>
                          <a:effectLst/>
                          <a:latin typeface="+mn-lt"/>
                          <a:ea typeface="+mn-ea"/>
                          <a:cs typeface="+mn-cs"/>
                        </a:rPr>
                        <a:t>Scientists have identified increased risk of strokes and heart attacks soon after a daylight savings time change.</a:t>
                      </a:r>
                    </a:p>
                    <a:p>
                      <a:pPr marL="228600" indent="-228600">
                        <a:buFont typeface="+mj-lt"/>
                        <a:buAutoNum type="arabicPeriod"/>
                      </a:pPr>
                      <a:endParaRPr lang="en-US" sz="1100" b="0" i="0" u="none" kern="1200" baseline="0" dirty="0">
                        <a:solidFill>
                          <a:schemeClr val="tx1"/>
                        </a:solidFill>
                        <a:effectLst/>
                        <a:latin typeface="+mn-lt"/>
                        <a:ea typeface="+mn-ea"/>
                        <a:cs typeface="+mn-cs"/>
                      </a:endParaRPr>
                    </a:p>
                    <a:p>
                      <a:pPr marL="228600" indent="-228600">
                        <a:buFont typeface="+mj-lt"/>
                        <a:buAutoNum type="arabicPeriod"/>
                      </a:pPr>
                      <a:r>
                        <a:rPr lang="en-US" sz="1100" b="0" i="0" u="none" kern="1200" baseline="0" dirty="0">
                          <a:solidFill>
                            <a:schemeClr val="tx1"/>
                          </a:solidFill>
                          <a:effectLst/>
                          <a:latin typeface="+mn-lt"/>
                          <a:ea typeface="+mn-ea"/>
                          <a:cs typeface="+mn-cs"/>
                        </a:rPr>
                        <a:t>Scientists have identified a general reduction in mental and physical well-being soon after a daylight savings time change.</a:t>
                      </a:r>
                    </a:p>
                    <a:p>
                      <a:pPr marL="228600" indent="-228600">
                        <a:buFont typeface="+mj-lt"/>
                        <a:buAutoNum type="arabicPeriod"/>
                      </a:pPr>
                      <a:endParaRPr lang="en-US" sz="1100" b="0" i="0" u="none" kern="1200" baseline="0" dirty="0">
                        <a:solidFill>
                          <a:schemeClr val="tx1"/>
                        </a:solidFill>
                        <a:effectLst/>
                        <a:latin typeface="+mn-lt"/>
                        <a:ea typeface="+mn-ea"/>
                        <a:cs typeface="+mn-cs"/>
                      </a:endParaRPr>
                    </a:p>
                    <a:p>
                      <a:pPr marL="228600" indent="-228600">
                        <a:buFont typeface="+mj-lt"/>
                        <a:buAutoNum type="arabicPeriod"/>
                      </a:pPr>
                      <a:r>
                        <a:rPr lang="en-US" sz="1100" b="0" i="0" u="none" dirty="0">
                          <a:solidFill>
                            <a:srgbClr val="323232"/>
                          </a:solidFill>
                          <a:effectLst/>
                          <a:latin typeface="+mn-lt"/>
                        </a:rPr>
                        <a:t>There is evidence of increases in traffic fatalities  </a:t>
                      </a:r>
                      <a:r>
                        <a:rPr lang="en-US" sz="1100" b="0" i="0" u="none" strike="noStrike" dirty="0">
                          <a:solidFill>
                            <a:schemeClr val="tx1"/>
                          </a:solidFill>
                          <a:effectLst/>
                          <a:latin typeface="+mn-lt"/>
                        </a:rPr>
                        <a:t>traffic </a:t>
                      </a:r>
                      <a:r>
                        <a:rPr lang="en-US" sz="1100" b="0" i="0" u="none" dirty="0">
                          <a:solidFill>
                            <a:srgbClr val="323232"/>
                          </a:solidFill>
                          <a:effectLst/>
                          <a:latin typeface="+mn-lt"/>
                        </a:rPr>
                        <a:t>and harmful medical errors shortly following when clocks are moved forward in the spring.</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3. Analyze the reasoning </a:t>
                      </a:r>
                      <a:r>
                        <a:rPr lang="en-US" sz="900" b="0" dirty="0"/>
                        <a:t>(</a:t>
                      </a:r>
                      <a:r>
                        <a:rPr lang="en-US" sz="900" b="0" i="0" baseline="0" dirty="0"/>
                        <a:t>cause-effect, correlation, generalization).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100" b="0" i="0" baseline="0" dirty="0"/>
                        <a:t>If an authority has identified that daylight savings time results in harm to your heart and brain, then it must be true.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100" b="0" i="0" baseline="0"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100" b="0" i="0" baseline="0" dirty="0"/>
                        <a:t>An increase risk of strokes and heart attacks is evidence that time changes are harmful to your heart and brain.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100" b="0"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100" b="0" dirty="0"/>
                        <a:t>If scientists have identified that daylight savings time changes reduce physical and mental well being, then it must be true.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1100" b="0"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100" b="0" dirty="0"/>
                        <a:t>An increase in traffic and medical errors is evidence that time changes reduce physical and mental well being.</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85240325"/>
                  </a:ext>
                </a:extLst>
              </a:tr>
              <a:tr h="39283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4. Identify other arguments for or against the claim  </a:t>
                      </a:r>
                      <a:r>
                        <a:rPr lang="en-US" sz="900" b="0" dirty="0"/>
                        <a:t>(</a:t>
                      </a:r>
                      <a:r>
                        <a:rPr lang="en-US" sz="900" b="0" i="0" baseline="0" dirty="0"/>
                        <a:t>rebuttal, counterargument, corroboration)</a:t>
                      </a:r>
                      <a:r>
                        <a:rPr lang="en-US" sz="900" b="1" i="0"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t>The American Academy of Sleep Medicine just came out with a support on permanent standard time.</a:t>
                      </a:r>
                      <a:endParaRPr lang="en-US" sz="1100" b="0" i="0" u="none" kern="1200" baseline="0" dirty="0">
                        <a:solidFill>
                          <a:srgbClr val="323232"/>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tc>
                <a:extLst>
                  <a:ext uri="{0D108BD9-81ED-4DB2-BD59-A6C34878D82A}">
                    <a16:rowId xmlns:a16="http://schemas.microsoft.com/office/drawing/2014/main" val="2014066073"/>
                  </a:ext>
                </a:extLst>
              </a:tr>
              <a:tr h="685800">
                <a:tc gridSpan="2">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b="1" i="0" dirty="0"/>
                        <a:t>5. </a:t>
                      </a:r>
                      <a:r>
                        <a:rPr lang="en-US" sz="900" b="1" i="0" dirty="0"/>
                        <a:t>Make a judgment about quality of evidence </a:t>
                      </a:r>
                      <a:r>
                        <a:rPr lang="en-US" sz="900" b="0" i="0" dirty="0"/>
                        <a:t>(</a:t>
                      </a:r>
                      <a:r>
                        <a:rPr lang="en-US" sz="900" b="0" i="0" baseline="0" dirty="0"/>
                        <a:t>accurate, adequate, objective, relevant), </a:t>
                      </a:r>
                      <a:r>
                        <a:rPr lang="en-US" sz="900" b="1" i="0" baseline="0" dirty="0"/>
                        <a:t>reasoning, </a:t>
                      </a:r>
                      <a:r>
                        <a:rPr lang="en-US" sz="900" b="0" i="0" baseline="0" dirty="0"/>
                        <a:t>(type of reasoning), </a:t>
                      </a:r>
                      <a:r>
                        <a:rPr lang="en-US" sz="900" b="1" i="0" baseline="0" dirty="0"/>
                        <a:t>and other arguments</a:t>
                      </a:r>
                      <a:r>
                        <a:rPr lang="en-US" sz="1200" b="1" i="0" baseline="0" dirty="0"/>
                        <a:t>.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b="1" i="0" dirty="0"/>
                        <a:t>The evidence is adequate because is comes from named and unnamed scientists. The evidence is good because is gives both a general effect of seasonal time changes and specific examples. The reasoning is good because it shows a cause-effect relationship in the evidence.  The other argument provides corroboration</a:t>
                      </a:r>
                      <a:r>
                        <a:rPr lang="en-US" sz="1200" b="0" i="0" dirty="0"/>
                        <a: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50633078"/>
                  </a:ext>
                </a:extLst>
              </a:tr>
              <a:tr h="48969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6. State why you accept or reject the claim.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kern="1200" baseline="0" dirty="0">
                          <a:solidFill>
                            <a:schemeClr val="tx1"/>
                          </a:solidFill>
                          <a:effectLst/>
                          <a:latin typeface="+mn-lt"/>
                          <a:ea typeface="+mn-ea"/>
                          <a:cs typeface="+mn-cs"/>
                        </a:rPr>
                        <a:t>I accept the claim that we should end daylight savings time because evidence shows seasonal time changes are bad for our health.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2828838658"/>
                  </a:ext>
                </a:extLst>
              </a:tr>
            </a:tbl>
          </a:graphicData>
        </a:graphic>
      </p:graphicFrame>
      <p:sp>
        <p:nvSpPr>
          <p:cNvPr id="5" name="Footer Placeholder 11">
            <a:extLst>
              <a:ext uri="{FF2B5EF4-FFF2-40B4-BE49-F238E27FC236}">
                <a16:creationId xmlns:a16="http://schemas.microsoft.com/office/drawing/2014/main" id="{2F491334-ECB5-0546-AAA4-B1F52797780B}"/>
              </a:ext>
            </a:extLst>
          </p:cNvPr>
          <p:cNvSpPr>
            <a:spLocks noGrp="1"/>
          </p:cNvSpPr>
          <p:nvPr>
            <p:ph type="ftr" sz="quarter" idx="11"/>
          </p:nvPr>
        </p:nvSpPr>
        <p:spPr>
          <a:xfrm>
            <a:off x="6092096" y="6353836"/>
            <a:ext cx="1259586" cy="273844"/>
          </a:xfrm>
        </p:spPr>
        <p:txBody>
          <a:bodyPr/>
          <a:lstStyle/>
          <a:p>
            <a:pPr algn="r" defTabSz="342900" eaLnBrk="1" fontAlgn="auto" hangingPunct="1">
              <a:spcBef>
                <a:spcPts val="0"/>
              </a:spcBef>
              <a:spcAft>
                <a:spcPts val="0"/>
              </a:spcAft>
              <a:defRPr/>
            </a:pPr>
            <a:r>
              <a:rPr lang="en-US" sz="900" dirty="0">
                <a:solidFill>
                  <a:prstClr val="black">
                    <a:tint val="75000"/>
                  </a:prstClr>
                </a:solidFill>
                <a:latin typeface="Calibri" panose="020F0502020204030204"/>
                <a:ea typeface="+mn-ea"/>
              </a:rPr>
              <a:t>© J. </a:t>
            </a:r>
            <a:r>
              <a:rPr lang="en-US" sz="900" dirty="0" err="1">
                <a:solidFill>
                  <a:prstClr val="black">
                    <a:tint val="75000"/>
                  </a:prstClr>
                </a:solidFill>
                <a:latin typeface="Calibri" panose="020F0502020204030204"/>
                <a:ea typeface="+mn-ea"/>
              </a:rPr>
              <a:t>Bulgren</a:t>
            </a:r>
            <a:r>
              <a:rPr lang="en-US" sz="900" dirty="0">
                <a:solidFill>
                  <a:prstClr val="black">
                    <a:tint val="75000"/>
                  </a:prstClr>
                </a:solidFill>
                <a:latin typeface="Calibri" panose="020F0502020204030204"/>
                <a:ea typeface="+mn-ea"/>
              </a:rPr>
              <a:t> 2020</a:t>
            </a:r>
          </a:p>
        </p:txBody>
      </p:sp>
    </p:spTree>
    <p:extLst>
      <p:ext uri="{BB962C8B-B14F-4D97-AF65-F5344CB8AC3E}">
        <p14:creationId xmlns:p14="http://schemas.microsoft.com/office/powerpoint/2010/main" val="118139898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50</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423207" y="530505"/>
            <a:ext cx="8561021" cy="5520053"/>
          </a:xfrm>
        </p:spPr>
        <p:txBody>
          <a:bodyPr/>
          <a:lstStyle/>
          <a:p>
            <a:br>
              <a:rPr lang="en-US" b="1"/>
            </a:br>
            <a:br>
              <a:rPr lang="en-US" b="1"/>
            </a:br>
            <a:endParaRPr lang="en-US" sz="1700" b="1"/>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0" y="-5196217"/>
            <a:ext cx="8300664" cy="5998815"/>
          </a:xfrm>
        </p:spPr>
        <p:txBody>
          <a:bodyPr/>
          <a:lstStyle/>
          <a:p>
            <a:pPr marL="0" indent="0">
              <a:buNone/>
            </a:pPr>
            <a:r>
              <a:rPr lang="en-US" sz="1100" b="1"/>
              <a:t> </a:t>
            </a:r>
            <a:endParaRPr lang="en-US" sz="110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tabLst>
                <a:tab pos="228600" algn="l"/>
              </a:tabLst>
            </a:pPr>
            <a:r>
              <a:rPr lang="en-US" sz="1100" b="1">
                <a:solidFill>
                  <a:srgbClr val="222222"/>
                </a:solidFill>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a:t>
            </a:r>
            <a:endParaRPr lang="en-US" sz="1100" b="1">
              <a:effectLst/>
              <a:latin typeface="Times New Roman Bold"/>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A5C7C44F-F6CB-2A44-9E07-471C3D957ADF}"/>
              </a:ext>
            </a:extLst>
          </p:cNvPr>
          <p:cNvSpPr/>
          <p:nvPr/>
        </p:nvSpPr>
        <p:spPr>
          <a:xfrm>
            <a:off x="1976906" y="226459"/>
            <a:ext cx="6323758" cy="954107"/>
          </a:xfrm>
          <a:prstGeom prst="rect">
            <a:avLst/>
          </a:prstGeom>
        </p:spPr>
        <p:txBody>
          <a:bodyPr wrap="square">
            <a:spAutoFit/>
          </a:bodyPr>
          <a:lstStyle/>
          <a:p>
            <a:r>
              <a:rPr lang="en-US" sz="2800" b="1" dirty="0">
                <a:solidFill>
                  <a:schemeClr val="tx1"/>
                </a:solidFill>
                <a:latin typeface="+mj-lt"/>
              </a:rPr>
              <a:t>Faulty Arguments – based on </a:t>
            </a:r>
            <a:r>
              <a:rPr lang="en-US" sz="2800" b="1" dirty="0">
                <a:solidFill>
                  <a:srgbClr val="941100"/>
                </a:solidFill>
                <a:latin typeface="+mj-lt"/>
              </a:rPr>
              <a:t>RUSHED OR HASTY </a:t>
            </a:r>
            <a:r>
              <a:rPr lang="en-US" sz="2800" b="1" dirty="0">
                <a:solidFill>
                  <a:schemeClr val="tx1"/>
                </a:solidFill>
                <a:latin typeface="+mj-lt"/>
              </a:rPr>
              <a:t>thinking </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5" name="TextBox 4">
            <a:extLst>
              <a:ext uri="{FF2B5EF4-FFF2-40B4-BE49-F238E27FC236}">
                <a16:creationId xmlns:a16="http://schemas.microsoft.com/office/drawing/2014/main" id="{7E0AC681-74C5-8155-28A1-D4403E228673}"/>
              </a:ext>
            </a:extLst>
          </p:cNvPr>
          <p:cNvSpPr txBox="1"/>
          <p:nvPr/>
        </p:nvSpPr>
        <p:spPr>
          <a:xfrm>
            <a:off x="423207" y="1435426"/>
            <a:ext cx="8561020" cy="3477875"/>
          </a:xfrm>
          <a:prstGeom prst="rect">
            <a:avLst/>
          </a:prstGeom>
          <a:noFill/>
        </p:spPr>
        <p:txBody>
          <a:bodyPr wrap="square">
            <a:spAutoFit/>
          </a:bodyPr>
          <a:lstStyle/>
          <a:p>
            <a:pPr marL="457200" marR="0" indent="-457200">
              <a:spcBef>
                <a:spcPts val="0"/>
              </a:spcBef>
              <a:spcAft>
                <a:spcPts val="0"/>
              </a:spcAft>
              <a:buFont typeface="Arial" panose="020B0604020202020204" pitchFamily="34" charset="0"/>
              <a:buChar char="•"/>
            </a:pPr>
            <a:r>
              <a:rPr lang="en-US" b="1" dirty="0">
                <a:solidFill>
                  <a:srgbClr val="941100"/>
                </a:solidFill>
                <a:effectLst/>
                <a:latin typeface="+mn-lt"/>
                <a:ea typeface="Calibri" panose="020F0502020204030204" pitchFamily="34" charset="0"/>
                <a:cs typeface="Times New Roman" panose="02020603050405020304" pitchFamily="18" charset="0"/>
              </a:rPr>
              <a:t>Hasty generalization: </a:t>
            </a:r>
            <a:r>
              <a:rPr lang="en-US" b="0" dirty="0">
                <a:solidFill>
                  <a:schemeClr val="tx1"/>
                </a:solidFill>
                <a:effectLst/>
                <a:latin typeface="+mn-lt"/>
                <a:ea typeface="Calibri" panose="020F0502020204030204" pitchFamily="34" charset="0"/>
                <a:cs typeface="Times New Roman" panose="02020603050405020304" pitchFamily="18" charset="0"/>
              </a:rPr>
              <a:t>a conclusion based on insufficient evidence; jumping to a conclusion too quickly</a:t>
            </a:r>
          </a:p>
          <a:p>
            <a:pPr marL="457200" marR="0" indent="-457200">
              <a:spcBef>
                <a:spcPts val="0"/>
              </a:spcBef>
              <a:spcAft>
                <a:spcPts val="0"/>
              </a:spcAft>
              <a:buFont typeface="Arial" panose="020B0604020202020204" pitchFamily="34" charset="0"/>
              <a:buChar char="•"/>
            </a:pPr>
            <a:endParaRPr lang="en-US" b="1" dirty="0">
              <a:solidFill>
                <a:schemeClr val="tx1"/>
              </a:solidFill>
              <a:effectLst/>
              <a:latin typeface="+mn-lt"/>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r>
              <a:rPr lang="en-US" b="1" dirty="0">
                <a:solidFill>
                  <a:srgbClr val="941100"/>
                </a:solidFill>
                <a:effectLst/>
                <a:latin typeface="+mn-lt"/>
                <a:ea typeface="Calibri" panose="020F0502020204030204" pitchFamily="34" charset="0"/>
                <a:cs typeface="Times New Roman" panose="02020603050405020304" pitchFamily="18" charset="0"/>
              </a:rPr>
              <a:t>Circular argument</a:t>
            </a:r>
            <a:r>
              <a:rPr lang="en-US" b="1" dirty="0">
                <a:solidFill>
                  <a:schemeClr val="tx1"/>
                </a:solidFill>
                <a:effectLst/>
                <a:latin typeface="+mn-lt"/>
                <a:ea typeface="Calibri" panose="020F0502020204030204" pitchFamily="34" charset="0"/>
                <a:cs typeface="Times New Roman" panose="02020603050405020304" pitchFamily="18" charset="0"/>
              </a:rPr>
              <a:t>: </a:t>
            </a:r>
            <a:r>
              <a:rPr lang="en-US" b="0" dirty="0">
                <a:solidFill>
                  <a:schemeClr val="tx1"/>
                </a:solidFill>
                <a:effectLst/>
                <a:latin typeface="+mn-lt"/>
                <a:ea typeface="Calibri" panose="020F0502020204030204" pitchFamily="34" charset="0"/>
                <a:cs typeface="Times New Roman" panose="02020603050405020304" pitchFamily="18" charset="0"/>
              </a:rPr>
              <a:t>at the end of an argument, a return to the beginning without having proven the argument with evidence and reasoning</a:t>
            </a:r>
          </a:p>
          <a:p>
            <a:pPr marL="457200" marR="0" lvl="0" indent="-457200">
              <a:spcBef>
                <a:spcPts val="0"/>
              </a:spcBef>
              <a:spcAft>
                <a:spcPts val="0"/>
              </a:spcAft>
              <a:buFont typeface="Arial" panose="020B0604020202020204" pitchFamily="34" charset="0"/>
              <a:buChar char="•"/>
            </a:pPr>
            <a:endParaRPr lang="en-US" b="1" dirty="0">
              <a:solidFill>
                <a:schemeClr val="tx1"/>
              </a:solidFill>
              <a:effectLst/>
              <a:latin typeface="+mn-lt"/>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r>
              <a:rPr lang="en-US" b="1" dirty="0">
                <a:solidFill>
                  <a:srgbClr val="941100"/>
                </a:solidFill>
                <a:effectLst/>
                <a:latin typeface="+mn-lt"/>
                <a:ea typeface="Calibri" panose="020F0502020204030204" pitchFamily="34" charset="0"/>
                <a:cs typeface="Times New Roman" panose="02020603050405020304" pitchFamily="18" charset="0"/>
              </a:rPr>
              <a:t>Slippery slope</a:t>
            </a:r>
            <a:r>
              <a:rPr lang="en-US" b="1" dirty="0">
                <a:solidFill>
                  <a:schemeClr val="tx1"/>
                </a:solidFill>
                <a:effectLst/>
                <a:latin typeface="+mn-lt"/>
                <a:ea typeface="Calibri" panose="020F0502020204030204" pitchFamily="34" charset="0"/>
                <a:cs typeface="Times New Roman" panose="02020603050405020304" pitchFamily="18" charset="0"/>
              </a:rPr>
              <a:t>: </a:t>
            </a:r>
            <a:r>
              <a:rPr lang="en-US" b="0" dirty="0">
                <a:solidFill>
                  <a:schemeClr val="tx1"/>
                </a:solidFill>
                <a:effectLst/>
                <a:latin typeface="+mn-lt"/>
                <a:ea typeface="Calibri" panose="020F0502020204030204" pitchFamily="34" charset="0"/>
                <a:cs typeface="Times New Roman" panose="02020603050405020304" pitchFamily="18" charset="0"/>
              </a:rPr>
              <a:t>accepting without further justification that</a:t>
            </a:r>
            <a:r>
              <a:rPr lang="en-US" b="0" dirty="0">
                <a:solidFill>
                  <a:srgbClr val="000000"/>
                </a:solidFill>
                <a:effectLst/>
                <a:latin typeface="+mn-lt"/>
                <a:ea typeface="Calibri" panose="020F0502020204030204" pitchFamily="34" charset="0"/>
                <a:cs typeface="Times New Roman" panose="02020603050405020304" pitchFamily="18" charset="0"/>
              </a:rPr>
              <a:t> the claim is true once the first step is taken</a:t>
            </a:r>
            <a:endParaRPr lang="en-US" b="1" dirty="0">
              <a:effectLst/>
              <a:latin typeface="+mn-lt"/>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A6010221-149A-7CF4-4A28-8BD2CF6C650E}"/>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3235064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51</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423207" y="530505"/>
            <a:ext cx="8561021" cy="5520053"/>
          </a:xfrm>
        </p:spPr>
        <p:txBody>
          <a:bodyPr/>
          <a:lstStyle/>
          <a:p>
            <a:br>
              <a:rPr lang="en-US" b="1"/>
            </a:br>
            <a:br>
              <a:rPr lang="en-US" b="1"/>
            </a:br>
            <a:endParaRPr lang="en-US" sz="1700" b="1"/>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0" y="-5196217"/>
            <a:ext cx="8300664" cy="5998815"/>
          </a:xfrm>
        </p:spPr>
        <p:txBody>
          <a:bodyPr/>
          <a:lstStyle/>
          <a:p>
            <a:pPr marL="0" indent="0">
              <a:buNone/>
            </a:pPr>
            <a:r>
              <a:rPr lang="en-US" sz="1100" b="1"/>
              <a:t> </a:t>
            </a:r>
            <a:endParaRPr lang="en-US" sz="110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tabLst>
                <a:tab pos="228600" algn="l"/>
              </a:tabLst>
            </a:pPr>
            <a:r>
              <a:rPr lang="en-US" sz="1100" b="1">
                <a:solidFill>
                  <a:srgbClr val="222222"/>
                </a:solidFill>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a:t>
            </a:r>
            <a:endParaRPr lang="en-US" sz="1100" b="1">
              <a:effectLst/>
              <a:latin typeface="Times New Roman Bold"/>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A5C7C44F-F6CB-2A44-9E07-471C3D957ADF}"/>
              </a:ext>
            </a:extLst>
          </p:cNvPr>
          <p:cNvSpPr/>
          <p:nvPr/>
        </p:nvSpPr>
        <p:spPr>
          <a:xfrm>
            <a:off x="686642" y="629023"/>
            <a:ext cx="8720793" cy="523220"/>
          </a:xfrm>
          <a:prstGeom prst="rect">
            <a:avLst/>
          </a:prstGeom>
        </p:spPr>
        <p:txBody>
          <a:bodyPr wrap="square">
            <a:spAutoFit/>
          </a:bodyPr>
          <a:lstStyle/>
          <a:p>
            <a:r>
              <a:rPr lang="en-US" sz="2800" b="1" dirty="0">
                <a:solidFill>
                  <a:schemeClr val="tx1"/>
                </a:solidFill>
                <a:latin typeface="+mj-lt"/>
              </a:rPr>
              <a:t>Faulty Arguments – based on </a:t>
            </a:r>
            <a:r>
              <a:rPr lang="en-US" sz="2800" b="1" dirty="0">
                <a:solidFill>
                  <a:srgbClr val="941100"/>
                </a:solidFill>
                <a:latin typeface="+mj-lt"/>
              </a:rPr>
              <a:t>DISTORTIONS</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5" name="TextBox 4">
            <a:extLst>
              <a:ext uri="{FF2B5EF4-FFF2-40B4-BE49-F238E27FC236}">
                <a16:creationId xmlns:a16="http://schemas.microsoft.com/office/drawing/2014/main" id="{7E0AC681-74C5-8155-28A1-D4403E228673}"/>
              </a:ext>
            </a:extLst>
          </p:cNvPr>
          <p:cNvSpPr txBox="1"/>
          <p:nvPr/>
        </p:nvSpPr>
        <p:spPr>
          <a:xfrm>
            <a:off x="291490" y="1578997"/>
            <a:ext cx="8561020" cy="3046988"/>
          </a:xfrm>
          <a:prstGeom prst="rect">
            <a:avLst/>
          </a:prstGeom>
          <a:noFill/>
        </p:spPr>
        <p:txBody>
          <a:bodyPr wrap="square">
            <a:spAutoFit/>
          </a:bodyPr>
          <a:lstStyle/>
          <a:p>
            <a:pPr marL="342900" marR="0" lvl="0" indent="-342900">
              <a:spcBef>
                <a:spcPts val="0"/>
              </a:spcBef>
              <a:spcAft>
                <a:spcPts val="0"/>
              </a:spcAft>
              <a:buFont typeface="Symbol" pitchFamily="2" charset="2"/>
              <a:buChar char=""/>
            </a:pPr>
            <a:r>
              <a:rPr lang="en-US" b="1" dirty="0">
                <a:solidFill>
                  <a:srgbClr val="941100"/>
                </a:solidFill>
                <a:effectLst/>
                <a:latin typeface="+mn-lt"/>
                <a:ea typeface="Calibri" panose="020F0502020204030204" pitchFamily="34" charset="0"/>
                <a:cs typeface="Times New Roman" panose="02020603050405020304" pitchFamily="18" charset="0"/>
              </a:rPr>
              <a:t>Red herring: </a:t>
            </a:r>
            <a:r>
              <a:rPr lang="en-US" b="0" dirty="0">
                <a:solidFill>
                  <a:srgbClr val="000000"/>
                </a:solidFill>
                <a:effectLst/>
                <a:latin typeface="+mn-lt"/>
                <a:ea typeface="Calibri" panose="020F0502020204030204" pitchFamily="34" charset="0"/>
                <a:cs typeface="Times New Roman" panose="02020603050405020304" pitchFamily="18" charset="0"/>
              </a:rPr>
              <a:t>a statement that </a:t>
            </a:r>
            <a:r>
              <a:rPr lang="en-US" b="0" u="sng" dirty="0">
                <a:solidFill>
                  <a:srgbClr val="000000"/>
                </a:solidFill>
                <a:effectLst/>
                <a:latin typeface="+mn-lt"/>
                <a:ea typeface="Calibri" panose="020F0502020204030204" pitchFamily="34" charset="0"/>
                <a:cs typeface="Times New Roman" panose="02020603050405020304" pitchFamily="18" charset="0"/>
              </a:rPr>
              <a:t>misleads or distracts </a:t>
            </a:r>
            <a:r>
              <a:rPr lang="en-US" b="0" dirty="0">
                <a:solidFill>
                  <a:srgbClr val="000000"/>
                </a:solidFill>
                <a:effectLst/>
                <a:latin typeface="+mn-lt"/>
                <a:ea typeface="Calibri" panose="020F0502020204030204" pitchFamily="34" charset="0"/>
                <a:cs typeface="Times New Roman" panose="02020603050405020304" pitchFamily="18" charset="0"/>
              </a:rPr>
              <a:t>from a claim and its evidence to avoid addressing the claim itself </a:t>
            </a:r>
          </a:p>
          <a:p>
            <a:pPr marL="342900" marR="0" lvl="0" indent="-342900">
              <a:spcBef>
                <a:spcPts val="0"/>
              </a:spcBef>
              <a:spcAft>
                <a:spcPts val="0"/>
              </a:spcAft>
              <a:buFont typeface="Symbol" pitchFamily="2" charset="2"/>
              <a:buChar char=""/>
            </a:pPr>
            <a:endParaRPr lang="en-US" b="1" dirty="0">
              <a:effectLs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b="1" dirty="0">
                <a:solidFill>
                  <a:srgbClr val="941100"/>
                </a:solidFill>
                <a:effectLst/>
                <a:latin typeface="+mn-lt"/>
                <a:ea typeface="Calibri" panose="020F0502020204030204" pitchFamily="34" charset="0"/>
                <a:cs typeface="Times New Roman" panose="02020603050405020304" pitchFamily="18" charset="0"/>
              </a:rPr>
              <a:t>Strawman:</a:t>
            </a:r>
            <a:r>
              <a:rPr lang="en-US" b="1" dirty="0">
                <a:solidFill>
                  <a:srgbClr val="000000"/>
                </a:solidFill>
                <a:effectLst/>
                <a:latin typeface="+mn-lt"/>
                <a:ea typeface="Calibri" panose="020F0502020204030204" pitchFamily="34" charset="0"/>
                <a:cs typeface="Times New Roman" panose="02020603050405020304" pitchFamily="18" charset="0"/>
              </a:rPr>
              <a:t> </a:t>
            </a:r>
            <a:r>
              <a:rPr lang="en-US" b="0" dirty="0">
                <a:solidFill>
                  <a:srgbClr val="000000"/>
                </a:solidFill>
                <a:effectLst/>
                <a:latin typeface="+mn-lt"/>
                <a:ea typeface="Calibri" panose="020F0502020204030204" pitchFamily="34" charset="0"/>
                <a:cs typeface="Times New Roman" panose="02020603050405020304" pitchFamily="18" charset="0"/>
              </a:rPr>
              <a:t>presenting a </a:t>
            </a:r>
            <a:r>
              <a:rPr lang="en-US" b="0" u="sng" dirty="0">
                <a:solidFill>
                  <a:schemeClr val="tx1"/>
                </a:solidFill>
                <a:effectLst/>
                <a:latin typeface="+mn-l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distorted version</a:t>
            </a:r>
            <a:r>
              <a:rPr lang="en-US" b="0" dirty="0">
                <a:solidFill>
                  <a:schemeClr val="tx1"/>
                </a:solidFill>
                <a:effectLst/>
                <a:latin typeface="+mn-lt"/>
                <a:ea typeface="Calibri" panose="020F0502020204030204" pitchFamily="34" charset="0"/>
                <a:cs typeface="Times New Roman" panose="02020603050405020304" pitchFamily="18" charset="0"/>
              </a:rPr>
              <a:t> </a:t>
            </a:r>
            <a:r>
              <a:rPr lang="en-US" b="0" dirty="0">
                <a:solidFill>
                  <a:srgbClr val="000000"/>
                </a:solidFill>
                <a:effectLst/>
                <a:latin typeface="+mn-lt"/>
                <a:ea typeface="Calibri" panose="020F0502020204030204" pitchFamily="34" charset="0"/>
                <a:cs typeface="Times New Roman" panose="02020603050405020304" pitchFamily="18" charset="0"/>
              </a:rPr>
              <a:t>of the opponent’s original argument</a:t>
            </a:r>
          </a:p>
          <a:p>
            <a:pPr marL="342900" marR="0" lvl="0" indent="-342900">
              <a:spcBef>
                <a:spcPts val="0"/>
              </a:spcBef>
              <a:spcAft>
                <a:spcPts val="0"/>
              </a:spcAft>
              <a:buFont typeface="Symbol" pitchFamily="2" charset="2"/>
              <a:buChar char=""/>
            </a:pPr>
            <a:endParaRPr lang="en-US" b="0" dirty="0">
              <a:solidFill>
                <a:srgbClr val="000000"/>
              </a:solidFill>
              <a:effectLs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b="1" dirty="0">
                <a:solidFill>
                  <a:srgbClr val="941100"/>
                </a:solidFill>
                <a:latin typeface="+mn-lt"/>
                <a:ea typeface="Calibri" panose="020F0502020204030204" pitchFamily="34" charset="0"/>
                <a:cs typeface="Times New Roman" panose="02020603050405020304" pitchFamily="18" charset="0"/>
              </a:rPr>
              <a:t>Yeah, but …:</a:t>
            </a:r>
            <a:r>
              <a:rPr lang="en-US" b="1" dirty="0">
                <a:solidFill>
                  <a:srgbClr val="941100"/>
                </a:solidFill>
                <a:effectLst/>
                <a:latin typeface="+mn-lt"/>
                <a:ea typeface="Calibri" panose="020F0502020204030204" pitchFamily="34" charset="0"/>
                <a:cs typeface="Times New Roman" panose="02020603050405020304" pitchFamily="18" charset="0"/>
              </a:rPr>
              <a:t> </a:t>
            </a:r>
            <a:r>
              <a:rPr lang="en-US" u="sng" dirty="0">
                <a:solidFill>
                  <a:srgbClr val="000000"/>
                </a:solidFill>
                <a:effectLst/>
                <a:latin typeface="+mn-lt"/>
                <a:ea typeface="Calibri" panose="020F0502020204030204" pitchFamily="34" charset="0"/>
                <a:cs typeface="Times New Roman" panose="02020603050405020304" pitchFamily="18" charset="0"/>
              </a:rPr>
              <a:t>diverting </a:t>
            </a:r>
            <a:r>
              <a:rPr lang="en-US" dirty="0">
                <a:solidFill>
                  <a:srgbClr val="000000"/>
                </a:solidFill>
                <a:effectLst/>
                <a:latin typeface="+mn-lt"/>
                <a:ea typeface="Calibri" panose="020F0502020204030204" pitchFamily="34" charset="0"/>
                <a:cs typeface="Times New Roman" panose="02020603050405020304" pitchFamily="18" charset="0"/>
              </a:rPr>
              <a:t>attention from the stated claim to another issue: “Yeah, but look over here …..”</a:t>
            </a:r>
            <a:endParaRPr lang="en-US" dirty="0">
              <a:effectLst/>
              <a:latin typeface="+mn-lt"/>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26FCAF66-7420-C880-A410-4A52C2091649}"/>
              </a:ext>
            </a:extLst>
          </p:cNvPr>
          <p:cNvPicPr>
            <a:picLocks noChangeAspect="1"/>
          </p:cNvPicPr>
          <p:nvPr/>
        </p:nvPicPr>
        <p:blipFill>
          <a:blip r:embed="rId4"/>
          <a:stretch>
            <a:fillRect/>
          </a:stretch>
        </p:blipFill>
        <p:spPr>
          <a:xfrm>
            <a:off x="33652" y="6271950"/>
            <a:ext cx="2315688" cy="473936"/>
          </a:xfrm>
          <a:prstGeom prst="rect">
            <a:avLst/>
          </a:prstGeom>
        </p:spPr>
      </p:pic>
    </p:spTree>
    <p:extLst>
      <p:ext uri="{BB962C8B-B14F-4D97-AF65-F5344CB8AC3E}">
        <p14:creationId xmlns:p14="http://schemas.microsoft.com/office/powerpoint/2010/main" val="15102825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52</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423207" y="530505"/>
            <a:ext cx="8561021" cy="5520053"/>
          </a:xfrm>
        </p:spPr>
        <p:txBody>
          <a:bodyPr/>
          <a:lstStyle/>
          <a:p>
            <a:br>
              <a:rPr lang="en-US" b="1"/>
            </a:br>
            <a:br>
              <a:rPr lang="en-US" b="1"/>
            </a:br>
            <a:endParaRPr lang="en-US" sz="1700" b="1"/>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0" y="-83858"/>
            <a:ext cx="8300664" cy="886456"/>
          </a:xfrm>
        </p:spPr>
        <p:txBody>
          <a:bodyPr/>
          <a:lstStyle/>
          <a:p>
            <a:pPr marL="0" indent="0">
              <a:buNone/>
            </a:pPr>
            <a:r>
              <a:rPr lang="en-US" sz="1100" b="1" dirty="0"/>
              <a:t> </a:t>
            </a:r>
            <a:endParaRPr lang="en-US" sz="1100"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tabLst>
                <a:tab pos="228600" algn="l"/>
              </a:tabLst>
            </a:pPr>
            <a:endParaRPr lang="en-US" sz="1100" b="1" dirty="0">
              <a:effectLst/>
              <a:latin typeface="Times New Roman Bold"/>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A5C7C44F-F6CB-2A44-9E07-471C3D957ADF}"/>
              </a:ext>
            </a:extLst>
          </p:cNvPr>
          <p:cNvSpPr/>
          <p:nvPr/>
        </p:nvSpPr>
        <p:spPr>
          <a:xfrm>
            <a:off x="211603" y="233211"/>
            <a:ext cx="8720793" cy="1138773"/>
          </a:xfrm>
          <a:prstGeom prst="rect">
            <a:avLst/>
          </a:prstGeom>
        </p:spPr>
        <p:txBody>
          <a:bodyPr wrap="square">
            <a:spAutoFit/>
          </a:bodyPr>
          <a:lstStyle/>
          <a:p>
            <a:pPr algn="ctr"/>
            <a:r>
              <a:rPr lang="en-US" sz="3300" b="1" dirty="0">
                <a:solidFill>
                  <a:schemeClr val="tx1"/>
                </a:solidFill>
                <a:latin typeface="+mj-lt"/>
              </a:rPr>
              <a:t>DISCUSSION – Everyday Use of Faulty Reasoning and How to Spot</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5" name="TextBox 4">
            <a:extLst>
              <a:ext uri="{FF2B5EF4-FFF2-40B4-BE49-F238E27FC236}">
                <a16:creationId xmlns:a16="http://schemas.microsoft.com/office/drawing/2014/main" id="{7E0AC681-74C5-8155-28A1-D4403E228673}"/>
              </a:ext>
            </a:extLst>
          </p:cNvPr>
          <p:cNvSpPr txBox="1"/>
          <p:nvPr/>
        </p:nvSpPr>
        <p:spPr>
          <a:xfrm>
            <a:off x="634812" y="1214943"/>
            <a:ext cx="8561020" cy="4708981"/>
          </a:xfrm>
          <a:prstGeom prst="rect">
            <a:avLst/>
          </a:prstGeom>
          <a:noFill/>
        </p:spPr>
        <p:txBody>
          <a:bodyPr wrap="square">
            <a:spAutoFit/>
          </a:bodyPr>
          <a:lstStyle/>
          <a:p>
            <a:pPr marR="0" lvl="0">
              <a:spcBef>
                <a:spcPts val="0"/>
              </a:spcBef>
              <a:spcAft>
                <a:spcPts val="0"/>
              </a:spcAft>
            </a:pPr>
            <a:endParaRPr lang="en-US" sz="2800" b="1" dirty="0">
              <a:latin typeface="Cambria" panose="020405030504060302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dirty="0">
                <a:latin typeface="+mn-lt"/>
                <a:ea typeface="Calibri" panose="020F0502020204030204" pitchFamily="34" charset="0"/>
                <a:cs typeface="Times New Roman" panose="02020603050405020304" pitchFamily="18" charset="0"/>
              </a:rPr>
              <a:t>Identify the type of Faulty Reasoning:</a:t>
            </a:r>
          </a:p>
          <a:p>
            <a:pPr marR="0" lvl="0">
              <a:spcBef>
                <a:spcPts val="0"/>
              </a:spcBef>
              <a:spcAft>
                <a:spcPts val="0"/>
              </a:spcAft>
            </a:pPr>
            <a:endParaRPr lang="en-US" dirty="0">
              <a:latin typeface="+mn-lt"/>
              <a:ea typeface="Calibri" panose="020F0502020204030204" pitchFamily="34" charset="0"/>
              <a:cs typeface="Times New Roman" panose="02020603050405020304" pitchFamily="18" charset="0"/>
            </a:endParaRPr>
          </a:p>
          <a:p>
            <a:pPr marR="0" lvl="0">
              <a:spcBef>
                <a:spcPts val="0"/>
              </a:spcBef>
              <a:spcAft>
                <a:spcPts val="0"/>
              </a:spcAft>
            </a:pPr>
            <a:r>
              <a:rPr lang="en-US" dirty="0">
                <a:latin typeface="+mn-lt"/>
                <a:ea typeface="Calibri" panose="020F0502020204030204" pitchFamily="34" charset="0"/>
                <a:cs typeface="Times New Roman" panose="02020603050405020304" pitchFamily="18" charset="0"/>
              </a:rPr>
              <a:t>1.   I don’t think he knows what he is talking about.</a:t>
            </a:r>
          </a:p>
          <a:p>
            <a:pPr marR="0" lvl="0">
              <a:spcBef>
                <a:spcPts val="0"/>
              </a:spcBef>
              <a:spcAft>
                <a:spcPts val="0"/>
              </a:spcAft>
            </a:pPr>
            <a:endParaRPr lang="en-US" dirty="0">
              <a:latin typeface="+mn-lt"/>
              <a:ea typeface="Calibri" panose="020F0502020204030204" pitchFamily="34" charset="0"/>
              <a:cs typeface="Times New Roman" panose="02020603050405020304" pitchFamily="18" charset="0"/>
            </a:endParaRPr>
          </a:p>
          <a:p>
            <a:pPr marR="0" lvl="0">
              <a:spcBef>
                <a:spcPts val="0"/>
              </a:spcBef>
              <a:spcAft>
                <a:spcPts val="0"/>
              </a:spcAft>
            </a:pPr>
            <a:r>
              <a:rPr lang="en-US" dirty="0">
                <a:latin typeface="+mn-lt"/>
                <a:ea typeface="Calibri" panose="020F0502020204030204" pitchFamily="34" charset="0"/>
                <a:cs typeface="Times New Roman" panose="02020603050405020304" pitchFamily="18" charset="0"/>
              </a:rPr>
              <a:t>2. I think we should be looking at the outrageous statements of the other candidate such as …</a:t>
            </a:r>
          </a:p>
          <a:p>
            <a:pPr marR="0" lvl="0">
              <a:spcBef>
                <a:spcPts val="0"/>
              </a:spcBef>
              <a:spcAft>
                <a:spcPts val="0"/>
              </a:spcAft>
            </a:pPr>
            <a:endParaRPr lang="en-US" dirty="0">
              <a:latin typeface="+mn-lt"/>
              <a:ea typeface="Calibri" panose="020F0502020204030204" pitchFamily="34" charset="0"/>
              <a:cs typeface="Times New Roman" panose="02020603050405020304" pitchFamily="18" charset="0"/>
            </a:endParaRPr>
          </a:p>
          <a:p>
            <a:pPr marR="0" lvl="0">
              <a:spcBef>
                <a:spcPts val="0"/>
              </a:spcBef>
              <a:spcAft>
                <a:spcPts val="0"/>
              </a:spcAft>
            </a:pPr>
            <a:r>
              <a:rPr lang="en-US" dirty="0">
                <a:latin typeface="+mn-lt"/>
                <a:ea typeface="Calibri" panose="020F0502020204030204" pitchFamily="34" charset="0"/>
                <a:cs typeface="Times New Roman" panose="02020603050405020304" pitchFamily="18" charset="0"/>
              </a:rPr>
              <a:t>3. We need to consider how sad this person will be if we don’t accept this conclusion. </a:t>
            </a:r>
          </a:p>
          <a:p>
            <a:pPr marR="0" lvl="0">
              <a:spcBef>
                <a:spcPts val="0"/>
              </a:spcBef>
              <a:spcAft>
                <a:spcPts val="0"/>
              </a:spcAft>
            </a:pPr>
            <a:endParaRPr lang="en-US" sz="2800" b="1" dirty="0">
              <a:latin typeface="Cambria" panose="020405030504060302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endParaRPr lang="en-US" sz="2800" b="1" dirty="0">
              <a:effectLst/>
              <a:latin typeface="Cambria" panose="02040503050406030204" pitchFamily="18"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81F9EAC1-676B-55DE-E853-7227CCB84705}"/>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0493620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53</a:t>
            </a:fld>
            <a:endParaRPr lang="en-US" altLang="en-US" sz="100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423207" y="530505"/>
            <a:ext cx="8561021" cy="5520053"/>
          </a:xfrm>
        </p:spPr>
        <p:txBody>
          <a:bodyPr/>
          <a:lstStyle/>
          <a:p>
            <a:br>
              <a:rPr lang="en-US" b="1"/>
            </a:br>
            <a:br>
              <a:rPr lang="en-US" b="1"/>
            </a:br>
            <a:endParaRPr lang="en-US" sz="1700" b="1"/>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0" y="-5196217"/>
            <a:ext cx="8300664" cy="5998815"/>
          </a:xfrm>
        </p:spPr>
        <p:txBody>
          <a:bodyPr/>
          <a:lstStyle/>
          <a:p>
            <a:pPr marL="0" indent="0">
              <a:buNone/>
            </a:pPr>
            <a:r>
              <a:rPr lang="en-US" sz="1100" b="1"/>
              <a:t> </a:t>
            </a:r>
            <a:endParaRPr lang="en-US" sz="110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tabLst>
                <a:tab pos="228600" algn="l"/>
              </a:tabLst>
            </a:pPr>
            <a:r>
              <a:rPr lang="en-US" sz="1100" b="1">
                <a:solidFill>
                  <a:srgbClr val="222222"/>
                </a:solidFill>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a:t>
            </a:r>
            <a:endParaRPr lang="en-US" sz="1100" b="1">
              <a:effectLst/>
              <a:latin typeface="Times New Roman Bold"/>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A5C7C44F-F6CB-2A44-9E07-471C3D957ADF}"/>
              </a:ext>
            </a:extLst>
          </p:cNvPr>
          <p:cNvSpPr/>
          <p:nvPr/>
        </p:nvSpPr>
        <p:spPr>
          <a:xfrm>
            <a:off x="0" y="571022"/>
            <a:ext cx="9144000" cy="615553"/>
          </a:xfrm>
          <a:prstGeom prst="rect">
            <a:avLst/>
          </a:prstGeom>
        </p:spPr>
        <p:txBody>
          <a:bodyPr wrap="square">
            <a:spAutoFit/>
          </a:bodyPr>
          <a:lstStyle/>
          <a:p>
            <a:pPr algn="ctr"/>
            <a:r>
              <a:rPr lang="en-US" sz="3400" b="1" dirty="0">
                <a:solidFill>
                  <a:schemeClr val="tx1"/>
                </a:solidFill>
                <a:latin typeface="+mj-lt"/>
              </a:rPr>
              <a:t>Faulty Arguments</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14170" cy="261610"/>
          </a:xfrm>
          <a:prstGeom prst="rect">
            <a:avLst/>
          </a:prstGeom>
        </p:spPr>
        <p:txBody>
          <a:bodyPr wrap="none">
            <a:spAutoFit/>
          </a:bodyPr>
          <a:lstStyle/>
          <a:p>
            <a:r>
              <a:rPr lang="en-US" altLang="en-US" sz="1100" dirty="0">
                <a:solidFill>
                  <a:schemeClr val="tx1"/>
                </a:solidFill>
              </a:rPr>
              <a:t>© Janis Bulgren 2023</a:t>
            </a:r>
          </a:p>
        </p:txBody>
      </p:sp>
      <p:sp>
        <p:nvSpPr>
          <p:cNvPr id="5" name="TextBox 4">
            <a:extLst>
              <a:ext uri="{FF2B5EF4-FFF2-40B4-BE49-F238E27FC236}">
                <a16:creationId xmlns:a16="http://schemas.microsoft.com/office/drawing/2014/main" id="{7E0AC681-74C5-8155-28A1-D4403E228673}"/>
              </a:ext>
            </a:extLst>
          </p:cNvPr>
          <p:cNvSpPr txBox="1"/>
          <p:nvPr/>
        </p:nvSpPr>
        <p:spPr>
          <a:xfrm>
            <a:off x="544286" y="1229040"/>
            <a:ext cx="8439942" cy="4524315"/>
          </a:xfrm>
          <a:prstGeom prst="rect">
            <a:avLst/>
          </a:prstGeom>
          <a:noFill/>
        </p:spPr>
        <p:txBody>
          <a:bodyPr wrap="square">
            <a:spAutoFit/>
          </a:bodyPr>
          <a:lstStyle/>
          <a:p>
            <a:pPr marL="0" marR="0">
              <a:spcBef>
                <a:spcPts val="0"/>
              </a:spcBef>
              <a:spcAft>
                <a:spcPts val="0"/>
              </a:spcAft>
            </a:pPr>
            <a:r>
              <a:rPr lang="en-US" sz="1800" b="0" dirty="0">
                <a:solidFill>
                  <a:srgbClr val="62B2D8"/>
                </a:solidFill>
                <a:effectLst/>
                <a:highlight>
                  <a:srgbClr val="FFFF00"/>
                </a:highlight>
                <a:latin typeface="Times New Roman" panose="02020603050405020304" pitchFamily="18" charset="0"/>
                <a:ea typeface="Arial" panose="020B0604020202020204" pitchFamily="34" charset="0"/>
                <a:cs typeface="Cambria" panose="02040503050406030204" pitchFamily="18" charset="0"/>
              </a:rPr>
              <a:t> </a:t>
            </a:r>
            <a:endParaRPr lang="en-US" sz="1800" b="1"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a:p>
            <a:pPr marL="342900" marR="0" lvl="0" indent="-342900">
              <a:spcBef>
                <a:spcPts val="0"/>
              </a:spcBef>
              <a:spcAft>
                <a:spcPts val="0"/>
              </a:spcAft>
              <a:buFont typeface="Symbol" pitchFamily="2" charset="2"/>
              <a:buChar char=""/>
            </a:pPr>
            <a:r>
              <a:rPr lang="en-US" sz="1800" b="1" dirty="0">
                <a:solidFill>
                  <a:srgbClr val="941100"/>
                </a:solidFill>
                <a:effectLst/>
                <a:latin typeface="+mn-lt"/>
                <a:ea typeface="Calibri" panose="020F0502020204030204" pitchFamily="34" charset="0"/>
                <a:cs typeface="Times New Roman" panose="02020603050405020304" pitchFamily="18" charset="0"/>
              </a:rPr>
              <a:t>Against the person (</a:t>
            </a:r>
            <a:r>
              <a:rPr lang="en-US" sz="1800" b="1" i="1" dirty="0">
                <a:solidFill>
                  <a:srgbClr val="941100"/>
                </a:solidFill>
                <a:effectLst/>
                <a:latin typeface="+mn-lt"/>
                <a:ea typeface="Calibri" panose="020F0502020204030204" pitchFamily="34" charset="0"/>
                <a:cs typeface="Times New Roman" panose="02020603050405020304" pitchFamily="18" charset="0"/>
              </a:rPr>
              <a:t>Ad Hominem</a:t>
            </a:r>
            <a:r>
              <a:rPr lang="en-US" sz="1800" b="1" dirty="0">
                <a:solidFill>
                  <a:srgbClr val="941100"/>
                </a:solidFill>
                <a:effectLst/>
                <a:latin typeface="+mn-lt"/>
                <a:ea typeface="Calibri" panose="020F0502020204030204" pitchFamily="34" charset="0"/>
                <a:cs typeface="Times New Roman" panose="02020603050405020304" pitchFamily="18" charset="0"/>
              </a:rPr>
              <a:t>): </a:t>
            </a:r>
            <a:r>
              <a:rPr lang="en-US" sz="1800" b="0" dirty="0">
                <a:effectLst/>
                <a:latin typeface="+mn-lt"/>
                <a:ea typeface="Calibri" panose="020F0502020204030204" pitchFamily="34" charset="0"/>
                <a:cs typeface="Times New Roman" panose="02020603050405020304" pitchFamily="18" charset="0"/>
              </a:rPr>
              <a:t>attacking the person making the claim rather than analyzing and evaluating the argument itself</a:t>
            </a:r>
            <a:endParaRPr lang="en-US" sz="1800" b="1" dirty="0">
              <a:effectLs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b="1" dirty="0">
                <a:solidFill>
                  <a:srgbClr val="941100"/>
                </a:solidFill>
                <a:effectLst/>
                <a:latin typeface="+mn-lt"/>
                <a:ea typeface="Calibri" panose="020F0502020204030204" pitchFamily="34" charset="0"/>
                <a:cs typeface="Times New Roman" panose="02020603050405020304" pitchFamily="18" charset="0"/>
              </a:rPr>
              <a:t>Appeal to pity or emotion</a:t>
            </a:r>
            <a:r>
              <a:rPr lang="en-US" sz="1800" b="1" dirty="0">
                <a:effectLst/>
                <a:latin typeface="+mn-lt"/>
                <a:ea typeface="Calibri" panose="020F0502020204030204" pitchFamily="34" charset="0"/>
                <a:cs typeface="Times New Roman" panose="02020603050405020304" pitchFamily="18" charset="0"/>
              </a:rPr>
              <a:t>: </a:t>
            </a:r>
            <a:r>
              <a:rPr lang="en-US" sz="1800" b="0" dirty="0">
                <a:solidFill>
                  <a:srgbClr val="000000"/>
                </a:solidFill>
                <a:effectLst/>
                <a:latin typeface="+mn-lt"/>
                <a:ea typeface="Calibri" panose="020F0502020204030204" pitchFamily="34" charset="0"/>
                <a:cs typeface="Times New Roman" panose="02020603050405020304" pitchFamily="18" charset="0"/>
              </a:rPr>
              <a:t>an attempt to persuade by provoking irrelevant feelings of sympathy or other feelings</a:t>
            </a:r>
            <a:endParaRPr lang="en-US" sz="1800" b="1" dirty="0">
              <a:effectLs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b="1" dirty="0">
                <a:solidFill>
                  <a:srgbClr val="941100"/>
                </a:solidFill>
                <a:effectLst/>
                <a:latin typeface="+mn-lt"/>
                <a:ea typeface="Calibri" panose="020F0502020204030204" pitchFamily="34" charset="0"/>
                <a:cs typeface="Times New Roman" panose="02020603050405020304" pitchFamily="18" charset="0"/>
              </a:rPr>
              <a:t>Red herring: </a:t>
            </a:r>
            <a:r>
              <a:rPr lang="en-US" sz="1800" b="0" dirty="0">
                <a:solidFill>
                  <a:srgbClr val="000000"/>
                </a:solidFill>
                <a:effectLst/>
                <a:latin typeface="+mn-lt"/>
                <a:ea typeface="Calibri" panose="020F0502020204030204" pitchFamily="34" charset="0"/>
                <a:cs typeface="Times New Roman" panose="02020603050405020304" pitchFamily="18" charset="0"/>
              </a:rPr>
              <a:t>a statement that misleads or distracts from a claim and its evidence to avoid addressing the claim itself </a:t>
            </a:r>
            <a:endParaRPr lang="en-US" sz="1800" b="1" dirty="0">
              <a:effectLs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b="1" dirty="0">
                <a:solidFill>
                  <a:srgbClr val="000000"/>
                </a:solidFill>
                <a:effectLst/>
                <a:latin typeface="+mn-lt"/>
                <a:ea typeface="Calibri" panose="020F0502020204030204" pitchFamily="34" charset="0"/>
                <a:cs typeface="Times New Roman" panose="02020603050405020304" pitchFamily="18" charset="0"/>
              </a:rPr>
              <a:t>Strawman: </a:t>
            </a:r>
            <a:r>
              <a:rPr lang="en-US" sz="1800" b="0" dirty="0">
                <a:solidFill>
                  <a:srgbClr val="000000"/>
                </a:solidFill>
                <a:effectLst/>
                <a:latin typeface="+mn-lt"/>
                <a:ea typeface="Calibri" panose="020F0502020204030204" pitchFamily="34" charset="0"/>
                <a:cs typeface="Times New Roman" panose="02020603050405020304" pitchFamily="18" charset="0"/>
              </a:rPr>
              <a:t>presenting a </a:t>
            </a:r>
            <a:r>
              <a:rPr lang="en-US" sz="1800" b="0" u="sng" dirty="0">
                <a:solidFill>
                  <a:srgbClr val="0000FF"/>
                </a:solidFill>
                <a:effectLst/>
                <a:latin typeface="+mn-lt"/>
                <a:ea typeface="Calibri" panose="020F0502020204030204" pitchFamily="34" charset="0"/>
                <a:cs typeface="Times New Roman" panose="02020603050405020304" pitchFamily="18" charset="0"/>
                <a:hlinkClick r:id="rId3"/>
              </a:rPr>
              <a:t>distorted version</a:t>
            </a:r>
            <a:r>
              <a:rPr lang="en-US" sz="1800" b="0" dirty="0">
                <a:solidFill>
                  <a:srgbClr val="000000"/>
                </a:solidFill>
                <a:effectLst/>
                <a:latin typeface="+mn-lt"/>
                <a:ea typeface="Calibri" panose="020F0502020204030204" pitchFamily="34" charset="0"/>
                <a:cs typeface="Times New Roman" panose="02020603050405020304" pitchFamily="18" charset="0"/>
              </a:rPr>
              <a:t> of the opponent’s original argument </a:t>
            </a:r>
            <a:endParaRPr lang="en-US" sz="1800" b="1" dirty="0">
              <a:effectLs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b="1" dirty="0">
                <a:solidFill>
                  <a:srgbClr val="941100"/>
                </a:solidFill>
                <a:effectLst/>
                <a:latin typeface="+mn-lt"/>
                <a:ea typeface="Calibri" panose="020F0502020204030204" pitchFamily="34" charset="0"/>
                <a:cs typeface="Times New Roman" panose="02020603050405020304" pitchFamily="18" charset="0"/>
              </a:rPr>
              <a:t>Hasty generalization</a:t>
            </a:r>
            <a:r>
              <a:rPr lang="en-US" sz="1800" b="1" dirty="0">
                <a:effectLst/>
                <a:latin typeface="+mn-lt"/>
                <a:ea typeface="Calibri" panose="020F0502020204030204" pitchFamily="34" charset="0"/>
                <a:cs typeface="Times New Roman" panose="02020603050405020304" pitchFamily="18" charset="0"/>
              </a:rPr>
              <a:t>: </a:t>
            </a:r>
            <a:r>
              <a:rPr lang="en-US" sz="1800" b="0" dirty="0">
                <a:solidFill>
                  <a:srgbClr val="000000"/>
                </a:solidFill>
                <a:effectLst/>
                <a:latin typeface="+mn-lt"/>
                <a:ea typeface="Calibri" panose="020F0502020204030204" pitchFamily="34" charset="0"/>
                <a:cs typeface="Times New Roman" panose="02020603050405020304" pitchFamily="18" charset="0"/>
              </a:rPr>
              <a:t>a conclusion based on insufficient evidence; jumping to a conclusion too </a:t>
            </a:r>
            <a:r>
              <a:rPr lang="en-US" sz="1800" b="0" dirty="0">
                <a:effectLst/>
                <a:latin typeface="+mn-lt"/>
                <a:ea typeface="Calibri" panose="020F0502020204030204" pitchFamily="34" charset="0"/>
                <a:cs typeface="Times New Roman" panose="02020603050405020304" pitchFamily="18" charset="0"/>
              </a:rPr>
              <a:t>quickly</a:t>
            </a:r>
            <a:endParaRPr lang="en-US" sz="1800" b="1" dirty="0">
              <a:effectLs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b="1" dirty="0">
                <a:solidFill>
                  <a:srgbClr val="941100"/>
                </a:solidFill>
                <a:effectLst/>
                <a:latin typeface="+mn-lt"/>
                <a:ea typeface="Calibri" panose="020F0502020204030204" pitchFamily="34" charset="0"/>
                <a:cs typeface="Times New Roman" panose="02020603050405020304" pitchFamily="18" charset="0"/>
              </a:rPr>
              <a:t>Circular argument: </a:t>
            </a:r>
            <a:r>
              <a:rPr lang="en-US" sz="1800" b="0" dirty="0">
                <a:solidFill>
                  <a:srgbClr val="000000"/>
                </a:solidFill>
                <a:effectLst/>
                <a:latin typeface="+mn-lt"/>
                <a:ea typeface="Calibri" panose="020F0502020204030204" pitchFamily="34" charset="0"/>
                <a:cs typeface="Times New Roman" panose="02020603050405020304" pitchFamily="18" charset="0"/>
              </a:rPr>
              <a:t>at the end of an argument, a return to the beginning without having proven the argument with evidence and reasoning</a:t>
            </a:r>
            <a:endParaRPr lang="en-US" sz="1800" b="1" dirty="0">
              <a:effectLs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b="1" dirty="0">
                <a:solidFill>
                  <a:srgbClr val="941100"/>
                </a:solidFill>
                <a:effectLst/>
                <a:latin typeface="+mn-lt"/>
                <a:ea typeface="Calibri" panose="020F0502020204030204" pitchFamily="34" charset="0"/>
                <a:cs typeface="Times New Roman" panose="02020603050405020304" pitchFamily="18" charset="0"/>
              </a:rPr>
              <a:t>Slippery slope: </a:t>
            </a:r>
            <a:r>
              <a:rPr lang="en-US" sz="1800" b="0" dirty="0">
                <a:solidFill>
                  <a:srgbClr val="000000"/>
                </a:solidFill>
                <a:effectLst/>
                <a:latin typeface="+mn-lt"/>
                <a:ea typeface="Calibri" panose="020F0502020204030204" pitchFamily="34" charset="0"/>
                <a:cs typeface="Times New Roman" panose="02020603050405020304" pitchFamily="18" charset="0"/>
              </a:rPr>
              <a:t>accepting without further justification that the claim is true once the first step is taken</a:t>
            </a:r>
            <a:endParaRPr lang="en-US" sz="1800" b="1" dirty="0">
              <a:effectLs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800" b="1" dirty="0">
                <a:solidFill>
                  <a:srgbClr val="941100"/>
                </a:solidFill>
                <a:effectLst/>
                <a:latin typeface="+mn-lt"/>
                <a:ea typeface="Calibri" panose="020F0502020204030204" pitchFamily="34" charset="0"/>
                <a:cs typeface="Times New Roman" panose="02020603050405020304" pitchFamily="18" charset="0"/>
              </a:rPr>
              <a:t>Bandwagon:</a:t>
            </a:r>
            <a:r>
              <a:rPr lang="en-US" sz="1800" b="1" dirty="0">
                <a:solidFill>
                  <a:srgbClr val="000000"/>
                </a:solidFill>
                <a:effectLst/>
                <a:latin typeface="+mn-lt"/>
                <a:ea typeface="Calibri" panose="020F0502020204030204" pitchFamily="34" charset="0"/>
                <a:cs typeface="Times New Roman" panose="02020603050405020304" pitchFamily="18" charset="0"/>
              </a:rPr>
              <a:t> </a:t>
            </a:r>
            <a:r>
              <a:rPr lang="en-US" sz="1800" b="0" dirty="0">
                <a:solidFill>
                  <a:srgbClr val="000000"/>
                </a:solidFill>
                <a:effectLst/>
                <a:latin typeface="+mn-lt"/>
                <a:ea typeface="Calibri" panose="020F0502020204030204" pitchFamily="34" charset="0"/>
                <a:cs typeface="Times New Roman" panose="02020603050405020304" pitchFamily="18" charset="0"/>
              </a:rPr>
              <a:t>accepting a claim without further justification because it is popular</a:t>
            </a:r>
            <a:endParaRPr lang="en-US" sz="1800" b="1" dirty="0">
              <a:effectLst/>
              <a:latin typeface="+mn-lt"/>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741A4B5B-4034-7478-A282-85FB4CE16C26}"/>
              </a:ext>
            </a:extLst>
          </p:cNvPr>
          <p:cNvPicPr>
            <a:picLocks noChangeAspect="1"/>
          </p:cNvPicPr>
          <p:nvPr/>
        </p:nvPicPr>
        <p:blipFill>
          <a:blip r:embed="rId4"/>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7306358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448387" y="124691"/>
            <a:ext cx="7772400" cy="1229471"/>
          </a:xfrm>
        </p:spPr>
        <p:txBody>
          <a:bodyPr/>
          <a:lstStyle/>
          <a:p>
            <a:pPr eaLnBrk="1" hangingPunct="1"/>
            <a:br>
              <a:rPr lang="en-US" sz="1400" b="1" dirty="0"/>
            </a:br>
            <a:br>
              <a:rPr lang="en-US" sz="1400" b="1" dirty="0"/>
            </a:br>
            <a:r>
              <a:rPr lang="en-US" sz="3200" b="1" dirty="0">
                <a:solidFill>
                  <a:schemeClr val="tx1"/>
                </a:solidFill>
              </a:rPr>
              <a:t>ADDITIONAL PROFESSIONAL DEVELOPMENT RESOURCES</a:t>
            </a:r>
            <a:endParaRPr lang="en-US" altLang="en-US" sz="3200" dirty="0">
              <a:solidFill>
                <a:schemeClr val="tx1"/>
              </a:solidFill>
            </a:endParaRPr>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667265" y="1472727"/>
            <a:ext cx="8079855" cy="4735216"/>
          </a:xfrm>
        </p:spPr>
        <p:txBody>
          <a:bodyPr/>
          <a:lstStyle/>
          <a:p>
            <a:pPr marL="0" indent="0">
              <a:buNone/>
            </a:pPr>
            <a:r>
              <a:rPr lang="en-US" sz="2800" dirty="0"/>
              <a:t>Refer to the Professional Developer slides in </a:t>
            </a:r>
            <a:r>
              <a:rPr lang="en-US" sz="2800" dirty="0" err="1">
                <a:highlight>
                  <a:srgbClr val="FFFF00"/>
                </a:highlight>
              </a:rPr>
              <a:t>SIMville</a:t>
            </a:r>
            <a:r>
              <a:rPr lang="en-US" sz="2800" dirty="0"/>
              <a:t> for Cross Curricular Argumentation Routine that provide guidance on using that guidebook and descriptions of different chapters and appendices. Also refer to</a:t>
            </a:r>
          </a:p>
          <a:p>
            <a:pPr marL="0" indent="0">
              <a:buNone/>
            </a:pPr>
            <a:endParaRPr lang="en-US" sz="2800" dirty="0"/>
          </a:p>
          <a:p>
            <a:pPr marL="0" indent="0">
              <a:buNone/>
            </a:pPr>
            <a:r>
              <a:rPr lang="en-US" sz="2800" dirty="0">
                <a:highlight>
                  <a:srgbClr val="FFFF00"/>
                </a:highlight>
                <a:cs typeface="Calibri" panose="020F0502020204030204" pitchFamily="34" charset="0"/>
              </a:rPr>
              <a:t>B1 </a:t>
            </a:r>
            <a:r>
              <a:rPr lang="en-US" sz="2800" dirty="0">
                <a:cs typeface="Calibri" panose="020F0502020204030204" pitchFamily="34" charset="0"/>
              </a:rPr>
              <a:t>for </a:t>
            </a:r>
            <a:r>
              <a:rPr lang="en-US" sz="2800" u="sng" dirty="0">
                <a:effectLst/>
                <a:ea typeface="Calibri" panose="020F0502020204030204" pitchFamily="34" charset="0"/>
                <a:cs typeface="Calibri" panose="020F0502020204030204" pitchFamily="34" charset="0"/>
              </a:rPr>
              <a:t>Introduction</a:t>
            </a:r>
            <a:r>
              <a:rPr lang="en-US" sz="2800" dirty="0">
                <a:effectLst/>
                <a:ea typeface="Calibri" panose="020F0502020204030204" pitchFamily="34" charset="0"/>
                <a:cs typeface="Calibri" panose="020F0502020204030204" pitchFamily="34" charset="0"/>
              </a:rPr>
              <a:t> to the Cross Curricular Argumentation Routine (CCAR) </a:t>
            </a:r>
            <a:r>
              <a:rPr lang="en-US" sz="2800" dirty="0">
                <a:cs typeface="Calibri" panose="020F0502020204030204" pitchFamily="34" charset="0"/>
              </a:rPr>
              <a:t>and </a:t>
            </a:r>
          </a:p>
          <a:p>
            <a:pPr marL="0" indent="0">
              <a:buNone/>
            </a:pPr>
            <a:r>
              <a:rPr lang="en-US" sz="2800" dirty="0">
                <a:highlight>
                  <a:srgbClr val="FFFF00"/>
                </a:highlight>
                <a:cs typeface="Calibri" panose="020F0502020204030204" pitchFamily="34" charset="0"/>
              </a:rPr>
              <a:t>B2</a:t>
            </a:r>
            <a:r>
              <a:rPr lang="en-US" sz="2800" u="sng" dirty="0">
                <a:cs typeface="Calibri" panose="020F0502020204030204" pitchFamily="34" charset="0"/>
              </a:rPr>
              <a:t> Alignment </a:t>
            </a:r>
            <a:r>
              <a:rPr lang="en-US" sz="2800" dirty="0">
                <a:cs typeface="Calibri" panose="020F0502020204030204" pitchFamily="34" charset="0"/>
              </a:rPr>
              <a:t>of CCAR with Standards across Content Areas </a:t>
            </a:r>
          </a:p>
          <a:p>
            <a:pPr marL="0" indent="0">
              <a:buNone/>
            </a:pPr>
            <a:endParaRPr lang="en-US" sz="2400" dirty="0"/>
          </a:p>
        </p:txBody>
      </p:sp>
      <p:sp>
        <p:nvSpPr>
          <p:cNvPr id="8" name="Rectangle 7">
            <a:extLst>
              <a:ext uri="{FF2B5EF4-FFF2-40B4-BE49-F238E27FC236}">
                <a16:creationId xmlns:a16="http://schemas.microsoft.com/office/drawing/2014/main" id="{70CDDDB4-0D85-F14E-9A5F-0B1B87950C3C}"/>
              </a:ext>
            </a:extLst>
          </p:cNvPr>
          <p:cNvSpPr/>
          <p:nvPr/>
        </p:nvSpPr>
        <p:spPr>
          <a:xfrm>
            <a:off x="4572000" y="6243935"/>
            <a:ext cx="1798890" cy="307777"/>
          </a:xfrm>
          <a:prstGeom prst="rect">
            <a:avLst/>
          </a:prstGeom>
        </p:spPr>
        <p:txBody>
          <a:bodyPr wrap="none">
            <a:spAutoFit/>
          </a:bodyPr>
          <a:lstStyle/>
          <a:p>
            <a:pPr eaLnBrk="1" hangingPunct="1"/>
            <a:r>
              <a:rPr lang="en-US" altLang="en-US" sz="1400" dirty="0">
                <a:latin typeface="Times" pitchFamily="2" charset="0"/>
                <a:ea typeface="MS PGothic" panose="020B0600070205080204" pitchFamily="34" charset="-128"/>
              </a:rPr>
              <a:t>©  Janis </a:t>
            </a:r>
            <a:r>
              <a:rPr lang="en-US" altLang="en-US" sz="1400" dirty="0" err="1">
                <a:latin typeface="Times" pitchFamily="2" charset="0"/>
                <a:ea typeface="MS PGothic" panose="020B0600070205080204" pitchFamily="34" charset="-128"/>
              </a:rPr>
              <a:t>Bulgren</a:t>
            </a:r>
            <a:r>
              <a:rPr lang="en-US" altLang="en-US" sz="1400" dirty="0">
                <a:latin typeface="Times" pitchFamily="2" charset="0"/>
                <a:ea typeface="MS PGothic" panose="020B0600070205080204" pitchFamily="34" charset="-128"/>
              </a:rPr>
              <a:t> 2023</a:t>
            </a:r>
          </a:p>
        </p:txBody>
      </p:sp>
      <p:sp>
        <p:nvSpPr>
          <p:cNvPr id="9" name="Slide Number Placeholder 3">
            <a:extLst>
              <a:ext uri="{FF2B5EF4-FFF2-40B4-BE49-F238E27FC236}">
                <a16:creationId xmlns:a16="http://schemas.microsoft.com/office/drawing/2014/main" id="{9EF19FB3-5490-314E-B319-FC635F5D16A4}"/>
              </a:ext>
            </a:extLst>
          </p:cNvPr>
          <p:cNvSpPr>
            <a:spLocks noGrp="1"/>
          </p:cNvSpPr>
          <p:nvPr>
            <p:ph type="sldNum" sz="quarter" idx="10"/>
          </p:nvPr>
        </p:nvSpPr>
        <p:spPr>
          <a:xfrm>
            <a:off x="4572000" y="6587704"/>
            <a:ext cx="588962"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6BD8C585-8B27-1A4D-9A22-85F8641BA2BE}" type="slidenum">
              <a:rPr lang="en-US" altLang="en-US" sz="1000" smtClean="0">
                <a:solidFill>
                  <a:schemeClr val="bg1"/>
                </a:solidFill>
              </a:rPr>
              <a:pPr>
                <a:spcBef>
                  <a:spcPct val="0"/>
                </a:spcBef>
                <a:buFontTx/>
                <a:buNone/>
              </a:pPr>
              <a:t>54</a:t>
            </a:fld>
            <a:endParaRPr lang="en-US" altLang="en-US" sz="1000" dirty="0">
              <a:solidFill>
                <a:schemeClr val="bg1"/>
              </a:solidFill>
            </a:endParaRPr>
          </a:p>
        </p:txBody>
      </p:sp>
      <p:pic>
        <p:nvPicPr>
          <p:cNvPr id="2" name="Picture 1">
            <a:extLst>
              <a:ext uri="{FF2B5EF4-FFF2-40B4-BE49-F238E27FC236}">
                <a16:creationId xmlns:a16="http://schemas.microsoft.com/office/drawing/2014/main" id="{F398543B-B07A-DFA6-5CC1-8097BFED932D}"/>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024467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a:latin typeface="Times" pitchFamily="2" charset="0"/>
            </a:endParaRPr>
          </a:p>
        </p:txBody>
      </p:sp>
      <p:sp>
        <p:nvSpPr>
          <p:cNvPr id="27650" name="Rectangle 9">
            <a:extLst>
              <a:ext uri="{FF2B5EF4-FFF2-40B4-BE49-F238E27FC236}">
                <a16:creationId xmlns:a16="http://schemas.microsoft.com/office/drawing/2014/main" id="{413465AE-C9FB-A241-9C18-0C44B1455C33}"/>
              </a:ext>
            </a:extLst>
          </p:cNvPr>
          <p:cNvSpPr>
            <a:spLocks noGrp="1" noChangeArrowheads="1"/>
          </p:cNvSpPr>
          <p:nvPr>
            <p:ph type="ctrTitle"/>
          </p:nvPr>
        </p:nvSpPr>
        <p:spPr>
          <a:xfrm>
            <a:off x="2564083" y="5105820"/>
            <a:ext cx="6862471" cy="1000636"/>
          </a:xfrm>
        </p:spPr>
        <p:txBody>
          <a:bodyPr/>
          <a:lstStyle/>
          <a:p>
            <a:pPr algn="ctr" eaLnBrk="1" hangingPunct="1">
              <a:spcBef>
                <a:spcPct val="25000"/>
              </a:spcBef>
            </a:pPr>
            <a:br>
              <a:rPr lang="en-US" altLang="en-US" sz="1200" dirty="0"/>
            </a:br>
            <a:r>
              <a:rPr lang="en-US" altLang="en-US" sz="1200" dirty="0"/>
              <a:t> </a:t>
            </a:r>
            <a:r>
              <a:rPr lang="en-US" altLang="en-US" sz="1600" i="1" dirty="0">
                <a:solidFill>
                  <a:schemeClr val="tx1"/>
                </a:solidFill>
              </a:rPr>
              <a:t>Professional Developer</a:t>
            </a:r>
            <a:r>
              <a:rPr lang="ja-JP" altLang="en-US" sz="1600" i="1">
                <a:solidFill>
                  <a:schemeClr val="tx1"/>
                </a:solidFill>
              </a:rPr>
              <a:t>’</a:t>
            </a:r>
            <a:r>
              <a:rPr lang="en-US" altLang="ja-JP" sz="1600" i="1" dirty="0">
                <a:solidFill>
                  <a:schemeClr val="tx1"/>
                </a:solidFill>
              </a:rPr>
              <a:t>s Guide developed by Janis A. Bulgren</a:t>
            </a:r>
            <a:r>
              <a:rPr lang="en-US" altLang="ja-JP" sz="1200" i="1" dirty="0">
                <a:solidFill>
                  <a:schemeClr val="tx1"/>
                </a:solidFill>
              </a:rPr>
              <a:t>, </a:t>
            </a:r>
            <a:br>
              <a:rPr lang="en-US" altLang="ja-JP" sz="1200" b="0" i="1" dirty="0">
                <a:solidFill>
                  <a:schemeClr val="tx1"/>
                </a:solidFill>
              </a:rPr>
            </a:br>
            <a:endParaRPr lang="en-US" altLang="en-US" sz="1200" b="0" i="1" dirty="0">
              <a:solidFill>
                <a:schemeClr val="tx1"/>
              </a:solidFill>
            </a:endParaRPr>
          </a:p>
        </p:txBody>
      </p:sp>
      <p:sp>
        <p:nvSpPr>
          <p:cNvPr id="2" name="Rectangle 1">
            <a:extLst>
              <a:ext uri="{FF2B5EF4-FFF2-40B4-BE49-F238E27FC236}">
                <a16:creationId xmlns:a16="http://schemas.microsoft.com/office/drawing/2014/main" id="{E3671510-60B6-4941-AD12-3085B77DFB3A}"/>
              </a:ext>
            </a:extLst>
          </p:cNvPr>
          <p:cNvSpPr/>
          <p:nvPr/>
        </p:nvSpPr>
        <p:spPr>
          <a:xfrm>
            <a:off x="21297" y="-588046"/>
            <a:ext cx="9405257" cy="5693866"/>
          </a:xfrm>
          <a:prstGeom prst="rect">
            <a:avLst/>
          </a:prstGeom>
          <a:noFill/>
        </p:spPr>
        <p:txBody>
          <a:bodyPr wrap="square" lIns="91440" tIns="45720" rIns="91440" bIns="45720">
            <a:spAutoFit/>
          </a:bodyPr>
          <a:lstStyle/>
          <a:p>
            <a:pPr algn="ctr"/>
            <a:endParaRPr lang="en-US" sz="5400" b="1" dirty="0">
              <a:ln w="12700">
                <a:solidFill>
                  <a:schemeClr val="accent1"/>
                </a:solidFill>
                <a:prstDash val="solid"/>
              </a:ln>
              <a:solidFill>
                <a:srgbClr val="FF0000"/>
              </a:solidFill>
              <a:effectLst>
                <a:outerShdw dist="38100" dir="2640000" algn="bl" rotWithShape="0">
                  <a:schemeClr val="accent1"/>
                </a:outerShdw>
              </a:effectLst>
            </a:endParaRPr>
          </a:p>
          <a:p>
            <a:pPr algn="ctr"/>
            <a:endParaRPr lang="en-US" sz="5400" b="1" dirty="0">
              <a:ln w="12700">
                <a:solidFill>
                  <a:schemeClr val="accent1"/>
                </a:solidFill>
                <a:prstDash val="solid"/>
              </a:ln>
              <a:solidFill>
                <a:srgbClr val="C00000"/>
              </a:solidFill>
              <a:effectLst>
                <a:outerShdw dist="38100" dir="2640000" algn="bl" rotWithShape="0">
                  <a:schemeClr val="accent1"/>
                </a:outerShdw>
              </a:effectLst>
            </a:endParaRPr>
          </a:p>
          <a:p>
            <a:pPr algn="ctr"/>
            <a:r>
              <a:rPr lang="en-US" sz="3200" b="1" dirty="0">
                <a:ln w="12700">
                  <a:solidFill>
                    <a:schemeClr val="accent1"/>
                  </a:solidFill>
                  <a:prstDash val="solid"/>
                </a:ln>
                <a:solidFill>
                  <a:srgbClr val="C00000"/>
                </a:solidFill>
                <a:effectLst>
                  <a:outerShdw dist="38100" dir="2640000" algn="bl" rotWithShape="0">
                    <a:schemeClr val="accent1"/>
                  </a:outerShdw>
                </a:effectLst>
                <a:latin typeface="+mj-lt"/>
              </a:rPr>
              <a:t>                    </a:t>
            </a:r>
            <a:r>
              <a:rPr lang="en-US" sz="3200" b="1" dirty="0">
                <a:latin typeface="+mj-lt"/>
              </a:rPr>
              <a:t>B3:</a:t>
            </a:r>
            <a:r>
              <a:rPr lang="en-US" sz="3200" b="1" dirty="0">
                <a:ln w="12700">
                  <a:solidFill>
                    <a:schemeClr val="accent1"/>
                  </a:solidFill>
                  <a:prstDash val="solid"/>
                </a:ln>
                <a:solidFill>
                  <a:srgbClr val="C00000"/>
                </a:solidFill>
                <a:effectLst>
                  <a:outerShdw dist="38100" dir="2640000" algn="bl" rotWithShape="0">
                    <a:schemeClr val="accent1"/>
                  </a:outerShdw>
                </a:effectLst>
                <a:latin typeface="+mj-lt"/>
                <a:cs typeface="Calibri" panose="020F0502020204030204" pitchFamily="34" charset="0"/>
              </a:rPr>
              <a:t>  </a:t>
            </a:r>
            <a:r>
              <a:rPr lang="en-US" sz="3200" b="1" dirty="0">
                <a:solidFill>
                  <a:srgbClr val="C00000"/>
                </a:solidFill>
                <a:effectLst/>
                <a:latin typeface="+mj-lt"/>
                <a:ea typeface="Calibri" panose="020F0502020204030204" pitchFamily="34" charset="0"/>
                <a:cs typeface="Calibri" panose="020F0502020204030204" pitchFamily="34" charset="0"/>
              </a:rPr>
              <a:t>Expanding Learning</a:t>
            </a:r>
          </a:p>
          <a:p>
            <a:pPr algn="ctr"/>
            <a:r>
              <a:rPr lang="en-US" sz="3200" b="1" dirty="0">
                <a:solidFill>
                  <a:srgbClr val="C00000"/>
                </a:solidFill>
                <a:effectLst/>
                <a:latin typeface="+mj-lt"/>
                <a:ea typeface="Calibri" panose="020F0502020204030204" pitchFamily="34" charset="0"/>
                <a:cs typeface="Calibri" panose="020F0502020204030204" pitchFamily="34" charset="0"/>
              </a:rPr>
              <a:t>		with the CCAR Routine</a:t>
            </a:r>
          </a:p>
          <a:p>
            <a:pPr algn="ctr"/>
            <a:endParaRPr lang="en-US" sz="3600" b="1" dirty="0">
              <a:solidFill>
                <a:srgbClr val="C00000"/>
              </a:solidFill>
              <a:effectLst/>
              <a:highlight>
                <a:srgbClr val="00FFFF"/>
              </a:highlight>
              <a:latin typeface="Calibri" panose="020F0502020204030204" pitchFamily="34" charset="0"/>
              <a:ea typeface="Calibri" panose="020F0502020204030204" pitchFamily="34" charset="0"/>
              <a:cs typeface="Calibri" panose="020F0502020204030204" pitchFamily="34" charset="0"/>
            </a:endParaRPr>
          </a:p>
          <a:p>
            <a:r>
              <a:rPr lang="en-US" sz="3000" b="1" dirty="0">
                <a:ln w="12700">
                  <a:solidFill>
                    <a:schemeClr val="accent1"/>
                  </a:solidFill>
                  <a:prstDash val="solid"/>
                </a:ln>
                <a:solidFill>
                  <a:schemeClr val="tx1"/>
                </a:solidFill>
                <a:effectLst>
                  <a:outerShdw dist="38100" dir="2640000" algn="bl" rotWithShape="0">
                    <a:schemeClr val="accent1"/>
                  </a:outerShdw>
                </a:effectLst>
                <a:latin typeface="Calibri" panose="020F0502020204030204" pitchFamily="34" charset="0"/>
                <a:cs typeface="Calibri" panose="020F0502020204030204" pitchFamily="34" charset="0"/>
              </a:rPr>
              <a:t>                       </a:t>
            </a:r>
          </a:p>
          <a:p>
            <a:pPr lvl="2"/>
            <a:r>
              <a:rPr lang="en-US" sz="3000" b="1" dirty="0">
                <a:ln w="12700">
                  <a:solidFill>
                    <a:schemeClr val="accent1"/>
                  </a:solidFill>
                  <a:prstDash val="solid"/>
                </a:ln>
                <a:solidFill>
                  <a:schemeClr val="tx1"/>
                </a:solidFill>
                <a:effectLst>
                  <a:outerShdw dist="38100" dir="2640000" algn="bl" rotWithShape="0">
                    <a:schemeClr val="accent1"/>
                  </a:outerShdw>
                </a:effectLst>
                <a:latin typeface="Calibri" panose="020F0502020204030204" pitchFamily="34" charset="0"/>
                <a:cs typeface="Calibri" panose="020F0502020204030204" pitchFamily="34" charset="0"/>
              </a:rPr>
              <a:t> </a:t>
            </a:r>
            <a:r>
              <a:rPr lang="en-US" dirty="0">
                <a:latin typeface="+mn-lt"/>
              </a:rPr>
              <a:t>Expanding Student Skills by:</a:t>
            </a:r>
          </a:p>
          <a:p>
            <a:pPr marL="1371600" lvl="2" indent="-457200">
              <a:buFont typeface="Wingdings" pitchFamily="2" charset="2"/>
              <a:buChar char="v"/>
            </a:pPr>
            <a:r>
              <a:rPr lang="en-US" dirty="0">
                <a:latin typeface="+mn-lt"/>
              </a:rPr>
              <a:t>Increasing Understanding of Complex Vocabulary </a:t>
            </a:r>
          </a:p>
          <a:p>
            <a:pPr marL="1371600" lvl="2" indent="-457200">
              <a:buFont typeface="Wingdings" pitchFamily="2" charset="2"/>
              <a:buChar char="v"/>
            </a:pPr>
            <a:r>
              <a:rPr lang="en-US" dirty="0">
                <a:latin typeface="+mn-lt"/>
              </a:rPr>
              <a:t>Ensuring Complete Analysis of an Argument 	</a:t>
            </a:r>
          </a:p>
          <a:p>
            <a:pPr marL="1371600" lvl="2" indent="-457200">
              <a:buFont typeface="Wingdings" pitchFamily="2" charset="2"/>
              <a:buChar char="v"/>
            </a:pPr>
            <a:r>
              <a:rPr lang="en-US" dirty="0">
                <a:latin typeface="+mn-lt"/>
              </a:rPr>
              <a:t>Debating based on Argumentation</a:t>
            </a:r>
          </a:p>
          <a:p>
            <a:pPr marL="1371600" lvl="2" indent="-457200">
              <a:buFont typeface="Wingdings" pitchFamily="2" charset="2"/>
              <a:buChar char="v"/>
            </a:pPr>
            <a:r>
              <a:rPr lang="en-US" dirty="0">
                <a:latin typeface="+mn-lt"/>
              </a:rPr>
              <a:t>Identifying Faulty Reasoning</a:t>
            </a:r>
          </a:p>
        </p:txBody>
      </p:sp>
      <p:sp>
        <p:nvSpPr>
          <p:cNvPr id="4" name="TextBox 3">
            <a:extLst>
              <a:ext uri="{FF2B5EF4-FFF2-40B4-BE49-F238E27FC236}">
                <a16:creationId xmlns:a16="http://schemas.microsoft.com/office/drawing/2014/main" id="{9743B77C-DF05-2D4B-A3AD-EE70DF62761D}"/>
              </a:ext>
            </a:extLst>
          </p:cNvPr>
          <p:cNvSpPr txBox="1"/>
          <p:nvPr/>
        </p:nvSpPr>
        <p:spPr>
          <a:xfrm>
            <a:off x="4906544" y="6222026"/>
            <a:ext cx="1957579" cy="261610"/>
          </a:xfrm>
          <a:prstGeom prst="rect">
            <a:avLst/>
          </a:prstGeom>
          <a:noFill/>
        </p:spPr>
        <p:txBody>
          <a:bodyPr wrap="square" rtlCol="0">
            <a:spAutoFit/>
          </a:bodyPr>
          <a:lstStyle/>
          <a:p>
            <a:r>
              <a:rPr lang="en-US" altLang="en-US" sz="1100" dirty="0">
                <a:solidFill>
                  <a:schemeClr val="tx1"/>
                </a:solidFill>
              </a:rPr>
              <a:t>© Janis Bulgren 2023</a:t>
            </a:r>
          </a:p>
        </p:txBody>
      </p:sp>
      <p:pic>
        <p:nvPicPr>
          <p:cNvPr id="3" name="Picture 2">
            <a:extLst>
              <a:ext uri="{FF2B5EF4-FFF2-40B4-BE49-F238E27FC236}">
                <a16:creationId xmlns:a16="http://schemas.microsoft.com/office/drawing/2014/main" id="{7313564B-649D-1498-3591-313A13022775}"/>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3945751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a:extLst>
              <a:ext uri="{FF2B5EF4-FFF2-40B4-BE49-F238E27FC236}">
                <a16:creationId xmlns:a16="http://schemas.microsoft.com/office/drawing/2014/main" id="{2A7C6100-DF0A-2646-91F3-3A66277EDC14}"/>
              </a:ext>
            </a:extLst>
          </p:cNvPr>
          <p:cNvSpPr txBox="1">
            <a:spLocks noChangeArrowheads="1"/>
          </p:cNvSpPr>
          <p:nvPr/>
        </p:nvSpPr>
        <p:spPr bwMode="auto">
          <a:xfrm>
            <a:off x="1355725" y="37179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US" altLang="en-US" sz="2400">
              <a:latin typeface="Times" pitchFamily="2" charset="0"/>
            </a:endParaRPr>
          </a:p>
        </p:txBody>
      </p:sp>
      <p:sp>
        <p:nvSpPr>
          <p:cNvPr id="2" name="Rectangle 1">
            <a:extLst>
              <a:ext uri="{FF2B5EF4-FFF2-40B4-BE49-F238E27FC236}">
                <a16:creationId xmlns:a16="http://schemas.microsoft.com/office/drawing/2014/main" id="{E3671510-60B6-4941-AD12-3085B77DFB3A}"/>
              </a:ext>
            </a:extLst>
          </p:cNvPr>
          <p:cNvSpPr/>
          <p:nvPr/>
        </p:nvSpPr>
        <p:spPr>
          <a:xfrm>
            <a:off x="1447800" y="-2032046"/>
            <a:ext cx="9434303" cy="4893647"/>
          </a:xfrm>
          <a:prstGeom prst="rect">
            <a:avLst/>
          </a:prstGeom>
          <a:noFill/>
        </p:spPr>
        <p:txBody>
          <a:bodyPr wrap="square" lIns="91440" tIns="45720" rIns="91440" bIns="45720">
            <a:spAutoFit/>
          </a:bodyPr>
          <a:lstStyle/>
          <a:p>
            <a:pPr algn="ctr"/>
            <a:endParaRPr lang="en-US" sz="5400" b="1" dirty="0">
              <a:ln w="12700">
                <a:solidFill>
                  <a:schemeClr val="accent1"/>
                </a:solidFill>
                <a:prstDash val="solid"/>
              </a:ln>
              <a:solidFill>
                <a:srgbClr val="FF0000"/>
              </a:solidFill>
              <a:effectLst>
                <a:outerShdw dist="38100" dir="2640000" algn="bl" rotWithShape="0">
                  <a:schemeClr val="accent1"/>
                </a:outerShdw>
              </a:effectLst>
            </a:endParaRPr>
          </a:p>
          <a:p>
            <a:pPr algn="ctr"/>
            <a:endParaRPr lang="en-US" sz="5400" b="1" dirty="0">
              <a:ln w="12700">
                <a:solidFill>
                  <a:schemeClr val="accent1"/>
                </a:solidFill>
                <a:prstDash val="solid"/>
              </a:ln>
              <a:solidFill>
                <a:srgbClr val="C00000"/>
              </a:solidFill>
              <a:effectLst>
                <a:outerShdw dist="38100" dir="2640000" algn="bl" rotWithShape="0">
                  <a:schemeClr val="accent1"/>
                </a:outerShdw>
              </a:effectLst>
            </a:endParaRPr>
          </a:p>
          <a:p>
            <a:pPr algn="ctr"/>
            <a:r>
              <a:rPr lang="en-US" sz="3600" b="1" dirty="0">
                <a:ln w="12700">
                  <a:solidFill>
                    <a:schemeClr val="accent1"/>
                  </a:solidFill>
                  <a:prstDash val="solid"/>
                </a:ln>
                <a:solidFill>
                  <a:srgbClr val="C00000"/>
                </a:solidFill>
                <a:effectLst>
                  <a:outerShdw dist="38100" dir="2640000" algn="bl" rotWithShape="0">
                    <a:schemeClr val="accent1"/>
                  </a:outerShdw>
                </a:effectLst>
                <a:highlight>
                  <a:srgbClr val="FFFF00"/>
                </a:highlight>
              </a:rPr>
              <a:t> </a:t>
            </a:r>
          </a:p>
          <a:p>
            <a:pPr algn="ctr"/>
            <a:endParaRPr lang="en-US" sz="3200" b="1" dirty="0">
              <a:ln w="12700">
                <a:solidFill>
                  <a:schemeClr val="accent1"/>
                </a:solidFill>
                <a:prstDash val="solid"/>
              </a:ln>
              <a:solidFill>
                <a:srgbClr val="C00000"/>
              </a:solidFill>
              <a:effectLst>
                <a:outerShdw dist="38100" dir="2640000" algn="bl" rotWithShape="0">
                  <a:schemeClr val="accent1"/>
                </a:outerShdw>
              </a:effectLst>
            </a:endParaRPr>
          </a:p>
          <a:p>
            <a:pPr algn="ctr"/>
            <a:r>
              <a:rPr lang="en-US" sz="4000" b="1" dirty="0">
                <a:ln w="12700">
                  <a:solidFill>
                    <a:schemeClr val="accent1"/>
                  </a:solidFill>
                  <a:prstDash val="solid"/>
                </a:ln>
                <a:solidFill>
                  <a:srgbClr val="C00000"/>
                </a:solidFill>
                <a:effectLst>
                  <a:outerShdw dist="38100" dir="2640000" algn="bl" rotWithShape="0">
                    <a:schemeClr val="accent1"/>
                  </a:outerShdw>
                </a:effectLst>
              </a:rPr>
              <a:t> </a:t>
            </a:r>
          </a:p>
          <a:p>
            <a:pPr algn="ctr"/>
            <a:r>
              <a:rPr lang="en-US" sz="3200" b="1" dirty="0">
                <a:latin typeface="+mj-lt"/>
              </a:rPr>
              <a:t>Increasing Understanding of </a:t>
            </a:r>
          </a:p>
          <a:p>
            <a:pPr algn="ctr"/>
            <a:r>
              <a:rPr lang="en-US" sz="3200" b="1" dirty="0">
                <a:latin typeface="+mj-lt"/>
              </a:rPr>
              <a:t>Complex Vocabulary</a:t>
            </a:r>
          </a:p>
          <a:p>
            <a:pPr algn="ctr"/>
            <a:r>
              <a:rPr lang="en-US" sz="3200" b="1" dirty="0">
                <a:latin typeface="+mj-lt"/>
              </a:rPr>
              <a:t>with the CCAR</a:t>
            </a:r>
          </a:p>
        </p:txBody>
      </p:sp>
      <p:sp>
        <p:nvSpPr>
          <p:cNvPr id="4" name="TextBox 3">
            <a:extLst>
              <a:ext uri="{FF2B5EF4-FFF2-40B4-BE49-F238E27FC236}">
                <a16:creationId xmlns:a16="http://schemas.microsoft.com/office/drawing/2014/main" id="{9743B77C-DF05-2D4B-A3AD-EE70DF62761D}"/>
              </a:ext>
            </a:extLst>
          </p:cNvPr>
          <p:cNvSpPr txBox="1"/>
          <p:nvPr/>
        </p:nvSpPr>
        <p:spPr>
          <a:xfrm>
            <a:off x="4127157" y="5968157"/>
            <a:ext cx="1957579" cy="261610"/>
          </a:xfrm>
          <a:prstGeom prst="rect">
            <a:avLst/>
          </a:prstGeom>
          <a:noFill/>
        </p:spPr>
        <p:txBody>
          <a:bodyPr wrap="square" rtlCol="0">
            <a:spAutoFit/>
          </a:bodyPr>
          <a:lstStyle/>
          <a:p>
            <a:r>
              <a:rPr lang="en-US" altLang="en-US" sz="1100" dirty="0">
                <a:solidFill>
                  <a:schemeClr val="tx1"/>
                </a:solidFill>
              </a:rPr>
              <a:t>© Janis Bulgren 2023</a:t>
            </a:r>
          </a:p>
        </p:txBody>
      </p:sp>
      <p:pic>
        <p:nvPicPr>
          <p:cNvPr id="3" name="Picture 2">
            <a:extLst>
              <a:ext uri="{FF2B5EF4-FFF2-40B4-BE49-F238E27FC236}">
                <a16:creationId xmlns:a16="http://schemas.microsoft.com/office/drawing/2014/main" id="{A62B4BB7-76A8-B716-BD49-620B008C6B43}"/>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194718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8</a:t>
            </a:fld>
            <a:endParaRPr lang="en-US" altLang="en-US" sz="1000" dirty="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1211828" y="530506"/>
            <a:ext cx="7772400" cy="544185"/>
          </a:xfrm>
        </p:spPr>
        <p:txBody>
          <a:bodyPr/>
          <a:lstStyle/>
          <a:p>
            <a:pPr eaLnBrk="1" hangingPunct="1"/>
            <a:br>
              <a:rPr lang="en-US" sz="1400" b="1" dirty="0"/>
            </a:br>
            <a:br>
              <a:rPr lang="en-US" sz="1400" b="1" dirty="0"/>
            </a:br>
            <a:endParaRPr lang="en-US" altLang="en-US" sz="2000" dirty="0"/>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423207" y="1201653"/>
            <a:ext cx="8297586" cy="5029201"/>
          </a:xfrm>
        </p:spPr>
        <p:txBody>
          <a:bodyPr/>
          <a:lstStyle/>
          <a:p>
            <a:pPr marL="0" indent="0">
              <a:buNone/>
            </a:pPr>
            <a:r>
              <a:rPr lang="en-US" sz="1400" b="1" dirty="0"/>
              <a:t>  </a:t>
            </a:r>
            <a:endParaRPr lang="en-US" sz="1800" b="1" dirty="0"/>
          </a:p>
          <a:p>
            <a:pPr marL="0" indent="0">
              <a:buNone/>
            </a:pPr>
            <a:r>
              <a:rPr lang="en-US" sz="2800" b="1" dirty="0"/>
              <a:t>Common Core State Standards:</a:t>
            </a:r>
          </a:p>
          <a:p>
            <a:pPr algn="l">
              <a:buFont typeface="Arial" panose="020B0604020202020204" pitchFamily="34" charset="0"/>
              <a:buChar char="•"/>
            </a:pPr>
            <a:r>
              <a:rPr lang="en-US" sz="2000" b="1" i="0" dirty="0">
                <a:solidFill>
                  <a:srgbClr val="212529"/>
                </a:solidFill>
                <a:effectLst/>
              </a:rPr>
              <a:t>CCSS.ELA-Literacy.L.</a:t>
            </a:r>
            <a:r>
              <a:rPr lang="en-US" sz="2000" b="1" i="0" dirty="0">
                <a:effectLst/>
              </a:rPr>
              <a:t>9-10.6 </a:t>
            </a:r>
            <a:r>
              <a:rPr lang="en-US" sz="2000" i="0" dirty="0">
                <a:effectLst/>
              </a:rPr>
              <a:t>Acquire and use accurately general </a:t>
            </a:r>
            <a:r>
              <a:rPr lang="en-US" sz="2000" b="1" i="0" dirty="0">
                <a:solidFill>
                  <a:srgbClr val="941100"/>
                </a:solidFill>
                <a:effectLst/>
              </a:rPr>
              <a:t>academic and domain-specific words </a:t>
            </a:r>
            <a:r>
              <a:rPr lang="en-US" sz="2000" i="0" dirty="0">
                <a:effectLst/>
              </a:rPr>
              <a:t>and phrases, sufficient for reading, writing, speaking, and listening at the </a:t>
            </a:r>
            <a:r>
              <a:rPr lang="en-US" sz="2000" i="0" dirty="0" err="1">
                <a:effectLst/>
              </a:rPr>
              <a:t>colleg</a:t>
            </a:r>
            <a:r>
              <a:rPr lang="en-US" sz="2000" i="0" dirty="0">
                <a:effectLst/>
              </a:rPr>
              <a:t> and career readiness level.</a:t>
            </a:r>
            <a:br>
              <a:rPr lang="en-US" sz="2000" i="0" dirty="0">
                <a:effectLst/>
              </a:rPr>
            </a:br>
            <a:endParaRPr lang="en-US" sz="2000" u="sng" dirty="0"/>
          </a:p>
          <a:p>
            <a:pPr algn="l">
              <a:buFont typeface="Arial" panose="020B0604020202020204" pitchFamily="34" charset="0"/>
              <a:buChar char="•"/>
            </a:pPr>
            <a:r>
              <a:rPr lang="en-US" sz="2000" b="1" i="0" dirty="0">
                <a:effectLst/>
              </a:rPr>
              <a:t>CCSS.ELA-</a:t>
            </a:r>
            <a:r>
              <a:rPr lang="en-US" sz="2000" b="1" i="0" dirty="0" err="1">
                <a:effectLst/>
              </a:rPr>
              <a:t>Literacy.L</a:t>
            </a:r>
            <a:r>
              <a:rPr lang="en-US" sz="2000" b="1" i="0" dirty="0">
                <a:effectLst/>
              </a:rPr>
              <a:t>. 11-12.4 </a:t>
            </a:r>
            <a:r>
              <a:rPr lang="en-US" sz="2000" i="0" dirty="0">
                <a:effectLst/>
              </a:rPr>
              <a:t>Determine or clarify the meaning of unknown and </a:t>
            </a:r>
            <a:r>
              <a:rPr lang="en-US" sz="2000" b="1" i="0" dirty="0">
                <a:solidFill>
                  <a:srgbClr val="941100"/>
                </a:solidFill>
                <a:effectLst/>
              </a:rPr>
              <a:t>multiple-meaning words </a:t>
            </a:r>
            <a:r>
              <a:rPr lang="en-US" sz="2000" i="0" dirty="0">
                <a:effectLst/>
              </a:rPr>
              <a:t>and phrases…choosing flexibly from a range of strategies.</a:t>
            </a:r>
            <a:endParaRPr lang="en-US" sz="2000" b="1" i="0" dirty="0">
              <a:effectLst/>
            </a:endParaRPr>
          </a:p>
          <a:p>
            <a:pPr algn="l">
              <a:buFont typeface="Arial" panose="020B0604020202020204" pitchFamily="34" charset="0"/>
              <a:buChar char="•"/>
            </a:pPr>
            <a:r>
              <a:rPr lang="en-US" sz="2000" b="1" i="0" dirty="0">
                <a:effectLst/>
              </a:rPr>
              <a:t>CCSS.ELA-Literacy.L.11-12.5 </a:t>
            </a:r>
            <a:r>
              <a:rPr lang="en-US" sz="2000" i="0" dirty="0">
                <a:effectLst/>
              </a:rPr>
              <a:t>Demonstrate understanding of figurative language, word relationships, and </a:t>
            </a:r>
            <a:r>
              <a:rPr lang="en-US" sz="2000" b="1" i="0" dirty="0">
                <a:solidFill>
                  <a:srgbClr val="941100"/>
                </a:solidFill>
                <a:effectLst/>
              </a:rPr>
              <a:t>nuances in word meanings.</a:t>
            </a:r>
          </a:p>
          <a:p>
            <a:pPr marL="0" indent="0" algn="l">
              <a:buNone/>
            </a:pPr>
            <a:r>
              <a:rPr lang="en-US" sz="3600" b="1" dirty="0"/>
              <a:t>	</a:t>
            </a:r>
            <a:r>
              <a:rPr lang="en-US" sz="3600" dirty="0"/>
              <a:t> </a:t>
            </a:r>
            <a:endParaRPr lang="en-US" sz="3600" b="1" dirty="0"/>
          </a:p>
        </p:txBody>
      </p:sp>
      <p:sp>
        <p:nvSpPr>
          <p:cNvPr id="2" name="Rectangle 1">
            <a:extLst>
              <a:ext uri="{FF2B5EF4-FFF2-40B4-BE49-F238E27FC236}">
                <a16:creationId xmlns:a16="http://schemas.microsoft.com/office/drawing/2014/main" id="{A5C7C44F-F6CB-2A44-9E07-471C3D957ADF}"/>
              </a:ext>
            </a:extLst>
          </p:cNvPr>
          <p:cNvSpPr/>
          <p:nvPr/>
        </p:nvSpPr>
        <p:spPr>
          <a:xfrm>
            <a:off x="423207" y="494821"/>
            <a:ext cx="8720793" cy="584775"/>
          </a:xfrm>
          <a:prstGeom prst="rect">
            <a:avLst/>
          </a:prstGeom>
        </p:spPr>
        <p:txBody>
          <a:bodyPr wrap="square">
            <a:spAutoFit/>
          </a:bodyPr>
          <a:lstStyle/>
          <a:p>
            <a:pPr algn="ctr"/>
            <a:r>
              <a:rPr lang="en-US" sz="3200" b="1" dirty="0">
                <a:solidFill>
                  <a:schemeClr val="tx1"/>
                </a:solidFill>
                <a:latin typeface="+mj-lt"/>
                <a:cs typeface="Calibri" panose="020F0502020204030204" pitchFamily="34" charset="0"/>
              </a:rPr>
              <a:t>Standards Associated with Vocabulary</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854721" cy="261610"/>
          </a:xfrm>
          <a:prstGeom prst="rect">
            <a:avLst/>
          </a:prstGeom>
        </p:spPr>
        <p:txBody>
          <a:bodyPr wrap="none">
            <a:spAutoFit/>
          </a:bodyPr>
          <a:lstStyle/>
          <a:p>
            <a:r>
              <a:rPr lang="en-US" altLang="en-US" sz="1100" dirty="0">
                <a:solidFill>
                  <a:schemeClr val="tx1"/>
                </a:solidFill>
              </a:rPr>
              <a:t>© Janis 023</a:t>
            </a:r>
          </a:p>
        </p:txBody>
      </p:sp>
      <p:pic>
        <p:nvPicPr>
          <p:cNvPr id="4" name="Picture 3">
            <a:extLst>
              <a:ext uri="{FF2B5EF4-FFF2-40B4-BE49-F238E27FC236}">
                <a16:creationId xmlns:a16="http://schemas.microsoft.com/office/drawing/2014/main" id="{CBAB7184-DBD9-2963-6BDA-43FEC2B472EC}"/>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2813193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Slide Number Placeholder 3">
            <a:extLst>
              <a:ext uri="{FF2B5EF4-FFF2-40B4-BE49-F238E27FC236}">
                <a16:creationId xmlns:a16="http://schemas.microsoft.com/office/drawing/2014/main" id="{AC45ECEB-367E-254C-AE78-A3583565EF9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6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0049290-8554-2947-A638-AA7103BF4E22}" type="slidenum">
              <a:rPr lang="en-US" altLang="en-US" sz="1000" smtClean="0">
                <a:solidFill>
                  <a:schemeClr val="accent2"/>
                </a:solidFill>
              </a:rPr>
              <a:pPr>
                <a:spcBef>
                  <a:spcPct val="0"/>
                </a:spcBef>
                <a:buFontTx/>
                <a:buNone/>
              </a:pPr>
              <a:t>9</a:t>
            </a:fld>
            <a:endParaRPr lang="en-US" altLang="en-US" sz="1000" dirty="0">
              <a:solidFill>
                <a:schemeClr val="accent2"/>
              </a:solidFill>
            </a:endParaRPr>
          </a:p>
        </p:txBody>
      </p:sp>
      <p:sp>
        <p:nvSpPr>
          <p:cNvPr id="223235" name="Rectangle 2">
            <a:extLst>
              <a:ext uri="{FF2B5EF4-FFF2-40B4-BE49-F238E27FC236}">
                <a16:creationId xmlns:a16="http://schemas.microsoft.com/office/drawing/2014/main" id="{9CBE521D-0452-3241-ADEC-330F15AC5DD7}"/>
              </a:ext>
            </a:extLst>
          </p:cNvPr>
          <p:cNvSpPr>
            <a:spLocks noGrp="1" noChangeArrowheads="1"/>
          </p:cNvSpPr>
          <p:nvPr>
            <p:ph type="title"/>
          </p:nvPr>
        </p:nvSpPr>
        <p:spPr>
          <a:xfrm>
            <a:off x="1211828" y="530506"/>
            <a:ext cx="7772400" cy="544185"/>
          </a:xfrm>
        </p:spPr>
        <p:txBody>
          <a:bodyPr/>
          <a:lstStyle/>
          <a:p>
            <a:pPr eaLnBrk="1" hangingPunct="1"/>
            <a:br>
              <a:rPr lang="en-US" sz="1400" b="1" dirty="0"/>
            </a:br>
            <a:br>
              <a:rPr lang="en-US" sz="1400" b="1" dirty="0"/>
            </a:br>
            <a:endParaRPr lang="en-US" altLang="en-US" sz="2000" dirty="0"/>
          </a:p>
        </p:txBody>
      </p:sp>
      <p:sp>
        <p:nvSpPr>
          <p:cNvPr id="223236" name="Rectangle 3">
            <a:extLst>
              <a:ext uri="{FF2B5EF4-FFF2-40B4-BE49-F238E27FC236}">
                <a16:creationId xmlns:a16="http://schemas.microsoft.com/office/drawing/2014/main" id="{FC1F50F4-A09D-F348-9CA2-082061E5B8B6}"/>
              </a:ext>
            </a:extLst>
          </p:cNvPr>
          <p:cNvSpPr>
            <a:spLocks noGrp="1" noChangeArrowheads="1"/>
          </p:cNvSpPr>
          <p:nvPr>
            <p:ph type="body" idx="1"/>
          </p:nvPr>
        </p:nvSpPr>
        <p:spPr>
          <a:xfrm>
            <a:off x="423207" y="1524000"/>
            <a:ext cx="8297586" cy="1905000"/>
          </a:xfrm>
        </p:spPr>
        <p:txBody>
          <a:bodyPr/>
          <a:lstStyle/>
          <a:p>
            <a:pPr marL="0" indent="0">
              <a:buNone/>
            </a:pPr>
            <a:r>
              <a:rPr lang="en-US" sz="1400" b="1" dirty="0"/>
              <a:t>  </a:t>
            </a:r>
            <a:endParaRPr lang="en-US" sz="1800" b="1" dirty="0"/>
          </a:p>
          <a:p>
            <a:pPr marL="0" indent="0">
              <a:spcBef>
                <a:spcPts val="0"/>
              </a:spcBef>
              <a:buNone/>
            </a:pPr>
            <a:r>
              <a:rPr lang="en-US" sz="2400" dirty="0"/>
              <a:t>Challenging reasoning demands in State and National Standards and used across Argumentation and the</a:t>
            </a:r>
          </a:p>
          <a:p>
            <a:pPr marL="0" indent="0">
              <a:spcBef>
                <a:spcPts val="0"/>
              </a:spcBef>
              <a:buNone/>
            </a:pPr>
            <a:r>
              <a:rPr lang="en-US" sz="2400" dirty="0"/>
              <a:t>Cross Curricular Argumentation Routine	 </a:t>
            </a:r>
          </a:p>
        </p:txBody>
      </p:sp>
      <p:sp>
        <p:nvSpPr>
          <p:cNvPr id="2" name="Rectangle 1">
            <a:extLst>
              <a:ext uri="{FF2B5EF4-FFF2-40B4-BE49-F238E27FC236}">
                <a16:creationId xmlns:a16="http://schemas.microsoft.com/office/drawing/2014/main" id="{A5C7C44F-F6CB-2A44-9E07-471C3D957ADF}"/>
              </a:ext>
            </a:extLst>
          </p:cNvPr>
          <p:cNvSpPr/>
          <p:nvPr/>
        </p:nvSpPr>
        <p:spPr>
          <a:xfrm>
            <a:off x="1" y="494821"/>
            <a:ext cx="9144000" cy="584775"/>
          </a:xfrm>
          <a:prstGeom prst="rect">
            <a:avLst/>
          </a:prstGeom>
        </p:spPr>
        <p:txBody>
          <a:bodyPr wrap="square">
            <a:spAutoFit/>
          </a:bodyPr>
          <a:lstStyle/>
          <a:p>
            <a:pPr algn="ctr"/>
            <a:r>
              <a:rPr lang="en-US" sz="3200" b="1" dirty="0">
                <a:solidFill>
                  <a:schemeClr val="tx1"/>
                </a:solidFill>
                <a:latin typeface="+mj-lt"/>
                <a:cs typeface="Calibri" panose="020F0502020204030204" pitchFamily="34" charset="0"/>
              </a:rPr>
              <a:t>Complex Vocabulary based on…</a:t>
            </a:r>
          </a:p>
        </p:txBody>
      </p:sp>
      <p:sp>
        <p:nvSpPr>
          <p:cNvPr id="3" name="Rectangle 2">
            <a:extLst>
              <a:ext uri="{FF2B5EF4-FFF2-40B4-BE49-F238E27FC236}">
                <a16:creationId xmlns:a16="http://schemas.microsoft.com/office/drawing/2014/main" id="{DDD18410-448C-8944-8FDE-378F588B2474}"/>
              </a:ext>
            </a:extLst>
          </p:cNvPr>
          <p:cNvSpPr/>
          <p:nvPr/>
        </p:nvSpPr>
        <p:spPr>
          <a:xfrm>
            <a:off x="4572000" y="6202959"/>
            <a:ext cx="1449436" cy="261610"/>
          </a:xfrm>
          <a:prstGeom prst="rect">
            <a:avLst/>
          </a:prstGeom>
        </p:spPr>
        <p:txBody>
          <a:bodyPr wrap="none">
            <a:spAutoFit/>
          </a:bodyPr>
          <a:lstStyle/>
          <a:p>
            <a:r>
              <a:rPr lang="en-US" altLang="en-US" sz="1100" dirty="0">
                <a:solidFill>
                  <a:schemeClr val="tx1"/>
                </a:solidFill>
              </a:rPr>
              <a:t>© Janis </a:t>
            </a:r>
            <a:r>
              <a:rPr lang="en-US" altLang="en-US" sz="1100" dirty="0" err="1">
                <a:solidFill>
                  <a:schemeClr val="tx1"/>
                </a:solidFill>
              </a:rPr>
              <a:t>Bulgren</a:t>
            </a:r>
            <a:r>
              <a:rPr lang="en-US" altLang="en-US" sz="1100" dirty="0">
                <a:solidFill>
                  <a:schemeClr val="tx1"/>
                </a:solidFill>
              </a:rPr>
              <a:t> 2023</a:t>
            </a:r>
          </a:p>
        </p:txBody>
      </p:sp>
      <p:sp>
        <p:nvSpPr>
          <p:cNvPr id="4" name="5-Point Star 3">
            <a:extLst>
              <a:ext uri="{FF2B5EF4-FFF2-40B4-BE49-F238E27FC236}">
                <a16:creationId xmlns:a16="http://schemas.microsoft.com/office/drawing/2014/main" id="{A79D9DC3-60F7-F2F3-F942-E8105DD0C9AD}"/>
              </a:ext>
            </a:extLst>
          </p:cNvPr>
          <p:cNvSpPr/>
          <p:nvPr/>
        </p:nvSpPr>
        <p:spPr bwMode="auto">
          <a:xfrm>
            <a:off x="1211828" y="3810000"/>
            <a:ext cx="2598172" cy="2068286"/>
          </a:xfrm>
          <a:prstGeom prst="star5">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941100"/>
              </a:solidFill>
              <a:effectLst/>
              <a:latin typeface="Times New Roman" pitchFamily="-112" charset="0"/>
            </a:endParaRPr>
          </a:p>
        </p:txBody>
      </p:sp>
      <p:sp>
        <p:nvSpPr>
          <p:cNvPr id="5" name="5-Point Star 4">
            <a:extLst>
              <a:ext uri="{FF2B5EF4-FFF2-40B4-BE49-F238E27FC236}">
                <a16:creationId xmlns:a16="http://schemas.microsoft.com/office/drawing/2014/main" id="{C65B1808-58DD-85C9-2CC7-6B72A3667B44}"/>
              </a:ext>
            </a:extLst>
          </p:cNvPr>
          <p:cNvSpPr/>
          <p:nvPr/>
        </p:nvSpPr>
        <p:spPr bwMode="auto">
          <a:xfrm>
            <a:off x="968828" y="3189514"/>
            <a:ext cx="2841171" cy="2481943"/>
          </a:xfrm>
          <a:prstGeom prst="star5">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Times New Roman" pitchFamily="-112" charset="0"/>
            </a:endParaRPr>
          </a:p>
        </p:txBody>
      </p:sp>
      <p:pic>
        <p:nvPicPr>
          <p:cNvPr id="6" name="Picture 5">
            <a:extLst>
              <a:ext uri="{FF2B5EF4-FFF2-40B4-BE49-F238E27FC236}">
                <a16:creationId xmlns:a16="http://schemas.microsoft.com/office/drawing/2014/main" id="{202094F5-8285-592D-1561-8BF2186D6103}"/>
              </a:ext>
            </a:extLst>
          </p:cNvPr>
          <p:cNvPicPr>
            <a:picLocks noChangeAspect="1"/>
          </p:cNvPicPr>
          <p:nvPr/>
        </p:nvPicPr>
        <p:blipFill>
          <a:blip r:embed="rId3"/>
          <a:stretch>
            <a:fillRect/>
          </a:stretch>
        </p:blipFill>
        <p:spPr>
          <a:xfrm>
            <a:off x="33652" y="6271950"/>
            <a:ext cx="2315688" cy="473936"/>
          </a:xfrm>
          <a:prstGeom prst="rect">
            <a:avLst/>
          </a:prstGeom>
        </p:spPr>
      </p:pic>
    </p:spTree>
    <p:extLst>
      <p:ext uri="{BB962C8B-B14F-4D97-AF65-F5344CB8AC3E}">
        <p14:creationId xmlns:p14="http://schemas.microsoft.com/office/powerpoint/2010/main" val="968640363"/>
      </p:ext>
    </p:extLst>
  </p:cSld>
  <p:clrMapOvr>
    <a:masterClrMapping/>
  </p:clrMapOvr>
</p:sld>
</file>

<file path=ppt/theme/theme1.xml><?xml version="1.0" encoding="utf-8"?>
<a:theme xmlns:a="http://schemas.openxmlformats.org/drawingml/2006/main" name="SIM_no KU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IM_no KU Templat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pitchFamily="-112"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pitchFamily="-112" charset="0"/>
          </a:defRPr>
        </a:defPPr>
      </a:lstStyle>
    </a:lnDef>
  </a:objectDefaults>
  <a:extraClrSchemeLst>
    <a:extraClrScheme>
      <a:clrScheme name="SIM_no KU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IM_no KU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IM_no KU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IM_no KU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IM_no KU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IM_no KU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IM_no KU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IM_no KU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IM_no KU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IM_no KU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IM_no KU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IM_no KU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Bonsai:CE/LS - CD-ROMS:SIM_no KU Template2.pot</Template>
  <TotalTime>17118</TotalTime>
  <Words>6628</Words>
  <Application>Microsoft Macintosh PowerPoint</Application>
  <PresentationFormat>On-screen Show (4:3)</PresentationFormat>
  <Paragraphs>796</Paragraphs>
  <Slides>54</Slides>
  <Notes>51</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54</vt:i4>
      </vt:variant>
    </vt:vector>
  </HeadingPairs>
  <TitlesOfParts>
    <vt:vector size="68" baseType="lpstr">
      <vt:lpstr>Arial</vt:lpstr>
      <vt:lpstr>Calibri</vt:lpstr>
      <vt:lpstr>Cambria</vt:lpstr>
      <vt:lpstr>Century Gothic</vt:lpstr>
      <vt:lpstr>Georgia</vt:lpstr>
      <vt:lpstr>Roboto</vt:lpstr>
      <vt:lpstr>Source Sans Pro</vt:lpstr>
      <vt:lpstr>Symbol</vt:lpstr>
      <vt:lpstr>Times</vt:lpstr>
      <vt:lpstr>Times New Roman</vt:lpstr>
      <vt:lpstr>Times New Roman Bold</vt:lpstr>
      <vt:lpstr>Trebuchet MS</vt:lpstr>
      <vt:lpstr>Wingdings</vt:lpstr>
      <vt:lpstr>SIM_no KU Template</vt:lpstr>
      <vt:lpstr> Janis A. Bulgren, Ph.D.  </vt:lpstr>
      <vt:lpstr>Professional Development Materials: Higher Order Thinking and Reasoning (HOTR) routines</vt:lpstr>
      <vt:lpstr>  Professional Developer’s Guide developed by Janis A. Bulgren  </vt:lpstr>
      <vt:lpstr>PowerPoint Presentation</vt:lpstr>
      <vt:lpstr>PowerPoint Presentation</vt:lpstr>
      <vt:lpstr>  Professional Developer’s Guide developed by Janis A. Bulgren,  </vt:lpstr>
      <vt:lpstr>PowerPoint Presentation</vt:lpstr>
      <vt:lpstr>  </vt:lpstr>
      <vt:lpstr>  </vt:lpstr>
      <vt:lpstr>PowerPoint Presentation</vt:lpstr>
      <vt:lpstr>  </vt:lpstr>
      <vt:lpstr>  </vt:lpstr>
      <vt:lpstr>  </vt:lpstr>
      <vt:lpstr>  </vt:lpstr>
      <vt:lpstr>   </vt:lpstr>
      <vt:lpstr>  </vt:lpstr>
      <vt:lpstr>PowerPoint Presentation</vt:lpstr>
      <vt:lpstr>  </vt:lpstr>
      <vt:lpstr>  </vt:lpstr>
      <vt:lpstr>  </vt:lpstr>
      <vt:lpstr>  </vt:lpstr>
      <vt:lpstr>  </vt:lpstr>
      <vt:lpstr>PowerPoint Presentation</vt:lpstr>
      <vt:lpstr>PowerPoint Presentation</vt:lpstr>
      <vt:lpstr>  </vt:lpstr>
      <vt:lpstr>PowerPoint Presentation</vt:lpstr>
      <vt:lpstr>PowerPoint Presentation</vt:lpstr>
      <vt:lpstr>Partial Blueprint for ARGUMENTATION REASONING  1-2-3: the Basic Structure  </vt:lpstr>
      <vt:lpstr>  </vt:lpstr>
      <vt:lpstr>PowerPoint Presentation</vt:lpstr>
      <vt:lpstr>PowerPoint Presentation</vt:lpstr>
      <vt:lpstr>PowerPoint Presentation</vt:lpstr>
      <vt:lpstr>Build it better.</vt:lpstr>
      <vt:lpstr>  </vt:lpstr>
      <vt:lpstr>PowerPoint Presentation</vt:lpstr>
      <vt:lpstr>  </vt:lpstr>
      <vt:lpstr>  </vt:lpstr>
      <vt:lpstr>  </vt:lpstr>
      <vt:lpstr>Solar Panels</vt:lpstr>
      <vt:lpstr>PowerPoint Presentation</vt:lpstr>
      <vt:lpstr>PowerPoint Presentation</vt:lpstr>
      <vt:lpstr>PowerPoint Presentation</vt:lpstr>
      <vt:lpstr>PowerPoint Presentation</vt:lpstr>
      <vt:lpstr>  </vt:lpstr>
      <vt:lpstr>PowerPoint Presentation</vt:lpstr>
      <vt:lpstr>Good Reasoning is based on a Number of Types of Reasoning such as Cause Effect, Inference, Analogy, Deduction, Generalization, Correlation  </vt:lpstr>
      <vt:lpstr>  </vt:lpstr>
      <vt:lpstr>  </vt:lpstr>
      <vt:lpstr>  </vt:lpstr>
      <vt:lpstr>  </vt:lpstr>
      <vt:lpstr>  </vt:lpstr>
      <vt:lpstr>  </vt:lpstr>
      <vt:lpstr>  </vt:lpstr>
      <vt:lpstr>  ADDITIONAL PROFESSIONAL DEVELOPMENT RESOURCES</vt:lpstr>
    </vt:vector>
  </TitlesOfParts>
  <Company>Center for Research on Learning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WARNING:</dc:title>
  <dc:creator>Brian Staats</dc:creator>
  <cp:lastModifiedBy>Jocelyn Washburn</cp:lastModifiedBy>
  <cp:revision>1504</cp:revision>
  <cp:lastPrinted>2023-05-01T14:01:56Z</cp:lastPrinted>
  <dcterms:created xsi:type="dcterms:W3CDTF">2008-12-01T19:39:56Z</dcterms:created>
  <dcterms:modified xsi:type="dcterms:W3CDTF">2023-07-05T12:56:56Z</dcterms:modified>
</cp:coreProperties>
</file>