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31"/>
  </p:notesMasterIdLst>
  <p:handoutMasterIdLst>
    <p:handoutMasterId r:id="rId32"/>
  </p:handoutMasterIdLst>
  <p:sldIdLst>
    <p:sldId id="1021" r:id="rId2"/>
    <p:sldId id="1323" r:id="rId3"/>
    <p:sldId id="1073" r:id="rId4"/>
    <p:sldId id="691" r:id="rId5"/>
    <p:sldId id="977" r:id="rId6"/>
    <p:sldId id="656" r:id="rId7"/>
    <p:sldId id="840" r:id="rId8"/>
    <p:sldId id="816" r:id="rId9"/>
    <p:sldId id="670" r:id="rId10"/>
    <p:sldId id="657" r:id="rId11"/>
    <p:sldId id="672" r:id="rId12"/>
    <p:sldId id="1019" r:id="rId13"/>
    <p:sldId id="664" r:id="rId14"/>
    <p:sldId id="669" r:id="rId15"/>
    <p:sldId id="1191" r:id="rId16"/>
    <p:sldId id="309" r:id="rId17"/>
    <p:sldId id="335" r:id="rId18"/>
    <p:sldId id="665" r:id="rId19"/>
    <p:sldId id="820" r:id="rId20"/>
    <p:sldId id="1178" r:id="rId21"/>
    <p:sldId id="859" r:id="rId22"/>
    <p:sldId id="666" r:id="rId23"/>
    <p:sldId id="310" r:id="rId24"/>
    <p:sldId id="596" r:id="rId25"/>
    <p:sldId id="305" r:id="rId26"/>
    <p:sldId id="979" r:id="rId27"/>
    <p:sldId id="671" r:id="rId28"/>
    <p:sldId id="1214" r:id="rId29"/>
    <p:sldId id="1213"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03"/>
    <p:restoredTop sz="82626"/>
  </p:normalViewPr>
  <p:slideViewPr>
    <p:cSldViewPr snapToGrid="0">
      <p:cViewPr varScale="1">
        <p:scale>
          <a:sx n="85" d="100"/>
          <a:sy n="85" d="100"/>
        </p:scale>
        <p:origin x="1504" y="168"/>
      </p:cViewPr>
      <p:guideLst>
        <p:guide orient="horz" pos="20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snapToGrid="0">
      <p:cViewPr varScale="1">
        <p:scale>
          <a:sx n="92" d="100"/>
          <a:sy n="92" d="100"/>
        </p:scale>
        <p:origin x="-148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926C16C-7C81-D348-98B0-A0223C377CBE}"/>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7" name="Rectangle 3">
            <a:extLst>
              <a:ext uri="{FF2B5EF4-FFF2-40B4-BE49-F238E27FC236}">
                <a16:creationId xmlns:a16="http://schemas.microsoft.com/office/drawing/2014/main" id="{308536B8-5FC3-E54D-9F57-96BD413D53A2}"/>
              </a:ext>
            </a:extLst>
          </p:cNvPr>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8" name="Rectangle 4">
            <a:extLst>
              <a:ext uri="{FF2B5EF4-FFF2-40B4-BE49-F238E27FC236}">
                <a16:creationId xmlns:a16="http://schemas.microsoft.com/office/drawing/2014/main" id="{FA141ECC-994E-5145-BF8B-8BE0EDB3FE35}"/>
              </a:ext>
            </a:extLst>
          </p:cNvPr>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72709" name="Rectangle 5">
            <a:extLst>
              <a:ext uri="{FF2B5EF4-FFF2-40B4-BE49-F238E27FC236}">
                <a16:creationId xmlns:a16="http://schemas.microsoft.com/office/drawing/2014/main" id="{5B2944FF-090A-F64B-8492-A0E86619ADE3}"/>
              </a:ext>
            </a:extLst>
          </p:cNvPr>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fld id="{F7D4FCE4-8479-164A-98CC-90619F98894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C33EC2FB-5A37-0E44-9379-1A51B5047F5B}"/>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69635" name="Rectangle 3">
            <a:extLst>
              <a:ext uri="{FF2B5EF4-FFF2-40B4-BE49-F238E27FC236}">
                <a16:creationId xmlns:a16="http://schemas.microsoft.com/office/drawing/2014/main" id="{83E0995B-F044-7242-94F8-54B6390F5983}"/>
              </a:ext>
            </a:extLst>
          </p:cNvPr>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25604" name="Rectangle 4">
            <a:extLst>
              <a:ext uri="{FF2B5EF4-FFF2-40B4-BE49-F238E27FC236}">
                <a16:creationId xmlns:a16="http://schemas.microsoft.com/office/drawing/2014/main" id="{5D96D734-5DB6-4D4B-A224-9D20C0287FC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a:extLst>
              <a:ext uri="{FF2B5EF4-FFF2-40B4-BE49-F238E27FC236}">
                <a16:creationId xmlns:a16="http://schemas.microsoft.com/office/drawing/2014/main" id="{E72DABE2-873D-B04C-9A1B-A2ACCBA494B5}"/>
              </a:ext>
            </a:extLst>
          </p:cNvPr>
          <p:cNvSpPr>
            <a:spLocks noGrp="1" noChangeArrowheads="1"/>
          </p:cNvSpPr>
          <p:nvPr>
            <p:ph type="body" sz="quarter" idx="3"/>
          </p:nvPr>
        </p:nvSpPr>
        <p:spPr bwMode="auto">
          <a:xfrm>
            <a:off x="381000" y="4343400"/>
            <a:ext cx="6172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9638" name="Rectangle 6">
            <a:extLst>
              <a:ext uri="{FF2B5EF4-FFF2-40B4-BE49-F238E27FC236}">
                <a16:creationId xmlns:a16="http://schemas.microsoft.com/office/drawing/2014/main" id="{475DA847-E0F2-ED4B-9661-E21147C91BA6}"/>
              </a:ext>
            </a:extLst>
          </p:cNvPr>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69639" name="Rectangle 7">
            <a:extLst>
              <a:ext uri="{FF2B5EF4-FFF2-40B4-BE49-F238E27FC236}">
                <a16:creationId xmlns:a16="http://schemas.microsoft.com/office/drawing/2014/main" id="{4788176B-4F37-754C-939E-C2F8C30FC30D}"/>
              </a:ext>
            </a:extLst>
          </p:cNvPr>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r>
              <a:rPr lang="en-US" altLang="en-US"/>
              <a:t>UO Overhead  </a:t>
            </a:r>
            <a:fld id="{B591D3D6-A134-204D-A665-CC73B8CAFE47}"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24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kumimoji="1" sz="20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kumimoji="1"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kumimoji="1" sz="16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kumimoji="1" sz="14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1</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b="1"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1356799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10</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78915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0864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3651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13</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83504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14</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621552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8543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0846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0017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18</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079121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6386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a:t>
            </a:fld>
            <a:endParaRPr lang="en-US" altLang="en-US"/>
          </a:p>
        </p:txBody>
      </p:sp>
    </p:spTree>
    <p:extLst>
      <p:ext uri="{BB962C8B-B14F-4D97-AF65-F5344CB8AC3E}">
        <p14:creationId xmlns:p14="http://schemas.microsoft.com/office/powerpoint/2010/main" val="2643092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38109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6082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22</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612660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0005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07075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26</a:t>
            </a:fld>
            <a:endParaRPr lang="en-US" altLang="en-US"/>
          </a:p>
        </p:txBody>
      </p:sp>
    </p:spTree>
    <p:extLst>
      <p:ext uri="{BB962C8B-B14F-4D97-AF65-F5344CB8AC3E}">
        <p14:creationId xmlns:p14="http://schemas.microsoft.com/office/powerpoint/2010/main" val="36765231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27</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083927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29</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794243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3</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pitchFamily="2" charset="0"/>
                <a:ea typeface="ＭＳ Ｐゴシック" panose="020B0600070205080204" pitchFamily="34" charset="-128"/>
              </a:rPr>
              <a:t>Advance  Organizer </a:t>
            </a:r>
          </a:p>
          <a:p>
            <a:r>
              <a:rPr lang="en-US" altLang="en-US" dirty="0">
                <a:latin typeface="Times" pitchFamily="2" charset="0"/>
                <a:ea typeface="ＭＳ Ｐゴシック" panose="020B0600070205080204" pitchFamily="34" charset="-128"/>
              </a:rPr>
              <a:t>The Unit Organizer Routine: Title Page</a:t>
            </a:r>
          </a:p>
        </p:txBody>
      </p:sp>
    </p:spTree>
    <p:extLst>
      <p:ext uri="{BB962C8B-B14F-4D97-AF65-F5344CB8AC3E}">
        <p14:creationId xmlns:p14="http://schemas.microsoft.com/office/powerpoint/2010/main" val="229625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7EC155E4-5633-4E45-9BAB-09BB8C72E55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DDDC367F-E953-E045-898B-30D8DD0425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E5D90D13-24D4-6749-8D80-9BF47BBE78A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fld id="{CFDABE2E-7ABC-D74D-BC55-3EEF6B845C0E}" type="slidenum">
              <a:rPr lang="en-US" altLang="en-US" sz="1200" smtClean="0">
                <a:solidFill>
                  <a:schemeClr val="tx1"/>
                </a:solidFill>
                <a:latin typeface="Times" pitchFamily="2" charset="0"/>
              </a:rPr>
              <a:pPr/>
              <a:t>4</a:t>
            </a:fld>
            <a:endParaRPr lang="en-US" altLang="en-US" sz="1200">
              <a:solidFill>
                <a:schemeClr val="tx1"/>
              </a:solidFill>
              <a:latin typeface="Times" pitchFamily="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845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6</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756616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7</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551333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8</a:t>
            </a:fld>
            <a:endParaRPr lang="en-US" altLang="en-US"/>
          </a:p>
        </p:txBody>
      </p:sp>
    </p:spTree>
    <p:extLst>
      <p:ext uri="{BB962C8B-B14F-4D97-AF65-F5344CB8AC3E}">
        <p14:creationId xmlns:p14="http://schemas.microsoft.com/office/powerpoint/2010/main" val="2708620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a:extLst>
              <a:ext uri="{FF2B5EF4-FFF2-40B4-BE49-F238E27FC236}">
                <a16:creationId xmlns:a16="http://schemas.microsoft.com/office/drawing/2014/main" id="{D26ACB63-FCAC-6F45-A922-915EED58EECF}"/>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44034" name="Rectangle 7">
            <a:extLst>
              <a:ext uri="{FF2B5EF4-FFF2-40B4-BE49-F238E27FC236}">
                <a16:creationId xmlns:a16="http://schemas.microsoft.com/office/drawing/2014/main" id="{D019BB6B-E5F4-2447-AA7A-F7129A8F4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D70D3987-5288-DF4B-AFC5-D281BEE76CFF}" type="slidenum">
              <a:rPr lang="en-US" altLang="en-US" sz="1200" smtClean="0">
                <a:solidFill>
                  <a:schemeClr val="tx1"/>
                </a:solidFill>
                <a:latin typeface="Times" pitchFamily="2" charset="0"/>
              </a:rPr>
              <a:pPr/>
              <a:t>9</a:t>
            </a:fld>
            <a:endParaRPr lang="en-US" altLang="en-US" sz="1200">
              <a:solidFill>
                <a:schemeClr val="tx1"/>
              </a:solidFill>
              <a:latin typeface="Times" pitchFamily="2" charset="0"/>
            </a:endParaRPr>
          </a:p>
        </p:txBody>
      </p:sp>
      <p:sp>
        <p:nvSpPr>
          <p:cNvPr id="44035" name="Rectangle 2">
            <a:extLst>
              <a:ext uri="{FF2B5EF4-FFF2-40B4-BE49-F238E27FC236}">
                <a16:creationId xmlns:a16="http://schemas.microsoft.com/office/drawing/2014/main" id="{F9B8B1F1-5662-B841-9FB1-CFD61541B92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DED334C-03F7-0F49-BC48-A1AC9F70CEA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510979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32">
            <a:extLst>
              <a:ext uri="{FF2B5EF4-FFF2-40B4-BE49-F238E27FC236}">
                <a16:creationId xmlns:a16="http://schemas.microsoft.com/office/drawing/2014/main" id="{826ACC36-AEC9-1D49-BCD4-7C43631D9E6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1275" y="-9525"/>
            <a:ext cx="91963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33">
            <a:extLst>
              <a:ext uri="{FF2B5EF4-FFF2-40B4-BE49-F238E27FC236}">
                <a16:creationId xmlns:a16="http://schemas.microsoft.com/office/drawing/2014/main" id="{A6094F8F-FA9E-1A46-92B8-4E17449A0DEE}"/>
              </a:ext>
            </a:extLst>
          </p:cNvPr>
          <p:cNvSpPr>
            <a:spLocks noChangeShapeType="1"/>
          </p:cNvSpPr>
          <p:nvPr/>
        </p:nvSpPr>
        <p:spPr bwMode="auto">
          <a:xfrm>
            <a:off x="3200400" y="762000"/>
            <a:ext cx="0" cy="213360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034">
            <a:extLst>
              <a:ext uri="{FF2B5EF4-FFF2-40B4-BE49-F238E27FC236}">
                <a16:creationId xmlns:a16="http://schemas.microsoft.com/office/drawing/2014/main" id="{9A9D883B-EADD-1441-AD10-F74851EAA61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8575" y="5384800"/>
            <a:ext cx="91821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36" descr="sim_2color_sig">
            <a:extLst>
              <a:ext uri="{FF2B5EF4-FFF2-40B4-BE49-F238E27FC236}">
                <a16:creationId xmlns:a16="http://schemas.microsoft.com/office/drawing/2014/main" id="{02F6E8C1-C382-5944-90C7-7AD384EA6552}"/>
              </a:ext>
            </a:extLst>
          </p:cNvPr>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304800" y="1066800"/>
            <a:ext cx="2819400"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86" name="Rectangle 1026"/>
          <p:cNvSpPr>
            <a:spLocks noGrp="1" noChangeArrowheads="1"/>
          </p:cNvSpPr>
          <p:nvPr>
            <p:ph type="ctrTitle"/>
          </p:nvPr>
        </p:nvSpPr>
        <p:spPr>
          <a:xfrm>
            <a:off x="3429000" y="1046163"/>
            <a:ext cx="5410200" cy="1600200"/>
          </a:xfrm>
        </p:spPr>
        <p:txBody>
          <a:bodyPr anchor="ctr"/>
          <a:lstStyle>
            <a:lvl1pPr algn="l">
              <a:defRPr sz="2800" b="1"/>
            </a:lvl1pPr>
          </a:lstStyle>
          <a:p>
            <a:r>
              <a:rPr lang="en-US"/>
              <a:t>Click to edit Master title style</a:t>
            </a:r>
          </a:p>
        </p:txBody>
      </p:sp>
      <p:sp>
        <p:nvSpPr>
          <p:cNvPr id="297987" name="Rectangle 1027"/>
          <p:cNvSpPr>
            <a:spLocks noGrp="1" noChangeArrowheads="1"/>
          </p:cNvSpPr>
          <p:nvPr>
            <p:ph type="subTitle" idx="1"/>
          </p:nvPr>
        </p:nvSpPr>
        <p:spPr>
          <a:xfrm>
            <a:off x="3429000" y="3124200"/>
            <a:ext cx="5105400" cy="2895600"/>
          </a:xfrm>
        </p:spPr>
        <p:txBody>
          <a:bodyPr/>
          <a:lstStyle>
            <a:lvl1pPr marL="0" indent="0">
              <a:buFontTx/>
              <a:buNone/>
              <a:defRPr sz="1700"/>
            </a:lvl1pPr>
          </a:lstStyle>
          <a:p>
            <a:r>
              <a:rPr lang="en-US"/>
              <a:t>Click to edit Master subtitle style</a:t>
            </a:r>
          </a:p>
        </p:txBody>
      </p:sp>
      <p:sp>
        <p:nvSpPr>
          <p:cNvPr id="8" name="Rectangle 1028">
            <a:extLst>
              <a:ext uri="{FF2B5EF4-FFF2-40B4-BE49-F238E27FC236}">
                <a16:creationId xmlns:a16="http://schemas.microsoft.com/office/drawing/2014/main" id="{4BEC4B47-11C5-D740-B206-44D211C86C1A}"/>
              </a:ext>
            </a:extLst>
          </p:cNvPr>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ea typeface="ＭＳ Ｐゴシック" charset="0"/>
              </a:defRPr>
            </a:lvl1pPr>
          </a:lstStyle>
          <a:p>
            <a:pPr>
              <a:defRPr/>
            </a:pPr>
            <a:endParaRPr lang="en-US"/>
          </a:p>
        </p:txBody>
      </p:sp>
      <p:sp>
        <p:nvSpPr>
          <p:cNvPr id="9" name="Rectangle 1029">
            <a:extLst>
              <a:ext uri="{FF2B5EF4-FFF2-40B4-BE49-F238E27FC236}">
                <a16:creationId xmlns:a16="http://schemas.microsoft.com/office/drawing/2014/main" id="{8C94467E-1A9A-BA4A-BB3C-28F7E34B9266}"/>
              </a:ext>
            </a:extLst>
          </p:cNvPr>
          <p:cNvSpPr>
            <a:spLocks noGrp="1" noChangeArrowheads="1"/>
          </p:cNvSpPr>
          <p:nvPr>
            <p:ph type="ftr" sz="quarter" idx="11"/>
          </p:nvPr>
        </p:nvSpPr>
        <p:spPr>
          <a:xfrm>
            <a:off x="3124200" y="6248400"/>
            <a:ext cx="2895600" cy="457200"/>
          </a:xfrm>
        </p:spPr>
        <p:txBody>
          <a:bodyPr/>
          <a:lstStyle>
            <a:lvl1pPr algn="ctr">
              <a:defRPr sz="1400">
                <a:solidFill>
                  <a:schemeClr val="tx1"/>
                </a:solidFill>
              </a:defRPr>
            </a:lvl1pPr>
          </a:lstStyle>
          <a:p>
            <a:pPr>
              <a:defRPr/>
            </a:pPr>
            <a:r>
              <a:rPr lang="en-US"/>
              <a:t>University of Kansas Center for Research on Learning  2019</a:t>
            </a:r>
          </a:p>
        </p:txBody>
      </p:sp>
      <p:sp>
        <p:nvSpPr>
          <p:cNvPr id="10" name="Rectangle 1030">
            <a:extLst>
              <a:ext uri="{FF2B5EF4-FFF2-40B4-BE49-F238E27FC236}">
                <a16:creationId xmlns:a16="http://schemas.microsoft.com/office/drawing/2014/main" id="{BBFE0B7A-9BB5-5545-ADB0-230512206664}"/>
              </a:ext>
            </a:extLst>
          </p:cNvPr>
          <p:cNvSpPr>
            <a:spLocks noGrp="1" noChangeArrowheads="1"/>
          </p:cNvSpPr>
          <p:nvPr>
            <p:ph type="sldNum" sz="quarter" idx="12"/>
          </p:nvPr>
        </p:nvSpPr>
        <p:spPr>
          <a:xfrm>
            <a:off x="6553200" y="6248400"/>
            <a:ext cx="1905000" cy="457200"/>
          </a:xfrm>
        </p:spPr>
        <p:txBody>
          <a:bodyPr/>
          <a:lstStyle>
            <a:lvl1pPr algn="r">
              <a:defRPr sz="1400">
                <a:solidFill>
                  <a:schemeClr val="tx1"/>
                </a:solidFill>
              </a:defRPr>
            </a:lvl1pPr>
          </a:lstStyle>
          <a:p>
            <a:pPr>
              <a:defRPr/>
            </a:pPr>
            <a:fld id="{2392A6A9-0B93-A741-9520-0A47F07A8EFA}" type="slidenum">
              <a:rPr lang="en-US" altLang="en-US"/>
              <a:pPr>
                <a:defRPr/>
              </a:pPr>
              <a:t>‹#›</a:t>
            </a:fld>
            <a:endParaRPr lang="en-US" altLang="en-US"/>
          </a:p>
        </p:txBody>
      </p:sp>
    </p:spTree>
    <p:extLst>
      <p:ext uri="{BB962C8B-B14F-4D97-AF65-F5344CB8AC3E}">
        <p14:creationId xmlns:p14="http://schemas.microsoft.com/office/powerpoint/2010/main" val="3383128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0B8DA9A-8E70-7C46-B551-B83DA870088F}"/>
              </a:ext>
            </a:extLst>
          </p:cNvPr>
          <p:cNvSpPr>
            <a:spLocks noGrp="1" noChangeArrowheads="1"/>
          </p:cNvSpPr>
          <p:nvPr>
            <p:ph type="sldNum" sz="quarter" idx="10"/>
          </p:nvPr>
        </p:nvSpPr>
        <p:spPr>
          <a:ln/>
        </p:spPr>
        <p:txBody>
          <a:bodyPr/>
          <a:lstStyle>
            <a:lvl1pPr>
              <a:defRPr/>
            </a:lvl1pPr>
          </a:lstStyle>
          <a:p>
            <a:pPr>
              <a:defRPr/>
            </a:pPr>
            <a:fld id="{B2A450F7-0D91-9742-8BDC-D1EAF698C132}" type="slidenum">
              <a:rPr lang="en-US" altLang="en-US"/>
              <a:pPr>
                <a:defRPr/>
              </a:pPr>
              <a:t>‹#›</a:t>
            </a:fld>
            <a:endParaRPr lang="en-US" altLang="en-US"/>
          </a:p>
        </p:txBody>
      </p:sp>
      <p:sp>
        <p:nvSpPr>
          <p:cNvPr id="5" name="Rectangle 9">
            <a:extLst>
              <a:ext uri="{FF2B5EF4-FFF2-40B4-BE49-F238E27FC236}">
                <a16:creationId xmlns:a16="http://schemas.microsoft.com/office/drawing/2014/main" id="{8368BAF3-9272-2040-8FBA-DE0F5E688A16}"/>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313966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EE1487ED-B3A4-B043-8D45-91A1A4EE25E3}"/>
              </a:ext>
            </a:extLst>
          </p:cNvPr>
          <p:cNvSpPr>
            <a:spLocks noGrp="1" noChangeArrowheads="1"/>
          </p:cNvSpPr>
          <p:nvPr>
            <p:ph type="sldNum" sz="quarter" idx="10"/>
          </p:nvPr>
        </p:nvSpPr>
        <p:spPr>
          <a:ln/>
        </p:spPr>
        <p:txBody>
          <a:bodyPr/>
          <a:lstStyle>
            <a:lvl1pPr>
              <a:defRPr/>
            </a:lvl1pPr>
          </a:lstStyle>
          <a:p>
            <a:pPr>
              <a:defRPr/>
            </a:pPr>
            <a:fld id="{EFE48505-FA04-4143-8BD5-B8E839839D50}" type="slidenum">
              <a:rPr lang="en-US" altLang="en-US"/>
              <a:pPr>
                <a:defRPr/>
              </a:pPr>
              <a:t>‹#›</a:t>
            </a:fld>
            <a:endParaRPr lang="en-US" altLang="en-US"/>
          </a:p>
        </p:txBody>
      </p:sp>
      <p:sp>
        <p:nvSpPr>
          <p:cNvPr id="5" name="Rectangle 9">
            <a:extLst>
              <a:ext uri="{FF2B5EF4-FFF2-40B4-BE49-F238E27FC236}">
                <a16:creationId xmlns:a16="http://schemas.microsoft.com/office/drawing/2014/main" id="{D9BDCA57-8ADB-684E-A345-01D3B49B65F8}"/>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410528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64F659AA-457D-EF43-BFFA-C21CAE236837}"/>
              </a:ext>
            </a:extLst>
          </p:cNvPr>
          <p:cNvSpPr>
            <a:spLocks noGrp="1" noChangeArrowheads="1"/>
          </p:cNvSpPr>
          <p:nvPr>
            <p:ph type="sldNum" sz="quarter" idx="10"/>
          </p:nvPr>
        </p:nvSpPr>
        <p:spPr>
          <a:ln/>
        </p:spPr>
        <p:txBody>
          <a:bodyPr/>
          <a:lstStyle>
            <a:lvl1pPr>
              <a:defRPr/>
            </a:lvl1pPr>
          </a:lstStyle>
          <a:p>
            <a:pPr>
              <a:defRPr/>
            </a:pPr>
            <a:fld id="{17098659-408A-F140-A3A9-DBA57AC6AD73}" type="slidenum">
              <a:rPr lang="en-US" altLang="en-US"/>
              <a:pPr>
                <a:defRPr/>
              </a:pPr>
              <a:t>‹#›</a:t>
            </a:fld>
            <a:endParaRPr lang="en-US" altLang="en-US"/>
          </a:p>
        </p:txBody>
      </p:sp>
      <p:sp>
        <p:nvSpPr>
          <p:cNvPr id="5" name="Rectangle 9">
            <a:extLst>
              <a:ext uri="{FF2B5EF4-FFF2-40B4-BE49-F238E27FC236}">
                <a16:creationId xmlns:a16="http://schemas.microsoft.com/office/drawing/2014/main" id="{7A0626BF-8410-FB49-93E0-7FCA99480FBB}"/>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28699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89E56DB7-9D02-1844-9C72-C706FB5ECF3B}"/>
              </a:ext>
            </a:extLst>
          </p:cNvPr>
          <p:cNvSpPr>
            <a:spLocks noGrp="1" noChangeArrowheads="1"/>
          </p:cNvSpPr>
          <p:nvPr>
            <p:ph type="sldNum" sz="quarter" idx="10"/>
          </p:nvPr>
        </p:nvSpPr>
        <p:spPr>
          <a:ln/>
        </p:spPr>
        <p:txBody>
          <a:bodyPr/>
          <a:lstStyle>
            <a:lvl1pPr>
              <a:defRPr/>
            </a:lvl1pPr>
          </a:lstStyle>
          <a:p>
            <a:pPr>
              <a:defRPr/>
            </a:pPr>
            <a:fld id="{F119F4FA-B9C1-7641-AB47-64E318AC8D78}" type="slidenum">
              <a:rPr lang="en-US" altLang="en-US"/>
              <a:pPr>
                <a:defRPr/>
              </a:pPr>
              <a:t>‹#›</a:t>
            </a:fld>
            <a:endParaRPr lang="en-US" altLang="en-US"/>
          </a:p>
        </p:txBody>
      </p:sp>
      <p:sp>
        <p:nvSpPr>
          <p:cNvPr id="5" name="Rectangle 9">
            <a:extLst>
              <a:ext uri="{FF2B5EF4-FFF2-40B4-BE49-F238E27FC236}">
                <a16:creationId xmlns:a16="http://schemas.microsoft.com/office/drawing/2014/main" id="{06262126-5D4B-C742-A154-D65A6EB420BA}"/>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81649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B12E0437-59F8-1C40-9B58-12CBEABCA9FC}"/>
              </a:ext>
            </a:extLst>
          </p:cNvPr>
          <p:cNvSpPr>
            <a:spLocks noGrp="1" noChangeArrowheads="1"/>
          </p:cNvSpPr>
          <p:nvPr>
            <p:ph type="sldNum" sz="quarter" idx="10"/>
          </p:nvPr>
        </p:nvSpPr>
        <p:spPr>
          <a:ln/>
        </p:spPr>
        <p:txBody>
          <a:bodyPr/>
          <a:lstStyle>
            <a:lvl1pPr>
              <a:defRPr/>
            </a:lvl1pPr>
          </a:lstStyle>
          <a:p>
            <a:pPr>
              <a:defRPr/>
            </a:pPr>
            <a:fld id="{27D94FED-3932-5C4D-99DE-67B68050B5B9}" type="slidenum">
              <a:rPr lang="en-US" altLang="en-US"/>
              <a:pPr>
                <a:defRPr/>
              </a:pPr>
              <a:t>‹#›</a:t>
            </a:fld>
            <a:endParaRPr lang="en-US" altLang="en-US"/>
          </a:p>
        </p:txBody>
      </p:sp>
      <p:sp>
        <p:nvSpPr>
          <p:cNvPr id="6" name="Rectangle 9">
            <a:extLst>
              <a:ext uri="{FF2B5EF4-FFF2-40B4-BE49-F238E27FC236}">
                <a16:creationId xmlns:a16="http://schemas.microsoft.com/office/drawing/2014/main" id="{94BF3300-CBDC-7243-BABF-DDC71383A785}"/>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63454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403C3778-398A-BD49-B761-5E3C78882068}"/>
              </a:ext>
            </a:extLst>
          </p:cNvPr>
          <p:cNvSpPr>
            <a:spLocks noGrp="1" noChangeArrowheads="1"/>
          </p:cNvSpPr>
          <p:nvPr>
            <p:ph type="sldNum" sz="quarter" idx="10"/>
          </p:nvPr>
        </p:nvSpPr>
        <p:spPr>
          <a:ln/>
        </p:spPr>
        <p:txBody>
          <a:bodyPr/>
          <a:lstStyle>
            <a:lvl1pPr>
              <a:defRPr/>
            </a:lvl1pPr>
          </a:lstStyle>
          <a:p>
            <a:pPr>
              <a:defRPr/>
            </a:pPr>
            <a:fld id="{98E24AAE-BB15-EA4F-9FED-BC93D35E2882}" type="slidenum">
              <a:rPr lang="en-US" altLang="en-US"/>
              <a:pPr>
                <a:defRPr/>
              </a:pPr>
              <a:t>‹#›</a:t>
            </a:fld>
            <a:endParaRPr lang="en-US" altLang="en-US"/>
          </a:p>
        </p:txBody>
      </p:sp>
      <p:sp>
        <p:nvSpPr>
          <p:cNvPr id="8" name="Rectangle 9">
            <a:extLst>
              <a:ext uri="{FF2B5EF4-FFF2-40B4-BE49-F238E27FC236}">
                <a16:creationId xmlns:a16="http://schemas.microsoft.com/office/drawing/2014/main" id="{C960BB26-6976-E245-99B3-803CAED279B7}"/>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88799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E83D7D5A-9180-7F48-A7F6-7E6718B34E87}"/>
              </a:ext>
            </a:extLst>
          </p:cNvPr>
          <p:cNvSpPr>
            <a:spLocks noGrp="1" noChangeArrowheads="1"/>
          </p:cNvSpPr>
          <p:nvPr>
            <p:ph type="sldNum" sz="quarter" idx="10"/>
          </p:nvPr>
        </p:nvSpPr>
        <p:spPr>
          <a:ln/>
        </p:spPr>
        <p:txBody>
          <a:bodyPr/>
          <a:lstStyle>
            <a:lvl1pPr>
              <a:defRPr/>
            </a:lvl1pPr>
          </a:lstStyle>
          <a:p>
            <a:pPr>
              <a:defRPr/>
            </a:pPr>
            <a:fld id="{480E5113-45F0-0C4E-88EA-04DEF61AA53A}" type="slidenum">
              <a:rPr lang="en-US" altLang="en-US"/>
              <a:pPr>
                <a:defRPr/>
              </a:pPr>
              <a:t>‹#›</a:t>
            </a:fld>
            <a:endParaRPr lang="en-US" altLang="en-US"/>
          </a:p>
        </p:txBody>
      </p:sp>
      <p:sp>
        <p:nvSpPr>
          <p:cNvPr id="4" name="Rectangle 9">
            <a:extLst>
              <a:ext uri="{FF2B5EF4-FFF2-40B4-BE49-F238E27FC236}">
                <a16:creationId xmlns:a16="http://schemas.microsoft.com/office/drawing/2014/main" id="{5FE860AB-7DE7-A446-9B56-BFE0696F3F4F}"/>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578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109AED74-CA49-614D-BFB5-03D4CD224680}"/>
              </a:ext>
            </a:extLst>
          </p:cNvPr>
          <p:cNvSpPr>
            <a:spLocks noGrp="1" noChangeArrowheads="1"/>
          </p:cNvSpPr>
          <p:nvPr>
            <p:ph type="sldNum" sz="quarter" idx="10"/>
          </p:nvPr>
        </p:nvSpPr>
        <p:spPr>
          <a:ln/>
        </p:spPr>
        <p:txBody>
          <a:bodyPr/>
          <a:lstStyle>
            <a:lvl1pPr>
              <a:defRPr/>
            </a:lvl1pPr>
          </a:lstStyle>
          <a:p>
            <a:pPr>
              <a:defRPr/>
            </a:pPr>
            <a:fld id="{21AB840A-EDDD-2947-B8AE-4053FA30B882}" type="slidenum">
              <a:rPr lang="en-US" altLang="en-US"/>
              <a:pPr>
                <a:defRPr/>
              </a:pPr>
              <a:t>‹#›</a:t>
            </a:fld>
            <a:endParaRPr lang="en-US" altLang="en-US"/>
          </a:p>
        </p:txBody>
      </p:sp>
      <p:sp>
        <p:nvSpPr>
          <p:cNvPr id="3" name="Rectangle 9">
            <a:extLst>
              <a:ext uri="{FF2B5EF4-FFF2-40B4-BE49-F238E27FC236}">
                <a16:creationId xmlns:a16="http://schemas.microsoft.com/office/drawing/2014/main" id="{8C01F709-2C90-C64E-8BEF-19A8DB0E2E87}"/>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334451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90DE74EF-B0A1-D14E-A3CC-1F6547882646}"/>
              </a:ext>
            </a:extLst>
          </p:cNvPr>
          <p:cNvSpPr>
            <a:spLocks noGrp="1" noChangeArrowheads="1"/>
          </p:cNvSpPr>
          <p:nvPr>
            <p:ph type="sldNum" sz="quarter" idx="10"/>
          </p:nvPr>
        </p:nvSpPr>
        <p:spPr>
          <a:ln/>
        </p:spPr>
        <p:txBody>
          <a:bodyPr/>
          <a:lstStyle>
            <a:lvl1pPr>
              <a:defRPr/>
            </a:lvl1pPr>
          </a:lstStyle>
          <a:p>
            <a:pPr>
              <a:defRPr/>
            </a:pPr>
            <a:fld id="{EEE524DA-E911-4748-B310-A207431E6BE5}" type="slidenum">
              <a:rPr lang="en-US" altLang="en-US"/>
              <a:pPr>
                <a:defRPr/>
              </a:pPr>
              <a:t>‹#›</a:t>
            </a:fld>
            <a:endParaRPr lang="en-US" altLang="en-US"/>
          </a:p>
        </p:txBody>
      </p:sp>
      <p:sp>
        <p:nvSpPr>
          <p:cNvPr id="6" name="Rectangle 9">
            <a:extLst>
              <a:ext uri="{FF2B5EF4-FFF2-40B4-BE49-F238E27FC236}">
                <a16:creationId xmlns:a16="http://schemas.microsoft.com/office/drawing/2014/main" id="{BA302FBA-0F90-D249-9E54-42F22CD3323C}"/>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65296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03EABEE-5B7F-E749-8170-611D417ADC25}"/>
              </a:ext>
            </a:extLst>
          </p:cNvPr>
          <p:cNvSpPr>
            <a:spLocks noGrp="1" noChangeArrowheads="1"/>
          </p:cNvSpPr>
          <p:nvPr>
            <p:ph type="sldNum" sz="quarter" idx="10"/>
          </p:nvPr>
        </p:nvSpPr>
        <p:spPr>
          <a:ln/>
        </p:spPr>
        <p:txBody>
          <a:bodyPr/>
          <a:lstStyle>
            <a:lvl1pPr>
              <a:defRPr/>
            </a:lvl1pPr>
          </a:lstStyle>
          <a:p>
            <a:pPr>
              <a:defRPr/>
            </a:pPr>
            <a:fld id="{A242B986-AB4E-A641-A11D-240D04BF716D}" type="slidenum">
              <a:rPr lang="en-US" altLang="en-US"/>
              <a:pPr>
                <a:defRPr/>
              </a:pPr>
              <a:t>‹#›</a:t>
            </a:fld>
            <a:endParaRPr lang="en-US" altLang="en-US"/>
          </a:p>
        </p:txBody>
      </p:sp>
      <p:sp>
        <p:nvSpPr>
          <p:cNvPr id="6" name="Rectangle 9">
            <a:extLst>
              <a:ext uri="{FF2B5EF4-FFF2-40B4-BE49-F238E27FC236}">
                <a16:creationId xmlns:a16="http://schemas.microsoft.com/office/drawing/2014/main" id="{A60009B2-A23B-C849-9D0B-49842F1FBAC2}"/>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408670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sim_2color_sig">
            <a:extLst>
              <a:ext uri="{FF2B5EF4-FFF2-40B4-BE49-F238E27FC236}">
                <a16:creationId xmlns:a16="http://schemas.microsoft.com/office/drawing/2014/main" id="{E3BA93F7-F1A2-3544-A5FD-DA3EFD92B06D}"/>
              </a:ext>
            </a:extLst>
          </p:cNvPr>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7453313" y="5786438"/>
            <a:ext cx="1690687"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53B9EE57-3C8A-BB4A-B884-23E74F52DD5D}"/>
              </a:ext>
            </a:extLst>
          </p:cNvPr>
          <p:cNvSpPr>
            <a:spLocks noGrp="1" noChangeArrowheads="1"/>
          </p:cNvSpPr>
          <p:nvPr>
            <p:ph type="title"/>
          </p:nvPr>
        </p:nvSpPr>
        <p:spPr bwMode="auto">
          <a:xfrm>
            <a:off x="685800" y="457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A378C173-ACED-2F41-9FB0-20AD8DCB956A}"/>
              </a:ext>
            </a:extLst>
          </p:cNvPr>
          <p:cNvSpPr>
            <a:spLocks noGrp="1" noChangeArrowheads="1"/>
          </p:cNvSpPr>
          <p:nvPr>
            <p:ph type="body" idx="1"/>
          </p:nvPr>
        </p:nvSpPr>
        <p:spPr bwMode="auto">
          <a:xfrm>
            <a:off x="685800" y="1524000"/>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Freeform 5">
            <a:extLst>
              <a:ext uri="{FF2B5EF4-FFF2-40B4-BE49-F238E27FC236}">
                <a16:creationId xmlns:a16="http://schemas.microsoft.com/office/drawing/2014/main" id="{666593A5-6438-B54C-8769-442522615318}"/>
              </a:ext>
            </a:extLst>
          </p:cNvPr>
          <p:cNvSpPr>
            <a:spLocks/>
          </p:cNvSpPr>
          <p:nvPr/>
        </p:nvSpPr>
        <p:spPr bwMode="auto">
          <a:xfrm rot="-10798822">
            <a:off x="0" y="6210300"/>
            <a:ext cx="9144000" cy="646113"/>
          </a:xfrm>
          <a:custGeom>
            <a:avLst/>
            <a:gdLst>
              <a:gd name="T0" fmla="*/ 0 w 5770"/>
              <a:gd name="T1" fmla="*/ 0 h 407"/>
              <a:gd name="T2" fmla="*/ 2147483646 w 5770"/>
              <a:gd name="T3" fmla="*/ 0 h 407"/>
              <a:gd name="T4" fmla="*/ 2147483646 w 5770"/>
              <a:gd name="T5" fmla="*/ 2147483646 h 407"/>
              <a:gd name="T6" fmla="*/ 2147483646 w 5770"/>
              <a:gd name="T7" fmla="*/ 2147483646 h 407"/>
              <a:gd name="T8" fmla="*/ 2147483646 w 5770"/>
              <a:gd name="T9" fmla="*/ 2147483646 h 407"/>
              <a:gd name="T10" fmla="*/ 2147483646 w 5770"/>
              <a:gd name="T11" fmla="*/ 2147483646 h 407"/>
              <a:gd name="T12" fmla="*/ 2147483646 w 5770"/>
              <a:gd name="T13" fmla="*/ 2147483646 h 407"/>
              <a:gd name="T14" fmla="*/ 2147483646 w 5770"/>
              <a:gd name="T15" fmla="*/ 2147483646 h 407"/>
              <a:gd name="T16" fmla="*/ 2147483646 w 5770"/>
              <a:gd name="T17" fmla="*/ 2147483646 h 407"/>
              <a:gd name="T18" fmla="*/ 2147483646 w 5770"/>
              <a:gd name="T19" fmla="*/ 2147483646 h 407"/>
              <a:gd name="T20" fmla="*/ 2147483646 w 5770"/>
              <a:gd name="T21" fmla="*/ 2147483646 h 407"/>
              <a:gd name="T22" fmla="*/ 2147483646 w 5770"/>
              <a:gd name="T23" fmla="*/ 2147483646 h 407"/>
              <a:gd name="T24" fmla="*/ 2147483646 w 5770"/>
              <a:gd name="T25" fmla="*/ 2147483646 h 407"/>
              <a:gd name="T26" fmla="*/ 2147483646 w 5770"/>
              <a:gd name="T27" fmla="*/ 2147483646 h 407"/>
              <a:gd name="T28" fmla="*/ 2147483646 w 5770"/>
              <a:gd name="T29" fmla="*/ 2147483646 h 407"/>
              <a:gd name="T30" fmla="*/ 2147483646 w 5770"/>
              <a:gd name="T31" fmla="*/ 2147483646 h 407"/>
              <a:gd name="T32" fmla="*/ 2147483646 w 5770"/>
              <a:gd name="T33" fmla="*/ 2147483646 h 407"/>
              <a:gd name="T34" fmla="*/ 2147483646 w 5770"/>
              <a:gd name="T35" fmla="*/ 2147483646 h 407"/>
              <a:gd name="T36" fmla="*/ 0 w 5770"/>
              <a:gd name="T37" fmla="*/ 2147483646 h 407"/>
              <a:gd name="T38" fmla="*/ 0 w 5770"/>
              <a:gd name="T39" fmla="*/ 0 h 4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770" h="407">
                <a:moveTo>
                  <a:pt x="0" y="0"/>
                </a:moveTo>
                <a:lnTo>
                  <a:pt x="5770" y="0"/>
                </a:lnTo>
                <a:lnTo>
                  <a:pt x="5770" y="407"/>
                </a:lnTo>
                <a:lnTo>
                  <a:pt x="5502" y="407"/>
                </a:lnTo>
                <a:lnTo>
                  <a:pt x="5203" y="407"/>
                </a:lnTo>
                <a:lnTo>
                  <a:pt x="4828" y="399"/>
                </a:lnTo>
                <a:lnTo>
                  <a:pt x="4406" y="378"/>
                </a:lnTo>
                <a:lnTo>
                  <a:pt x="3954" y="341"/>
                </a:lnTo>
                <a:lnTo>
                  <a:pt x="3732" y="320"/>
                </a:lnTo>
                <a:lnTo>
                  <a:pt x="3518" y="291"/>
                </a:lnTo>
                <a:lnTo>
                  <a:pt x="3303" y="262"/>
                </a:lnTo>
                <a:lnTo>
                  <a:pt x="3104" y="218"/>
                </a:lnTo>
                <a:lnTo>
                  <a:pt x="2966" y="196"/>
                </a:lnTo>
                <a:lnTo>
                  <a:pt x="2590" y="131"/>
                </a:lnTo>
                <a:lnTo>
                  <a:pt x="2322" y="95"/>
                </a:lnTo>
                <a:lnTo>
                  <a:pt x="2023" y="66"/>
                </a:lnTo>
                <a:lnTo>
                  <a:pt x="1678" y="44"/>
                </a:lnTo>
                <a:lnTo>
                  <a:pt x="1311" y="29"/>
                </a:lnTo>
                <a:lnTo>
                  <a:pt x="0" y="22"/>
                </a:lnTo>
                <a:lnTo>
                  <a:pt x="0" y="0"/>
                </a:lnTo>
                <a:close/>
              </a:path>
            </a:pathLst>
          </a:custGeom>
          <a:solidFill>
            <a:srgbClr val="7F0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6">
            <a:extLst>
              <a:ext uri="{FF2B5EF4-FFF2-40B4-BE49-F238E27FC236}">
                <a16:creationId xmlns:a16="http://schemas.microsoft.com/office/drawing/2014/main" id="{8BF3D4AC-FDFB-CC4B-B386-8A314AC7E1C7}"/>
              </a:ext>
            </a:extLst>
          </p:cNvPr>
          <p:cNvSpPr>
            <a:spLocks/>
          </p:cNvSpPr>
          <p:nvPr/>
        </p:nvSpPr>
        <p:spPr bwMode="auto">
          <a:xfrm rot="10800000">
            <a:off x="0" y="6777038"/>
            <a:ext cx="1033463" cy="80962"/>
          </a:xfrm>
          <a:custGeom>
            <a:avLst/>
            <a:gdLst>
              <a:gd name="T0" fmla="*/ 2147483646 w 651"/>
              <a:gd name="T1" fmla="*/ 2147483646 h 51"/>
              <a:gd name="T2" fmla="*/ 2147483646 w 651"/>
              <a:gd name="T3" fmla="*/ 2147483646 h 51"/>
              <a:gd name="T4" fmla="*/ 0 w 651"/>
              <a:gd name="T5" fmla="*/ 0 h 51"/>
              <a:gd name="T6" fmla="*/ 2147483646 w 651"/>
              <a:gd name="T7" fmla="*/ 0 h 51"/>
              <a:gd name="T8" fmla="*/ 2147483646 w 651"/>
              <a:gd name="T9" fmla="*/ 2147483646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1" h="51">
                <a:moveTo>
                  <a:pt x="651" y="51"/>
                </a:moveTo>
                <a:lnTo>
                  <a:pt x="77" y="51"/>
                </a:lnTo>
                <a:lnTo>
                  <a:pt x="0" y="0"/>
                </a:lnTo>
                <a:lnTo>
                  <a:pt x="651" y="0"/>
                </a:lnTo>
                <a:lnTo>
                  <a:pt x="651" y="51"/>
                </a:lnTo>
                <a:close/>
              </a:path>
            </a:pathLst>
          </a:custGeom>
          <a:solidFill>
            <a:srgbClr val="FFD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 name="Line 7">
            <a:extLst>
              <a:ext uri="{FF2B5EF4-FFF2-40B4-BE49-F238E27FC236}">
                <a16:creationId xmlns:a16="http://schemas.microsoft.com/office/drawing/2014/main" id="{CE86CB68-F07A-8A4E-9C23-27FC9BD53DDF}"/>
              </a:ext>
            </a:extLst>
          </p:cNvPr>
          <p:cNvSpPr>
            <a:spLocks noChangeShapeType="1"/>
          </p:cNvSpPr>
          <p:nvPr/>
        </p:nvSpPr>
        <p:spPr bwMode="auto">
          <a:xfrm>
            <a:off x="838200" y="1295400"/>
            <a:ext cx="7315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6968" name="Rectangle 8">
            <a:extLst>
              <a:ext uri="{FF2B5EF4-FFF2-40B4-BE49-F238E27FC236}">
                <a16:creationId xmlns:a16="http://schemas.microsoft.com/office/drawing/2014/main" id="{1E0640C1-D6D5-F244-BA03-F1B4BAEDE4E2}"/>
              </a:ext>
            </a:extLst>
          </p:cNvPr>
          <p:cNvSpPr>
            <a:spLocks noGrp="1" noChangeArrowheads="1"/>
          </p:cNvSpPr>
          <p:nvPr>
            <p:ph type="sldNum" sz="quarter" idx="4"/>
          </p:nvPr>
        </p:nvSpPr>
        <p:spPr bwMode="auto">
          <a:xfrm>
            <a:off x="0" y="62484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panose="020B0604020202020204" pitchFamily="34" charset="0"/>
              </a:defRPr>
            </a:lvl1pPr>
          </a:lstStyle>
          <a:p>
            <a:pPr>
              <a:defRPr/>
            </a:pPr>
            <a:fld id="{31DF22D1-963F-F54B-B5E5-D3BEB12C843B}" type="slidenum">
              <a:rPr lang="en-US" altLang="en-US"/>
              <a:pPr>
                <a:defRPr/>
              </a:pPr>
              <a:t>‹#›</a:t>
            </a:fld>
            <a:endParaRPr lang="en-US" altLang="en-US"/>
          </a:p>
        </p:txBody>
      </p:sp>
      <p:sp>
        <p:nvSpPr>
          <p:cNvPr id="296969" name="Rectangle 9">
            <a:extLst>
              <a:ext uri="{FF2B5EF4-FFF2-40B4-BE49-F238E27FC236}">
                <a16:creationId xmlns:a16="http://schemas.microsoft.com/office/drawing/2014/main" id="{E1EC4617-C37C-8249-8930-A2C19FCEA429}"/>
              </a:ext>
            </a:extLst>
          </p:cNvPr>
          <p:cNvSpPr>
            <a:spLocks noGrp="1" noChangeArrowheads="1"/>
          </p:cNvSpPr>
          <p:nvPr>
            <p:ph type="ftr" sz="quarter" idx="3"/>
          </p:nvPr>
        </p:nvSpPr>
        <p:spPr bwMode="auto">
          <a:xfrm>
            <a:off x="0" y="6477000"/>
            <a:ext cx="3810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charset="0"/>
                <a:ea typeface="ＭＳ Ｐゴシック" charset="0"/>
              </a:defRPr>
            </a:lvl1pPr>
          </a:lstStyle>
          <a:p>
            <a:pPr>
              <a:defRPr/>
            </a:pPr>
            <a:r>
              <a:rPr lang="en-US"/>
              <a:t>University of Kansas Center for Research on Learning  2019</a:t>
            </a:r>
          </a:p>
        </p:txBody>
      </p:sp>
    </p:spTree>
  </p:cSld>
  <p:clrMap bg1="lt1" tx1="dk1" bg2="lt2" tx2="dk2" accent1="accent1" accent2="accent2" accent3="accent3" accent4="accent4" accent5="accent5" accent6="accent6" hlink="hlink" folHlink="folHlink"/>
  <p:sldLayoutIdLst>
    <p:sldLayoutId id="2147483971"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6pPr>
      <a:lvl7pPr marL="9144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cejournalforkids.org/articles/how-do-we-find-a-planet-in-another-galaxy/"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6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journalforkids.org/articles/how-could-baby-dinosaurs-live-in-the-arctic/"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2684091" y="5223212"/>
            <a:ext cx="5853095" cy="859536"/>
          </a:xfrm>
        </p:spPr>
        <p:txBody>
          <a:bodyPr/>
          <a:lstStyle/>
          <a:p>
            <a:pPr algn="ctr" eaLnBrk="1" hangingPunct="1">
              <a:spcBef>
                <a:spcPct val="25000"/>
              </a:spcBef>
            </a:pPr>
            <a:br>
              <a:rPr lang="en-US" altLang="en-US" sz="1200" dirty="0"/>
            </a:br>
            <a:r>
              <a:rPr lang="en-US" altLang="ja-JP" sz="2400" i="1" dirty="0">
                <a:solidFill>
                  <a:schemeClr val="tx1"/>
                </a:solidFill>
              </a:rPr>
              <a:t>Janis A. </a:t>
            </a:r>
            <a:r>
              <a:rPr lang="en-US" altLang="ja-JP" sz="2400" i="1" dirty="0" err="1">
                <a:solidFill>
                  <a:schemeClr val="tx1"/>
                </a:solidFill>
              </a:rPr>
              <a:t>Bulgren</a:t>
            </a:r>
            <a:r>
              <a:rPr lang="en-US" altLang="ja-JP" sz="2400" i="1" dirty="0">
                <a:solidFill>
                  <a:schemeClr val="tx1"/>
                </a:solidFill>
              </a:rPr>
              <a:t>, Ph.D</a:t>
            </a:r>
            <a:r>
              <a:rPr lang="en-US" altLang="ja-JP" sz="1600" i="1" dirty="0">
                <a:solidFill>
                  <a:schemeClr val="tx1"/>
                </a:solidFill>
              </a:rPr>
              <a:t>.</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1209326" y="-107490"/>
            <a:ext cx="9144000" cy="4154984"/>
          </a:xfrm>
          <a:prstGeom prst="rect">
            <a:avLst/>
          </a:prstGeom>
          <a:noFill/>
        </p:spPr>
        <p:txBody>
          <a:bodyPr wrap="square" lIns="91440" tIns="45720" rIns="91440" bIns="45720">
            <a:spAutoFit/>
          </a:bodyPr>
          <a:lstStyle/>
          <a:p>
            <a:pPr algn="ctr"/>
            <a:r>
              <a:rPr lang="en-US" sz="2800" b="1" dirty="0">
                <a:ln w="12700">
                  <a:solidFill>
                    <a:schemeClr val="accent1"/>
                  </a:solidFill>
                  <a:prstDash val="solid"/>
                </a:ln>
                <a:solidFill>
                  <a:srgbClr val="FF0000"/>
                </a:solidFill>
                <a:effectLst>
                  <a:outerShdw dist="38100" dir="2640000" algn="bl" rotWithShape="0">
                    <a:schemeClr val="accent1"/>
                  </a:outerShdw>
                </a:effectLst>
              </a:rPr>
              <a:t>                   </a:t>
            </a:r>
            <a:r>
              <a:rPr lang="en-US" sz="2800" b="1" dirty="0">
                <a:ln w="12700">
                  <a:solidFill>
                    <a:schemeClr val="tx1"/>
                  </a:solidFill>
                  <a:prstDash val="solid"/>
                </a:ln>
                <a:solidFill>
                  <a:srgbClr val="C00000"/>
                </a:solidFill>
                <a:effectLst>
                  <a:outerShdw dist="38100" dir="2640000" algn="bl" rotWithShape="0">
                    <a:schemeClr val="tx1">
                      <a:alpha val="39883"/>
                    </a:schemeClr>
                  </a:outerShdw>
                </a:effectLst>
              </a:rPr>
              <a:t> </a:t>
            </a:r>
          </a:p>
          <a:p>
            <a:pPr algn="ctr"/>
            <a:r>
              <a:rPr lang="en-US" sz="2800" b="1" dirty="0">
                <a:ln w="12700">
                  <a:solidFill>
                    <a:schemeClr val="tx1"/>
                  </a:solidFill>
                  <a:prstDash val="solid"/>
                </a:ln>
                <a:solidFill>
                  <a:srgbClr val="C00000"/>
                </a:solidFill>
                <a:effectLst>
                  <a:outerShdw dist="38100" dir="2640000" algn="bl" rotWithShape="0">
                    <a:schemeClr val="tx1">
                      <a:alpha val="39883"/>
                    </a:schemeClr>
                  </a:outerShdw>
                </a:effectLst>
              </a:rPr>
              <a:t> </a:t>
            </a:r>
          </a:p>
          <a:p>
            <a:pPr algn="ctr"/>
            <a:r>
              <a:rPr lang="en-US" sz="4400" b="1" dirty="0">
                <a:ln w="12700">
                  <a:solidFill>
                    <a:schemeClr val="tx1"/>
                  </a:solidFill>
                  <a:prstDash val="solid"/>
                </a:ln>
                <a:solidFill>
                  <a:srgbClr val="C00000"/>
                </a:solidFill>
                <a:effectLst>
                  <a:outerShdw dist="38100" dir="2640000" algn="bl" rotWithShape="0">
                    <a:schemeClr val="tx1">
                      <a:alpha val="39883"/>
                    </a:schemeClr>
                  </a:outerShdw>
                </a:effectLst>
              </a:rPr>
              <a:t>      </a:t>
            </a:r>
          </a:p>
          <a:p>
            <a:pPr algn="ctr"/>
            <a:r>
              <a:rPr lang="en-US" sz="3200" b="1" dirty="0">
                <a:solidFill>
                  <a:schemeClr val="tx1"/>
                </a:solidFill>
                <a:latin typeface="+mj-lt"/>
              </a:rPr>
              <a:t>Higher Order </a:t>
            </a:r>
          </a:p>
          <a:p>
            <a:pPr algn="ctr"/>
            <a:r>
              <a:rPr lang="en-US" sz="3200" b="1" dirty="0">
                <a:solidFill>
                  <a:schemeClr val="tx1"/>
                </a:solidFill>
                <a:latin typeface="+mj-lt"/>
              </a:rPr>
              <a:t>Thinking &amp; Reasoning</a:t>
            </a:r>
          </a:p>
          <a:p>
            <a:pPr algn="ctr"/>
            <a:r>
              <a:rPr lang="en-US" sz="3200" b="1" dirty="0">
                <a:solidFill>
                  <a:schemeClr val="tx1"/>
                </a:solidFill>
                <a:latin typeface="+mj-lt"/>
              </a:rPr>
              <a:t>(HOTR)</a:t>
            </a:r>
          </a:p>
          <a:p>
            <a:pPr algn="ctr"/>
            <a:endParaRPr lang="en-US" sz="3600" b="1" dirty="0">
              <a:latin typeface="+mj-lt"/>
            </a:endParaRPr>
          </a:p>
          <a:p>
            <a:pPr algn="ctr"/>
            <a:r>
              <a:rPr lang="en-US" sz="3200" b="1" dirty="0">
                <a:latin typeface="+mj-lt"/>
              </a:rPr>
              <a:t>Content Enhancement Routines </a:t>
            </a:r>
          </a:p>
        </p:txBody>
      </p:sp>
      <p:sp>
        <p:nvSpPr>
          <p:cNvPr id="4" name="TextBox 3">
            <a:extLst>
              <a:ext uri="{FF2B5EF4-FFF2-40B4-BE49-F238E27FC236}">
                <a16:creationId xmlns:a16="http://schemas.microsoft.com/office/drawing/2014/main" id="{B8A79035-E125-7F7A-7838-9E02E6B40974}"/>
              </a:ext>
            </a:extLst>
          </p:cNvPr>
          <p:cNvSpPr txBox="1"/>
          <p:nvPr/>
        </p:nvSpPr>
        <p:spPr>
          <a:xfrm>
            <a:off x="5112027" y="6082748"/>
            <a:ext cx="997225" cy="338554"/>
          </a:xfrm>
          <a:prstGeom prst="rect">
            <a:avLst/>
          </a:prstGeom>
          <a:noFill/>
        </p:spPr>
        <p:txBody>
          <a:bodyPr wrap="square">
            <a:spAutoFit/>
          </a:bodyPr>
          <a:lstStyle/>
          <a:p>
            <a:r>
              <a:rPr lang="en-US" altLang="en-US" sz="1600" dirty="0">
                <a:latin typeface="Times" pitchFamily="2" charset="0"/>
                <a:ea typeface="MS PGothic" panose="020B0600070205080204" pitchFamily="34" charset="-128"/>
              </a:rPr>
              <a:t>2023</a:t>
            </a:r>
            <a:endParaRPr lang="en-US" sz="1600" dirty="0"/>
          </a:p>
        </p:txBody>
      </p:sp>
      <p:pic>
        <p:nvPicPr>
          <p:cNvPr id="3" name="Picture 2">
            <a:extLst>
              <a:ext uri="{FF2B5EF4-FFF2-40B4-BE49-F238E27FC236}">
                <a16:creationId xmlns:a16="http://schemas.microsoft.com/office/drawing/2014/main" id="{4BF418ED-4C8E-F905-9B6A-C23EE09342BE}"/>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272763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380010" y="207088"/>
            <a:ext cx="7772400" cy="838200"/>
          </a:xfrm>
        </p:spPr>
        <p:txBody>
          <a:bodyPr/>
          <a:lstStyle/>
          <a:p>
            <a:pPr eaLnBrk="1" hangingPunct="1"/>
            <a:br>
              <a:rPr lang="en-US" altLang="en-US"/>
            </a:br>
            <a:br>
              <a:rPr lang="en-US" altLang="en-US"/>
            </a:br>
            <a:br>
              <a:rPr lang="en-US" altLang="en-US"/>
            </a:br>
            <a:br>
              <a:rPr lang="en-US" altLang="en-US" sz="2400"/>
            </a:br>
            <a:br>
              <a:rPr lang="en-US" altLang="en-US" b="1"/>
            </a:br>
            <a:endParaRPr lang="en-US" altLang="en-US"/>
          </a:p>
        </p:txBody>
      </p:sp>
      <p:sp>
        <p:nvSpPr>
          <p:cNvPr id="36868" name="Rectangle 5">
            <a:extLst>
              <a:ext uri="{FF2B5EF4-FFF2-40B4-BE49-F238E27FC236}">
                <a16:creationId xmlns:a16="http://schemas.microsoft.com/office/drawing/2014/main" id="{3D2976A0-203F-BA4D-8DE4-A72149B3625E}"/>
              </a:ext>
            </a:extLst>
          </p:cNvPr>
          <p:cNvSpPr>
            <a:spLocks noGrp="1" noChangeArrowheads="1"/>
          </p:cNvSpPr>
          <p:nvPr>
            <p:ph type="body" idx="1"/>
          </p:nvPr>
        </p:nvSpPr>
        <p:spPr>
          <a:xfrm>
            <a:off x="380010" y="1413164"/>
            <a:ext cx="8609611" cy="4188982"/>
          </a:xfrm>
        </p:spPr>
        <p:txBody>
          <a:bodyPr/>
          <a:lstStyle/>
          <a:p>
            <a:pPr marL="0" indent="0" eaLnBrk="1" hangingPunct="1">
              <a:buFontTx/>
              <a:buNone/>
              <a:defRPr/>
            </a:pPr>
            <a:r>
              <a:rPr lang="en-US" altLang="en-US">
                <a:solidFill>
                  <a:srgbClr val="000000"/>
                </a:solidFill>
              </a:rPr>
              <a:t>.</a:t>
            </a:r>
          </a:p>
          <a:p>
            <a:pPr eaLnBrk="1" hangingPunct="1">
              <a:buFont typeface="Wingdings" pitchFamily="2" charset="2"/>
              <a:buChar char="Ø"/>
              <a:defRPr/>
            </a:pPr>
            <a:endParaRPr lang="en-US" altLang="en-US">
              <a:solidFill>
                <a:srgbClr val="000000"/>
              </a:solidFill>
            </a:endParaRP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10</a:t>
            </a:fld>
            <a:endParaRPr lang="en-US" altLang="en-US" sz="1000">
              <a:solidFill>
                <a:schemeClr val="bg1"/>
              </a:solidFill>
            </a:endParaRPr>
          </a:p>
        </p:txBody>
      </p:sp>
      <p:sp>
        <p:nvSpPr>
          <p:cNvPr id="2" name="Rectangle 1">
            <a:extLst>
              <a:ext uri="{FF2B5EF4-FFF2-40B4-BE49-F238E27FC236}">
                <a16:creationId xmlns:a16="http://schemas.microsoft.com/office/drawing/2014/main" id="{65294638-4F75-D643-B9B5-9353491D3B82}"/>
              </a:ext>
            </a:extLst>
          </p:cNvPr>
          <p:cNvSpPr/>
          <p:nvPr/>
        </p:nvSpPr>
        <p:spPr>
          <a:xfrm>
            <a:off x="524256" y="1311121"/>
            <a:ext cx="8326667" cy="4154984"/>
          </a:xfrm>
          <a:prstGeom prst="rect">
            <a:avLst/>
          </a:prstGeom>
        </p:spPr>
        <p:txBody>
          <a:bodyPr wrap="square">
            <a:spAutoFit/>
          </a:bodyPr>
          <a:lstStyle/>
          <a:p>
            <a:pPr marL="457200" indent="-457200">
              <a:buFont typeface="+mj-lt"/>
              <a:buAutoNum type="arabicPeriod"/>
            </a:pPr>
            <a:r>
              <a:rPr lang="en-US" b="1" dirty="0">
                <a:solidFill>
                  <a:srgbClr val="941100"/>
                </a:solidFill>
                <a:latin typeface="+mn-lt"/>
              </a:rPr>
              <a:t>Informational Text: </a:t>
            </a:r>
            <a:r>
              <a:rPr lang="en-US" dirty="0">
                <a:solidFill>
                  <a:srgbClr val="202020"/>
                </a:solidFill>
                <a:latin typeface="+mn-lt"/>
              </a:rPr>
              <a:t>delineate and </a:t>
            </a:r>
            <a:r>
              <a:rPr lang="en-US" b="1" dirty="0">
                <a:solidFill>
                  <a:srgbClr val="202020"/>
                </a:solidFill>
                <a:latin typeface="+mn-lt"/>
              </a:rPr>
              <a:t>evaluate</a:t>
            </a:r>
            <a:r>
              <a:rPr lang="en-US" dirty="0">
                <a:solidFill>
                  <a:srgbClr val="202020"/>
                </a:solidFill>
                <a:latin typeface="+mn-lt"/>
              </a:rPr>
              <a:t> an </a:t>
            </a:r>
            <a:r>
              <a:rPr lang="en-US" b="1" dirty="0">
                <a:solidFill>
                  <a:srgbClr val="202020"/>
                </a:solidFill>
                <a:latin typeface="+mn-lt"/>
              </a:rPr>
              <a:t>argument and claims</a:t>
            </a:r>
            <a:r>
              <a:rPr lang="en-US" dirty="0">
                <a:solidFill>
                  <a:srgbClr val="202020"/>
                </a:solidFill>
                <a:latin typeface="+mn-lt"/>
              </a:rPr>
              <a:t> in a text, </a:t>
            </a:r>
            <a:r>
              <a:rPr lang="en-US" b="1" dirty="0">
                <a:solidFill>
                  <a:srgbClr val="202020"/>
                </a:solidFill>
                <a:latin typeface="+mn-lt"/>
              </a:rPr>
              <a:t>assess</a:t>
            </a:r>
            <a:r>
              <a:rPr lang="en-US" dirty="0">
                <a:solidFill>
                  <a:srgbClr val="202020"/>
                </a:solidFill>
                <a:latin typeface="+mn-lt"/>
              </a:rPr>
              <a:t>ing whether the reasoning is </a:t>
            </a:r>
            <a:r>
              <a:rPr lang="en-US" b="1" dirty="0">
                <a:solidFill>
                  <a:srgbClr val="202020"/>
                </a:solidFill>
                <a:latin typeface="+mn-lt"/>
              </a:rPr>
              <a:t>valid </a:t>
            </a:r>
            <a:r>
              <a:rPr lang="en-US" dirty="0">
                <a:solidFill>
                  <a:srgbClr val="202020"/>
                </a:solidFill>
                <a:latin typeface="+mn-lt"/>
              </a:rPr>
              <a:t>and the evidence is </a:t>
            </a:r>
            <a:r>
              <a:rPr lang="en-US" b="1" dirty="0">
                <a:solidFill>
                  <a:srgbClr val="202020"/>
                </a:solidFill>
                <a:latin typeface="+mn-lt"/>
              </a:rPr>
              <a:t>relevant and sufficient</a:t>
            </a:r>
            <a:r>
              <a:rPr lang="en-US" dirty="0">
                <a:solidFill>
                  <a:srgbClr val="202020"/>
                </a:solidFill>
                <a:latin typeface="+mn-lt"/>
              </a:rPr>
              <a:t>; identify </a:t>
            </a:r>
            <a:r>
              <a:rPr lang="en-US" b="1" dirty="0">
                <a:solidFill>
                  <a:srgbClr val="202020"/>
                </a:solidFill>
                <a:latin typeface="+mn-lt"/>
              </a:rPr>
              <a:t>false statements </a:t>
            </a:r>
            <a:r>
              <a:rPr lang="en-US" dirty="0">
                <a:solidFill>
                  <a:srgbClr val="202020"/>
                </a:solidFill>
                <a:latin typeface="+mn-lt"/>
              </a:rPr>
              <a:t>and </a:t>
            </a:r>
            <a:r>
              <a:rPr lang="en-US" b="1" dirty="0">
                <a:solidFill>
                  <a:srgbClr val="202020"/>
                </a:solidFill>
                <a:latin typeface="+mn-lt"/>
              </a:rPr>
              <a:t>fallacious reasoning</a:t>
            </a:r>
            <a:r>
              <a:rPr lang="en-US" dirty="0">
                <a:solidFill>
                  <a:srgbClr val="202020"/>
                </a:solidFill>
                <a:latin typeface="+mn-lt"/>
              </a:rPr>
              <a:t>.</a:t>
            </a:r>
            <a:endParaRPr lang="en-US" dirty="0">
              <a:latin typeface="+mn-lt"/>
            </a:endParaRPr>
          </a:p>
          <a:p>
            <a:pPr marL="457200" lvl="0" indent="-457200">
              <a:buFont typeface="+mj-lt"/>
              <a:buAutoNum type="arabicPeriod"/>
            </a:pPr>
            <a:r>
              <a:rPr lang="en-US" b="1" dirty="0">
                <a:solidFill>
                  <a:srgbClr val="941100"/>
                </a:solidFill>
                <a:latin typeface="+mn-lt"/>
              </a:rPr>
              <a:t>Reading:</a:t>
            </a:r>
            <a:r>
              <a:rPr lang="en-US" b="1" dirty="0">
                <a:latin typeface="+mn-lt"/>
              </a:rPr>
              <a:t> </a:t>
            </a:r>
            <a:r>
              <a:rPr lang="en-US" dirty="0">
                <a:latin typeface="+mn-lt"/>
              </a:rPr>
              <a:t>Emphasize </a:t>
            </a:r>
            <a:r>
              <a:rPr lang="en-US" b="1" dirty="0">
                <a:latin typeface="+mn-lt"/>
              </a:rPr>
              <a:t>logical inference</a:t>
            </a:r>
            <a:r>
              <a:rPr lang="en-US" dirty="0">
                <a:latin typeface="+mn-lt"/>
              </a:rPr>
              <a:t>, evidence, </a:t>
            </a:r>
            <a:r>
              <a:rPr lang="en-US" b="1" dirty="0">
                <a:latin typeface="+mn-lt"/>
              </a:rPr>
              <a:t>point of view, </a:t>
            </a:r>
            <a:r>
              <a:rPr lang="en-US" dirty="0">
                <a:latin typeface="+mn-lt"/>
              </a:rPr>
              <a:t>evaluate, argument, claims, </a:t>
            </a:r>
            <a:r>
              <a:rPr lang="en-US" b="1" dirty="0">
                <a:latin typeface="+mn-lt"/>
              </a:rPr>
              <a:t>validity of reasoning</a:t>
            </a:r>
            <a:r>
              <a:rPr lang="en-US" dirty="0">
                <a:latin typeface="+mn-lt"/>
              </a:rPr>
              <a:t>, relevance and sufficiency of evidence</a:t>
            </a:r>
          </a:p>
          <a:p>
            <a:pPr marL="457200" lvl="0" indent="-457200">
              <a:buAutoNum type="arabicPeriod"/>
            </a:pPr>
            <a:r>
              <a:rPr lang="en-US" b="1" dirty="0">
                <a:solidFill>
                  <a:srgbClr val="941100"/>
                </a:solidFill>
                <a:latin typeface="+mn-lt"/>
              </a:rPr>
              <a:t>Speaking and Listening: </a:t>
            </a:r>
            <a:r>
              <a:rPr lang="en-US" dirty="0">
                <a:latin typeface="+mn-lt"/>
              </a:rPr>
              <a:t>emphasize evidence, </a:t>
            </a:r>
            <a:r>
              <a:rPr lang="en-US" b="1" dirty="0">
                <a:latin typeface="+mn-lt"/>
              </a:rPr>
              <a:t>reasoning</a:t>
            </a:r>
            <a:r>
              <a:rPr lang="en-US" dirty="0">
                <a:latin typeface="+mn-lt"/>
              </a:rPr>
              <a:t>, and </a:t>
            </a:r>
            <a:r>
              <a:rPr lang="en-US" b="1" dirty="0">
                <a:latin typeface="+mn-lt"/>
              </a:rPr>
              <a:t>evaluation</a:t>
            </a:r>
            <a:r>
              <a:rPr lang="en-US" dirty="0">
                <a:latin typeface="+mn-lt"/>
              </a:rPr>
              <a:t>.   </a:t>
            </a:r>
          </a:p>
          <a:p>
            <a:pPr marL="457200" lvl="0" indent="-457200">
              <a:buAutoNum type="arabicPeriod"/>
            </a:pPr>
            <a:r>
              <a:rPr lang="en-US" b="1" dirty="0">
                <a:solidFill>
                  <a:srgbClr val="941100"/>
                </a:solidFill>
                <a:latin typeface="+mn-lt"/>
              </a:rPr>
              <a:t>Writing: </a:t>
            </a:r>
            <a:r>
              <a:rPr lang="en-US" dirty="0">
                <a:latin typeface="+mn-lt"/>
              </a:rPr>
              <a:t>emphasizes </a:t>
            </a:r>
            <a:r>
              <a:rPr lang="en-US" b="1" dirty="0">
                <a:latin typeface="+mn-lt"/>
              </a:rPr>
              <a:t>arguments, claims, analysis. </a:t>
            </a:r>
          </a:p>
        </p:txBody>
      </p:sp>
      <p:sp>
        <p:nvSpPr>
          <p:cNvPr id="4" name="Rectangle 3">
            <a:extLst>
              <a:ext uri="{FF2B5EF4-FFF2-40B4-BE49-F238E27FC236}">
                <a16:creationId xmlns:a16="http://schemas.microsoft.com/office/drawing/2014/main" id="{1F88E5A7-C7E2-9846-8EA0-23C947829C33}"/>
              </a:ext>
            </a:extLst>
          </p:cNvPr>
          <p:cNvSpPr/>
          <p:nvPr/>
        </p:nvSpPr>
        <p:spPr>
          <a:xfrm>
            <a:off x="380010" y="207088"/>
            <a:ext cx="8609611" cy="830997"/>
          </a:xfrm>
          <a:prstGeom prst="rect">
            <a:avLst/>
          </a:prstGeom>
        </p:spPr>
        <p:txBody>
          <a:bodyPr wrap="square">
            <a:spAutoFit/>
          </a:bodyPr>
          <a:lstStyle/>
          <a:p>
            <a:pPr algn="ctr"/>
            <a:r>
              <a:rPr lang="en-US" b="1" dirty="0">
                <a:latin typeface="+mj-lt"/>
              </a:rPr>
              <a:t>English Language Arts Standards</a:t>
            </a:r>
          </a:p>
          <a:p>
            <a:pPr algn="ctr"/>
            <a:r>
              <a:rPr lang="en-US" b="1" dirty="0">
                <a:latin typeface="+mj-lt"/>
              </a:rPr>
              <a:t>in Reading, Speaking, and  Listening in the Common Core</a:t>
            </a:r>
          </a:p>
        </p:txBody>
      </p:sp>
      <p:sp>
        <p:nvSpPr>
          <p:cNvPr id="6" name="TextBox 5">
            <a:extLst>
              <a:ext uri="{FF2B5EF4-FFF2-40B4-BE49-F238E27FC236}">
                <a16:creationId xmlns:a16="http://schemas.microsoft.com/office/drawing/2014/main" id="{EFD0377A-036C-8E9B-5590-F39C53D6A98C}"/>
              </a:ext>
            </a:extLst>
          </p:cNvPr>
          <p:cNvSpPr txBox="1"/>
          <p:nvPr/>
        </p:nvSpPr>
        <p:spPr>
          <a:xfrm>
            <a:off x="2817171" y="6235477"/>
            <a:ext cx="4578438" cy="276999"/>
          </a:xfrm>
          <a:prstGeom prst="rect">
            <a:avLst/>
          </a:prstGeom>
          <a:noFill/>
        </p:spPr>
        <p:txBody>
          <a:bodyPr wrap="square">
            <a:spAutoFit/>
          </a:bodyPr>
          <a:lstStyle/>
          <a:p>
            <a:pPr algn="r"/>
            <a:r>
              <a:rPr lang="en-US" altLang="en-US" sz="1200" dirty="0">
                <a:solidFill>
                  <a:srgbClr val="85898A"/>
                </a:solidFill>
              </a:rPr>
              <a:t>© Janis </a:t>
            </a:r>
            <a:r>
              <a:rPr lang="en-US" altLang="en-US" sz="1200" dirty="0" err="1">
                <a:solidFill>
                  <a:srgbClr val="85898A"/>
                </a:solidFill>
              </a:rPr>
              <a:t>Bulgren</a:t>
            </a:r>
            <a:r>
              <a:rPr lang="en-US" altLang="en-US" sz="1200" dirty="0">
                <a:solidFill>
                  <a:srgbClr val="85898A"/>
                </a:solidFill>
              </a:rPr>
              <a:t> 2023</a:t>
            </a:r>
          </a:p>
        </p:txBody>
      </p:sp>
    </p:spTree>
    <p:extLst>
      <p:ext uri="{BB962C8B-B14F-4D97-AF65-F5344CB8AC3E}">
        <p14:creationId xmlns:p14="http://schemas.microsoft.com/office/powerpoint/2010/main" val="6900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1352F7E-D586-B624-653B-D5E90E26690C}"/>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80126" y="84601"/>
            <a:ext cx="8746560" cy="1107996"/>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Cross-Curricular Argumentation Guide A – </a:t>
            </a:r>
          </a:p>
          <a:p>
            <a:pPr algn="ctr" defTabSz="342900" eaLnBrk="1" fontAlgn="auto" hangingPunct="1">
              <a:spcBef>
                <a:spcPts val="0"/>
              </a:spcBef>
              <a:spcAft>
                <a:spcPts val="0"/>
              </a:spcAft>
              <a:defRPr/>
            </a:pPr>
            <a:r>
              <a:rPr lang="en-US" b="1" dirty="0">
                <a:solidFill>
                  <a:prstClr val="black"/>
                </a:solidFill>
                <a:latin typeface="Calibri" panose="020F0502020204030204"/>
                <a:ea typeface="+mn-ea"/>
              </a:rPr>
              <a:t>English Language Arts Claim and Argument: Figurative Language </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3991543119"/>
              </p:ext>
            </p:extLst>
          </p:nvPr>
        </p:nvGraphicFramePr>
        <p:xfrm>
          <a:off x="473270" y="770550"/>
          <a:ext cx="8462351" cy="236854"/>
        </p:xfrm>
        <a:graphic>
          <a:graphicData uri="http://schemas.openxmlformats.org/drawingml/2006/table">
            <a:tbl>
              <a:tblPr firstRow="1" bandRow="1">
                <a:tableStyleId>{5940675A-B579-460E-94D1-54222C63F5DA}</a:tableStyleId>
              </a:tblPr>
              <a:tblGrid>
                <a:gridCol w="2302243">
                  <a:extLst>
                    <a:ext uri="{9D8B030D-6E8A-4147-A177-3AD203B41FA5}">
                      <a16:colId xmlns:a16="http://schemas.microsoft.com/office/drawing/2014/main" val="3924947534"/>
                    </a:ext>
                  </a:extLst>
                </a:gridCol>
                <a:gridCol w="1077462">
                  <a:extLst>
                    <a:ext uri="{9D8B030D-6E8A-4147-A177-3AD203B41FA5}">
                      <a16:colId xmlns:a16="http://schemas.microsoft.com/office/drawing/2014/main" val="2370561529"/>
                    </a:ext>
                  </a:extLst>
                </a:gridCol>
                <a:gridCol w="1374033">
                  <a:extLst>
                    <a:ext uri="{9D8B030D-6E8A-4147-A177-3AD203B41FA5}">
                      <a16:colId xmlns:a16="http://schemas.microsoft.com/office/drawing/2014/main" val="964142523"/>
                    </a:ext>
                  </a:extLst>
                </a:gridCol>
                <a:gridCol w="3708613">
                  <a:extLst>
                    <a:ext uri="{9D8B030D-6E8A-4147-A177-3AD203B41FA5}">
                      <a16:colId xmlns:a16="http://schemas.microsoft.com/office/drawing/2014/main" val="709764846"/>
                    </a:ext>
                  </a:extLst>
                </a:gridCol>
              </a:tblGrid>
              <a:tr h="236854">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a:t>
                      </a:r>
                      <a:r>
                        <a:rPr kumimoji="0" lang="en-US" sz="900" b="1" i="0" u="none" strike="noStrike" kern="1200" cap="none" spc="0" normalizeH="0" baseline="0" noProof="0" dirty="0">
                          <a:ln>
                            <a:noFill/>
                          </a:ln>
                          <a:solidFill>
                            <a:prstClr val="black"/>
                          </a:solidFill>
                          <a:effectLst/>
                          <a:uLnTx/>
                          <a:uFillTx/>
                          <a:latin typeface="+mn-lt"/>
                          <a:ea typeface="+mn-ea"/>
                          <a:cs typeface="+mn-cs"/>
                        </a:rPr>
                        <a:t>American Literary Novel: Mark Twain</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3058976537"/>
              </p:ext>
            </p:extLst>
          </p:nvPr>
        </p:nvGraphicFramePr>
        <p:xfrm>
          <a:off x="269586" y="1118777"/>
          <a:ext cx="8396848" cy="4916653"/>
        </p:xfrm>
        <a:graphic>
          <a:graphicData uri="http://schemas.openxmlformats.org/drawingml/2006/table">
            <a:tbl>
              <a:tblPr firstRow="1" bandRow="1">
                <a:tableStyleId>{2D5ABB26-0587-4C30-8999-92F81FD0307C}</a:tableStyleId>
              </a:tblPr>
              <a:tblGrid>
                <a:gridCol w="3413059">
                  <a:extLst>
                    <a:ext uri="{9D8B030D-6E8A-4147-A177-3AD203B41FA5}">
                      <a16:colId xmlns:a16="http://schemas.microsoft.com/office/drawing/2014/main" val="2751578919"/>
                    </a:ext>
                  </a:extLst>
                </a:gridCol>
                <a:gridCol w="4983789">
                  <a:extLst>
                    <a:ext uri="{9D8B030D-6E8A-4147-A177-3AD203B41FA5}">
                      <a16:colId xmlns:a16="http://schemas.microsoft.com/office/drawing/2014/main" val="412781860"/>
                    </a:ext>
                  </a:extLst>
                </a:gridCol>
              </a:tblGrid>
              <a:tr h="45281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mn-lt"/>
                          <a:ea typeface="+mn-ea"/>
                          <a:cs typeface="+mn-cs"/>
                        </a:rPr>
                        <a:t>1. Clarify the claim and define key terms.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100" b="1"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117418">
                <a:tc>
                  <a:txBody>
                    <a:bodyPr/>
                    <a:lstStyle/>
                    <a:p>
                      <a:r>
                        <a:rPr lang="en-US" sz="1100" b="1" kern="1200" dirty="0">
                          <a:solidFill>
                            <a:schemeClr val="tx1"/>
                          </a:solidFill>
                          <a:effectLst/>
                          <a:latin typeface="+mn-lt"/>
                          <a:ea typeface="+mn-ea"/>
                          <a:cs typeface="+mn-cs"/>
                        </a:rPr>
                        <a:t>2. List the evidence.                                                                                                   </a:t>
                      </a:r>
                    </a:p>
                    <a:p>
                      <a:br>
                        <a:rPr lang="en-US" sz="1200" dirty="0"/>
                      </a:b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3. Analyze the reasoning.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prstClr val="black"/>
                          </a:solidFill>
                          <a:latin typeface="Calibri" panose="020F0502020204030204"/>
                        </a:rPr>
                        <a:t>     *Both are figures of speech.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prstClr val="black"/>
                          </a:solidFill>
                          <a:latin typeface="Calibri" panose="020F0502020204030204"/>
                        </a:rPr>
                        <a:t>      *Both compare unlike things that make abstract ideas more concrete.</a:t>
                      </a:r>
                      <a:endParaRPr lang="en-US" sz="1800" b="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prstClr val="black"/>
                          </a:solidFill>
                          <a:latin typeface="Calibri" panose="020F0502020204030204"/>
                        </a:rPr>
                        <a:t>      *They are different in the words used to compare things such as “like” or “as” (simile) vs. stating that one thing IS the other.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5240325"/>
                  </a:ext>
                </a:extLst>
              </a:tr>
              <a:tr h="8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4. Identify other arguments for or against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I </a:t>
                      </a:r>
                      <a:r>
                        <a:rPr lang="en-US" sz="1800" b="1" dirty="0">
                          <a:latin typeface="Calibri" panose="020F0502020204030204" pitchFamily="34" charset="0"/>
                          <a:cs typeface="Calibri" panose="020F0502020204030204" pitchFamily="34" charset="0"/>
                        </a:rPr>
                        <a:t>don’t see counterarguments because these are well-accepted definitions of simile and metaphor.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59959">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dirty="0"/>
                        <a:t>5. Make judgements about the quality of evidence, reasoning and other arguments.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dirty="0">
                        <a:highlight>
                          <a:srgbClr val="C0C0C0"/>
                        </a:highligh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extLst>
                  <a:ext uri="{0D108BD9-81ED-4DB2-BD59-A6C34878D82A}">
                    <a16:rowId xmlns:a16="http://schemas.microsoft.com/office/drawing/2014/main" val="3750633078"/>
                  </a:ext>
                </a:extLst>
              </a:tr>
              <a:tr h="86741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4704446" y="6356712"/>
            <a:ext cx="1259586" cy="273844"/>
          </a:xfrm>
        </p:spPr>
        <p:txBody>
          <a:bodyPr/>
          <a:lstStyle/>
          <a:p>
            <a:pPr algn="r" defTabSz="342900" eaLnBrk="1" fontAlgn="auto" hangingPunct="1">
              <a:spcBef>
                <a:spcPts val="0"/>
              </a:spcBef>
              <a:spcAft>
                <a:spcPts val="0"/>
              </a:spcAft>
              <a:defRPr/>
            </a:pPr>
            <a:r>
              <a:rPr lang="en-US" sz="900">
                <a:solidFill>
                  <a:prstClr val="black">
                    <a:tint val="75000"/>
                  </a:prstClr>
                </a:solidFill>
                <a:latin typeface="Calibri" panose="020F0502020204030204"/>
                <a:ea typeface="+mn-ea"/>
              </a:rPr>
              <a:t>© Janis </a:t>
            </a:r>
            <a:r>
              <a:rPr lang="en-US" sz="900" err="1">
                <a:solidFill>
                  <a:prstClr val="black">
                    <a:tint val="75000"/>
                  </a:prstClr>
                </a:solidFill>
                <a:latin typeface="Calibri" panose="020F0502020204030204"/>
                <a:ea typeface="+mn-ea"/>
              </a:rPr>
              <a:t>Bulgren</a:t>
            </a:r>
            <a:r>
              <a:rPr lang="en-US" sz="900">
                <a:solidFill>
                  <a:prstClr val="black">
                    <a:tint val="75000"/>
                  </a:prstClr>
                </a:solidFill>
                <a:latin typeface="Calibri" panose="020F0502020204030204"/>
                <a:ea typeface="+mn-ea"/>
              </a:rPr>
              <a:t> 2022</a:t>
            </a:r>
          </a:p>
        </p:txBody>
      </p:sp>
      <p:sp>
        <p:nvSpPr>
          <p:cNvPr id="7" name="TextBox 6">
            <a:extLst>
              <a:ext uri="{FF2B5EF4-FFF2-40B4-BE49-F238E27FC236}">
                <a16:creationId xmlns:a16="http://schemas.microsoft.com/office/drawing/2014/main" id="{1997D8B9-C81C-447E-B0A7-0C0CE1223B2A}"/>
              </a:ext>
            </a:extLst>
          </p:cNvPr>
          <p:cNvSpPr txBox="1"/>
          <p:nvPr/>
        </p:nvSpPr>
        <p:spPr>
          <a:xfrm>
            <a:off x="979649" y="1244953"/>
            <a:ext cx="6334413" cy="369332"/>
          </a:xfrm>
          <a:prstGeom prst="rect">
            <a:avLst/>
          </a:prstGeom>
          <a:noFill/>
        </p:spPr>
        <p:txBody>
          <a:bodyPr wrap="square">
            <a:spAutoFit/>
          </a:bodyPr>
          <a:lstStyle/>
          <a:p>
            <a:pPr defTabSz="685800" eaLnBrk="1" fontAlgn="auto" hangingPunct="1">
              <a:spcBef>
                <a:spcPts val="0"/>
              </a:spcBef>
              <a:spcAft>
                <a:spcPts val="0"/>
              </a:spcAft>
              <a:defRPr/>
            </a:pPr>
            <a:r>
              <a:rPr lang="en-US" sz="1600" b="1" dirty="0">
                <a:solidFill>
                  <a:prstClr val="black"/>
                </a:solidFill>
                <a:latin typeface="Calibri" panose="020F0502020204030204"/>
                <a:ea typeface="+mn-ea"/>
              </a:rPr>
              <a:t> </a:t>
            </a:r>
            <a:r>
              <a:rPr lang="en-US" sz="1800" b="1" dirty="0">
                <a:solidFill>
                  <a:prstClr val="black"/>
                </a:solidFill>
                <a:latin typeface="Calibri" panose="020F0502020204030204"/>
                <a:ea typeface="+mn-ea"/>
              </a:rPr>
              <a:t>A simile and a metaphor have more similarities than differences</a:t>
            </a:r>
            <a:r>
              <a:rPr lang="en-US" sz="1300" b="1" dirty="0">
                <a:solidFill>
                  <a:prstClr val="black"/>
                </a:solidFill>
                <a:latin typeface="Calibri" panose="020F0502020204030204"/>
                <a:ea typeface="+mn-ea"/>
              </a:rPr>
              <a:t>.</a:t>
            </a:r>
          </a:p>
        </p:txBody>
      </p:sp>
      <p:sp>
        <p:nvSpPr>
          <p:cNvPr id="11" name="TextBox 10">
            <a:extLst>
              <a:ext uri="{FF2B5EF4-FFF2-40B4-BE49-F238E27FC236}">
                <a16:creationId xmlns:a16="http://schemas.microsoft.com/office/drawing/2014/main" id="{EA1C083B-8633-4D84-8AFB-B544E5779E10}"/>
              </a:ext>
            </a:extLst>
          </p:cNvPr>
          <p:cNvSpPr txBox="1"/>
          <p:nvPr/>
        </p:nvSpPr>
        <p:spPr>
          <a:xfrm>
            <a:off x="269585" y="1693353"/>
            <a:ext cx="3301781" cy="2178464"/>
          </a:xfrm>
          <a:prstGeom prst="rect">
            <a:avLst/>
          </a:prstGeom>
          <a:noFill/>
        </p:spPr>
        <p:txBody>
          <a:bodyPr wrap="square">
            <a:spAutoFit/>
          </a:bodyPr>
          <a:lstStyle/>
          <a:p>
            <a:pPr defTabSz="685800" eaLnBrk="1" fontAlgn="auto" hangingPunct="1">
              <a:spcBef>
                <a:spcPts val="0"/>
              </a:spcBef>
              <a:spcAft>
                <a:spcPts val="0"/>
              </a:spcAft>
              <a:defRPr/>
            </a:pPr>
            <a:r>
              <a:rPr lang="en-US" sz="1800" b="1" dirty="0">
                <a:solidFill>
                  <a:prstClr val="black"/>
                </a:solidFill>
                <a:latin typeface="Calibri" panose="020F0502020204030204"/>
                <a:ea typeface="+mn-ea"/>
              </a:rPr>
              <a:t>     *In what way are similes and metaphors are alike?</a:t>
            </a:r>
          </a:p>
          <a:p>
            <a:pPr defTabSz="685800" eaLnBrk="1" fontAlgn="auto" hangingPunct="1">
              <a:spcBef>
                <a:spcPts val="0"/>
              </a:spcBef>
              <a:spcAft>
                <a:spcPts val="0"/>
              </a:spcAft>
              <a:defRPr/>
            </a:pPr>
            <a:r>
              <a:rPr lang="en-US" sz="1800" b="1" dirty="0">
                <a:solidFill>
                  <a:prstClr val="black"/>
                </a:solidFill>
                <a:latin typeface="Calibri" panose="020F0502020204030204"/>
                <a:ea typeface="+mn-ea"/>
              </a:rPr>
              <a:t>      *What is another way that similes and metaphors are alike?</a:t>
            </a:r>
          </a:p>
          <a:p>
            <a:pPr defTabSz="685800" eaLnBrk="1" fontAlgn="auto" hangingPunct="1">
              <a:spcBef>
                <a:spcPts val="0"/>
              </a:spcBef>
              <a:spcAft>
                <a:spcPts val="0"/>
              </a:spcAft>
              <a:defRPr/>
            </a:pPr>
            <a:r>
              <a:rPr lang="en-US" sz="1800" b="1" dirty="0">
                <a:solidFill>
                  <a:prstClr val="black"/>
                </a:solidFill>
                <a:latin typeface="Calibri" panose="020F0502020204030204"/>
                <a:ea typeface="+mn-ea"/>
              </a:rPr>
              <a:t>     *In what way are similes and metaphors are different?</a:t>
            </a:r>
          </a:p>
          <a:p>
            <a:pPr defTabSz="685800" eaLnBrk="1" fontAlgn="auto" hangingPunct="1">
              <a:spcBef>
                <a:spcPts val="0"/>
              </a:spcBef>
              <a:spcAft>
                <a:spcPts val="0"/>
              </a:spcAft>
              <a:defRPr/>
            </a:pPr>
            <a:endParaRPr lang="en-US" sz="1200" b="1" u="sng" dirty="0">
              <a:solidFill>
                <a:prstClr val="black"/>
              </a:solidFill>
              <a:latin typeface="Calibri" panose="020F0502020204030204"/>
              <a:ea typeface="+mn-ea"/>
            </a:endParaRPr>
          </a:p>
          <a:p>
            <a:pPr defTabSz="685800" eaLnBrk="1" fontAlgn="auto" hangingPunct="1">
              <a:spcBef>
                <a:spcPts val="0"/>
              </a:spcBef>
              <a:spcAft>
                <a:spcPts val="0"/>
              </a:spcAft>
              <a:defRPr/>
            </a:pPr>
            <a:endParaRPr lang="en-US" sz="1200" b="1" u="sng" dirty="0">
              <a:solidFill>
                <a:prstClr val="black"/>
              </a:solidFill>
              <a:latin typeface="Calibri" panose="020F0502020204030204"/>
              <a:ea typeface="+mn-ea"/>
            </a:endParaRPr>
          </a:p>
        </p:txBody>
      </p:sp>
      <p:sp>
        <p:nvSpPr>
          <p:cNvPr id="15" name="TextBox 14">
            <a:extLst>
              <a:ext uri="{FF2B5EF4-FFF2-40B4-BE49-F238E27FC236}">
                <a16:creationId xmlns:a16="http://schemas.microsoft.com/office/drawing/2014/main" id="{A8BDD36C-B5DA-44AB-B874-B00101735DFA}"/>
              </a:ext>
            </a:extLst>
          </p:cNvPr>
          <p:cNvSpPr txBox="1"/>
          <p:nvPr/>
        </p:nvSpPr>
        <p:spPr>
          <a:xfrm>
            <a:off x="269587" y="4703726"/>
            <a:ext cx="8396847" cy="369332"/>
          </a:xfrm>
          <a:prstGeom prst="rect">
            <a:avLst/>
          </a:prstGeom>
          <a:noFill/>
        </p:spPr>
        <p:txBody>
          <a:bodyPr wrap="square">
            <a:spAutoFit/>
          </a:bodyPr>
          <a:lstStyle/>
          <a:p>
            <a:pPr defTabSz="685800" eaLnBrk="1" fontAlgn="auto" hangingPunct="1">
              <a:spcBef>
                <a:spcPts val="0"/>
              </a:spcBef>
              <a:spcAft>
                <a:spcPts val="0"/>
              </a:spcAft>
              <a:defRPr/>
            </a:pPr>
            <a:r>
              <a:rPr lang="en-US" sz="1800" b="1" dirty="0">
                <a:solidFill>
                  <a:prstClr val="black"/>
                </a:solidFill>
                <a:latin typeface="Calibri" panose="020F0502020204030204"/>
                <a:ea typeface="+mn-ea"/>
              </a:rPr>
              <a:t>The quality of evidence and reasoning  is accurate because the claim is fact based</a:t>
            </a:r>
            <a:r>
              <a:rPr lang="en-US" sz="1800" b="1" dirty="0">
                <a:solidFill>
                  <a:prstClr val="black"/>
                </a:solidFill>
                <a:latin typeface="Calibri" panose="020F0502020204030204"/>
              </a:rPr>
              <a:t>.</a:t>
            </a:r>
            <a:r>
              <a:rPr lang="en-US" sz="1800" b="1" dirty="0">
                <a:solidFill>
                  <a:prstClr val="black"/>
                </a:solidFill>
                <a:latin typeface="Calibri" panose="020F0502020204030204"/>
                <a:ea typeface="+mn-ea"/>
              </a:rPr>
              <a:t>  </a:t>
            </a:r>
          </a:p>
        </p:txBody>
      </p:sp>
      <p:sp>
        <p:nvSpPr>
          <p:cNvPr id="19" name="TextBox 18">
            <a:extLst>
              <a:ext uri="{FF2B5EF4-FFF2-40B4-BE49-F238E27FC236}">
                <a16:creationId xmlns:a16="http://schemas.microsoft.com/office/drawing/2014/main" id="{891E2D6F-F2C9-4ADC-817A-82900535A9BC}"/>
              </a:ext>
            </a:extLst>
          </p:cNvPr>
          <p:cNvSpPr txBox="1"/>
          <p:nvPr/>
        </p:nvSpPr>
        <p:spPr>
          <a:xfrm>
            <a:off x="203032" y="5212013"/>
            <a:ext cx="8529956" cy="1200329"/>
          </a:xfrm>
          <a:prstGeom prst="rect">
            <a:avLst/>
          </a:prstGeom>
          <a:noFill/>
        </p:spPr>
        <p:txBody>
          <a:bodyPr wrap="square">
            <a:spAutoFit/>
          </a:bodyPr>
          <a:lstStyle/>
          <a:p>
            <a:pPr defTabSz="685800" eaLnBrk="1" fontAlgn="auto" hangingPunct="1">
              <a:spcBef>
                <a:spcPts val="0"/>
              </a:spcBef>
              <a:spcAft>
                <a:spcPts val="0"/>
              </a:spcAft>
              <a:defRPr/>
            </a:pPr>
            <a:r>
              <a:rPr lang="en-US" sz="1800" b="1" dirty="0">
                <a:solidFill>
                  <a:prstClr val="black"/>
                </a:solidFill>
                <a:latin typeface="Calibri" panose="020F0502020204030204"/>
                <a:ea typeface="+mn-ea"/>
              </a:rPr>
              <a:t>I agree with the facts presented, BUT I think the one difference is more important than the two similarities – that one thing is LIKE another vs. one thing IS another -- is the critical point.</a:t>
            </a:r>
          </a:p>
          <a:p>
            <a:pPr defTabSz="685800" eaLnBrk="1" fontAlgn="auto" hangingPunct="1">
              <a:spcBef>
                <a:spcPts val="0"/>
              </a:spcBef>
              <a:spcAft>
                <a:spcPts val="0"/>
              </a:spcAft>
              <a:defRPr/>
            </a:pPr>
            <a:r>
              <a:rPr lang="en-US" sz="1800" dirty="0">
                <a:solidFill>
                  <a:prstClr val="black"/>
                </a:solidFill>
                <a:latin typeface="Calibri" panose="020F0502020204030204"/>
                <a:ea typeface="+mn-ea"/>
              </a:rPr>
              <a:t> </a:t>
            </a:r>
            <a:r>
              <a:rPr lang="en-US" sz="1200" dirty="0">
                <a:solidFill>
                  <a:prstClr val="black"/>
                </a:solidFill>
                <a:latin typeface="Calibri" panose="020F0502020204030204"/>
                <a:ea typeface="+mn-ea"/>
              </a:rPr>
              <a:t>.</a:t>
            </a:r>
            <a:r>
              <a:rPr lang="en-US" sz="1200" dirty="0" err="1">
                <a:solidFill>
                  <a:prstClr val="black"/>
                </a:solidFill>
                <a:latin typeface="Calibri" panose="020F0502020204030204"/>
                <a:ea typeface="+mn-ea"/>
              </a:rPr>
              <a:t>å</a:t>
            </a:r>
            <a:endParaRPr lang="en-US" sz="1200" dirty="0">
              <a:solidFill>
                <a:prstClr val="black"/>
              </a:solidFill>
              <a:latin typeface="Calibri" panose="020F0502020204030204"/>
              <a:ea typeface="+mn-ea"/>
            </a:endParaRPr>
          </a:p>
        </p:txBody>
      </p:sp>
    </p:spTree>
    <p:extLst>
      <p:ext uri="{BB962C8B-B14F-4D97-AF65-F5344CB8AC3E}">
        <p14:creationId xmlns:p14="http://schemas.microsoft.com/office/powerpoint/2010/main" val="37344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447F9C-BDD1-2D82-AA52-B1A160930006}"/>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318362" y="-1"/>
            <a:ext cx="8160912" cy="1107996"/>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Cross-Curricular Argumentation Guide A – </a:t>
            </a:r>
          </a:p>
          <a:p>
            <a:pPr algn="ctr" defTabSz="342900" eaLnBrk="1" fontAlgn="auto" hangingPunct="1">
              <a:spcBef>
                <a:spcPts val="0"/>
              </a:spcBef>
              <a:spcAft>
                <a:spcPts val="0"/>
              </a:spcAft>
              <a:defRPr/>
            </a:pPr>
            <a:r>
              <a:rPr lang="en-US" b="1" dirty="0">
                <a:solidFill>
                  <a:prstClr val="black"/>
                </a:solidFill>
                <a:latin typeface="Calibri" panose="020F0502020204030204"/>
                <a:ea typeface="+mn-ea"/>
              </a:rPr>
              <a:t>English Language Arts Claim and Argument about  Literature </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473270" y="885646"/>
          <a:ext cx="8462351" cy="236854"/>
        </p:xfrm>
        <a:graphic>
          <a:graphicData uri="http://schemas.openxmlformats.org/drawingml/2006/table">
            <a:tbl>
              <a:tblPr firstRow="1" bandRow="1">
                <a:tableStyleId>{5940675A-B579-460E-94D1-54222C63F5DA}</a:tableStyleId>
              </a:tblPr>
              <a:tblGrid>
                <a:gridCol w="2302243">
                  <a:extLst>
                    <a:ext uri="{9D8B030D-6E8A-4147-A177-3AD203B41FA5}">
                      <a16:colId xmlns:a16="http://schemas.microsoft.com/office/drawing/2014/main" val="3924947534"/>
                    </a:ext>
                  </a:extLst>
                </a:gridCol>
                <a:gridCol w="1077462">
                  <a:extLst>
                    <a:ext uri="{9D8B030D-6E8A-4147-A177-3AD203B41FA5}">
                      <a16:colId xmlns:a16="http://schemas.microsoft.com/office/drawing/2014/main" val="2370561529"/>
                    </a:ext>
                  </a:extLst>
                </a:gridCol>
                <a:gridCol w="1374033">
                  <a:extLst>
                    <a:ext uri="{9D8B030D-6E8A-4147-A177-3AD203B41FA5}">
                      <a16:colId xmlns:a16="http://schemas.microsoft.com/office/drawing/2014/main" val="964142523"/>
                    </a:ext>
                  </a:extLst>
                </a:gridCol>
                <a:gridCol w="3708613">
                  <a:extLst>
                    <a:ext uri="{9D8B030D-6E8A-4147-A177-3AD203B41FA5}">
                      <a16:colId xmlns:a16="http://schemas.microsoft.com/office/drawing/2014/main" val="709764846"/>
                    </a:ext>
                  </a:extLst>
                </a:gridCol>
              </a:tblGrid>
              <a:tr h="236854">
                <a:tc>
                  <a:txBody>
                    <a:bodyPr/>
                    <a:lstStyle/>
                    <a:p>
                      <a:r>
                        <a:rPr lang="en-US" sz="900" b="1"/>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a:t>
                      </a:r>
                      <a:r>
                        <a:rPr kumimoji="0" lang="en-US" sz="900" b="1" i="0" u="none" strike="noStrike" kern="1200" cap="none" spc="0" normalizeH="0" baseline="0" noProof="0" dirty="0">
                          <a:ln>
                            <a:noFill/>
                          </a:ln>
                          <a:solidFill>
                            <a:prstClr val="black"/>
                          </a:solidFill>
                          <a:effectLst/>
                          <a:uLnTx/>
                          <a:uFillTx/>
                          <a:latin typeface="+mn-lt"/>
                          <a:ea typeface="+mn-ea"/>
                          <a:cs typeface="+mn-cs"/>
                        </a:rPr>
                        <a:t>American Literary Novel: Mark Twain</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3802753135"/>
              </p:ext>
            </p:extLst>
          </p:nvPr>
        </p:nvGraphicFramePr>
        <p:xfrm>
          <a:off x="318362" y="1231923"/>
          <a:ext cx="8282386" cy="4553759"/>
        </p:xfrm>
        <a:graphic>
          <a:graphicData uri="http://schemas.openxmlformats.org/drawingml/2006/table">
            <a:tbl>
              <a:tblPr firstRow="1" bandRow="1">
                <a:tableStyleId>{2D5ABB26-0587-4C30-8999-92F81FD0307C}</a:tableStyleId>
              </a:tblPr>
              <a:tblGrid>
                <a:gridCol w="3668374">
                  <a:extLst>
                    <a:ext uri="{9D8B030D-6E8A-4147-A177-3AD203B41FA5}">
                      <a16:colId xmlns:a16="http://schemas.microsoft.com/office/drawing/2014/main" val="2751578919"/>
                    </a:ext>
                  </a:extLst>
                </a:gridCol>
                <a:gridCol w="4614012">
                  <a:extLst>
                    <a:ext uri="{9D8B030D-6E8A-4147-A177-3AD203B41FA5}">
                      <a16:colId xmlns:a16="http://schemas.microsoft.com/office/drawing/2014/main" val="412781860"/>
                    </a:ext>
                  </a:extLst>
                </a:gridCol>
              </a:tblGrid>
              <a:tr h="72927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a:solidFill>
                            <a:schemeClr val="tx1"/>
                          </a:solidFill>
                          <a:effectLst/>
                          <a:latin typeface="+mn-lt"/>
                          <a:ea typeface="+mn-ea"/>
                          <a:cs typeface="+mn-cs"/>
                        </a:rPr>
                        <a:t>1. Clarify the claim and define key terms.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100" b="1" kern="120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100" b="1" kern="120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100" b="1" kern="120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1969102">
                <a:tc>
                  <a:txBody>
                    <a:bodyPr/>
                    <a:lstStyle/>
                    <a:p>
                      <a:r>
                        <a:rPr lang="en-US" sz="1100" b="1" kern="1200">
                          <a:solidFill>
                            <a:schemeClr val="tx1"/>
                          </a:solidFill>
                          <a:effectLst/>
                          <a:latin typeface="+mn-lt"/>
                          <a:ea typeface="+mn-ea"/>
                          <a:cs typeface="+mn-cs"/>
                        </a:rPr>
                        <a:t>2. List the evidence.                                                                                                   </a:t>
                      </a:r>
                    </a:p>
                    <a:p>
                      <a:br>
                        <a:rPr lang="en-US" sz="1200"/>
                      </a:br>
                      <a:endParaRPr kumimoji="0" lang="en-US" sz="1100" b="0" i="0" u="none" strike="noStrike" kern="1200" cap="none" spc="0" normalizeH="0" baseline="0" noProof="0">
                        <a:ln>
                          <a:noFill/>
                        </a:ln>
                        <a:solidFill>
                          <a:prstClr val="black"/>
                        </a:solidFill>
                        <a:effectLst/>
                        <a:uLnTx/>
                        <a:uFillTx/>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t>3. Analyze the reasoning.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5240325"/>
                  </a:ext>
                </a:extLst>
              </a:tr>
              <a:tr h="63931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t>4. Identify other arguments for or against the claim.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p>
                    <a:p>
                      <a:endParaRPr lang="en-US" sz="1100" b="1"/>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780008">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a:t>5. Make judgements about the quality of evidence, reasoning and other arguments.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a:highlight>
                          <a:srgbClr val="C0C0C0"/>
                        </a:highlight>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a:highlight>
                          <a:srgbClr val="C0C0C0"/>
                        </a:highlight>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a:highlight>
                          <a:srgbClr val="C0C0C0"/>
                        </a:highligh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extLst>
                  <a:ext uri="{0D108BD9-81ED-4DB2-BD59-A6C34878D82A}">
                    <a16:rowId xmlns:a16="http://schemas.microsoft.com/office/drawing/2014/main" val="3750633078"/>
                  </a:ext>
                </a:extLst>
              </a:tr>
              <a:tr h="42619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4704446" y="6356712"/>
            <a:ext cx="1259586" cy="273844"/>
          </a:xfrm>
        </p:spPr>
        <p:txBody>
          <a:bodyPr/>
          <a:lstStyle/>
          <a:p>
            <a:pPr algn="r" defTabSz="342900" eaLnBrk="1" fontAlgn="auto" hangingPunct="1">
              <a:spcBef>
                <a:spcPts val="0"/>
              </a:spcBef>
              <a:spcAft>
                <a:spcPts val="0"/>
              </a:spcAft>
              <a:defRPr/>
            </a:pPr>
            <a:r>
              <a:rPr lang="en-US" sz="900">
                <a:solidFill>
                  <a:prstClr val="black">
                    <a:tint val="75000"/>
                  </a:prstClr>
                </a:solidFill>
                <a:latin typeface="Calibri" panose="020F0502020204030204"/>
                <a:ea typeface="+mn-ea"/>
              </a:rPr>
              <a:t>© Janis </a:t>
            </a:r>
            <a:r>
              <a:rPr lang="en-US" sz="900" err="1">
                <a:solidFill>
                  <a:prstClr val="black">
                    <a:tint val="75000"/>
                  </a:prstClr>
                </a:solidFill>
                <a:latin typeface="Calibri" panose="020F0502020204030204"/>
                <a:ea typeface="+mn-ea"/>
              </a:rPr>
              <a:t>Bulgren</a:t>
            </a:r>
            <a:r>
              <a:rPr lang="en-US" sz="900">
                <a:solidFill>
                  <a:prstClr val="black">
                    <a:tint val="75000"/>
                  </a:prstClr>
                </a:solidFill>
                <a:latin typeface="Calibri" panose="020F0502020204030204"/>
                <a:ea typeface="+mn-ea"/>
              </a:rPr>
              <a:t> 2022</a:t>
            </a:r>
          </a:p>
        </p:txBody>
      </p:sp>
      <p:sp>
        <p:nvSpPr>
          <p:cNvPr id="7" name="TextBox 6">
            <a:extLst>
              <a:ext uri="{FF2B5EF4-FFF2-40B4-BE49-F238E27FC236}">
                <a16:creationId xmlns:a16="http://schemas.microsoft.com/office/drawing/2014/main" id="{1997D8B9-C81C-447E-B0A7-0C0CE1223B2A}"/>
              </a:ext>
            </a:extLst>
          </p:cNvPr>
          <p:cNvSpPr txBox="1"/>
          <p:nvPr/>
        </p:nvSpPr>
        <p:spPr>
          <a:xfrm>
            <a:off x="3031292" y="1201156"/>
            <a:ext cx="5792931" cy="292388"/>
          </a:xfrm>
          <a:prstGeom prst="rect">
            <a:avLst/>
          </a:prstGeom>
          <a:noFill/>
        </p:spPr>
        <p:txBody>
          <a:bodyPr wrap="square">
            <a:spAutoFit/>
          </a:bodyPr>
          <a:lstStyle/>
          <a:p>
            <a:pPr defTabSz="685800" eaLnBrk="1" fontAlgn="auto" hangingPunct="1">
              <a:spcBef>
                <a:spcPts val="0"/>
              </a:spcBef>
              <a:spcAft>
                <a:spcPts val="0"/>
              </a:spcAft>
              <a:defRPr/>
            </a:pPr>
            <a:r>
              <a:rPr lang="en-US" sz="1300" b="1">
                <a:solidFill>
                  <a:prstClr val="black"/>
                </a:solidFill>
                <a:latin typeface="Calibri" panose="020F0502020204030204"/>
                <a:ea typeface="+mn-ea"/>
              </a:rPr>
              <a:t>Mark Twain’s </a:t>
            </a:r>
            <a:r>
              <a:rPr lang="en-US" sz="1300" b="1" i="1">
                <a:solidFill>
                  <a:prstClr val="black"/>
                </a:solidFill>
                <a:latin typeface="Calibri" panose="020F0502020204030204"/>
                <a:ea typeface="+mn-ea"/>
              </a:rPr>
              <a:t>Huckleberry Finn </a:t>
            </a:r>
            <a:r>
              <a:rPr lang="en-US" sz="1300" b="1">
                <a:solidFill>
                  <a:prstClr val="black"/>
                </a:solidFill>
                <a:latin typeface="Calibri" panose="020F0502020204030204"/>
                <a:ea typeface="+mn-ea"/>
              </a:rPr>
              <a:t>is an example of a great American literary novel.</a:t>
            </a:r>
          </a:p>
        </p:txBody>
      </p:sp>
      <p:sp>
        <p:nvSpPr>
          <p:cNvPr id="9" name="TextBox 8">
            <a:extLst>
              <a:ext uri="{FF2B5EF4-FFF2-40B4-BE49-F238E27FC236}">
                <a16:creationId xmlns:a16="http://schemas.microsoft.com/office/drawing/2014/main" id="{FFC97152-A43A-4ECC-AD8C-0B0273CC5CF8}"/>
              </a:ext>
            </a:extLst>
          </p:cNvPr>
          <p:cNvSpPr txBox="1"/>
          <p:nvPr/>
        </p:nvSpPr>
        <p:spPr>
          <a:xfrm>
            <a:off x="254845" y="1407483"/>
            <a:ext cx="8487876" cy="415498"/>
          </a:xfrm>
          <a:prstGeom prst="rect">
            <a:avLst/>
          </a:prstGeom>
          <a:noFill/>
        </p:spPr>
        <p:txBody>
          <a:bodyPr wrap="square">
            <a:spAutoFit/>
          </a:bodyPr>
          <a:lstStyle/>
          <a:p>
            <a:pPr>
              <a:defRPr/>
            </a:pPr>
            <a:r>
              <a:rPr lang="en-US" sz="1050">
                <a:solidFill>
                  <a:prstClr val="black"/>
                </a:solidFill>
              </a:rPr>
              <a:t> Literary </a:t>
            </a:r>
            <a:r>
              <a:rPr lang="en-US" sz="1050">
                <a:solidFill>
                  <a:prstClr val="black"/>
                </a:solidFill>
                <a:latin typeface="Calibri" panose="020F0502020204030204"/>
                <a:ea typeface="+mn-ea"/>
              </a:rPr>
              <a:t>novel: Work of fiction that explores social themes, uses figurative language (e.g., symbolism, explores character growth, &amp; contains a message. </a:t>
            </a:r>
          </a:p>
          <a:p>
            <a:pPr defTabSz="685800" eaLnBrk="1" fontAlgn="auto" hangingPunct="1">
              <a:spcBef>
                <a:spcPts val="0"/>
              </a:spcBef>
              <a:spcAft>
                <a:spcPts val="0"/>
              </a:spcAft>
              <a:defRPr/>
            </a:pPr>
            <a:r>
              <a:rPr lang="en-US" sz="1050">
                <a:solidFill>
                  <a:prstClr val="black"/>
                </a:solidFill>
                <a:latin typeface="Calibri" panose="020F0502020204030204"/>
                <a:ea typeface="+mn-ea"/>
              </a:rPr>
              <a:t>American novel: A novel that uses uniquely American settings or cultural beliefs and often uses colloquial language.</a:t>
            </a:r>
          </a:p>
        </p:txBody>
      </p:sp>
      <p:sp>
        <p:nvSpPr>
          <p:cNvPr id="11" name="TextBox 10">
            <a:extLst>
              <a:ext uri="{FF2B5EF4-FFF2-40B4-BE49-F238E27FC236}">
                <a16:creationId xmlns:a16="http://schemas.microsoft.com/office/drawing/2014/main" id="{EA1C083B-8633-4D84-8AFB-B544E5779E10}"/>
              </a:ext>
            </a:extLst>
          </p:cNvPr>
          <p:cNvSpPr txBox="1"/>
          <p:nvPr/>
        </p:nvSpPr>
        <p:spPr>
          <a:xfrm>
            <a:off x="345874" y="2212871"/>
            <a:ext cx="3490901" cy="1754326"/>
          </a:xfrm>
          <a:prstGeom prst="rect">
            <a:avLst/>
          </a:prstGeom>
          <a:noFill/>
        </p:spPr>
        <p:txBody>
          <a:bodyPr wrap="square">
            <a:spAutoFit/>
          </a:bodyPr>
          <a:lstStyle/>
          <a:p>
            <a:pPr defTabSz="685800" eaLnBrk="1" fontAlgn="auto" hangingPunct="1">
              <a:spcBef>
                <a:spcPts val="0"/>
              </a:spcBef>
              <a:spcAft>
                <a:spcPts val="0"/>
              </a:spcAft>
              <a:defRPr/>
            </a:pPr>
            <a:r>
              <a:rPr lang="en-US" sz="1200" b="1" u="sng" dirty="0">
                <a:solidFill>
                  <a:prstClr val="black"/>
                </a:solidFill>
                <a:latin typeface="Calibri" panose="020F0502020204030204"/>
                <a:ea typeface="+mn-ea"/>
              </a:rPr>
              <a:t>Literary novel </a:t>
            </a:r>
            <a:r>
              <a:rPr lang="en-US" sz="1200" b="1" dirty="0">
                <a:solidFill>
                  <a:prstClr val="black"/>
                </a:solidFill>
                <a:latin typeface="Calibri" panose="020F0502020204030204"/>
                <a:ea typeface="+mn-ea"/>
              </a:rPr>
              <a:t>characteristics include:</a:t>
            </a:r>
          </a:p>
          <a:p>
            <a:pPr marL="600075" lvl="1" indent="-257175" defTabSz="685800" eaLnBrk="1" fontAlgn="auto" hangingPunct="1">
              <a:spcBef>
                <a:spcPts val="0"/>
              </a:spcBef>
              <a:spcAft>
                <a:spcPts val="0"/>
              </a:spcAft>
              <a:buFont typeface="+mj-lt"/>
              <a:buAutoNum type="arabicPeriod"/>
              <a:defRPr/>
            </a:pPr>
            <a:r>
              <a:rPr lang="en-US" sz="1200" b="1" dirty="0">
                <a:solidFill>
                  <a:prstClr val="black"/>
                </a:solidFill>
                <a:latin typeface="Calibri" panose="020F0502020204030204"/>
                <a:ea typeface="+mn-ea"/>
              </a:rPr>
              <a:t>an important social theme</a:t>
            </a:r>
          </a:p>
          <a:p>
            <a:pPr marL="600075" lvl="1" indent="-257175" defTabSz="685800" eaLnBrk="1" fontAlgn="auto" hangingPunct="1">
              <a:spcBef>
                <a:spcPts val="0"/>
              </a:spcBef>
              <a:spcAft>
                <a:spcPts val="0"/>
              </a:spcAft>
              <a:buFont typeface="+mj-lt"/>
              <a:buAutoNum type="arabicPeriod"/>
              <a:defRPr/>
            </a:pPr>
            <a:r>
              <a:rPr lang="en-US" sz="1200" b="1" dirty="0">
                <a:solidFill>
                  <a:prstClr val="black"/>
                </a:solidFill>
                <a:latin typeface="Calibri" panose="020F0502020204030204"/>
              </a:rPr>
              <a:t>uses</a:t>
            </a:r>
            <a:r>
              <a:rPr lang="en-US" sz="1200" b="1" dirty="0">
                <a:solidFill>
                  <a:prstClr val="black"/>
                </a:solidFill>
                <a:latin typeface="Calibri" panose="020F0502020204030204"/>
                <a:ea typeface="+mn-ea"/>
              </a:rPr>
              <a:t> symbolism</a:t>
            </a:r>
          </a:p>
          <a:p>
            <a:pPr marL="600075" lvl="1" indent="-257175" defTabSz="685800" eaLnBrk="1" fontAlgn="auto" hangingPunct="1">
              <a:spcBef>
                <a:spcPts val="0"/>
              </a:spcBef>
              <a:spcAft>
                <a:spcPts val="0"/>
              </a:spcAft>
              <a:buFont typeface="+mj-lt"/>
              <a:buAutoNum type="arabicPeriod"/>
              <a:defRPr/>
            </a:pPr>
            <a:r>
              <a:rPr lang="en-US" sz="1200" b="1" dirty="0">
                <a:solidFill>
                  <a:prstClr val="black"/>
                </a:solidFill>
                <a:latin typeface="Calibri" panose="020F0502020204030204"/>
              </a:rPr>
              <a:t>shows</a:t>
            </a:r>
            <a:r>
              <a:rPr lang="en-US" sz="1200" b="1" dirty="0">
                <a:solidFill>
                  <a:prstClr val="black"/>
                </a:solidFill>
                <a:latin typeface="Calibri" panose="020F0502020204030204"/>
                <a:ea typeface="+mn-ea"/>
              </a:rPr>
              <a:t> growth in character’s understanding</a:t>
            </a:r>
          </a:p>
          <a:p>
            <a:pPr marL="600075" lvl="1" indent="-257175" defTabSz="685800" eaLnBrk="1" fontAlgn="auto" hangingPunct="1">
              <a:spcBef>
                <a:spcPts val="0"/>
              </a:spcBef>
              <a:spcAft>
                <a:spcPts val="0"/>
              </a:spcAft>
              <a:buFont typeface="+mj-lt"/>
              <a:buAutoNum type="arabicPeriod"/>
              <a:defRPr/>
            </a:pPr>
            <a:r>
              <a:rPr lang="en-US" sz="1200" b="1" dirty="0">
                <a:solidFill>
                  <a:prstClr val="black"/>
                </a:solidFill>
                <a:latin typeface="Calibri" panose="020F0502020204030204"/>
              </a:rPr>
              <a:t>contains</a:t>
            </a:r>
            <a:r>
              <a:rPr lang="en-US" sz="1200" b="1" dirty="0">
                <a:solidFill>
                  <a:prstClr val="black"/>
                </a:solidFill>
                <a:latin typeface="Calibri" panose="020F0502020204030204"/>
                <a:ea typeface="+mn-ea"/>
              </a:rPr>
              <a:t> a message for the reader</a:t>
            </a:r>
          </a:p>
          <a:p>
            <a:pPr defTabSz="685800" eaLnBrk="1" fontAlgn="auto" hangingPunct="1">
              <a:spcBef>
                <a:spcPts val="0"/>
              </a:spcBef>
              <a:spcAft>
                <a:spcPts val="0"/>
              </a:spcAft>
              <a:defRPr/>
            </a:pPr>
            <a:r>
              <a:rPr lang="en-US" sz="1200" b="1" u="sng" dirty="0">
                <a:solidFill>
                  <a:prstClr val="black"/>
                </a:solidFill>
                <a:latin typeface="Calibri" panose="020F0502020204030204"/>
                <a:ea typeface="+mn-ea"/>
              </a:rPr>
              <a:t>American  novel </a:t>
            </a:r>
            <a:r>
              <a:rPr lang="en-US" sz="1200" b="1" dirty="0">
                <a:solidFill>
                  <a:prstClr val="black"/>
                </a:solidFill>
                <a:latin typeface="Calibri" panose="020F0502020204030204"/>
                <a:ea typeface="+mn-ea"/>
              </a:rPr>
              <a:t>characteristics include: </a:t>
            </a:r>
          </a:p>
          <a:p>
            <a:pPr marL="600075" lvl="1" indent="-257175">
              <a:buFont typeface="+mj-lt"/>
              <a:buAutoNum type="arabicPeriod"/>
              <a:defRPr/>
            </a:pPr>
            <a:r>
              <a:rPr lang="en-US" sz="1200" b="1" dirty="0">
                <a:solidFill>
                  <a:prstClr val="black"/>
                </a:solidFill>
                <a:latin typeface="Calibri" panose="020F0502020204030204"/>
              </a:rPr>
              <a:t>s</a:t>
            </a:r>
            <a:r>
              <a:rPr lang="en-US" sz="1200" b="1" dirty="0">
                <a:solidFill>
                  <a:prstClr val="black"/>
                </a:solidFill>
                <a:latin typeface="Calibri" panose="020F0502020204030204"/>
                <a:ea typeface="+mn-ea"/>
              </a:rPr>
              <a:t>et in a specific American time </a:t>
            </a:r>
            <a:r>
              <a:rPr lang="en-US" sz="1200" b="1" dirty="0">
                <a:solidFill>
                  <a:prstClr val="black"/>
                </a:solidFill>
                <a:latin typeface="Calibri" panose="020F0502020204030204"/>
              </a:rPr>
              <a:t>and </a:t>
            </a:r>
            <a:r>
              <a:rPr lang="en-US" sz="1200" b="1" dirty="0">
                <a:solidFill>
                  <a:prstClr val="black"/>
                </a:solidFill>
                <a:latin typeface="Calibri" panose="020F0502020204030204"/>
                <a:ea typeface="+mn-ea"/>
              </a:rPr>
              <a:t>culture</a:t>
            </a:r>
            <a:endParaRPr lang="en-US" sz="1200" b="1" dirty="0">
              <a:solidFill>
                <a:prstClr val="black"/>
              </a:solidFill>
              <a:latin typeface="Calibri" panose="020F0502020204030204"/>
            </a:endParaRPr>
          </a:p>
          <a:p>
            <a:pPr marL="600075" lvl="1" indent="-257175">
              <a:buFont typeface="+mj-lt"/>
              <a:buAutoNum type="arabicPeriod"/>
              <a:defRPr/>
            </a:pPr>
            <a:r>
              <a:rPr lang="en-US" sz="1200" b="1" dirty="0">
                <a:solidFill>
                  <a:prstClr val="black"/>
                </a:solidFill>
                <a:latin typeface="Calibri" panose="020F0502020204030204"/>
              </a:rPr>
              <a:t>uses</a:t>
            </a:r>
            <a:r>
              <a:rPr lang="en-US" sz="1200" b="1" dirty="0">
                <a:solidFill>
                  <a:prstClr val="black"/>
                </a:solidFill>
                <a:latin typeface="Calibri" panose="020F0502020204030204"/>
                <a:ea typeface="+mn-ea"/>
              </a:rPr>
              <a:t> colloquial language of the time</a:t>
            </a:r>
          </a:p>
        </p:txBody>
      </p:sp>
      <p:sp>
        <p:nvSpPr>
          <p:cNvPr id="13" name="TextBox 12">
            <a:extLst>
              <a:ext uri="{FF2B5EF4-FFF2-40B4-BE49-F238E27FC236}">
                <a16:creationId xmlns:a16="http://schemas.microsoft.com/office/drawing/2014/main" id="{F41CBDA8-3B70-4018-B6A6-B0D25641ABC7}"/>
              </a:ext>
            </a:extLst>
          </p:cNvPr>
          <p:cNvSpPr txBox="1"/>
          <p:nvPr/>
        </p:nvSpPr>
        <p:spPr>
          <a:xfrm>
            <a:off x="4029858" y="2117575"/>
            <a:ext cx="4570890" cy="1754326"/>
          </a:xfrm>
          <a:prstGeom prst="rect">
            <a:avLst/>
          </a:prstGeom>
          <a:noFill/>
        </p:spPr>
        <p:txBody>
          <a:bodyPr wrap="square">
            <a:spAutoFit/>
          </a:bodyPr>
          <a:lstStyle/>
          <a:p>
            <a:pPr defTabSz="685800" eaLnBrk="1" fontAlgn="auto" hangingPunct="1">
              <a:spcBef>
                <a:spcPts val="0"/>
              </a:spcBef>
              <a:spcAft>
                <a:spcPts val="0"/>
              </a:spcAft>
              <a:defRPr/>
            </a:pPr>
            <a:r>
              <a:rPr lang="en-US" sz="1200" b="1" i="1" u="sng">
                <a:solidFill>
                  <a:prstClr val="black"/>
                </a:solidFill>
                <a:latin typeface="Calibri" panose="020F0502020204030204"/>
                <a:ea typeface="+mn-ea"/>
              </a:rPr>
              <a:t>Huckleberry Finn: </a:t>
            </a:r>
          </a:p>
          <a:p>
            <a:pPr marL="600075" lvl="1" indent="-257175">
              <a:buFont typeface="+mj-lt"/>
              <a:buAutoNum type="arabicPeriod"/>
              <a:defRPr/>
            </a:pPr>
            <a:r>
              <a:rPr lang="en-US" sz="1200" b="1">
                <a:solidFill>
                  <a:prstClr val="black"/>
                </a:solidFill>
                <a:latin typeface="Calibri" panose="020F0502020204030204"/>
              </a:rPr>
              <a:t>addresses</a:t>
            </a:r>
            <a:r>
              <a:rPr lang="en-US" sz="1200" b="1">
                <a:solidFill>
                  <a:prstClr val="black"/>
                </a:solidFill>
                <a:latin typeface="Calibri" panose="020F0502020204030204"/>
                <a:ea typeface="+mn-ea"/>
              </a:rPr>
              <a:t> the social theme of slavery.</a:t>
            </a:r>
          </a:p>
          <a:p>
            <a:pPr marL="600075" lvl="1" indent="-257175">
              <a:buFont typeface="+mj-lt"/>
              <a:buAutoNum type="arabicPeriod"/>
              <a:defRPr/>
            </a:pPr>
            <a:r>
              <a:rPr lang="en-US" sz="1200" b="1">
                <a:solidFill>
                  <a:prstClr val="black"/>
                </a:solidFill>
                <a:latin typeface="Calibri" panose="020F0502020204030204"/>
              </a:rPr>
              <a:t>uses</a:t>
            </a:r>
            <a:r>
              <a:rPr lang="en-US" sz="1200" b="1">
                <a:solidFill>
                  <a:prstClr val="black"/>
                </a:solidFill>
                <a:latin typeface="Calibri" panose="020F0502020204030204"/>
                <a:ea typeface="+mn-ea"/>
              </a:rPr>
              <a:t> the Mississippi River as a symbol of Huck’s journey. </a:t>
            </a:r>
          </a:p>
          <a:p>
            <a:pPr marL="600075" lvl="1" indent="-257175">
              <a:buFont typeface="+mj-lt"/>
              <a:buAutoNum type="arabicPeriod"/>
              <a:defRPr/>
            </a:pPr>
            <a:r>
              <a:rPr lang="en-US" sz="1200" b="1">
                <a:solidFill>
                  <a:prstClr val="black"/>
                </a:solidFill>
                <a:latin typeface="Calibri" panose="020F0502020204030204"/>
                <a:ea typeface="+mn-ea"/>
              </a:rPr>
              <a:t>Huck grows in his understanding of the immorality of slavery.</a:t>
            </a:r>
          </a:p>
          <a:p>
            <a:pPr marL="600075" lvl="1" indent="-257175">
              <a:buFont typeface="+mj-lt"/>
              <a:buAutoNum type="arabicPeriod"/>
              <a:defRPr/>
            </a:pPr>
            <a:r>
              <a:rPr lang="en-US" sz="1200" b="1">
                <a:solidFill>
                  <a:prstClr val="black"/>
                </a:solidFill>
                <a:latin typeface="Calibri" panose="020F0502020204030204"/>
              </a:rPr>
              <a:t>h</a:t>
            </a:r>
            <a:r>
              <a:rPr lang="en-US" sz="1200" b="1">
                <a:solidFill>
                  <a:prstClr val="black"/>
                </a:solidFill>
                <a:latin typeface="Calibri" panose="020F0502020204030204"/>
                <a:ea typeface="+mn-ea"/>
              </a:rPr>
              <a:t>as the message: worth of each human.</a:t>
            </a:r>
          </a:p>
          <a:p>
            <a:pPr defTabSz="685800" eaLnBrk="1" fontAlgn="auto" hangingPunct="1">
              <a:spcBef>
                <a:spcPts val="0"/>
              </a:spcBef>
              <a:spcAft>
                <a:spcPts val="0"/>
              </a:spcAft>
              <a:defRPr/>
            </a:pPr>
            <a:r>
              <a:rPr lang="en-US" sz="1200" b="1" i="1">
                <a:solidFill>
                  <a:prstClr val="black"/>
                </a:solidFill>
                <a:latin typeface="Calibri" panose="020F0502020204030204"/>
                <a:ea typeface="+mn-ea"/>
              </a:rPr>
              <a:t>Huckleberry Finn: </a:t>
            </a:r>
          </a:p>
          <a:p>
            <a:pPr marL="600075" lvl="1" indent="-257175">
              <a:buFont typeface="+mj-lt"/>
              <a:buAutoNum type="arabicPeriod"/>
              <a:defRPr/>
            </a:pPr>
            <a:r>
              <a:rPr lang="en-US" sz="1200" b="1">
                <a:solidFill>
                  <a:prstClr val="black"/>
                </a:solidFill>
                <a:latin typeface="Calibri" panose="020F0502020204030204"/>
                <a:ea typeface="+mn-ea"/>
              </a:rPr>
              <a:t>is set in the American pre-Civil War Southern culture.</a:t>
            </a:r>
          </a:p>
          <a:p>
            <a:pPr marL="600075" lvl="1" indent="-257175">
              <a:buFont typeface="+mj-lt"/>
              <a:buAutoNum type="arabicPeriod"/>
              <a:defRPr/>
            </a:pPr>
            <a:r>
              <a:rPr lang="en-US" sz="1200" b="1">
                <a:solidFill>
                  <a:prstClr val="black"/>
                </a:solidFill>
                <a:latin typeface="Calibri" panose="020F0502020204030204"/>
              </a:rPr>
              <a:t>characters</a:t>
            </a:r>
            <a:r>
              <a:rPr lang="en-US" sz="1200" b="1">
                <a:solidFill>
                  <a:prstClr val="black"/>
                </a:solidFill>
                <a:latin typeface="Calibri" panose="020F0502020204030204"/>
                <a:ea typeface="+mn-ea"/>
              </a:rPr>
              <a:t> in the novel use colloquial language of the time</a:t>
            </a:r>
            <a:r>
              <a:rPr lang="en-US" sz="1200">
                <a:solidFill>
                  <a:prstClr val="black"/>
                </a:solidFill>
                <a:latin typeface="Calibri" panose="020F0502020204030204"/>
                <a:ea typeface="+mn-ea"/>
              </a:rPr>
              <a:t>.</a:t>
            </a:r>
          </a:p>
        </p:txBody>
      </p:sp>
      <p:sp>
        <p:nvSpPr>
          <p:cNvPr id="15" name="TextBox 14">
            <a:extLst>
              <a:ext uri="{FF2B5EF4-FFF2-40B4-BE49-F238E27FC236}">
                <a16:creationId xmlns:a16="http://schemas.microsoft.com/office/drawing/2014/main" id="{A8BDD36C-B5DA-44AB-B874-B00101735DFA}"/>
              </a:ext>
            </a:extLst>
          </p:cNvPr>
          <p:cNvSpPr txBox="1"/>
          <p:nvPr/>
        </p:nvSpPr>
        <p:spPr>
          <a:xfrm>
            <a:off x="345874" y="4714501"/>
            <a:ext cx="8396847" cy="646331"/>
          </a:xfrm>
          <a:prstGeom prst="rect">
            <a:avLst/>
          </a:prstGeom>
          <a:noFill/>
        </p:spPr>
        <p:txBody>
          <a:bodyPr wrap="square">
            <a:spAutoFit/>
          </a:bodyPr>
          <a:lstStyle/>
          <a:p>
            <a:pPr defTabSz="685800" eaLnBrk="1" fontAlgn="auto" hangingPunct="1">
              <a:spcBef>
                <a:spcPts val="0"/>
              </a:spcBef>
              <a:spcAft>
                <a:spcPts val="0"/>
              </a:spcAft>
              <a:defRPr/>
            </a:pPr>
            <a:r>
              <a:rPr lang="en-US" sz="1200" b="1" dirty="0">
                <a:solidFill>
                  <a:prstClr val="black"/>
                </a:solidFill>
                <a:latin typeface="Calibri" panose="020F0502020204030204"/>
                <a:ea typeface="+mn-ea"/>
              </a:rPr>
              <a:t>The quality of evidence is good because it is a list of characteristics of both a  literary novel and American novel. The reasoning is logical because there is a point-by-point correlation showing that  all characteristics of both a literary novel and American novel are found in </a:t>
            </a:r>
            <a:r>
              <a:rPr lang="en-US" sz="1200" b="1" i="1" dirty="0">
                <a:solidFill>
                  <a:prstClr val="black"/>
                </a:solidFill>
                <a:latin typeface="Calibri" panose="020F0502020204030204"/>
                <a:ea typeface="+mn-ea"/>
              </a:rPr>
              <a:t>Huckleberry Finn</a:t>
            </a:r>
            <a:r>
              <a:rPr lang="en-US" sz="1200" b="1" dirty="0">
                <a:solidFill>
                  <a:prstClr val="black"/>
                </a:solidFill>
                <a:latin typeface="Calibri" panose="020F0502020204030204"/>
                <a:ea typeface="+mn-ea"/>
              </a:rPr>
              <a:t>. The additional argument </a:t>
            </a:r>
            <a:r>
              <a:rPr lang="en-US" sz="1200" b="1" dirty="0">
                <a:solidFill>
                  <a:prstClr val="black"/>
                </a:solidFill>
                <a:latin typeface="Calibri" panose="020F0502020204030204"/>
              </a:rPr>
              <a:t>is a good example of the cultural beliefs addressed in this novel.</a:t>
            </a:r>
            <a:r>
              <a:rPr lang="en-US" sz="1200" b="1" dirty="0">
                <a:solidFill>
                  <a:prstClr val="black"/>
                </a:solidFill>
                <a:latin typeface="Calibri" panose="020F0502020204030204"/>
                <a:ea typeface="+mn-ea"/>
              </a:rPr>
              <a:t>  </a:t>
            </a:r>
          </a:p>
        </p:txBody>
      </p:sp>
      <p:sp>
        <p:nvSpPr>
          <p:cNvPr id="17" name="TextBox 16">
            <a:extLst>
              <a:ext uri="{FF2B5EF4-FFF2-40B4-BE49-F238E27FC236}">
                <a16:creationId xmlns:a16="http://schemas.microsoft.com/office/drawing/2014/main" id="{DD319C47-95BF-495F-B944-463FD5A20684}"/>
              </a:ext>
            </a:extLst>
          </p:cNvPr>
          <p:cNvSpPr txBox="1"/>
          <p:nvPr/>
        </p:nvSpPr>
        <p:spPr>
          <a:xfrm>
            <a:off x="384049" y="4115277"/>
            <a:ext cx="8282385" cy="461665"/>
          </a:xfrm>
          <a:prstGeom prst="rect">
            <a:avLst/>
          </a:prstGeom>
          <a:noFill/>
        </p:spPr>
        <p:txBody>
          <a:bodyPr wrap="square">
            <a:spAutoFit/>
          </a:bodyPr>
          <a:lstStyle/>
          <a:p>
            <a:pPr defTabSz="685800" eaLnBrk="1" fontAlgn="auto" hangingPunct="1">
              <a:spcBef>
                <a:spcPts val="0"/>
              </a:spcBef>
              <a:spcAft>
                <a:spcPts val="0"/>
              </a:spcAft>
              <a:defRPr/>
            </a:pPr>
            <a:r>
              <a:rPr lang="en-US" sz="1200" b="1">
                <a:solidFill>
                  <a:prstClr val="black"/>
                </a:solidFill>
                <a:latin typeface="Calibri" panose="020F0502020204030204"/>
                <a:ea typeface="+mn-ea"/>
              </a:rPr>
              <a:t>Throughout the novel, Huck moves from accepting the cultural belief of slaves as property and feeling guilty about helping Jim escape to recognizing  Jim was a human being  who showed kindness to all, loyalty and love of family and deserved to be free.</a:t>
            </a:r>
          </a:p>
        </p:txBody>
      </p:sp>
      <p:sp>
        <p:nvSpPr>
          <p:cNvPr id="19" name="TextBox 18">
            <a:extLst>
              <a:ext uri="{FF2B5EF4-FFF2-40B4-BE49-F238E27FC236}">
                <a16:creationId xmlns:a16="http://schemas.microsoft.com/office/drawing/2014/main" id="{891E2D6F-F2C9-4ADC-817A-82900535A9BC}"/>
              </a:ext>
            </a:extLst>
          </p:cNvPr>
          <p:cNvSpPr txBox="1"/>
          <p:nvPr/>
        </p:nvSpPr>
        <p:spPr>
          <a:xfrm>
            <a:off x="384049" y="5509746"/>
            <a:ext cx="8177654" cy="276999"/>
          </a:xfrm>
          <a:prstGeom prst="rect">
            <a:avLst/>
          </a:prstGeom>
          <a:noFill/>
        </p:spPr>
        <p:txBody>
          <a:bodyPr wrap="square">
            <a:spAutoFit/>
          </a:bodyPr>
          <a:lstStyle/>
          <a:p>
            <a:pPr defTabSz="685800" eaLnBrk="1" fontAlgn="auto" hangingPunct="1">
              <a:spcBef>
                <a:spcPts val="0"/>
              </a:spcBef>
              <a:spcAft>
                <a:spcPts val="0"/>
              </a:spcAft>
              <a:defRPr/>
            </a:pPr>
            <a:r>
              <a:rPr lang="en-US" sz="1200">
                <a:solidFill>
                  <a:prstClr val="black"/>
                </a:solidFill>
                <a:latin typeface="Calibri" panose="020F0502020204030204"/>
                <a:ea typeface="+mn-ea"/>
              </a:rPr>
              <a:t>I agree with the claim because there is a point-by-point correlation between good quality evidence and reasoning.</a:t>
            </a:r>
          </a:p>
        </p:txBody>
      </p:sp>
    </p:spTree>
    <p:extLst>
      <p:ext uri="{BB962C8B-B14F-4D97-AF65-F5344CB8AC3E}">
        <p14:creationId xmlns:p14="http://schemas.microsoft.com/office/powerpoint/2010/main" val="50767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380010" y="207088"/>
            <a:ext cx="7772400" cy="763620"/>
          </a:xfrm>
        </p:spPr>
        <p:txBody>
          <a:bodyPr/>
          <a:lstStyle/>
          <a:p>
            <a:pPr eaLnBrk="1" hangingPunct="1"/>
            <a:br>
              <a:rPr lang="en-US" altLang="en-US" dirty="0"/>
            </a:br>
            <a:br>
              <a:rPr lang="en-US" altLang="en-US" dirty="0"/>
            </a:br>
            <a:br>
              <a:rPr lang="en-US" altLang="en-US" dirty="0"/>
            </a:br>
            <a:br>
              <a:rPr lang="en-US" altLang="en-US" sz="2400" dirty="0"/>
            </a:br>
            <a:br>
              <a:rPr lang="en-US" altLang="en-US" b="1" dirty="0"/>
            </a:br>
            <a:endParaRPr lang="en-US" altLang="en-US" dirty="0"/>
          </a:p>
        </p:txBody>
      </p:sp>
      <p:sp>
        <p:nvSpPr>
          <p:cNvPr id="36868" name="Rectangle 5">
            <a:extLst>
              <a:ext uri="{FF2B5EF4-FFF2-40B4-BE49-F238E27FC236}">
                <a16:creationId xmlns:a16="http://schemas.microsoft.com/office/drawing/2014/main" id="{3D2976A0-203F-BA4D-8DE4-A72149B3625E}"/>
              </a:ext>
            </a:extLst>
          </p:cNvPr>
          <p:cNvSpPr>
            <a:spLocks noGrp="1" noChangeArrowheads="1"/>
          </p:cNvSpPr>
          <p:nvPr>
            <p:ph type="body" idx="1"/>
          </p:nvPr>
        </p:nvSpPr>
        <p:spPr>
          <a:xfrm>
            <a:off x="380010" y="1398573"/>
            <a:ext cx="8763990" cy="5025440"/>
          </a:xfrm>
        </p:spPr>
        <p:txBody>
          <a:bodyPr/>
          <a:lstStyle/>
          <a:p>
            <a:r>
              <a:rPr lang="en-US" sz="2200" dirty="0"/>
              <a:t> </a:t>
            </a:r>
            <a:r>
              <a:rPr lang="en-US" sz="2200" dirty="0">
                <a:solidFill>
                  <a:srgbClr val="941100"/>
                </a:solidFill>
              </a:rPr>
              <a:t>Recognize</a:t>
            </a:r>
            <a:r>
              <a:rPr lang="en-US" sz="2200" dirty="0"/>
              <a:t> that the </a:t>
            </a:r>
            <a:r>
              <a:rPr lang="en-US" sz="2200" b="1" dirty="0">
                <a:solidFill>
                  <a:srgbClr val="941100"/>
                </a:solidFill>
              </a:rPr>
              <a:t>major features of scientific arguments </a:t>
            </a:r>
          </a:p>
          <a:p>
            <a:pPr marL="400050" lvl="1" indent="0">
              <a:buNone/>
            </a:pPr>
            <a:r>
              <a:rPr lang="en-US" sz="2000" dirty="0"/>
              <a:t>are</a:t>
            </a:r>
            <a:r>
              <a:rPr lang="en-US" sz="2000" b="1" dirty="0"/>
              <a:t> claims</a:t>
            </a:r>
            <a:r>
              <a:rPr lang="en-US" sz="2000" dirty="0"/>
              <a:t>, </a:t>
            </a:r>
            <a:r>
              <a:rPr lang="en-US" sz="2000" b="1" dirty="0"/>
              <a:t>data</a:t>
            </a:r>
            <a:r>
              <a:rPr lang="en-US" sz="2000" dirty="0"/>
              <a:t>, and </a:t>
            </a:r>
            <a:r>
              <a:rPr lang="en-US" sz="2000" b="1" dirty="0"/>
              <a:t>reasons</a:t>
            </a:r>
            <a:r>
              <a:rPr lang="en-US" sz="2000" dirty="0"/>
              <a:t> and distinguish these elements </a:t>
            </a:r>
          </a:p>
          <a:p>
            <a:pPr marL="400050" lvl="1" indent="0">
              <a:buNone/>
            </a:pPr>
            <a:r>
              <a:rPr lang="en-US" sz="2000" dirty="0"/>
              <a:t>in examples.</a:t>
            </a:r>
          </a:p>
          <a:p>
            <a:endParaRPr lang="en-US" altLang="en-US" sz="2200" dirty="0">
              <a:solidFill>
                <a:srgbClr val="000000"/>
              </a:solidFill>
            </a:endParaRPr>
          </a:p>
          <a:p>
            <a:r>
              <a:rPr lang="en-US" sz="2200" dirty="0"/>
              <a:t> </a:t>
            </a:r>
            <a:r>
              <a:rPr lang="en-US" sz="2200" dirty="0">
                <a:solidFill>
                  <a:srgbClr val="941100"/>
                </a:solidFill>
              </a:rPr>
              <a:t>Construc</a:t>
            </a:r>
            <a:r>
              <a:rPr lang="en-US" sz="2200" dirty="0"/>
              <a:t>t a scientific </a:t>
            </a:r>
            <a:r>
              <a:rPr lang="en-US" sz="2200" b="1" dirty="0"/>
              <a:t>argument</a:t>
            </a:r>
            <a:r>
              <a:rPr lang="en-US" sz="2200" dirty="0"/>
              <a:t> showing how </a:t>
            </a:r>
            <a:r>
              <a:rPr lang="en-US" sz="2200" b="1" dirty="0"/>
              <a:t>data</a:t>
            </a:r>
            <a:r>
              <a:rPr lang="en-US" sz="2200" dirty="0"/>
              <a:t> support a </a:t>
            </a:r>
            <a:r>
              <a:rPr lang="en-US" sz="2200" b="1" dirty="0"/>
              <a:t>claim</a:t>
            </a:r>
            <a:r>
              <a:rPr lang="en-US" sz="2200" dirty="0"/>
              <a:t>.</a:t>
            </a:r>
          </a:p>
          <a:p>
            <a:endParaRPr lang="en-US" sz="2200" dirty="0">
              <a:solidFill>
                <a:srgbClr val="941100"/>
              </a:solidFill>
            </a:endParaRPr>
          </a:p>
          <a:p>
            <a:r>
              <a:rPr lang="en-US" sz="2200" dirty="0">
                <a:solidFill>
                  <a:srgbClr val="941100"/>
                </a:solidFill>
              </a:rPr>
              <a:t>Identify </a:t>
            </a:r>
            <a:r>
              <a:rPr lang="en-US" sz="2200" b="1" dirty="0"/>
              <a:t>flaws</a:t>
            </a:r>
            <a:r>
              <a:rPr lang="en-US" sz="2200" dirty="0"/>
              <a:t> in ….arguments and modify and improve them in response to criticism.</a:t>
            </a:r>
          </a:p>
          <a:p>
            <a:endParaRPr lang="en-US" sz="2200" dirty="0"/>
          </a:p>
          <a:p>
            <a:r>
              <a:rPr lang="en-US" sz="2200" dirty="0"/>
              <a:t> </a:t>
            </a:r>
            <a:r>
              <a:rPr lang="en-US" sz="2200" dirty="0">
                <a:solidFill>
                  <a:srgbClr val="941100"/>
                </a:solidFill>
              </a:rPr>
              <a:t>Read</a:t>
            </a:r>
            <a:r>
              <a:rPr lang="en-US" sz="2200" dirty="0"/>
              <a:t> media reports of science or technology in a critical manner so as to identify their </a:t>
            </a:r>
            <a:r>
              <a:rPr lang="en-US" sz="2200" b="1" dirty="0"/>
              <a:t>strengths and weaknesses.</a:t>
            </a:r>
            <a:r>
              <a:rPr lang="en-US" sz="2200" dirty="0"/>
              <a:t>.</a:t>
            </a:r>
            <a:r>
              <a:rPr lang="en-US" altLang="en-US" sz="2200" dirty="0">
                <a:solidFill>
                  <a:srgbClr val="85898A"/>
                </a:solidFill>
              </a:rPr>
              <a:t> </a:t>
            </a:r>
          </a:p>
          <a:p>
            <a:endParaRPr lang="en-US" sz="2400" dirty="0"/>
          </a:p>
          <a:p>
            <a:pPr marL="0" indent="0">
              <a:buNone/>
            </a:pPr>
            <a:br>
              <a:rPr lang="en-US" dirty="0"/>
            </a:br>
            <a:endParaRPr lang="en-US" dirty="0"/>
          </a:p>
          <a:p>
            <a:pPr marL="0" indent="0" eaLnBrk="1" hangingPunct="1">
              <a:buFontTx/>
              <a:buNone/>
              <a:defRPr/>
            </a:pPr>
            <a:endParaRPr lang="en-US" altLang="en-US" dirty="0">
              <a:solidFill>
                <a:srgbClr val="000000"/>
              </a:solidFill>
            </a:endParaRPr>
          </a:p>
          <a:p>
            <a:pPr eaLnBrk="1" hangingPunct="1">
              <a:buFont typeface="Wingdings" pitchFamily="2" charset="2"/>
              <a:buChar char="Ø"/>
              <a:defRPr/>
            </a:pPr>
            <a:endParaRPr lang="en-US" altLang="en-US" dirty="0">
              <a:solidFill>
                <a:srgbClr val="000000"/>
              </a:solidFill>
            </a:endParaRP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4567771" y="6176975"/>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13</a:t>
            </a:fld>
            <a:endParaRPr lang="en-US" altLang="en-US" sz="1000">
              <a:solidFill>
                <a:schemeClr val="bg1"/>
              </a:solidFill>
            </a:endParaRPr>
          </a:p>
        </p:txBody>
      </p:sp>
      <p:sp>
        <p:nvSpPr>
          <p:cNvPr id="4" name="Rectangle 3">
            <a:extLst>
              <a:ext uri="{FF2B5EF4-FFF2-40B4-BE49-F238E27FC236}">
                <a16:creationId xmlns:a16="http://schemas.microsoft.com/office/drawing/2014/main" id="{1F88E5A7-C7E2-9846-8EA0-23C947829C33}"/>
              </a:ext>
            </a:extLst>
          </p:cNvPr>
          <p:cNvSpPr/>
          <p:nvPr/>
        </p:nvSpPr>
        <p:spPr>
          <a:xfrm>
            <a:off x="380010" y="207089"/>
            <a:ext cx="8220651" cy="584775"/>
          </a:xfrm>
          <a:prstGeom prst="rect">
            <a:avLst/>
          </a:prstGeom>
        </p:spPr>
        <p:txBody>
          <a:bodyPr wrap="square">
            <a:spAutoFit/>
          </a:bodyPr>
          <a:lstStyle/>
          <a:p>
            <a:pPr algn="ctr"/>
            <a:r>
              <a:rPr lang="en-US" sz="3200" b="1" dirty="0">
                <a:latin typeface="+mj-lt"/>
              </a:rPr>
              <a:t>Science Standards</a:t>
            </a:r>
          </a:p>
        </p:txBody>
      </p:sp>
      <p:sp>
        <p:nvSpPr>
          <p:cNvPr id="2" name="Rectangle 1">
            <a:extLst>
              <a:ext uri="{FF2B5EF4-FFF2-40B4-BE49-F238E27FC236}">
                <a16:creationId xmlns:a16="http://schemas.microsoft.com/office/drawing/2014/main" id="{EFFDC1C6-93CC-FF4C-B3B5-FD9C1A6ED5B9}"/>
              </a:ext>
            </a:extLst>
          </p:cNvPr>
          <p:cNvSpPr/>
          <p:nvPr/>
        </p:nvSpPr>
        <p:spPr>
          <a:xfrm>
            <a:off x="5469289" y="6355359"/>
            <a:ext cx="1414170" cy="261610"/>
          </a:xfrm>
          <a:prstGeom prst="rect">
            <a:avLst/>
          </a:prstGeom>
        </p:spPr>
        <p:txBody>
          <a:bodyPr wrap="none">
            <a:spAutoFit/>
          </a:bodyPr>
          <a:lstStyle/>
          <a:p>
            <a:pPr algn="r"/>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pic>
        <p:nvPicPr>
          <p:cNvPr id="3" name="Picture 2">
            <a:extLst>
              <a:ext uri="{FF2B5EF4-FFF2-40B4-BE49-F238E27FC236}">
                <a16:creationId xmlns:a16="http://schemas.microsoft.com/office/drawing/2014/main" id="{4BCF71BA-F94E-F26C-92ED-1BF0A40DABC5}"/>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349881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397212" y="614305"/>
            <a:ext cx="9003861" cy="1170040"/>
          </a:xfrm>
        </p:spPr>
        <p:txBody>
          <a:bodyPr/>
          <a:lstStyle/>
          <a:p>
            <a:pPr eaLnBrk="1" hangingPunct="1"/>
            <a:br>
              <a:rPr lang="en-US" altLang="en-US" dirty="0"/>
            </a:br>
            <a:br>
              <a:rPr lang="en-US" altLang="en-US" dirty="0"/>
            </a:br>
            <a:br>
              <a:rPr lang="en-US" altLang="en-US" dirty="0"/>
            </a:br>
            <a:br>
              <a:rPr lang="en-US" altLang="en-US" sz="2400" dirty="0"/>
            </a:br>
            <a:br>
              <a:rPr lang="en-US" altLang="en-US" b="1" dirty="0"/>
            </a:br>
            <a:r>
              <a:rPr lang="en-US" altLang="en-US" b="1" dirty="0"/>
              <a:t>  </a:t>
            </a:r>
            <a:br>
              <a:rPr lang="en-US" altLang="en-US" b="1" dirty="0"/>
            </a:br>
            <a:r>
              <a:rPr lang="en-US" sz="3200" b="1" dirty="0">
                <a:solidFill>
                  <a:srgbClr val="941100"/>
                </a:solidFill>
              </a:rPr>
              <a:t>EXAMPLE</a:t>
            </a:r>
            <a:r>
              <a:rPr lang="en-US" sz="3200" b="1" dirty="0">
                <a:solidFill>
                  <a:schemeClr val="tx1"/>
                </a:solidFill>
              </a:rPr>
              <a:t> RESPONDING TO 2ND </a:t>
            </a:r>
            <a:br>
              <a:rPr lang="en-US" sz="3200" b="1" dirty="0">
                <a:solidFill>
                  <a:schemeClr val="tx1"/>
                </a:solidFill>
              </a:rPr>
            </a:br>
            <a:r>
              <a:rPr lang="en-US" sz="3200" b="1" dirty="0">
                <a:solidFill>
                  <a:schemeClr val="tx1"/>
                </a:solidFill>
              </a:rPr>
              <a:t>GRADE NGSS CHEMISTRY STANDARDS</a:t>
            </a:r>
            <a:br>
              <a:rPr lang="en-US" sz="3600" b="1" dirty="0">
                <a:ln w="12700">
                  <a:solidFill>
                    <a:schemeClr val="accent1"/>
                  </a:solidFill>
                  <a:prstDash val="solid"/>
                </a:ln>
                <a:solidFill>
                  <a:schemeClr val="tx1"/>
                </a:solidFill>
                <a:effectLst>
                  <a:outerShdw dist="38100" dir="2640000" algn="bl" rotWithShape="0">
                    <a:schemeClr val="accent1"/>
                  </a:outerShdw>
                </a:effectLst>
              </a:rPr>
            </a:br>
            <a:r>
              <a:rPr lang="en-US" sz="3600" b="1" dirty="0">
                <a:ln w="12700">
                  <a:solidFill>
                    <a:schemeClr val="accent1"/>
                  </a:solidFill>
                  <a:prstDash val="solid"/>
                </a:ln>
                <a:solidFill>
                  <a:schemeClr val="tx1"/>
                </a:solidFill>
                <a:effectLst>
                  <a:outerShdw dist="38100" dir="2640000" algn="bl" rotWithShape="0">
                    <a:schemeClr val="accent1"/>
                  </a:outerShdw>
                </a:effectLst>
              </a:rPr>
              <a:t> </a:t>
            </a:r>
            <a:endParaRPr lang="en-US" altLang="en-US" sz="3600" dirty="0">
              <a:solidFill>
                <a:schemeClr val="tx1"/>
              </a:solidFill>
            </a:endParaRPr>
          </a:p>
        </p:txBody>
      </p:sp>
      <p:sp>
        <p:nvSpPr>
          <p:cNvPr id="36868" name="Rectangle 5">
            <a:extLst>
              <a:ext uri="{FF2B5EF4-FFF2-40B4-BE49-F238E27FC236}">
                <a16:creationId xmlns:a16="http://schemas.microsoft.com/office/drawing/2014/main" id="{3D2976A0-203F-BA4D-8DE4-A72149B3625E}"/>
              </a:ext>
            </a:extLst>
          </p:cNvPr>
          <p:cNvSpPr>
            <a:spLocks noGrp="1" noChangeArrowheads="1"/>
          </p:cNvSpPr>
          <p:nvPr>
            <p:ph type="body" idx="1"/>
          </p:nvPr>
        </p:nvSpPr>
        <p:spPr>
          <a:xfrm>
            <a:off x="397212" y="1336761"/>
            <a:ext cx="7920679" cy="4212733"/>
          </a:xfrm>
        </p:spPr>
        <p:txBody>
          <a:bodyPr/>
          <a:lstStyle/>
          <a:p>
            <a:pPr marL="0" indent="0" eaLnBrk="1" hangingPunct="1">
              <a:buFontTx/>
              <a:buNone/>
              <a:defRPr/>
            </a:pPr>
            <a:endParaRPr lang="en-US" altLang="en-US">
              <a:solidFill>
                <a:srgbClr val="000000"/>
              </a:solidFill>
            </a:endParaRPr>
          </a:p>
          <a:p>
            <a:pPr eaLnBrk="1" hangingPunct="1">
              <a:buFont typeface="Wingdings" pitchFamily="2" charset="2"/>
              <a:buChar char="Ø"/>
              <a:defRPr/>
            </a:pPr>
            <a:endParaRPr lang="en-US" altLang="en-US">
              <a:solidFill>
                <a:srgbClr val="000000"/>
              </a:solidFill>
            </a:endParaRP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14</a:t>
            </a:fld>
            <a:endParaRPr lang="en-US" altLang="en-US" sz="1000">
              <a:solidFill>
                <a:schemeClr val="bg1"/>
              </a:solidFill>
            </a:endParaRPr>
          </a:p>
        </p:txBody>
      </p:sp>
      <p:sp>
        <p:nvSpPr>
          <p:cNvPr id="3" name="Rectangle 2">
            <a:extLst>
              <a:ext uri="{FF2B5EF4-FFF2-40B4-BE49-F238E27FC236}">
                <a16:creationId xmlns:a16="http://schemas.microsoft.com/office/drawing/2014/main" id="{BAB4FDF4-0EB3-5C41-BCFE-156F384C2D3D}"/>
              </a:ext>
            </a:extLst>
          </p:cNvPr>
          <p:cNvSpPr/>
          <p:nvPr/>
        </p:nvSpPr>
        <p:spPr>
          <a:xfrm>
            <a:off x="473722" y="1510010"/>
            <a:ext cx="8730946" cy="3724096"/>
          </a:xfrm>
          <a:prstGeom prst="rect">
            <a:avLst/>
          </a:prstGeom>
        </p:spPr>
        <p:txBody>
          <a:bodyPr wrap="square">
            <a:spAutoFit/>
          </a:bodyPr>
          <a:lstStyle/>
          <a:p>
            <a:endParaRPr lang="en-US" sz="2800" b="1" dirty="0">
              <a:latin typeface="+mn-lt"/>
            </a:endParaRPr>
          </a:p>
          <a:p>
            <a:r>
              <a:rPr lang="en-US" sz="3600" dirty="0">
                <a:solidFill>
                  <a:srgbClr val="941100"/>
                </a:solidFill>
                <a:latin typeface="Calibri" panose="020F0502020204030204" pitchFamily="34" charset="0"/>
                <a:ea typeface="+mn-ea"/>
                <a:cs typeface="Times New Roman" panose="02020603050405020304" pitchFamily="18" charset="0"/>
              </a:rPr>
              <a:t>Analyze the Claim: </a:t>
            </a:r>
          </a:p>
          <a:p>
            <a:endParaRPr lang="en-US" sz="3600" dirty="0">
              <a:solidFill>
                <a:schemeClr val="tx1"/>
              </a:solidFill>
              <a:latin typeface="Calibri" panose="020F0502020204030204" pitchFamily="34" charset="0"/>
              <a:ea typeface="+mn-ea"/>
              <a:cs typeface="Times New Roman" panose="02020603050405020304" pitchFamily="18" charset="0"/>
            </a:endParaRPr>
          </a:p>
          <a:p>
            <a:r>
              <a:rPr lang="en-US" sz="3600" dirty="0">
                <a:solidFill>
                  <a:schemeClr val="tx1"/>
                </a:solidFill>
                <a:latin typeface="Calibri" panose="020F0502020204030204" pitchFamily="34" charset="0"/>
                <a:ea typeface="+mn-ea"/>
                <a:cs typeface="Times New Roman" panose="02020603050405020304" pitchFamily="18" charset="0"/>
              </a:rPr>
              <a:t>S</a:t>
            </a:r>
            <a:r>
              <a:rPr lang="en-US" sz="3600" kern="1200" dirty="0">
                <a:solidFill>
                  <a:schemeClr val="tx1"/>
                </a:solidFill>
                <a:effectLst/>
                <a:latin typeface="Calibri" panose="020F0502020204030204" pitchFamily="34" charset="0"/>
                <a:ea typeface="+mn-ea"/>
                <a:cs typeface="Times New Roman" panose="02020603050405020304" pitchFamily="18" charset="0"/>
              </a:rPr>
              <a:t>ome changes caused by heating or cooling can be reversed and some cannot</a:t>
            </a:r>
            <a:r>
              <a:rPr lang="en-US" sz="3600" b="1" kern="1200" dirty="0">
                <a:solidFill>
                  <a:schemeClr val="tx1"/>
                </a:solidFill>
                <a:effectLst/>
                <a:latin typeface="Calibri" panose="020F0502020204030204" pitchFamily="34" charset="0"/>
                <a:ea typeface="+mn-ea"/>
                <a:cs typeface="Times New Roman" panose="02020603050405020304" pitchFamily="18" charset="0"/>
              </a:rPr>
              <a:t>. </a:t>
            </a:r>
          </a:p>
          <a:p>
            <a:r>
              <a:rPr lang="en-US" sz="3200" b="1" dirty="0">
                <a:solidFill>
                  <a:srgbClr val="000000"/>
                </a:solidFill>
                <a:latin typeface="+mn-lt"/>
              </a:rPr>
              <a:t> </a:t>
            </a:r>
            <a:endParaRPr lang="en-US" sz="3200" dirty="0"/>
          </a:p>
          <a:p>
            <a:endParaRPr lang="en-US" sz="3200" dirty="0"/>
          </a:p>
        </p:txBody>
      </p:sp>
      <p:sp>
        <p:nvSpPr>
          <p:cNvPr id="9" name="Rectangle 8">
            <a:extLst>
              <a:ext uri="{FF2B5EF4-FFF2-40B4-BE49-F238E27FC236}">
                <a16:creationId xmlns:a16="http://schemas.microsoft.com/office/drawing/2014/main" id="{189575B9-B4EA-034B-AE44-9091E4B97A6E}"/>
              </a:ext>
            </a:extLst>
          </p:cNvPr>
          <p:cNvSpPr/>
          <p:nvPr/>
        </p:nvSpPr>
        <p:spPr>
          <a:xfrm>
            <a:off x="5415483" y="6329690"/>
            <a:ext cx="1455219" cy="261610"/>
          </a:xfrm>
          <a:prstGeom prst="rect">
            <a:avLst/>
          </a:prstGeom>
        </p:spPr>
        <p:txBody>
          <a:bodyPr wrap="square">
            <a:spAutoFit/>
          </a:bodyPr>
          <a:lstStyle/>
          <a:p>
            <a:pPr algn="r"/>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spTree>
    <p:extLst>
      <p:ext uri="{BB962C8B-B14F-4D97-AF65-F5344CB8AC3E}">
        <p14:creationId xmlns:p14="http://schemas.microsoft.com/office/powerpoint/2010/main" val="66961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9E31769-5915-70CB-3AD9-9762C7C05BB0}"/>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389598" y="152400"/>
            <a:ext cx="8504446" cy="800219"/>
          </a:xfrm>
          <a:prstGeom prst="rect">
            <a:avLst/>
          </a:prstGeom>
          <a:noFill/>
        </p:spPr>
        <p:txBody>
          <a:bodyPr wrap="square" rtlCol="0">
            <a:spAutoFit/>
          </a:bodyPr>
          <a:lstStyle/>
          <a:p>
            <a:pPr algn="ctr" defTabSz="342900" eaLnBrk="1" fontAlgn="auto" hangingPunct="1">
              <a:spcBef>
                <a:spcPts val="0"/>
              </a:spcBef>
              <a:spcAft>
                <a:spcPts val="0"/>
              </a:spcAft>
              <a:defRPr/>
            </a:pPr>
            <a:r>
              <a:rPr lang="en-US" sz="3000" b="1" dirty="0">
                <a:solidFill>
                  <a:prstClr val="black"/>
                </a:solidFill>
                <a:latin typeface="Calibri" panose="020F0502020204030204"/>
                <a:ea typeface="+mn-ea"/>
              </a:rPr>
              <a:t>Cross-Curricular Argumentation Guide A – Science</a:t>
            </a:r>
            <a:br>
              <a:rPr lang="en-US" sz="1600" b="1" dirty="0">
                <a:solidFill>
                  <a:prstClr val="black"/>
                </a:solidFill>
                <a:highlight>
                  <a:srgbClr val="FFFF00"/>
                </a:highlight>
                <a:latin typeface="Calibri" panose="020F0502020204030204"/>
                <a:ea typeface="+mn-ea"/>
              </a:rPr>
            </a:br>
            <a:endParaRPr lang="en-US" sz="16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389598" y="1456722"/>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0">
                <a:tc>
                  <a:txBody>
                    <a:bodyPr/>
                    <a:lstStyle/>
                    <a:p>
                      <a:r>
                        <a:rPr lang="en-US" sz="900" b="1"/>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Class:</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Topic: Reversible and not reversible changes</a:t>
                      </a:r>
                      <a:endParaRPr lang="en-US" sz="1200" b="1"/>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585058687"/>
              </p:ext>
            </p:extLst>
          </p:nvPr>
        </p:nvGraphicFramePr>
        <p:xfrm>
          <a:off x="500946" y="980901"/>
          <a:ext cx="8504446" cy="4775741"/>
        </p:xfrm>
        <a:graphic>
          <a:graphicData uri="http://schemas.openxmlformats.org/drawingml/2006/table">
            <a:tbl>
              <a:tblPr firstRow="1" bandRow="1">
                <a:tableStyleId>{2D5ABB26-0587-4C30-8999-92F81FD0307C}</a:tableStyleId>
              </a:tblPr>
              <a:tblGrid>
                <a:gridCol w="4206978">
                  <a:extLst>
                    <a:ext uri="{9D8B030D-6E8A-4147-A177-3AD203B41FA5}">
                      <a16:colId xmlns:a16="http://schemas.microsoft.com/office/drawing/2014/main" val="2751578919"/>
                    </a:ext>
                  </a:extLst>
                </a:gridCol>
                <a:gridCol w="4297468">
                  <a:extLst>
                    <a:ext uri="{9D8B030D-6E8A-4147-A177-3AD203B41FA5}">
                      <a16:colId xmlns:a16="http://schemas.microsoft.com/office/drawing/2014/main" val="412781860"/>
                    </a:ext>
                  </a:extLst>
                </a:gridCol>
              </a:tblGrid>
              <a:tr h="888997">
                <a:tc gridSpan="2">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b="1" kern="1200" dirty="0">
                          <a:solidFill>
                            <a:schemeClr val="tx1"/>
                          </a:solidFill>
                          <a:effectLst/>
                          <a:latin typeface="+mn-lt"/>
                          <a:ea typeface="+mn-ea"/>
                          <a:cs typeface="+mn-cs"/>
                        </a:rPr>
                        <a:t>Clarify the claim with any </a:t>
                      </a:r>
                      <a:r>
                        <a:rPr lang="en-US" sz="1200" b="1" kern="1200" dirty="0">
                          <a:solidFill>
                            <a:schemeClr val="tx1"/>
                          </a:solidFill>
                          <a:effectLst/>
                          <a:highlight>
                            <a:srgbClr val="FFFF00"/>
                          </a:highlight>
                          <a:latin typeface="+mn-lt"/>
                          <a:ea typeface="+mn-ea"/>
                          <a:cs typeface="+mn-cs"/>
                        </a:rPr>
                        <a:t>qualifier</a:t>
                      </a:r>
                      <a:r>
                        <a:rPr lang="en-US" sz="900" b="1" kern="1200" dirty="0">
                          <a:solidFill>
                            <a:schemeClr val="tx1"/>
                          </a:solidFill>
                          <a:effectLst/>
                          <a:latin typeface="+mn-lt"/>
                          <a:ea typeface="+mn-ea"/>
                          <a:cs typeface="+mn-cs"/>
                        </a:rPr>
                        <a:t> and key terms.    </a:t>
                      </a:r>
                      <a:r>
                        <a:rPr lang="en-US" sz="900" b="1" kern="1200" dirty="0">
                          <a:solidFill>
                            <a:schemeClr val="tx1"/>
                          </a:solidFill>
                          <a:effectLst/>
                          <a:highlight>
                            <a:srgbClr val="FFFF00"/>
                          </a:highlight>
                          <a:latin typeface="+mn-lt"/>
                          <a:ea typeface="+mn-ea"/>
                          <a:cs typeface="+mn-cs"/>
                        </a:rPr>
                        <a:t> </a:t>
                      </a:r>
                      <a:r>
                        <a:rPr lang="en-US" sz="1800" b="1" kern="1200" dirty="0">
                          <a:solidFill>
                            <a:schemeClr val="tx1"/>
                          </a:solidFill>
                          <a:effectLst/>
                          <a:highlight>
                            <a:srgbClr val="FFFF00"/>
                          </a:highlight>
                          <a:latin typeface="Calibri" panose="020F0502020204030204" pitchFamily="34" charset="0"/>
                          <a:ea typeface="+mn-ea"/>
                          <a:cs typeface="Times New Roman" panose="02020603050405020304" pitchFamily="18" charset="0"/>
                        </a:rPr>
                        <a:t>Some </a:t>
                      </a:r>
                      <a:r>
                        <a:rPr lang="en-US" sz="1800" b="1" kern="1200" dirty="0">
                          <a:solidFill>
                            <a:schemeClr val="tx1"/>
                          </a:solidFill>
                          <a:effectLst/>
                          <a:latin typeface="Calibri" panose="020F0502020204030204" pitchFamily="34" charset="0"/>
                          <a:ea typeface="+mn-ea"/>
                          <a:cs typeface="Times New Roman" panose="02020603050405020304" pitchFamily="18" charset="0"/>
                        </a:rPr>
                        <a:t>changes caused by heating or cooling can be reversed and some cannot.</a:t>
                      </a:r>
                      <a:r>
                        <a:rPr lang="en-US" sz="1200" b="1" kern="1200" dirty="0">
                          <a:solidFill>
                            <a:schemeClr val="tx1"/>
                          </a:solidFill>
                          <a:effectLst/>
                          <a:latin typeface="Calibri" panose="020F0502020204030204" pitchFamily="34" charset="0"/>
                          <a:ea typeface="+mn-ea"/>
                          <a:cs typeface="Times New Roman" panose="02020603050405020304" pitchFamily="18" charset="0"/>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Calibri" panose="020F0502020204030204" pitchFamily="34" charset="0"/>
                          <a:ea typeface="+mn-ea"/>
                          <a:cs typeface="Times New Roman" panose="02020603050405020304" pitchFamily="18" charset="0"/>
                        </a:rPr>
                        <a:t>Reversed – changed back to original form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184710">
                <a:tc>
                  <a:txBody>
                    <a:bodyPr/>
                    <a:lstStyle/>
                    <a:p>
                      <a:r>
                        <a:rPr lang="en-US" sz="900" b="1" kern="1200" dirty="0">
                          <a:solidFill>
                            <a:schemeClr val="tx1"/>
                          </a:solidFill>
                          <a:effectLst/>
                          <a:latin typeface="+mn-lt"/>
                          <a:ea typeface="+mn-ea"/>
                          <a:cs typeface="+mn-cs"/>
                        </a:rPr>
                        <a:t>2. List the evidence. </a:t>
                      </a:r>
                    </a:p>
                    <a:p>
                      <a:pPr marL="342900" indent="-342900">
                        <a:buFont typeface="+mj-lt"/>
                        <a:buAutoNum type="arabicPeriod"/>
                      </a:pPr>
                      <a:r>
                        <a:rPr lang="en-US" sz="1400" b="1" i="0" kern="1200" baseline="0" dirty="0">
                          <a:solidFill>
                            <a:schemeClr val="tx1"/>
                          </a:solidFill>
                          <a:effectLst/>
                          <a:latin typeface="+mn-lt"/>
                          <a:ea typeface="+mn-ea"/>
                          <a:cs typeface="+mn-cs"/>
                        </a:rPr>
                        <a:t>When butter, chocolate and ice are heated, they melt.  When they are cooled, they go back to their original form.</a:t>
                      </a:r>
                    </a:p>
                    <a:p>
                      <a:pPr marL="342900" indent="-342900">
                        <a:buFont typeface="+mj-lt"/>
                        <a:buAutoNum type="arabicPeriod"/>
                      </a:pPr>
                      <a:endParaRPr lang="en-US" sz="1400" b="1" i="0" kern="1200" baseline="0" dirty="0">
                        <a:solidFill>
                          <a:schemeClr val="tx1"/>
                        </a:solidFill>
                        <a:effectLst/>
                        <a:latin typeface="+mn-lt"/>
                        <a:ea typeface="+mn-ea"/>
                        <a:cs typeface="+mn-cs"/>
                      </a:endParaRPr>
                    </a:p>
                    <a:p>
                      <a:pPr marL="342900" indent="-342900">
                        <a:buFont typeface="+mj-lt"/>
                        <a:buAutoNum type="arabicPeriod"/>
                      </a:pPr>
                      <a:endParaRPr lang="en-US" sz="1400" b="1" i="0" kern="1200" baseline="0" dirty="0">
                        <a:solidFill>
                          <a:schemeClr val="tx1"/>
                        </a:solidFill>
                        <a:effectLst/>
                        <a:latin typeface="+mn-lt"/>
                        <a:ea typeface="+mn-ea"/>
                        <a:cs typeface="+mn-cs"/>
                      </a:endParaRPr>
                    </a:p>
                    <a:p>
                      <a:pPr marL="342900" indent="-342900">
                        <a:buFont typeface="+mj-lt"/>
                        <a:buAutoNum type="arabicPeriod"/>
                      </a:pPr>
                      <a:r>
                        <a:rPr lang="en-US" sz="1400" b="1" i="0" kern="1200" baseline="0" dirty="0">
                          <a:solidFill>
                            <a:schemeClr val="tx1"/>
                          </a:solidFill>
                          <a:effectLst/>
                          <a:latin typeface="+mn-lt"/>
                          <a:ea typeface="+mn-ea"/>
                          <a:cs typeface="+mn-cs"/>
                        </a:rPr>
                        <a:t>When an egg is cooked, paper is burned, or bread is toasted they do not their original form when they are cooled.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b="1" dirty="0"/>
                        <a:t>Some changes caused by heating or cooling can be reversed.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b="1" dirty="0"/>
                        <a:t>Some changes caused by heating or cooling cannot be reversed.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49199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4. Identify other arguments for or against the claim.</a:t>
                      </a:r>
                      <a:endParaRPr lang="en-US" sz="900" b="1" i="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t> </a:t>
                      </a:r>
                      <a:r>
                        <a:rPr lang="en-US" sz="1300" b="0"/>
                        <a:t>I </a:t>
                      </a:r>
                      <a:r>
                        <a:rPr lang="en-US" sz="1300" b="1"/>
                        <a:t>have seen when plants freeze in the winter, they do not go back to their original form when it warms up</a:t>
                      </a:r>
                      <a:r>
                        <a:rPr lang="en-US" sz="1200" b="0"/>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715902">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i="0" dirty="0"/>
                        <a:t>5. </a:t>
                      </a:r>
                      <a:r>
                        <a:rPr lang="en-US" sz="1400" b="0" i="0" dirty="0"/>
                        <a:t>Make a judgment about quality of evidence </a:t>
                      </a:r>
                      <a:r>
                        <a:rPr lang="en-US" sz="1400" b="0" i="0" baseline="0" dirty="0"/>
                        <a:t>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i="0" dirty="0"/>
                        <a:t>The evidence is good because we can give examples changes caused be heating that can be reversed. We can also give examples of changes caused by heating that cannot be reversed.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4941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a:solidFill>
                            <a:schemeClr val="tx1"/>
                          </a:solidFill>
                          <a:effectLst/>
                          <a:latin typeface="+mn-lt"/>
                          <a:ea typeface="+mn-ea"/>
                          <a:cs typeface="+mn-cs"/>
                        </a:rPr>
                        <a:t>I accept the claim because I observed the evidence in an experiment.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bwMode="auto">
          <a:xfrm>
            <a:off x="0" y="6477000"/>
            <a:ext cx="3810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000" kern="1200">
                <a:solidFill>
                  <a:schemeClr val="accent2"/>
                </a:solidFill>
                <a:latin typeface="Arial" charset="0"/>
                <a:ea typeface="ＭＳ Ｐゴシック" charset="0"/>
                <a:cs typeface="+mn-cs"/>
              </a:defRPr>
            </a:lvl1pPr>
            <a:lvl2pPr marL="4572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9pPr>
          </a:lstStyle>
          <a:p>
            <a:pPr algn="r" defTabSz="342900" eaLnBrk="1" fontAlgn="auto" hangingPunct="1">
              <a:spcBef>
                <a:spcPts val="0"/>
              </a:spcBef>
              <a:spcAft>
                <a:spcPts val="0"/>
              </a:spcAft>
              <a:defRPr/>
            </a:pPr>
            <a:r>
              <a:rPr lang="en-US"/>
              <a:t>University of Kansas Center for Research on Learning  2019</a:t>
            </a:r>
            <a:endParaRPr lang="en-US" sz="900">
              <a:solidFill>
                <a:prstClr val="black">
                  <a:tint val="75000"/>
                </a:prstClr>
              </a:solidFill>
              <a:latin typeface="Calibri" panose="020F0502020204030204"/>
              <a:ea typeface="+mn-ea"/>
            </a:endParaRPr>
          </a:p>
        </p:txBody>
      </p:sp>
      <p:sp>
        <p:nvSpPr>
          <p:cNvPr id="7" name="TextBox 6">
            <a:extLst>
              <a:ext uri="{FF2B5EF4-FFF2-40B4-BE49-F238E27FC236}">
                <a16:creationId xmlns:a16="http://schemas.microsoft.com/office/drawing/2014/main" id="{72A08637-D960-DA3C-934D-5473662C0F8A}"/>
              </a:ext>
            </a:extLst>
          </p:cNvPr>
          <p:cNvSpPr txBox="1"/>
          <p:nvPr/>
        </p:nvSpPr>
        <p:spPr>
          <a:xfrm>
            <a:off x="4843847" y="6212358"/>
            <a:ext cx="2418835" cy="276999"/>
          </a:xfrm>
          <a:prstGeom prst="rect">
            <a:avLst/>
          </a:prstGeom>
          <a:noFill/>
        </p:spPr>
        <p:txBody>
          <a:bodyPr wrap="square">
            <a:spAutoFit/>
          </a:bodyPr>
          <a:lstStyle/>
          <a:p>
            <a:pPr algn="r"/>
            <a:r>
              <a:rPr lang="en-US" altLang="en-US" sz="1200" dirty="0">
                <a:solidFill>
                  <a:srgbClr val="85898A"/>
                </a:solidFill>
              </a:rPr>
              <a:t>© Janis </a:t>
            </a:r>
            <a:r>
              <a:rPr lang="en-US" altLang="en-US" sz="1200" dirty="0" err="1">
                <a:solidFill>
                  <a:srgbClr val="85898A"/>
                </a:solidFill>
              </a:rPr>
              <a:t>Bulgren</a:t>
            </a:r>
            <a:r>
              <a:rPr lang="en-US" altLang="en-US" sz="1200" dirty="0">
                <a:solidFill>
                  <a:srgbClr val="85898A"/>
                </a:solidFill>
              </a:rPr>
              <a:t> 2023</a:t>
            </a:r>
          </a:p>
        </p:txBody>
      </p:sp>
    </p:spTree>
    <p:extLst>
      <p:ext uri="{BB962C8B-B14F-4D97-AF65-F5344CB8AC3E}">
        <p14:creationId xmlns:p14="http://schemas.microsoft.com/office/powerpoint/2010/main" val="2939504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ECB8465-F9EC-A21D-015D-5E6E717ED857}"/>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42108" y="0"/>
            <a:ext cx="7745042" cy="369332"/>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Cross-Curricular Argumentation Guide A – </a:t>
            </a:r>
            <a:r>
              <a:rPr lang="en-US" sz="1800" b="1" dirty="0">
                <a:solidFill>
                  <a:prstClr val="black"/>
                </a:solidFill>
                <a:highlight>
                  <a:srgbClr val="FFFF00"/>
                </a:highlight>
                <a:latin typeface="Calibri" panose="020F0502020204030204"/>
                <a:ea typeface="+mn-ea"/>
              </a:rPr>
              <a:t>Science: Homologous Structures </a:t>
            </a:r>
            <a:endParaRPr lang="en-US" sz="18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1104564677"/>
              </p:ext>
            </p:extLst>
          </p:nvPr>
        </p:nvGraphicFramePr>
        <p:xfrm>
          <a:off x="319777" y="307388"/>
          <a:ext cx="8504446" cy="34290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34290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Homologous Structures: Evidence of Common Ancestry</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2765575561"/>
              </p:ext>
            </p:extLst>
          </p:nvPr>
        </p:nvGraphicFramePr>
        <p:xfrm>
          <a:off x="319777" y="478838"/>
          <a:ext cx="8393098" cy="5869410"/>
        </p:xfrm>
        <a:graphic>
          <a:graphicData uri="http://schemas.openxmlformats.org/drawingml/2006/table">
            <a:tbl>
              <a:tblPr firstRow="1" bandRow="1">
                <a:tableStyleId>{2D5ABB26-0587-4C30-8999-92F81FD0307C}</a:tableStyleId>
              </a:tblPr>
              <a:tblGrid>
                <a:gridCol w="3692665">
                  <a:extLst>
                    <a:ext uri="{9D8B030D-6E8A-4147-A177-3AD203B41FA5}">
                      <a16:colId xmlns:a16="http://schemas.microsoft.com/office/drawing/2014/main" val="2751578919"/>
                    </a:ext>
                  </a:extLst>
                </a:gridCol>
                <a:gridCol w="4700433">
                  <a:extLst>
                    <a:ext uri="{9D8B030D-6E8A-4147-A177-3AD203B41FA5}">
                      <a16:colId xmlns:a16="http://schemas.microsoft.com/office/drawing/2014/main" val="412781860"/>
                    </a:ext>
                  </a:extLst>
                </a:gridCol>
              </a:tblGrid>
              <a:tr h="107921">
                <a:tc gridSpan="2">
                  <a:txBody>
                    <a:bodyPr/>
                    <a:lstStyle/>
                    <a:p>
                      <a:pPr marL="228600" marR="0" lvl="0" indent="-228600">
                        <a:spcBef>
                          <a:spcPts val="0"/>
                        </a:spcBef>
                        <a:spcAft>
                          <a:spcPts val="0"/>
                        </a:spcAft>
                        <a:buFont typeface="+mj-lt"/>
                        <a:buAutoNum type="arabicPeriod"/>
                      </a:pPr>
                      <a:r>
                        <a:rPr lang="en-US" sz="900" b="1" kern="1200" dirty="0">
                          <a:solidFill>
                            <a:schemeClr val="tx1"/>
                          </a:solidFill>
                          <a:effectLst/>
                          <a:latin typeface="+mn-lt"/>
                          <a:ea typeface="+mn-ea"/>
                          <a:cs typeface="+mn-cs"/>
                        </a:rPr>
                        <a:t>Clarify the claim with any qualifier and define key terms.               </a:t>
                      </a:r>
                      <a:r>
                        <a:rPr lang="en-US" sz="1400" b="1" dirty="0">
                          <a:effectLst/>
                          <a:latin typeface="+mn-lt"/>
                          <a:ea typeface="Times New Roman" panose="02020603050405020304" pitchFamily="18" charset="0"/>
                          <a:cs typeface="Calibri" panose="020F0502020204030204" pitchFamily="34" charset="0"/>
                        </a:rPr>
                        <a:t>Homologous structures observed in modern animals provide evidence of common ancestry, explain diversity of traits in species, and infer closeness of relationships on the evolutionary scale.</a:t>
                      </a:r>
                    </a:p>
                    <a:p>
                      <a:pPr marL="228600" marR="0" lvl="0" indent="-228600">
                        <a:spcBef>
                          <a:spcPts val="0"/>
                        </a:spcBef>
                        <a:spcAft>
                          <a:spcPts val="0"/>
                        </a:spcAft>
                        <a:buFont typeface="+mj-lt"/>
                        <a:buAutoNum type="arabicPeriod"/>
                      </a:pPr>
                      <a:r>
                        <a:rPr lang="en-US" sz="900" b="1" dirty="0">
                          <a:effectLst/>
                          <a:latin typeface="+mn-lt"/>
                          <a:ea typeface="Times New Roman" panose="02020603050405020304" pitchFamily="18" charset="0"/>
                          <a:cs typeface="Times New Roman" panose="02020603050405020304" pitchFamily="18" charset="0"/>
                        </a:rPr>
                        <a:t>ho</a:t>
                      </a:r>
                      <a:r>
                        <a:rPr lang="en-US" sz="1100" b="1" dirty="0">
                          <a:effectLst/>
                          <a:latin typeface="+mn-lt"/>
                          <a:ea typeface="Times New Roman" panose="02020603050405020304" pitchFamily="18" charset="0"/>
                          <a:cs typeface="Times New Roman" panose="02020603050405020304" pitchFamily="18" charset="0"/>
                        </a:rPr>
                        <a:t>mologous structures </a:t>
                      </a:r>
                      <a:r>
                        <a:rPr lang="en-US" sz="1100" b="0" dirty="0">
                          <a:effectLst/>
                          <a:latin typeface="+mn-lt"/>
                          <a:ea typeface="Times New Roman" panose="02020603050405020304" pitchFamily="18" charset="0"/>
                          <a:cs typeface="Times New Roman" panose="02020603050405020304" pitchFamily="18" charset="0"/>
                        </a:rPr>
                        <a:t>– anatomical features in different animals having he same structure, but not n the same function</a:t>
                      </a:r>
                      <a:endParaRPr lang="en-US" sz="1100" b="1" dirty="0">
                        <a:effectLst/>
                        <a:latin typeface="+mn-lt"/>
                        <a:ea typeface="Times New Roman" panose="02020603050405020304" pitchFamily="18" charset="0"/>
                        <a:cs typeface="Times New Roman" panose="02020603050405020304" pitchFamily="18" charset="0"/>
                      </a:endParaRPr>
                    </a:p>
                    <a:p>
                      <a:pPr marL="228600" marR="0" lvl="0" indent="-228600">
                        <a:spcBef>
                          <a:spcPts val="0"/>
                        </a:spcBef>
                        <a:spcAft>
                          <a:spcPts val="0"/>
                        </a:spcAft>
                        <a:buFont typeface="+mj-lt"/>
                        <a:buAutoNum type="arabicPeriod"/>
                      </a:pPr>
                      <a:r>
                        <a:rPr lang="en-US" sz="1100" b="1" dirty="0">
                          <a:effectLst/>
                          <a:latin typeface="+mn-lt"/>
                          <a:ea typeface="Times New Roman" panose="02020603050405020304" pitchFamily="18" charset="0"/>
                        </a:rPr>
                        <a:t>adaptation </a:t>
                      </a:r>
                      <a:r>
                        <a:rPr lang="en-US" sz="1100" dirty="0">
                          <a:effectLst/>
                          <a:latin typeface="+mn-lt"/>
                          <a:ea typeface="Times New Roman" panose="02020603050405020304" pitchFamily="18" charset="0"/>
                        </a:rPr>
                        <a:t>– process where organisms best suited to the environment survive reproduce &amp; pass </a:t>
                      </a:r>
                      <a:r>
                        <a:rPr lang="en-US" sz="1100" dirty="0" err="1">
                          <a:effectLst/>
                          <a:latin typeface="+mn-lt"/>
                          <a:ea typeface="Times New Roman" panose="02020603050405020304" pitchFamily="18" charset="0"/>
                        </a:rPr>
                        <a:t>i</a:t>
                      </a:r>
                      <a:r>
                        <a:rPr lang="en-US" sz="1100" dirty="0">
                          <a:effectLst/>
                          <a:latin typeface="+mn-lt"/>
                          <a:ea typeface="Times New Roman" panose="02020603050405020304" pitchFamily="18" charset="0"/>
                        </a:rPr>
                        <a:t>\advantageous traits to offspring</a:t>
                      </a:r>
                      <a:endParaRPr lang="en-US" sz="1100" b="1"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1965960">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p>
                    <a:p>
                      <a:pPr marL="0" lvl="0" indent="0">
                        <a:buFontTx/>
                        <a:buNone/>
                      </a:pPr>
                      <a:r>
                        <a:rPr lang="en-US" sz="1400" b="1" kern="1200" dirty="0">
                          <a:solidFill>
                            <a:schemeClr val="tx1"/>
                          </a:solidFill>
                          <a:effectLst/>
                          <a:latin typeface="+mn-lt"/>
                          <a:ea typeface="+mn-ea"/>
                          <a:cs typeface="+mn-cs"/>
                        </a:rPr>
                        <a:t>1. Homologous structures are a result of a similar genetic makeup of different species.</a:t>
                      </a:r>
                    </a:p>
                    <a:p>
                      <a:pPr marL="0" lvl="0" indent="0">
                        <a:buFontTx/>
                        <a:buNone/>
                      </a:pPr>
                      <a:endParaRPr lang="en-US" sz="1400" b="1" kern="1200" dirty="0">
                        <a:solidFill>
                          <a:schemeClr val="tx1"/>
                        </a:solidFill>
                        <a:effectLst/>
                        <a:latin typeface="+mn-lt"/>
                        <a:ea typeface="+mn-ea"/>
                        <a:cs typeface="+mn-cs"/>
                      </a:endParaRPr>
                    </a:p>
                    <a:p>
                      <a:pPr marL="0" lvl="0" indent="0">
                        <a:buFontTx/>
                        <a:buNone/>
                      </a:pPr>
                      <a:r>
                        <a:rPr lang="en-US" sz="1400" b="1" kern="1200" dirty="0">
                          <a:solidFill>
                            <a:schemeClr val="tx1"/>
                          </a:solidFill>
                          <a:effectLst/>
                          <a:latin typeface="+mn-lt"/>
                          <a:ea typeface="+mn-ea"/>
                          <a:cs typeface="+mn-cs"/>
                        </a:rPr>
                        <a:t>2. The differences in function of homologous structures of modern animals with common ancestry are a result of adaptation over many generations to survive in changing environments.</a:t>
                      </a:r>
                    </a:p>
                    <a:p>
                      <a:pPr marL="0" lvl="0" indent="0">
                        <a:buFontTx/>
                        <a:buNone/>
                      </a:pPr>
                      <a:endParaRPr lang="en-US" sz="1400" b="1" kern="1200" dirty="0">
                        <a:solidFill>
                          <a:schemeClr val="tx1"/>
                        </a:solidFill>
                        <a:effectLst/>
                        <a:latin typeface="+mn-lt"/>
                        <a:ea typeface="+mn-ea"/>
                        <a:cs typeface="+mn-cs"/>
                      </a:endParaRPr>
                    </a:p>
                    <a:p>
                      <a:pPr marL="0" lvl="0" indent="0">
                        <a:buFontTx/>
                        <a:buNone/>
                      </a:pPr>
                      <a:r>
                        <a:rPr lang="en-US" sz="1400" b="1" kern="1200" dirty="0">
                          <a:solidFill>
                            <a:schemeClr val="tx1"/>
                          </a:solidFill>
                          <a:effectLst/>
                          <a:latin typeface="+mn-lt"/>
                          <a:ea typeface="+mn-ea"/>
                          <a:cs typeface="+mn-cs"/>
                        </a:rPr>
                        <a:t>3. Adaptation in species occurs slowly over time.</a:t>
                      </a:r>
                    </a:p>
                    <a:p>
                      <a:endParaRPr lang="en-US" sz="9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p>
                    <a:p>
                      <a:pPr marL="0" marR="0" lvl="0" indent="0">
                        <a:spcBef>
                          <a:spcPts val="0"/>
                        </a:spcBef>
                        <a:spcAft>
                          <a:spcPts val="0"/>
                        </a:spcAft>
                        <a:buFontTx/>
                        <a:buNone/>
                        <a:tabLst>
                          <a:tab pos="457200" algn="l"/>
                        </a:tabLst>
                      </a:pPr>
                      <a:r>
                        <a:rPr lang="en-US" sz="1400" b="1" dirty="0">
                          <a:effectLst/>
                          <a:latin typeface="+mn-lt"/>
                          <a:ea typeface="Times New Roman" panose="02020603050405020304" pitchFamily="18" charset="0"/>
                          <a:cs typeface="Times New Roman" panose="02020603050405020304" pitchFamily="18" charset="0"/>
                        </a:rPr>
                        <a:t>1. If homologous structures indicate similar genetic make up, then animals with homologous structures must have a common ancestor.</a:t>
                      </a:r>
                    </a:p>
                    <a:p>
                      <a:pPr marL="0" marR="0" lvl="0" indent="0">
                        <a:spcBef>
                          <a:spcPts val="0"/>
                        </a:spcBef>
                        <a:spcAft>
                          <a:spcPts val="0"/>
                        </a:spcAft>
                        <a:buFontTx/>
                        <a:buNone/>
                        <a:tabLst>
                          <a:tab pos="457200" algn="l"/>
                        </a:tabLst>
                      </a:pPr>
                      <a:endParaRPr lang="en-US" sz="1400" b="1" dirty="0">
                        <a:effectLst/>
                        <a:latin typeface="+mn-lt"/>
                        <a:ea typeface="Times New Roman" panose="02020603050405020304" pitchFamily="18" charset="0"/>
                        <a:cs typeface="Times New Roman" panose="02020603050405020304" pitchFamily="18" charset="0"/>
                      </a:endParaRPr>
                    </a:p>
                    <a:p>
                      <a:pPr marL="0" marR="0" lvl="0" indent="0">
                        <a:spcBef>
                          <a:spcPts val="0"/>
                        </a:spcBef>
                        <a:spcAft>
                          <a:spcPts val="0"/>
                        </a:spcAft>
                        <a:buFontTx/>
                        <a:buNone/>
                        <a:tabLst>
                          <a:tab pos="457200" algn="l"/>
                        </a:tabLst>
                      </a:pPr>
                      <a:r>
                        <a:rPr lang="en-US" sz="1400" b="1" dirty="0">
                          <a:effectLst/>
                          <a:latin typeface="+mn-lt"/>
                          <a:ea typeface="Times New Roman" panose="02020603050405020304" pitchFamily="18" charset="0"/>
                          <a:cs typeface="Times New Roman" panose="02020603050405020304" pitchFamily="18" charset="0"/>
                        </a:rPr>
                        <a:t>2. If adaptation results in a species’ traits changing over time, then over time, diversity of traits in a species increases. </a:t>
                      </a:r>
                    </a:p>
                    <a:p>
                      <a:pPr marL="0" marR="0" lvl="0" indent="0">
                        <a:spcBef>
                          <a:spcPts val="0"/>
                        </a:spcBef>
                        <a:spcAft>
                          <a:spcPts val="0"/>
                        </a:spcAft>
                        <a:buFontTx/>
                        <a:buNone/>
                        <a:tabLst>
                          <a:tab pos="457200" algn="l"/>
                        </a:tabLst>
                      </a:pP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FontTx/>
                        <a:buNone/>
                        <a:tabLst>
                          <a:tab pos="457200" algn="l"/>
                        </a:tabLst>
                      </a:pPr>
                      <a:r>
                        <a:rPr lang="en-US" sz="1400" b="1" dirty="0">
                          <a:effectLst/>
                          <a:latin typeface="Calibri" panose="020F0502020204030204" pitchFamily="34" charset="0"/>
                          <a:ea typeface="Times New Roman" panose="02020603050405020304" pitchFamily="18" charset="0"/>
                        </a:rPr>
                        <a:t>3</a:t>
                      </a:r>
                      <a:r>
                        <a:rPr lang="en-US" sz="1400" b="1" dirty="0">
                          <a:effectLst/>
                          <a:latin typeface="+mn-lt"/>
                          <a:ea typeface="Times New Roman" panose="02020603050405020304" pitchFamily="18" charset="0"/>
                        </a:rPr>
                        <a:t>. Since adaptations occur slowly over time, species with more similarities in their homologous structures have a closer relationship on the evolutionary scale. Also, species with greater differences in their homologous structures are farther apart on the evolutionary scale.</a:t>
                      </a:r>
                      <a:endParaRPr lang="en-US" sz="1400" b="1" dirty="0">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3911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4. Identify other arguments for or against the claim</a:t>
                      </a:r>
                      <a:r>
                        <a:rPr lang="en-US" sz="1200" b="1" i="0" baseline="0" dirty="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dirty="0"/>
                        <a:t> </a:t>
                      </a:r>
                      <a:r>
                        <a:rPr lang="en-US" sz="1200" b="1" dirty="0">
                          <a:effectLst/>
                          <a:latin typeface="Calibri" panose="020F0502020204030204" pitchFamily="34" charset="0"/>
                          <a:ea typeface="Times New Roman" panose="02020603050405020304" pitchFamily="18" charset="0"/>
                        </a:rPr>
                        <a:t>DNA comparisons can also show shared ancestry and how closely species are related on the evolutionary scale</a:t>
                      </a:r>
                      <a:r>
                        <a:rPr lang="en-US" sz="1200" dirty="0">
                          <a:effectLst/>
                          <a:latin typeface="Calibri" panose="020F0502020204030204" pitchFamily="34" charset="0"/>
                          <a:ea typeface="Times New Roman" panose="02020603050405020304" pitchFamily="18" charset="0"/>
                        </a:rPr>
                        <a:t>.</a:t>
                      </a:r>
                      <a:endParaRPr lang="en-US" sz="12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94304">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r>
                        <a:rPr lang="en-US" sz="1400" b="1" dirty="0">
                          <a:effectLst/>
                          <a:latin typeface="Calibri" panose="020F0502020204030204" pitchFamily="34" charset="0"/>
                          <a:ea typeface="Times New Roman" panose="02020603050405020304" pitchFamily="18" charset="0"/>
                        </a:rPr>
                        <a:t>The quality of evidence is good because it consists of accepted scientific fact. The quality of the reasoning is good because it supports the claim in logical cause-and-effect way. DNA comparison is a strong additional argument. </a:t>
                      </a:r>
                      <a:endParaRPr lang="en-US"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48969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Calibri" panose="020F0502020204030204" pitchFamily="34" charset="0"/>
                          <a:ea typeface="Times New Roman" panose="02020603050405020304" pitchFamily="18" charset="0"/>
                        </a:rPr>
                        <a:t>Based on the factual scientific evidence, logical reasoning, and the DNA argument, I accept the claim. </a:t>
                      </a:r>
                      <a:endParaRPr lang="en-US" sz="1400" b="1"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4572000" y="6354469"/>
            <a:ext cx="1869133" cy="315405"/>
          </a:xfrm>
        </p:spPr>
        <p:txBody>
          <a:bodyPr/>
          <a:lstStyle/>
          <a:p>
            <a:pPr algn="r" defTabSz="342900" eaLnBrk="1" fontAlgn="auto" hangingPunct="1">
              <a:spcBef>
                <a:spcPts val="0"/>
              </a:spcBef>
              <a:spcAft>
                <a:spcPts val="0"/>
              </a:spcAft>
              <a:defRPr/>
            </a:pPr>
            <a:r>
              <a:rPr lang="en-US" sz="1400" dirty="0">
                <a:solidFill>
                  <a:prstClr val="black">
                    <a:tint val="75000"/>
                  </a:prstClr>
                </a:solidFill>
                <a:latin typeface="Calibri" panose="020F0502020204030204"/>
                <a:ea typeface="+mn-ea"/>
              </a:rPr>
              <a:t>© Janis </a:t>
            </a:r>
            <a:r>
              <a:rPr lang="en-US" sz="1400" dirty="0" err="1">
                <a:solidFill>
                  <a:prstClr val="black">
                    <a:tint val="75000"/>
                  </a:prstClr>
                </a:solidFill>
                <a:latin typeface="Calibri" panose="020F0502020204030204"/>
                <a:ea typeface="+mn-ea"/>
              </a:rPr>
              <a:t>Bulgren</a:t>
            </a:r>
            <a:r>
              <a:rPr lang="en-US" sz="1400" dirty="0">
                <a:solidFill>
                  <a:prstClr val="black">
                    <a:tint val="75000"/>
                  </a:prstClr>
                </a:solidFill>
                <a:latin typeface="Calibri" panose="020F0502020204030204"/>
                <a:ea typeface="+mn-ea"/>
              </a:rPr>
              <a:t> 2023</a:t>
            </a:r>
          </a:p>
        </p:txBody>
      </p:sp>
    </p:spTree>
    <p:extLst>
      <p:ext uri="{BB962C8B-B14F-4D97-AF65-F5344CB8AC3E}">
        <p14:creationId xmlns:p14="http://schemas.microsoft.com/office/powerpoint/2010/main" val="837568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6D6CECC-7472-A8B1-73A2-DAF301A07905}"/>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782163" y="385405"/>
            <a:ext cx="6512873" cy="492443"/>
          </a:xfrm>
          <a:prstGeom prst="rect">
            <a:avLst/>
          </a:prstGeom>
          <a:noFill/>
        </p:spPr>
        <p:txBody>
          <a:bodyPr wrap="square" rtlCol="0">
            <a:spAutoFit/>
          </a:bodyPr>
          <a:lstStyle/>
          <a:p>
            <a:pPr algn="ctr" defTabSz="342900" eaLnBrk="1" fontAlgn="auto" hangingPunct="1">
              <a:spcBef>
                <a:spcPts val="0"/>
              </a:spcBef>
              <a:spcAft>
                <a:spcPts val="0"/>
              </a:spcAft>
              <a:defRPr/>
            </a:pPr>
            <a:r>
              <a:rPr lang="en-US" sz="1400" b="1" dirty="0">
                <a:solidFill>
                  <a:prstClr val="black"/>
                </a:solidFill>
                <a:latin typeface="Calibri" panose="020F0502020204030204"/>
              </a:rPr>
              <a:t>Cr</a:t>
            </a:r>
            <a:r>
              <a:rPr lang="en-US" sz="1400" b="1" dirty="0">
                <a:solidFill>
                  <a:prstClr val="black"/>
                </a:solidFill>
                <a:latin typeface="Calibri" panose="020F0502020204030204"/>
                <a:ea typeface="+mn-ea"/>
              </a:rPr>
              <a:t>oss-Curricular Argumentation Guide B</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3148632452"/>
              </p:ext>
            </p:extLst>
          </p:nvPr>
        </p:nvGraphicFramePr>
        <p:xfrm>
          <a:off x="389598" y="675620"/>
          <a:ext cx="8504446" cy="34290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34290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Class:</a:t>
                      </a:r>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Finding planets in other solar systems</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2774765831"/>
              </p:ext>
            </p:extLst>
          </p:nvPr>
        </p:nvGraphicFramePr>
        <p:xfrm>
          <a:off x="512511" y="1018520"/>
          <a:ext cx="8258620" cy="4859478"/>
        </p:xfrm>
        <a:graphic>
          <a:graphicData uri="http://schemas.openxmlformats.org/drawingml/2006/table">
            <a:tbl>
              <a:tblPr firstRow="1" bandRow="1">
                <a:tableStyleId>{2D5ABB26-0587-4C30-8999-92F81FD0307C}</a:tableStyleId>
              </a:tblPr>
              <a:tblGrid>
                <a:gridCol w="3648173">
                  <a:extLst>
                    <a:ext uri="{9D8B030D-6E8A-4147-A177-3AD203B41FA5}">
                      <a16:colId xmlns:a16="http://schemas.microsoft.com/office/drawing/2014/main" val="2751578919"/>
                    </a:ext>
                  </a:extLst>
                </a:gridCol>
                <a:gridCol w="4610447">
                  <a:extLst>
                    <a:ext uri="{9D8B030D-6E8A-4147-A177-3AD203B41FA5}">
                      <a16:colId xmlns:a16="http://schemas.microsoft.com/office/drawing/2014/main" val="412781860"/>
                    </a:ext>
                  </a:extLst>
                </a:gridCol>
              </a:tblGrid>
              <a:tr h="1519964">
                <a:tc gridSpan="2">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b="1" kern="1200" dirty="0">
                          <a:solidFill>
                            <a:schemeClr val="tx1"/>
                          </a:solidFill>
                          <a:effectLst/>
                          <a:latin typeface="+mn-lt"/>
                          <a:ea typeface="+mn-ea"/>
                          <a:cs typeface="+mn-cs"/>
                        </a:rPr>
                        <a:t>Clarify the claim with any qualifier and key terms </a:t>
                      </a:r>
                      <a:r>
                        <a:rPr lang="en-US" sz="900" b="0" kern="1200" dirty="0">
                          <a:solidFill>
                            <a:schemeClr val="tx1"/>
                          </a:solidFill>
                          <a:effectLst/>
                          <a:latin typeface="+mn-lt"/>
                          <a:ea typeface="+mn-ea"/>
                          <a:cs typeface="+mn-cs"/>
                        </a:rPr>
                        <a:t>(including author, date, source, era). </a:t>
                      </a:r>
                      <a:r>
                        <a:rPr lang="en-US" sz="1100" b="1" kern="1200" dirty="0">
                          <a:solidFill>
                            <a:schemeClr val="tx1"/>
                          </a:solidFill>
                          <a:effectLst/>
                          <a:latin typeface="+mn-lt"/>
                          <a:ea typeface="+mn-ea"/>
                          <a:cs typeface="+mn-cs"/>
                        </a:rPr>
                        <a:t>Sc</a:t>
                      </a:r>
                      <a:r>
                        <a:rPr lang="en-US" sz="1200" b="1" kern="1200" dirty="0">
                          <a:solidFill>
                            <a:schemeClr val="tx1"/>
                          </a:solidFill>
                          <a:effectLst/>
                          <a:latin typeface="+mn-lt"/>
                          <a:ea typeface="+mn-ea"/>
                          <a:cs typeface="+mn-cs"/>
                        </a:rPr>
                        <a:t>ientists have discovered a new planet outside of our Milky Way </a:t>
                      </a:r>
                      <a:r>
                        <a:rPr lang="en-US" sz="1100" b="1" kern="1200" dirty="0">
                          <a:solidFill>
                            <a:schemeClr val="tx1"/>
                          </a:solidFill>
                          <a:effectLst/>
                          <a:latin typeface="+mn-lt"/>
                          <a:ea typeface="+mn-ea"/>
                          <a:cs typeface="+mn-cs"/>
                        </a:rPr>
                        <a:t>Galaxy</a:t>
                      </a:r>
                      <a:r>
                        <a:rPr lang="en-US" sz="1100" b="0" kern="1200" dirty="0">
                          <a:solidFill>
                            <a:schemeClr val="tx1"/>
                          </a:solidFill>
                          <a:effectLst/>
                          <a:latin typeface="+mn-lt"/>
                          <a:ea typeface="+mn-ea"/>
                          <a:cs typeface="+mn-cs"/>
                        </a:rPr>
                        <a:t>. </a:t>
                      </a:r>
                      <a:r>
                        <a:rPr lang="en-US" sz="900" b="0" kern="1200" dirty="0">
                          <a:solidFill>
                            <a:schemeClr val="tx1"/>
                          </a:solidFill>
                          <a:effectLst/>
                          <a:latin typeface="+mn-lt"/>
                          <a:ea typeface="+mn-ea"/>
                          <a:cs typeface="+mn-cs"/>
                          <a:hlinkClick r:id="rId3"/>
                        </a:rPr>
                        <a:t>https://www.sciencejournalforkids.org/articles/how-do-we-find-a-planet-in-another-galaxy/</a:t>
                      </a:r>
                      <a:r>
                        <a:rPr lang="en-US" sz="900" b="0" kern="1200" dirty="0">
                          <a:solidFill>
                            <a:schemeClr val="tx1"/>
                          </a:solidFill>
                          <a:effectLst/>
                          <a:latin typeface="+mn-lt"/>
                          <a:ea typeface="+mn-ea"/>
                          <a:cs typeface="+mn-cs"/>
                        </a:rPr>
                        <a:t> (summary of research done by </a:t>
                      </a:r>
                      <a:r>
                        <a:rPr lang="en-US" sz="900" b="0" kern="1200" dirty="0">
                          <a:solidFill>
                            <a:schemeClr val="tx1"/>
                          </a:solidFill>
                          <a:effectLst/>
                          <a:latin typeface="Calibri" panose="020F0502020204030204" pitchFamily="34" charset="0"/>
                          <a:ea typeface="+mn-ea"/>
                          <a:cs typeface="Times New Roman" panose="02020603050405020304" pitchFamily="18" charset="0"/>
                        </a:rPr>
                        <a:t> Di Stefano, </a:t>
                      </a:r>
                      <a:r>
                        <a:rPr lang="en-US" sz="900" b="0" kern="1200" dirty="0" err="1">
                          <a:solidFill>
                            <a:schemeClr val="tx1"/>
                          </a:solidFill>
                          <a:effectLst/>
                          <a:latin typeface="Calibri" panose="020F0502020204030204" pitchFamily="34" charset="0"/>
                          <a:ea typeface="+mn-ea"/>
                          <a:cs typeface="Times New Roman" panose="02020603050405020304" pitchFamily="18" charset="0"/>
                        </a:rPr>
                        <a:t>Berndtsson</a:t>
                      </a:r>
                      <a:r>
                        <a:rPr lang="en-US" sz="900" b="0" kern="1200" dirty="0">
                          <a:solidFill>
                            <a:schemeClr val="tx1"/>
                          </a:solidFill>
                          <a:effectLst/>
                          <a:latin typeface="Calibri" panose="020F0502020204030204" pitchFamily="34" charset="0"/>
                          <a:ea typeface="+mn-ea"/>
                          <a:cs typeface="Times New Roman" panose="02020603050405020304" pitchFamily="18" charset="0"/>
                        </a:rPr>
                        <a:t>,  Urquhart, et al.,  (2021) </a:t>
                      </a:r>
                      <a:r>
                        <a:rPr lang="en-US" sz="900" b="0" i="1" kern="1200" dirty="0">
                          <a:solidFill>
                            <a:schemeClr val="tx1"/>
                          </a:solidFill>
                          <a:effectLst/>
                          <a:latin typeface="Calibri" panose="020F0502020204030204" pitchFamily="34" charset="0"/>
                          <a:ea typeface="+mn-ea"/>
                          <a:cs typeface="Times New Roman" panose="02020603050405020304" pitchFamily="18" charset="0"/>
                        </a:rPr>
                        <a:t>A possible planet candidate in an external galaxy detected through X-ray transit. </a:t>
                      </a:r>
                      <a:r>
                        <a:rPr lang="en-US" sz="900" b="0" i="0" kern="1200" dirty="0">
                          <a:solidFill>
                            <a:schemeClr val="tx1"/>
                          </a:solidFill>
                          <a:effectLst/>
                          <a:latin typeface="Calibri" panose="020F0502020204030204" pitchFamily="34" charset="0"/>
                          <a:ea typeface="+mn-ea"/>
                          <a:cs typeface="Times New Roman" panose="02020603050405020304" pitchFamily="18" charset="0"/>
                        </a:rPr>
                        <a:t>Reported in </a:t>
                      </a:r>
                      <a:r>
                        <a:rPr lang="en-US" sz="900" b="0" i="1" kern="1200" dirty="0">
                          <a:solidFill>
                            <a:schemeClr val="tx1"/>
                          </a:solidFill>
                          <a:effectLst/>
                          <a:latin typeface="Calibri" panose="020F0502020204030204" pitchFamily="34" charset="0"/>
                          <a:ea typeface="+mn-ea"/>
                          <a:cs typeface="Times New Roman" panose="02020603050405020304" pitchFamily="18" charset="0"/>
                        </a:rPr>
                        <a:t>Nature Astro.)</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1" kern="1200" dirty="0">
                          <a:solidFill>
                            <a:schemeClr val="tx1"/>
                          </a:solidFill>
                          <a:effectLst/>
                          <a:latin typeface="Calibri" panose="020F0502020204030204" pitchFamily="34" charset="0"/>
                          <a:ea typeface="+mn-ea"/>
                          <a:cs typeface="Times New Roman" panose="02020603050405020304" pitchFamily="18" charset="0"/>
                        </a:rPr>
                        <a:t>Galaxy – A large group of stars, each of them with its own solar system. </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1" kern="1200" dirty="0">
                          <a:solidFill>
                            <a:schemeClr val="tx1"/>
                          </a:solidFill>
                          <a:effectLst/>
                          <a:latin typeface="Calibri" panose="020F0502020204030204" pitchFamily="34" charset="0"/>
                          <a:ea typeface="+mn-ea"/>
                          <a:cs typeface="Times New Roman" panose="02020603050405020304" pitchFamily="18" charset="0"/>
                        </a:rPr>
                        <a:t>Light-year –the distance that light travels during one year (which is around 9.5 trillion kilometers).</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1" kern="1200" dirty="0">
                          <a:solidFill>
                            <a:schemeClr val="tx1"/>
                          </a:solidFill>
                          <a:effectLst/>
                          <a:latin typeface="Calibri" panose="020F0502020204030204" pitchFamily="34" charset="0"/>
                          <a:ea typeface="+mn-ea"/>
                          <a:cs typeface="Times New Roman" panose="02020603050405020304" pitchFamily="18" charset="0"/>
                        </a:rPr>
                        <a:t>X-rays – a form of radiation with high energy. They can pass through matter, but they get weaker or even blocked depending on the material they try to go through. </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1" kern="1200" dirty="0">
                          <a:solidFill>
                            <a:schemeClr val="tx1"/>
                          </a:solidFill>
                          <a:effectLst/>
                          <a:latin typeface="Calibri" panose="020F0502020204030204" pitchFamily="34" charset="0"/>
                          <a:ea typeface="+mn-ea"/>
                          <a:cs typeface="Times New Roman" panose="02020603050405020304" pitchFamily="18" charset="0"/>
                        </a:rPr>
                        <a:t>Solar system – a term to describe everything that is gravitationally bound to a central star and orbits around it.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1645920">
                <a:tc>
                  <a:txBody>
                    <a:bodyPr/>
                    <a:lstStyle/>
                    <a:p>
                      <a:r>
                        <a:rPr lang="en-US" sz="900" b="1" kern="1200" dirty="0">
                          <a:solidFill>
                            <a:schemeClr val="tx1"/>
                          </a:solidFill>
                          <a:effectLst/>
                          <a:latin typeface="+mn-lt"/>
                          <a:ea typeface="+mn-ea"/>
                          <a:cs typeface="+mn-cs"/>
                        </a:rPr>
                        <a:t>2. List the evidence </a:t>
                      </a:r>
                      <a:r>
                        <a:rPr lang="en-US" sz="900" b="0" kern="1200" dirty="0">
                          <a:solidFill>
                            <a:schemeClr val="tx1"/>
                          </a:solidFill>
                          <a:effectLst/>
                          <a:latin typeface="+mn-lt"/>
                          <a:ea typeface="+mn-ea"/>
                          <a:cs typeface="+mn-cs"/>
                        </a:rPr>
                        <a:t>(</a:t>
                      </a:r>
                      <a:r>
                        <a:rPr lang="en-US" sz="900" b="0" i="0" kern="1200" baseline="0" dirty="0">
                          <a:solidFill>
                            <a:schemeClr val="tx1"/>
                          </a:solidFill>
                          <a:effectLst/>
                          <a:latin typeface="+mn-lt"/>
                          <a:ea typeface="+mn-ea"/>
                          <a:cs typeface="+mn-cs"/>
                        </a:rPr>
                        <a:t>facts, data, authority, theory, precedent).</a:t>
                      </a:r>
                    </a:p>
                    <a:p>
                      <a:pPr marL="228600" indent="-228600">
                        <a:buFont typeface="+mj-lt"/>
                        <a:buAutoNum type="arabicPeriod"/>
                      </a:pPr>
                      <a:r>
                        <a:rPr lang="en-US" sz="1100" b="0" i="0" kern="1200" baseline="0" dirty="0">
                          <a:solidFill>
                            <a:schemeClr val="tx1"/>
                          </a:solidFill>
                          <a:effectLst/>
                          <a:latin typeface="+mn-lt"/>
                          <a:ea typeface="+mn-ea"/>
                          <a:cs typeface="+mn-cs"/>
                        </a:rPr>
                        <a:t>The researchers used telescopes to study a galaxy ( M51 31) a million light years from Earth; that  source that gave off both x-rays and visible light. It is called </a:t>
                      </a:r>
                      <a:r>
                        <a:rPr lang="en-US" sz="1100" b="0" i="0" kern="1200" baseline="0" dirty="0" err="1">
                          <a:solidFill>
                            <a:schemeClr val="tx1"/>
                          </a:solidFill>
                          <a:effectLst/>
                          <a:latin typeface="+mn-lt"/>
                          <a:ea typeface="+mn-ea"/>
                          <a:cs typeface="+mn-cs"/>
                        </a:rPr>
                        <a:t>M51</a:t>
                      </a:r>
                      <a:r>
                        <a:rPr lang="en-US" sz="1100" b="0" i="0" kern="1200" baseline="0" dirty="0">
                          <a:solidFill>
                            <a:schemeClr val="tx1"/>
                          </a:solidFill>
                          <a:effectLst/>
                          <a:latin typeface="+mn-lt"/>
                          <a:ea typeface="+mn-ea"/>
                          <a:cs typeface="+mn-cs"/>
                        </a:rPr>
                        <a:t>-ULS-1.  (</a:t>
                      </a:r>
                      <a:r>
                        <a:rPr lang="en-US" sz="1100" b="0" i="0" kern="1200" baseline="0" dirty="0">
                          <a:solidFill>
                            <a:schemeClr val="tx1"/>
                          </a:solidFill>
                          <a:effectLst/>
                          <a:highlight>
                            <a:srgbClr val="FFFF00"/>
                          </a:highlight>
                          <a:latin typeface="+mn-lt"/>
                          <a:ea typeface="+mn-ea"/>
                          <a:cs typeface="+mn-cs"/>
                        </a:rPr>
                        <a:t>data - see Figure 2)</a:t>
                      </a:r>
                    </a:p>
                    <a:p>
                      <a:pPr marL="228600" indent="-228600">
                        <a:buFont typeface="+mj-lt"/>
                        <a:buAutoNum type="arabicPeriod"/>
                      </a:pPr>
                      <a:endParaRPr lang="en-US" sz="1100" b="0" i="0" kern="1200" baseline="0" dirty="0">
                        <a:solidFill>
                          <a:schemeClr val="tx1"/>
                        </a:solidFill>
                        <a:effectLst/>
                        <a:latin typeface="+mn-lt"/>
                        <a:ea typeface="+mn-ea"/>
                        <a:cs typeface="+mn-cs"/>
                      </a:endParaRPr>
                    </a:p>
                    <a:p>
                      <a:pPr marL="228600" indent="-228600">
                        <a:buFont typeface="+mj-lt"/>
                        <a:buAutoNum type="arabicPeriod"/>
                      </a:pPr>
                      <a:r>
                        <a:rPr lang="en-US" sz="1100" b="0" i="0" kern="1200" baseline="0" dirty="0">
                          <a:solidFill>
                            <a:schemeClr val="tx1"/>
                          </a:solidFill>
                          <a:effectLst/>
                          <a:latin typeface="+mn-lt"/>
                          <a:ea typeface="+mn-ea"/>
                          <a:cs typeface="+mn-cs"/>
                        </a:rPr>
                        <a:t>Data collected over several years showed there was a repeating time frame of 3 hours in which the x-rays from </a:t>
                      </a:r>
                      <a:r>
                        <a:rPr lang="en-US" sz="1100" b="0" i="0" kern="1200" baseline="0" dirty="0" err="1">
                          <a:solidFill>
                            <a:schemeClr val="tx1"/>
                          </a:solidFill>
                          <a:effectLst/>
                          <a:latin typeface="+mn-lt"/>
                          <a:ea typeface="+mn-ea"/>
                          <a:cs typeface="+mn-cs"/>
                        </a:rPr>
                        <a:t>M51</a:t>
                      </a:r>
                      <a:r>
                        <a:rPr lang="en-US" sz="1100" b="0" i="0" kern="1200" baseline="0" dirty="0">
                          <a:solidFill>
                            <a:schemeClr val="tx1"/>
                          </a:solidFill>
                          <a:effectLst/>
                          <a:latin typeface="+mn-lt"/>
                          <a:ea typeface="+mn-ea"/>
                          <a:cs typeface="+mn-cs"/>
                        </a:rPr>
                        <a:t>-ULS-1 did not get through to their telescopes. (data)</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 </a:t>
                      </a:r>
                      <a:r>
                        <a:rPr lang="en-US" sz="900" b="0" dirty="0"/>
                        <a:t>(</a:t>
                      </a:r>
                      <a:r>
                        <a:rPr lang="en-US" sz="900" b="0" i="0" baseline="0" dirty="0"/>
                        <a:t>cause-effect, correlation, generalization).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100" b="0" i="0" baseline="0" dirty="0">
                          <a:highlight>
                            <a:srgbClr val="FFFF00"/>
                          </a:highlight>
                        </a:rPr>
                        <a:t>Since</a:t>
                      </a:r>
                      <a:r>
                        <a:rPr lang="en-US" sz="1100" b="0" i="0" baseline="0" dirty="0"/>
                        <a:t> the light source in the M51 galaxy gave off both x-rays and visible light, </a:t>
                      </a:r>
                      <a:r>
                        <a:rPr lang="en-US" sz="1100" b="0" i="0" baseline="0" dirty="0">
                          <a:highlight>
                            <a:srgbClr val="FFFF00"/>
                          </a:highlight>
                        </a:rPr>
                        <a:t>therefore</a:t>
                      </a:r>
                      <a:r>
                        <a:rPr lang="en-US" sz="1100" b="0" i="0" baseline="0" dirty="0"/>
                        <a:t>, it must be similar to our sun and could be the center of a solar system with  orbiting planets. (</a:t>
                      </a:r>
                      <a:r>
                        <a:rPr lang="en-US" sz="1100" b="0" i="0" baseline="0" dirty="0">
                          <a:highlight>
                            <a:srgbClr val="FFFF00"/>
                          </a:highlight>
                        </a:rPr>
                        <a:t>generalization)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100" b="0" i="0" baseline="0" dirty="0"/>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100" b="0" i="0" baseline="0" dirty="0"/>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100" b="0" dirty="0">
                          <a:highlight>
                            <a:srgbClr val="FFFF00"/>
                          </a:highlight>
                        </a:rPr>
                        <a:t>If</a:t>
                      </a:r>
                      <a:r>
                        <a:rPr lang="en-US" sz="1100" b="0" dirty="0"/>
                        <a:t> the x-rays from M51-ULS1  were being blocked in a repeating patten, </a:t>
                      </a:r>
                      <a:r>
                        <a:rPr lang="en-US" sz="1100" b="0" dirty="0">
                          <a:highlight>
                            <a:srgbClr val="FFFF00"/>
                          </a:highlight>
                        </a:rPr>
                        <a:t>then</a:t>
                      </a:r>
                      <a:r>
                        <a:rPr lang="en-US" sz="1100" b="0" dirty="0"/>
                        <a:t> there must be a planet orbiting the light source in the M51 galaxy. </a:t>
                      </a:r>
                      <a:r>
                        <a:rPr lang="en-US" sz="1100" b="0" dirty="0">
                          <a:highlight>
                            <a:srgbClr val="FFFF00"/>
                          </a:highlight>
                        </a:rPr>
                        <a:t>(cause-effect)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3112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  </a:t>
                      </a:r>
                      <a:r>
                        <a:rPr lang="en-US" sz="900" b="0" dirty="0"/>
                        <a:t>(</a:t>
                      </a:r>
                      <a:r>
                        <a:rPr lang="en-US" sz="900" b="0" i="0" baseline="0" dirty="0"/>
                        <a:t>rebuttal, counterargument, corroboration)</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The researchers’ data also showed the signal blockage was not due to dust found in the universe or a change of M51-ULS-1 itself. (</a:t>
                      </a:r>
                      <a:r>
                        <a:rPr lang="en-US" sz="1100" b="0" dirty="0">
                          <a:highlight>
                            <a:srgbClr val="FFFF00"/>
                          </a:highlight>
                        </a:rPr>
                        <a:t>corroboration)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94304">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i="1" dirty="0"/>
                        <a:t>5. Make a judgment about quality of evidence </a:t>
                      </a:r>
                      <a:r>
                        <a:rPr lang="en-US" sz="900" b="0" i="1" dirty="0"/>
                        <a:t>(</a:t>
                      </a:r>
                      <a:r>
                        <a:rPr lang="en-US" sz="900" b="0" i="1" baseline="0" dirty="0"/>
                        <a:t>accurate, adequate, objective, relevant), </a:t>
                      </a:r>
                      <a:r>
                        <a:rPr lang="en-US" sz="900" b="1" i="1" baseline="0" dirty="0"/>
                        <a:t>reasoning, </a:t>
                      </a:r>
                      <a:r>
                        <a:rPr lang="en-US" sz="900" b="0" i="1" baseline="0" dirty="0"/>
                        <a:t>(type of reasoning), </a:t>
                      </a:r>
                      <a:r>
                        <a:rPr lang="en-US" sz="900" b="1" i="1" baseline="0" dirty="0"/>
                        <a:t>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1" dirty="0"/>
                        <a:t>The evidence is </a:t>
                      </a:r>
                      <a:r>
                        <a:rPr lang="en-US" sz="1200" b="1" i="1" dirty="0">
                          <a:highlight>
                            <a:srgbClr val="FFFF00"/>
                          </a:highlight>
                        </a:rPr>
                        <a:t>objective and relevant </a:t>
                      </a:r>
                      <a:r>
                        <a:rPr lang="en-US" sz="1200" b="1" i="1" dirty="0"/>
                        <a:t>data collected by the researchers, so it is good. The reasoning uses </a:t>
                      </a:r>
                      <a:r>
                        <a:rPr lang="en-US" sz="1200" b="1" i="1" dirty="0">
                          <a:highlight>
                            <a:srgbClr val="FFFF00"/>
                          </a:highlight>
                        </a:rPr>
                        <a:t>generalization and cause-effect thinking</a:t>
                      </a:r>
                      <a:r>
                        <a:rPr lang="en-US" sz="1200" b="1" i="1" dirty="0"/>
                        <a:t> to explain how the evidence supports the claim, so it is good.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48969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tx1"/>
                          </a:solidFill>
                          <a:effectLst/>
                          <a:latin typeface="+mn-lt"/>
                          <a:ea typeface="+mn-ea"/>
                          <a:cs typeface="+mn-cs"/>
                        </a:rPr>
                        <a:t>I accept the claim </a:t>
                      </a:r>
                      <a:r>
                        <a:rPr lang="en-US" sz="1100" b="0" i="0" kern="1200" baseline="0" dirty="0">
                          <a:solidFill>
                            <a:schemeClr val="tx1"/>
                          </a:solidFill>
                          <a:effectLst/>
                          <a:latin typeface="+mn-lt"/>
                          <a:ea typeface="+mn-ea"/>
                          <a:cs typeface="+mn-cs"/>
                        </a:rPr>
                        <a:t>based on the quality of the evidence and reasoning that there is anew planet outside the Milky Way system..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4995080" y="6269105"/>
            <a:ext cx="2006221" cy="58889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342900" fontAlgn="auto">
              <a:spcBef>
                <a:spcPts val="0"/>
              </a:spcBef>
              <a:spcAft>
                <a:spcPts val="0"/>
              </a:spcAft>
              <a:defRPr/>
            </a:pPr>
            <a:r>
              <a:rPr lang="en-US" dirty="0">
                <a:solidFill>
                  <a:prstClr val="black">
                    <a:tint val="75000"/>
                  </a:prstClr>
                </a:solidFill>
                <a:latin typeface="Calibri" panose="020F0502020204030204"/>
                <a:ea typeface="+mn-ea"/>
              </a:rPr>
              <a:t>© Janis </a:t>
            </a:r>
            <a:r>
              <a:rPr lang="en-US" dirty="0" err="1">
                <a:solidFill>
                  <a:prstClr val="black">
                    <a:tint val="75000"/>
                  </a:prstClr>
                </a:solidFill>
                <a:latin typeface="Calibri" panose="020F0502020204030204"/>
                <a:ea typeface="+mn-ea"/>
              </a:rPr>
              <a:t>Bulgren</a:t>
            </a:r>
            <a:r>
              <a:rPr lang="en-US" dirty="0">
                <a:solidFill>
                  <a:prstClr val="black">
                    <a:tint val="75000"/>
                  </a:prstClr>
                </a:solidFill>
                <a:latin typeface="Calibri" panose="020F0502020204030204"/>
                <a:ea typeface="+mn-ea"/>
              </a:rPr>
              <a:t> 2023</a:t>
            </a:r>
          </a:p>
        </p:txBody>
      </p:sp>
    </p:spTree>
    <p:extLst>
      <p:ext uri="{BB962C8B-B14F-4D97-AF65-F5344CB8AC3E}">
        <p14:creationId xmlns:p14="http://schemas.microsoft.com/office/powerpoint/2010/main" val="2097542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380010" y="207088"/>
            <a:ext cx="7772400" cy="838200"/>
          </a:xfrm>
        </p:spPr>
        <p:txBody>
          <a:bodyPr/>
          <a:lstStyle/>
          <a:p>
            <a:pPr eaLnBrk="1" hangingPunct="1"/>
            <a:br>
              <a:rPr lang="en-US" altLang="en-US"/>
            </a:br>
            <a:br>
              <a:rPr lang="en-US" altLang="en-US"/>
            </a:br>
            <a:br>
              <a:rPr lang="en-US" altLang="en-US"/>
            </a:br>
            <a:br>
              <a:rPr lang="en-US" altLang="en-US" sz="2400"/>
            </a:br>
            <a:br>
              <a:rPr lang="en-US" altLang="en-US" b="1"/>
            </a:br>
            <a:r>
              <a:rPr lang="en-US" altLang="en-US" b="1"/>
              <a:t> </a:t>
            </a:r>
            <a:endParaRPr lang="en-US" altLang="en-US"/>
          </a:p>
        </p:txBody>
      </p:sp>
      <p:sp>
        <p:nvSpPr>
          <p:cNvPr id="36868" name="Rectangle 5">
            <a:extLst>
              <a:ext uri="{FF2B5EF4-FFF2-40B4-BE49-F238E27FC236}">
                <a16:creationId xmlns:a16="http://schemas.microsoft.com/office/drawing/2014/main" id="{3D2976A0-203F-BA4D-8DE4-A72149B3625E}"/>
              </a:ext>
            </a:extLst>
          </p:cNvPr>
          <p:cNvSpPr>
            <a:spLocks noGrp="1" noChangeArrowheads="1"/>
          </p:cNvSpPr>
          <p:nvPr>
            <p:ph type="body" idx="1"/>
          </p:nvPr>
        </p:nvSpPr>
        <p:spPr>
          <a:xfrm>
            <a:off x="500737" y="1938088"/>
            <a:ext cx="8609611" cy="4472525"/>
          </a:xfrm>
        </p:spPr>
        <p:txBody>
          <a:bodyPr>
            <a:noAutofit/>
          </a:bodyPr>
          <a:lstStyle/>
          <a:p>
            <a:pPr marL="0" indent="0" eaLnBrk="1" hangingPunct="1">
              <a:buFontTx/>
              <a:buNone/>
              <a:defRPr/>
            </a:pPr>
            <a:r>
              <a:rPr lang="en-US" altLang="en-US" sz="2400" dirty="0">
                <a:solidFill>
                  <a:srgbClr val="941100"/>
                </a:solidFill>
              </a:rPr>
              <a:t>Critique</a:t>
            </a:r>
            <a:r>
              <a:rPr lang="en-US" altLang="en-US" sz="2400" dirty="0">
                <a:solidFill>
                  <a:srgbClr val="000000"/>
                </a:solidFill>
              </a:rPr>
              <a:t> the </a:t>
            </a:r>
            <a:r>
              <a:rPr lang="en-US" altLang="en-US" sz="2400" b="1" dirty="0">
                <a:solidFill>
                  <a:srgbClr val="000000"/>
                </a:solidFill>
              </a:rPr>
              <a:t>argument</a:t>
            </a:r>
            <a:r>
              <a:rPr lang="en-US" altLang="en-US" sz="2400" dirty="0">
                <a:solidFill>
                  <a:srgbClr val="000000"/>
                </a:solidFill>
              </a:rPr>
              <a:t> in </a:t>
            </a:r>
            <a:r>
              <a:rPr lang="en-US" altLang="en-US" sz="2400" b="1" dirty="0">
                <a:solidFill>
                  <a:srgbClr val="000000"/>
                </a:solidFill>
              </a:rPr>
              <a:t>secondary works </a:t>
            </a:r>
            <a:r>
              <a:rPr lang="en-US" altLang="en-US" sz="2400" dirty="0">
                <a:solidFill>
                  <a:srgbClr val="000000"/>
                </a:solidFill>
              </a:rPr>
              <a:t>of history.</a:t>
            </a:r>
          </a:p>
          <a:p>
            <a:pPr marL="0" indent="0" eaLnBrk="1" hangingPunct="1">
              <a:buFontTx/>
              <a:buNone/>
              <a:defRPr/>
            </a:pPr>
            <a:endParaRPr lang="en-US" altLang="en-US" sz="2400" dirty="0">
              <a:solidFill>
                <a:srgbClr val="000000"/>
              </a:solidFill>
            </a:endParaRPr>
          </a:p>
          <a:p>
            <a:pPr marL="0" indent="0" eaLnBrk="1" hangingPunct="1">
              <a:buFontTx/>
              <a:buNone/>
              <a:defRPr/>
            </a:pPr>
            <a:r>
              <a:rPr lang="en-US" altLang="en-US" sz="2400" dirty="0">
                <a:solidFill>
                  <a:srgbClr val="941100"/>
                </a:solidFill>
              </a:rPr>
              <a:t>Refine </a:t>
            </a:r>
            <a:r>
              <a:rPr lang="en-US" altLang="en-US" sz="2400" b="1" dirty="0">
                <a:solidFill>
                  <a:srgbClr val="000000"/>
                </a:solidFill>
              </a:rPr>
              <a:t>claims</a:t>
            </a:r>
            <a:r>
              <a:rPr lang="en-US" altLang="en-US" sz="2400" dirty="0">
                <a:solidFill>
                  <a:srgbClr val="000000"/>
                </a:solidFill>
              </a:rPr>
              <a:t> and </a:t>
            </a:r>
            <a:r>
              <a:rPr lang="en-US" altLang="en-US" sz="2400" b="1" dirty="0">
                <a:solidFill>
                  <a:srgbClr val="000000"/>
                </a:solidFill>
              </a:rPr>
              <a:t>counterclaims</a:t>
            </a:r>
            <a:r>
              <a:rPr lang="en-US" altLang="en-US" sz="2400" dirty="0">
                <a:solidFill>
                  <a:srgbClr val="000000"/>
                </a:solidFill>
              </a:rPr>
              <a:t>.</a:t>
            </a:r>
          </a:p>
          <a:p>
            <a:pPr marL="0" indent="0" eaLnBrk="1" hangingPunct="1">
              <a:buFontTx/>
              <a:buNone/>
              <a:defRPr/>
            </a:pPr>
            <a:endParaRPr lang="en-US" altLang="en-US" sz="2400" dirty="0">
              <a:solidFill>
                <a:srgbClr val="000000"/>
              </a:solidFill>
            </a:endParaRPr>
          </a:p>
          <a:p>
            <a:pPr marL="0" indent="0" eaLnBrk="1" hangingPunct="1">
              <a:buFontTx/>
              <a:buNone/>
              <a:defRPr/>
            </a:pPr>
            <a:r>
              <a:rPr lang="en-US" altLang="en-US" sz="2400" dirty="0">
                <a:solidFill>
                  <a:srgbClr val="941100"/>
                </a:solidFill>
              </a:rPr>
              <a:t>Integrate</a:t>
            </a:r>
            <a:r>
              <a:rPr lang="en-US" altLang="en-US" sz="2400" dirty="0">
                <a:solidFill>
                  <a:srgbClr val="000000"/>
                </a:solidFill>
              </a:rPr>
              <a:t> e</a:t>
            </a:r>
            <a:r>
              <a:rPr lang="en-US" altLang="en-US" sz="2400" b="1" dirty="0">
                <a:solidFill>
                  <a:srgbClr val="000000"/>
                </a:solidFill>
              </a:rPr>
              <a:t>vidence</a:t>
            </a:r>
            <a:r>
              <a:rPr lang="en-US" altLang="en-US" sz="2400" dirty="0">
                <a:solidFill>
                  <a:srgbClr val="000000"/>
                </a:solidFill>
              </a:rPr>
              <a:t> from multiple historical </a:t>
            </a:r>
            <a:r>
              <a:rPr lang="en-US" altLang="en-US" sz="2400" b="1" dirty="0">
                <a:solidFill>
                  <a:srgbClr val="000000"/>
                </a:solidFill>
              </a:rPr>
              <a:t>sources</a:t>
            </a:r>
            <a:r>
              <a:rPr lang="en-US" altLang="en-US" sz="2400" dirty="0">
                <a:solidFill>
                  <a:srgbClr val="000000"/>
                </a:solidFill>
              </a:rPr>
              <a:t> and interpretations into a </a:t>
            </a:r>
            <a:r>
              <a:rPr lang="en-US" altLang="en-US" sz="2400" b="1" dirty="0">
                <a:solidFill>
                  <a:srgbClr val="000000"/>
                </a:solidFill>
              </a:rPr>
              <a:t>reasoned argument</a:t>
            </a:r>
            <a:r>
              <a:rPr lang="en-US" altLang="en-US" sz="2400" dirty="0">
                <a:solidFill>
                  <a:srgbClr val="000000"/>
                </a:solidFill>
              </a:rPr>
              <a:t> about the past.</a:t>
            </a:r>
          </a:p>
          <a:p>
            <a:pPr eaLnBrk="1" hangingPunct="1">
              <a:buFont typeface="Wingdings" pitchFamily="2" charset="2"/>
              <a:buChar char="Ø"/>
              <a:defRPr/>
            </a:pPr>
            <a:endParaRPr lang="en-US" altLang="en-US" dirty="0">
              <a:solidFill>
                <a:srgbClr val="000000"/>
              </a:solidFill>
            </a:endParaRP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18</a:t>
            </a:fld>
            <a:endParaRPr lang="en-US" altLang="en-US" sz="1000">
              <a:solidFill>
                <a:schemeClr val="bg1"/>
              </a:solidFill>
            </a:endParaRPr>
          </a:p>
        </p:txBody>
      </p:sp>
      <p:sp>
        <p:nvSpPr>
          <p:cNvPr id="4" name="Rectangle 3">
            <a:extLst>
              <a:ext uri="{FF2B5EF4-FFF2-40B4-BE49-F238E27FC236}">
                <a16:creationId xmlns:a16="http://schemas.microsoft.com/office/drawing/2014/main" id="{1F88E5A7-C7E2-9846-8EA0-23C947829C33}"/>
              </a:ext>
            </a:extLst>
          </p:cNvPr>
          <p:cNvSpPr/>
          <p:nvPr/>
        </p:nvSpPr>
        <p:spPr>
          <a:xfrm>
            <a:off x="380010" y="679208"/>
            <a:ext cx="8220651" cy="954107"/>
          </a:xfrm>
          <a:prstGeom prst="rect">
            <a:avLst/>
          </a:prstGeom>
        </p:spPr>
        <p:txBody>
          <a:bodyPr wrap="square">
            <a:spAutoFit/>
          </a:bodyPr>
          <a:lstStyle/>
          <a:p>
            <a:pPr algn="ctr"/>
            <a:r>
              <a:rPr lang="en-US" b="1" dirty="0">
                <a:ln w="12700">
                  <a:solidFill>
                    <a:schemeClr val="accent1"/>
                  </a:solidFill>
                  <a:prstDash val="solid"/>
                </a:ln>
                <a:solidFill>
                  <a:srgbClr val="FF0000"/>
                </a:solidFill>
                <a:effectLst>
                  <a:outerShdw dist="38100" dir="2640000" algn="bl" rotWithShape="0">
                    <a:schemeClr val="accent1"/>
                  </a:outerShdw>
                </a:effectLst>
              </a:rPr>
              <a:t> </a:t>
            </a:r>
            <a:r>
              <a:rPr lang="en-US" sz="3200" b="1" dirty="0">
                <a:latin typeface="+mj-lt"/>
              </a:rPr>
              <a:t>History and Social Studies</a:t>
            </a:r>
          </a:p>
          <a:p>
            <a:endParaRPr lang="en-US" dirty="0"/>
          </a:p>
        </p:txBody>
      </p:sp>
      <p:sp>
        <p:nvSpPr>
          <p:cNvPr id="2" name="TextBox 1">
            <a:extLst>
              <a:ext uri="{FF2B5EF4-FFF2-40B4-BE49-F238E27FC236}">
                <a16:creationId xmlns:a16="http://schemas.microsoft.com/office/drawing/2014/main" id="{E17CE182-F37B-654A-A409-E921002FFCED}"/>
              </a:ext>
            </a:extLst>
          </p:cNvPr>
          <p:cNvSpPr txBox="1"/>
          <p:nvPr/>
        </p:nvSpPr>
        <p:spPr>
          <a:xfrm>
            <a:off x="4839195" y="6271950"/>
            <a:ext cx="1414170" cy="261610"/>
          </a:xfrm>
          <a:prstGeom prst="rect">
            <a:avLst/>
          </a:prstGeom>
          <a:noFill/>
        </p:spPr>
        <p:txBody>
          <a:bodyPr wrap="none" rtlCol="0">
            <a:spAutoFit/>
          </a:bodyPr>
          <a:lstStyle/>
          <a:p>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spTree>
    <p:extLst>
      <p:ext uri="{BB962C8B-B14F-4D97-AF65-F5344CB8AC3E}">
        <p14:creationId xmlns:p14="http://schemas.microsoft.com/office/powerpoint/2010/main" val="319878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EC6B5B3-3DA2-5925-2CFF-4D68C25B89CC}"/>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305631" y="222422"/>
            <a:ext cx="8588414" cy="830997"/>
          </a:xfrm>
          <a:prstGeom prst="rect">
            <a:avLst/>
          </a:prstGeom>
          <a:noFill/>
        </p:spPr>
        <p:txBody>
          <a:bodyPr wrap="square" rtlCol="0">
            <a:spAutoFit/>
          </a:bodyPr>
          <a:lstStyle/>
          <a:p>
            <a:pPr algn="ctr" defTabSz="342900" eaLnBrk="1" fontAlgn="auto" hangingPunct="1">
              <a:spcBef>
                <a:spcPts val="0"/>
              </a:spcBef>
              <a:spcAft>
                <a:spcPts val="0"/>
              </a:spcAft>
              <a:defRPr/>
            </a:pPr>
            <a:r>
              <a:rPr lang="en-US" b="1" dirty="0">
                <a:solidFill>
                  <a:prstClr val="black"/>
                </a:solidFill>
                <a:latin typeface="Calibri" panose="020F0502020204030204"/>
                <a:ea typeface="+mn-ea"/>
              </a:rPr>
              <a:t>Cross-Curricular Argumentation Guide B – Social Studies/History</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348087" y="968383"/>
          <a:ext cx="8504446" cy="68580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34290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Civil Disobedience: </a:t>
                      </a:r>
                      <a:r>
                        <a:rPr lang="en-US" sz="900" b="1" i="1" dirty="0"/>
                        <a:t>Letter from    Birmingham Jail</a:t>
                      </a:r>
                      <a:endParaRPr lang="en-US" sz="1200" b="1" i="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r h="342900">
                <a:tc>
                  <a:txBody>
                    <a:bodyPr/>
                    <a:lstStyle/>
                    <a:p>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b="1" i="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7194148"/>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nvGraphicFramePr>
        <p:xfrm>
          <a:off x="389598" y="1446310"/>
          <a:ext cx="8448772" cy="4610105"/>
        </p:xfrm>
        <a:graphic>
          <a:graphicData uri="http://schemas.openxmlformats.org/drawingml/2006/table">
            <a:tbl>
              <a:tblPr firstRow="1" bandRow="1">
                <a:tableStyleId>{2D5ABB26-0587-4C30-8999-92F81FD0307C}</a:tableStyleId>
              </a:tblPr>
              <a:tblGrid>
                <a:gridCol w="4626576">
                  <a:extLst>
                    <a:ext uri="{9D8B030D-6E8A-4147-A177-3AD203B41FA5}">
                      <a16:colId xmlns:a16="http://schemas.microsoft.com/office/drawing/2014/main" val="2751578919"/>
                    </a:ext>
                  </a:extLst>
                </a:gridCol>
                <a:gridCol w="3822196">
                  <a:extLst>
                    <a:ext uri="{9D8B030D-6E8A-4147-A177-3AD203B41FA5}">
                      <a16:colId xmlns:a16="http://schemas.microsoft.com/office/drawing/2014/main" val="412781860"/>
                    </a:ext>
                  </a:extLst>
                </a:gridCol>
              </a:tblGrid>
              <a:tr h="69110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key terms </a:t>
                      </a:r>
                      <a:r>
                        <a:rPr lang="en-US" sz="900" b="0" kern="1200" dirty="0">
                          <a:solidFill>
                            <a:schemeClr val="tx1"/>
                          </a:solidFill>
                          <a:effectLst/>
                          <a:latin typeface="+mn-lt"/>
                          <a:ea typeface="+mn-ea"/>
                          <a:cs typeface="+mn-cs"/>
                        </a:rPr>
                        <a:t>(</a:t>
                      </a:r>
                      <a:r>
                        <a:rPr lang="en-US" sz="900" b="0" kern="1200" dirty="0">
                          <a:solidFill>
                            <a:schemeClr val="tx1"/>
                          </a:solidFill>
                          <a:effectLst/>
                          <a:highlight>
                            <a:srgbClr val="FFFF00"/>
                          </a:highlight>
                          <a:latin typeface="+mn-lt"/>
                          <a:ea typeface="+mn-ea"/>
                          <a:cs typeface="+mn-cs"/>
                        </a:rPr>
                        <a:t>including author, date, source, era</a:t>
                      </a:r>
                      <a:r>
                        <a:rPr lang="en-US" sz="900" b="0" kern="1200" dirty="0">
                          <a:solidFill>
                            <a:schemeClr val="tx1"/>
                          </a:solidFill>
                          <a:effectLs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mn-lt"/>
                          <a:ea typeface="+mn-ea"/>
                          <a:cs typeface="+mn-cs"/>
                        </a:rPr>
                        <a:t>Use of civil disobedience to change unjust segregation laws through non-violent protests is justified.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effectLst/>
                          <a:latin typeface="+mn-lt"/>
                          <a:ea typeface="+mn-ea"/>
                          <a:cs typeface="+mn-cs"/>
                        </a:rPr>
                        <a:t>Author: Rev. Martin Luther King, Jr. Date: 1963 Source: Letter written by </a:t>
                      </a:r>
                      <a:r>
                        <a:rPr lang="en-US" sz="900" b="0" kern="1200" dirty="0" err="1">
                          <a:solidFill>
                            <a:schemeClr val="tx1"/>
                          </a:solidFill>
                          <a:effectLst/>
                          <a:latin typeface="+mn-lt"/>
                          <a:ea typeface="+mn-ea"/>
                          <a:cs typeface="+mn-cs"/>
                        </a:rPr>
                        <a:t>MLK</a:t>
                      </a:r>
                      <a:r>
                        <a:rPr lang="en-US" sz="900" b="0" kern="1200" dirty="0">
                          <a:solidFill>
                            <a:schemeClr val="tx1"/>
                          </a:solidFill>
                          <a:effectLst/>
                          <a:latin typeface="+mn-lt"/>
                          <a:ea typeface="+mn-ea"/>
                          <a:cs typeface="+mn-cs"/>
                        </a:rPr>
                        <a:t> while in jail in Birmingham Era: Civil Rights movement with marches and protests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effectLst/>
                          <a:latin typeface="+mn-lt"/>
                          <a:ea typeface="+mn-ea"/>
                          <a:cs typeface="+mn-cs"/>
                        </a:rPr>
                        <a:t> King’s letter was in response to an open letter from 8 white clergymen who argued for peaceful negotiation rather than demonstrations against segregation.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268464">
                <a:tc>
                  <a:txBody>
                    <a:bodyPr/>
                    <a:lstStyle/>
                    <a:p>
                      <a:r>
                        <a:rPr lang="en-US" sz="900" b="1" kern="1200" dirty="0">
                          <a:solidFill>
                            <a:schemeClr val="tx1"/>
                          </a:solidFill>
                          <a:effectLst/>
                          <a:latin typeface="+mn-lt"/>
                          <a:ea typeface="+mn-ea"/>
                          <a:cs typeface="+mn-cs"/>
                        </a:rPr>
                        <a:t>2. List the evidence </a:t>
                      </a:r>
                      <a:r>
                        <a:rPr lang="en-US" sz="900" b="0" kern="1200" dirty="0">
                          <a:solidFill>
                            <a:schemeClr val="tx1"/>
                          </a:solidFill>
                          <a:effectLst/>
                          <a:latin typeface="+mn-lt"/>
                          <a:ea typeface="+mn-ea"/>
                          <a:cs typeface="+mn-cs"/>
                        </a:rPr>
                        <a:t>(</a:t>
                      </a:r>
                      <a:r>
                        <a:rPr lang="en-US" sz="900" b="0" i="0" kern="1200" baseline="0" dirty="0">
                          <a:solidFill>
                            <a:schemeClr val="tx1"/>
                          </a:solidFill>
                          <a:effectLst/>
                          <a:highlight>
                            <a:srgbClr val="FFFF00"/>
                          </a:highlight>
                          <a:latin typeface="+mn-lt"/>
                          <a:ea typeface="+mn-ea"/>
                          <a:cs typeface="+mn-cs"/>
                        </a:rPr>
                        <a:t>facts, data, authority, theory, precedent</a:t>
                      </a:r>
                      <a:r>
                        <a:rPr lang="en-US" sz="900" b="0" i="0" kern="1200" baseline="0" dirty="0">
                          <a:solidFill>
                            <a:schemeClr val="tx1"/>
                          </a:solidFill>
                          <a:effectLst/>
                          <a:latin typeface="+mn-lt"/>
                          <a:ea typeface="+mn-ea"/>
                          <a:cs typeface="+mn-cs"/>
                        </a:rPr>
                        <a:t>).</a:t>
                      </a:r>
                    </a:p>
                    <a:p>
                      <a:pPr marL="0" indent="0" algn="ctr">
                        <a:buFont typeface="Arial" panose="020B0604020202020204" pitchFamily="34" charset="0"/>
                        <a:buNone/>
                      </a:pPr>
                      <a:r>
                        <a:rPr lang="en-US" sz="900" b="0" i="0" u="none" kern="1200" baseline="0" dirty="0">
                          <a:solidFill>
                            <a:schemeClr val="tx1"/>
                          </a:solidFill>
                          <a:effectLst/>
                          <a:latin typeface="+mn-lt"/>
                          <a:ea typeface="+mn-ea"/>
                          <a:cs typeface="+mn-cs"/>
                        </a:rPr>
                        <a:t>Martin Luther King, Jr. stated:</a:t>
                      </a:r>
                    </a:p>
                    <a:p>
                      <a:pPr marL="171450" indent="-171450">
                        <a:buFont typeface="Arial" panose="020B0604020202020204" pitchFamily="34" charset="0"/>
                        <a:buChar char="•"/>
                      </a:pPr>
                      <a:r>
                        <a:rPr lang="en-US" sz="900" b="0" i="0" u="none" kern="1200" baseline="0" dirty="0">
                          <a:solidFill>
                            <a:schemeClr val="tx1"/>
                          </a:solidFill>
                          <a:effectLst/>
                          <a:latin typeface="+mn-lt"/>
                          <a:ea typeface="+mn-ea"/>
                          <a:cs typeface="+mn-cs"/>
                        </a:rPr>
                        <a:t>A local law that preserves segregation and denies citizens the right of assembly is an unjust law and contrary to Constitutional rights.</a:t>
                      </a:r>
                    </a:p>
                    <a:p>
                      <a:pPr marL="171450" indent="-171450">
                        <a:buFont typeface="Arial" panose="020B0604020202020204" pitchFamily="34" charset="0"/>
                        <a:buChar char="•"/>
                      </a:pPr>
                      <a:r>
                        <a:rPr lang="en-US" sz="900" b="0" i="0" u="none" kern="1200" baseline="0" dirty="0">
                          <a:solidFill>
                            <a:schemeClr val="tx1"/>
                          </a:solidFill>
                          <a:effectLst/>
                          <a:latin typeface="+mn-lt"/>
                          <a:ea typeface="+mn-ea"/>
                          <a:cs typeface="+mn-cs"/>
                        </a:rPr>
                        <a:t>Natural law and Christian moral codes supporting equality have higher status and take precedent over man-made laws.</a:t>
                      </a:r>
                    </a:p>
                    <a:p>
                      <a:pPr marL="171450" indent="-171450">
                        <a:buFont typeface="Arial" panose="020B0604020202020204" pitchFamily="34" charset="0"/>
                        <a:buChar char="•"/>
                      </a:pPr>
                      <a:r>
                        <a:rPr lang="en-US" sz="900" b="0" i="0" u="none" kern="1200" baseline="0" dirty="0">
                          <a:solidFill>
                            <a:schemeClr val="tx1"/>
                          </a:solidFill>
                          <a:effectLst/>
                          <a:latin typeface="+mn-lt"/>
                          <a:ea typeface="+mn-ea"/>
                          <a:cs typeface="+mn-cs"/>
                        </a:rPr>
                        <a:t>White business and Christian church leaders who say they believe in equality but do not support it with actions create barriers to economic, financial, and social equality for African Americans.</a:t>
                      </a:r>
                    </a:p>
                    <a:p>
                      <a:pPr marL="171450" indent="-171450">
                        <a:buFont typeface="Arial" panose="020B0604020202020204" pitchFamily="34" charset="0"/>
                        <a:buChar char="•"/>
                      </a:pPr>
                      <a:r>
                        <a:rPr lang="en-US" sz="900" b="0" i="0" u="none" kern="1200" baseline="0" dirty="0">
                          <a:solidFill>
                            <a:schemeClr val="tx1"/>
                          </a:solidFill>
                          <a:effectLst/>
                          <a:latin typeface="+mn-lt"/>
                          <a:ea typeface="+mn-ea"/>
                          <a:cs typeface="+mn-cs"/>
                        </a:rPr>
                        <a:t>Historically, some authorities defended protesting and disobeying unjust laws. (Jefferson, St. Augustine, Paul, Biblical figures). </a:t>
                      </a:r>
                    </a:p>
                    <a:p>
                      <a:pPr marL="171450" indent="-171450">
                        <a:buFont typeface="Arial" panose="020B0604020202020204" pitchFamily="34" charset="0"/>
                        <a:buChar char="•"/>
                      </a:pPr>
                      <a:r>
                        <a:rPr lang="en-US" sz="900" b="0" i="0" u="none" kern="1200" baseline="0" dirty="0">
                          <a:solidFill>
                            <a:schemeClr val="tx1"/>
                          </a:solidFill>
                          <a:effectLst/>
                          <a:latin typeface="+mn-lt"/>
                          <a:ea typeface="+mn-ea"/>
                          <a:cs typeface="+mn-cs"/>
                        </a:rPr>
                        <a:t>Segregation laws that cause humiliation, brutality, poverty and psychological problems are unjust.</a:t>
                      </a:r>
                    </a:p>
                    <a:p>
                      <a:pPr marL="171450" indent="-171450">
                        <a:buFont typeface="Arial" panose="020B0604020202020204" pitchFamily="34" charset="0"/>
                        <a:buChar char="•"/>
                      </a:pPr>
                      <a:r>
                        <a:rPr lang="en-US" sz="900" b="0" i="0" u="none" kern="1200" baseline="0" dirty="0">
                          <a:solidFill>
                            <a:schemeClr val="tx1"/>
                          </a:solidFill>
                          <a:effectLst/>
                          <a:latin typeface="+mn-lt"/>
                          <a:ea typeface="+mn-ea"/>
                          <a:cs typeface="+mn-cs"/>
                        </a:rPr>
                        <a:t>African Americans have repeatedly sought their constitutional and God-given rights for over 340 years.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 </a:t>
                      </a:r>
                      <a:r>
                        <a:rPr lang="en-US" sz="900" b="0" dirty="0"/>
                        <a:t>(</a:t>
                      </a:r>
                      <a:r>
                        <a:rPr lang="en-US" sz="900" b="0" i="0" baseline="0" dirty="0"/>
                        <a:t>ca</a:t>
                      </a:r>
                      <a:r>
                        <a:rPr lang="en-US" sz="900" b="0" i="0" baseline="0" dirty="0">
                          <a:highlight>
                            <a:srgbClr val="FFFF00"/>
                          </a:highlight>
                        </a:rPr>
                        <a:t>use-effect, correlation, generalization</a:t>
                      </a:r>
                      <a:r>
                        <a:rPr lang="en-US" sz="900" b="0"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t>If a law denies people constitutional rights, then they should engage in direct action to achieve political change even if it means arrest.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t>Given that natural law and Christian moral codes supporting equality take precedent over man-made laws, those laws should be changed.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t>If leaders say one thing and do another, that is contrary to Christian principles and creates social, financial, and economic barriers for African Americans.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t>Since historical figures supported protest of unjust laws, therefore there is an historical and theoretical correlation to the 1963 protests.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t>Segregation that results in humiliation, brutality, poverty, and psychological damage harms African American citizens.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a:t>If justice is delayed, the effect is that justice is denied.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43092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  </a:t>
                      </a:r>
                      <a:r>
                        <a:rPr lang="en-US" sz="900" b="0" dirty="0"/>
                        <a:t>(</a:t>
                      </a:r>
                      <a:r>
                        <a:rPr lang="en-US" sz="900" b="0" i="0" baseline="0" dirty="0">
                          <a:highlight>
                            <a:srgbClr val="FFFF00"/>
                          </a:highlight>
                        </a:rPr>
                        <a:t>rebuttal, counterargument, corroboration)</a:t>
                      </a:r>
                      <a:r>
                        <a:rPr lang="en-US" sz="900" b="1" i="0" baseline="0" dirty="0">
                          <a:highlight>
                            <a:srgbClr val="FFFF00"/>
                          </a:highlight>
                        </a:rPr>
                        <a:t>. </a:t>
                      </a:r>
                      <a:r>
                        <a:rPr lang="en-US" sz="1100" dirty="0">
                          <a:effectLst/>
                          <a:latin typeface="Calibri" panose="020F0502020204030204" pitchFamily="34" charset="0"/>
                          <a:ea typeface="Times New Roman" panose="02020603050405020304" pitchFamily="18" charset="0"/>
                        </a:rPr>
                        <a:t>The 8 clergymen’s claim argued that adhering to principles of law requires addressing violations of rights in the courts and negotiations, not in provocative street demonstrations. </a:t>
                      </a:r>
                      <a:endParaRPr lang="en-US" sz="11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788678">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i="0" dirty="0"/>
                        <a:t>5. Make a judgment about quality of evidence </a:t>
                      </a:r>
                      <a:r>
                        <a:rPr lang="en-US" sz="900" b="0" i="0" dirty="0">
                          <a:highlight>
                            <a:srgbClr val="FFFF00"/>
                          </a:highlight>
                        </a:rPr>
                        <a:t>(</a:t>
                      </a:r>
                      <a:r>
                        <a:rPr lang="en-US" sz="900" b="0" i="0" baseline="0" dirty="0">
                          <a:highlight>
                            <a:srgbClr val="FFFF00"/>
                          </a:highlight>
                        </a:rPr>
                        <a:t>accurate, adequate, objective, relevant), </a:t>
                      </a:r>
                      <a:r>
                        <a:rPr lang="en-US" sz="900" b="1" i="0" baseline="0" dirty="0"/>
                        <a:t>reasoning</a:t>
                      </a:r>
                      <a:r>
                        <a:rPr lang="en-US" sz="900" b="1" i="0" baseline="0" dirty="0">
                          <a:highlight>
                            <a:srgbClr val="FFFF00"/>
                          </a:highlight>
                        </a:rPr>
                        <a:t>, </a:t>
                      </a:r>
                      <a:r>
                        <a:rPr lang="en-US" sz="900" b="0" i="0" baseline="0" dirty="0">
                          <a:highlight>
                            <a:srgbClr val="FFFF00"/>
                          </a:highlight>
                        </a:rPr>
                        <a:t>(type of reasoning), </a:t>
                      </a:r>
                      <a:r>
                        <a:rPr lang="en-US" sz="900" b="1" i="0" baseline="0" dirty="0"/>
                        <a:t>and other arguments. </a:t>
                      </a:r>
                      <a:r>
                        <a:rPr lang="en-US" sz="1100" kern="1200" dirty="0">
                          <a:solidFill>
                            <a:srgbClr val="000000"/>
                          </a:solidFill>
                          <a:effectLst/>
                          <a:latin typeface="Calibri" panose="020F0502020204030204" pitchFamily="34" charset="0"/>
                          <a:ea typeface="+mn-ea"/>
                          <a:cs typeface="+mn-cs"/>
                        </a:rPr>
                        <a:t>The evidence seems accurate, adequate, and relevant. King uses cause-and-effect, correlation, and generalization reasoning to connect his evidence to political, moral, ethical, theoretical, and psychological results. The clergymen’s statement is not strong because negotiations to end racism had been ineffective for 340 years.</a:t>
                      </a:r>
                      <a:endParaRPr lang="en-US" sz="1100" b="1" i="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43092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r>
                        <a:rPr lang="en-US" sz="900" b="1" dirty="0">
                          <a:effectLst/>
                          <a:latin typeface="+mn-lt"/>
                          <a:ea typeface="+mn-ea"/>
                        </a:rPr>
                        <a:t> </a:t>
                      </a:r>
                      <a:r>
                        <a:rPr lang="en-US" sz="1100" dirty="0">
                          <a:effectLst/>
                          <a:latin typeface="Calibri" panose="020F0502020204030204" pitchFamily="34" charset="0"/>
                          <a:ea typeface="Times New Roman" panose="02020603050405020304" pitchFamily="18" charset="0"/>
                        </a:rPr>
                        <a:t>I accept King’s claim. The evidence is based on fact, authority, theory, and precedent. It is well-supported with good cause-and-effect reasoning, and the argument against it is not persuasive. </a:t>
                      </a:r>
                      <a:endParaRPr lang="en-US"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735837" y="6545603"/>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Janis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2023</a:t>
            </a:r>
          </a:p>
        </p:txBody>
      </p:sp>
    </p:spTree>
    <p:extLst>
      <p:ext uri="{BB962C8B-B14F-4D97-AF65-F5344CB8AC3E}">
        <p14:creationId xmlns:p14="http://schemas.microsoft.com/office/powerpoint/2010/main" val="251709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AAD0-214B-F7A7-96E2-EADDC9EC4842}"/>
              </a:ext>
            </a:extLst>
          </p:cNvPr>
          <p:cNvSpPr>
            <a:spLocks noGrp="1"/>
          </p:cNvSpPr>
          <p:nvPr>
            <p:ph type="title"/>
          </p:nvPr>
        </p:nvSpPr>
        <p:spPr>
          <a:xfrm>
            <a:off x="-525162" y="5410"/>
            <a:ext cx="10194324" cy="930876"/>
          </a:xfrm>
        </p:spPr>
        <p:txBody>
          <a:bodyPr/>
          <a:lstStyle/>
          <a:p>
            <a:pPr algn="ctr"/>
            <a:r>
              <a:rPr lang="en-US" sz="2600" b="1" dirty="0">
                <a:solidFill>
                  <a:schemeClr val="tx1"/>
                </a:solidFill>
              </a:rPr>
              <a:t>Professional Development Materials:</a:t>
            </a:r>
            <a:br>
              <a:rPr lang="en-US" sz="2600" b="1" dirty="0">
                <a:solidFill>
                  <a:schemeClr val="tx1"/>
                </a:solidFill>
              </a:rPr>
            </a:br>
            <a:r>
              <a:rPr lang="en-US" sz="2600" b="1" dirty="0">
                <a:solidFill>
                  <a:schemeClr val="tx1"/>
                </a:solidFill>
              </a:rPr>
              <a:t>Higher Order Thinking and Reasoning (HOTR) routines</a:t>
            </a:r>
          </a:p>
        </p:txBody>
      </p:sp>
      <p:sp>
        <p:nvSpPr>
          <p:cNvPr id="4" name="Slide Number Placeholder 3">
            <a:extLst>
              <a:ext uri="{FF2B5EF4-FFF2-40B4-BE49-F238E27FC236}">
                <a16:creationId xmlns:a16="http://schemas.microsoft.com/office/drawing/2014/main" id="{D0335153-388E-5C50-BA2B-7278A518227B}"/>
              </a:ext>
            </a:extLst>
          </p:cNvPr>
          <p:cNvSpPr>
            <a:spLocks noGrp="1"/>
          </p:cNvSpPr>
          <p:nvPr>
            <p:ph type="sldNum" sz="quarter" idx="10"/>
          </p:nvPr>
        </p:nvSpPr>
        <p:spPr/>
        <p:txBody>
          <a:bodyPr/>
          <a:lstStyle/>
          <a:p>
            <a:pPr>
              <a:defRPr/>
            </a:pPr>
            <a:fld id="{17098659-408A-F140-A3A9-DBA57AC6AD73}" type="slidenum">
              <a:rPr lang="en-US" altLang="en-US" smtClean="0"/>
              <a:pPr>
                <a:defRPr/>
              </a:pPr>
              <a:t>2</a:t>
            </a:fld>
            <a:endParaRPr lang="en-US" altLang="en-US"/>
          </a:p>
        </p:txBody>
      </p:sp>
      <p:sp>
        <p:nvSpPr>
          <p:cNvPr id="7" name="Rectangle 6">
            <a:extLst>
              <a:ext uri="{FF2B5EF4-FFF2-40B4-BE49-F238E27FC236}">
                <a16:creationId xmlns:a16="http://schemas.microsoft.com/office/drawing/2014/main" id="{FB885B25-9602-4192-532E-0BB1DB74D1FC}"/>
              </a:ext>
            </a:extLst>
          </p:cNvPr>
          <p:cNvSpPr/>
          <p:nvPr/>
        </p:nvSpPr>
        <p:spPr>
          <a:xfrm>
            <a:off x="33652" y="1194911"/>
            <a:ext cx="9144000" cy="5663089"/>
          </a:xfrm>
          <a:prstGeom prst="rect">
            <a:avLst/>
          </a:prstGeom>
          <a:noFill/>
        </p:spPr>
        <p:txBody>
          <a:bodyPr wrap="square" lIns="91440" tIns="45720" rIns="91440" bIns="45720">
            <a:spAutoFit/>
          </a:bodyPr>
          <a:lstStyle/>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A1 HOTR: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Higher Order Thinking and Reasoning (HOTR) routines</a:t>
            </a:r>
          </a:p>
          <a:p>
            <a:pPr marR="0" lvl="0">
              <a:spcBef>
                <a:spcPts val="0"/>
              </a:spcBef>
              <a:spcAft>
                <a:spcPts val="0"/>
              </a:spcAft>
            </a:pP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A2  HOTR: </a:t>
            </a:r>
            <a:r>
              <a:rPr lang="en-US"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Alignment</a:t>
            </a: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HOTR routines with reasoning standards across content standards</a:t>
            </a:r>
          </a:p>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A3 HOTR: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Similarities</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across HOTR routines to facilitate teaching and learning</a:t>
            </a:r>
          </a:p>
          <a:p>
            <a:pPr marL="457200" marR="0" lvl="0" indent="-457200">
              <a:spcBef>
                <a:spcPts val="0"/>
              </a:spcBef>
              <a:spcAft>
                <a:spcPts val="0"/>
              </a:spcAft>
              <a:buFont typeface="+mj-lt"/>
              <a:buAutoNum type="arabicPeriod"/>
            </a:pPr>
            <a:endPar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B1 CCAR: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the Cross Curricular Argumentation Routine (CCAR</a:t>
            </a:r>
            <a:r>
              <a:rPr lang="en-US"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p>
            <a:pPr marR="0" lvl="0">
              <a:spcBef>
                <a:spcPts val="0"/>
              </a:spcBef>
              <a:spcAft>
                <a:spcPts val="0"/>
              </a:spcAft>
            </a:pPr>
            <a:r>
              <a:rPr lang="en-US"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B2 CCAR: </a:t>
            </a:r>
            <a:r>
              <a:rPr lang="en-US" sz="26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Alignment</a:t>
            </a:r>
            <a:r>
              <a:rPr lang="en-US" sz="2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of CCAR with standards across </a:t>
            </a:r>
            <a:r>
              <a:rPr lang="en-US" sz="2600" dirty="0">
                <a:solidFill>
                  <a:srgbClr val="C00000"/>
                </a:solidFill>
                <a:latin typeface="Calibri" panose="020F0502020204030204" pitchFamily="34" charset="0"/>
                <a:ea typeface="Calibri" panose="020F0502020204030204" pitchFamily="34" charset="0"/>
                <a:cs typeface="Times New Roman" panose="02020603050405020304" pitchFamily="18" charset="0"/>
              </a:rPr>
              <a:t>co</a:t>
            </a:r>
            <a:r>
              <a:rPr lang="en-US"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ntent areas</a:t>
            </a:r>
          </a:p>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B3 CCAR: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Expanding Learning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the CCAR Routine</a:t>
            </a:r>
          </a:p>
          <a:p>
            <a:pPr marR="0" lvl="0">
              <a:spcBef>
                <a:spcPts val="0"/>
              </a:spcBef>
              <a:spcAft>
                <a:spcPts val="0"/>
              </a:spcAft>
            </a:pP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C1 </a:t>
            </a:r>
            <a:r>
              <a:rPr lang="en-US"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Demystifying</a:t>
            </a:r>
            <a:r>
              <a:rPr lang="en-US"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Reasoning </a:t>
            </a: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a:t>
            </a:r>
            <a:r>
              <a:rPr lang="en-US"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Deconstructing </a:t>
            </a:r>
            <a:r>
              <a:rPr lang="en-US"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Complex Questions </a:t>
            </a:r>
          </a:p>
          <a:p>
            <a:pPr marR="0" lvl="0">
              <a:spcBef>
                <a:spcPts val="0"/>
              </a:spcBef>
              <a:spcAft>
                <a:spcPts val="0"/>
              </a:spcAft>
            </a:pPr>
            <a:r>
              <a:rPr lang="en-US" sz="2200" b="1" dirty="0">
                <a:effectLst/>
                <a:latin typeface="Calibri" panose="020F0502020204030204" pitchFamily="34" charset="0"/>
                <a:ea typeface="Calibri" panose="020F0502020204030204" pitchFamily="34" charset="0"/>
                <a:cs typeface="Times New Roman" panose="02020603050405020304" pitchFamily="18" charset="0"/>
              </a:rPr>
              <a:t>C2 </a:t>
            </a: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Building Bridges </a:t>
            </a:r>
            <a:r>
              <a:rPr lang="en-US" sz="2200" dirty="0">
                <a:effectLst/>
                <a:latin typeface="Calibri" panose="020F0502020204030204" pitchFamily="34" charset="0"/>
                <a:ea typeface="Calibri" panose="020F0502020204030204" pitchFamily="34" charset="0"/>
                <a:cs typeface="Times New Roman" panose="02020603050405020304" pitchFamily="18" charset="0"/>
              </a:rPr>
              <a:t>from other Content Enhancement Routines (CERs) to HOTR routines</a:t>
            </a:r>
          </a:p>
          <a:p>
            <a:pPr>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C3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Scaffolds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gradual introduction of complex questions</a:t>
            </a:r>
          </a:p>
          <a:p>
            <a:pPr>
              <a:spcBef>
                <a:spcPts val="0"/>
              </a:spcBef>
              <a:spcAft>
                <a:spcPts val="0"/>
              </a:spcAft>
            </a:pPr>
            <a:r>
              <a:rPr lang="en-US" altLang="en-US" sz="2200" dirty="0">
                <a:solidFill>
                  <a:schemeClr val="tx1"/>
                </a:solidFill>
                <a:latin typeface="Calibri" panose="020F0502020204030204" pitchFamily="34" charset="0"/>
                <a:ea typeface="MS PGothic" panose="020B0600070205080204" pitchFamily="34" charset="-128"/>
                <a:cs typeface="Times New Roman" panose="02020603050405020304" pitchFamily="18" charset="0"/>
              </a:rPr>
              <a:t>                                                                                         </a:t>
            </a:r>
            <a:r>
              <a:rPr lang="en-US" altLang="en-US" sz="2200" dirty="0">
                <a:latin typeface="Times" pitchFamily="2" charset="0"/>
                <a:ea typeface="MS PGothic" panose="020B0600070205080204" pitchFamily="34" charset="-128"/>
              </a:rPr>
              <a:t> </a:t>
            </a:r>
            <a:r>
              <a:rPr lang="en-US" altLang="en-US" sz="1000" dirty="0">
                <a:latin typeface="Times" pitchFamily="2" charset="0"/>
                <a:ea typeface="MS PGothic" panose="020B0600070205080204" pitchFamily="34" charset="-128"/>
              </a:rPr>
              <a:t>©  Janis Bulgren 2023</a:t>
            </a:r>
          </a:p>
          <a:p>
            <a:endParaRPr lang="en-US" sz="2200" b="1" dirty="0">
              <a:ln w="12700">
                <a:solidFill>
                  <a:schemeClr val="tx1"/>
                </a:solidFill>
                <a:prstDash val="solid"/>
              </a:ln>
              <a:solidFill>
                <a:srgbClr val="C00000"/>
              </a:solidFill>
              <a:effectLst>
                <a:outerShdw dist="38100" dir="2640000" algn="bl" rotWithShape="0">
                  <a:schemeClr val="tx1">
                    <a:alpha val="39883"/>
                  </a:schemeClr>
                </a:outerShdw>
              </a:effectLst>
              <a:highlight>
                <a:srgbClr val="FFFF00"/>
              </a:highlight>
            </a:endParaRPr>
          </a:p>
        </p:txBody>
      </p:sp>
      <p:pic>
        <p:nvPicPr>
          <p:cNvPr id="3" name="Picture 2">
            <a:extLst>
              <a:ext uri="{FF2B5EF4-FFF2-40B4-BE49-F238E27FC236}">
                <a16:creationId xmlns:a16="http://schemas.microsoft.com/office/drawing/2014/main" id="{BDA27977-842C-CBD7-2289-95F51DCF718F}"/>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9429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091FD9-778C-AD26-13AF-3CCC60FA3E08}"/>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0" y="9338"/>
            <a:ext cx="9056707" cy="646331"/>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 </a:t>
            </a:r>
            <a:r>
              <a:rPr lang="en-US" b="1" dirty="0">
                <a:solidFill>
                  <a:prstClr val="black"/>
                </a:solidFill>
                <a:latin typeface="Calibri" panose="020F0502020204030204"/>
                <a:ea typeface="+mn-ea"/>
              </a:rPr>
              <a:t>Cross-Curricular Argumentation Guide A – Social Studies/History </a:t>
            </a:r>
          </a:p>
          <a:p>
            <a:pPr algn="ctr" defTabSz="342900" eaLnBrk="1" fontAlgn="auto" hangingPunct="1">
              <a:spcBef>
                <a:spcPts val="0"/>
              </a:spcBef>
              <a:spcAft>
                <a:spcPts val="0"/>
              </a:spcAft>
              <a:defRPr/>
            </a:pP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416699" y="503583"/>
          <a:ext cx="8326022" cy="341040"/>
        </p:xfrm>
        <a:graphic>
          <a:graphicData uri="http://schemas.openxmlformats.org/drawingml/2006/table">
            <a:tbl>
              <a:tblPr firstRow="1" bandRow="1">
                <a:tableStyleId>{5940675A-B579-460E-94D1-54222C63F5DA}</a:tableStyleId>
              </a:tblPr>
              <a:tblGrid>
                <a:gridCol w="2107096">
                  <a:extLst>
                    <a:ext uri="{9D8B030D-6E8A-4147-A177-3AD203B41FA5}">
                      <a16:colId xmlns:a16="http://schemas.microsoft.com/office/drawing/2014/main" val="3924947534"/>
                    </a:ext>
                  </a:extLst>
                </a:gridCol>
                <a:gridCol w="1136280">
                  <a:extLst>
                    <a:ext uri="{9D8B030D-6E8A-4147-A177-3AD203B41FA5}">
                      <a16:colId xmlns:a16="http://schemas.microsoft.com/office/drawing/2014/main" val="2370561529"/>
                    </a:ext>
                  </a:extLst>
                </a:gridCol>
                <a:gridCol w="1374033">
                  <a:extLst>
                    <a:ext uri="{9D8B030D-6E8A-4147-A177-3AD203B41FA5}">
                      <a16:colId xmlns:a16="http://schemas.microsoft.com/office/drawing/2014/main" val="964142523"/>
                    </a:ext>
                  </a:extLst>
                </a:gridCol>
                <a:gridCol w="3708613">
                  <a:extLst>
                    <a:ext uri="{9D8B030D-6E8A-4147-A177-3AD203B41FA5}">
                      <a16:colId xmlns:a16="http://schemas.microsoft.com/office/drawing/2014/main" val="709764846"/>
                    </a:ext>
                  </a:extLst>
                </a:gridCol>
              </a:tblGrid>
              <a:tr h="341040">
                <a:tc>
                  <a:txBody>
                    <a:bodyPr/>
                    <a:lstStyle/>
                    <a:p>
                      <a:r>
                        <a:rPr lang="en-US" sz="900" b="1"/>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2083991276"/>
              </p:ext>
            </p:extLst>
          </p:nvPr>
        </p:nvGraphicFramePr>
        <p:xfrm>
          <a:off x="416699" y="858271"/>
          <a:ext cx="8600748" cy="5324165"/>
        </p:xfrm>
        <a:graphic>
          <a:graphicData uri="http://schemas.openxmlformats.org/drawingml/2006/table">
            <a:tbl>
              <a:tblPr firstRow="1" bandRow="1">
                <a:tableStyleId>{2D5ABB26-0587-4C30-8999-92F81FD0307C}</a:tableStyleId>
              </a:tblPr>
              <a:tblGrid>
                <a:gridCol w="3130183">
                  <a:extLst>
                    <a:ext uri="{9D8B030D-6E8A-4147-A177-3AD203B41FA5}">
                      <a16:colId xmlns:a16="http://schemas.microsoft.com/office/drawing/2014/main" val="2751578919"/>
                    </a:ext>
                  </a:extLst>
                </a:gridCol>
                <a:gridCol w="5470565">
                  <a:extLst>
                    <a:ext uri="{9D8B030D-6E8A-4147-A177-3AD203B41FA5}">
                      <a16:colId xmlns:a16="http://schemas.microsoft.com/office/drawing/2014/main" val="412781860"/>
                    </a:ext>
                  </a:extLst>
                </a:gridCol>
              </a:tblGrid>
              <a:tr h="98647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tx1"/>
                          </a:solidFill>
                          <a:effectLst/>
                          <a:latin typeface="+mn-lt"/>
                          <a:ea typeface="+mn-ea"/>
                          <a:cs typeface="+mn-cs"/>
                        </a:rPr>
                        <a:t>1. Clarify the claim and define key terms.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lang="en-US" sz="1100" b="1" u="sng"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043799">
                <a:tc>
                  <a:txBody>
                    <a:bodyPr/>
                    <a:lstStyle/>
                    <a:p>
                      <a:r>
                        <a:rPr lang="en-US" sz="1100" b="1" u="sng" kern="1200" dirty="0">
                          <a:solidFill>
                            <a:schemeClr val="tx1"/>
                          </a:solidFill>
                          <a:effectLst/>
                          <a:latin typeface="+mn-lt"/>
                          <a:ea typeface="+mn-ea"/>
                          <a:cs typeface="+mn-cs"/>
                        </a:rPr>
                        <a:t>2. List the evidence. </a:t>
                      </a:r>
                    </a:p>
                    <a:p>
                      <a:r>
                        <a:rPr lang="en-US" sz="1600" b="1" u="sng" dirty="0">
                          <a:solidFill>
                            <a:prstClr val="black"/>
                          </a:solidFill>
                          <a:latin typeface="Calibri" panose="020F0502020204030204"/>
                          <a:ea typeface="+mn-ea"/>
                        </a:rPr>
                        <a:t>Roman system of government</a:t>
                      </a:r>
                    </a:p>
                    <a:p>
                      <a:endParaRPr lang="en-US" sz="1100" u="sng" dirty="0"/>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lang="en-US" sz="1300" b="1" i="0" u="sng" kern="1200" dirty="0">
                          <a:solidFill>
                            <a:schemeClr val="tx1"/>
                          </a:solidFill>
                          <a:effectLst/>
                          <a:latin typeface="+mn-lt"/>
                          <a:ea typeface="+mn-ea"/>
                          <a:cs typeface="+mn-cs"/>
                        </a:rPr>
                        <a:t>Separation of powers</a:t>
                      </a:r>
                    </a:p>
                    <a:p>
                      <a:pPr marL="228600" indent="-228600">
                        <a:buAutoNum type="arabicPeriod"/>
                      </a:pPr>
                      <a:r>
                        <a:rPr lang="en-US" sz="1300" b="1" i="0" u="sng" kern="1200" dirty="0">
                          <a:solidFill>
                            <a:schemeClr val="tx1"/>
                          </a:solidFill>
                          <a:effectLst/>
                          <a:latin typeface="+mn-lt"/>
                          <a:ea typeface="+mn-ea"/>
                          <a:cs typeface="+mn-cs"/>
                        </a:rPr>
                        <a:t>Checks and Balances</a:t>
                      </a:r>
                    </a:p>
                    <a:p>
                      <a:pPr marL="228600" indent="-228600">
                        <a:buAutoNum type="arabicPeriod"/>
                      </a:pPr>
                      <a:endParaRPr lang="en-US" sz="1300" b="1" i="0" u="sng" kern="1200" dirty="0">
                        <a:solidFill>
                          <a:schemeClr val="tx1"/>
                        </a:solidFill>
                        <a:effectLst/>
                        <a:latin typeface="+mn-lt"/>
                        <a:ea typeface="+mn-ea"/>
                        <a:cs typeface="+mn-cs"/>
                      </a:endParaRPr>
                    </a:p>
                    <a:p>
                      <a:pPr marL="228600" indent="-228600">
                        <a:buAutoNum type="arabicPeriod"/>
                      </a:pPr>
                      <a:r>
                        <a:rPr lang="en-US" sz="1300" b="1" i="0" u="sng" kern="1200" dirty="0">
                          <a:solidFill>
                            <a:schemeClr val="tx1"/>
                          </a:solidFill>
                          <a:effectLst/>
                          <a:latin typeface="+mn-lt"/>
                          <a:ea typeface="+mn-ea"/>
                          <a:cs typeface="+mn-cs"/>
                        </a:rPr>
                        <a:t>Vetoes</a:t>
                      </a:r>
                    </a:p>
                    <a:p>
                      <a:pPr marL="228600" indent="-228600">
                        <a:buAutoNum type="arabicPeriod"/>
                      </a:pPr>
                      <a:endParaRPr lang="en-US" sz="1300" b="1" i="0" u="sng" kern="1200" dirty="0">
                        <a:solidFill>
                          <a:schemeClr val="tx1"/>
                        </a:solidFill>
                        <a:effectLst/>
                        <a:latin typeface="+mn-lt"/>
                        <a:ea typeface="+mn-ea"/>
                        <a:cs typeface="+mn-cs"/>
                      </a:endParaRPr>
                    </a:p>
                    <a:p>
                      <a:pPr marL="228600" indent="-228600">
                        <a:buAutoNum type="arabicPeriod"/>
                      </a:pPr>
                      <a:r>
                        <a:rPr lang="en-US" sz="1300" b="1" i="0" u="sng" kern="1200" dirty="0">
                          <a:solidFill>
                            <a:schemeClr val="tx1"/>
                          </a:solidFill>
                          <a:effectLst/>
                          <a:latin typeface="+mn-lt"/>
                          <a:ea typeface="+mn-ea"/>
                          <a:cs typeface="+mn-cs"/>
                        </a:rPr>
                        <a:t>Term limits</a:t>
                      </a:r>
                    </a:p>
                    <a:p>
                      <a:r>
                        <a:rPr lang="en-US" sz="1300" b="1" i="0" u="sng" kern="1200" dirty="0">
                          <a:solidFill>
                            <a:schemeClr val="tx1"/>
                          </a:solidFill>
                          <a:effectLst/>
                          <a:latin typeface="+mn-lt"/>
                          <a:ea typeface="+mn-ea"/>
                          <a:cs typeface="+mn-cs"/>
                        </a:rPr>
                        <a:t>5. Regular elections. </a:t>
                      </a:r>
                      <a:endParaRPr kumimoji="0" lang="en-US" sz="1300" b="1" i="0" u="sng"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dirty="0"/>
                        <a:t>3. Analyze the reasoning.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sng" dirty="0">
                          <a:solidFill>
                            <a:prstClr val="black"/>
                          </a:solidFill>
                          <a:latin typeface="Calibri" panose="020F0502020204030204"/>
                          <a:ea typeface="+mn-ea"/>
                        </a:rPr>
                        <a:t>American system of government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5240325"/>
                  </a:ext>
                </a:extLst>
              </a:tr>
              <a:tr h="46449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dirty="0"/>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716168">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u="sng" dirty="0"/>
                        <a:t>5. Make judgements about the quality of evidence, reasoning and other arguments. </a:t>
                      </a:r>
                      <a:endParaRPr lang="en-US" sz="1100" b="1" u="sng" dirty="0">
                        <a:highlight>
                          <a:srgbClr val="C0C0C0"/>
                        </a:highligh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extLst>
                  <a:ext uri="{0D108BD9-81ED-4DB2-BD59-A6C34878D82A}">
                    <a16:rowId xmlns:a16="http://schemas.microsoft.com/office/drawing/2014/main" val="3750633078"/>
                  </a:ext>
                </a:extLst>
              </a:tr>
              <a:tr h="111322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u="sng"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bwMode="auto">
          <a:xfrm>
            <a:off x="0" y="6477000"/>
            <a:ext cx="3810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000" kern="1200">
                <a:solidFill>
                  <a:schemeClr val="accent2"/>
                </a:solidFill>
                <a:latin typeface="Arial" charset="0"/>
                <a:ea typeface="ＭＳ Ｐゴシック" charset="0"/>
                <a:cs typeface="+mn-cs"/>
              </a:defRPr>
            </a:lvl1pPr>
            <a:lvl2pPr marL="4572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9pPr>
          </a:lstStyle>
          <a:p>
            <a:pPr algn="r" defTabSz="342900" eaLnBrk="1" fontAlgn="auto" hangingPunct="1">
              <a:spcBef>
                <a:spcPts val="0"/>
              </a:spcBef>
              <a:spcAft>
                <a:spcPts val="0"/>
              </a:spcAft>
              <a:defRPr/>
            </a:pPr>
            <a:r>
              <a:rPr lang="en-US"/>
              <a:t>University of Kansas Center for Research on Learning  2019</a:t>
            </a:r>
            <a:endParaRPr lang="en-US" sz="900">
              <a:solidFill>
                <a:prstClr val="black">
                  <a:tint val="75000"/>
                </a:prstClr>
              </a:solidFill>
              <a:latin typeface="Calibri" panose="020F0502020204030204"/>
              <a:ea typeface="+mn-ea"/>
            </a:endParaRPr>
          </a:p>
        </p:txBody>
      </p:sp>
      <p:sp>
        <p:nvSpPr>
          <p:cNvPr id="11" name="TextBox 10">
            <a:extLst>
              <a:ext uri="{FF2B5EF4-FFF2-40B4-BE49-F238E27FC236}">
                <a16:creationId xmlns:a16="http://schemas.microsoft.com/office/drawing/2014/main" id="{EA1C083B-8633-4D84-8AFB-B544E5779E10}"/>
              </a:ext>
            </a:extLst>
          </p:cNvPr>
          <p:cNvSpPr txBox="1"/>
          <p:nvPr/>
        </p:nvSpPr>
        <p:spPr>
          <a:xfrm>
            <a:off x="349166" y="968583"/>
            <a:ext cx="8794834" cy="861774"/>
          </a:xfrm>
          <a:prstGeom prst="rect">
            <a:avLst/>
          </a:prstGeom>
          <a:noFill/>
        </p:spPr>
        <p:txBody>
          <a:bodyPr wrap="square">
            <a:spAutoFit/>
          </a:bodyPr>
          <a:lstStyle/>
          <a:p>
            <a:pPr defTabSz="685800" eaLnBrk="1" fontAlgn="auto" hangingPunct="1">
              <a:spcBef>
                <a:spcPts val="0"/>
              </a:spcBef>
              <a:spcAft>
                <a:spcPts val="0"/>
              </a:spcAft>
              <a:defRPr/>
            </a:pPr>
            <a:r>
              <a:rPr lang="en-US" sz="1800" b="1" u="sng" dirty="0">
                <a:solidFill>
                  <a:prstClr val="black"/>
                </a:solidFill>
                <a:latin typeface="Calibri" panose="020F0502020204030204"/>
                <a:ea typeface="+mn-ea"/>
              </a:rPr>
              <a:t>The American system of government has precedents in the Roman system of government.</a:t>
            </a:r>
          </a:p>
          <a:p>
            <a:pPr defTabSz="685800" eaLnBrk="1" fontAlgn="auto" hangingPunct="1">
              <a:spcBef>
                <a:spcPts val="0"/>
              </a:spcBef>
              <a:spcAft>
                <a:spcPts val="0"/>
              </a:spcAft>
              <a:defRPr/>
            </a:pPr>
            <a:r>
              <a:rPr lang="en-US" sz="1600" b="1" dirty="0">
                <a:solidFill>
                  <a:prstClr val="black"/>
                </a:solidFill>
                <a:latin typeface="Calibri" panose="020F0502020204030204"/>
                <a:ea typeface="+mn-ea"/>
              </a:rPr>
              <a:t>   *</a:t>
            </a:r>
            <a:r>
              <a:rPr lang="en-US" sz="1600" dirty="0">
                <a:solidFill>
                  <a:prstClr val="black"/>
                </a:solidFill>
                <a:latin typeface="Calibri" panose="020F0502020204030204"/>
                <a:ea typeface="+mn-ea"/>
              </a:rPr>
              <a:t>precedent  </a:t>
            </a:r>
            <a:r>
              <a:rPr lang="en-US" sz="1300" dirty="0">
                <a:solidFill>
                  <a:prstClr val="black"/>
                </a:solidFill>
                <a:latin typeface="Calibri" panose="020F0502020204030204"/>
                <a:ea typeface="+mn-ea"/>
              </a:rPr>
              <a:t>- </a:t>
            </a:r>
            <a:r>
              <a:rPr lang="en-US" sz="1300" b="0" i="0" dirty="0">
                <a:solidFill>
                  <a:srgbClr val="202124"/>
                </a:solidFill>
                <a:effectLst/>
                <a:latin typeface="Roboto" panose="02000000000000000000" pitchFamily="2" charset="0"/>
              </a:rPr>
              <a:t>earlier action that is a guide to be considered in other similar circumstances</a:t>
            </a:r>
            <a:r>
              <a:rPr lang="en-US" sz="1200" b="0" i="0" dirty="0">
                <a:solidFill>
                  <a:srgbClr val="202124"/>
                </a:solidFill>
                <a:effectLst/>
                <a:latin typeface="Roboto" panose="02000000000000000000" pitchFamily="2" charset="0"/>
              </a:rPr>
              <a:t>.</a:t>
            </a:r>
            <a:endParaRPr lang="en-US" sz="1600" dirty="0">
              <a:solidFill>
                <a:prstClr val="black"/>
              </a:solidFill>
              <a:latin typeface="Calibri" panose="020F0502020204030204"/>
              <a:ea typeface="+mn-ea"/>
            </a:endParaRPr>
          </a:p>
          <a:p>
            <a:pPr defTabSz="685800" eaLnBrk="1" fontAlgn="auto" hangingPunct="1">
              <a:spcBef>
                <a:spcPts val="0"/>
              </a:spcBef>
              <a:spcAft>
                <a:spcPts val="0"/>
              </a:spcAft>
              <a:defRPr/>
            </a:pPr>
            <a:r>
              <a:rPr lang="en-US" sz="1600" dirty="0">
                <a:solidFill>
                  <a:prstClr val="black"/>
                </a:solidFill>
                <a:latin typeface="Calibri" panose="020F0502020204030204"/>
                <a:ea typeface="+mn-ea"/>
              </a:rPr>
              <a:t>    *system of government –</a:t>
            </a:r>
            <a:r>
              <a:rPr lang="en-US" sz="1400" dirty="0">
                <a:solidFill>
                  <a:prstClr val="black"/>
                </a:solidFill>
                <a:latin typeface="Calibri" panose="020F0502020204030204"/>
                <a:ea typeface="+mn-ea"/>
              </a:rPr>
              <a:t> the ways a </a:t>
            </a:r>
            <a:r>
              <a:rPr lang="en-US" sz="1200" b="0" i="0" dirty="0">
                <a:solidFill>
                  <a:srgbClr val="202122"/>
                </a:solidFill>
                <a:effectLst/>
                <a:latin typeface="Arial" panose="020B0604020202020204" pitchFamily="34" charset="0"/>
              </a:rPr>
              <a:t>group of people governing a nation or state are organized</a:t>
            </a:r>
          </a:p>
        </p:txBody>
      </p:sp>
      <p:sp>
        <p:nvSpPr>
          <p:cNvPr id="13" name="TextBox 12">
            <a:extLst>
              <a:ext uri="{FF2B5EF4-FFF2-40B4-BE49-F238E27FC236}">
                <a16:creationId xmlns:a16="http://schemas.microsoft.com/office/drawing/2014/main" id="{F41CBDA8-3B70-4018-B6A6-B0D25641ABC7}"/>
              </a:ext>
            </a:extLst>
          </p:cNvPr>
          <p:cNvSpPr txBox="1"/>
          <p:nvPr/>
        </p:nvSpPr>
        <p:spPr>
          <a:xfrm>
            <a:off x="3672101" y="2152661"/>
            <a:ext cx="4751908" cy="1692771"/>
          </a:xfrm>
          <a:prstGeom prst="rect">
            <a:avLst/>
          </a:prstGeom>
          <a:noFill/>
        </p:spPr>
        <p:txBody>
          <a:bodyPr wrap="square">
            <a:spAutoFit/>
          </a:bodyPr>
          <a:lstStyle/>
          <a:p>
            <a:endParaRPr lang="en-US" sz="1200" b="1" i="1" u="sng" dirty="0">
              <a:solidFill>
                <a:prstClr val="black"/>
              </a:solidFill>
              <a:latin typeface="Calibri" panose="020F0502020204030204"/>
              <a:ea typeface="+mn-ea"/>
            </a:endParaRPr>
          </a:p>
          <a:p>
            <a:r>
              <a:rPr lang="en-US" sz="1300" b="1" i="0" kern="1200" dirty="0">
                <a:solidFill>
                  <a:schemeClr val="tx1"/>
                </a:solidFill>
                <a:effectLst/>
                <a:latin typeface="+mn-lt"/>
                <a:ea typeface="+mn-ea"/>
                <a:cs typeface="+mn-cs"/>
              </a:rPr>
              <a:t>1. Separation of  powers: </a:t>
            </a:r>
            <a:r>
              <a:rPr lang="en-US" sz="1300" i="0" kern="1200" dirty="0">
                <a:solidFill>
                  <a:schemeClr val="tx1"/>
                </a:solidFill>
                <a:effectLst/>
                <a:latin typeface="+mn-lt"/>
                <a:ea typeface="+mn-ea"/>
                <a:cs typeface="+mn-cs"/>
              </a:rPr>
              <a:t>Executive, Legislative, Judicial</a:t>
            </a:r>
          </a:p>
          <a:p>
            <a:r>
              <a:rPr lang="en-US" sz="1300" b="1" i="0" kern="1200" dirty="0">
                <a:solidFill>
                  <a:schemeClr val="tx1"/>
                </a:solidFill>
                <a:effectLst/>
                <a:latin typeface="+mn-lt"/>
                <a:ea typeface="+mn-ea"/>
                <a:cs typeface="+mn-cs"/>
              </a:rPr>
              <a:t>2. Checks and balances, </a:t>
            </a:r>
            <a:r>
              <a:rPr lang="en-US" sz="1300" i="0" kern="1200" dirty="0">
                <a:solidFill>
                  <a:schemeClr val="tx1"/>
                </a:solidFill>
                <a:effectLst/>
                <a:latin typeface="+mn-lt"/>
                <a:ea typeface="+mn-ea"/>
                <a:cs typeface="+mn-cs"/>
              </a:rPr>
              <a:t>three branches of government with power </a:t>
            </a:r>
            <a:r>
              <a:rPr lang="en-US" sz="1300" dirty="0">
                <a:solidFill>
                  <a:schemeClr val="tx1"/>
                </a:solidFill>
                <a:latin typeface="+mn-lt"/>
                <a:ea typeface="+mn-ea"/>
              </a:rPr>
              <a:t>to overrule decisions by another branch</a:t>
            </a:r>
          </a:p>
          <a:p>
            <a:r>
              <a:rPr lang="en-US" sz="1300" b="1" dirty="0">
                <a:solidFill>
                  <a:schemeClr val="tx1"/>
                </a:solidFill>
                <a:latin typeface="+mn-lt"/>
                <a:ea typeface="+mn-ea"/>
              </a:rPr>
              <a:t> 3. President </a:t>
            </a:r>
            <a:r>
              <a:rPr lang="en-US" sz="1300" dirty="0">
                <a:solidFill>
                  <a:schemeClr val="tx1"/>
                </a:solidFill>
                <a:latin typeface="+mn-lt"/>
                <a:ea typeface="+mn-ea"/>
              </a:rPr>
              <a:t>can veto Congressional bills</a:t>
            </a:r>
            <a:r>
              <a:rPr lang="en-US" sz="1300" b="1" dirty="0">
                <a:solidFill>
                  <a:schemeClr val="tx1"/>
                </a:solidFill>
                <a:latin typeface="+mn-lt"/>
                <a:ea typeface="+mn-ea"/>
              </a:rPr>
              <a:t>; Congress </a:t>
            </a:r>
            <a:r>
              <a:rPr lang="en-US" sz="1300" dirty="0">
                <a:solidFill>
                  <a:schemeClr val="tx1"/>
                </a:solidFill>
                <a:latin typeface="+mn-lt"/>
                <a:ea typeface="+mn-ea"/>
              </a:rPr>
              <a:t>can override a </a:t>
            </a:r>
            <a:r>
              <a:rPr lang="en-US" sz="1400" dirty="0">
                <a:solidFill>
                  <a:schemeClr val="tx1"/>
                </a:solidFill>
                <a:latin typeface="+mn-lt"/>
                <a:ea typeface="+mn-ea"/>
              </a:rPr>
              <a:t>presidential veto</a:t>
            </a:r>
            <a:r>
              <a:rPr lang="en-US" sz="1400" b="1" dirty="0">
                <a:solidFill>
                  <a:schemeClr val="tx1"/>
                </a:solidFill>
                <a:latin typeface="+mn-lt"/>
                <a:ea typeface="+mn-ea"/>
              </a:rPr>
              <a:t>; Supreme court </a:t>
            </a:r>
            <a:r>
              <a:rPr lang="en-US" sz="1400" dirty="0">
                <a:solidFill>
                  <a:schemeClr val="tx1"/>
                </a:solidFill>
                <a:latin typeface="+mn-lt"/>
                <a:ea typeface="+mn-ea"/>
              </a:rPr>
              <a:t>can intervene</a:t>
            </a:r>
            <a:endParaRPr lang="en-US" sz="1300" i="0" kern="1200" dirty="0">
              <a:solidFill>
                <a:schemeClr val="tx1"/>
              </a:solidFill>
              <a:effectLst/>
              <a:latin typeface="+mn-lt"/>
              <a:ea typeface="+mn-ea"/>
              <a:cs typeface="+mn-cs"/>
            </a:endParaRPr>
          </a:p>
          <a:p>
            <a:r>
              <a:rPr lang="en-US" sz="1300" b="1" dirty="0">
                <a:solidFill>
                  <a:schemeClr val="tx1"/>
                </a:solidFill>
                <a:latin typeface="+mn-lt"/>
                <a:ea typeface="+mn-ea"/>
              </a:rPr>
              <a:t>4. Presidents </a:t>
            </a:r>
            <a:r>
              <a:rPr lang="en-US" sz="1300" dirty="0">
                <a:solidFill>
                  <a:schemeClr val="tx1"/>
                </a:solidFill>
                <a:latin typeface="+mn-lt"/>
                <a:ea typeface="+mn-ea"/>
              </a:rPr>
              <a:t>can serve only two terms</a:t>
            </a:r>
            <a:endParaRPr lang="en-US" sz="1300" i="0" kern="1200" dirty="0">
              <a:solidFill>
                <a:schemeClr val="tx1"/>
              </a:solidFill>
              <a:effectLst/>
              <a:latin typeface="+mn-lt"/>
              <a:ea typeface="+mn-ea"/>
              <a:cs typeface="+mn-cs"/>
            </a:endParaRPr>
          </a:p>
          <a:p>
            <a:r>
              <a:rPr lang="en-US" sz="1300" b="1" i="0" kern="1200" dirty="0">
                <a:solidFill>
                  <a:schemeClr val="tx1"/>
                </a:solidFill>
                <a:effectLst/>
                <a:latin typeface="+mn-lt"/>
                <a:ea typeface="+mn-ea"/>
                <a:cs typeface="+mn-cs"/>
              </a:rPr>
              <a:t>5. Regular elections </a:t>
            </a:r>
            <a:r>
              <a:rPr lang="en-US" sz="1300" i="0" kern="1200" dirty="0">
                <a:solidFill>
                  <a:schemeClr val="tx1"/>
                </a:solidFill>
                <a:effectLst/>
                <a:latin typeface="+mn-lt"/>
                <a:ea typeface="+mn-ea"/>
                <a:cs typeface="+mn-cs"/>
              </a:rPr>
              <a:t>held every two to four years</a:t>
            </a:r>
            <a:r>
              <a:rPr lang="en-US" sz="1200" i="0" kern="1200" dirty="0">
                <a:solidFill>
                  <a:schemeClr val="tx1"/>
                </a:solidFill>
                <a:effectLst/>
                <a:latin typeface="+mn-lt"/>
                <a:ea typeface="+mn-ea"/>
                <a:cs typeface="+mn-cs"/>
              </a:rPr>
              <a:t>. </a:t>
            </a:r>
            <a:endParaRPr kumimoji="0" lang="en-US" sz="1200" i="0" strike="noStrike" kern="1200" cap="none" spc="0" normalizeH="0" baseline="0" noProof="0" dirty="0">
              <a:ln>
                <a:noFill/>
              </a:ln>
              <a:solidFill>
                <a:prstClr val="black"/>
              </a:solidFill>
              <a:effectLst/>
              <a:uLnTx/>
              <a:uFillTx/>
              <a:latin typeface="+mn-lt"/>
              <a:ea typeface="+mn-ea"/>
              <a:cs typeface="+mn-cs"/>
            </a:endParaRPr>
          </a:p>
        </p:txBody>
      </p:sp>
      <p:sp>
        <p:nvSpPr>
          <p:cNvPr id="15" name="TextBox 14">
            <a:extLst>
              <a:ext uri="{FF2B5EF4-FFF2-40B4-BE49-F238E27FC236}">
                <a16:creationId xmlns:a16="http://schemas.microsoft.com/office/drawing/2014/main" id="{A8BDD36C-B5DA-44AB-B874-B00101735DFA}"/>
              </a:ext>
            </a:extLst>
          </p:cNvPr>
          <p:cNvSpPr txBox="1"/>
          <p:nvPr/>
        </p:nvSpPr>
        <p:spPr>
          <a:xfrm>
            <a:off x="893682" y="4514439"/>
            <a:ext cx="7705802" cy="523220"/>
          </a:xfrm>
          <a:prstGeom prst="rect">
            <a:avLst/>
          </a:prstGeom>
          <a:noFill/>
        </p:spPr>
        <p:txBody>
          <a:bodyPr wrap="square">
            <a:spAutoFit/>
          </a:bodyPr>
          <a:lstStyle/>
          <a:p>
            <a:pPr defTabSz="685800" eaLnBrk="1" fontAlgn="auto" hangingPunct="1">
              <a:spcBef>
                <a:spcPts val="0"/>
              </a:spcBef>
              <a:spcAft>
                <a:spcPts val="0"/>
              </a:spcAft>
              <a:defRPr/>
            </a:pPr>
            <a:r>
              <a:rPr lang="en-US" sz="1400" dirty="0">
                <a:solidFill>
                  <a:prstClr val="black"/>
                </a:solidFill>
                <a:latin typeface="Calibri" panose="020F0502020204030204"/>
                <a:ea typeface="+mn-ea"/>
              </a:rPr>
              <a:t>The quality of evidence is good because it clearly lists five aspects of the Roman system of government.  </a:t>
            </a:r>
          </a:p>
          <a:p>
            <a:pPr defTabSz="685800" eaLnBrk="1" fontAlgn="auto" hangingPunct="1">
              <a:spcBef>
                <a:spcPts val="0"/>
              </a:spcBef>
              <a:spcAft>
                <a:spcPts val="0"/>
              </a:spcAft>
              <a:defRPr/>
            </a:pPr>
            <a:r>
              <a:rPr lang="en-US" sz="1400" dirty="0">
                <a:solidFill>
                  <a:prstClr val="black"/>
                </a:solidFill>
                <a:latin typeface="Calibri" panose="020F0502020204030204"/>
                <a:ea typeface="+mn-ea"/>
              </a:rPr>
              <a:t>The reasoning is good because it shows a one-to-one correlations between all five of those aspects.</a:t>
            </a:r>
          </a:p>
        </p:txBody>
      </p:sp>
      <p:sp>
        <p:nvSpPr>
          <p:cNvPr id="17" name="TextBox 16">
            <a:extLst>
              <a:ext uri="{FF2B5EF4-FFF2-40B4-BE49-F238E27FC236}">
                <a16:creationId xmlns:a16="http://schemas.microsoft.com/office/drawing/2014/main" id="{DD319C47-95BF-495F-B944-463FD5A20684}"/>
              </a:ext>
            </a:extLst>
          </p:cNvPr>
          <p:cNvSpPr txBox="1"/>
          <p:nvPr/>
        </p:nvSpPr>
        <p:spPr>
          <a:xfrm>
            <a:off x="387160" y="3914210"/>
            <a:ext cx="8282385" cy="461665"/>
          </a:xfrm>
          <a:prstGeom prst="rect">
            <a:avLst/>
          </a:prstGeom>
          <a:noFill/>
        </p:spPr>
        <p:txBody>
          <a:bodyPr wrap="square">
            <a:spAutoFit/>
          </a:bodyPr>
          <a:lstStyle/>
          <a:p>
            <a:pPr defTabSz="685800" eaLnBrk="1" fontAlgn="auto" hangingPunct="1">
              <a:spcBef>
                <a:spcPts val="0"/>
              </a:spcBef>
              <a:spcAft>
                <a:spcPts val="0"/>
              </a:spcAft>
              <a:defRPr/>
            </a:pPr>
            <a:r>
              <a:rPr lang="en-US" sz="1100" b="1" dirty="0">
                <a:latin typeface="Arial" panose="020B0604020202020204" pitchFamily="34" charset="0"/>
                <a:cs typeface="Arial" panose="020B0604020202020204" pitchFamily="34" charset="0"/>
              </a:rPr>
              <a:t>4. Identify other arguments for or against the claim.  </a:t>
            </a:r>
            <a:r>
              <a:rPr lang="en-US" sz="1200" dirty="0">
                <a:latin typeface="Arial" panose="020B0604020202020204" pitchFamily="34" charset="0"/>
                <a:cs typeface="Arial" panose="020B0604020202020204" pitchFamily="34" charset="0"/>
              </a:rPr>
              <a:t>There seems to be few arguments against this claim, but it would be</a:t>
            </a:r>
          </a:p>
          <a:p>
            <a:pPr defTabSz="685800" eaLnBrk="1" fontAlgn="auto" hangingPunct="1">
              <a:spcBef>
                <a:spcPts val="0"/>
              </a:spcBef>
              <a:spcAft>
                <a:spcPts val="0"/>
              </a:spcAft>
              <a:defRPr/>
            </a:pPr>
            <a:r>
              <a:rPr lang="en-US" sz="1200" dirty="0">
                <a:solidFill>
                  <a:prstClr val="black"/>
                </a:solidFill>
                <a:latin typeface="Arial" panose="020B0604020202020204" pitchFamily="34" charset="0"/>
                <a:ea typeface="+mn-ea"/>
                <a:cs typeface="Arial" panose="020B0604020202020204" pitchFamily="34" charset="0"/>
              </a:rPr>
              <a:t>Interesting to explore how the two are different.</a:t>
            </a:r>
          </a:p>
        </p:txBody>
      </p:sp>
      <p:sp>
        <p:nvSpPr>
          <p:cNvPr id="19" name="TextBox 18">
            <a:extLst>
              <a:ext uri="{FF2B5EF4-FFF2-40B4-BE49-F238E27FC236}">
                <a16:creationId xmlns:a16="http://schemas.microsoft.com/office/drawing/2014/main" id="{891E2D6F-F2C9-4ADC-817A-82900535A9BC}"/>
              </a:ext>
            </a:extLst>
          </p:cNvPr>
          <p:cNvSpPr txBox="1"/>
          <p:nvPr/>
        </p:nvSpPr>
        <p:spPr>
          <a:xfrm>
            <a:off x="538349" y="5059669"/>
            <a:ext cx="8518358" cy="923330"/>
          </a:xfrm>
          <a:prstGeom prst="rect">
            <a:avLst/>
          </a:prstGeom>
          <a:noFill/>
        </p:spPr>
        <p:txBody>
          <a:bodyPr wrap="square">
            <a:spAutoFit/>
          </a:bodyPr>
          <a:lstStyle/>
          <a:p>
            <a:pPr defTabSz="685800" eaLnBrk="1" fontAlgn="auto" hangingPunct="1">
              <a:spcBef>
                <a:spcPts val="0"/>
              </a:spcBef>
              <a:spcAft>
                <a:spcPts val="0"/>
              </a:spcAft>
              <a:defRPr/>
            </a:pPr>
            <a:r>
              <a:rPr lang="en-US" sz="1400" b="1" dirty="0">
                <a:solidFill>
                  <a:prstClr val="black"/>
                </a:solidFill>
                <a:latin typeface="Calibri" panose="020F0502020204030204"/>
                <a:ea typeface="+mn-ea"/>
              </a:rPr>
              <a:t>                                                                         </a:t>
            </a:r>
            <a:r>
              <a:rPr lang="en-US" sz="1800" b="1" dirty="0">
                <a:solidFill>
                  <a:prstClr val="black"/>
                </a:solidFill>
                <a:latin typeface="Calibri" panose="020F0502020204030204"/>
                <a:ea typeface="+mn-ea"/>
              </a:rPr>
              <a:t>  I agree with the claim because of  good quality evidence and how the reasoning uses the evidence to show a point-by-point correlation between the Roman and American systems.       </a:t>
            </a:r>
          </a:p>
        </p:txBody>
      </p:sp>
      <p:sp>
        <p:nvSpPr>
          <p:cNvPr id="7" name="TextBox 6">
            <a:extLst>
              <a:ext uri="{FF2B5EF4-FFF2-40B4-BE49-F238E27FC236}">
                <a16:creationId xmlns:a16="http://schemas.microsoft.com/office/drawing/2014/main" id="{F5A79F2B-0D0B-D0A7-6704-564FA5A46D18}"/>
              </a:ext>
            </a:extLst>
          </p:cNvPr>
          <p:cNvSpPr txBox="1"/>
          <p:nvPr/>
        </p:nvSpPr>
        <p:spPr>
          <a:xfrm>
            <a:off x="4300374" y="6229435"/>
            <a:ext cx="2655015" cy="276999"/>
          </a:xfrm>
          <a:prstGeom prst="rect">
            <a:avLst/>
          </a:prstGeom>
          <a:noFill/>
        </p:spPr>
        <p:txBody>
          <a:bodyPr wrap="square">
            <a:spAutoFit/>
          </a:bodyPr>
          <a:lstStyle/>
          <a:p>
            <a:pPr algn="r"/>
            <a:r>
              <a:rPr lang="en-US" altLang="en-US" sz="1200" dirty="0">
                <a:solidFill>
                  <a:srgbClr val="85898A"/>
                </a:solidFill>
              </a:rPr>
              <a:t>© Janis </a:t>
            </a:r>
            <a:r>
              <a:rPr lang="en-US" altLang="en-US" sz="1200" dirty="0" err="1">
                <a:solidFill>
                  <a:srgbClr val="85898A"/>
                </a:solidFill>
              </a:rPr>
              <a:t>Bulgren</a:t>
            </a:r>
            <a:r>
              <a:rPr lang="en-US" altLang="en-US" sz="1200" dirty="0">
                <a:solidFill>
                  <a:srgbClr val="85898A"/>
                </a:solidFill>
              </a:rPr>
              <a:t> 2023</a:t>
            </a:r>
          </a:p>
        </p:txBody>
      </p:sp>
    </p:spTree>
    <p:extLst>
      <p:ext uri="{BB962C8B-B14F-4D97-AF65-F5344CB8AC3E}">
        <p14:creationId xmlns:p14="http://schemas.microsoft.com/office/powerpoint/2010/main" val="2887256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DB1FA7-0D65-3C4A-CD7A-4BAA24D8A741}"/>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179640" y="247135"/>
            <a:ext cx="7198241" cy="769441"/>
          </a:xfrm>
          <a:prstGeom prst="rect">
            <a:avLst/>
          </a:prstGeom>
          <a:noFill/>
        </p:spPr>
        <p:txBody>
          <a:bodyPr wrap="square" rtlCol="0">
            <a:spAutoFit/>
          </a:bodyPr>
          <a:lstStyle/>
          <a:p>
            <a:pPr algn="ctr" defTabSz="342900" eaLnBrk="1" fontAlgn="auto" hangingPunct="1">
              <a:spcBef>
                <a:spcPts val="0"/>
              </a:spcBef>
              <a:spcAft>
                <a:spcPts val="0"/>
              </a:spcAft>
              <a:defRPr/>
            </a:pPr>
            <a:r>
              <a:rPr lang="en-US" sz="2000" b="1" dirty="0">
                <a:solidFill>
                  <a:prstClr val="black"/>
                </a:solidFill>
                <a:latin typeface="Calibri" panose="020F0502020204030204"/>
                <a:ea typeface="+mn-ea"/>
              </a:rPr>
              <a:t>Cross-Curricular Argumentation Guide A – Social Studies/History</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1950458587"/>
              </p:ext>
            </p:extLst>
          </p:nvPr>
        </p:nvGraphicFramePr>
        <p:xfrm>
          <a:off x="445272" y="631855"/>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Term Limits</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2876492096"/>
              </p:ext>
            </p:extLst>
          </p:nvPr>
        </p:nvGraphicFramePr>
        <p:xfrm>
          <a:off x="445272" y="1016576"/>
          <a:ext cx="8393097" cy="5012328"/>
        </p:xfrm>
        <a:graphic>
          <a:graphicData uri="http://schemas.openxmlformats.org/drawingml/2006/table">
            <a:tbl>
              <a:tblPr firstRow="1" bandRow="1">
                <a:tableStyleId>{2D5ABB26-0587-4C30-8999-92F81FD0307C}</a:tableStyleId>
              </a:tblPr>
              <a:tblGrid>
                <a:gridCol w="3895909">
                  <a:extLst>
                    <a:ext uri="{9D8B030D-6E8A-4147-A177-3AD203B41FA5}">
                      <a16:colId xmlns:a16="http://schemas.microsoft.com/office/drawing/2014/main" val="2751578919"/>
                    </a:ext>
                  </a:extLst>
                </a:gridCol>
                <a:gridCol w="4497188">
                  <a:extLst>
                    <a:ext uri="{9D8B030D-6E8A-4147-A177-3AD203B41FA5}">
                      <a16:colId xmlns:a16="http://schemas.microsoft.com/office/drawing/2014/main" val="412781860"/>
                    </a:ext>
                  </a:extLst>
                </a:gridCol>
              </a:tblGrid>
              <a:tr h="3963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define key terms.    </a:t>
                      </a:r>
                      <a:r>
                        <a:rPr lang="en-US" sz="1100" b="1" kern="1200" dirty="0">
                          <a:solidFill>
                            <a:schemeClr val="tx1"/>
                          </a:solidFill>
                          <a:effectLst/>
                          <a:latin typeface="+mn-lt"/>
                          <a:ea typeface="+mn-ea"/>
                          <a:cs typeface="+mn-cs"/>
                        </a:rPr>
                        <a:t>Term limits should be established for members of the United States Congress.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tx1"/>
                          </a:solidFill>
                          <a:effectLst/>
                          <a:latin typeface="+mn-lt"/>
                          <a:ea typeface="+mn-ea"/>
                          <a:cs typeface="+mn-cs"/>
                        </a:rPr>
                        <a:t>term limits - mandatory restrictions on how long members of the House of Representatives and Senate can serve in </a:t>
                      </a:r>
                      <a:r>
                        <a:rPr lang="en-US" sz="1100" b="0" kern="1200" dirty="0" err="1">
                          <a:solidFill>
                            <a:schemeClr val="tx1"/>
                          </a:solidFill>
                          <a:effectLst/>
                          <a:latin typeface="+mn-lt"/>
                          <a:ea typeface="+mn-ea"/>
                          <a:cs typeface="+mn-cs"/>
                        </a:rPr>
                        <a:t>offic</a:t>
                      </a:r>
                      <a:endParaRPr lang="en-US" sz="1100" b="0"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dirty="0"/>
                    </a:p>
                  </a:txBody>
                  <a:tcPr/>
                </a:tc>
                <a:extLst>
                  <a:ext uri="{0D108BD9-81ED-4DB2-BD59-A6C34878D82A}">
                    <a16:rowId xmlns:a16="http://schemas.microsoft.com/office/drawing/2014/main" val="3752512458"/>
                  </a:ext>
                </a:extLst>
              </a:tr>
              <a:tr h="2766060">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p>
                    <a:p>
                      <a:pPr marL="228600" indent="-228600">
                        <a:buFont typeface="+mj-lt"/>
                        <a:buAutoNum type="arabicPeriod"/>
                      </a:pPr>
                      <a:r>
                        <a:rPr lang="en-US" sz="1100" b="0" i="0" u="none" kern="1200" baseline="0" dirty="0">
                          <a:solidFill>
                            <a:schemeClr val="tx1"/>
                          </a:solidFill>
                          <a:effectLst/>
                          <a:latin typeface="+mn-lt"/>
                          <a:ea typeface="+mn-ea"/>
                          <a:cs typeface="+mn-cs"/>
                        </a:rPr>
                        <a:t>Members of Congress now spend much of their time campaigning and raising money for their reelection.</a:t>
                      </a:r>
                    </a:p>
                    <a:p>
                      <a:pPr marL="228600" indent="-228600">
                        <a:buFont typeface="+mj-lt"/>
                        <a:buAutoNum type="arabicPeriod"/>
                      </a:pPr>
                      <a:endParaRPr lang="en-US" sz="1100" b="0" i="0" u="none" kern="1200" baseline="0" dirty="0">
                        <a:solidFill>
                          <a:schemeClr val="tx1"/>
                        </a:solidFill>
                        <a:effectLst/>
                        <a:latin typeface="+mn-lt"/>
                        <a:ea typeface="+mn-ea"/>
                        <a:cs typeface="+mn-cs"/>
                      </a:endParaRPr>
                    </a:p>
                    <a:p>
                      <a:pPr marL="228600" indent="-228600">
                        <a:buFont typeface="+mj-lt"/>
                        <a:buAutoNum type="arabicPeriod"/>
                      </a:pPr>
                      <a:r>
                        <a:rPr lang="en-US" sz="1100" b="0" i="0" u="none" kern="1200" baseline="0" dirty="0">
                          <a:solidFill>
                            <a:schemeClr val="tx1"/>
                          </a:solidFill>
                          <a:effectLst/>
                          <a:latin typeface="+mn-lt"/>
                          <a:ea typeface="+mn-ea"/>
                          <a:cs typeface="+mn-cs"/>
                        </a:rPr>
                        <a:t>Special interest groups invest a lot of money in reelection campaigns of individuals who push legislation that favors them.</a:t>
                      </a:r>
                    </a:p>
                    <a:p>
                      <a:pPr marL="228600" indent="-228600">
                        <a:buFont typeface="+mj-lt"/>
                        <a:buAutoNum type="arabicPeriod"/>
                      </a:pPr>
                      <a:endParaRPr lang="en-US" sz="1100" b="0" i="0" u="none" kern="1200" baseline="0" dirty="0">
                        <a:solidFill>
                          <a:schemeClr val="tx1"/>
                        </a:solidFill>
                        <a:effectLst/>
                        <a:latin typeface="+mn-lt"/>
                        <a:ea typeface="+mn-ea"/>
                        <a:cs typeface="+mn-cs"/>
                      </a:endParaRPr>
                    </a:p>
                    <a:p>
                      <a:pPr marL="228600" indent="-228600">
                        <a:buFont typeface="+mj-lt"/>
                        <a:buAutoNum type="arabicPeriod"/>
                      </a:pPr>
                      <a:r>
                        <a:rPr lang="en-US" sz="1100" b="0" i="0" u="none" kern="1200" baseline="0" dirty="0">
                          <a:solidFill>
                            <a:schemeClr val="tx1"/>
                          </a:solidFill>
                          <a:effectLst/>
                          <a:latin typeface="+mn-lt"/>
                          <a:ea typeface="+mn-ea"/>
                          <a:cs typeface="+mn-cs"/>
                        </a:rPr>
                        <a:t>Members of Congress have millions of dollars of federal money and staff available to help get them reelected.</a:t>
                      </a:r>
                    </a:p>
                    <a:p>
                      <a:pPr marL="228600" indent="-228600">
                        <a:buFont typeface="+mj-lt"/>
                        <a:buAutoNum type="arabicPeriod"/>
                      </a:pPr>
                      <a:endParaRPr lang="en-US" sz="1100" b="0" i="0" u="none" kern="1200" baseline="0" dirty="0">
                        <a:solidFill>
                          <a:schemeClr val="tx1"/>
                        </a:solidFill>
                        <a:effectLst/>
                        <a:latin typeface="+mn-lt"/>
                        <a:ea typeface="+mn-ea"/>
                        <a:cs typeface="+mn-cs"/>
                      </a:endParaRPr>
                    </a:p>
                    <a:p>
                      <a:pPr marL="228600" indent="-228600">
                        <a:buFont typeface="+mj-lt"/>
                        <a:buAutoNum type="arabicPeriod"/>
                      </a:pPr>
                      <a:r>
                        <a:rPr lang="en-US" sz="1100" b="0" i="0" u="none" kern="1200" baseline="0" dirty="0">
                          <a:solidFill>
                            <a:schemeClr val="tx1"/>
                          </a:solidFill>
                          <a:effectLst/>
                          <a:latin typeface="+mn-lt"/>
                          <a:ea typeface="+mn-ea"/>
                          <a:cs typeface="+mn-cs"/>
                        </a:rPr>
                        <a:t>Senior members of Congress can campaign by emphasizing their ability to get special projects for their states or districts.</a:t>
                      </a:r>
                    </a:p>
                    <a:p>
                      <a:pPr marL="228600" indent="-228600">
                        <a:buFont typeface="+mj-lt"/>
                        <a:buAutoNum type="arabicPeriod"/>
                      </a:pPr>
                      <a:endParaRPr lang="en-US" sz="1100" b="0" i="0" u="none" kern="1200" baseline="0" dirty="0">
                        <a:solidFill>
                          <a:schemeClr val="tx1"/>
                        </a:solidFill>
                        <a:effectLst/>
                        <a:latin typeface="+mn-lt"/>
                        <a:ea typeface="+mn-ea"/>
                        <a:cs typeface="+mn-cs"/>
                      </a:endParaRPr>
                    </a:p>
                    <a:p>
                      <a:pPr marL="228600" indent="-228600">
                        <a:buFont typeface="+mj-lt"/>
                        <a:buAutoNum type="arabicPeriod"/>
                      </a:pPr>
                      <a:r>
                        <a:rPr lang="en-US" sz="1100" b="0" i="0" u="none" kern="1200" baseline="0" dirty="0">
                          <a:solidFill>
                            <a:schemeClr val="tx1"/>
                          </a:solidFill>
                          <a:effectLst/>
                          <a:latin typeface="+mn-lt"/>
                          <a:ea typeface="+mn-ea"/>
                          <a:cs typeface="+mn-cs"/>
                        </a:rPr>
                        <a:t>Career politicians do not know what day-to-day life is for their constituents because they live in the artificial world of Congress.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dirty="0">
                          <a:highlight>
                            <a:srgbClr val="FFFF00"/>
                          </a:highlight>
                        </a:rPr>
                        <a:t>Time - If </a:t>
                      </a:r>
                      <a:r>
                        <a:rPr lang="en-US" sz="1100" b="0" dirty="0"/>
                        <a:t>members of Congress spent less time time trying to get reelected,</a:t>
                      </a:r>
                      <a:r>
                        <a:rPr lang="en-US" sz="1100" b="0" dirty="0">
                          <a:highlight>
                            <a:srgbClr val="FFFF00"/>
                          </a:highlight>
                        </a:rPr>
                        <a:t> then </a:t>
                      </a:r>
                      <a:r>
                        <a:rPr lang="en-US" sz="1100" b="0" dirty="0"/>
                        <a:t>they could spend more time doing their job.</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100" b="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dirty="0">
                          <a:highlight>
                            <a:srgbClr val="FFFF00"/>
                          </a:highlight>
                        </a:rPr>
                        <a:t>Money - If</a:t>
                      </a:r>
                      <a:r>
                        <a:rPr lang="en-US" sz="1100" b="0" dirty="0"/>
                        <a:t> members of Congress get money from special interest groups, </a:t>
                      </a:r>
                      <a:r>
                        <a:rPr lang="en-US" sz="1100" b="0" dirty="0">
                          <a:highlight>
                            <a:srgbClr val="FFFF00"/>
                          </a:highlight>
                        </a:rPr>
                        <a:t>then</a:t>
                      </a:r>
                      <a:r>
                        <a:rPr lang="en-US" sz="1100" b="0" dirty="0"/>
                        <a:t> they could be considering those groups’ interests over the interests of the people.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100" b="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dirty="0"/>
                        <a:t>If members of Congress have money and staff to run a campaign, then they have an advantage for continued reelection.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100" b="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dirty="0">
                          <a:highlight>
                            <a:srgbClr val="FFFF00"/>
                          </a:highlight>
                        </a:rPr>
                        <a:t>Favoritism</a:t>
                      </a:r>
                      <a:r>
                        <a:rPr lang="en-US" sz="1100" b="0" dirty="0"/>
                        <a:t> -</a:t>
                      </a:r>
                      <a:r>
                        <a:rPr lang="en-US" sz="1100" b="0" dirty="0">
                          <a:highlight>
                            <a:srgbClr val="FFFF00"/>
                          </a:highlight>
                        </a:rPr>
                        <a:t> If </a:t>
                      </a:r>
                      <a:r>
                        <a:rPr lang="en-US" sz="1100" b="0" dirty="0"/>
                        <a:t>members of Congress who have seniority get special projects for their own states or districts, then government funds may be used improperly.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100" b="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dirty="0">
                          <a:highlight>
                            <a:srgbClr val="FFFF00"/>
                          </a:highlight>
                        </a:rPr>
                        <a:t>Point of View </a:t>
                      </a:r>
                      <a:r>
                        <a:rPr lang="en-US" sz="1100" b="0" dirty="0"/>
                        <a:t>If members of Congress had limited time in office, then frequent turnover would bring fresh, new perspectives to Congress.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40984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 </a:t>
                      </a:r>
                      <a:r>
                        <a:rPr lang="en-US" sz="1100" dirty="0">
                          <a:effectLst/>
                          <a:latin typeface="Calibri" panose="020F0502020204030204" pitchFamily="34" charset="0"/>
                          <a:ea typeface="Times New Roman" panose="02020603050405020304" pitchFamily="18" charset="0"/>
                        </a:rPr>
                        <a:t>Two counterarguments against this claim are: 1. Elections are already a form of term limits, and 2. Term limits would prevent a person who was doing a really good job from continuing to serve.</a:t>
                      </a:r>
                      <a:endParaRPr lang="en-US" sz="11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48640">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r>
                        <a:rPr lang="en-US" sz="1100" dirty="0">
                          <a:effectLst/>
                          <a:latin typeface="Calibri" panose="020F0502020204030204" pitchFamily="34" charset="0"/>
                          <a:ea typeface="Times New Roman" panose="02020603050405020304" pitchFamily="18" charset="0"/>
                        </a:rPr>
                        <a:t>The evidence applies to the claim, but since no sources are given, I would say the quality is fair. The reasoning used to show how the evidence supports the claim is logical. The counterarguments do not seem very strong to me.</a:t>
                      </a:r>
                      <a:endParaRPr lang="en-US" sz="11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3886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r>
                        <a:rPr lang="en-US" sz="1100" dirty="0">
                          <a:effectLst/>
                          <a:latin typeface="Calibri" panose="020F0502020204030204" pitchFamily="34" charset="0"/>
                          <a:ea typeface="Times New Roman" panose="02020603050405020304" pitchFamily="18" charset="0"/>
                        </a:rPr>
                        <a:t>Based on the evidence and reasoning, I accept the claim that term limits should be established. I think the idea of having fresh faces and new perspectives is important even if it prevents effective members of Congress from continuing to serve. </a:t>
                      </a:r>
                      <a:endParaRPr lang="en-US"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4707924" y="6336296"/>
            <a:ext cx="2456935" cy="49533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342900" fontAlgn="auto">
              <a:spcBef>
                <a:spcPts val="0"/>
              </a:spcBef>
              <a:spcAft>
                <a:spcPts val="0"/>
              </a:spcAft>
              <a:defRPr/>
            </a:pPr>
            <a:r>
              <a:rPr lang="en-US" altLang="en-US" sz="900" dirty="0">
                <a:solidFill>
                  <a:srgbClr val="85898A"/>
                </a:solidFill>
              </a:rPr>
              <a:t>© Janis </a:t>
            </a:r>
            <a:r>
              <a:rPr lang="en-US" altLang="en-US" sz="900" dirty="0" err="1">
                <a:solidFill>
                  <a:srgbClr val="85898A"/>
                </a:solidFill>
              </a:rPr>
              <a:t>Bulgren</a:t>
            </a:r>
            <a:r>
              <a:rPr lang="en-US" altLang="en-US" sz="900" dirty="0">
                <a:solidFill>
                  <a:srgbClr val="85898A"/>
                </a:solidFill>
              </a:rPr>
              <a:t> 2023</a:t>
            </a:r>
          </a:p>
          <a:p>
            <a:pPr algn="r" defTabSz="342900" eaLnBrk="1" fontAlgn="auto" hangingPunct="1">
              <a:spcBef>
                <a:spcPts val="0"/>
              </a:spcBef>
              <a:spcAft>
                <a:spcPts val="0"/>
              </a:spcAft>
              <a:defRPr/>
            </a:pPr>
            <a:endParaRPr lang="en-US" sz="900" dirty="0">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2127486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380010" y="207088"/>
            <a:ext cx="7772400" cy="838200"/>
          </a:xfrm>
        </p:spPr>
        <p:txBody>
          <a:bodyPr/>
          <a:lstStyle/>
          <a:p>
            <a:pPr eaLnBrk="1" hangingPunct="1"/>
            <a:br>
              <a:rPr lang="en-US" altLang="en-US"/>
            </a:br>
            <a:br>
              <a:rPr lang="en-US" altLang="en-US"/>
            </a:br>
            <a:br>
              <a:rPr lang="en-US" altLang="en-US"/>
            </a:br>
            <a:br>
              <a:rPr lang="en-US" altLang="en-US" sz="2400"/>
            </a:br>
            <a:br>
              <a:rPr lang="en-US" altLang="en-US" b="1"/>
            </a:br>
            <a:r>
              <a:rPr lang="en-US" altLang="en-US" b="1"/>
              <a:t> </a:t>
            </a:r>
            <a:endParaRPr lang="en-US" altLang="en-US"/>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22</a:t>
            </a:fld>
            <a:endParaRPr lang="en-US" altLang="en-US" sz="1000">
              <a:solidFill>
                <a:schemeClr val="bg1"/>
              </a:solidFill>
            </a:endParaRPr>
          </a:p>
        </p:txBody>
      </p:sp>
      <p:sp>
        <p:nvSpPr>
          <p:cNvPr id="4" name="Rectangle 3">
            <a:extLst>
              <a:ext uri="{FF2B5EF4-FFF2-40B4-BE49-F238E27FC236}">
                <a16:creationId xmlns:a16="http://schemas.microsoft.com/office/drawing/2014/main" id="{1F88E5A7-C7E2-9846-8EA0-23C947829C33}"/>
              </a:ext>
            </a:extLst>
          </p:cNvPr>
          <p:cNvSpPr/>
          <p:nvPr/>
        </p:nvSpPr>
        <p:spPr>
          <a:xfrm>
            <a:off x="380010" y="471262"/>
            <a:ext cx="8220651" cy="954107"/>
          </a:xfrm>
          <a:prstGeom prst="rect">
            <a:avLst/>
          </a:prstGeom>
        </p:spPr>
        <p:txBody>
          <a:bodyPr wrap="square">
            <a:spAutoFit/>
          </a:bodyPr>
          <a:lstStyle/>
          <a:p>
            <a:pPr algn="ctr"/>
            <a:r>
              <a:rPr lang="en-US" sz="3200" b="1" dirty="0">
                <a:latin typeface="+mj-lt"/>
              </a:rPr>
              <a:t> Mathematics</a:t>
            </a:r>
          </a:p>
          <a:p>
            <a:endParaRPr lang="en-US" dirty="0"/>
          </a:p>
        </p:txBody>
      </p:sp>
      <p:graphicFrame>
        <p:nvGraphicFramePr>
          <p:cNvPr id="5" name="Table 4">
            <a:extLst>
              <a:ext uri="{FF2B5EF4-FFF2-40B4-BE49-F238E27FC236}">
                <a16:creationId xmlns:a16="http://schemas.microsoft.com/office/drawing/2014/main" id="{9F4BD818-A4F6-1649-A97E-F7850E83781D}"/>
              </a:ext>
            </a:extLst>
          </p:cNvPr>
          <p:cNvGraphicFramePr>
            <a:graphicFrameLocks noGrp="1"/>
          </p:cNvGraphicFramePr>
          <p:nvPr>
            <p:extLst>
              <p:ext uri="{D42A27DB-BD31-4B8C-83A1-F6EECF244321}">
                <p14:modId xmlns:p14="http://schemas.microsoft.com/office/powerpoint/2010/main" val="2076797826"/>
              </p:ext>
            </p:extLst>
          </p:nvPr>
        </p:nvGraphicFramePr>
        <p:xfrm>
          <a:off x="581230" y="1553227"/>
          <a:ext cx="8220650" cy="4358640"/>
        </p:xfrm>
        <a:graphic>
          <a:graphicData uri="http://schemas.openxmlformats.org/drawingml/2006/table">
            <a:tbl>
              <a:tblPr/>
              <a:tblGrid>
                <a:gridCol w="8220650">
                  <a:extLst>
                    <a:ext uri="{9D8B030D-6E8A-4147-A177-3AD203B41FA5}">
                      <a16:colId xmlns:a16="http://schemas.microsoft.com/office/drawing/2014/main" val="110926075"/>
                    </a:ext>
                  </a:extLst>
                </a:gridCol>
              </a:tblGrid>
              <a:tr h="3992879">
                <a:tc>
                  <a:txBody>
                    <a:bodyPr/>
                    <a:lstStyle/>
                    <a:p>
                      <a:endParaRPr lang="en-US" sz="3200" baseline="0" dirty="0">
                        <a:effectLst/>
                      </a:endParaRPr>
                    </a:p>
                    <a:p>
                      <a:r>
                        <a:rPr lang="en-US" sz="3200" baseline="0" dirty="0">
                          <a:solidFill>
                            <a:srgbClr val="941100"/>
                          </a:solidFill>
                          <a:effectLst/>
                        </a:rPr>
                        <a:t>Construct</a:t>
                      </a:r>
                      <a:r>
                        <a:rPr lang="en-US" sz="3200" baseline="0" dirty="0">
                          <a:effectLst/>
                        </a:rPr>
                        <a:t> </a:t>
                      </a:r>
                      <a:r>
                        <a:rPr lang="en-US" sz="3200" b="1" baseline="0" dirty="0">
                          <a:effectLst/>
                        </a:rPr>
                        <a:t>arguments</a:t>
                      </a:r>
                      <a:r>
                        <a:rPr lang="en-US" sz="3200" baseline="0" dirty="0">
                          <a:effectLst/>
                        </a:rPr>
                        <a:t> and critique the </a:t>
                      </a:r>
                      <a:r>
                        <a:rPr lang="en-US" sz="3200" b="1" baseline="0" dirty="0">
                          <a:effectLst/>
                        </a:rPr>
                        <a:t>reasoning</a:t>
                      </a:r>
                      <a:r>
                        <a:rPr lang="en-US" sz="3200" baseline="0" dirty="0">
                          <a:effectLst/>
                        </a:rPr>
                        <a:t> of others.</a:t>
                      </a:r>
                    </a:p>
                    <a:p>
                      <a:r>
                        <a:rPr lang="en-US" sz="3200" baseline="0" dirty="0">
                          <a:effectLst/>
                        </a:rPr>
                        <a:t>  </a:t>
                      </a:r>
                    </a:p>
                    <a:p>
                      <a:r>
                        <a:rPr lang="en-US" sz="3200" b="0" baseline="0" dirty="0">
                          <a:solidFill>
                            <a:srgbClr val="941100"/>
                          </a:solidFill>
                          <a:effectLst/>
                        </a:rPr>
                        <a:t>Reason</a:t>
                      </a:r>
                      <a:r>
                        <a:rPr lang="en-US" sz="3200" baseline="0" dirty="0">
                          <a:effectLst/>
                        </a:rPr>
                        <a:t> deductively about </a:t>
                      </a:r>
                      <a:r>
                        <a:rPr lang="en-US" sz="3200" b="1" baseline="0" dirty="0">
                          <a:effectLst/>
                        </a:rPr>
                        <a:t>data</a:t>
                      </a:r>
                      <a:r>
                        <a:rPr lang="en-US" sz="3200" baseline="0" dirty="0">
                          <a:effectLst/>
                        </a:rPr>
                        <a:t>.</a:t>
                      </a:r>
                    </a:p>
                    <a:p>
                      <a:endParaRPr lang="en-US" sz="3200" baseline="0" dirty="0">
                        <a:effectLst/>
                      </a:endParaRPr>
                    </a:p>
                    <a:p>
                      <a:r>
                        <a:rPr lang="en-US" sz="3200" b="0" baseline="0" dirty="0">
                          <a:solidFill>
                            <a:srgbClr val="941100"/>
                          </a:solidFill>
                          <a:effectLst/>
                        </a:rPr>
                        <a:t>Distinguish</a:t>
                      </a:r>
                      <a:r>
                        <a:rPr lang="en-US" sz="3200" baseline="0" dirty="0">
                          <a:effectLst/>
                        </a:rPr>
                        <a:t> correct </a:t>
                      </a:r>
                      <a:r>
                        <a:rPr lang="en-US" sz="3200" b="1" baseline="0" dirty="0">
                          <a:effectLst/>
                        </a:rPr>
                        <a:t>logic</a:t>
                      </a:r>
                      <a:r>
                        <a:rPr lang="en-US" sz="3200" baseline="0" dirty="0">
                          <a:effectLst/>
                        </a:rPr>
                        <a:t> or </a:t>
                      </a:r>
                      <a:r>
                        <a:rPr lang="en-US" sz="3200" b="1" baseline="0" dirty="0">
                          <a:effectLst/>
                        </a:rPr>
                        <a:t>reasoning</a:t>
                      </a:r>
                      <a:r>
                        <a:rPr lang="en-US" sz="3200" baseline="0" dirty="0">
                          <a:effectLst/>
                        </a:rPr>
                        <a:t>  from </a:t>
                      </a:r>
                      <a:r>
                        <a:rPr lang="en-US" sz="3200" b="1" baseline="0" dirty="0">
                          <a:effectLst/>
                        </a:rPr>
                        <a:t>flawed</a:t>
                      </a:r>
                      <a:r>
                        <a:rPr lang="en-US" sz="3200" baseline="0" dirty="0">
                          <a:effectLst/>
                        </a:rPr>
                        <a: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4109137714"/>
                  </a:ext>
                </a:extLst>
              </a:tr>
              <a:tr h="208517">
                <a:tc>
                  <a:txBody>
                    <a:bodyPr/>
                    <a:lstStyle/>
                    <a:p>
                      <a:endParaRPr lang="en-US" dirty="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1146466"/>
                  </a:ext>
                </a:extLst>
              </a:tr>
            </a:tbl>
          </a:graphicData>
        </a:graphic>
      </p:graphicFrame>
      <p:sp>
        <p:nvSpPr>
          <p:cNvPr id="2" name="Rectangle 1">
            <a:extLst>
              <a:ext uri="{FF2B5EF4-FFF2-40B4-BE49-F238E27FC236}">
                <a16:creationId xmlns:a16="http://schemas.microsoft.com/office/drawing/2014/main" id="{C9B31DA0-63ED-684B-B385-6DAFE735174F}"/>
              </a:ext>
            </a:extLst>
          </p:cNvPr>
          <p:cNvSpPr/>
          <p:nvPr/>
        </p:nvSpPr>
        <p:spPr>
          <a:xfrm>
            <a:off x="5426815" y="6257300"/>
            <a:ext cx="1223413" cy="261610"/>
          </a:xfrm>
          <a:prstGeom prst="rect">
            <a:avLst/>
          </a:prstGeom>
        </p:spPr>
        <p:txBody>
          <a:bodyPr wrap="none">
            <a:spAutoFit/>
          </a:bodyPr>
          <a:lstStyle/>
          <a:p>
            <a:pPr algn="r"/>
            <a:r>
              <a:rPr lang="en-US" altLang="en-US" sz="1100" dirty="0">
                <a:solidFill>
                  <a:srgbClr val="85898A"/>
                </a:solidFill>
              </a:rPr>
              <a:t>© J. </a:t>
            </a:r>
            <a:r>
              <a:rPr lang="en-US" altLang="en-US" sz="1100" dirty="0" err="1">
                <a:solidFill>
                  <a:srgbClr val="85898A"/>
                </a:solidFill>
              </a:rPr>
              <a:t>Bulgren</a:t>
            </a:r>
            <a:r>
              <a:rPr lang="en-US" altLang="en-US" sz="1100" dirty="0">
                <a:solidFill>
                  <a:srgbClr val="85898A"/>
                </a:solidFill>
              </a:rPr>
              <a:t> 2023</a:t>
            </a:r>
          </a:p>
        </p:txBody>
      </p:sp>
    </p:spTree>
    <p:extLst>
      <p:ext uri="{BB962C8B-B14F-4D97-AF65-F5344CB8AC3E}">
        <p14:creationId xmlns:p14="http://schemas.microsoft.com/office/powerpoint/2010/main" val="2808122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CF3B852-C24C-6A4F-FDA4-06AFF09B8045}"/>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500946" y="160631"/>
            <a:ext cx="8504446" cy="400110"/>
          </a:xfrm>
          <a:prstGeom prst="rect">
            <a:avLst/>
          </a:prstGeom>
          <a:noFill/>
        </p:spPr>
        <p:txBody>
          <a:bodyPr wrap="square" rtlCol="0">
            <a:spAutoFit/>
          </a:bodyPr>
          <a:lstStyle/>
          <a:p>
            <a:pPr algn="ctr" defTabSz="342900" eaLnBrk="1" fontAlgn="auto" hangingPunct="1">
              <a:spcBef>
                <a:spcPts val="0"/>
              </a:spcBef>
              <a:spcAft>
                <a:spcPts val="0"/>
              </a:spcAft>
              <a:defRPr/>
            </a:pPr>
            <a:r>
              <a:rPr lang="en-US" sz="2000" b="1" dirty="0">
                <a:solidFill>
                  <a:prstClr val="black"/>
                </a:solidFill>
                <a:latin typeface="Calibri" panose="020F0502020204030204"/>
                <a:ea typeface="+mn-ea"/>
              </a:rPr>
              <a:t>Cross-Curricular Argumentation Guide A – Mathematics, Solving Equations</a:t>
            </a: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1610246090"/>
              </p:ext>
            </p:extLst>
          </p:nvPr>
        </p:nvGraphicFramePr>
        <p:xfrm>
          <a:off x="639554" y="782345"/>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186175">
                <a:tc>
                  <a:txBody>
                    <a:bodyPr/>
                    <a:lstStyle/>
                    <a:p>
                      <a:r>
                        <a:rPr lang="en-US" sz="900" b="1"/>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Order of Operations</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2718322503"/>
              </p:ext>
            </p:extLst>
          </p:nvPr>
        </p:nvGraphicFramePr>
        <p:xfrm>
          <a:off x="264102" y="679626"/>
          <a:ext cx="8615795" cy="6019800"/>
        </p:xfrm>
        <a:graphic>
          <a:graphicData uri="http://schemas.openxmlformats.org/drawingml/2006/table">
            <a:tbl>
              <a:tblPr firstRow="1" lastRow="1" bandRow="1">
                <a:tableStyleId>{2D5ABB26-0587-4C30-8999-92F81FD0307C}</a:tableStyleId>
              </a:tblPr>
              <a:tblGrid>
                <a:gridCol w="3821573">
                  <a:extLst>
                    <a:ext uri="{9D8B030D-6E8A-4147-A177-3AD203B41FA5}">
                      <a16:colId xmlns:a16="http://schemas.microsoft.com/office/drawing/2014/main" val="2751578919"/>
                    </a:ext>
                  </a:extLst>
                </a:gridCol>
                <a:gridCol w="4794222">
                  <a:extLst>
                    <a:ext uri="{9D8B030D-6E8A-4147-A177-3AD203B41FA5}">
                      <a16:colId xmlns:a16="http://schemas.microsoft.com/office/drawing/2014/main" val="412781860"/>
                    </a:ext>
                  </a:extLst>
                </a:gridCol>
              </a:tblGrid>
              <a:tr h="716969">
                <a:tc gridSpan="2">
                  <a:txBody>
                    <a:bodyPr/>
                    <a:lstStyle/>
                    <a:p>
                      <a:pPr marL="0" marR="0" lvl="0" indent="0">
                        <a:spcBef>
                          <a:spcPts val="0"/>
                        </a:spcBef>
                        <a:spcAft>
                          <a:spcPts val="0"/>
                        </a:spcAft>
                        <a:buFont typeface="+mj-lt"/>
                        <a:buNone/>
                      </a:pPr>
                      <a:r>
                        <a:rPr lang="en-US" sz="900" b="1" kern="1200" dirty="0">
                          <a:solidFill>
                            <a:schemeClr val="tx1"/>
                          </a:solidFill>
                          <a:effectLst/>
                          <a:latin typeface="+mn-lt"/>
                          <a:ea typeface="+mn-ea"/>
                          <a:cs typeface="+mn-cs"/>
                        </a:rPr>
                        <a:t>1. Clarify the claim with any qualifier and define key terms</a:t>
                      </a:r>
                      <a:r>
                        <a:rPr lang="en-US" sz="1800" b="1" kern="1200" dirty="0">
                          <a:solidFill>
                            <a:schemeClr val="tx1"/>
                          </a:solidFill>
                          <a:effectLst/>
                          <a:latin typeface="+mn-lt"/>
                          <a:ea typeface="+mn-ea"/>
                          <a:cs typeface="+mn-cs"/>
                        </a:rPr>
                        <a:t>.</a:t>
                      </a:r>
                      <a:r>
                        <a:rPr lang="en-US" sz="1600" b="1" kern="1200" dirty="0">
                          <a:solidFill>
                            <a:schemeClr val="tx1"/>
                          </a:solidFill>
                          <a:effectLst/>
                          <a:latin typeface="+mn-lt"/>
                          <a:ea typeface="+mn-ea"/>
                          <a:cs typeface="+mn-cs"/>
                        </a:rPr>
                        <a:t> </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When solving the equation 24 – 6 ÷ 2 + 3</a:t>
                      </a:r>
                      <a:r>
                        <a:rPr lang="en-US" sz="1600" b="1" baseline="300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 =? the correct answer is 30</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000" dirty="0">
                          <a:effectLst/>
                          <a:latin typeface="Calibri" panose="020F0502020204030204" pitchFamily="34" charset="0"/>
                          <a:ea typeface="Times New Roman" panose="02020603050405020304" pitchFamily="18" charset="0"/>
                        </a:rPr>
                        <a:t>the order of operations – an agreed-upon set of rules that determines which operation should be done before or after others when solving an equation1. </a:t>
                      </a:r>
                      <a:endParaRPr lang="en-US" sz="1000" b="1"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789792">
                <a:tc>
                  <a:txBody>
                    <a:bodyPr/>
                    <a:lstStyle/>
                    <a:p>
                      <a:r>
                        <a:rPr lang="en-US" sz="1000" b="1" kern="1200" dirty="0">
                          <a:solidFill>
                            <a:schemeClr val="tx1"/>
                          </a:solidFill>
                          <a:effectLst/>
                          <a:latin typeface="Calibri" panose="020F0502020204030204" pitchFamily="34" charset="0"/>
                          <a:ea typeface="+mn-ea"/>
                          <a:cs typeface="Calibri" panose="020F0502020204030204" pitchFamily="34" charset="0"/>
                        </a:rPr>
                        <a:t>2. List the evidence</a:t>
                      </a:r>
                      <a:r>
                        <a:rPr lang="en-US" sz="1400" b="1" i="0" kern="1200" baseline="0" dirty="0">
                          <a:solidFill>
                            <a:schemeClr val="tx1"/>
                          </a:solidFill>
                          <a:effectLst/>
                          <a:latin typeface="Calibri" panose="020F0502020204030204" pitchFamily="34" charset="0"/>
                          <a:ea typeface="+mn-ea"/>
                          <a:cs typeface="Calibri" panose="020F0502020204030204" pitchFamily="34" charset="0"/>
                        </a:rPr>
                        <a:t>.</a:t>
                      </a:r>
                    </a:p>
                    <a:p>
                      <a:pPr marL="48260" marR="0">
                        <a:spcBef>
                          <a:spcPts val="0"/>
                        </a:spcBef>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When solving an equation using the order of operations:</a:t>
                      </a:r>
                    </a:p>
                    <a:p>
                      <a:pPr marL="391160" marR="0" lvl="0" indent="-342900" algn="l" defTabSz="457200" rtl="0" eaLnBrk="1" fontAlgn="auto" latinLnBrk="0" hangingPunct="1">
                        <a:lnSpc>
                          <a:spcPct val="100000"/>
                        </a:lnSpc>
                        <a:spcBef>
                          <a:spcPts val="0"/>
                        </a:spcBef>
                        <a:spcAft>
                          <a:spcPts val="0"/>
                        </a:spcAft>
                        <a:buClrTx/>
                        <a:buSzTx/>
                        <a:buFontTx/>
                        <a:buAutoNum type="arabicPeriod"/>
                        <a:tabLst/>
                        <a:defRPr/>
                      </a:pPr>
                      <a:r>
                        <a:rPr lang="en-US" sz="1400" b="1" dirty="0">
                          <a:effectLst/>
                          <a:latin typeface="Calibri" panose="020F0502020204030204" pitchFamily="34" charset="0"/>
                          <a:ea typeface="Times New Roman" panose="02020603050405020304" pitchFamily="18" charset="0"/>
                          <a:cs typeface="Calibri" panose="020F0502020204030204" pitchFamily="34" charset="0"/>
                        </a:rPr>
                        <a:t>Actions in parentheses should be solved first.</a:t>
                      </a:r>
                    </a:p>
                    <a:p>
                      <a:pPr marL="48260" marR="0">
                        <a:spcBef>
                          <a:spcPts val="0"/>
                        </a:spcBef>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2. Exponents should be solved second.</a:t>
                      </a:r>
                    </a:p>
                    <a:p>
                      <a:pPr marL="48260" marR="0">
                        <a:spcBef>
                          <a:spcPts val="0"/>
                        </a:spcBef>
                        <a:spcAft>
                          <a:spcPts val="0"/>
                        </a:spcAft>
                      </a:pP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p>
                      <a:pPr marL="48260" marR="0">
                        <a:spcBef>
                          <a:spcPts val="0"/>
                        </a:spcBef>
                        <a:spcAft>
                          <a:spcPts val="0"/>
                        </a:spcAft>
                      </a:pP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p>
                      <a:pPr marL="48260" marR="0">
                        <a:spcBef>
                          <a:spcPts val="0"/>
                        </a:spcBef>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3. Multiplication or division (from left to right, as found in the problem) should be solved third.</a:t>
                      </a:r>
                    </a:p>
                    <a:p>
                      <a:pPr marL="48260" marR="0">
                        <a:spcBef>
                          <a:spcPts val="0"/>
                        </a:spcBef>
                        <a:spcAft>
                          <a:spcPts val="0"/>
                        </a:spcAft>
                      </a:pP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p>
                      <a:pPr marL="48260" marR="0">
                        <a:spcBef>
                          <a:spcPts val="0"/>
                        </a:spcBef>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4. Addition or subtraction (from left to right, as found in the problem) should be solved fourth.</a:t>
                      </a:r>
                      <a:endParaRPr lang="en-US" sz="1400" b="1" i="0" u="sng" kern="1200" baseline="0" dirty="0">
                        <a:solidFill>
                          <a:schemeClr val="tx1"/>
                        </a:solidFill>
                        <a:effectLst/>
                        <a:latin typeface="Calibri" panose="020F0502020204030204" pitchFamily="34" charset="0"/>
                        <a:ea typeface="+mn-ea"/>
                        <a:cs typeface="Calibri" panose="020F0502020204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Calibri" panose="020F0502020204030204" pitchFamily="34" charset="0"/>
                          <a:cs typeface="Calibri" panose="020F0502020204030204" pitchFamily="34" charset="0"/>
                        </a:rPr>
                        <a:t>3. Analyze the reasoning</a:t>
                      </a:r>
                      <a:r>
                        <a:rPr lang="en-US" sz="1000" b="0" i="0" baseline="0" dirty="0">
                          <a:latin typeface="Calibri" panose="020F0502020204030204"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baseline="0" dirty="0">
                        <a:latin typeface="Calibri" panose="020F0502020204030204" pitchFamily="34" charset="0"/>
                        <a:cs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Since there are no parentheses in this equation, we should move to step.  </a:t>
                      </a:r>
                    </a:p>
                    <a:p>
                      <a:pPr marL="342900" marR="0" lvl="0" indent="-342900">
                        <a:spcBef>
                          <a:spcPts val="0"/>
                        </a:spcBef>
                        <a:spcAft>
                          <a:spcPts val="0"/>
                        </a:spcAft>
                        <a:buFont typeface="+mj-lt"/>
                        <a:buAutoNum type="arabicPeriod"/>
                        <a:tabLst>
                          <a:tab pos="457200" algn="l"/>
                        </a:tabLst>
                      </a:pP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If exponents are solved second, then the equation becomes 24 – 6 ÷ 2 + </a:t>
                      </a:r>
                      <a:r>
                        <a:rPr lang="en-US" sz="1400" b="1" u="sng" dirty="0">
                          <a:effectLst/>
                          <a:latin typeface="Calibri" panose="020F0502020204030204" pitchFamily="34" charset="0"/>
                          <a:ea typeface="Times New Roman" panose="02020603050405020304" pitchFamily="18" charset="0"/>
                          <a:cs typeface="Calibri" panose="020F0502020204030204" pitchFamily="34" charset="0"/>
                        </a:rPr>
                        <a:t>9</a:t>
                      </a:r>
                      <a:r>
                        <a:rPr lang="en-US" sz="1400" b="1" baseline="300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b="1" dirty="0">
                          <a:effectLst/>
                          <a:latin typeface="Calibri" panose="020F0502020204030204" pitchFamily="34" charset="0"/>
                          <a:ea typeface="Times New Roman" panose="02020603050405020304" pitchFamily="18" charset="0"/>
                          <a:cs typeface="Calibri" panose="020F0502020204030204" pitchFamily="34" charset="0"/>
                        </a:rPr>
                        <a:t>=? </a:t>
                      </a:r>
                    </a:p>
                    <a:p>
                      <a:pPr marL="342900" marR="0" lvl="0" indent="-342900">
                        <a:spcBef>
                          <a:spcPts val="0"/>
                        </a:spcBef>
                        <a:spcAft>
                          <a:spcPts val="0"/>
                        </a:spcAft>
                        <a:buFont typeface="+mj-lt"/>
                        <a:buAutoNum type="arabicPeriod"/>
                        <a:tabLst>
                          <a:tab pos="457200" algn="l"/>
                        </a:tabLst>
                      </a:pP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If division is solved third, then the equation becomes 24 – </a:t>
                      </a:r>
                      <a:r>
                        <a:rPr lang="en-US" sz="1400" b="1" u="sng" dirty="0">
                          <a:effectLst/>
                          <a:latin typeface="Calibri" panose="020F0502020204030204" pitchFamily="34" charset="0"/>
                          <a:ea typeface="Times New Roman" panose="02020603050405020304" pitchFamily="18" charset="0"/>
                          <a:cs typeface="Calibri" panose="020F0502020204030204" pitchFamily="34" charset="0"/>
                        </a:rPr>
                        <a:t>3</a:t>
                      </a:r>
                      <a:r>
                        <a:rPr lang="en-US" sz="1400" b="1" dirty="0">
                          <a:effectLst/>
                          <a:latin typeface="Calibri" panose="020F0502020204030204" pitchFamily="34" charset="0"/>
                          <a:ea typeface="Times New Roman" panose="02020603050405020304" pitchFamily="18" charset="0"/>
                          <a:cs typeface="Calibri" panose="020F0502020204030204" pitchFamily="34" charset="0"/>
                        </a:rPr>
                        <a:t> + 9</a:t>
                      </a:r>
                      <a:r>
                        <a:rPr lang="en-US" sz="1400" b="1" baseline="300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b="1" dirty="0">
                          <a:effectLst/>
                          <a:latin typeface="Calibri" panose="020F0502020204030204" pitchFamily="34" charset="0"/>
                          <a:ea typeface="Times New Roman" panose="02020603050405020304" pitchFamily="18" charset="0"/>
                          <a:cs typeface="Calibri" panose="020F0502020204030204" pitchFamily="34" charset="0"/>
                        </a:rPr>
                        <a:t>=? </a:t>
                      </a:r>
                    </a:p>
                    <a:p>
                      <a:pPr marL="342900" marR="0" lvl="0" indent="-342900">
                        <a:spcBef>
                          <a:spcPts val="0"/>
                        </a:spcBef>
                        <a:spcAft>
                          <a:spcPts val="0"/>
                        </a:spcAft>
                        <a:buFont typeface="+mj-lt"/>
                        <a:buAutoNum type="arabicPeriod"/>
                        <a:tabLst>
                          <a:tab pos="457200" algn="l"/>
                        </a:tabLst>
                      </a:pP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If addition or subtraction from left to right is solved fourth, the equation becomes 24 – 3 + 9 = </a:t>
                      </a:r>
                      <a:r>
                        <a:rPr lang="en-US" sz="1400" b="1" u="sng" dirty="0">
                          <a:effectLst/>
                          <a:latin typeface="Calibri" panose="020F0502020204030204" pitchFamily="34" charset="0"/>
                          <a:ea typeface="Times New Roman" panose="02020603050405020304" pitchFamily="18" charset="0"/>
                          <a:cs typeface="Calibri" panose="020F0502020204030204" pitchFamily="34" charset="0"/>
                        </a:rPr>
                        <a:t>30</a:t>
                      </a:r>
                      <a:r>
                        <a:rPr lang="en-US" sz="1400" b="1" dirty="0">
                          <a:effectLst/>
                          <a:latin typeface="Calibri" panose="020F0502020204030204" pitchFamily="34" charset="0"/>
                          <a:ea typeface="Times New Roman" panose="02020603050405020304" pitchFamily="18" charset="0"/>
                          <a:cs typeface="Calibri" panose="020F0502020204030204" pitchFamily="34" charset="0"/>
                        </a:rPr>
                        <a:t> </a:t>
                      </a:r>
                    </a:p>
                    <a:p>
                      <a:pPr marL="342900" marR="0" lvl="0" indent="-342900">
                        <a:spcBef>
                          <a:spcPts val="0"/>
                        </a:spcBef>
                        <a:spcAft>
                          <a:spcPts val="0"/>
                        </a:spcAft>
                        <a:buFont typeface="+mj-lt"/>
                        <a:buAutoNum type="arabicPeriod"/>
                        <a:tabLst>
                          <a:tab pos="457200" algn="l"/>
                        </a:tabLst>
                      </a:pPr>
                      <a:endParaRPr lang="en-US" sz="1400" b="1" dirty="0">
                        <a:latin typeface="Calibri" panose="020F0502020204030204" pitchFamily="34" charset="0"/>
                        <a:cs typeface="Calibri" panose="020F0502020204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262652">
                <a:tc>
                  <a:txBody>
                    <a:bodyPr/>
                    <a:lstStyle/>
                    <a:p>
                      <a:pPr marL="391160" marR="0" indent="-342900">
                        <a:spcBef>
                          <a:spcPts val="0"/>
                        </a:spcBef>
                        <a:spcAft>
                          <a:spcPts val="0"/>
                        </a:spcAft>
                        <a:buFont typeface="+mj-lt"/>
                        <a:buAutoNum type="arabicPeriod"/>
                      </a:pPr>
                      <a:endParaRPr lang="en-US" sz="14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342900" marR="0" lvl="0" indent="-342900">
                        <a:spcBef>
                          <a:spcPts val="0"/>
                        </a:spcBef>
                        <a:spcAft>
                          <a:spcPts val="0"/>
                        </a:spcAft>
                        <a:buFont typeface="+mj-lt"/>
                        <a:buAutoNum type="arabicPeriod"/>
                        <a:tabLst>
                          <a:tab pos="457200" algn="l"/>
                        </a:tabLst>
                      </a:pPr>
                      <a:endParaRPr lang="en-US" sz="1100" b="1" dirty="0">
                        <a:highlight>
                          <a:srgbClr val="00FF00"/>
                        </a:highligh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22655432"/>
                  </a:ext>
                </a:extLst>
              </a:tr>
              <a:tr h="50400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Times New Roman" panose="02020603050405020304" pitchFamily="18" charset="0"/>
                        </a:rPr>
                        <a:t>The order of operations must be used to correctly solve an equation because, in this example, if you simply complete the operations from left to right you would get an answer of 18.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972523">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a:t>
                      </a:r>
                      <a:r>
                        <a:rPr lang="en-US" sz="1600" b="1" i="0" baseline="0" dirty="0"/>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1" dirty="0">
                          <a:effectLst/>
                          <a:latin typeface="Calibri" panose="020F0502020204030204" pitchFamily="34" charset="0"/>
                          <a:ea typeface="Times New Roman" panose="02020603050405020304" pitchFamily="18" charset="0"/>
                        </a:rPr>
                        <a:t>The evidence is good because the order of operations is a set of rules that should always be used to solve an equation. The reasoning is good because it correctly applies the order of operations to the equation in the claim.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36203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rPr>
                        <a:t>I accept the claim based on the quality of the evidence and reasoning.</a:t>
                      </a:r>
                      <a:endParaRPr lang="en-US" sz="12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266605" y="6423525"/>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Janis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2023</a:t>
            </a:r>
          </a:p>
        </p:txBody>
      </p:sp>
    </p:spTree>
    <p:extLst>
      <p:ext uri="{BB962C8B-B14F-4D97-AF65-F5344CB8AC3E}">
        <p14:creationId xmlns:p14="http://schemas.microsoft.com/office/powerpoint/2010/main" val="3331314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107AD09C-8D77-4F03-85AC-B9463DAF6F08}"/>
              </a:ext>
            </a:extLst>
          </p:cNvPr>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eaLnBrk="1" fontAlgn="auto" hangingPunct="1">
              <a:spcBef>
                <a:spcPts val="0"/>
              </a:spcBef>
              <a:spcAft>
                <a:spcPts val="0"/>
              </a:spcAft>
              <a:defRPr/>
            </a:pPr>
            <a:endParaRPr lang="en-US" sz="1350">
              <a:solidFill>
                <a:prstClr val="black"/>
              </a:solidFill>
              <a:latin typeface="Calibri" panose="020F0502020204030204"/>
              <a:ea typeface="+mn-ea"/>
            </a:endParaRPr>
          </a:p>
        </p:txBody>
      </p:sp>
      <p:sp>
        <p:nvSpPr>
          <p:cNvPr id="3" name="AutoShape 4">
            <a:extLst>
              <a:ext uri="{FF2B5EF4-FFF2-40B4-BE49-F238E27FC236}">
                <a16:creationId xmlns:a16="http://schemas.microsoft.com/office/drawing/2014/main" id="{EE909BCF-1648-45C8-BFE6-0FD3F63C0234}"/>
              </a:ext>
            </a:extLst>
          </p:cNvPr>
          <p:cNvSpPr>
            <a:spLocks noChangeAspect="1" noChangeArrowheads="1"/>
          </p:cNvSpPr>
          <p:nvPr/>
        </p:nvSpPr>
        <p:spPr bwMode="auto">
          <a:xfrm>
            <a:off x="4572000" y="34290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eaLnBrk="1" fontAlgn="auto" hangingPunct="1">
              <a:spcBef>
                <a:spcPts val="0"/>
              </a:spcBef>
              <a:spcAft>
                <a:spcPts val="0"/>
              </a:spcAft>
              <a:defRPr/>
            </a:pPr>
            <a:endParaRPr lang="en-US" sz="1350">
              <a:solidFill>
                <a:prstClr val="black"/>
              </a:solidFill>
              <a:latin typeface="Calibri" panose="020F0502020204030204"/>
              <a:ea typeface="+mn-ea"/>
            </a:endParaRPr>
          </a:p>
        </p:txBody>
      </p:sp>
      <p:pic>
        <p:nvPicPr>
          <p:cNvPr id="6" name="Picture 5">
            <a:extLst>
              <a:ext uri="{FF2B5EF4-FFF2-40B4-BE49-F238E27FC236}">
                <a16:creationId xmlns:a16="http://schemas.microsoft.com/office/drawing/2014/main" id="{B5CF5706-6B05-422A-B1E0-CEBA03A1EE95}"/>
              </a:ext>
            </a:extLst>
          </p:cNvPr>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747449" y="1881970"/>
            <a:ext cx="3255548" cy="32555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673C172-C27F-4CE1-82FA-7AED8453613C}"/>
              </a:ext>
            </a:extLst>
          </p:cNvPr>
          <p:cNvSpPr txBox="1"/>
          <p:nvPr/>
        </p:nvSpPr>
        <p:spPr>
          <a:xfrm>
            <a:off x="747449" y="820141"/>
            <a:ext cx="8595238" cy="1061829"/>
          </a:xfrm>
          <a:prstGeom prst="rect">
            <a:avLst/>
          </a:prstGeom>
          <a:noFill/>
        </p:spPr>
        <p:txBody>
          <a:bodyPr wrap="none" rtlCol="0">
            <a:spAutoFit/>
          </a:bodyPr>
          <a:lstStyle/>
          <a:p>
            <a:pPr defTabSz="685800" eaLnBrk="1" fontAlgn="auto" hangingPunct="1">
              <a:spcBef>
                <a:spcPts val="0"/>
              </a:spcBef>
              <a:spcAft>
                <a:spcPts val="0"/>
              </a:spcAft>
              <a:defRPr/>
            </a:pPr>
            <a:r>
              <a:rPr lang="en-US" sz="1800" b="1" dirty="0">
                <a:solidFill>
                  <a:prstClr val="black"/>
                </a:solidFill>
                <a:latin typeface="Calibri" panose="020F0502020204030204"/>
                <a:ea typeface="+mn-ea"/>
              </a:rPr>
              <a:t>Background information to respond to question on previous slide:</a:t>
            </a:r>
          </a:p>
          <a:p>
            <a:pPr defTabSz="685800" eaLnBrk="1" fontAlgn="auto" hangingPunct="1">
              <a:spcBef>
                <a:spcPts val="0"/>
              </a:spcBef>
              <a:spcAft>
                <a:spcPts val="0"/>
              </a:spcAft>
              <a:defRPr/>
            </a:pPr>
            <a:endParaRPr lang="en-US" sz="1800" b="1" dirty="0">
              <a:solidFill>
                <a:prstClr val="black"/>
              </a:solidFill>
              <a:latin typeface="Calibri" panose="020F0502020204030204"/>
              <a:ea typeface="+mn-ea"/>
            </a:endParaRPr>
          </a:p>
          <a:p>
            <a:pPr defTabSz="685800" eaLnBrk="1" fontAlgn="auto" hangingPunct="1">
              <a:spcBef>
                <a:spcPts val="0"/>
              </a:spcBef>
              <a:spcAft>
                <a:spcPts val="0"/>
              </a:spcAft>
              <a:defRPr/>
            </a:pPr>
            <a:r>
              <a:rPr lang="en-US" sz="1350" dirty="0">
                <a:solidFill>
                  <a:prstClr val="black"/>
                </a:solidFill>
                <a:latin typeface="Calibri" panose="020F0502020204030204"/>
                <a:ea typeface="+mn-ea"/>
              </a:rPr>
              <a:t>For triangle XYZ shown in Figure 1. to move to the position of triangle X’Y’Z’, it </a:t>
            </a:r>
            <a:r>
              <a:rPr lang="en-US" sz="1350" u="sng" dirty="0">
                <a:solidFill>
                  <a:prstClr val="black"/>
                </a:solidFill>
                <a:latin typeface="Calibri" panose="020F0502020204030204"/>
                <a:ea typeface="+mn-ea"/>
              </a:rPr>
              <a:t>must</a:t>
            </a:r>
            <a:r>
              <a:rPr lang="en-US" sz="1350" dirty="0">
                <a:solidFill>
                  <a:prstClr val="black"/>
                </a:solidFill>
                <a:latin typeface="Calibri" panose="020F0502020204030204"/>
                <a:ea typeface="+mn-ea"/>
              </a:rPr>
              <a:t> be rotated counterclockwise 180°.</a:t>
            </a:r>
          </a:p>
          <a:p>
            <a:pPr defTabSz="685800" eaLnBrk="1" fontAlgn="auto" hangingPunct="1">
              <a:spcBef>
                <a:spcPts val="0"/>
              </a:spcBef>
              <a:spcAft>
                <a:spcPts val="0"/>
              </a:spcAft>
              <a:defRPr/>
            </a:pPr>
            <a:endParaRPr lang="en-US" sz="1350" b="1" dirty="0">
              <a:solidFill>
                <a:prstClr val="black"/>
              </a:solidFill>
              <a:latin typeface="Calibri" panose="020F0502020204030204"/>
              <a:ea typeface="+mn-ea"/>
            </a:endParaRPr>
          </a:p>
        </p:txBody>
      </p:sp>
      <p:sp>
        <p:nvSpPr>
          <p:cNvPr id="8" name="TextBox 7">
            <a:extLst>
              <a:ext uri="{FF2B5EF4-FFF2-40B4-BE49-F238E27FC236}">
                <a16:creationId xmlns:a16="http://schemas.microsoft.com/office/drawing/2014/main" id="{ED301BEA-747C-4A74-9849-5F119F04487F}"/>
              </a:ext>
            </a:extLst>
          </p:cNvPr>
          <p:cNvSpPr txBox="1"/>
          <p:nvPr/>
        </p:nvSpPr>
        <p:spPr>
          <a:xfrm>
            <a:off x="1281108" y="5299006"/>
            <a:ext cx="1440844" cy="507831"/>
          </a:xfrm>
          <a:prstGeom prst="rect">
            <a:avLst/>
          </a:prstGeom>
          <a:noFill/>
        </p:spPr>
        <p:txBody>
          <a:bodyPr wrap="none" rtlCol="0">
            <a:spAutoFit/>
          </a:bodyPr>
          <a:lstStyle/>
          <a:p>
            <a:pPr algn="ctr" defTabSz="685800" eaLnBrk="1" fontAlgn="auto" hangingPunct="1">
              <a:spcBef>
                <a:spcPts val="0"/>
              </a:spcBef>
              <a:spcAft>
                <a:spcPts val="0"/>
              </a:spcAft>
              <a:defRPr/>
            </a:pPr>
            <a:r>
              <a:rPr lang="en-US" sz="1350">
                <a:solidFill>
                  <a:prstClr val="black"/>
                </a:solidFill>
                <a:latin typeface="Calibri" panose="020F0502020204030204"/>
                <a:ea typeface="+mn-ea"/>
              </a:rPr>
              <a:t>Figure 1. </a:t>
            </a:r>
          </a:p>
          <a:p>
            <a:pPr algn="ctr" defTabSz="685800" eaLnBrk="1" fontAlgn="auto" hangingPunct="1">
              <a:spcBef>
                <a:spcPts val="0"/>
              </a:spcBef>
              <a:spcAft>
                <a:spcPts val="0"/>
              </a:spcAft>
              <a:defRPr/>
            </a:pPr>
            <a:r>
              <a:rPr lang="en-US" sz="1350">
                <a:solidFill>
                  <a:prstClr val="black"/>
                </a:solidFill>
                <a:latin typeface="Calibri" panose="020F0502020204030204"/>
                <a:ea typeface="+mn-ea"/>
              </a:rPr>
              <a:t>Rotated Triangles </a:t>
            </a:r>
          </a:p>
        </p:txBody>
      </p:sp>
      <p:sp>
        <p:nvSpPr>
          <p:cNvPr id="10" name="TextBox 9">
            <a:extLst>
              <a:ext uri="{FF2B5EF4-FFF2-40B4-BE49-F238E27FC236}">
                <a16:creationId xmlns:a16="http://schemas.microsoft.com/office/drawing/2014/main" id="{DAE3C84C-BE33-426B-824A-9898EC908F4B}"/>
              </a:ext>
            </a:extLst>
          </p:cNvPr>
          <p:cNvSpPr txBox="1"/>
          <p:nvPr/>
        </p:nvSpPr>
        <p:spPr>
          <a:xfrm>
            <a:off x="4952546" y="5274862"/>
            <a:ext cx="3392463" cy="507831"/>
          </a:xfrm>
          <a:prstGeom prst="rect">
            <a:avLst/>
          </a:prstGeom>
          <a:noFill/>
        </p:spPr>
        <p:txBody>
          <a:bodyPr wrap="square" rtlCol="0">
            <a:spAutoFit/>
          </a:bodyPr>
          <a:lstStyle/>
          <a:p>
            <a:pPr algn="ctr" defTabSz="685800" eaLnBrk="1" fontAlgn="auto" hangingPunct="1">
              <a:spcBef>
                <a:spcPts val="0"/>
              </a:spcBef>
              <a:spcAft>
                <a:spcPts val="0"/>
              </a:spcAft>
              <a:defRPr/>
            </a:pPr>
            <a:r>
              <a:rPr lang="en-US" sz="1350">
                <a:solidFill>
                  <a:prstClr val="black"/>
                </a:solidFill>
                <a:latin typeface="Calibri" panose="020F0502020204030204"/>
                <a:ea typeface="+mn-ea"/>
              </a:rPr>
              <a:t>Figure 2. </a:t>
            </a:r>
          </a:p>
          <a:p>
            <a:pPr algn="ctr" defTabSz="685800" eaLnBrk="1" fontAlgn="auto" hangingPunct="1">
              <a:spcBef>
                <a:spcPts val="0"/>
              </a:spcBef>
              <a:spcAft>
                <a:spcPts val="0"/>
              </a:spcAft>
              <a:defRPr/>
            </a:pPr>
            <a:r>
              <a:rPr lang="en-US" sz="1350">
                <a:solidFill>
                  <a:prstClr val="black"/>
                </a:solidFill>
                <a:latin typeface="Calibri" panose="020F0502020204030204"/>
                <a:ea typeface="+mn-ea"/>
              </a:rPr>
              <a:t>Rotation Rules</a:t>
            </a:r>
          </a:p>
        </p:txBody>
      </p:sp>
      <mc:AlternateContent xmlns:mc="http://schemas.openxmlformats.org/markup-compatibility/2006" xmlns:a14="http://schemas.microsoft.com/office/drawing/2010/main">
        <mc:Choice Requires="a14">
          <p:graphicFrame>
            <p:nvGraphicFramePr>
              <p:cNvPr id="7" name="Table 6">
                <a:extLst>
                  <a:ext uri="{FF2B5EF4-FFF2-40B4-BE49-F238E27FC236}">
                    <a16:creationId xmlns:a16="http://schemas.microsoft.com/office/drawing/2014/main" id="{A4D69CEC-5E3E-4488-B95E-CCEE4464F7DE}"/>
                  </a:ext>
                </a:extLst>
              </p:cNvPr>
              <p:cNvGraphicFramePr>
                <a:graphicFrameLocks noGrp="1"/>
              </p:cNvGraphicFramePr>
              <p:nvPr/>
            </p:nvGraphicFramePr>
            <p:xfrm>
              <a:off x="4492472" y="1881970"/>
              <a:ext cx="3916204" cy="3231708"/>
            </p:xfrm>
            <a:graphic>
              <a:graphicData uri="http://schemas.openxmlformats.org/drawingml/2006/table">
                <a:tbl>
                  <a:tblPr firstRow="1" firstCol="1" bandRow="1"/>
                  <a:tblGrid>
                    <a:gridCol w="1301115">
                      <a:extLst>
                        <a:ext uri="{9D8B030D-6E8A-4147-A177-3AD203B41FA5}">
                          <a16:colId xmlns:a16="http://schemas.microsoft.com/office/drawing/2014/main" val="1610112908"/>
                        </a:ext>
                      </a:extLst>
                    </a:gridCol>
                    <a:gridCol w="1198721">
                      <a:extLst>
                        <a:ext uri="{9D8B030D-6E8A-4147-A177-3AD203B41FA5}">
                          <a16:colId xmlns:a16="http://schemas.microsoft.com/office/drawing/2014/main" val="4211355171"/>
                        </a:ext>
                      </a:extLst>
                    </a:gridCol>
                    <a:gridCol w="1416368">
                      <a:extLst>
                        <a:ext uri="{9D8B030D-6E8A-4147-A177-3AD203B41FA5}">
                          <a16:colId xmlns:a16="http://schemas.microsoft.com/office/drawing/2014/main" val="873001516"/>
                        </a:ext>
                      </a:extLst>
                    </a:gridCol>
                  </a:tblGrid>
                  <a:tr h="382715">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Type of Rotation</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 image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Point on the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pre-image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Point on the image after rotation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132732089"/>
                      </a:ext>
                    </a:extLst>
                  </a:tr>
                  <a:tr h="578406">
                    <a:tc>
                      <a:txBody>
                        <a:bodyPr/>
                        <a:lstStyle/>
                        <a:p>
                          <a:pPr marL="0" marR="0">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Rotation of 90</a:t>
                          </a:r>
                          <a14:m>
                            <m:oMath xmlns:m="http://schemas.openxmlformats.org/officeDocument/2006/math">
                              <m:r>
                                <a:rPr lang="en-US" sz="12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clockwise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825288854"/>
                      </a:ext>
                    </a:extLst>
                  </a:tr>
                  <a:tr h="578406">
                    <a:tc>
                      <a:txBody>
                        <a:bodyPr/>
                        <a:lstStyle/>
                        <a:p>
                          <a:pPr marL="0" marR="0">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Rotation of 90</a:t>
                          </a:r>
                          <a14:m>
                            <m:oMath xmlns:m="http://schemas.openxmlformats.org/officeDocument/2006/math">
                              <m:r>
                                <a:rPr lang="en-US" sz="12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counterclockwise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101490149"/>
                      </a:ext>
                    </a:extLst>
                  </a:tr>
                  <a:tr h="578406">
                    <a:tc>
                      <a:txBody>
                        <a:bodyPr/>
                        <a:lstStyle/>
                        <a:p>
                          <a:pPr marL="0" marR="0">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Rotation of 180</a:t>
                          </a:r>
                          <a14:m>
                            <m:oMath xmlns:m="http://schemas.openxmlformats.org/officeDocument/2006/math">
                              <m:r>
                                <a:rPr lang="en-US" sz="12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clockwise or counterclockwise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150102897"/>
                      </a:ext>
                    </a:extLst>
                  </a:tr>
                  <a:tr h="535305">
                    <a:tc>
                      <a:txBody>
                        <a:bodyPr/>
                        <a:lstStyle/>
                        <a:p>
                          <a:pPr marL="0" marR="0">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Rotation of 270</a:t>
                          </a:r>
                          <a14:m>
                            <m:oMath xmlns:m="http://schemas.openxmlformats.org/officeDocument/2006/math">
                              <m:r>
                                <a:rPr lang="en-US" sz="12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clockwise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775102902"/>
                      </a:ext>
                    </a:extLst>
                  </a:tr>
                  <a:tr h="578406">
                    <a:tc>
                      <a:txBody>
                        <a:bodyPr/>
                        <a:lstStyle/>
                        <a:p>
                          <a:pPr marL="0" marR="0">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Rotation of 270</a:t>
                          </a:r>
                          <a14:m>
                            <m:oMath xmlns:m="http://schemas.openxmlformats.org/officeDocument/2006/math">
                              <m:r>
                                <a:rPr lang="en-US" sz="12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counterclockwise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132137562"/>
                      </a:ext>
                    </a:extLst>
                  </a:tr>
                </a:tbl>
              </a:graphicData>
            </a:graphic>
          </p:graphicFrame>
        </mc:Choice>
        <mc:Fallback xmlns="">
          <p:graphicFrame>
            <p:nvGraphicFramePr>
              <p:cNvPr id="7" name="Table 6">
                <a:extLst>
                  <a:ext uri="{FF2B5EF4-FFF2-40B4-BE49-F238E27FC236}">
                    <a16:creationId xmlns:a16="http://schemas.microsoft.com/office/drawing/2014/main" id="{A4D69CEC-5E3E-4488-B95E-CCEE4464F7DE}"/>
                  </a:ext>
                </a:extLst>
              </p:cNvPr>
              <p:cNvGraphicFramePr>
                <a:graphicFrameLocks noGrp="1"/>
              </p:cNvGraphicFramePr>
              <p:nvPr/>
            </p:nvGraphicFramePr>
            <p:xfrm>
              <a:off x="4492472" y="1881970"/>
              <a:ext cx="3916204" cy="3231708"/>
            </p:xfrm>
            <a:graphic>
              <a:graphicData uri="http://schemas.openxmlformats.org/drawingml/2006/table">
                <a:tbl>
                  <a:tblPr firstRow="1" firstCol="1" bandRow="1"/>
                  <a:tblGrid>
                    <a:gridCol w="1301115">
                      <a:extLst>
                        <a:ext uri="{9D8B030D-6E8A-4147-A177-3AD203B41FA5}">
                          <a16:colId xmlns:a16="http://schemas.microsoft.com/office/drawing/2014/main" val="1610112908"/>
                        </a:ext>
                      </a:extLst>
                    </a:gridCol>
                    <a:gridCol w="1198721">
                      <a:extLst>
                        <a:ext uri="{9D8B030D-6E8A-4147-A177-3AD203B41FA5}">
                          <a16:colId xmlns:a16="http://schemas.microsoft.com/office/drawing/2014/main" val="4211355171"/>
                        </a:ext>
                      </a:extLst>
                    </a:gridCol>
                    <a:gridCol w="1416368">
                      <a:extLst>
                        <a:ext uri="{9D8B030D-6E8A-4147-A177-3AD203B41FA5}">
                          <a16:colId xmlns:a16="http://schemas.microsoft.com/office/drawing/2014/main" val="873001516"/>
                        </a:ext>
                      </a:extLst>
                    </a:gridCol>
                  </a:tblGrid>
                  <a:tr h="382715">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Type of Rotation</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 image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Point on the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pre-image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Point on the image after rotation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132732089"/>
                      </a:ext>
                    </a:extLst>
                  </a:tr>
                  <a:tr h="578422">
                    <a:tc>
                      <a:txBody>
                        <a:bodyPr/>
                        <a:lstStyle/>
                        <a:p>
                          <a:endParaRPr lang="en-US"/>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971" t="-71739" r="-201942" b="-391304"/>
                          </a:stretch>
                        </a:blip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825288854"/>
                      </a:ext>
                    </a:extLst>
                  </a:tr>
                  <a:tr h="578422">
                    <a:tc>
                      <a:txBody>
                        <a:bodyPr/>
                        <a:lstStyle/>
                        <a:p>
                          <a:endParaRPr lang="en-US"/>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971" t="-175556" r="-201942" b="-300000"/>
                          </a:stretch>
                        </a:blip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101490149"/>
                      </a:ext>
                    </a:extLst>
                  </a:tr>
                  <a:tr h="578422">
                    <a:tc>
                      <a:txBody>
                        <a:bodyPr/>
                        <a:lstStyle/>
                        <a:p>
                          <a:endParaRPr lang="en-US"/>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971" t="-269565" r="-201942" b="-193478"/>
                          </a:stretch>
                        </a:blip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150102897"/>
                      </a:ext>
                    </a:extLst>
                  </a:tr>
                  <a:tr h="535305">
                    <a:tc>
                      <a:txBody>
                        <a:bodyPr/>
                        <a:lstStyle/>
                        <a:p>
                          <a:endParaRPr lang="en-US"/>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971" t="-404762" r="-201942" b="-111905"/>
                          </a:stretch>
                        </a:blipFill>
                      </a:tcPr>
                    </a:tc>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775102902"/>
                      </a:ext>
                    </a:extLst>
                  </a:tr>
                  <a:tr h="578422">
                    <a:tc>
                      <a:txBody>
                        <a:bodyPr/>
                        <a:lstStyle/>
                        <a:p>
                          <a:endParaRPr lang="en-US"/>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4"/>
                          <a:stretch>
                            <a:fillRect l="-971" t="-460870" r="-201942" b="-2174"/>
                          </a:stretch>
                        </a:blip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 y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 , -x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132137562"/>
                      </a:ext>
                    </a:extLst>
                  </a:tr>
                </a:tbl>
              </a:graphicData>
            </a:graphic>
          </p:graphicFrame>
        </mc:Fallback>
      </mc:AlternateContent>
      <p:sp>
        <p:nvSpPr>
          <p:cNvPr id="9" name="TextBox 8">
            <a:extLst>
              <a:ext uri="{FF2B5EF4-FFF2-40B4-BE49-F238E27FC236}">
                <a16:creationId xmlns:a16="http://schemas.microsoft.com/office/drawing/2014/main" id="{FFD71D6E-C3DD-9396-DDFE-FBC014AF7185}"/>
              </a:ext>
            </a:extLst>
          </p:cNvPr>
          <p:cNvSpPr txBox="1"/>
          <p:nvPr/>
        </p:nvSpPr>
        <p:spPr>
          <a:xfrm>
            <a:off x="5199796" y="6382490"/>
            <a:ext cx="2087331" cy="307777"/>
          </a:xfrm>
          <a:prstGeom prst="rect">
            <a:avLst/>
          </a:prstGeom>
          <a:noFill/>
        </p:spPr>
        <p:txBody>
          <a:bodyPr wrap="square">
            <a:spAutoFit/>
          </a:bodyPr>
          <a:lstStyle/>
          <a:p>
            <a:pPr algn="r" defTabSz="342900" eaLnBrk="1" fontAlgn="auto" hangingPunct="1">
              <a:spcBef>
                <a:spcPts val="0"/>
              </a:spcBef>
              <a:spcAft>
                <a:spcPts val="0"/>
              </a:spcAft>
              <a:defRPr/>
            </a:pPr>
            <a:r>
              <a:rPr lang="en-US" sz="1400" dirty="0">
                <a:solidFill>
                  <a:prstClr val="black">
                    <a:tint val="75000"/>
                  </a:prstClr>
                </a:solidFill>
                <a:latin typeface="Calibri" panose="020F0502020204030204"/>
                <a:ea typeface="+mn-ea"/>
              </a:rPr>
              <a:t>© Janis </a:t>
            </a:r>
            <a:r>
              <a:rPr lang="en-US" sz="1400" dirty="0" err="1">
                <a:solidFill>
                  <a:prstClr val="black">
                    <a:tint val="75000"/>
                  </a:prstClr>
                </a:solidFill>
                <a:latin typeface="Calibri" panose="020F0502020204030204"/>
                <a:ea typeface="+mn-ea"/>
              </a:rPr>
              <a:t>Bulgren</a:t>
            </a:r>
            <a:r>
              <a:rPr lang="en-US" sz="1400" dirty="0">
                <a:solidFill>
                  <a:prstClr val="black">
                    <a:tint val="75000"/>
                  </a:prstClr>
                </a:solidFill>
                <a:latin typeface="Calibri" panose="020F0502020204030204"/>
                <a:ea typeface="+mn-ea"/>
              </a:rPr>
              <a:t> 2023</a:t>
            </a:r>
          </a:p>
        </p:txBody>
      </p:sp>
      <p:pic>
        <p:nvPicPr>
          <p:cNvPr id="4" name="Picture 3">
            <a:extLst>
              <a:ext uri="{FF2B5EF4-FFF2-40B4-BE49-F238E27FC236}">
                <a16:creationId xmlns:a16="http://schemas.microsoft.com/office/drawing/2014/main" id="{131D3D94-718B-0199-B9B5-16AD67C655E0}"/>
              </a:ext>
            </a:extLst>
          </p:cNvPr>
          <p:cNvPicPr>
            <a:picLocks noChangeAspect="1"/>
          </p:cNvPicPr>
          <p:nvPr/>
        </p:nvPicPr>
        <p:blipFill>
          <a:blip r:embed="rId5"/>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016081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0471A3-484A-CB09-14C4-84192C4968A1}"/>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954616" y="202818"/>
            <a:ext cx="6512873" cy="677108"/>
          </a:xfrm>
          <a:prstGeom prst="rect">
            <a:avLst/>
          </a:prstGeom>
          <a:noFill/>
        </p:spPr>
        <p:txBody>
          <a:bodyPr wrap="square" rtlCol="0">
            <a:spAutoFit/>
          </a:bodyPr>
          <a:lstStyle/>
          <a:p>
            <a:pPr algn="ctr" defTabSz="342900" eaLnBrk="1" fontAlgn="auto" hangingPunct="1">
              <a:spcBef>
                <a:spcPts val="0"/>
              </a:spcBef>
              <a:spcAft>
                <a:spcPts val="0"/>
              </a:spcAft>
              <a:defRPr/>
            </a:pPr>
            <a:r>
              <a:rPr lang="en-US" sz="1400" b="1" dirty="0">
                <a:solidFill>
                  <a:prstClr val="black"/>
                </a:solidFill>
                <a:latin typeface="Calibri" panose="020F0502020204030204"/>
                <a:ea typeface="+mn-ea"/>
              </a:rPr>
              <a:t>Cross-Curricular Argumentation Guide A</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3149042882"/>
              </p:ext>
            </p:extLst>
          </p:nvPr>
        </p:nvGraphicFramePr>
        <p:xfrm>
          <a:off x="445272" y="524263"/>
          <a:ext cx="8504446" cy="422436"/>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422436">
                <a:tc>
                  <a:txBody>
                    <a:bodyPr/>
                    <a:lstStyle/>
                    <a:p>
                      <a:r>
                        <a:rPr lang="en-US" sz="900" b="1"/>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Rotation of a shape (use information on previous slide)</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75208092"/>
              </p:ext>
            </p:extLst>
          </p:nvPr>
        </p:nvGraphicFramePr>
        <p:xfrm>
          <a:off x="319777" y="752117"/>
          <a:ext cx="8504446" cy="5523854"/>
        </p:xfrm>
        <a:graphic>
          <a:graphicData uri="http://schemas.openxmlformats.org/drawingml/2006/table">
            <a:tbl>
              <a:tblPr firstRow="1" bandRow="1">
                <a:tableStyleId>{2D5ABB26-0587-4C30-8999-92F81FD0307C}</a:tableStyleId>
              </a:tblPr>
              <a:tblGrid>
                <a:gridCol w="4212363">
                  <a:extLst>
                    <a:ext uri="{9D8B030D-6E8A-4147-A177-3AD203B41FA5}">
                      <a16:colId xmlns:a16="http://schemas.microsoft.com/office/drawing/2014/main" val="2751578919"/>
                    </a:ext>
                  </a:extLst>
                </a:gridCol>
                <a:gridCol w="4292083">
                  <a:extLst>
                    <a:ext uri="{9D8B030D-6E8A-4147-A177-3AD203B41FA5}">
                      <a16:colId xmlns:a16="http://schemas.microsoft.com/office/drawing/2014/main" val="412781860"/>
                    </a:ext>
                  </a:extLst>
                </a:gridCol>
              </a:tblGrid>
              <a:tr h="39510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a:solidFill>
                            <a:schemeClr val="tx1"/>
                          </a:solidFill>
                          <a:effectLst/>
                          <a:latin typeface="+mn-lt"/>
                          <a:ea typeface="+mn-ea"/>
                          <a:cs typeface="+mn-cs"/>
                        </a:rPr>
                        <a:t>1. Clarify the claim with any qualifier and define key terms.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a:effectLst/>
                          <a:latin typeface="Calibri" panose="020F0502020204030204" pitchFamily="34" charset="0"/>
                          <a:ea typeface="Times New Roman" panose="02020603050405020304" pitchFamily="18" charset="0"/>
                        </a:rPr>
                        <a:t>For triangle XYZ shown in Figure 2 to move to the position of triangle </a:t>
                      </a:r>
                      <a:r>
                        <a:rPr lang="en-US" sz="1100" b="1" err="1">
                          <a:effectLst/>
                          <a:latin typeface="Calibri" panose="020F0502020204030204" pitchFamily="34" charset="0"/>
                          <a:ea typeface="Times New Roman" panose="02020603050405020304" pitchFamily="18" charset="0"/>
                        </a:rPr>
                        <a:t>X’Y’Z</a:t>
                      </a:r>
                      <a:r>
                        <a:rPr lang="en-US" sz="1100" b="1">
                          <a:effectLst/>
                          <a:latin typeface="Calibri" panose="020F0502020204030204" pitchFamily="34" charset="0"/>
                          <a:ea typeface="Times New Roman" panose="02020603050405020304" pitchFamily="18" charset="0"/>
                        </a:rPr>
                        <a:t>’, it </a:t>
                      </a:r>
                      <a:r>
                        <a:rPr lang="en-US" sz="1100" b="1" i="1" u="sng">
                          <a:effectLst/>
                          <a:latin typeface="Calibri" panose="020F0502020204030204" pitchFamily="34" charset="0"/>
                          <a:ea typeface="Times New Roman" panose="02020603050405020304" pitchFamily="18" charset="0"/>
                        </a:rPr>
                        <a:t>must</a:t>
                      </a:r>
                      <a:r>
                        <a:rPr lang="en-US" sz="1100" b="1" i="1">
                          <a:effectLst/>
                          <a:latin typeface="Calibri" panose="020F0502020204030204" pitchFamily="34" charset="0"/>
                          <a:ea typeface="Times New Roman" panose="02020603050405020304" pitchFamily="18" charset="0"/>
                        </a:rPr>
                        <a:t> </a:t>
                      </a:r>
                      <a:r>
                        <a:rPr lang="en-US" sz="1100" b="1">
                          <a:effectLst/>
                          <a:latin typeface="Calibri" panose="020F0502020204030204" pitchFamily="34" charset="0"/>
                          <a:ea typeface="Times New Roman" panose="02020603050405020304" pitchFamily="18" charset="0"/>
                        </a:rPr>
                        <a:t>be rotated counterclockwise 180°.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882635">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p>
                    <a:p>
                      <a:pPr marL="342900" marR="0" lvl="0" indent="-342900">
                        <a:spcBef>
                          <a:spcPts val="0"/>
                        </a:spcBef>
                        <a:spcAft>
                          <a:spcPts val="0"/>
                        </a:spcAft>
                        <a:buFont typeface="Symbol" panose="05050102010706020507" pitchFamily="18" charset="2"/>
                        <a:buChar char=""/>
                        <a:tabLst>
                          <a:tab pos="4572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The table (Figure 1) shows the mathematical relationship of points of a triangle when rotated a set number of degrees in a set direction.</a:t>
                      </a:r>
                    </a:p>
                    <a:p>
                      <a:pPr marL="342900" marR="0" lvl="0" indent="-342900">
                        <a:spcBef>
                          <a:spcPts val="0"/>
                        </a:spcBef>
                        <a:spcAft>
                          <a:spcPts val="0"/>
                        </a:spcAft>
                        <a:buFont typeface="Symbol" panose="05050102010706020507" pitchFamily="18" charset="2"/>
                        <a:buChar char=""/>
                        <a:tabLst>
                          <a:tab pos="457200" algn="l"/>
                        </a:tabLst>
                      </a:pP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The graph (Figure 2) provides the following information about rotated triangles XYZ and X’Y’Z’ :</a:t>
                      </a: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2286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Coordinates of point X = (1,2)</a:t>
                      </a: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2286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Coordinates of corresponding point X’ = (-1, -2) </a:t>
                      </a: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2286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Coordinates of point Y = (3,5)</a:t>
                      </a: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2286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Coordinates of corresponding point Y’ = (-3, -5)</a:t>
                      </a: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2286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Coordinates of point Z = (-3,4)</a:t>
                      </a: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228600" algn="l"/>
                        </a:tabLst>
                      </a:pPr>
                      <a:r>
                        <a:rPr lang="en-US" sz="1400" dirty="0">
                          <a:effectLst/>
                          <a:latin typeface="Calibri" panose="020F0502020204030204" pitchFamily="34" charset="0"/>
                          <a:ea typeface="Times New Roman" panose="02020603050405020304" pitchFamily="18" charset="0"/>
                        </a:rPr>
                        <a:t>Coordinates of corresponding point Z’ = (3, -4)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p>
                    <a:p>
                      <a:pPr marL="342900" marR="0" lvl="0" indent="-342900">
                        <a:spcBef>
                          <a:spcPts val="0"/>
                        </a:spcBef>
                        <a:spcAft>
                          <a:spcPts val="0"/>
                        </a:spcAft>
                        <a:buFont typeface="Symbol" panose="05050102010706020507" pitchFamily="18" charset="2"/>
                        <a:buChar char=""/>
                        <a:tabLst>
                          <a:tab pos="4572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Because the table in Figure 2 shows Shape Rotation Rules, then identifying the relationships between corresponding points in triangles XYZ and X’Y’Z’ will tell us the number of degrees and the direction of rotation of the triangle.</a:t>
                      </a:r>
                    </a:p>
                    <a:p>
                      <a:pPr marL="342900" marR="0" lvl="0" indent="-342900">
                        <a:spcBef>
                          <a:spcPts val="0"/>
                        </a:spcBef>
                        <a:spcAft>
                          <a:spcPts val="0"/>
                        </a:spcAft>
                        <a:buFont typeface="Symbol" panose="05050102010706020507" pitchFamily="18" charset="2"/>
                        <a:buChar char=""/>
                        <a:tabLst>
                          <a:tab pos="457200" algn="l"/>
                        </a:tabLst>
                      </a:pP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Because the pattern of points on the original triangle is always (</a:t>
                      </a:r>
                      <a:r>
                        <a:rPr lang="en-US" sz="1400" b="0" dirty="0" err="1">
                          <a:effectLst/>
                          <a:latin typeface="Calibri" panose="020F0502020204030204" pitchFamily="34" charset="0"/>
                          <a:ea typeface="Times New Roman" panose="02020603050405020304" pitchFamily="18" charset="0"/>
                          <a:cs typeface="Times New Roman" panose="02020603050405020304" pitchFamily="18" charset="0"/>
                        </a:rPr>
                        <a:t>x,y</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 and the pattern of points on the the triangle after rotation is always (-x,-y), according to the table in Figure 1, the image</a:t>
                      </a:r>
                      <a:r>
                        <a:rPr lang="en-US" sz="1400" b="0" i="1" u="sng" dirty="0">
                          <a:effectLst/>
                          <a:latin typeface="Calibri" panose="020F0502020204030204" pitchFamily="34" charset="0"/>
                          <a:ea typeface="Times New Roman" panose="02020603050405020304" pitchFamily="18" charset="0"/>
                          <a:cs typeface="Times New Roman" panose="02020603050405020304" pitchFamily="18" charset="0"/>
                        </a:rPr>
                        <a:t> could </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have been rotated 180° in a counterclockwise direction as stated in the claim, but there is another possibility. The triangle also could have been rotated 180° in a clockwise direction.</a:t>
                      </a:r>
                      <a:endParaRPr lang="en-US" sz="14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679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4. Identify other arguments for or against the claim</a:t>
                      </a:r>
                      <a:r>
                        <a:rPr lang="en-US" sz="900" b="1" i="0" baseline="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Times New Roman" panose="02020603050405020304" pitchFamily="18" charset="0"/>
                        </a:rPr>
                        <a:t>Since the table for rotation shows that triangle XYZ could have been rotated 180° in either a clockwise or counterclockwise direction and gotten to the position of triangle </a:t>
                      </a:r>
                      <a:r>
                        <a:rPr lang="en-US" sz="1100" err="1">
                          <a:effectLst/>
                          <a:latin typeface="Calibri" panose="020F0502020204030204" pitchFamily="34" charset="0"/>
                          <a:ea typeface="Times New Roman" panose="02020603050405020304" pitchFamily="18" charset="0"/>
                        </a:rPr>
                        <a:t>X’Y’Z</a:t>
                      </a:r>
                      <a:r>
                        <a:rPr lang="en-US" sz="1100">
                          <a:effectLst/>
                          <a:latin typeface="Calibri" panose="020F0502020204030204" pitchFamily="34" charset="0"/>
                          <a:ea typeface="Times New Roman" panose="02020603050405020304" pitchFamily="18" charset="0"/>
                        </a:rPr>
                        <a:t>’, the qualifier </a:t>
                      </a:r>
                      <a:r>
                        <a:rPr lang="en-US" sz="1100" i="1" u="sng">
                          <a:effectLst/>
                          <a:latin typeface="Calibri" panose="020F0502020204030204" pitchFamily="34" charset="0"/>
                          <a:ea typeface="Times New Roman" panose="02020603050405020304" pitchFamily="18" charset="0"/>
                        </a:rPr>
                        <a:t>must</a:t>
                      </a:r>
                      <a:r>
                        <a:rPr lang="en-US" sz="1100">
                          <a:effectLst/>
                          <a:latin typeface="Calibri" panose="020F0502020204030204" pitchFamily="34" charset="0"/>
                          <a:ea typeface="Times New Roman" panose="02020603050405020304" pitchFamily="18" charset="0"/>
                        </a:rPr>
                        <a:t> makes the claim inaccurate.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67933">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a:t>5. Make a judgment about the quality of evidence</a:t>
                      </a:r>
                      <a:r>
                        <a:rPr lang="en-US" sz="900" b="1" i="0" baseline="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a:effectLst/>
                          <a:latin typeface="Calibri" panose="020F0502020204030204" pitchFamily="34" charset="0"/>
                          <a:ea typeface="Times New Roman" panose="02020603050405020304" pitchFamily="18" charset="0"/>
                        </a:rPr>
                        <a:t>The evidence is good because it is based on accepted mathematical rules and direct observation. The reasoning is logical because it links the observations to the math facts, but it is incomplete due to the qualifier </a:t>
                      </a:r>
                      <a:r>
                        <a:rPr lang="en-US" sz="1100" u="sng">
                          <a:effectLst/>
                          <a:latin typeface="Calibri" panose="020F0502020204030204" pitchFamily="34" charset="0"/>
                          <a:ea typeface="Times New Roman" panose="02020603050405020304" pitchFamily="18" charset="0"/>
                        </a:rPr>
                        <a:t>must</a:t>
                      </a:r>
                      <a:r>
                        <a:rPr lang="en-US" sz="1100">
                          <a:effectLst/>
                          <a:latin typeface="Calibri" panose="020F0502020204030204" pitchFamily="34" charset="0"/>
                          <a:ea typeface="Times New Roman" panose="02020603050405020304" pitchFamily="18" charset="0"/>
                        </a:rPr>
                        <a:t>. The result could be found in another way. </a:t>
                      </a:r>
                      <a:endParaRPr lang="en-US" sz="1100" b="1"/>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5679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Calibri" panose="020F0502020204030204" pitchFamily="34" charset="0"/>
                          <a:ea typeface="Times New Roman" panose="02020603050405020304" pitchFamily="18" charset="0"/>
                        </a:rPr>
                        <a:t>I reject the claim because of the qualifier </a:t>
                      </a:r>
                      <a:r>
                        <a:rPr lang="en-US" sz="1400" b="1" i="1" u="sng" dirty="0">
                          <a:effectLst/>
                          <a:latin typeface="Calibri" panose="020F0502020204030204" pitchFamily="34" charset="0"/>
                          <a:ea typeface="Times New Roman" panose="02020603050405020304" pitchFamily="18" charset="0"/>
                        </a:rPr>
                        <a:t>must</a:t>
                      </a:r>
                      <a:r>
                        <a:rPr lang="en-US" sz="1400" b="1" dirty="0">
                          <a:effectLst/>
                          <a:latin typeface="Calibri" panose="020F0502020204030204" pitchFamily="34" charset="0"/>
                          <a:ea typeface="Times New Roman" panose="02020603050405020304" pitchFamily="18" charset="0"/>
                        </a:rPr>
                        <a:t>. </a:t>
                      </a:r>
                      <a:r>
                        <a:rPr lang="en-US" sz="1100" dirty="0">
                          <a:effectLst/>
                          <a:latin typeface="Calibri" panose="020F0502020204030204" pitchFamily="34" charset="0"/>
                          <a:ea typeface="Times New Roman" panose="02020603050405020304" pitchFamily="18" charset="0"/>
                        </a:rPr>
                        <a:t>Triangle XYZ </a:t>
                      </a:r>
                      <a:r>
                        <a:rPr lang="en-US" sz="1100" i="1" u="sng" dirty="0">
                          <a:effectLst/>
                          <a:latin typeface="Calibri" panose="020F0502020204030204" pitchFamily="34" charset="0"/>
                          <a:ea typeface="Times New Roman" panose="02020603050405020304" pitchFamily="18" charset="0"/>
                        </a:rPr>
                        <a:t>could</a:t>
                      </a:r>
                      <a:r>
                        <a:rPr lang="en-US" sz="1100" dirty="0">
                          <a:effectLst/>
                          <a:latin typeface="Calibri" panose="020F0502020204030204" pitchFamily="34" charset="0"/>
                          <a:ea typeface="Times New Roman" panose="02020603050405020304" pitchFamily="18" charset="0"/>
                        </a:rPr>
                        <a:t> have rotated 180° in a counterclockwise direction, but it could also have rotated 180° in a clockwise direction to get to the same position.</a:t>
                      </a:r>
                      <a:endParaRPr lang="en-US"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507237" y="6435325"/>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Janis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2023</a:t>
            </a:r>
          </a:p>
        </p:txBody>
      </p:sp>
    </p:spTree>
    <p:extLst>
      <p:ext uri="{BB962C8B-B14F-4D97-AF65-F5344CB8AC3E}">
        <p14:creationId xmlns:p14="http://schemas.microsoft.com/office/powerpoint/2010/main" val="3510933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94177-5297-A74B-B4EE-99FBC14CCC66}"/>
              </a:ext>
            </a:extLst>
          </p:cNvPr>
          <p:cNvSpPr>
            <a:spLocks noGrp="1"/>
          </p:cNvSpPr>
          <p:nvPr>
            <p:ph type="title"/>
          </p:nvPr>
        </p:nvSpPr>
        <p:spPr/>
        <p:txBody>
          <a:bodyPr/>
          <a:lstStyle/>
          <a:p>
            <a:r>
              <a:rPr lang="en-US" b="1" dirty="0">
                <a:solidFill>
                  <a:schemeClr val="tx1"/>
                </a:solidFill>
              </a:rPr>
              <a:t>DISCUSSION</a:t>
            </a:r>
          </a:p>
        </p:txBody>
      </p:sp>
      <p:sp>
        <p:nvSpPr>
          <p:cNvPr id="3" name="Content Placeholder 2">
            <a:extLst>
              <a:ext uri="{FF2B5EF4-FFF2-40B4-BE49-F238E27FC236}">
                <a16:creationId xmlns:a16="http://schemas.microsoft.com/office/drawing/2014/main" id="{6F7372E1-B03B-384E-A47F-F0BBF94AB7B1}"/>
              </a:ext>
            </a:extLst>
          </p:cNvPr>
          <p:cNvSpPr>
            <a:spLocks noGrp="1"/>
          </p:cNvSpPr>
          <p:nvPr>
            <p:ph idx="1"/>
          </p:nvPr>
        </p:nvSpPr>
        <p:spPr>
          <a:xfrm>
            <a:off x="208128" y="1409700"/>
            <a:ext cx="8144301" cy="4724400"/>
          </a:xfrm>
        </p:spPr>
        <p:txBody>
          <a:bodyPr/>
          <a:lstStyle/>
          <a:p>
            <a:pPr marL="514350" indent="-514350">
              <a:buFont typeface="+mj-lt"/>
              <a:buAutoNum type="arabicPeriod"/>
            </a:pPr>
            <a:r>
              <a:rPr lang="en-US" sz="3200" dirty="0"/>
              <a:t>Review the  terms are often used in </a:t>
            </a:r>
            <a:r>
              <a:rPr lang="en-US" sz="3200" u="sng" dirty="0"/>
              <a:t>different content areas </a:t>
            </a:r>
            <a:r>
              <a:rPr lang="en-US" sz="3200" dirty="0"/>
              <a:t>to prompt reasoning about claims and arguments?</a:t>
            </a:r>
          </a:p>
          <a:p>
            <a:pPr marL="514350" indent="-514350">
              <a:buFont typeface="+mj-lt"/>
              <a:buAutoNum type="arabicPeriod"/>
            </a:pPr>
            <a:endParaRPr lang="en-US" sz="3200" dirty="0"/>
          </a:p>
          <a:p>
            <a:pPr marL="514350" indent="-514350">
              <a:buAutoNum type="arabicPeriod" startAt="2"/>
            </a:pPr>
            <a:r>
              <a:rPr lang="en-US" sz="3200" dirty="0"/>
              <a:t>How does familiarity with these common terms set the stage for teaching </a:t>
            </a:r>
            <a:r>
              <a:rPr lang="en-US" sz="3200" u="sng" dirty="0"/>
              <a:t>discipline-specific reasoning</a:t>
            </a:r>
            <a:r>
              <a:rPr lang="en-US" sz="3200" dirty="0"/>
              <a:t> in advanced classes?</a:t>
            </a:r>
          </a:p>
          <a:p>
            <a:pPr marL="0" indent="0">
              <a:buNone/>
            </a:pPr>
            <a:r>
              <a:rPr lang="en-US" b="1" dirty="0"/>
              <a:t>	</a:t>
            </a:r>
          </a:p>
        </p:txBody>
      </p:sp>
      <p:sp>
        <p:nvSpPr>
          <p:cNvPr id="4" name="Slide Number Placeholder 3">
            <a:extLst>
              <a:ext uri="{FF2B5EF4-FFF2-40B4-BE49-F238E27FC236}">
                <a16:creationId xmlns:a16="http://schemas.microsoft.com/office/drawing/2014/main" id="{78162D73-53FE-2348-B401-766EBE99923F}"/>
              </a:ext>
            </a:extLst>
          </p:cNvPr>
          <p:cNvSpPr>
            <a:spLocks noGrp="1"/>
          </p:cNvSpPr>
          <p:nvPr>
            <p:ph type="sldNum" sz="quarter" idx="10"/>
          </p:nvPr>
        </p:nvSpPr>
        <p:spPr/>
        <p:txBody>
          <a:bodyPr/>
          <a:lstStyle/>
          <a:p>
            <a:pPr>
              <a:defRPr/>
            </a:pPr>
            <a:fld id="{17098659-408A-F140-A3A9-DBA57AC6AD73}" type="slidenum">
              <a:rPr lang="en-US" altLang="en-US" smtClean="0"/>
              <a:pPr>
                <a:defRPr/>
              </a:pPr>
              <a:t>26</a:t>
            </a:fld>
            <a:endParaRPr lang="en-US" altLang="en-US"/>
          </a:p>
        </p:txBody>
      </p:sp>
      <p:sp>
        <p:nvSpPr>
          <p:cNvPr id="8" name="TextBox 7">
            <a:extLst>
              <a:ext uri="{FF2B5EF4-FFF2-40B4-BE49-F238E27FC236}">
                <a16:creationId xmlns:a16="http://schemas.microsoft.com/office/drawing/2014/main" id="{30B9629C-BCBF-118F-58EC-CD746F9AF91D}"/>
              </a:ext>
            </a:extLst>
          </p:cNvPr>
          <p:cNvSpPr txBox="1"/>
          <p:nvPr/>
        </p:nvSpPr>
        <p:spPr>
          <a:xfrm>
            <a:off x="4572000" y="6287296"/>
            <a:ext cx="2035775" cy="307777"/>
          </a:xfrm>
          <a:prstGeom prst="rect">
            <a:avLst/>
          </a:prstGeom>
          <a:noFill/>
        </p:spPr>
        <p:txBody>
          <a:bodyPr wrap="square">
            <a:spAutoFit/>
          </a:bodyPr>
          <a:lstStyle/>
          <a:p>
            <a:pPr algn="r"/>
            <a:r>
              <a:rPr lang="en-US" altLang="en-US" sz="1400" dirty="0">
                <a:solidFill>
                  <a:srgbClr val="85898A"/>
                </a:solidFill>
              </a:rPr>
              <a:t>© Janis </a:t>
            </a:r>
            <a:r>
              <a:rPr lang="en-US" altLang="en-US" sz="1400" dirty="0" err="1">
                <a:solidFill>
                  <a:srgbClr val="85898A"/>
                </a:solidFill>
              </a:rPr>
              <a:t>Bulgren</a:t>
            </a:r>
            <a:r>
              <a:rPr lang="en-US" altLang="en-US" sz="1400" dirty="0">
                <a:solidFill>
                  <a:srgbClr val="85898A"/>
                </a:solidFill>
              </a:rPr>
              <a:t> 2023</a:t>
            </a:r>
          </a:p>
        </p:txBody>
      </p:sp>
      <p:pic>
        <p:nvPicPr>
          <p:cNvPr id="6" name="Picture 5">
            <a:extLst>
              <a:ext uri="{FF2B5EF4-FFF2-40B4-BE49-F238E27FC236}">
                <a16:creationId xmlns:a16="http://schemas.microsoft.com/office/drawing/2014/main" id="{DB183513-C213-49F8-1D40-198399499E71}"/>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730772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304225" y="-660675"/>
            <a:ext cx="8131628" cy="1873016"/>
          </a:xfrm>
        </p:spPr>
        <p:txBody>
          <a:bodyPr/>
          <a:lstStyle/>
          <a:p>
            <a:pPr eaLnBrk="1" hangingPunct="1"/>
            <a:br>
              <a:rPr lang="en-US" altLang="en-US" dirty="0"/>
            </a:br>
            <a:br>
              <a:rPr lang="en-US" altLang="en-US" dirty="0"/>
            </a:br>
            <a:br>
              <a:rPr lang="en-US" altLang="en-US" dirty="0"/>
            </a:br>
            <a:r>
              <a:rPr lang="en-US" sz="2800" b="1" dirty="0">
                <a:solidFill>
                  <a:schemeClr val="tx1"/>
                </a:solidFill>
              </a:rPr>
              <a:t>The Power &amp; Potential of Using CCAR Components Across Content  Areas</a:t>
            </a:r>
            <a:endParaRPr lang="en-US" altLang="en-US" sz="2800" b="1" dirty="0">
              <a:solidFill>
                <a:schemeClr val="tx1"/>
              </a:solidFill>
            </a:endParaRP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27</a:t>
            </a:fld>
            <a:endParaRPr lang="en-US" altLang="en-US" sz="1000">
              <a:solidFill>
                <a:schemeClr val="bg1"/>
              </a:solidFill>
            </a:endParaRPr>
          </a:p>
        </p:txBody>
      </p:sp>
      <p:sp>
        <p:nvSpPr>
          <p:cNvPr id="2" name="Content Placeholder 1">
            <a:extLst>
              <a:ext uri="{FF2B5EF4-FFF2-40B4-BE49-F238E27FC236}">
                <a16:creationId xmlns:a16="http://schemas.microsoft.com/office/drawing/2014/main" id="{5C4CEEC3-C820-3140-922B-5411C43A4F9F}"/>
              </a:ext>
            </a:extLst>
          </p:cNvPr>
          <p:cNvSpPr>
            <a:spLocks noGrp="1"/>
          </p:cNvSpPr>
          <p:nvPr>
            <p:ph idx="1"/>
          </p:nvPr>
        </p:nvSpPr>
        <p:spPr>
          <a:xfrm>
            <a:off x="485163" y="1657295"/>
            <a:ext cx="7950690" cy="3543409"/>
          </a:xfrm>
        </p:spPr>
        <p:txBody>
          <a:bodyPr/>
          <a:lstStyle/>
          <a:p>
            <a:pPr>
              <a:buFont typeface="Arial" panose="020B0604020202020204" pitchFamily="34" charset="0"/>
              <a:buChar char="•"/>
            </a:pPr>
            <a:r>
              <a:rPr lang="en-US" sz="2400" dirty="0"/>
              <a:t>Multiple exposures to the steps of analyzing and evaluating arguments in different classes can lead to greater </a:t>
            </a:r>
            <a:r>
              <a:rPr lang="en-US" sz="2400" b="1" dirty="0"/>
              <a:t>student ownership </a:t>
            </a:r>
            <a:r>
              <a:rPr lang="en-US" sz="2400" dirty="0"/>
              <a:t>of the process.</a:t>
            </a:r>
          </a:p>
          <a:p>
            <a:pPr>
              <a:buFont typeface="Arial" panose="020B0604020202020204" pitchFamily="34" charset="0"/>
              <a:buChar char="•"/>
            </a:pPr>
            <a:r>
              <a:rPr lang="en-US" sz="2400" b="1" dirty="0"/>
              <a:t>Transfer</a:t>
            </a:r>
            <a:r>
              <a:rPr lang="en-US" sz="2400" dirty="0"/>
              <a:t> to other content areas</a:t>
            </a:r>
          </a:p>
          <a:p>
            <a:pPr>
              <a:buFont typeface="Arial" panose="020B0604020202020204" pitchFamily="34" charset="0"/>
              <a:buChar char="•"/>
            </a:pPr>
            <a:r>
              <a:rPr lang="en-US" sz="2400" dirty="0"/>
              <a:t>Students will come to understand </a:t>
            </a:r>
            <a:r>
              <a:rPr lang="en-US" sz="2400" b="1" dirty="0"/>
              <a:t>generalization of use </a:t>
            </a:r>
            <a:r>
              <a:rPr lang="en-US" sz="2400" dirty="0"/>
              <a:t>of different types of reasoning in many situations (even if specialized content terms are also used).</a:t>
            </a:r>
          </a:p>
          <a:p>
            <a:pPr marL="0" indent="0">
              <a:buNone/>
            </a:pPr>
            <a:endParaRPr lang="en-US" sz="2800" b="1" dirty="0"/>
          </a:p>
          <a:p>
            <a:pPr>
              <a:buFont typeface="Arial" panose="020B0604020202020204" pitchFamily="34" charset="0"/>
              <a:buChar char="•"/>
            </a:pPr>
            <a:endParaRPr lang="en-US" sz="28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3" name="Rectangle 2">
            <a:extLst>
              <a:ext uri="{FF2B5EF4-FFF2-40B4-BE49-F238E27FC236}">
                <a16:creationId xmlns:a16="http://schemas.microsoft.com/office/drawing/2014/main" id="{3B64134B-0EBA-4341-B74F-7DF87BC4FAE0}"/>
              </a:ext>
            </a:extLst>
          </p:cNvPr>
          <p:cNvSpPr/>
          <p:nvPr/>
        </p:nvSpPr>
        <p:spPr>
          <a:xfrm>
            <a:off x="4994366" y="6350504"/>
            <a:ext cx="1816523" cy="307777"/>
          </a:xfrm>
          <a:prstGeom prst="rect">
            <a:avLst/>
          </a:prstGeom>
        </p:spPr>
        <p:txBody>
          <a:bodyPr wrap="none">
            <a:spAutoFit/>
          </a:bodyPr>
          <a:lstStyle/>
          <a:p>
            <a:pPr>
              <a:buFont typeface="Arial" panose="020B0604020202020204" pitchFamily="34" charset="0"/>
              <a:buChar char="•"/>
            </a:pPr>
            <a:r>
              <a:rPr lang="en-US" altLang="en-US" sz="1400" dirty="0">
                <a:solidFill>
                  <a:srgbClr val="85898A"/>
                </a:solidFill>
              </a:rPr>
              <a:t>© Janis </a:t>
            </a:r>
            <a:r>
              <a:rPr lang="en-US" altLang="en-US" sz="1400" dirty="0" err="1">
                <a:solidFill>
                  <a:srgbClr val="85898A"/>
                </a:solidFill>
              </a:rPr>
              <a:t>Bulgren</a:t>
            </a:r>
            <a:r>
              <a:rPr lang="en-US" altLang="en-US" sz="1400" dirty="0">
                <a:solidFill>
                  <a:srgbClr val="85898A"/>
                </a:solidFill>
              </a:rPr>
              <a:t> 2023</a:t>
            </a:r>
          </a:p>
        </p:txBody>
      </p:sp>
    </p:spTree>
    <p:extLst>
      <p:ext uri="{BB962C8B-B14F-4D97-AF65-F5344CB8AC3E}">
        <p14:creationId xmlns:p14="http://schemas.microsoft.com/office/powerpoint/2010/main" val="2042500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259FB-335C-C766-C913-0C9B97ECE8A9}"/>
              </a:ext>
            </a:extLst>
          </p:cNvPr>
          <p:cNvSpPr>
            <a:spLocks noGrp="1"/>
          </p:cNvSpPr>
          <p:nvPr>
            <p:ph type="title"/>
          </p:nvPr>
        </p:nvSpPr>
        <p:spPr/>
        <p:txBody>
          <a:bodyPr/>
          <a:lstStyle/>
          <a:p>
            <a:r>
              <a:rPr lang="en-US" b="1" dirty="0">
                <a:solidFill>
                  <a:schemeClr val="tx1"/>
                </a:solidFill>
              </a:rPr>
              <a:t>DISCUSSION</a:t>
            </a:r>
          </a:p>
        </p:txBody>
      </p:sp>
      <p:sp>
        <p:nvSpPr>
          <p:cNvPr id="3" name="Content Placeholder 2">
            <a:extLst>
              <a:ext uri="{FF2B5EF4-FFF2-40B4-BE49-F238E27FC236}">
                <a16:creationId xmlns:a16="http://schemas.microsoft.com/office/drawing/2014/main" id="{D5E48665-9E53-5A18-3366-854489E3DDF4}"/>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r>
              <a:rPr lang="en-US" sz="2800" dirty="0"/>
              <a:t>How would multiple exposures to the steps of analyzing and evaluating arguments in different classes can lead to greater </a:t>
            </a:r>
            <a:r>
              <a:rPr lang="en-US" sz="2800" b="1" dirty="0"/>
              <a:t>student ownership </a:t>
            </a:r>
            <a:r>
              <a:rPr lang="en-US" sz="2800" dirty="0"/>
              <a:t>of the process.</a:t>
            </a:r>
          </a:p>
          <a:p>
            <a:pPr>
              <a:buFont typeface="Arial" panose="020B0604020202020204" pitchFamily="34" charset="0"/>
              <a:buChar char="•"/>
            </a:pPr>
            <a:endParaRPr lang="en-US" sz="2800" dirty="0"/>
          </a:p>
          <a:p>
            <a:pPr>
              <a:buFont typeface="Arial" panose="020B0604020202020204" pitchFamily="34" charset="0"/>
              <a:buChar char="•"/>
            </a:pPr>
            <a:r>
              <a:rPr lang="en-US" sz="2800" dirty="0"/>
              <a:t>How could students come to understand </a:t>
            </a:r>
            <a:r>
              <a:rPr lang="en-US" sz="2800" b="1" dirty="0"/>
              <a:t>generalization of use </a:t>
            </a:r>
            <a:r>
              <a:rPr lang="en-US" sz="2800" dirty="0"/>
              <a:t>of different types of reasoning in many subject areas or situations (even if specialized content terms are also used)?</a:t>
            </a:r>
          </a:p>
        </p:txBody>
      </p:sp>
      <p:sp>
        <p:nvSpPr>
          <p:cNvPr id="4" name="Slide Number Placeholder 3">
            <a:extLst>
              <a:ext uri="{FF2B5EF4-FFF2-40B4-BE49-F238E27FC236}">
                <a16:creationId xmlns:a16="http://schemas.microsoft.com/office/drawing/2014/main" id="{2CDE6499-C335-DAC8-6F99-7950599E85BE}"/>
              </a:ext>
            </a:extLst>
          </p:cNvPr>
          <p:cNvSpPr>
            <a:spLocks noGrp="1"/>
          </p:cNvSpPr>
          <p:nvPr>
            <p:ph type="sldNum" sz="quarter" idx="10"/>
          </p:nvPr>
        </p:nvSpPr>
        <p:spPr/>
        <p:txBody>
          <a:bodyPr/>
          <a:lstStyle/>
          <a:p>
            <a:pPr>
              <a:defRPr/>
            </a:pPr>
            <a:fld id="{17098659-408A-F140-A3A9-DBA57AC6AD73}" type="slidenum">
              <a:rPr lang="en-US" altLang="en-US" smtClean="0"/>
              <a:pPr>
                <a:defRPr/>
              </a:pPr>
              <a:t>28</a:t>
            </a:fld>
            <a:endParaRPr lang="en-US" altLang="en-US"/>
          </a:p>
        </p:txBody>
      </p:sp>
      <p:pic>
        <p:nvPicPr>
          <p:cNvPr id="6" name="Picture 5">
            <a:extLst>
              <a:ext uri="{FF2B5EF4-FFF2-40B4-BE49-F238E27FC236}">
                <a16:creationId xmlns:a16="http://schemas.microsoft.com/office/drawing/2014/main" id="{63621877-9DFA-AD4D-0115-28A01617239C}"/>
              </a:ext>
            </a:extLst>
          </p:cNvPr>
          <p:cNvPicPr>
            <a:picLocks noChangeAspect="1"/>
          </p:cNvPicPr>
          <p:nvPr/>
        </p:nvPicPr>
        <p:blipFill>
          <a:blip r:embed="rId2"/>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66576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48387" y="124691"/>
            <a:ext cx="7772400" cy="1229471"/>
          </a:xfrm>
        </p:spPr>
        <p:txBody>
          <a:bodyPr/>
          <a:lstStyle/>
          <a:p>
            <a:pPr eaLnBrk="1" hangingPunct="1"/>
            <a:br>
              <a:rPr lang="en-US" sz="1400" b="1" dirty="0"/>
            </a:br>
            <a:br>
              <a:rPr lang="en-US" sz="1400" b="1" dirty="0"/>
            </a:br>
            <a:r>
              <a:rPr lang="en-US" sz="3400" b="1" dirty="0">
                <a:solidFill>
                  <a:schemeClr val="tx1"/>
                </a:solidFill>
                <a:latin typeface="Century Gothic" panose="020B0502020202020204" pitchFamily="34" charset="0"/>
              </a:rPr>
              <a:t>ADDITIONAL PROFESSIONAL DEVELOPMENT RESOURCES</a:t>
            </a:r>
            <a:endParaRPr lang="en-US" altLang="en-US" sz="3400" dirty="0">
              <a:solidFill>
                <a:schemeClr val="tx1"/>
              </a:solidFill>
              <a:latin typeface="Century Gothic" panose="020B0502020202020204" pitchFamily="34" charset="0"/>
            </a:endParaRPr>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532072" y="1616367"/>
            <a:ext cx="8079855" cy="4735216"/>
          </a:xfrm>
        </p:spPr>
        <p:txBody>
          <a:bodyPr/>
          <a:lstStyle/>
          <a:p>
            <a:pPr marL="0" indent="0">
              <a:buNone/>
            </a:pPr>
            <a:r>
              <a:rPr lang="en-US" sz="2400" dirty="0"/>
              <a:t>Refer to the Professional Developer slides in </a:t>
            </a:r>
            <a:r>
              <a:rPr lang="en-US" sz="2400" dirty="0" err="1"/>
              <a:t>SIMville</a:t>
            </a:r>
            <a:r>
              <a:rPr lang="en-US" sz="2400" dirty="0"/>
              <a:t> for the Cross Curricular Argumentation Routine that provide guidance on using that guidebook and descriptions of the chapters and appendices.</a:t>
            </a:r>
          </a:p>
          <a:p>
            <a:pPr marL="0" indent="0">
              <a:buNone/>
            </a:pPr>
            <a:endParaRPr lang="en-US" sz="2400" dirty="0"/>
          </a:p>
          <a:p>
            <a:pPr marL="0" indent="0">
              <a:buNone/>
            </a:pPr>
            <a:r>
              <a:rPr lang="en-US" sz="2400" dirty="0"/>
              <a:t>Also refer to </a:t>
            </a:r>
          </a:p>
          <a:p>
            <a:pPr marL="0" indent="0">
              <a:buNone/>
            </a:pPr>
            <a:r>
              <a:rPr lang="en-US" sz="2400" u="sng" dirty="0"/>
              <a:t>B1 for </a:t>
            </a:r>
            <a:r>
              <a:rPr lang="en-US" sz="2400" u="sng" dirty="0">
                <a:effectLst/>
                <a:ea typeface="Calibri" panose="020F0502020204030204" pitchFamily="34" charset="0"/>
                <a:cs typeface="Arial" panose="020B0604020202020204" pitchFamily="34" charset="0"/>
              </a:rPr>
              <a:t>Introduction</a:t>
            </a:r>
            <a:r>
              <a:rPr lang="en-US" sz="2400" dirty="0">
                <a:effectLst/>
                <a:ea typeface="Calibri" panose="020F0502020204030204" pitchFamily="34" charset="0"/>
                <a:cs typeface="Arial" panose="020B0604020202020204" pitchFamily="34" charset="0"/>
              </a:rPr>
              <a:t> to the Cross Curricular Argumentation Routine (CCAR) </a:t>
            </a:r>
            <a:r>
              <a:rPr lang="en-US" sz="2400" dirty="0">
                <a:cs typeface="Arial" panose="020B0604020202020204" pitchFamily="34" charset="0"/>
              </a:rPr>
              <a:t>and </a:t>
            </a:r>
          </a:p>
          <a:p>
            <a:pPr marL="0" indent="0">
              <a:buNone/>
            </a:pPr>
            <a:r>
              <a:rPr lang="en-US" sz="2400" u="sng" dirty="0">
                <a:cs typeface="Arial" panose="020B0604020202020204" pitchFamily="34" charset="0"/>
              </a:rPr>
              <a:t>B3</a:t>
            </a:r>
            <a:r>
              <a:rPr lang="en-US" sz="2400" u="sng" dirty="0">
                <a:effectLst/>
                <a:ea typeface="Calibri" panose="020F0502020204030204" pitchFamily="34" charset="0"/>
                <a:cs typeface="Arial" panose="020B0604020202020204" pitchFamily="34" charset="0"/>
              </a:rPr>
              <a:t> CCAR: Expanding Learning </a:t>
            </a:r>
            <a:r>
              <a:rPr lang="en-US" sz="2400" dirty="0">
                <a:effectLst/>
                <a:ea typeface="Calibri" panose="020F0502020204030204" pitchFamily="34" charset="0"/>
                <a:cs typeface="Arial" panose="020B0604020202020204" pitchFamily="34" charset="0"/>
              </a:rPr>
              <a:t>with the CCAR Routine</a:t>
            </a:r>
          </a:p>
        </p:txBody>
      </p:sp>
      <p:sp>
        <p:nvSpPr>
          <p:cNvPr id="8" name="Rectangle 7">
            <a:extLst>
              <a:ext uri="{FF2B5EF4-FFF2-40B4-BE49-F238E27FC236}">
                <a16:creationId xmlns:a16="http://schemas.microsoft.com/office/drawing/2014/main" id="{70CDDDB4-0D85-F14E-9A5F-0B1B87950C3C}"/>
              </a:ext>
            </a:extLst>
          </p:cNvPr>
          <p:cNvSpPr/>
          <p:nvPr/>
        </p:nvSpPr>
        <p:spPr>
          <a:xfrm>
            <a:off x="4572000" y="6243935"/>
            <a:ext cx="1798890" cy="307777"/>
          </a:xfrm>
          <a:prstGeom prst="rect">
            <a:avLst/>
          </a:prstGeom>
        </p:spPr>
        <p:txBody>
          <a:bodyPr wrap="none">
            <a:spAutoFit/>
          </a:bodyPr>
          <a:lstStyle/>
          <a:p>
            <a:pPr eaLnBrk="1" hangingPunct="1"/>
            <a:r>
              <a:rPr lang="en-US" altLang="en-US" sz="1400" dirty="0">
                <a:latin typeface="Times" pitchFamily="2" charset="0"/>
                <a:ea typeface="MS PGothic" panose="020B0600070205080204" pitchFamily="34" charset="-128"/>
              </a:rPr>
              <a:t>©  Janis </a:t>
            </a:r>
            <a:r>
              <a:rPr lang="en-US" altLang="en-US" sz="1400" dirty="0" err="1">
                <a:latin typeface="Times" pitchFamily="2" charset="0"/>
                <a:ea typeface="MS PGothic" panose="020B0600070205080204" pitchFamily="34" charset="-128"/>
              </a:rPr>
              <a:t>Bulgren</a:t>
            </a:r>
            <a:r>
              <a:rPr lang="en-US" altLang="en-US" sz="1400" dirty="0">
                <a:latin typeface="Times" pitchFamily="2" charset="0"/>
                <a:ea typeface="MS PGothic" panose="020B0600070205080204" pitchFamily="34" charset="-128"/>
              </a:rPr>
              <a:t> 2023</a:t>
            </a:r>
          </a:p>
        </p:txBody>
      </p:sp>
      <p:sp>
        <p:nvSpPr>
          <p:cNvPr id="9" name="Slide Number Placeholder 3">
            <a:extLst>
              <a:ext uri="{FF2B5EF4-FFF2-40B4-BE49-F238E27FC236}">
                <a16:creationId xmlns:a16="http://schemas.microsoft.com/office/drawing/2014/main" id="{9EF19FB3-5490-314E-B319-FC635F5D16A4}"/>
              </a:ext>
            </a:extLst>
          </p:cNvPr>
          <p:cNvSpPr>
            <a:spLocks noGrp="1"/>
          </p:cNvSpPr>
          <p:nvPr>
            <p:ph type="sldNum" sz="quarter" idx="10"/>
          </p:nvPr>
        </p:nvSpPr>
        <p:spPr>
          <a:xfrm>
            <a:off x="4572000" y="6587704"/>
            <a:ext cx="588962"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BD8C585-8B27-1A4D-9A22-85F8641BA2BE}" type="slidenum">
              <a:rPr lang="en-US" altLang="en-US" sz="1000" smtClean="0">
                <a:solidFill>
                  <a:schemeClr val="bg1"/>
                </a:solidFill>
              </a:rPr>
              <a:pPr>
                <a:spcBef>
                  <a:spcPct val="0"/>
                </a:spcBef>
                <a:buFontTx/>
                <a:buNone/>
              </a:pPr>
              <a:t>29</a:t>
            </a:fld>
            <a:endParaRPr lang="en-US" altLang="en-US" sz="1000" dirty="0">
              <a:solidFill>
                <a:schemeClr val="bg1"/>
              </a:solidFill>
            </a:endParaRPr>
          </a:p>
        </p:txBody>
      </p:sp>
      <p:pic>
        <p:nvPicPr>
          <p:cNvPr id="2" name="Picture 1">
            <a:extLst>
              <a:ext uri="{FF2B5EF4-FFF2-40B4-BE49-F238E27FC236}">
                <a16:creationId xmlns:a16="http://schemas.microsoft.com/office/drawing/2014/main" id="{763C4A7E-A96E-A15D-D8EE-A2406444D59A}"/>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02446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1355726" y="4593567"/>
            <a:ext cx="6836784" cy="1459375"/>
          </a:xfrm>
        </p:spPr>
        <p:txBody>
          <a:bodyPr/>
          <a:lstStyle/>
          <a:p>
            <a:pPr algn="ctr" eaLnBrk="1" hangingPunct="1">
              <a:spcBef>
                <a:spcPct val="25000"/>
              </a:spcBef>
            </a:pPr>
            <a:br>
              <a:rPr lang="en-US" altLang="en-US" sz="1200" dirty="0"/>
            </a:br>
            <a:r>
              <a:rPr lang="en-US" altLang="en-US" sz="1200" dirty="0"/>
              <a:t> </a:t>
            </a:r>
            <a:r>
              <a:rPr lang="en-US" altLang="en-US" sz="1600" i="1" dirty="0">
                <a:solidFill>
                  <a:schemeClr val="tx1"/>
                </a:solidFill>
              </a:rPr>
              <a:t>Professional Developer</a:t>
            </a:r>
            <a:r>
              <a:rPr lang="ja-JP" altLang="en-US" sz="1600" i="1">
                <a:solidFill>
                  <a:schemeClr val="tx1"/>
                </a:solidFill>
              </a:rPr>
              <a:t>’</a:t>
            </a:r>
            <a:r>
              <a:rPr lang="en-US" altLang="ja-JP" sz="1600" i="1" dirty="0">
                <a:solidFill>
                  <a:schemeClr val="tx1"/>
                </a:solidFill>
              </a:rPr>
              <a:t>s Guide developed by Janis A. </a:t>
            </a:r>
            <a:r>
              <a:rPr lang="en-US" altLang="ja-JP" sz="1600" i="1" dirty="0" err="1">
                <a:solidFill>
                  <a:schemeClr val="tx1"/>
                </a:solidFill>
              </a:rPr>
              <a:t>Bulgren</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53088" y="-945439"/>
            <a:ext cx="9144000" cy="5078313"/>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solidFill>
                  <a:srgbClr val="FF0000"/>
                </a:solidFill>
                <a:effectLst>
                  <a:outerShdw dist="38100" dir="2640000" algn="bl" rotWithShape="0">
                    <a:schemeClr val="accent1"/>
                  </a:outerShdw>
                </a:effectLst>
              </a:rPr>
              <a:t>    </a:t>
            </a:r>
            <a:r>
              <a:rPr lang="en-US" sz="3600" b="1" u="sng" kern="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p>
          <a:p>
            <a:pPr algn="ctr"/>
            <a:r>
              <a:rPr lang="en-US" sz="3600" b="1" dirty="0">
                <a:ln w="12700">
                  <a:solidFill>
                    <a:schemeClr val="accent1"/>
                  </a:solidFill>
                  <a:prstDash val="solid"/>
                </a:ln>
                <a:solidFill>
                  <a:srgbClr val="FF0000"/>
                </a:solidFill>
                <a:effectLst>
                  <a:outerShdw dist="38100" dir="2640000" algn="bl" rotWithShape="0">
                    <a:schemeClr val="accent1"/>
                  </a:outerShdw>
                </a:effectLst>
              </a:rPr>
              <a:t>               </a:t>
            </a:r>
            <a:r>
              <a:rPr lang="en-US" sz="3600" b="1" dirty="0">
                <a:ln w="12700">
                  <a:solidFill>
                    <a:schemeClr val="accent1"/>
                  </a:solidFill>
                  <a:prstDash val="solid"/>
                </a:ln>
                <a:solidFill>
                  <a:srgbClr val="FF0000"/>
                </a:solidFill>
                <a:effectLst>
                  <a:outerShdw dist="38100" dir="2640000" algn="bl" rotWithShape="0">
                    <a:schemeClr val="accent1"/>
                  </a:outerShdw>
                </a:effectLst>
                <a:highlight>
                  <a:srgbClr val="FFFF00"/>
                </a:highlight>
                <a:cs typeface="Times New Roman" panose="02020603050405020304" pitchFamily="18" charset="0"/>
              </a:rPr>
              <a:t> </a:t>
            </a:r>
            <a:r>
              <a:rPr lang="en-US" sz="3600" b="1" u="sng" dirty="0">
                <a:ln w="12700">
                  <a:solidFill>
                    <a:schemeClr val="accent1"/>
                  </a:solidFill>
                  <a:prstDash val="solid"/>
                </a:ln>
                <a:solidFill>
                  <a:srgbClr val="C00000"/>
                </a:solidFill>
                <a:highlight>
                  <a:srgbClr val="FFFF00"/>
                </a:highlight>
                <a:cs typeface="Times New Roman" panose="02020603050405020304" pitchFamily="18" charset="0"/>
              </a:rPr>
              <a:t> </a:t>
            </a:r>
            <a:endParaRPr lang="en-US" sz="3600" b="1" kern="1200" dirty="0">
              <a:solidFill>
                <a:srgbClr val="C00000"/>
              </a:solidFill>
              <a:effectLst/>
              <a:ea typeface="Calibri" panose="020F0502020204030204" pitchFamily="34" charset="0"/>
              <a:cs typeface="Times New Roman" panose="02020603050405020304" pitchFamily="18" charset="0"/>
            </a:endParaRPr>
          </a:p>
          <a:p>
            <a:pPr algn="ctr"/>
            <a:r>
              <a:rPr lang="en-US" sz="4400" b="1" kern="1200" dirty="0">
                <a:solidFill>
                  <a:srgbClr val="C00000"/>
                </a:solidFill>
                <a:effectLst/>
                <a:ea typeface="Calibri" panose="020F0502020204030204" pitchFamily="34" charset="0"/>
                <a:cs typeface="Times New Roman" panose="02020603050405020304" pitchFamily="18" charset="0"/>
              </a:rPr>
              <a:t> </a:t>
            </a:r>
          </a:p>
          <a:p>
            <a:pPr algn="ctr"/>
            <a:r>
              <a:rPr lang="en-US" sz="4400" b="1" dirty="0">
                <a:solidFill>
                  <a:srgbClr val="9B0403"/>
                </a:solidFill>
                <a:latin typeface="Century Gothic" panose="020B0502020202020204" pitchFamily="34" charset="0"/>
              </a:rPr>
              <a:t>            HOTR Slide Set B2</a:t>
            </a:r>
            <a:endParaRPr lang="en-US" sz="4400" dirty="0"/>
          </a:p>
          <a:p>
            <a:pPr algn="ctr"/>
            <a:endParaRPr lang="en-US" sz="4400" b="1" dirty="0">
              <a:ln w="12700">
                <a:solidFill>
                  <a:schemeClr val="tx1"/>
                </a:solidFill>
                <a:prstDash val="solid"/>
              </a:ln>
              <a:solidFill>
                <a:srgbClr val="C00000"/>
              </a:solidFill>
              <a:effectLst>
                <a:outerShdw dist="38100" dir="2640000" algn="bl" rotWithShape="0">
                  <a:schemeClr val="tx1">
                    <a:alpha val="35109"/>
                  </a:schemeClr>
                </a:outerShdw>
              </a:effectLst>
            </a:endParaRPr>
          </a:p>
          <a:p>
            <a:pPr algn="ctr"/>
            <a:endParaRPr lang="en-US" sz="36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3600" b="1" dirty="0">
                <a:solidFill>
                  <a:srgbClr val="941100"/>
                </a:solidFill>
                <a:effectLst/>
                <a:latin typeface="Calibri" panose="020F0502020204030204" pitchFamily="34" charset="0"/>
                <a:ea typeface="Calibri" panose="020F0502020204030204" pitchFamily="34" charset="0"/>
                <a:cs typeface="Times New Roman" panose="02020603050405020304" pitchFamily="18" charset="0"/>
              </a:rPr>
              <a:t>Alignment</a:t>
            </a:r>
            <a:r>
              <a:rPr lang="en-US" sz="3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rgbClr val="941100"/>
                </a:solidFill>
                <a:effectLst/>
                <a:latin typeface="Calibri" panose="020F0502020204030204" pitchFamily="34" charset="0"/>
                <a:ea typeface="Calibri" panose="020F0502020204030204" pitchFamily="34" charset="0"/>
                <a:cs typeface="Times New Roman" panose="02020603050405020304" pitchFamily="18" charset="0"/>
              </a:rPr>
              <a:t>of CCAR </a:t>
            </a:r>
            <a:r>
              <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standards across </a:t>
            </a:r>
            <a:r>
              <a:rPr lang="en-US" sz="3600" dirty="0">
                <a:solidFill>
                  <a:schemeClr val="tx1"/>
                </a:solidFill>
                <a:latin typeface="Calibri" panose="020F0502020204030204" pitchFamily="34" charset="0"/>
                <a:ea typeface="Calibri" panose="020F0502020204030204" pitchFamily="34" charset="0"/>
                <a:cs typeface="Times New Roman" panose="02020603050405020304" pitchFamily="18" charset="0"/>
              </a:rPr>
              <a:t>co</a:t>
            </a:r>
            <a:r>
              <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ntent areas</a:t>
            </a:r>
          </a:p>
        </p:txBody>
      </p:sp>
      <p:sp>
        <p:nvSpPr>
          <p:cNvPr id="3" name="Rectangle 2">
            <a:extLst>
              <a:ext uri="{FF2B5EF4-FFF2-40B4-BE49-F238E27FC236}">
                <a16:creationId xmlns:a16="http://schemas.microsoft.com/office/drawing/2014/main" id="{C34C60D4-8025-2941-B6F5-230A9DB95459}"/>
              </a:ext>
            </a:extLst>
          </p:cNvPr>
          <p:cNvSpPr/>
          <p:nvPr/>
        </p:nvSpPr>
        <p:spPr>
          <a:xfrm>
            <a:off x="5613728" y="3198168"/>
            <a:ext cx="184730" cy="461665"/>
          </a:xfrm>
          <a:prstGeom prst="rect">
            <a:avLst/>
          </a:prstGeom>
        </p:spPr>
        <p:txBody>
          <a:bodyPr wrap="none">
            <a:spAutoFit/>
          </a:bodyPr>
          <a:lstStyle/>
          <a:p>
            <a:pPr algn="r"/>
            <a:endParaRPr lang="en-US" altLang="en-US" dirty="0">
              <a:solidFill>
                <a:srgbClr val="85898A"/>
              </a:solidFill>
            </a:endParaRPr>
          </a:p>
        </p:txBody>
      </p:sp>
      <p:sp>
        <p:nvSpPr>
          <p:cNvPr id="7" name="Rectangle 6">
            <a:extLst>
              <a:ext uri="{FF2B5EF4-FFF2-40B4-BE49-F238E27FC236}">
                <a16:creationId xmlns:a16="http://schemas.microsoft.com/office/drawing/2014/main" id="{7D336B17-A3FD-1342-871F-823B524986CC}"/>
              </a:ext>
            </a:extLst>
          </p:cNvPr>
          <p:cNvSpPr/>
          <p:nvPr/>
        </p:nvSpPr>
        <p:spPr>
          <a:xfrm>
            <a:off x="7582748" y="6361840"/>
            <a:ext cx="1414170" cy="261610"/>
          </a:xfrm>
          <a:prstGeom prst="rect">
            <a:avLst/>
          </a:prstGeom>
        </p:spPr>
        <p:txBody>
          <a:bodyPr wrap="none">
            <a:spAutoFit/>
          </a:bodyPr>
          <a:lstStyle/>
          <a:p>
            <a:pPr algn="r"/>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pic>
        <p:nvPicPr>
          <p:cNvPr id="4" name="Picture 3">
            <a:extLst>
              <a:ext uri="{FF2B5EF4-FFF2-40B4-BE49-F238E27FC236}">
                <a16:creationId xmlns:a16="http://schemas.microsoft.com/office/drawing/2014/main" id="{171002C0-0DAE-356B-F449-5C59479828B5}"/>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06391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081163-9BAE-BED7-720D-95B9A7B31C6F}"/>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C12D33DE-FEDA-4F49-BE0F-858B18332B11}"/>
              </a:ext>
            </a:extLst>
          </p:cNvPr>
          <p:cNvSpPr txBox="1"/>
          <p:nvPr/>
        </p:nvSpPr>
        <p:spPr>
          <a:xfrm>
            <a:off x="1293576" y="405639"/>
            <a:ext cx="6556848" cy="461665"/>
          </a:xfrm>
          <a:prstGeom prst="rect">
            <a:avLst/>
          </a:prstGeom>
          <a:noFill/>
        </p:spPr>
        <p:txBody>
          <a:bodyPr wrap="square">
            <a:spAutoFit/>
          </a:bodyPr>
          <a:lstStyle/>
          <a:p>
            <a:pPr algn="ctr">
              <a:defRPr/>
            </a:pPr>
            <a:r>
              <a:rPr lang="en-US" sz="1200" b="1"/>
              <a:t>Cross-Curricular Argumentation Guide A</a:t>
            </a:r>
          </a:p>
          <a:p>
            <a:pPr algn="ctr">
              <a:defRPr/>
            </a:pPr>
            <a:endParaRPr lang="en-US" sz="1200" b="1"/>
          </a:p>
        </p:txBody>
      </p:sp>
      <p:graphicFrame>
        <p:nvGraphicFramePr>
          <p:cNvPr id="3" name="Table 2">
            <a:extLst>
              <a:ext uri="{FF2B5EF4-FFF2-40B4-BE49-F238E27FC236}">
                <a16:creationId xmlns:a16="http://schemas.microsoft.com/office/drawing/2014/main" id="{1B01A4E8-EB81-9541-B2B3-457115B697C7}"/>
              </a:ext>
            </a:extLst>
          </p:cNvPr>
          <p:cNvGraphicFramePr>
            <a:graphicFrameLocks noGrp="1"/>
          </p:cNvGraphicFramePr>
          <p:nvPr/>
        </p:nvGraphicFramePr>
        <p:xfrm>
          <a:off x="397083" y="949589"/>
          <a:ext cx="8505825" cy="205210"/>
        </p:xfrm>
        <a:graphic>
          <a:graphicData uri="http://schemas.openxmlformats.org/drawingml/2006/table">
            <a:tbl>
              <a:tblPr firstRow="1" bandRow="1">
                <a:tableStyleId>{5940675A-B579-460E-94D1-54222C63F5DA}</a:tableStyleId>
              </a:tblPr>
              <a:tblGrid>
                <a:gridCol w="2314070">
                  <a:extLst>
                    <a:ext uri="{9D8B030D-6E8A-4147-A177-3AD203B41FA5}">
                      <a16:colId xmlns:a16="http://schemas.microsoft.com/office/drawing/2014/main" val="20000"/>
                    </a:ext>
                  </a:extLst>
                </a:gridCol>
                <a:gridCol w="1082998">
                  <a:extLst>
                    <a:ext uri="{9D8B030D-6E8A-4147-A177-3AD203B41FA5}">
                      <a16:colId xmlns:a16="http://schemas.microsoft.com/office/drawing/2014/main" val="20001"/>
                    </a:ext>
                  </a:extLst>
                </a:gridCol>
                <a:gridCol w="1381092">
                  <a:extLst>
                    <a:ext uri="{9D8B030D-6E8A-4147-A177-3AD203B41FA5}">
                      <a16:colId xmlns:a16="http://schemas.microsoft.com/office/drawing/2014/main" val="20002"/>
                    </a:ext>
                  </a:extLst>
                </a:gridCol>
                <a:gridCol w="3727665">
                  <a:extLst>
                    <a:ext uri="{9D8B030D-6E8A-4147-A177-3AD203B41FA5}">
                      <a16:colId xmlns:a16="http://schemas.microsoft.com/office/drawing/2014/main" val="20003"/>
                    </a:ext>
                  </a:extLst>
                </a:gridCol>
              </a:tblGrid>
              <a:tr h="0">
                <a:tc>
                  <a:txBody>
                    <a:bodyPr/>
                    <a:lstStyle/>
                    <a:p>
                      <a:r>
                        <a:rPr lang="en-US" sz="900" b="1"/>
                        <a:t>Name: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Date: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Class: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Topic:</a:t>
                      </a:r>
                      <a:endParaRPr lang="en-US" sz="1200" b="1"/>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21145CE4-6E16-1340-AD9D-FF3338EF120A}"/>
              </a:ext>
            </a:extLst>
          </p:cNvPr>
          <p:cNvGraphicFramePr>
            <a:graphicFrameLocks noGrp="1"/>
          </p:cNvGraphicFramePr>
          <p:nvPr/>
        </p:nvGraphicFramePr>
        <p:xfrm>
          <a:off x="397083" y="1237084"/>
          <a:ext cx="8393823" cy="4712593"/>
        </p:xfrm>
        <a:graphic>
          <a:graphicData uri="http://schemas.openxmlformats.org/drawingml/2006/table">
            <a:tbl>
              <a:tblPr firstRow="1" bandRow="1">
                <a:tableStyleId>{2D5ABB26-0587-4C30-8999-92F81FD0307C}</a:tableStyleId>
              </a:tblPr>
              <a:tblGrid>
                <a:gridCol w="3846473">
                  <a:extLst>
                    <a:ext uri="{9D8B030D-6E8A-4147-A177-3AD203B41FA5}">
                      <a16:colId xmlns:a16="http://schemas.microsoft.com/office/drawing/2014/main" val="20000"/>
                    </a:ext>
                  </a:extLst>
                </a:gridCol>
                <a:gridCol w="4547350">
                  <a:extLst>
                    <a:ext uri="{9D8B030D-6E8A-4147-A177-3AD203B41FA5}">
                      <a16:colId xmlns:a16="http://schemas.microsoft.com/office/drawing/2014/main" val="20001"/>
                    </a:ext>
                  </a:extLst>
                </a:gridCol>
              </a:tblGrid>
              <a:tr h="35008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a:solidFill>
                            <a:schemeClr val="tx1"/>
                          </a:solidFill>
                          <a:effectLst/>
                          <a:latin typeface="+mn-lt"/>
                          <a:ea typeface="+mn-ea"/>
                          <a:cs typeface="+mn-cs"/>
                        </a:rPr>
                        <a:t>1. Clarify the </a:t>
                      </a:r>
                      <a:r>
                        <a:rPr lang="en-US" sz="1600" b="1" kern="1200">
                          <a:solidFill>
                            <a:schemeClr val="tx1"/>
                          </a:solidFill>
                          <a:effectLst/>
                          <a:latin typeface="+mn-lt"/>
                          <a:ea typeface="+mn-ea"/>
                          <a:cs typeface="+mn-cs"/>
                        </a:rPr>
                        <a:t>claim</a:t>
                      </a:r>
                      <a:r>
                        <a:rPr lang="en-US" sz="900" b="1" kern="1200">
                          <a:solidFill>
                            <a:schemeClr val="tx1"/>
                          </a:solidFill>
                          <a:effectLst/>
                          <a:latin typeface="+mn-lt"/>
                          <a:ea typeface="+mn-ea"/>
                          <a:cs typeface="+mn-cs"/>
                        </a:rPr>
                        <a:t> with any </a:t>
                      </a:r>
                      <a:r>
                        <a:rPr lang="en-US" sz="1600" b="1" kern="1200">
                          <a:solidFill>
                            <a:schemeClr val="tx1"/>
                          </a:solidFill>
                          <a:effectLst/>
                          <a:latin typeface="+mn-lt"/>
                          <a:ea typeface="+mn-ea"/>
                          <a:cs typeface="+mn-cs"/>
                        </a:rPr>
                        <a:t>qualifier</a:t>
                      </a:r>
                      <a:r>
                        <a:rPr lang="en-US" sz="900" b="1" kern="1200">
                          <a:solidFill>
                            <a:schemeClr val="tx1"/>
                          </a:solidFill>
                          <a:effectLst/>
                          <a:latin typeface="+mn-lt"/>
                          <a:ea typeface="+mn-ea"/>
                          <a:cs typeface="+mn-cs"/>
                        </a:rPr>
                        <a:t> and </a:t>
                      </a:r>
                      <a:r>
                        <a:rPr lang="en-US" sz="1600" b="1" kern="1200">
                          <a:solidFill>
                            <a:schemeClr val="tx1"/>
                          </a:solidFill>
                          <a:effectLst/>
                          <a:latin typeface="+mn-lt"/>
                          <a:ea typeface="+mn-ea"/>
                          <a:cs typeface="+mn-cs"/>
                        </a:rPr>
                        <a:t>define key terms</a:t>
                      </a:r>
                      <a:r>
                        <a:rPr lang="en-US" sz="900" b="1" kern="1200">
                          <a:solidFill>
                            <a:schemeClr val="tx1"/>
                          </a:solidFill>
                          <a:effectLst/>
                          <a:latin typeface="+mn-lt"/>
                          <a:ea typeface="+mn-ea"/>
                          <a:cs typeface="+mn-cs"/>
                        </a:rPr>
                        <a:t>.</a:t>
                      </a: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2055420">
                <a:tc>
                  <a:txBody>
                    <a:bodyPr/>
                    <a:lstStyle/>
                    <a:p>
                      <a:r>
                        <a:rPr lang="en-US" sz="900" b="1" kern="1200">
                          <a:solidFill>
                            <a:schemeClr val="tx1"/>
                          </a:solidFill>
                          <a:effectLst/>
                          <a:latin typeface="+mn-lt"/>
                          <a:ea typeface="+mn-ea"/>
                          <a:cs typeface="+mn-cs"/>
                        </a:rPr>
                        <a:t>2. List the </a:t>
                      </a:r>
                      <a:r>
                        <a:rPr lang="en-US" sz="1600" b="1" kern="1200">
                          <a:solidFill>
                            <a:schemeClr val="tx1"/>
                          </a:solidFill>
                          <a:effectLst/>
                          <a:latin typeface="+mn-lt"/>
                          <a:ea typeface="+mn-ea"/>
                          <a:cs typeface="+mn-cs"/>
                        </a:rPr>
                        <a:t>evidence</a:t>
                      </a:r>
                      <a:r>
                        <a:rPr lang="en-US" sz="900" b="1" i="0" kern="1200" baseline="0">
                          <a:solidFill>
                            <a:schemeClr val="tx1"/>
                          </a:solidFill>
                          <a:effectLst/>
                          <a:latin typeface="+mn-lt"/>
                          <a:ea typeface="+mn-ea"/>
                          <a:cs typeface="+mn-cs"/>
                        </a:rPr>
                        <a:t>.</a:t>
                      </a:r>
                    </a:p>
                    <a:p>
                      <a:endParaRPr lang="en-US" sz="900" b="1" i="0" u="sng" kern="1200" baseline="0">
                        <a:solidFill>
                          <a:schemeClr val="tx1"/>
                        </a:solidFill>
                        <a:effectLst/>
                        <a:latin typeface="+mn-lt"/>
                        <a:ea typeface="+mn-ea"/>
                        <a:cs typeface="+mn-cs"/>
                      </a:endParaRPr>
                    </a:p>
                    <a:p>
                      <a:endParaRPr lang="en-US" sz="900" b="1" i="0" u="sng" kern="1200" baseline="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3. Analyze the</a:t>
                      </a:r>
                      <a:r>
                        <a:rPr lang="en-US" sz="1600" b="1"/>
                        <a:t> reasoning</a:t>
                      </a:r>
                      <a:r>
                        <a:rPr lang="en-US" sz="900" b="1" i="0" baseline="0"/>
                        <a:t>.</a:t>
                      </a:r>
                      <a:endParaRPr lang="en-US" sz="900" b="1"/>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6826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4. Identify </a:t>
                      </a:r>
                      <a:r>
                        <a:rPr lang="en-US" sz="1600" b="1"/>
                        <a:t>other arguments </a:t>
                      </a:r>
                      <a:r>
                        <a:rPr lang="en-US" sz="900" b="1"/>
                        <a:t>for or against the claim</a:t>
                      </a:r>
                      <a:r>
                        <a:rPr lang="en-US" sz="900" b="1" i="0" baseline="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i="0"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i="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 </a:t>
                      </a:r>
                      <a:endParaRPr lang="en-US" sz="1100" b="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0002"/>
                  </a:ext>
                </a:extLst>
              </a:tr>
              <a:tr h="653846">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a:t>5. Make a </a:t>
                      </a:r>
                      <a:r>
                        <a:rPr lang="en-US" sz="1600" b="1"/>
                        <a:t>judgment</a:t>
                      </a:r>
                      <a:r>
                        <a:rPr lang="en-US" sz="900" b="1"/>
                        <a:t> about the quality of evidence</a:t>
                      </a:r>
                      <a:r>
                        <a:rPr lang="en-US" sz="900" b="1" i="0" baseline="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9293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6. State why you </a:t>
                      </a:r>
                      <a:r>
                        <a:rPr lang="en-US" sz="1400" b="1"/>
                        <a:t>accept or reject </a:t>
                      </a:r>
                      <a:r>
                        <a:rPr lang="en-US" sz="900" b="1"/>
                        <a:t>the claim. </a:t>
                      </a:r>
                      <a:endParaRPr lang="en-US" sz="900" b="0" i="0" kern="1200" baseline="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31767" name="Footer Placeholder 11">
            <a:extLst>
              <a:ext uri="{FF2B5EF4-FFF2-40B4-BE49-F238E27FC236}">
                <a16:creationId xmlns:a16="http://schemas.microsoft.com/office/drawing/2014/main" id="{0BA442ED-5612-194D-8929-A809CC1F1467}"/>
              </a:ext>
            </a:extLst>
          </p:cNvPr>
          <p:cNvSpPr>
            <a:spLocks noGrp="1" noChangeArrowheads="1"/>
          </p:cNvSpPr>
          <p:nvPr>
            <p:ph type="ftr" sz="quarter" idx="4294967295"/>
          </p:nvPr>
        </p:nvSpPr>
        <p:spPr>
          <a:xfrm>
            <a:off x="5237018" y="6348150"/>
            <a:ext cx="1614668" cy="3215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000" dirty="0">
                <a:solidFill>
                  <a:srgbClr val="85898A"/>
                </a:solidFill>
              </a:rPr>
              <a:t>© Janis Bulgren 2022</a:t>
            </a:r>
          </a:p>
        </p:txBody>
      </p:sp>
      <p:sp>
        <p:nvSpPr>
          <p:cNvPr id="7" name="Slide Number Placeholder 3">
            <a:extLst>
              <a:ext uri="{FF2B5EF4-FFF2-40B4-BE49-F238E27FC236}">
                <a16:creationId xmlns:a16="http://schemas.microsoft.com/office/drawing/2014/main" id="{92D9CCA3-BA7C-1446-8407-07AEC81BBA88}"/>
              </a:ext>
            </a:extLst>
          </p:cNvPr>
          <p:cNvSpPr>
            <a:spLocks noGrp="1"/>
          </p:cNvSpPr>
          <p:nvPr>
            <p:ph type="sldNum" sz="quarter" idx="10"/>
          </p:nvPr>
        </p:nvSpPr>
        <p:spPr>
          <a:xfrm>
            <a:off x="4572000" y="6593486"/>
            <a:ext cx="66501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4</a:t>
            </a:fld>
            <a:endParaRPr lang="en-US" altLang="en-US" sz="100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CED1DD-30D0-780E-7793-910D417363AA}"/>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889687" y="-31910"/>
            <a:ext cx="6716328" cy="830997"/>
          </a:xfrm>
          <a:prstGeom prst="rect">
            <a:avLst/>
          </a:prstGeom>
          <a:noFill/>
        </p:spPr>
        <p:txBody>
          <a:bodyPr wrap="square" rtlCol="0">
            <a:spAutoFit/>
          </a:bodyPr>
          <a:lstStyle/>
          <a:p>
            <a:pPr algn="ctr" defTabSz="342900" eaLnBrk="1" fontAlgn="auto" hangingPunct="1">
              <a:spcBef>
                <a:spcPts val="0"/>
              </a:spcBef>
              <a:spcAft>
                <a:spcPts val="0"/>
              </a:spcAft>
              <a:defRPr/>
            </a:pPr>
            <a:r>
              <a:rPr lang="en-US" b="1" dirty="0">
                <a:solidFill>
                  <a:prstClr val="black"/>
                </a:solidFill>
                <a:latin typeface="Calibri" panose="020F0502020204030204"/>
                <a:ea typeface="+mn-ea"/>
              </a:rPr>
              <a:t>Cross-Curricular Argumentation Guide B -- Science</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741027029"/>
              </p:ext>
            </p:extLst>
          </p:nvPr>
        </p:nvGraphicFramePr>
        <p:xfrm>
          <a:off x="319777" y="383588"/>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Dinosaurs in the Arctic</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074920" y="6388862"/>
            <a:ext cx="212598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US" altLang="en-US" sz="900" dirty="0">
                <a:latin typeface="Times" pitchFamily="2" charset="0"/>
                <a:ea typeface="MS PGothic" panose="020B0600070205080204" pitchFamily="34" charset="-128"/>
              </a:rPr>
              <a:t>©  Janis </a:t>
            </a:r>
            <a:r>
              <a:rPr lang="en-US" altLang="en-US" sz="900" dirty="0" err="1">
                <a:latin typeface="Times" pitchFamily="2" charset="0"/>
                <a:ea typeface="MS PGothic" panose="020B0600070205080204" pitchFamily="34" charset="-128"/>
              </a:rPr>
              <a:t>Bulgren</a:t>
            </a:r>
            <a:r>
              <a:rPr lang="en-US" altLang="en-US" sz="900" dirty="0">
                <a:latin typeface="Times" pitchFamily="2" charset="0"/>
                <a:ea typeface="MS PGothic" panose="020B0600070205080204" pitchFamily="34" charset="-128"/>
              </a:rPr>
              <a:t> 2022</a:t>
            </a:r>
          </a:p>
        </p:txBody>
      </p:sp>
      <p:graphicFrame>
        <p:nvGraphicFramePr>
          <p:cNvPr id="6" name="Table 5">
            <a:extLst>
              <a:ext uri="{FF2B5EF4-FFF2-40B4-BE49-F238E27FC236}">
                <a16:creationId xmlns:a16="http://schemas.microsoft.com/office/drawing/2014/main" id="{760CBBD3-C399-6AFE-978D-D60549F45154}"/>
              </a:ext>
            </a:extLst>
          </p:cNvPr>
          <p:cNvGraphicFramePr>
            <a:graphicFrameLocks noGrp="1"/>
          </p:cNvGraphicFramePr>
          <p:nvPr>
            <p:extLst>
              <p:ext uri="{D42A27DB-BD31-4B8C-83A1-F6EECF244321}">
                <p14:modId xmlns:p14="http://schemas.microsoft.com/office/powerpoint/2010/main" val="2565411088"/>
              </p:ext>
            </p:extLst>
          </p:nvPr>
        </p:nvGraphicFramePr>
        <p:xfrm>
          <a:off x="140634" y="571485"/>
          <a:ext cx="9003366" cy="5902927"/>
        </p:xfrm>
        <a:graphic>
          <a:graphicData uri="http://schemas.openxmlformats.org/drawingml/2006/table">
            <a:tbl>
              <a:tblPr firstRow="1" bandRow="1">
                <a:tableStyleId>{2D5ABB26-0587-4C30-8999-92F81FD0307C}</a:tableStyleId>
              </a:tblPr>
              <a:tblGrid>
                <a:gridCol w="4504782">
                  <a:extLst>
                    <a:ext uri="{9D8B030D-6E8A-4147-A177-3AD203B41FA5}">
                      <a16:colId xmlns:a16="http://schemas.microsoft.com/office/drawing/2014/main" val="2751578919"/>
                    </a:ext>
                  </a:extLst>
                </a:gridCol>
                <a:gridCol w="4498584">
                  <a:extLst>
                    <a:ext uri="{9D8B030D-6E8A-4147-A177-3AD203B41FA5}">
                      <a16:colId xmlns:a16="http://schemas.microsoft.com/office/drawing/2014/main" val="412781860"/>
                    </a:ext>
                  </a:extLst>
                </a:gridCol>
              </a:tblGrid>
              <a:tr h="1688551">
                <a:tc gridSpan="2">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b="1" kern="1200" dirty="0">
                          <a:solidFill>
                            <a:schemeClr val="tx1"/>
                          </a:solidFill>
                          <a:effectLst/>
                          <a:latin typeface="+mn-lt"/>
                          <a:ea typeface="+mn-ea"/>
                          <a:cs typeface="+mn-cs"/>
                        </a:rPr>
                        <a:t>Clarify the claim with any qualifier and key terms </a:t>
                      </a:r>
                      <a:r>
                        <a:rPr lang="en-US" sz="900" b="0" kern="1200" dirty="0">
                          <a:solidFill>
                            <a:schemeClr val="tx1"/>
                          </a:solidFill>
                          <a:effectLst/>
                          <a:latin typeface="+mn-lt"/>
                          <a:ea typeface="+mn-ea"/>
                          <a:cs typeface="+mn-cs"/>
                        </a:rPr>
                        <a:t>(including author, date, source, era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400" b="0" kern="1200" dirty="0">
                          <a:solidFill>
                            <a:schemeClr val="tx1"/>
                          </a:solidFill>
                          <a:effectLst/>
                          <a:latin typeface="+mn-lt"/>
                          <a:ea typeface="+mn-ea"/>
                          <a:cs typeface="+mn-cs"/>
                        </a:rPr>
                        <a:t> </a:t>
                      </a:r>
                      <a:r>
                        <a:rPr lang="en-US" sz="1400" b="1" u="sng" kern="1200" dirty="0">
                          <a:solidFill>
                            <a:schemeClr val="tx1"/>
                          </a:solidFill>
                          <a:effectLst/>
                          <a:latin typeface="+mn-lt"/>
                          <a:ea typeface="+mn-ea"/>
                          <a:cs typeface="+mn-cs"/>
                        </a:rPr>
                        <a:t>Some</a:t>
                      </a:r>
                      <a:r>
                        <a:rPr lang="en-US" sz="1400" b="1" kern="1200" dirty="0">
                          <a:solidFill>
                            <a:schemeClr val="tx1"/>
                          </a:solidFill>
                          <a:effectLst/>
                          <a:latin typeface="+mn-lt"/>
                          <a:ea typeface="+mn-ea"/>
                          <a:cs typeface="+mn-cs"/>
                        </a:rPr>
                        <a:t> species of dinosaurs lived in the Arctic year around. </a:t>
                      </a:r>
                      <a:r>
                        <a:rPr lang="en-US" sz="900" b="0" kern="1200" dirty="0">
                          <a:solidFill>
                            <a:schemeClr val="tx1"/>
                          </a:solidFill>
                          <a:effectLst/>
                          <a:latin typeface="+mn-lt"/>
                          <a:ea typeface="+mn-ea"/>
                          <a:cs typeface="+mn-cs"/>
                          <a:hlinkClick r:id="rId3"/>
                        </a:rPr>
                        <a:t>https://www.sciencejournalforkids.org/articles/how-could-baby-dinosaurs-live-in-the-arctic/</a:t>
                      </a:r>
                      <a:r>
                        <a:rPr lang="en-US" sz="900" b="0" kern="1200" dirty="0">
                          <a:solidFill>
                            <a:schemeClr val="tx1"/>
                          </a:solidFill>
                          <a:effectLst/>
                          <a:latin typeface="+mn-lt"/>
                          <a:ea typeface="+mn-ea"/>
                          <a:cs typeface="+mn-cs"/>
                        </a:rPr>
                        <a:t> (summary of research)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900" b="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Species - a group of animals or plants that can reproduce with one another and produce offspring (babies)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Sediment – fragments of rocks and minerals broken down by erosion and moved to a new location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Fossil - the remains or traces of plants and animals that lived a long time (even millions of years) ago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Migration - the seasonal movement of animals from one place to another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335206">
                <a:tc>
                  <a:txBody>
                    <a:bodyPr/>
                    <a:lstStyle/>
                    <a:p>
                      <a:r>
                        <a:rPr lang="en-US" sz="900" b="1" kern="1200" dirty="0">
                          <a:solidFill>
                            <a:schemeClr val="tx1"/>
                          </a:solidFill>
                          <a:effectLst/>
                          <a:latin typeface="+mn-lt"/>
                          <a:ea typeface="+mn-ea"/>
                          <a:cs typeface="+mn-cs"/>
                        </a:rPr>
                        <a:t>2. List the evidence </a:t>
                      </a:r>
                      <a:r>
                        <a:rPr lang="en-US" sz="900" b="0" kern="1200" dirty="0">
                          <a:solidFill>
                            <a:schemeClr val="tx1"/>
                          </a:solidFill>
                          <a:effectLst/>
                          <a:latin typeface="+mn-lt"/>
                          <a:ea typeface="+mn-ea"/>
                          <a:cs typeface="+mn-cs"/>
                        </a:rPr>
                        <a:t>(</a:t>
                      </a:r>
                      <a:r>
                        <a:rPr lang="en-US" sz="900" b="0" i="0" kern="1200" baseline="0" dirty="0">
                          <a:solidFill>
                            <a:schemeClr val="tx1"/>
                          </a:solidFill>
                          <a:effectLst/>
                          <a:latin typeface="+mn-lt"/>
                          <a:ea typeface="+mn-ea"/>
                          <a:cs typeface="+mn-cs"/>
                        </a:rPr>
                        <a:t>facts, data, authority, theory, precedent).</a:t>
                      </a:r>
                    </a:p>
                    <a:p>
                      <a:pPr marL="228600" indent="-228600">
                        <a:buFont typeface="+mj-lt"/>
                        <a:buAutoNum type="arabicPeriod"/>
                      </a:pPr>
                      <a:endParaRPr lang="en-US" sz="900" b="0" i="0" kern="1200" baseline="0" dirty="0">
                        <a:solidFill>
                          <a:schemeClr val="tx1"/>
                        </a:solidFill>
                        <a:effectLst/>
                        <a:latin typeface="+mn-lt"/>
                        <a:ea typeface="+mn-ea"/>
                        <a:cs typeface="+mn-cs"/>
                      </a:endParaRPr>
                    </a:p>
                    <a:p>
                      <a:pPr marL="228600" indent="-228600">
                        <a:buFont typeface="+mj-lt"/>
                        <a:buAutoNum type="arabicPeriod"/>
                      </a:pPr>
                      <a:r>
                        <a:rPr lang="en-US" sz="1400" b="1" i="0" kern="1200" baseline="0" dirty="0">
                          <a:solidFill>
                            <a:schemeClr val="tx1"/>
                          </a:solidFill>
                          <a:effectLst/>
                          <a:latin typeface="+mn-lt"/>
                          <a:ea typeface="+mn-ea"/>
                          <a:cs typeface="+mn-cs"/>
                        </a:rPr>
                        <a:t>In the Arctic, researchers found fossils of dinosaur eggs. </a:t>
                      </a:r>
                      <a:r>
                        <a:rPr lang="en-US" sz="1400" b="1" i="0" kern="1200" baseline="0" dirty="0">
                          <a:solidFill>
                            <a:schemeClr val="tx1"/>
                          </a:solidFill>
                          <a:effectLst/>
                          <a:highlight>
                            <a:srgbClr val="FFFF00"/>
                          </a:highlight>
                          <a:latin typeface="+mn-lt"/>
                          <a:ea typeface="+mn-ea"/>
                          <a:cs typeface="+mn-cs"/>
                        </a:rPr>
                        <a:t>(fact)</a:t>
                      </a:r>
                    </a:p>
                    <a:p>
                      <a:pPr marL="228600" indent="-228600">
                        <a:buFont typeface="+mj-lt"/>
                        <a:buAutoNum type="arabicPeriod"/>
                      </a:pPr>
                      <a:endParaRPr lang="en-US" sz="1400" b="1" i="0" kern="1200" baseline="0" dirty="0">
                        <a:solidFill>
                          <a:schemeClr val="tx1"/>
                        </a:solidFill>
                        <a:effectLst/>
                        <a:latin typeface="+mn-lt"/>
                        <a:ea typeface="+mn-ea"/>
                        <a:cs typeface="+mn-cs"/>
                      </a:endParaRPr>
                    </a:p>
                    <a:p>
                      <a:pPr marL="228600" indent="-228600">
                        <a:buFont typeface="+mj-lt"/>
                        <a:buAutoNum type="arabicPeriod"/>
                      </a:pPr>
                      <a:endParaRPr lang="en-US" sz="1400" b="1" i="0" kern="1200" baseline="0" dirty="0">
                        <a:solidFill>
                          <a:schemeClr val="tx1"/>
                        </a:solidFill>
                        <a:effectLst/>
                        <a:latin typeface="+mn-lt"/>
                        <a:ea typeface="+mn-ea"/>
                        <a:cs typeface="+mn-cs"/>
                      </a:endParaRPr>
                    </a:p>
                    <a:p>
                      <a:pPr marL="228600" indent="-228600">
                        <a:buFont typeface="+mj-lt"/>
                        <a:buAutoNum type="arabicPeriod"/>
                      </a:pPr>
                      <a:r>
                        <a:rPr lang="en-US" sz="1400" b="1" i="0" kern="1200" baseline="0" dirty="0">
                          <a:solidFill>
                            <a:schemeClr val="tx1"/>
                          </a:solidFill>
                          <a:effectLst/>
                          <a:latin typeface="+mn-lt"/>
                          <a:ea typeface="+mn-ea"/>
                          <a:cs typeface="+mn-cs"/>
                        </a:rPr>
                        <a:t>Researchers found fossil teeth of very young dinosaurs from both small and large dinosaur species. </a:t>
                      </a:r>
                      <a:r>
                        <a:rPr lang="en-US" sz="1400" b="1" i="0" kern="1200" baseline="0" dirty="0">
                          <a:solidFill>
                            <a:schemeClr val="tx1"/>
                          </a:solidFill>
                          <a:effectLst/>
                          <a:highlight>
                            <a:srgbClr val="FFFF00"/>
                          </a:highlight>
                          <a:latin typeface="+mn-lt"/>
                          <a:ea typeface="+mn-ea"/>
                          <a:cs typeface="+mn-cs"/>
                        </a:rPr>
                        <a:t>(fact)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 </a:t>
                      </a:r>
                      <a:r>
                        <a:rPr lang="en-US" sz="900" b="0" dirty="0"/>
                        <a:t>(</a:t>
                      </a:r>
                      <a:r>
                        <a:rPr lang="en-US" sz="900" b="0" i="0" baseline="0" dirty="0"/>
                        <a:t>cause-effect, correlation, generalization).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baseline="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b="1" dirty="0">
                          <a:highlight>
                            <a:srgbClr val="FFFF00"/>
                          </a:highlight>
                        </a:rPr>
                        <a:t>Since </a:t>
                      </a:r>
                      <a:r>
                        <a:rPr lang="en-US" sz="1400" b="1" dirty="0"/>
                        <a:t>fossil remains of eggs were found, </a:t>
                      </a:r>
                      <a:r>
                        <a:rPr lang="en-US" sz="1400" b="1" dirty="0">
                          <a:highlight>
                            <a:srgbClr val="FFFF00"/>
                          </a:highlight>
                        </a:rPr>
                        <a:t>therefore, </a:t>
                      </a:r>
                      <a:r>
                        <a:rPr lang="en-US" sz="1400" b="1" dirty="0"/>
                        <a:t>some species of dinosaurs must have nested in the Arctic. (cause-effect)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b="1" dirty="0">
                          <a:highlight>
                            <a:srgbClr val="FFFF00"/>
                          </a:highlight>
                        </a:rPr>
                        <a:t>Since</a:t>
                      </a:r>
                      <a:r>
                        <a:rPr lang="en-US" sz="1400" b="1" dirty="0"/>
                        <a:t> the baby dinosaurs wouldn’t have been big enough to migrate South before the cold winter months, t</a:t>
                      </a:r>
                      <a:r>
                        <a:rPr lang="en-US" sz="1400" b="1" dirty="0">
                          <a:highlight>
                            <a:srgbClr val="FFFF00"/>
                          </a:highlight>
                        </a:rPr>
                        <a:t>herefore</a:t>
                      </a:r>
                      <a:r>
                        <a:rPr lang="en-US" sz="1400" b="1" dirty="0"/>
                        <a:t> some species of dinosaurs in the </a:t>
                      </a:r>
                      <a:r>
                        <a:rPr lang="en-US" sz="1400" b="0" dirty="0"/>
                        <a:t>Arctic must have lived there year around. </a:t>
                      </a:r>
                      <a:r>
                        <a:rPr lang="en-US" sz="1400" b="1" dirty="0"/>
                        <a:t>(cause-effect)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3391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  </a:t>
                      </a:r>
                      <a:r>
                        <a:rPr lang="en-US" sz="900" b="0" dirty="0"/>
                        <a:t>(</a:t>
                      </a:r>
                      <a:r>
                        <a:rPr lang="en-US" sz="900" b="0" i="0" baseline="0" dirty="0"/>
                        <a:t>rebuttal, counterargument, corroboration)</a:t>
                      </a:r>
                      <a:r>
                        <a:rPr lang="en-US" sz="900" b="1" i="0" baseline="0" dirty="0"/>
                        <a:t>.</a:t>
                      </a:r>
                      <a:r>
                        <a:rPr lang="en-US" sz="1200" b="1" i="0" baseline="0" dirty="0"/>
                        <a:t> </a:t>
                      </a:r>
                      <a:r>
                        <a:rPr lang="en-US" sz="1200" b="0" i="0" baseline="0" dirty="0"/>
                        <a:t>Scientists don’t know how dinosaurs survived the cold, lack of  sunlight, and shortage of food so maybe it wasn’t cold when dinosaurs lived there. (counterargument)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707408">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i="0" dirty="0"/>
                        <a:t>5. Make a judgment about quality of evidence </a:t>
                      </a:r>
                      <a:r>
                        <a:rPr lang="en-US" sz="900" b="0" i="0" dirty="0"/>
                        <a:t>(</a:t>
                      </a:r>
                      <a:r>
                        <a:rPr lang="en-US" sz="900" b="0" i="0" baseline="0" dirty="0"/>
                        <a:t>accurate, adequate, objective, relevant), </a:t>
                      </a:r>
                      <a:r>
                        <a:rPr lang="en-US" sz="900" b="1" i="0" baseline="0" dirty="0"/>
                        <a:t>reasoning, </a:t>
                      </a:r>
                      <a:r>
                        <a:rPr lang="en-US" sz="900" b="0" i="0" baseline="0" dirty="0"/>
                        <a:t>(type of reasoning), </a:t>
                      </a:r>
                      <a:r>
                        <a:rPr lang="en-US" sz="900" b="1" i="0" baseline="0" dirty="0"/>
                        <a:t>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i="0" dirty="0"/>
                        <a:t>The method for collecting evidence was carefully done and relevant to the claim so the quality of the evidence is good. The reasoning explains how the evidence supports the claim. The article stated the researchers  collected rock samples and looked for clues about what the environment was like there millions of years ago but didn’t say what they found so the report may be incomplete.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56387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 reject this claim because of the missing information about environmental conditions in the Arctic millions of years ago. More information is needed.</a:t>
                      </a:r>
                      <a:endParaRPr lang="en-US" sz="1400" b="1"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Tree>
    <p:extLst>
      <p:ext uri="{BB962C8B-B14F-4D97-AF65-F5344CB8AC3E}">
        <p14:creationId xmlns:p14="http://schemas.microsoft.com/office/powerpoint/2010/main" val="249798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247403" y="215538"/>
            <a:ext cx="9869385" cy="1170040"/>
          </a:xfrm>
        </p:spPr>
        <p:txBody>
          <a:bodyPr/>
          <a:lstStyle/>
          <a:p>
            <a:pPr eaLnBrk="1" hangingPunct="1"/>
            <a:br>
              <a:rPr lang="en-US" altLang="en-US" dirty="0"/>
            </a:br>
            <a:br>
              <a:rPr lang="en-US" altLang="en-US" dirty="0"/>
            </a:br>
            <a:br>
              <a:rPr lang="en-US" altLang="en-US" dirty="0"/>
            </a:br>
            <a:br>
              <a:rPr lang="en-US" altLang="en-US" sz="2400" dirty="0"/>
            </a:br>
            <a:br>
              <a:rPr lang="en-US" altLang="en-US" b="1" dirty="0"/>
            </a:br>
            <a:r>
              <a:rPr lang="en-US" altLang="en-US" b="1" dirty="0">
                <a:solidFill>
                  <a:schemeClr val="tx1"/>
                </a:solidFill>
                <a:highlight>
                  <a:srgbClr val="FFFF00"/>
                </a:highlight>
              </a:rPr>
              <a:t>WHY </a:t>
            </a:r>
            <a:br>
              <a:rPr lang="en-US" altLang="en-US" b="1" dirty="0"/>
            </a:br>
            <a:r>
              <a:rPr lang="en-US" sz="3600" b="1" dirty="0">
                <a:solidFill>
                  <a:schemeClr val="tx1"/>
                </a:solidFill>
              </a:rPr>
              <a:t>Cross-Curricular Argumentation</a:t>
            </a:r>
            <a:r>
              <a:rPr lang="en-US" altLang="en-US" sz="3600" b="1" dirty="0">
                <a:solidFill>
                  <a:schemeClr val="tx1"/>
                </a:solidFill>
              </a:rPr>
              <a:t>?</a:t>
            </a:r>
          </a:p>
        </p:txBody>
      </p:sp>
      <p:sp>
        <p:nvSpPr>
          <p:cNvPr id="36868" name="Rectangle 5">
            <a:extLst>
              <a:ext uri="{FF2B5EF4-FFF2-40B4-BE49-F238E27FC236}">
                <a16:creationId xmlns:a16="http://schemas.microsoft.com/office/drawing/2014/main" id="{3D2976A0-203F-BA4D-8DE4-A72149B3625E}"/>
              </a:ext>
            </a:extLst>
          </p:cNvPr>
          <p:cNvSpPr>
            <a:spLocks noGrp="1" noChangeArrowheads="1"/>
          </p:cNvSpPr>
          <p:nvPr>
            <p:ph type="body" idx="1"/>
          </p:nvPr>
        </p:nvSpPr>
        <p:spPr>
          <a:xfrm>
            <a:off x="397212" y="1336761"/>
            <a:ext cx="7920679" cy="4212733"/>
          </a:xfrm>
        </p:spPr>
        <p:txBody>
          <a:bodyPr/>
          <a:lstStyle/>
          <a:p>
            <a:pPr marL="0" indent="0" eaLnBrk="1" hangingPunct="1">
              <a:buFontTx/>
              <a:buNone/>
              <a:defRPr/>
            </a:pPr>
            <a:endParaRPr lang="en-US" altLang="en-US">
              <a:solidFill>
                <a:srgbClr val="000000"/>
              </a:solidFill>
            </a:endParaRPr>
          </a:p>
          <a:p>
            <a:pPr eaLnBrk="1" hangingPunct="1">
              <a:buFont typeface="Wingdings" pitchFamily="2" charset="2"/>
              <a:buChar char="Ø"/>
              <a:defRPr/>
            </a:pPr>
            <a:endParaRPr lang="en-US" altLang="en-US">
              <a:solidFill>
                <a:srgbClr val="000000"/>
              </a:solidFill>
            </a:endParaRP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6</a:t>
            </a:fld>
            <a:endParaRPr lang="en-US" altLang="en-US" sz="1000">
              <a:solidFill>
                <a:schemeClr val="bg1"/>
              </a:solidFill>
            </a:endParaRPr>
          </a:p>
        </p:txBody>
      </p:sp>
      <p:sp>
        <p:nvSpPr>
          <p:cNvPr id="3" name="Rectangle 2">
            <a:extLst>
              <a:ext uri="{FF2B5EF4-FFF2-40B4-BE49-F238E27FC236}">
                <a16:creationId xmlns:a16="http://schemas.microsoft.com/office/drawing/2014/main" id="{BAB4FDF4-0EB3-5C41-BCFE-156F384C2D3D}"/>
              </a:ext>
            </a:extLst>
          </p:cNvPr>
          <p:cNvSpPr/>
          <p:nvPr/>
        </p:nvSpPr>
        <p:spPr>
          <a:xfrm>
            <a:off x="528343" y="1633121"/>
            <a:ext cx="8317891" cy="4031873"/>
          </a:xfrm>
          <a:prstGeom prst="rect">
            <a:avLst/>
          </a:prstGeom>
        </p:spPr>
        <p:txBody>
          <a:bodyPr wrap="square">
            <a:spAutoFit/>
          </a:bodyPr>
          <a:lstStyle/>
          <a:p>
            <a:pPr algn="ctr"/>
            <a:r>
              <a:rPr lang="en-US" dirty="0">
                <a:latin typeface="+mn-lt"/>
              </a:rPr>
              <a:t>Because </a:t>
            </a:r>
          </a:p>
          <a:p>
            <a:pPr algn="ctr"/>
            <a:endParaRPr lang="en-US" dirty="0">
              <a:latin typeface="+mn-lt"/>
            </a:endParaRPr>
          </a:p>
          <a:p>
            <a:r>
              <a:rPr lang="en-US" dirty="0">
                <a:latin typeface="+mn-lt"/>
              </a:rPr>
              <a:t>Argumentation is emphasized in standards </a:t>
            </a:r>
            <a:r>
              <a:rPr lang="en-US" b="1" dirty="0">
                <a:latin typeface="+mn-lt"/>
              </a:rPr>
              <a:t>across subject areas and grade levels.</a:t>
            </a:r>
          </a:p>
          <a:p>
            <a:pPr algn="ctr"/>
            <a:r>
              <a:rPr lang="en-US" dirty="0">
                <a:latin typeface="+mn-lt"/>
              </a:rPr>
              <a:t>and</a:t>
            </a:r>
          </a:p>
          <a:p>
            <a:pPr algn="ctr"/>
            <a:endParaRPr lang="en-US" dirty="0">
              <a:latin typeface="+mn-lt"/>
            </a:endParaRPr>
          </a:p>
          <a:p>
            <a:r>
              <a:rPr lang="en-US" dirty="0">
                <a:latin typeface="+mn-lt"/>
              </a:rPr>
              <a:t>Many content curricular standards </a:t>
            </a:r>
            <a:r>
              <a:rPr lang="en-US" b="1" dirty="0">
                <a:latin typeface="+mn-lt"/>
              </a:rPr>
              <a:t>use the same terms to describe components of argumentation.  </a:t>
            </a:r>
          </a:p>
          <a:p>
            <a:endParaRPr lang="en-US" sz="4000" dirty="0"/>
          </a:p>
          <a:p>
            <a:endParaRPr lang="en-US" dirty="0"/>
          </a:p>
        </p:txBody>
      </p:sp>
      <p:sp>
        <p:nvSpPr>
          <p:cNvPr id="9" name="Rectangle 8">
            <a:extLst>
              <a:ext uri="{FF2B5EF4-FFF2-40B4-BE49-F238E27FC236}">
                <a16:creationId xmlns:a16="http://schemas.microsoft.com/office/drawing/2014/main" id="{189575B9-B4EA-034B-AE44-9091E4B97A6E}"/>
              </a:ext>
            </a:extLst>
          </p:cNvPr>
          <p:cNvSpPr/>
          <p:nvPr/>
        </p:nvSpPr>
        <p:spPr>
          <a:xfrm>
            <a:off x="5201371" y="6460495"/>
            <a:ext cx="1414170" cy="261610"/>
          </a:xfrm>
          <a:prstGeom prst="rect">
            <a:avLst/>
          </a:prstGeom>
        </p:spPr>
        <p:txBody>
          <a:bodyPr wrap="none">
            <a:spAutoFit/>
          </a:bodyPr>
          <a:lstStyle/>
          <a:p>
            <a:pPr algn="r"/>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spTree>
    <p:extLst>
      <p:ext uri="{BB962C8B-B14F-4D97-AF65-F5344CB8AC3E}">
        <p14:creationId xmlns:p14="http://schemas.microsoft.com/office/powerpoint/2010/main" val="3132243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33652" y="-222422"/>
            <a:ext cx="9835733" cy="1537637"/>
          </a:xfrm>
        </p:spPr>
        <p:txBody>
          <a:bodyPr/>
          <a:lstStyle/>
          <a:p>
            <a:pPr eaLnBrk="1" hangingPunct="1"/>
            <a:br>
              <a:rPr lang="en-US" altLang="en-US" dirty="0"/>
            </a:br>
            <a:br>
              <a:rPr lang="en-US" altLang="en-US" dirty="0"/>
            </a:br>
            <a:br>
              <a:rPr lang="en-US" altLang="en-US" dirty="0"/>
            </a:br>
            <a:br>
              <a:rPr lang="en-US" altLang="en-US" sz="2400" dirty="0"/>
            </a:br>
            <a:br>
              <a:rPr lang="en-US" altLang="en-US" b="1" dirty="0"/>
            </a:br>
            <a:br>
              <a:rPr lang="en-US" altLang="en-US" b="1" dirty="0"/>
            </a:br>
            <a:r>
              <a:rPr lang="en-US" altLang="en-US" sz="3600" dirty="0">
                <a:solidFill>
                  <a:srgbClr val="941100"/>
                </a:solidFill>
              </a:rPr>
              <a:t>C</a:t>
            </a:r>
            <a:r>
              <a:rPr lang="en-US" sz="3600" dirty="0">
                <a:solidFill>
                  <a:srgbClr val="941100"/>
                </a:solidFill>
              </a:rPr>
              <a:t>omponents</a:t>
            </a:r>
            <a:r>
              <a:rPr lang="en-US" sz="3600" dirty="0">
                <a:solidFill>
                  <a:schemeClr val="tx1"/>
                </a:solidFill>
              </a:rPr>
              <a:t> of </a:t>
            </a:r>
            <a:br>
              <a:rPr lang="en-US" sz="3600" dirty="0">
                <a:solidFill>
                  <a:schemeClr val="tx1"/>
                </a:solidFill>
              </a:rPr>
            </a:br>
            <a:r>
              <a:rPr lang="en-US" sz="3600" dirty="0">
                <a:solidFill>
                  <a:schemeClr val="tx1"/>
                </a:solidFill>
              </a:rPr>
              <a:t>ARGUMENTATION in CCAR </a:t>
            </a:r>
            <a:endParaRPr lang="en-US" altLang="en-US" sz="3600" dirty="0">
              <a:solidFill>
                <a:schemeClr val="tx1"/>
              </a:solidFill>
            </a:endParaRPr>
          </a:p>
        </p:txBody>
      </p:sp>
      <p:sp>
        <p:nvSpPr>
          <p:cNvPr id="36868" name="Rectangle 5">
            <a:extLst>
              <a:ext uri="{FF2B5EF4-FFF2-40B4-BE49-F238E27FC236}">
                <a16:creationId xmlns:a16="http://schemas.microsoft.com/office/drawing/2014/main" id="{3D2976A0-203F-BA4D-8DE4-A72149B3625E}"/>
              </a:ext>
            </a:extLst>
          </p:cNvPr>
          <p:cNvSpPr>
            <a:spLocks noGrp="1" noChangeArrowheads="1"/>
          </p:cNvSpPr>
          <p:nvPr>
            <p:ph type="body" idx="1"/>
          </p:nvPr>
        </p:nvSpPr>
        <p:spPr>
          <a:xfrm>
            <a:off x="273645" y="1506503"/>
            <a:ext cx="7920679" cy="3860266"/>
          </a:xfrm>
        </p:spPr>
        <p:txBody>
          <a:bodyPr/>
          <a:lstStyle/>
          <a:p>
            <a:pPr marL="0" indent="0" eaLnBrk="1" hangingPunct="1">
              <a:buFontTx/>
              <a:buNone/>
              <a:defRPr/>
            </a:pPr>
            <a:endParaRPr lang="en-US" altLang="en-US" dirty="0">
              <a:solidFill>
                <a:srgbClr val="000000"/>
              </a:solidFill>
            </a:endParaRPr>
          </a:p>
          <a:p>
            <a:pPr eaLnBrk="1" hangingPunct="1">
              <a:buFont typeface="Wingdings" pitchFamily="2" charset="2"/>
              <a:buChar char="Ø"/>
              <a:defRPr/>
            </a:pPr>
            <a:endParaRPr lang="en-US" altLang="en-US" dirty="0">
              <a:solidFill>
                <a:srgbClr val="000000"/>
              </a:solidFill>
            </a:endParaRP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7</a:t>
            </a:fld>
            <a:endParaRPr lang="en-US" altLang="en-US" sz="1000">
              <a:solidFill>
                <a:schemeClr val="bg1"/>
              </a:solidFill>
            </a:endParaRPr>
          </a:p>
        </p:txBody>
      </p:sp>
      <p:sp>
        <p:nvSpPr>
          <p:cNvPr id="3" name="Rectangle 2">
            <a:extLst>
              <a:ext uri="{FF2B5EF4-FFF2-40B4-BE49-F238E27FC236}">
                <a16:creationId xmlns:a16="http://schemas.microsoft.com/office/drawing/2014/main" id="{BAB4FDF4-0EB3-5C41-BCFE-156F384C2D3D}"/>
              </a:ext>
            </a:extLst>
          </p:cNvPr>
          <p:cNvSpPr/>
          <p:nvPr/>
        </p:nvSpPr>
        <p:spPr>
          <a:xfrm>
            <a:off x="413054" y="1315215"/>
            <a:ext cx="8697294" cy="4770537"/>
          </a:xfrm>
          <a:prstGeom prst="rect">
            <a:avLst/>
          </a:prstGeom>
        </p:spPr>
        <p:txBody>
          <a:bodyPr wrap="square">
            <a:spAutoFit/>
          </a:bodyPr>
          <a:lstStyle/>
          <a:p>
            <a:r>
              <a:rPr lang="en-US" sz="3200" dirty="0">
                <a:latin typeface="+mn-lt"/>
              </a:rPr>
              <a:t>CCAR</a:t>
            </a:r>
            <a:r>
              <a:rPr lang="en-US" sz="3200" b="1" dirty="0">
                <a:latin typeface="+mn-lt"/>
              </a:rPr>
              <a:t> </a:t>
            </a:r>
            <a:r>
              <a:rPr lang="en-US" sz="3200" dirty="0">
                <a:latin typeface="+mn-lt"/>
              </a:rPr>
              <a:t>supports:</a:t>
            </a:r>
          </a:p>
          <a:p>
            <a:endParaRPr lang="en-US" sz="3200" dirty="0">
              <a:latin typeface="+mn-lt"/>
            </a:endParaRPr>
          </a:p>
          <a:p>
            <a:pPr marL="457200" indent="-457200">
              <a:buFont typeface="Arial" panose="020B0604020202020204" pitchFamily="34" charset="0"/>
              <a:buChar char="•"/>
            </a:pPr>
            <a:r>
              <a:rPr lang="en-US" sz="3000" dirty="0">
                <a:latin typeface="+mn-lt"/>
              </a:rPr>
              <a:t>analyzing </a:t>
            </a:r>
            <a:r>
              <a:rPr lang="en-US" sz="3000" dirty="0">
                <a:solidFill>
                  <a:srgbClr val="941100"/>
                </a:solidFill>
                <a:latin typeface="+mn-lt"/>
              </a:rPr>
              <a:t>claims</a:t>
            </a:r>
            <a:r>
              <a:rPr lang="en-US" sz="3000" dirty="0">
                <a:latin typeface="+mn-lt"/>
              </a:rPr>
              <a:t>,</a:t>
            </a:r>
          </a:p>
          <a:p>
            <a:pPr marL="457200" indent="-457200">
              <a:buFont typeface="Arial" panose="020B0604020202020204" pitchFamily="34" charset="0"/>
              <a:buChar char="•"/>
            </a:pPr>
            <a:r>
              <a:rPr lang="en-US" sz="3000" dirty="0">
                <a:latin typeface="+mn-lt"/>
              </a:rPr>
              <a:t>collecting and analyzing </a:t>
            </a:r>
            <a:r>
              <a:rPr lang="en-US" sz="3000" dirty="0">
                <a:solidFill>
                  <a:srgbClr val="941100"/>
                </a:solidFill>
                <a:latin typeface="+mn-lt"/>
              </a:rPr>
              <a:t>evidence</a:t>
            </a:r>
            <a:r>
              <a:rPr lang="en-US" sz="3000" dirty="0">
                <a:latin typeface="+mn-lt"/>
              </a:rPr>
              <a:t>,</a:t>
            </a:r>
          </a:p>
          <a:p>
            <a:pPr marL="457200" indent="-457200">
              <a:buFont typeface="Arial" panose="020B0604020202020204" pitchFamily="34" charset="0"/>
              <a:buChar char="•"/>
            </a:pPr>
            <a:r>
              <a:rPr lang="en-US" sz="3000" dirty="0">
                <a:latin typeface="+mn-lt"/>
              </a:rPr>
              <a:t>engaging in </a:t>
            </a:r>
            <a:r>
              <a:rPr lang="en-US" sz="3000" dirty="0">
                <a:solidFill>
                  <a:srgbClr val="941100"/>
                </a:solidFill>
                <a:latin typeface="+mn-lt"/>
              </a:rPr>
              <a:t>reasoning</a:t>
            </a:r>
            <a:r>
              <a:rPr lang="en-US" sz="3000" dirty="0">
                <a:latin typeface="+mn-lt"/>
              </a:rPr>
              <a:t> about evidence &amp; claims,</a:t>
            </a:r>
          </a:p>
          <a:p>
            <a:pPr marL="457200" indent="-457200">
              <a:buFont typeface="Arial" panose="020B0604020202020204" pitchFamily="34" charset="0"/>
              <a:buChar char="•"/>
            </a:pPr>
            <a:r>
              <a:rPr lang="en-US" sz="3000" dirty="0">
                <a:latin typeface="+mn-lt"/>
              </a:rPr>
              <a:t>considering </a:t>
            </a:r>
            <a:r>
              <a:rPr lang="en-US" sz="3000" dirty="0">
                <a:solidFill>
                  <a:srgbClr val="941100"/>
                </a:solidFill>
                <a:latin typeface="+mn-lt"/>
              </a:rPr>
              <a:t>other arguments</a:t>
            </a:r>
            <a:r>
              <a:rPr lang="en-US" sz="3000" dirty="0">
                <a:latin typeface="+mn-lt"/>
              </a:rPr>
              <a:t>,</a:t>
            </a:r>
          </a:p>
          <a:p>
            <a:pPr marL="457200" indent="-457200">
              <a:buFont typeface="Arial" panose="020B0604020202020204" pitchFamily="34" charset="0"/>
              <a:buChar char="•"/>
            </a:pPr>
            <a:r>
              <a:rPr lang="en-US" sz="3000" dirty="0">
                <a:solidFill>
                  <a:srgbClr val="941100"/>
                </a:solidFill>
                <a:latin typeface="+mn-lt"/>
              </a:rPr>
              <a:t>evaluating and judging </a:t>
            </a:r>
            <a:r>
              <a:rPr lang="en-US" sz="3000" dirty="0">
                <a:latin typeface="+mn-lt"/>
              </a:rPr>
              <a:t>evidence, reasoning 		and other arguments, and</a:t>
            </a:r>
          </a:p>
          <a:p>
            <a:pPr marL="457200" indent="-457200">
              <a:buFont typeface="Arial" panose="020B0604020202020204" pitchFamily="34" charset="0"/>
              <a:buChar char="•"/>
            </a:pPr>
            <a:r>
              <a:rPr lang="en-US" sz="3000" dirty="0">
                <a:latin typeface="+mn-lt"/>
              </a:rPr>
              <a:t>analyzing, deciding &amp; explaining </a:t>
            </a:r>
            <a:r>
              <a:rPr lang="en-US" sz="3000" dirty="0">
                <a:solidFill>
                  <a:srgbClr val="941100"/>
                </a:solidFill>
                <a:latin typeface="+mn-lt"/>
              </a:rPr>
              <a:t>conclusions</a:t>
            </a:r>
            <a:r>
              <a:rPr lang="en-US" sz="3000" dirty="0">
                <a:latin typeface="+mn-lt"/>
              </a:rPr>
              <a:t>.</a:t>
            </a:r>
          </a:p>
        </p:txBody>
      </p:sp>
      <p:sp>
        <p:nvSpPr>
          <p:cNvPr id="9" name="Rectangle 8">
            <a:extLst>
              <a:ext uri="{FF2B5EF4-FFF2-40B4-BE49-F238E27FC236}">
                <a16:creationId xmlns:a16="http://schemas.microsoft.com/office/drawing/2014/main" id="{189575B9-B4EA-034B-AE44-9091E4B97A6E}"/>
              </a:ext>
            </a:extLst>
          </p:cNvPr>
          <p:cNvSpPr/>
          <p:nvPr/>
        </p:nvSpPr>
        <p:spPr>
          <a:xfrm>
            <a:off x="5106390" y="6422164"/>
            <a:ext cx="1455219" cy="261610"/>
          </a:xfrm>
          <a:prstGeom prst="rect">
            <a:avLst/>
          </a:prstGeom>
        </p:spPr>
        <p:txBody>
          <a:bodyPr wrap="square">
            <a:spAutoFit/>
          </a:bodyPr>
          <a:lstStyle/>
          <a:p>
            <a:pPr algn="r"/>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spTree>
    <p:extLst>
      <p:ext uri="{BB962C8B-B14F-4D97-AF65-F5344CB8AC3E}">
        <p14:creationId xmlns:p14="http://schemas.microsoft.com/office/powerpoint/2010/main" val="183943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94177-5297-A74B-B4EE-99FBC14CCC66}"/>
              </a:ext>
            </a:extLst>
          </p:cNvPr>
          <p:cNvSpPr>
            <a:spLocks noGrp="1"/>
          </p:cNvSpPr>
          <p:nvPr>
            <p:ph type="title"/>
          </p:nvPr>
        </p:nvSpPr>
        <p:spPr/>
        <p:txBody>
          <a:bodyPr/>
          <a:lstStyle/>
          <a:p>
            <a:r>
              <a:rPr lang="en-US" dirty="0">
                <a:solidFill>
                  <a:schemeClr val="tx1"/>
                </a:solidFill>
              </a:rPr>
              <a:t>DISCUSSION</a:t>
            </a:r>
          </a:p>
        </p:txBody>
      </p:sp>
      <p:sp>
        <p:nvSpPr>
          <p:cNvPr id="3" name="Content Placeholder 2">
            <a:extLst>
              <a:ext uri="{FF2B5EF4-FFF2-40B4-BE49-F238E27FC236}">
                <a16:creationId xmlns:a16="http://schemas.microsoft.com/office/drawing/2014/main" id="{6F7372E1-B03B-384E-A47F-F0BBF94AB7B1}"/>
              </a:ext>
            </a:extLst>
          </p:cNvPr>
          <p:cNvSpPr>
            <a:spLocks noGrp="1"/>
          </p:cNvSpPr>
          <p:nvPr>
            <p:ph idx="1"/>
          </p:nvPr>
        </p:nvSpPr>
        <p:spPr>
          <a:xfrm>
            <a:off x="479013" y="1491049"/>
            <a:ext cx="7772400" cy="4333103"/>
          </a:xfrm>
        </p:spPr>
        <p:txBody>
          <a:bodyPr/>
          <a:lstStyle/>
          <a:p>
            <a:pPr marL="0" indent="0">
              <a:buNone/>
            </a:pPr>
            <a:r>
              <a:rPr lang="en-US" sz="3000" b="1" dirty="0"/>
              <a:t>What are examples of questions that ask students to analyze claims, statements, conclusions, or arguments?    </a:t>
            </a:r>
          </a:p>
          <a:p>
            <a:pPr marL="0" indent="0">
              <a:buNone/>
            </a:pPr>
            <a:endParaRPr lang="en-US" sz="3000" b="1" dirty="0"/>
          </a:p>
          <a:p>
            <a:pPr marL="0" indent="0">
              <a:buNone/>
            </a:pPr>
            <a:r>
              <a:rPr lang="en-US" sz="3000" b="1" dirty="0"/>
              <a:t>What are some of these questions in ELA, Math, Science, Social Studies/History or Others?</a:t>
            </a:r>
          </a:p>
          <a:p>
            <a:pPr marL="0" indent="0">
              <a:buNone/>
            </a:pPr>
            <a:endParaRPr lang="en-US" b="1" dirty="0"/>
          </a:p>
        </p:txBody>
      </p:sp>
      <p:sp>
        <p:nvSpPr>
          <p:cNvPr id="4" name="Slide Number Placeholder 3">
            <a:extLst>
              <a:ext uri="{FF2B5EF4-FFF2-40B4-BE49-F238E27FC236}">
                <a16:creationId xmlns:a16="http://schemas.microsoft.com/office/drawing/2014/main" id="{78162D73-53FE-2348-B401-766EBE99923F}"/>
              </a:ext>
            </a:extLst>
          </p:cNvPr>
          <p:cNvSpPr>
            <a:spLocks noGrp="1"/>
          </p:cNvSpPr>
          <p:nvPr>
            <p:ph type="sldNum" sz="quarter" idx="10"/>
          </p:nvPr>
        </p:nvSpPr>
        <p:spPr/>
        <p:txBody>
          <a:bodyPr/>
          <a:lstStyle/>
          <a:p>
            <a:pPr>
              <a:defRPr/>
            </a:pPr>
            <a:fld id="{17098659-408A-F140-A3A9-DBA57AC6AD73}" type="slidenum">
              <a:rPr lang="en-US" altLang="en-US" smtClean="0"/>
              <a:pPr>
                <a:defRPr/>
              </a:pPr>
              <a:t>8</a:t>
            </a:fld>
            <a:endParaRPr lang="en-US" altLang="en-US"/>
          </a:p>
        </p:txBody>
      </p:sp>
      <p:sp>
        <p:nvSpPr>
          <p:cNvPr id="8" name="TextBox 7">
            <a:extLst>
              <a:ext uri="{FF2B5EF4-FFF2-40B4-BE49-F238E27FC236}">
                <a16:creationId xmlns:a16="http://schemas.microsoft.com/office/drawing/2014/main" id="{30B9629C-BCBF-118F-58EC-CD746F9AF91D}"/>
              </a:ext>
            </a:extLst>
          </p:cNvPr>
          <p:cNvSpPr txBox="1"/>
          <p:nvPr/>
        </p:nvSpPr>
        <p:spPr>
          <a:xfrm>
            <a:off x="4572000" y="6287296"/>
            <a:ext cx="2035775" cy="307777"/>
          </a:xfrm>
          <a:prstGeom prst="rect">
            <a:avLst/>
          </a:prstGeom>
          <a:noFill/>
        </p:spPr>
        <p:txBody>
          <a:bodyPr wrap="square">
            <a:spAutoFit/>
          </a:bodyPr>
          <a:lstStyle/>
          <a:p>
            <a:pPr algn="r"/>
            <a:r>
              <a:rPr lang="en-US" altLang="en-US" sz="1400" dirty="0">
                <a:solidFill>
                  <a:srgbClr val="85898A"/>
                </a:solidFill>
              </a:rPr>
              <a:t>© Janis </a:t>
            </a:r>
            <a:r>
              <a:rPr lang="en-US" altLang="en-US" sz="1400" dirty="0" err="1">
                <a:solidFill>
                  <a:srgbClr val="85898A"/>
                </a:solidFill>
              </a:rPr>
              <a:t>Bulgren</a:t>
            </a:r>
            <a:r>
              <a:rPr lang="en-US" altLang="en-US" sz="1400" dirty="0">
                <a:solidFill>
                  <a:srgbClr val="85898A"/>
                </a:solidFill>
              </a:rPr>
              <a:t> 2023</a:t>
            </a:r>
          </a:p>
        </p:txBody>
      </p:sp>
      <p:pic>
        <p:nvPicPr>
          <p:cNvPr id="6" name="Picture 5">
            <a:extLst>
              <a:ext uri="{FF2B5EF4-FFF2-40B4-BE49-F238E27FC236}">
                <a16:creationId xmlns:a16="http://schemas.microsoft.com/office/drawing/2014/main" id="{8B8BFD25-0FC4-F1D1-2CBA-1824F32FC2D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46389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F1C07943-1E75-CF40-8B32-661053BA9197}"/>
              </a:ext>
            </a:extLst>
          </p:cNvPr>
          <p:cNvSpPr>
            <a:spLocks noGrp="1" noChangeArrowheads="1"/>
          </p:cNvSpPr>
          <p:nvPr>
            <p:ph type="title"/>
          </p:nvPr>
        </p:nvSpPr>
        <p:spPr>
          <a:xfrm>
            <a:off x="506627" y="1433543"/>
            <a:ext cx="9869385" cy="1170040"/>
          </a:xfrm>
        </p:spPr>
        <p:txBody>
          <a:bodyPr/>
          <a:lstStyle/>
          <a:p>
            <a:pPr algn="l" eaLnBrk="1" hangingPunct="1"/>
            <a:br>
              <a:rPr lang="en-US" altLang="en-US" dirty="0"/>
            </a:br>
            <a:br>
              <a:rPr lang="en-US" altLang="en-US" dirty="0"/>
            </a:br>
            <a:r>
              <a:rPr lang="en-US" altLang="en-US" sz="3600" b="1" dirty="0">
                <a:solidFill>
                  <a:schemeClr val="tx1"/>
                </a:solidFill>
                <a:highlight>
                  <a:srgbClr val="FFFF00"/>
                </a:highlight>
              </a:rPr>
              <a:t>HOW</a:t>
            </a:r>
            <a:r>
              <a:rPr lang="en-US" altLang="en-US" sz="3600" b="1" dirty="0">
                <a:solidFill>
                  <a:schemeClr val="tx1"/>
                </a:solidFill>
              </a:rPr>
              <a:t> </a:t>
            </a:r>
            <a:r>
              <a:rPr lang="en-US" altLang="en-US" sz="3600" dirty="0">
                <a:solidFill>
                  <a:schemeClr val="tx1"/>
                </a:solidFill>
              </a:rPr>
              <a:t>is A</a:t>
            </a:r>
            <a:r>
              <a:rPr lang="en-US" sz="3600" dirty="0">
                <a:solidFill>
                  <a:schemeClr val="tx1"/>
                </a:solidFill>
              </a:rPr>
              <a:t>rgumentation described across Standards in content areas such as  </a:t>
            </a:r>
            <a:br>
              <a:rPr lang="en-US" b="1" dirty="0">
                <a:ln w="12700">
                  <a:solidFill>
                    <a:schemeClr val="accent1"/>
                  </a:solidFill>
                  <a:prstDash val="solid"/>
                </a:ln>
                <a:solidFill>
                  <a:srgbClr val="FF0000"/>
                </a:solidFill>
                <a:effectLst>
                  <a:outerShdw dist="38100" dir="2640000" algn="bl" rotWithShape="0">
                    <a:schemeClr val="accent1"/>
                  </a:outerShdw>
                </a:effectLst>
              </a:rPr>
            </a:br>
            <a:r>
              <a:rPr lang="en-US" b="1" dirty="0">
                <a:ln w="12700">
                  <a:solidFill>
                    <a:schemeClr val="accent1"/>
                  </a:solidFill>
                  <a:prstDash val="solid"/>
                </a:ln>
                <a:solidFill>
                  <a:srgbClr val="FF0000"/>
                </a:solidFill>
                <a:effectLst>
                  <a:outerShdw dist="38100" dir="2640000" algn="bl" rotWithShape="0">
                    <a:schemeClr val="accent1"/>
                  </a:outerShdw>
                </a:effectLst>
              </a:rPr>
              <a:t> </a:t>
            </a:r>
            <a:br>
              <a:rPr lang="en-US" b="1" dirty="0">
                <a:ln w="12700">
                  <a:solidFill>
                    <a:schemeClr val="accent1"/>
                  </a:solidFill>
                  <a:prstDash val="solid"/>
                </a:ln>
                <a:solidFill>
                  <a:srgbClr val="FF0000"/>
                </a:solidFill>
                <a:effectLst>
                  <a:outerShdw dist="38100" dir="2640000" algn="bl" rotWithShape="0">
                    <a:schemeClr val="accent1"/>
                  </a:outerShdw>
                </a:effectLst>
              </a:rPr>
            </a:br>
            <a:endParaRPr lang="en-US" altLang="en-US" dirty="0">
              <a:solidFill>
                <a:srgbClr val="C00000"/>
              </a:solidFill>
            </a:endParaRPr>
          </a:p>
        </p:txBody>
      </p:sp>
      <p:sp>
        <p:nvSpPr>
          <p:cNvPr id="36868" name="Rectangle 5">
            <a:extLst>
              <a:ext uri="{FF2B5EF4-FFF2-40B4-BE49-F238E27FC236}">
                <a16:creationId xmlns:a16="http://schemas.microsoft.com/office/drawing/2014/main" id="{3D2976A0-203F-BA4D-8DE4-A72149B3625E}"/>
              </a:ext>
            </a:extLst>
          </p:cNvPr>
          <p:cNvSpPr>
            <a:spLocks noGrp="1" noChangeArrowheads="1"/>
          </p:cNvSpPr>
          <p:nvPr>
            <p:ph type="body" idx="1"/>
          </p:nvPr>
        </p:nvSpPr>
        <p:spPr>
          <a:xfrm>
            <a:off x="559144" y="1637305"/>
            <a:ext cx="8025711" cy="4311125"/>
          </a:xfrm>
        </p:spPr>
        <p:txBody>
          <a:bodyPr/>
          <a:lstStyle/>
          <a:p>
            <a:pPr marL="0" indent="0" eaLnBrk="1" hangingPunct="1">
              <a:buFontTx/>
              <a:buNone/>
              <a:defRPr/>
            </a:pPr>
            <a:endParaRPr lang="en-US" altLang="en-US" dirty="0">
              <a:solidFill>
                <a:srgbClr val="000000"/>
              </a:solidFill>
            </a:endParaRPr>
          </a:p>
          <a:p>
            <a:pPr lvl="2" eaLnBrk="1" hangingPunct="1">
              <a:buFont typeface="Arial" panose="020B0604020202020204" pitchFamily="34" charset="0"/>
              <a:buChar char="•"/>
              <a:defRPr/>
            </a:pPr>
            <a:r>
              <a:rPr lang="en-US" altLang="en-US" sz="2800" dirty="0">
                <a:solidFill>
                  <a:srgbClr val="941100"/>
                </a:solidFill>
              </a:rPr>
              <a:t>English Language Arts</a:t>
            </a:r>
          </a:p>
          <a:p>
            <a:pPr lvl="2" eaLnBrk="1" hangingPunct="1">
              <a:buFont typeface="Arial" panose="020B0604020202020204" pitchFamily="34" charset="0"/>
              <a:buChar char="•"/>
              <a:defRPr/>
            </a:pPr>
            <a:r>
              <a:rPr lang="en-US" altLang="en-US" sz="2800" dirty="0">
                <a:solidFill>
                  <a:srgbClr val="941100"/>
                </a:solidFill>
              </a:rPr>
              <a:t>Science   </a:t>
            </a:r>
          </a:p>
          <a:p>
            <a:pPr lvl="2" eaLnBrk="1" hangingPunct="1">
              <a:buFont typeface="Arial" panose="020B0604020202020204" pitchFamily="34" charset="0"/>
              <a:buChar char="•"/>
              <a:defRPr/>
            </a:pPr>
            <a:r>
              <a:rPr lang="en-US" altLang="en-US" sz="2800" dirty="0">
                <a:solidFill>
                  <a:srgbClr val="941100"/>
                </a:solidFill>
              </a:rPr>
              <a:t>History and Social Studies</a:t>
            </a:r>
          </a:p>
          <a:p>
            <a:pPr lvl="2" eaLnBrk="1" hangingPunct="1">
              <a:buFont typeface="Arial" panose="020B0604020202020204" pitchFamily="34" charset="0"/>
              <a:buChar char="•"/>
              <a:defRPr/>
            </a:pPr>
            <a:r>
              <a:rPr lang="en-US" altLang="en-US" sz="2800" dirty="0">
                <a:solidFill>
                  <a:srgbClr val="941100"/>
                </a:solidFill>
              </a:rPr>
              <a:t>Mathematics</a:t>
            </a:r>
          </a:p>
          <a:p>
            <a:pPr marL="0" indent="0" algn="ctr" eaLnBrk="1" hangingPunct="1">
              <a:buNone/>
              <a:defRPr/>
            </a:pPr>
            <a:endParaRPr lang="en-US" altLang="en-US" dirty="0"/>
          </a:p>
          <a:p>
            <a:pPr marL="0" indent="0" algn="ctr" eaLnBrk="1" hangingPunct="1">
              <a:buNone/>
              <a:defRPr/>
            </a:pPr>
            <a:r>
              <a:rPr lang="en-US" altLang="en-US" dirty="0"/>
              <a:t>How is argumentation used in each area?</a:t>
            </a:r>
          </a:p>
          <a:p>
            <a:pPr algn="ctr" eaLnBrk="1" hangingPunct="1">
              <a:buFont typeface="Wingdings" pitchFamily="2" charset="2"/>
              <a:buChar char="Ø"/>
              <a:defRPr/>
            </a:pPr>
            <a:endParaRPr lang="en-US" altLang="en-US" dirty="0">
              <a:solidFill>
                <a:srgbClr val="000000"/>
              </a:solidFill>
            </a:endParaRPr>
          </a:p>
          <a:p>
            <a:pPr marL="0" indent="0" algn="ctr" eaLnBrk="1" hangingPunct="1">
              <a:buNone/>
              <a:defRPr/>
            </a:pPr>
            <a:r>
              <a:rPr lang="en-US" altLang="en-US" sz="4000" dirty="0">
                <a:solidFill>
                  <a:srgbClr val="000000"/>
                </a:solidFill>
              </a:rPr>
              <a:t> </a:t>
            </a:r>
          </a:p>
        </p:txBody>
      </p:sp>
      <p:pic>
        <p:nvPicPr>
          <p:cNvPr id="7" name="Picture 6">
            <a:extLst>
              <a:ext uri="{FF2B5EF4-FFF2-40B4-BE49-F238E27FC236}">
                <a16:creationId xmlns:a16="http://schemas.microsoft.com/office/drawing/2014/main" id="{2E2B4B8C-2FF1-3C4E-B413-5EB5D98A1F94}"/>
              </a:ext>
            </a:extLst>
          </p:cNvPr>
          <p:cNvPicPr>
            <a:picLocks noChangeAspect="1"/>
          </p:cNvPicPr>
          <p:nvPr/>
        </p:nvPicPr>
        <p:blipFill>
          <a:blip r:embed="rId3"/>
          <a:stretch>
            <a:fillRect/>
          </a:stretch>
        </p:blipFill>
        <p:spPr>
          <a:xfrm>
            <a:off x="33652" y="6271950"/>
            <a:ext cx="2315688" cy="473936"/>
          </a:xfrm>
          <a:prstGeom prst="rect">
            <a:avLst/>
          </a:prstGeom>
        </p:spPr>
      </p:pic>
      <p:sp>
        <p:nvSpPr>
          <p:cNvPr id="8" name="Slide Number Placeholder 3">
            <a:extLst>
              <a:ext uri="{FF2B5EF4-FFF2-40B4-BE49-F238E27FC236}">
                <a16:creationId xmlns:a16="http://schemas.microsoft.com/office/drawing/2014/main" id="{0249C818-75DC-B94F-A473-9BC4128E9EE8}"/>
              </a:ext>
            </a:extLst>
          </p:cNvPr>
          <p:cNvSpPr>
            <a:spLocks noGrp="1"/>
          </p:cNvSpPr>
          <p:nvPr>
            <p:ph type="sldNum" sz="quarter" idx="10"/>
          </p:nvPr>
        </p:nvSpPr>
        <p:spPr>
          <a:xfrm>
            <a:off x="4572000" y="6591300"/>
            <a:ext cx="53439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D82D83F-E3E4-D548-8105-8EF0AC6C20A8}" type="slidenum">
              <a:rPr lang="en-US" altLang="en-US" sz="1000" smtClean="0">
                <a:solidFill>
                  <a:schemeClr val="bg1"/>
                </a:solidFill>
              </a:rPr>
              <a:pPr>
                <a:spcBef>
                  <a:spcPct val="0"/>
                </a:spcBef>
                <a:buFontTx/>
                <a:buNone/>
              </a:pPr>
              <a:t>9</a:t>
            </a:fld>
            <a:endParaRPr lang="en-US" altLang="en-US" sz="1000">
              <a:solidFill>
                <a:schemeClr val="bg1"/>
              </a:solidFill>
            </a:endParaRPr>
          </a:p>
        </p:txBody>
      </p:sp>
      <p:sp>
        <p:nvSpPr>
          <p:cNvPr id="9" name="Rectangle 8">
            <a:extLst>
              <a:ext uri="{FF2B5EF4-FFF2-40B4-BE49-F238E27FC236}">
                <a16:creationId xmlns:a16="http://schemas.microsoft.com/office/drawing/2014/main" id="{189575B9-B4EA-034B-AE44-9091E4B97A6E}"/>
              </a:ext>
            </a:extLst>
          </p:cNvPr>
          <p:cNvSpPr/>
          <p:nvPr/>
        </p:nvSpPr>
        <p:spPr>
          <a:xfrm>
            <a:off x="5579365" y="6460495"/>
            <a:ext cx="1414170" cy="261610"/>
          </a:xfrm>
          <a:prstGeom prst="rect">
            <a:avLst/>
          </a:prstGeom>
        </p:spPr>
        <p:txBody>
          <a:bodyPr wrap="none">
            <a:spAutoFit/>
          </a:bodyPr>
          <a:lstStyle/>
          <a:p>
            <a:pPr algn="r"/>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spTree>
    <p:extLst>
      <p:ext uri="{BB962C8B-B14F-4D97-AF65-F5344CB8AC3E}">
        <p14:creationId xmlns:p14="http://schemas.microsoft.com/office/powerpoint/2010/main" val="2962777998"/>
      </p:ext>
    </p:extLst>
  </p:cSld>
  <p:clrMapOvr>
    <a:masterClrMapping/>
  </p:clrMapOvr>
</p:sld>
</file>

<file path=ppt/theme/theme1.xml><?xml version="1.0" encoding="utf-8"?>
<a:theme xmlns:a="http://schemas.openxmlformats.org/drawingml/2006/main" name="SIM_no KU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IM_no KU 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lnDef>
  </a:objectDefaults>
  <a:extraClrSchemeLst>
    <a:extraClrScheme>
      <a:clrScheme name="SIM_no K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M_no KU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M_no KU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M_no KU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M_no KU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M_no KU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M_no KU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M_no KU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M_no KU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M_no KU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M_no KU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M_no KU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Bonsai:CE/LS - CD-ROMS:SIM_no KU Template2.pot</Template>
  <TotalTime>9432</TotalTime>
  <Words>5881</Words>
  <Application>Microsoft Macintosh PowerPoint</Application>
  <PresentationFormat>On-screen Show (4:3)</PresentationFormat>
  <Paragraphs>599</Paragraphs>
  <Slides>29</Slides>
  <Notes>27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Calibri</vt:lpstr>
      <vt:lpstr>Cambria Math</vt:lpstr>
      <vt:lpstr>Century Gothic</vt:lpstr>
      <vt:lpstr>Roboto</vt:lpstr>
      <vt:lpstr>Symbol</vt:lpstr>
      <vt:lpstr>Times</vt:lpstr>
      <vt:lpstr>Times New Roman</vt:lpstr>
      <vt:lpstr>Times New Roman Bold</vt:lpstr>
      <vt:lpstr>Wingdings</vt:lpstr>
      <vt:lpstr>SIM_no KU Template</vt:lpstr>
      <vt:lpstr> Janis A. Bulgren, Ph.D.  </vt:lpstr>
      <vt:lpstr>Professional Development Materials: Higher Order Thinking and Reasoning (HOTR) routines</vt:lpstr>
      <vt:lpstr>  Professional Developer’s Guide developed by Janis A. Bulgren  </vt:lpstr>
      <vt:lpstr>PowerPoint Presentation</vt:lpstr>
      <vt:lpstr>PowerPoint Presentation</vt:lpstr>
      <vt:lpstr>     WHY  Cross-Curricular Argumentation?</vt:lpstr>
      <vt:lpstr>      Components of  ARGUMENTATION in CCAR </vt:lpstr>
      <vt:lpstr>DISCUSSION</vt:lpstr>
      <vt:lpstr>  HOW is Argumentation described across Standards in content areas such as     </vt:lpstr>
      <vt:lpstr>     </vt:lpstr>
      <vt:lpstr>PowerPoint Presentation</vt:lpstr>
      <vt:lpstr>PowerPoint Presentation</vt:lpstr>
      <vt:lpstr>     </vt:lpstr>
      <vt:lpstr>        EXAMPLE RESPONDING TO 2ND  GRADE NGSS CHEMISTRY STANDARDS  </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DISCUSSION</vt:lpstr>
      <vt:lpstr>   The Power &amp; Potential of Using CCAR Components Across Content  Areas</vt:lpstr>
      <vt:lpstr>DISCUSSION</vt:lpstr>
      <vt:lpstr>  ADDITIONAL PROFESSIONAL DEVELOPMENT RESOURCES</vt:lpstr>
    </vt:vector>
  </TitlesOfParts>
  <Company>Center for Research on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WARNING:</dc:title>
  <dc:creator>Brian Staats</dc:creator>
  <cp:lastModifiedBy>Jocelyn Washburn</cp:lastModifiedBy>
  <cp:revision>946</cp:revision>
  <cp:lastPrinted>2006-12-04T17:46:23Z</cp:lastPrinted>
  <dcterms:created xsi:type="dcterms:W3CDTF">2008-12-01T19:39:56Z</dcterms:created>
  <dcterms:modified xsi:type="dcterms:W3CDTF">2023-07-05T12:52:26Z</dcterms:modified>
</cp:coreProperties>
</file>